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3.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1.xml" ContentType="application/inkml+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7" r:id="rId2"/>
    <p:sldMasterId id="2147483702" r:id="rId3"/>
    <p:sldMasterId id="2147483712" r:id="rId4"/>
    <p:sldMasterId id="2147483721" r:id="rId5"/>
    <p:sldMasterId id="2147483733" r:id="rId6"/>
  </p:sldMasterIdLst>
  <p:notesMasterIdLst>
    <p:notesMasterId r:id="rId175"/>
  </p:notesMasterIdLst>
  <p:sldIdLst>
    <p:sldId id="506" r:id="rId7"/>
    <p:sldId id="507" r:id="rId8"/>
    <p:sldId id="508" r:id="rId9"/>
    <p:sldId id="509" r:id="rId10"/>
    <p:sldId id="517" r:id="rId11"/>
    <p:sldId id="271" r:id="rId12"/>
    <p:sldId id="270" r:id="rId13"/>
    <p:sldId id="273" r:id="rId14"/>
    <p:sldId id="511" r:id="rId15"/>
    <p:sldId id="512" r:id="rId16"/>
    <p:sldId id="513" r:id="rId17"/>
    <p:sldId id="516" r:id="rId18"/>
    <p:sldId id="514" r:id="rId19"/>
    <p:sldId id="519" r:id="rId20"/>
    <p:sldId id="518" r:id="rId21"/>
    <p:sldId id="281" r:id="rId22"/>
    <p:sldId id="525" r:id="rId23"/>
    <p:sldId id="282" r:id="rId24"/>
    <p:sldId id="283" r:id="rId25"/>
    <p:sldId id="522" r:id="rId26"/>
    <p:sldId id="284" r:id="rId27"/>
    <p:sldId id="285" r:id="rId28"/>
    <p:sldId id="286" r:id="rId29"/>
    <p:sldId id="287" r:id="rId30"/>
    <p:sldId id="288" r:id="rId31"/>
    <p:sldId id="289" r:id="rId32"/>
    <p:sldId id="290" r:id="rId33"/>
    <p:sldId id="291" r:id="rId34"/>
    <p:sldId id="292" r:id="rId35"/>
    <p:sldId id="293" r:id="rId36"/>
    <p:sldId id="523" r:id="rId37"/>
    <p:sldId id="560" r:id="rId38"/>
    <p:sldId id="295" r:id="rId39"/>
    <p:sldId id="562" r:id="rId40"/>
    <p:sldId id="296" r:id="rId41"/>
    <p:sldId id="297" r:id="rId42"/>
    <p:sldId id="298" r:id="rId43"/>
    <p:sldId id="299" r:id="rId44"/>
    <p:sldId id="302" r:id="rId45"/>
    <p:sldId id="526" r:id="rId46"/>
    <p:sldId id="561" r:id="rId47"/>
    <p:sldId id="527" r:id="rId48"/>
    <p:sldId id="528" r:id="rId49"/>
    <p:sldId id="529" r:id="rId50"/>
    <p:sldId id="307" r:id="rId51"/>
    <p:sldId id="309" r:id="rId52"/>
    <p:sldId id="564" r:id="rId53"/>
    <p:sldId id="563" r:id="rId54"/>
    <p:sldId id="311" r:id="rId55"/>
    <p:sldId id="550" r:id="rId56"/>
    <p:sldId id="551" r:id="rId57"/>
    <p:sldId id="552" r:id="rId58"/>
    <p:sldId id="553" r:id="rId59"/>
    <p:sldId id="554" r:id="rId60"/>
    <p:sldId id="557" r:id="rId61"/>
    <p:sldId id="558" r:id="rId62"/>
    <p:sldId id="559" r:id="rId63"/>
    <p:sldId id="328" r:id="rId64"/>
    <p:sldId id="330" r:id="rId65"/>
    <p:sldId id="331" r:id="rId66"/>
    <p:sldId id="332" r:id="rId67"/>
    <p:sldId id="333" r:id="rId68"/>
    <p:sldId id="334" r:id="rId69"/>
    <p:sldId id="336" r:id="rId70"/>
    <p:sldId id="335" r:id="rId71"/>
    <p:sldId id="337" r:id="rId72"/>
    <p:sldId id="338" r:id="rId73"/>
    <p:sldId id="339" r:id="rId74"/>
    <p:sldId id="340" r:id="rId75"/>
    <p:sldId id="555" r:id="rId76"/>
    <p:sldId id="565" r:id="rId77"/>
    <p:sldId id="566" r:id="rId78"/>
    <p:sldId id="567" r:id="rId79"/>
    <p:sldId id="568" r:id="rId80"/>
    <p:sldId id="570" r:id="rId81"/>
    <p:sldId id="556" r:id="rId82"/>
    <p:sldId id="571" r:id="rId83"/>
    <p:sldId id="575" r:id="rId84"/>
    <p:sldId id="573" r:id="rId85"/>
    <p:sldId id="569" r:id="rId86"/>
    <p:sldId id="341" r:id="rId87"/>
    <p:sldId id="342" r:id="rId88"/>
    <p:sldId id="343" r:id="rId89"/>
    <p:sldId id="344" r:id="rId90"/>
    <p:sldId id="576" r:id="rId91"/>
    <p:sldId id="345" r:id="rId92"/>
    <p:sldId id="381" r:id="rId93"/>
    <p:sldId id="382" r:id="rId94"/>
    <p:sldId id="383" r:id="rId95"/>
    <p:sldId id="386" r:id="rId96"/>
    <p:sldId id="387" r:id="rId97"/>
    <p:sldId id="388" r:id="rId98"/>
    <p:sldId id="389" r:id="rId99"/>
    <p:sldId id="390" r:id="rId100"/>
    <p:sldId id="391" r:id="rId101"/>
    <p:sldId id="392" r:id="rId102"/>
    <p:sldId id="393" r:id="rId103"/>
    <p:sldId id="394" r:id="rId104"/>
    <p:sldId id="395" r:id="rId105"/>
    <p:sldId id="396" r:id="rId106"/>
    <p:sldId id="397" r:id="rId107"/>
    <p:sldId id="398" r:id="rId108"/>
    <p:sldId id="399" r:id="rId109"/>
    <p:sldId id="400" r:id="rId110"/>
    <p:sldId id="401" r:id="rId111"/>
    <p:sldId id="402" r:id="rId112"/>
    <p:sldId id="403" r:id="rId113"/>
    <p:sldId id="404" r:id="rId114"/>
    <p:sldId id="405" r:id="rId115"/>
    <p:sldId id="406" r:id="rId116"/>
    <p:sldId id="408" r:id="rId117"/>
    <p:sldId id="409" r:id="rId118"/>
    <p:sldId id="410" r:id="rId119"/>
    <p:sldId id="411" r:id="rId120"/>
    <p:sldId id="412" r:id="rId121"/>
    <p:sldId id="413" r:id="rId122"/>
    <p:sldId id="414" r:id="rId123"/>
    <p:sldId id="415" r:id="rId124"/>
    <p:sldId id="416" r:id="rId125"/>
    <p:sldId id="417" r:id="rId126"/>
    <p:sldId id="418" r:id="rId127"/>
    <p:sldId id="419" r:id="rId128"/>
    <p:sldId id="420" r:id="rId129"/>
    <p:sldId id="421" r:id="rId130"/>
    <p:sldId id="579" r:id="rId131"/>
    <p:sldId id="580" r:id="rId132"/>
    <p:sldId id="583" r:id="rId133"/>
    <p:sldId id="584" r:id="rId134"/>
    <p:sldId id="585" r:id="rId135"/>
    <p:sldId id="586" r:id="rId136"/>
    <p:sldId id="587" r:id="rId137"/>
    <p:sldId id="588" r:id="rId138"/>
    <p:sldId id="589" r:id="rId139"/>
    <p:sldId id="590" r:id="rId140"/>
    <p:sldId id="591" r:id="rId141"/>
    <p:sldId id="423" r:id="rId142"/>
    <p:sldId id="424" r:id="rId143"/>
    <p:sldId id="425" r:id="rId144"/>
    <p:sldId id="426" r:id="rId145"/>
    <p:sldId id="427" r:id="rId146"/>
    <p:sldId id="429" r:id="rId147"/>
    <p:sldId id="430" r:id="rId148"/>
    <p:sldId id="431" r:id="rId149"/>
    <p:sldId id="433" r:id="rId150"/>
    <p:sldId id="434" r:id="rId151"/>
    <p:sldId id="435" r:id="rId152"/>
    <p:sldId id="436" r:id="rId153"/>
    <p:sldId id="592" r:id="rId154"/>
    <p:sldId id="438" r:id="rId155"/>
    <p:sldId id="439" r:id="rId156"/>
    <p:sldId id="440" r:id="rId157"/>
    <p:sldId id="441" r:id="rId158"/>
    <p:sldId id="593" r:id="rId159"/>
    <p:sldId id="594" r:id="rId160"/>
    <p:sldId id="595" r:id="rId161"/>
    <p:sldId id="596" r:id="rId162"/>
    <p:sldId id="606" r:id="rId163"/>
    <p:sldId id="607" r:id="rId164"/>
    <p:sldId id="608" r:id="rId165"/>
    <p:sldId id="609" r:id="rId166"/>
    <p:sldId id="610" r:id="rId167"/>
    <p:sldId id="612" r:id="rId168"/>
    <p:sldId id="613" r:id="rId169"/>
    <p:sldId id="614" r:id="rId170"/>
    <p:sldId id="599" r:id="rId171"/>
    <p:sldId id="601" r:id="rId172"/>
    <p:sldId id="602" r:id="rId173"/>
    <p:sldId id="603" r:id="rId1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1" d="100"/>
          <a:sy n="111" d="100"/>
        </p:scale>
        <p:origin x="2142" y="102"/>
      </p:cViewPr>
      <p:guideLst/>
    </p:cSldViewPr>
  </p:slideViewPr>
  <p:notesTextViewPr>
    <p:cViewPr>
      <p:scale>
        <a:sx n="1" d="1"/>
        <a:sy n="1" d="1"/>
      </p:scale>
      <p:origin x="0" y="0"/>
    </p:cViewPr>
  </p:notesTextViewPr>
  <p:sorterViewPr>
    <p:cViewPr>
      <p:scale>
        <a:sx n="194" d="100"/>
        <a:sy n="194" d="100"/>
      </p:scale>
      <p:origin x="0" y="-13261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slide" Target="slides/slide164.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slideMaster" Target="slideMasters/slideMaster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slide" Target="slides/slide165.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7" Type="http://schemas.openxmlformats.org/officeDocument/2006/relationships/viewProps" Target="viewProps.xml"/><Relationship Id="rId172" Type="http://schemas.openxmlformats.org/officeDocument/2006/relationships/slide" Target="slides/slide166.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slide" Target="slides/slide168.xml"/><Relationship Id="rId179" Type="http://schemas.openxmlformats.org/officeDocument/2006/relationships/tableStyles" Target="tableStyles.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4" Type="http://schemas.openxmlformats.org/officeDocument/2006/relationships/slideMaster" Target="slideMasters/slideMaster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notesMaster" Target="notesMasters/notesMaster1.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6" Type="http://schemas.openxmlformats.org/officeDocument/2006/relationships/presProps" Target="presProps.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slide" Target="slides/slide160.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8EE0D-AA10-48D7-9A43-F8BFBC4685E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51E467CB-DE13-495B-8E8B-54601E206ED7}">
      <dgm:prSet phldrT="[文本]"/>
      <dgm:spPr/>
      <dgm:t>
        <a:bodyPr/>
        <a:lstStyle/>
        <a:p>
          <a:r>
            <a:rPr lang="en-US" altLang="zh-CN" dirty="0" smtClean="0"/>
            <a:t>sequence</a:t>
          </a:r>
          <a:endParaRPr lang="zh-CN" altLang="en-US" dirty="0"/>
        </a:p>
      </dgm:t>
    </dgm:pt>
    <dgm:pt modelId="{0BD444BE-C86F-4F3E-9012-50CAF044F6C2}" type="parTrans" cxnId="{94C8F1B3-769B-48AF-84BC-EBC3B0AD6C3D}">
      <dgm:prSet/>
      <dgm:spPr/>
      <dgm:t>
        <a:bodyPr/>
        <a:lstStyle/>
        <a:p>
          <a:endParaRPr lang="zh-CN" altLang="en-US"/>
        </a:p>
      </dgm:t>
    </dgm:pt>
    <dgm:pt modelId="{F71CC0BB-6677-4343-9E0D-63729A69060E}" type="sibTrans" cxnId="{94C8F1B3-769B-48AF-84BC-EBC3B0AD6C3D}">
      <dgm:prSet/>
      <dgm:spPr/>
      <dgm:t>
        <a:bodyPr/>
        <a:lstStyle/>
        <a:p>
          <a:endParaRPr lang="zh-CN" altLang="en-US"/>
        </a:p>
      </dgm:t>
    </dgm:pt>
    <dgm:pt modelId="{A9ABBF31-F6E6-4076-9EA5-F06BB0B3AE84}">
      <dgm:prSet phldrT="[文本]"/>
      <dgm:spPr/>
      <dgm:t>
        <a:bodyPr/>
        <a:lstStyle/>
        <a:p>
          <a:r>
            <a:rPr lang="en-US" altLang="zh-CN" dirty="0" smtClean="0"/>
            <a:t>list</a:t>
          </a:r>
          <a:endParaRPr lang="zh-CN" altLang="en-US" dirty="0"/>
        </a:p>
      </dgm:t>
    </dgm:pt>
    <dgm:pt modelId="{2AB25855-1957-4AE2-95C3-F12FAEB670C4}" type="parTrans" cxnId="{57806CDD-3A09-435C-B48F-2F01A58EEA81}">
      <dgm:prSet/>
      <dgm:spPr/>
      <dgm:t>
        <a:bodyPr/>
        <a:lstStyle/>
        <a:p>
          <a:endParaRPr lang="zh-CN" altLang="en-US"/>
        </a:p>
      </dgm:t>
    </dgm:pt>
    <dgm:pt modelId="{123DB42E-0613-4743-A7EA-C34E0F63EE64}" type="sibTrans" cxnId="{57806CDD-3A09-435C-B48F-2F01A58EEA81}">
      <dgm:prSet/>
      <dgm:spPr/>
      <dgm:t>
        <a:bodyPr/>
        <a:lstStyle/>
        <a:p>
          <a:endParaRPr lang="zh-CN" altLang="en-US"/>
        </a:p>
      </dgm:t>
    </dgm:pt>
    <dgm:pt modelId="{3657D84D-A3C4-402F-92EA-D153F894EB1D}">
      <dgm:prSet phldrT="[文本]"/>
      <dgm:spPr/>
      <dgm:t>
        <a:bodyPr/>
        <a:lstStyle/>
        <a:p>
          <a:r>
            <a:rPr lang="en-US" altLang="zh-CN" dirty="0" smtClean="0"/>
            <a:t>stack</a:t>
          </a:r>
          <a:endParaRPr lang="zh-CN" altLang="en-US" dirty="0"/>
        </a:p>
      </dgm:t>
    </dgm:pt>
    <dgm:pt modelId="{7920D63C-F094-4ECE-A367-480EA392F57A}" type="parTrans" cxnId="{E6FDA723-EEC1-4775-8CC3-9AFD374E8C8D}">
      <dgm:prSet/>
      <dgm:spPr/>
      <dgm:t>
        <a:bodyPr/>
        <a:lstStyle/>
        <a:p>
          <a:endParaRPr lang="zh-CN" altLang="en-US"/>
        </a:p>
      </dgm:t>
    </dgm:pt>
    <dgm:pt modelId="{EDF11AEE-FFA7-4E03-94AF-961A0D789B71}" type="sibTrans" cxnId="{E6FDA723-EEC1-4775-8CC3-9AFD374E8C8D}">
      <dgm:prSet/>
      <dgm:spPr/>
      <dgm:t>
        <a:bodyPr/>
        <a:lstStyle/>
        <a:p>
          <a:endParaRPr lang="zh-CN" altLang="en-US"/>
        </a:p>
      </dgm:t>
    </dgm:pt>
    <dgm:pt modelId="{F04F6B87-0106-4CDD-B568-6BB15A3444C8}">
      <dgm:prSet phldrT="[文本]"/>
      <dgm:spPr/>
      <dgm:t>
        <a:bodyPr/>
        <a:lstStyle/>
        <a:p>
          <a:r>
            <a:rPr lang="zh-CN" altLang="en-US" dirty="0" smtClean="0"/>
            <a:t>顺序栈</a:t>
          </a:r>
          <a:endParaRPr lang="zh-CN" altLang="en-US" dirty="0"/>
        </a:p>
      </dgm:t>
    </dgm:pt>
    <dgm:pt modelId="{F29600B2-0407-4E76-B571-9030AFF92EDA}" type="parTrans" cxnId="{3BED8DF9-1E4B-4BF6-99AD-69950CFE69B6}">
      <dgm:prSet/>
      <dgm:spPr/>
      <dgm:t>
        <a:bodyPr/>
        <a:lstStyle/>
        <a:p>
          <a:endParaRPr lang="zh-CN" altLang="en-US"/>
        </a:p>
      </dgm:t>
    </dgm:pt>
    <dgm:pt modelId="{74823902-83AF-42F3-9B76-E9A36D9549AF}" type="sibTrans" cxnId="{3BED8DF9-1E4B-4BF6-99AD-69950CFE69B6}">
      <dgm:prSet/>
      <dgm:spPr/>
      <dgm:t>
        <a:bodyPr/>
        <a:lstStyle/>
        <a:p>
          <a:endParaRPr lang="zh-CN" altLang="en-US"/>
        </a:p>
      </dgm:t>
    </dgm:pt>
    <dgm:pt modelId="{6FCCDA52-0CF1-44F6-AFBD-D62384AEB985}">
      <dgm:prSet/>
      <dgm:spPr/>
      <dgm:t>
        <a:bodyPr/>
        <a:lstStyle/>
        <a:p>
          <a:r>
            <a:rPr lang="zh-CN" altLang="en-US" dirty="0" smtClean="0"/>
            <a:t>链栈</a:t>
          </a:r>
          <a:endParaRPr lang="zh-CN" altLang="en-US" dirty="0"/>
        </a:p>
      </dgm:t>
    </dgm:pt>
    <dgm:pt modelId="{3A40D7A5-2A53-4CBB-8E28-1934912FA096}" type="parTrans" cxnId="{49EC5BD6-F935-4AE5-A55D-9826D5FF6D41}">
      <dgm:prSet/>
      <dgm:spPr/>
      <dgm:t>
        <a:bodyPr/>
        <a:lstStyle/>
        <a:p>
          <a:endParaRPr lang="zh-CN" altLang="en-US"/>
        </a:p>
      </dgm:t>
    </dgm:pt>
    <dgm:pt modelId="{3E6CD6F3-CC69-4448-BBD4-720179A3FAB7}" type="sibTrans" cxnId="{49EC5BD6-F935-4AE5-A55D-9826D5FF6D41}">
      <dgm:prSet/>
      <dgm:spPr/>
      <dgm:t>
        <a:bodyPr/>
        <a:lstStyle/>
        <a:p>
          <a:endParaRPr lang="zh-CN" altLang="en-US"/>
        </a:p>
      </dgm:t>
    </dgm:pt>
    <dgm:pt modelId="{D963BDB6-989E-4E6B-84FC-AFD32CF00879}">
      <dgm:prSet/>
      <dgm:spPr/>
      <dgm:t>
        <a:bodyPr/>
        <a:lstStyle/>
        <a:p>
          <a:r>
            <a:rPr lang="zh-CN" altLang="en-US" smtClean="0"/>
            <a:t>定长数组</a:t>
          </a:r>
          <a:endParaRPr lang="zh-CN" altLang="en-US" dirty="0"/>
        </a:p>
      </dgm:t>
    </dgm:pt>
    <dgm:pt modelId="{CC85661D-A0B6-41D1-BE9C-1D6E9FE87A6F}" type="parTrans" cxnId="{21FDE203-8FA1-424D-937E-65AA65C820C8}">
      <dgm:prSet/>
      <dgm:spPr/>
      <dgm:t>
        <a:bodyPr/>
        <a:lstStyle/>
        <a:p>
          <a:endParaRPr lang="zh-CN" altLang="en-US"/>
        </a:p>
      </dgm:t>
    </dgm:pt>
    <dgm:pt modelId="{51A278A7-A108-41F2-8B8B-EDB201D5A8FB}" type="sibTrans" cxnId="{21FDE203-8FA1-424D-937E-65AA65C820C8}">
      <dgm:prSet/>
      <dgm:spPr/>
      <dgm:t>
        <a:bodyPr/>
        <a:lstStyle/>
        <a:p>
          <a:endParaRPr lang="zh-CN" altLang="en-US"/>
        </a:p>
      </dgm:t>
    </dgm:pt>
    <dgm:pt modelId="{C5EBF576-7CC6-403F-8D41-D2BCB43ABCBE}">
      <dgm:prSet/>
      <dgm:spPr/>
      <dgm:t>
        <a:bodyPr/>
        <a:lstStyle/>
        <a:p>
          <a:r>
            <a:rPr lang="zh-CN" altLang="en-US" smtClean="0"/>
            <a:t>单链表</a:t>
          </a:r>
          <a:endParaRPr lang="zh-CN" altLang="en-US" dirty="0"/>
        </a:p>
      </dgm:t>
    </dgm:pt>
    <dgm:pt modelId="{C70FFF59-E692-4619-945D-E7CAE010471F}" type="parTrans" cxnId="{584EE804-3FB4-42D7-94CC-FAD13C4A989A}">
      <dgm:prSet/>
      <dgm:spPr/>
      <dgm:t>
        <a:bodyPr/>
        <a:lstStyle/>
        <a:p>
          <a:endParaRPr lang="zh-CN" altLang="en-US"/>
        </a:p>
      </dgm:t>
    </dgm:pt>
    <dgm:pt modelId="{846FCEC0-C28B-4434-AB5B-4310DED879FB}" type="sibTrans" cxnId="{584EE804-3FB4-42D7-94CC-FAD13C4A989A}">
      <dgm:prSet/>
      <dgm:spPr/>
      <dgm:t>
        <a:bodyPr/>
        <a:lstStyle/>
        <a:p>
          <a:endParaRPr lang="zh-CN" altLang="en-US"/>
        </a:p>
      </dgm:t>
    </dgm:pt>
    <dgm:pt modelId="{35EE81A4-5AAC-4DC8-932A-9DA8A5275703}">
      <dgm:prSet/>
      <dgm:spPr/>
      <dgm:t>
        <a:bodyPr/>
        <a:lstStyle/>
        <a:p>
          <a:r>
            <a:rPr lang="zh-CN" altLang="en-US" dirty="0" smtClean="0"/>
            <a:t>表达式求值</a:t>
          </a:r>
          <a:endParaRPr lang="zh-CN" altLang="en-US" dirty="0"/>
        </a:p>
      </dgm:t>
    </dgm:pt>
    <dgm:pt modelId="{0FF5D3C3-A034-4F51-B955-0F53316D096B}" type="parTrans" cxnId="{D4271670-FECF-4B22-8E72-886BEEA34FE4}">
      <dgm:prSet/>
      <dgm:spPr/>
      <dgm:t>
        <a:bodyPr/>
        <a:lstStyle/>
        <a:p>
          <a:endParaRPr lang="zh-CN" altLang="en-US"/>
        </a:p>
      </dgm:t>
    </dgm:pt>
    <dgm:pt modelId="{E8E73172-6E04-44DF-9B0C-4DB1E4FC8F91}" type="sibTrans" cxnId="{D4271670-FECF-4B22-8E72-886BEEA34FE4}">
      <dgm:prSet/>
      <dgm:spPr/>
      <dgm:t>
        <a:bodyPr/>
        <a:lstStyle/>
        <a:p>
          <a:endParaRPr lang="zh-CN" altLang="en-US"/>
        </a:p>
      </dgm:t>
    </dgm:pt>
    <dgm:pt modelId="{75A79F66-9529-48F6-970A-D911C23E1E92}">
      <dgm:prSet/>
      <dgm:spPr/>
      <dgm:t>
        <a:bodyPr/>
        <a:lstStyle/>
        <a:p>
          <a:r>
            <a:rPr lang="zh-CN" altLang="en-US" dirty="0" smtClean="0"/>
            <a:t>动态数组</a:t>
          </a:r>
          <a:endParaRPr lang="zh-CN" altLang="en-US" dirty="0"/>
        </a:p>
      </dgm:t>
    </dgm:pt>
    <dgm:pt modelId="{CF03078A-8F89-4938-BC71-D5EBE3CAC995}" type="parTrans" cxnId="{C0E86F0A-E254-4C96-87C8-9B2D44D6C2B7}">
      <dgm:prSet/>
      <dgm:spPr/>
      <dgm:t>
        <a:bodyPr/>
        <a:lstStyle/>
        <a:p>
          <a:endParaRPr lang="zh-CN" altLang="en-US"/>
        </a:p>
      </dgm:t>
    </dgm:pt>
    <dgm:pt modelId="{0E158C21-E16A-4843-9B1B-F15882A135F3}" type="sibTrans" cxnId="{C0E86F0A-E254-4C96-87C8-9B2D44D6C2B7}">
      <dgm:prSet/>
      <dgm:spPr/>
      <dgm:t>
        <a:bodyPr/>
        <a:lstStyle/>
        <a:p>
          <a:endParaRPr lang="zh-CN" altLang="en-US"/>
        </a:p>
      </dgm:t>
    </dgm:pt>
    <dgm:pt modelId="{CA25D071-3CE4-4F92-92C7-FDC0AD0886B4}">
      <dgm:prSet/>
      <dgm:spPr/>
      <dgm:t>
        <a:bodyPr/>
        <a:lstStyle/>
        <a:p>
          <a:r>
            <a:rPr lang="zh-CN" altLang="en-US" dirty="0" smtClean="0"/>
            <a:t>顺序链式结合</a:t>
          </a:r>
          <a:endParaRPr lang="zh-CN" altLang="en-US" dirty="0"/>
        </a:p>
      </dgm:t>
    </dgm:pt>
    <dgm:pt modelId="{D89A629A-AA45-4320-A02F-3987C9856D66}" type="parTrans" cxnId="{6D293F38-8736-4316-8581-ADE155137F00}">
      <dgm:prSet/>
      <dgm:spPr/>
      <dgm:t>
        <a:bodyPr/>
        <a:lstStyle/>
        <a:p>
          <a:endParaRPr lang="zh-CN" altLang="en-US"/>
        </a:p>
      </dgm:t>
    </dgm:pt>
    <dgm:pt modelId="{5FCC7B9A-72A2-4A2C-AAB4-DCE0F2C0904A}" type="sibTrans" cxnId="{6D293F38-8736-4316-8581-ADE155137F00}">
      <dgm:prSet/>
      <dgm:spPr/>
      <dgm:t>
        <a:bodyPr/>
        <a:lstStyle/>
        <a:p>
          <a:endParaRPr lang="zh-CN" altLang="en-US"/>
        </a:p>
      </dgm:t>
    </dgm:pt>
    <dgm:pt modelId="{F4853584-227A-4D0A-92F9-6C795056D467}" type="pres">
      <dgm:prSet presAssocID="{F178EE0D-AA10-48D7-9A43-F8BFBC4685EA}" presName="hierChild1" presStyleCnt="0">
        <dgm:presLayoutVars>
          <dgm:chPref val="1"/>
          <dgm:dir/>
          <dgm:animOne val="branch"/>
          <dgm:animLvl val="lvl"/>
          <dgm:resizeHandles/>
        </dgm:presLayoutVars>
      </dgm:prSet>
      <dgm:spPr/>
      <dgm:t>
        <a:bodyPr/>
        <a:lstStyle/>
        <a:p>
          <a:endParaRPr lang="zh-CN" altLang="en-US"/>
        </a:p>
      </dgm:t>
    </dgm:pt>
    <dgm:pt modelId="{5175CFE8-D022-4BF6-9E8B-774B4E9B49D2}" type="pres">
      <dgm:prSet presAssocID="{51E467CB-DE13-495B-8E8B-54601E206ED7}" presName="hierRoot1" presStyleCnt="0"/>
      <dgm:spPr/>
    </dgm:pt>
    <dgm:pt modelId="{975FB79F-C3A0-4075-AA83-582460561976}" type="pres">
      <dgm:prSet presAssocID="{51E467CB-DE13-495B-8E8B-54601E206ED7}" presName="composite" presStyleCnt="0"/>
      <dgm:spPr/>
    </dgm:pt>
    <dgm:pt modelId="{2896DDA3-B4A2-4942-B859-D68EE3E9B648}" type="pres">
      <dgm:prSet presAssocID="{51E467CB-DE13-495B-8E8B-54601E206ED7}" presName="background" presStyleLbl="node0" presStyleIdx="0" presStyleCnt="1"/>
      <dgm:spPr/>
    </dgm:pt>
    <dgm:pt modelId="{EECD19DF-819F-4C91-9FBB-E85BD257869D}" type="pres">
      <dgm:prSet presAssocID="{51E467CB-DE13-495B-8E8B-54601E206ED7}" presName="text" presStyleLbl="fgAcc0" presStyleIdx="0" presStyleCnt="1" custLinFactNeighborX="64291" custLinFactNeighborY="-16667">
        <dgm:presLayoutVars>
          <dgm:chPref val="3"/>
        </dgm:presLayoutVars>
      </dgm:prSet>
      <dgm:spPr/>
      <dgm:t>
        <a:bodyPr/>
        <a:lstStyle/>
        <a:p>
          <a:endParaRPr lang="zh-CN" altLang="en-US"/>
        </a:p>
      </dgm:t>
    </dgm:pt>
    <dgm:pt modelId="{F2CDA1F3-8ED7-4DC4-A0D3-16230BBFC74F}" type="pres">
      <dgm:prSet presAssocID="{51E467CB-DE13-495B-8E8B-54601E206ED7}" presName="hierChild2" presStyleCnt="0"/>
      <dgm:spPr/>
    </dgm:pt>
    <dgm:pt modelId="{77ED09F8-AD98-4B2B-948E-18225E81D108}" type="pres">
      <dgm:prSet presAssocID="{2AB25855-1957-4AE2-95C3-F12FAEB670C4}" presName="Name10" presStyleLbl="parChTrans1D2" presStyleIdx="0" presStyleCnt="2"/>
      <dgm:spPr/>
      <dgm:t>
        <a:bodyPr/>
        <a:lstStyle/>
        <a:p>
          <a:endParaRPr lang="zh-CN" altLang="en-US"/>
        </a:p>
      </dgm:t>
    </dgm:pt>
    <dgm:pt modelId="{36E3E053-0566-4D2B-9212-173057BE24EF}" type="pres">
      <dgm:prSet presAssocID="{A9ABBF31-F6E6-4076-9EA5-F06BB0B3AE84}" presName="hierRoot2" presStyleCnt="0"/>
      <dgm:spPr/>
    </dgm:pt>
    <dgm:pt modelId="{FC636469-B909-422E-AFCC-738CAACC5FBC}" type="pres">
      <dgm:prSet presAssocID="{A9ABBF31-F6E6-4076-9EA5-F06BB0B3AE84}" presName="composite2" presStyleCnt="0"/>
      <dgm:spPr/>
    </dgm:pt>
    <dgm:pt modelId="{30A6B77B-B7AE-4876-80A9-8C490B5C971F}" type="pres">
      <dgm:prSet presAssocID="{A9ABBF31-F6E6-4076-9EA5-F06BB0B3AE84}" presName="background2" presStyleLbl="node2" presStyleIdx="0" presStyleCnt="2"/>
      <dgm:spPr/>
    </dgm:pt>
    <dgm:pt modelId="{F41C9DAF-591C-441F-84BF-D6B47431B5C7}" type="pres">
      <dgm:prSet presAssocID="{A9ABBF31-F6E6-4076-9EA5-F06BB0B3AE84}" presName="text2" presStyleLbl="fgAcc2" presStyleIdx="0" presStyleCnt="2" custLinFactX="100000" custLinFactNeighborX="107463" custLinFactNeighborY="-27917">
        <dgm:presLayoutVars>
          <dgm:chPref val="3"/>
        </dgm:presLayoutVars>
      </dgm:prSet>
      <dgm:spPr/>
      <dgm:t>
        <a:bodyPr/>
        <a:lstStyle/>
        <a:p>
          <a:endParaRPr lang="zh-CN" altLang="en-US"/>
        </a:p>
      </dgm:t>
    </dgm:pt>
    <dgm:pt modelId="{2DDC95BF-4BA9-4144-B0BA-1554A11E7408}" type="pres">
      <dgm:prSet presAssocID="{A9ABBF31-F6E6-4076-9EA5-F06BB0B3AE84}" presName="hierChild3" presStyleCnt="0"/>
      <dgm:spPr/>
    </dgm:pt>
    <dgm:pt modelId="{8D7E632B-2B31-4A9E-B30B-81BC9841BFA7}" type="pres">
      <dgm:prSet presAssocID="{7920D63C-F094-4ECE-A367-480EA392F57A}" presName="Name10" presStyleLbl="parChTrans1D2" presStyleIdx="1" presStyleCnt="2"/>
      <dgm:spPr/>
      <dgm:t>
        <a:bodyPr/>
        <a:lstStyle/>
        <a:p>
          <a:endParaRPr lang="zh-CN" altLang="en-US"/>
        </a:p>
      </dgm:t>
    </dgm:pt>
    <dgm:pt modelId="{769429BB-01DB-475F-BEC4-699D8356386A}" type="pres">
      <dgm:prSet presAssocID="{3657D84D-A3C4-402F-92EA-D153F894EB1D}" presName="hierRoot2" presStyleCnt="0"/>
      <dgm:spPr/>
    </dgm:pt>
    <dgm:pt modelId="{DAA572C0-901E-427A-BDBC-EB62DBC797C1}" type="pres">
      <dgm:prSet presAssocID="{3657D84D-A3C4-402F-92EA-D153F894EB1D}" presName="composite2" presStyleCnt="0"/>
      <dgm:spPr/>
    </dgm:pt>
    <dgm:pt modelId="{E1A89B2F-5907-497C-90E4-EF2A489373C9}" type="pres">
      <dgm:prSet presAssocID="{3657D84D-A3C4-402F-92EA-D153F894EB1D}" presName="background2" presStyleLbl="node2" presStyleIdx="1" presStyleCnt="2"/>
      <dgm:spPr/>
    </dgm:pt>
    <dgm:pt modelId="{AD32D8AE-36DE-4BCA-806B-6C1418267269}" type="pres">
      <dgm:prSet presAssocID="{3657D84D-A3C4-402F-92EA-D153F894EB1D}" presName="text2" presStyleLbl="fgAcc2" presStyleIdx="1" presStyleCnt="2" custLinFactNeighborX="-45013" custLinFactNeighborY="-26352">
        <dgm:presLayoutVars>
          <dgm:chPref val="3"/>
        </dgm:presLayoutVars>
      </dgm:prSet>
      <dgm:spPr/>
      <dgm:t>
        <a:bodyPr/>
        <a:lstStyle/>
        <a:p>
          <a:endParaRPr lang="zh-CN" altLang="en-US"/>
        </a:p>
      </dgm:t>
    </dgm:pt>
    <dgm:pt modelId="{3D7AED55-7A3E-41C7-BFFE-61F57E2E7B5F}" type="pres">
      <dgm:prSet presAssocID="{3657D84D-A3C4-402F-92EA-D153F894EB1D}" presName="hierChild3" presStyleCnt="0"/>
      <dgm:spPr/>
    </dgm:pt>
    <dgm:pt modelId="{2F2E36FC-7861-4399-A4C1-1A4EA68C3F55}" type="pres">
      <dgm:prSet presAssocID="{F29600B2-0407-4E76-B571-9030AFF92EDA}" presName="Name17" presStyleLbl="parChTrans1D3" presStyleIdx="0" presStyleCnt="3"/>
      <dgm:spPr/>
      <dgm:t>
        <a:bodyPr/>
        <a:lstStyle/>
        <a:p>
          <a:endParaRPr lang="zh-CN" altLang="en-US"/>
        </a:p>
      </dgm:t>
    </dgm:pt>
    <dgm:pt modelId="{3A2B65D1-D741-467E-8BCE-63BA8FEC321C}" type="pres">
      <dgm:prSet presAssocID="{F04F6B87-0106-4CDD-B568-6BB15A3444C8}" presName="hierRoot3" presStyleCnt="0"/>
      <dgm:spPr/>
    </dgm:pt>
    <dgm:pt modelId="{BC555471-5E18-4B98-93AA-E90B6AC57638}" type="pres">
      <dgm:prSet presAssocID="{F04F6B87-0106-4CDD-B568-6BB15A3444C8}" presName="composite3" presStyleCnt="0"/>
      <dgm:spPr/>
    </dgm:pt>
    <dgm:pt modelId="{48622D01-CE59-4985-9C63-F9B08D8B3243}" type="pres">
      <dgm:prSet presAssocID="{F04F6B87-0106-4CDD-B568-6BB15A3444C8}" presName="background3" presStyleLbl="node3" presStyleIdx="0" presStyleCnt="3"/>
      <dgm:spPr/>
    </dgm:pt>
    <dgm:pt modelId="{96C62314-35A8-49E0-8C6D-67FA2A5C2682}" type="pres">
      <dgm:prSet presAssocID="{F04F6B87-0106-4CDD-B568-6BB15A3444C8}" presName="text3" presStyleLbl="fgAcc3" presStyleIdx="0" presStyleCnt="3" custLinFactNeighborX="-23978" custLinFactNeighborY="-20364">
        <dgm:presLayoutVars>
          <dgm:chPref val="3"/>
        </dgm:presLayoutVars>
      </dgm:prSet>
      <dgm:spPr/>
      <dgm:t>
        <a:bodyPr/>
        <a:lstStyle/>
        <a:p>
          <a:endParaRPr lang="zh-CN" altLang="en-US"/>
        </a:p>
      </dgm:t>
    </dgm:pt>
    <dgm:pt modelId="{7C356630-1797-490D-97D9-C3A4269DBC76}" type="pres">
      <dgm:prSet presAssocID="{F04F6B87-0106-4CDD-B568-6BB15A3444C8}" presName="hierChild4" presStyleCnt="0"/>
      <dgm:spPr/>
    </dgm:pt>
    <dgm:pt modelId="{849378B5-57AC-4D18-84A6-12245970A9F5}" type="pres">
      <dgm:prSet presAssocID="{CC85661D-A0B6-41D1-BE9C-1D6E9FE87A6F}" presName="Name23" presStyleLbl="parChTrans1D4" presStyleIdx="0" presStyleCnt="4"/>
      <dgm:spPr/>
      <dgm:t>
        <a:bodyPr/>
        <a:lstStyle/>
        <a:p>
          <a:endParaRPr lang="zh-CN" altLang="en-US"/>
        </a:p>
      </dgm:t>
    </dgm:pt>
    <dgm:pt modelId="{DC0675B0-D94A-4AFC-97C5-F6F6417870B1}" type="pres">
      <dgm:prSet presAssocID="{D963BDB6-989E-4E6B-84FC-AFD32CF00879}" presName="hierRoot4" presStyleCnt="0"/>
      <dgm:spPr/>
    </dgm:pt>
    <dgm:pt modelId="{71BAD4F0-7D2E-454E-89F6-24F3F7893478}" type="pres">
      <dgm:prSet presAssocID="{D963BDB6-989E-4E6B-84FC-AFD32CF00879}" presName="composite4" presStyleCnt="0"/>
      <dgm:spPr/>
    </dgm:pt>
    <dgm:pt modelId="{8E7C4371-37ED-40A8-AFC7-9455939B5D18}" type="pres">
      <dgm:prSet presAssocID="{D963BDB6-989E-4E6B-84FC-AFD32CF00879}" presName="background4" presStyleLbl="node4" presStyleIdx="0" presStyleCnt="4"/>
      <dgm:spPr/>
    </dgm:pt>
    <dgm:pt modelId="{91AFB4E5-D2E3-411A-A7B3-6F7C808AE100}" type="pres">
      <dgm:prSet presAssocID="{D963BDB6-989E-4E6B-84FC-AFD32CF00879}" presName="text4" presStyleLbl="fgAcc4" presStyleIdx="0" presStyleCnt="4" custLinFactNeighborX="-24158" custLinFactNeighborY="-4566">
        <dgm:presLayoutVars>
          <dgm:chPref val="3"/>
        </dgm:presLayoutVars>
      </dgm:prSet>
      <dgm:spPr/>
      <dgm:t>
        <a:bodyPr/>
        <a:lstStyle/>
        <a:p>
          <a:endParaRPr lang="zh-CN" altLang="en-US"/>
        </a:p>
      </dgm:t>
    </dgm:pt>
    <dgm:pt modelId="{2450ABF5-B01D-4415-A63B-6A1908BC10CE}" type="pres">
      <dgm:prSet presAssocID="{D963BDB6-989E-4E6B-84FC-AFD32CF00879}" presName="hierChild5" presStyleCnt="0"/>
      <dgm:spPr/>
    </dgm:pt>
    <dgm:pt modelId="{689DD354-3C3F-4407-B28A-31EE483D1157}" type="pres">
      <dgm:prSet presAssocID="{0FF5D3C3-A034-4F51-B955-0F53316D096B}" presName="Name23" presStyleLbl="parChTrans1D4" presStyleIdx="1" presStyleCnt="4"/>
      <dgm:spPr/>
      <dgm:t>
        <a:bodyPr/>
        <a:lstStyle/>
        <a:p>
          <a:endParaRPr lang="zh-CN" altLang="en-US"/>
        </a:p>
      </dgm:t>
    </dgm:pt>
    <dgm:pt modelId="{146B3530-1040-43E2-9BF7-C18FB2593218}" type="pres">
      <dgm:prSet presAssocID="{35EE81A4-5AAC-4DC8-932A-9DA8A5275703}" presName="hierRoot4" presStyleCnt="0"/>
      <dgm:spPr/>
    </dgm:pt>
    <dgm:pt modelId="{E4D6A560-63F2-4511-A592-E7C86066614F}" type="pres">
      <dgm:prSet presAssocID="{35EE81A4-5AAC-4DC8-932A-9DA8A5275703}" presName="composite4" presStyleCnt="0"/>
      <dgm:spPr/>
    </dgm:pt>
    <dgm:pt modelId="{D37C7CA7-35FC-41E0-A1D7-8A883CA50CB3}" type="pres">
      <dgm:prSet presAssocID="{35EE81A4-5AAC-4DC8-932A-9DA8A5275703}" presName="background4" presStyleLbl="node4" presStyleIdx="1" presStyleCnt="4"/>
      <dgm:spPr/>
    </dgm:pt>
    <dgm:pt modelId="{C8A48C40-D75C-4C6B-9C7F-98344F9E6CF1}" type="pres">
      <dgm:prSet presAssocID="{35EE81A4-5AAC-4DC8-932A-9DA8A5275703}" presName="text4" presStyleLbl="fgAcc4" presStyleIdx="1" presStyleCnt="4" custLinFactNeighborX="-24825" custLinFactNeighborY="314">
        <dgm:presLayoutVars>
          <dgm:chPref val="3"/>
        </dgm:presLayoutVars>
      </dgm:prSet>
      <dgm:spPr/>
      <dgm:t>
        <a:bodyPr/>
        <a:lstStyle/>
        <a:p>
          <a:endParaRPr lang="zh-CN" altLang="en-US"/>
        </a:p>
      </dgm:t>
    </dgm:pt>
    <dgm:pt modelId="{9F750B8E-0B56-4AA6-9C37-0A81771F5922}" type="pres">
      <dgm:prSet presAssocID="{35EE81A4-5AAC-4DC8-932A-9DA8A5275703}" presName="hierChild5" presStyleCnt="0"/>
      <dgm:spPr/>
    </dgm:pt>
    <dgm:pt modelId="{39273ECF-1DBA-43C7-9499-6E0A1C101A3D}" type="pres">
      <dgm:prSet presAssocID="{CF03078A-8F89-4938-BC71-D5EBE3CAC995}" presName="Name23" presStyleLbl="parChTrans1D4" presStyleIdx="2" presStyleCnt="4"/>
      <dgm:spPr/>
      <dgm:t>
        <a:bodyPr/>
        <a:lstStyle/>
        <a:p>
          <a:endParaRPr lang="zh-CN" altLang="en-US"/>
        </a:p>
      </dgm:t>
    </dgm:pt>
    <dgm:pt modelId="{3C9E658A-5EBB-47BC-A991-8B213B3F8425}" type="pres">
      <dgm:prSet presAssocID="{75A79F66-9529-48F6-970A-D911C23E1E92}" presName="hierRoot4" presStyleCnt="0"/>
      <dgm:spPr/>
    </dgm:pt>
    <dgm:pt modelId="{F9CE15AF-68DF-4DA1-B47D-372E4D298198}" type="pres">
      <dgm:prSet presAssocID="{75A79F66-9529-48F6-970A-D911C23E1E92}" presName="composite4" presStyleCnt="0"/>
      <dgm:spPr/>
    </dgm:pt>
    <dgm:pt modelId="{B6E89F93-35B5-4621-965E-2D09F79F75BD}" type="pres">
      <dgm:prSet presAssocID="{75A79F66-9529-48F6-970A-D911C23E1E92}" presName="background4" presStyleLbl="node4" presStyleIdx="2" presStyleCnt="4"/>
      <dgm:spPr/>
    </dgm:pt>
    <dgm:pt modelId="{3035133E-845B-4F59-ABAC-EFE37251232B}" type="pres">
      <dgm:prSet presAssocID="{75A79F66-9529-48F6-970A-D911C23E1E92}" presName="text4" presStyleLbl="fgAcc4" presStyleIdx="2" presStyleCnt="4">
        <dgm:presLayoutVars>
          <dgm:chPref val="3"/>
        </dgm:presLayoutVars>
      </dgm:prSet>
      <dgm:spPr/>
      <dgm:t>
        <a:bodyPr/>
        <a:lstStyle/>
        <a:p>
          <a:endParaRPr lang="zh-CN" altLang="en-US"/>
        </a:p>
      </dgm:t>
    </dgm:pt>
    <dgm:pt modelId="{0073C7C0-FD83-4B3F-9E19-6A29815C366C}" type="pres">
      <dgm:prSet presAssocID="{75A79F66-9529-48F6-970A-D911C23E1E92}" presName="hierChild5" presStyleCnt="0"/>
      <dgm:spPr/>
    </dgm:pt>
    <dgm:pt modelId="{BF7B1CD4-2AB7-4247-857F-0C6F1ECEF666}" type="pres">
      <dgm:prSet presAssocID="{3A40D7A5-2A53-4CBB-8E28-1934912FA096}" presName="Name17" presStyleLbl="parChTrans1D3" presStyleIdx="1" presStyleCnt="3"/>
      <dgm:spPr/>
      <dgm:t>
        <a:bodyPr/>
        <a:lstStyle/>
        <a:p>
          <a:endParaRPr lang="zh-CN" altLang="en-US"/>
        </a:p>
      </dgm:t>
    </dgm:pt>
    <dgm:pt modelId="{A7EE6A4D-E48A-4A4E-917A-3F48BE31901E}" type="pres">
      <dgm:prSet presAssocID="{6FCCDA52-0CF1-44F6-AFBD-D62384AEB985}" presName="hierRoot3" presStyleCnt="0"/>
      <dgm:spPr/>
    </dgm:pt>
    <dgm:pt modelId="{1365C8D5-6A2C-4E71-9E60-C7572BF21259}" type="pres">
      <dgm:prSet presAssocID="{6FCCDA52-0CF1-44F6-AFBD-D62384AEB985}" presName="composite3" presStyleCnt="0"/>
      <dgm:spPr/>
    </dgm:pt>
    <dgm:pt modelId="{6A5536FD-287B-4389-A280-0397EA9CAA91}" type="pres">
      <dgm:prSet presAssocID="{6FCCDA52-0CF1-44F6-AFBD-D62384AEB985}" presName="background3" presStyleLbl="node3" presStyleIdx="1" presStyleCnt="3"/>
      <dgm:spPr/>
    </dgm:pt>
    <dgm:pt modelId="{EEBB4FA4-D0DA-427D-9712-7129859E8543}" type="pres">
      <dgm:prSet presAssocID="{6FCCDA52-0CF1-44F6-AFBD-D62384AEB985}" presName="text3" presStyleLbl="fgAcc3" presStyleIdx="1" presStyleCnt="3" custLinFactNeighborX="24130" custLinFactNeighborY="-20364">
        <dgm:presLayoutVars>
          <dgm:chPref val="3"/>
        </dgm:presLayoutVars>
      </dgm:prSet>
      <dgm:spPr/>
      <dgm:t>
        <a:bodyPr/>
        <a:lstStyle/>
        <a:p>
          <a:endParaRPr lang="zh-CN" altLang="en-US"/>
        </a:p>
      </dgm:t>
    </dgm:pt>
    <dgm:pt modelId="{7B0CDE99-9279-4975-BA01-E00E75989BDA}" type="pres">
      <dgm:prSet presAssocID="{6FCCDA52-0CF1-44F6-AFBD-D62384AEB985}" presName="hierChild4" presStyleCnt="0"/>
      <dgm:spPr/>
    </dgm:pt>
    <dgm:pt modelId="{B40D5586-BF7A-4D3C-A1A2-0509203EFB5C}" type="pres">
      <dgm:prSet presAssocID="{C70FFF59-E692-4619-945D-E7CAE010471F}" presName="Name23" presStyleLbl="parChTrans1D4" presStyleIdx="3" presStyleCnt="4"/>
      <dgm:spPr/>
      <dgm:t>
        <a:bodyPr/>
        <a:lstStyle/>
        <a:p>
          <a:endParaRPr lang="zh-CN" altLang="en-US"/>
        </a:p>
      </dgm:t>
    </dgm:pt>
    <dgm:pt modelId="{94F37962-7FA7-49C0-900D-D261168B90D7}" type="pres">
      <dgm:prSet presAssocID="{C5EBF576-7CC6-403F-8D41-D2BCB43ABCBE}" presName="hierRoot4" presStyleCnt="0"/>
      <dgm:spPr/>
    </dgm:pt>
    <dgm:pt modelId="{7A39D04F-752E-4A40-B88D-F2D77D785ED8}" type="pres">
      <dgm:prSet presAssocID="{C5EBF576-7CC6-403F-8D41-D2BCB43ABCBE}" presName="composite4" presStyleCnt="0"/>
      <dgm:spPr/>
    </dgm:pt>
    <dgm:pt modelId="{E8F4F582-FAFB-40F7-8588-8D8559822A6E}" type="pres">
      <dgm:prSet presAssocID="{C5EBF576-7CC6-403F-8D41-D2BCB43ABCBE}" presName="background4" presStyleLbl="node4" presStyleIdx="3" presStyleCnt="4"/>
      <dgm:spPr/>
    </dgm:pt>
    <dgm:pt modelId="{65ED6CF8-FDEB-471F-A05E-A2A6C204B86F}" type="pres">
      <dgm:prSet presAssocID="{C5EBF576-7CC6-403F-8D41-D2BCB43ABCBE}" presName="text4" presStyleLbl="fgAcc4" presStyleIdx="3" presStyleCnt="4" custLinFactNeighborX="24130" custLinFactNeighborY="2489">
        <dgm:presLayoutVars>
          <dgm:chPref val="3"/>
        </dgm:presLayoutVars>
      </dgm:prSet>
      <dgm:spPr/>
      <dgm:t>
        <a:bodyPr/>
        <a:lstStyle/>
        <a:p>
          <a:endParaRPr lang="zh-CN" altLang="en-US"/>
        </a:p>
      </dgm:t>
    </dgm:pt>
    <dgm:pt modelId="{9FB4C01E-D6BF-4483-B446-7BD146A0FA55}" type="pres">
      <dgm:prSet presAssocID="{C5EBF576-7CC6-403F-8D41-D2BCB43ABCBE}" presName="hierChild5" presStyleCnt="0"/>
      <dgm:spPr/>
    </dgm:pt>
    <dgm:pt modelId="{42664221-5374-48EF-B4F1-002D2F789240}" type="pres">
      <dgm:prSet presAssocID="{D89A629A-AA45-4320-A02F-3987C9856D66}" presName="Name17" presStyleLbl="parChTrans1D3" presStyleIdx="2" presStyleCnt="3"/>
      <dgm:spPr/>
      <dgm:t>
        <a:bodyPr/>
        <a:lstStyle/>
        <a:p>
          <a:endParaRPr lang="zh-CN" altLang="en-US"/>
        </a:p>
      </dgm:t>
    </dgm:pt>
    <dgm:pt modelId="{F77E2F12-DE37-456F-A884-213658395D73}" type="pres">
      <dgm:prSet presAssocID="{CA25D071-3CE4-4F92-92C7-FDC0AD0886B4}" presName="hierRoot3" presStyleCnt="0"/>
      <dgm:spPr/>
    </dgm:pt>
    <dgm:pt modelId="{9CD96AB8-15C3-481F-A4BE-24162EC127FA}" type="pres">
      <dgm:prSet presAssocID="{CA25D071-3CE4-4F92-92C7-FDC0AD0886B4}" presName="composite3" presStyleCnt="0"/>
      <dgm:spPr/>
    </dgm:pt>
    <dgm:pt modelId="{74FCAE33-6933-478C-B027-56C7BDD5FEB5}" type="pres">
      <dgm:prSet presAssocID="{CA25D071-3CE4-4F92-92C7-FDC0AD0886B4}" presName="background3" presStyleLbl="node3" presStyleIdx="2" presStyleCnt="3"/>
      <dgm:spPr/>
    </dgm:pt>
    <dgm:pt modelId="{1F7A7B21-371A-426D-9CB2-9F7CA7DB0199}" type="pres">
      <dgm:prSet presAssocID="{CA25D071-3CE4-4F92-92C7-FDC0AD0886B4}" presName="text3" presStyleLbl="fgAcc3" presStyleIdx="2" presStyleCnt="3" custLinFactNeighborX="36887" custLinFactNeighborY="-20358">
        <dgm:presLayoutVars>
          <dgm:chPref val="3"/>
        </dgm:presLayoutVars>
      </dgm:prSet>
      <dgm:spPr/>
      <dgm:t>
        <a:bodyPr/>
        <a:lstStyle/>
        <a:p>
          <a:endParaRPr lang="zh-CN" altLang="en-US"/>
        </a:p>
      </dgm:t>
    </dgm:pt>
    <dgm:pt modelId="{8E983A1E-2B12-463C-ACBD-C39BFBDDE149}" type="pres">
      <dgm:prSet presAssocID="{CA25D071-3CE4-4F92-92C7-FDC0AD0886B4}" presName="hierChild4" presStyleCnt="0"/>
      <dgm:spPr/>
    </dgm:pt>
  </dgm:ptLst>
  <dgm:cxnLst>
    <dgm:cxn modelId="{6D293F38-8736-4316-8581-ADE155137F00}" srcId="{3657D84D-A3C4-402F-92EA-D153F894EB1D}" destId="{CA25D071-3CE4-4F92-92C7-FDC0AD0886B4}" srcOrd="2" destOrd="0" parTransId="{D89A629A-AA45-4320-A02F-3987C9856D66}" sibTransId="{5FCC7B9A-72A2-4A2C-AAB4-DCE0F2C0904A}"/>
    <dgm:cxn modelId="{2F82F2A1-A03E-4090-8F87-D285436A9ACF}" type="presOf" srcId="{7920D63C-F094-4ECE-A367-480EA392F57A}" destId="{8D7E632B-2B31-4A9E-B30B-81BC9841BFA7}" srcOrd="0" destOrd="0" presId="urn:microsoft.com/office/officeart/2005/8/layout/hierarchy1"/>
    <dgm:cxn modelId="{AB1CC918-48E7-4FA5-9E85-20F7982CFAC4}" type="presOf" srcId="{3657D84D-A3C4-402F-92EA-D153F894EB1D}" destId="{AD32D8AE-36DE-4BCA-806B-6C1418267269}" srcOrd="0" destOrd="0" presId="urn:microsoft.com/office/officeart/2005/8/layout/hierarchy1"/>
    <dgm:cxn modelId="{6645CE50-23FB-48A9-B4F6-3014865A58DC}" type="presOf" srcId="{6FCCDA52-0CF1-44F6-AFBD-D62384AEB985}" destId="{EEBB4FA4-D0DA-427D-9712-7129859E8543}" srcOrd="0" destOrd="0" presId="urn:microsoft.com/office/officeart/2005/8/layout/hierarchy1"/>
    <dgm:cxn modelId="{6F8DF5BC-04A2-40A1-ACAD-B00DCB2DDD3C}" type="presOf" srcId="{F29600B2-0407-4E76-B571-9030AFF92EDA}" destId="{2F2E36FC-7861-4399-A4C1-1A4EA68C3F55}" srcOrd="0" destOrd="0" presId="urn:microsoft.com/office/officeart/2005/8/layout/hierarchy1"/>
    <dgm:cxn modelId="{3BED8DF9-1E4B-4BF6-99AD-69950CFE69B6}" srcId="{3657D84D-A3C4-402F-92EA-D153F894EB1D}" destId="{F04F6B87-0106-4CDD-B568-6BB15A3444C8}" srcOrd="0" destOrd="0" parTransId="{F29600B2-0407-4E76-B571-9030AFF92EDA}" sibTransId="{74823902-83AF-42F3-9B76-E9A36D9549AF}"/>
    <dgm:cxn modelId="{E2475664-F2A4-4DF2-9841-88E084F1D9D3}" type="presOf" srcId="{2AB25855-1957-4AE2-95C3-F12FAEB670C4}" destId="{77ED09F8-AD98-4B2B-948E-18225E81D108}" srcOrd="0" destOrd="0" presId="urn:microsoft.com/office/officeart/2005/8/layout/hierarchy1"/>
    <dgm:cxn modelId="{8BA94193-6B0E-487B-9E20-0D2C1A01AFD9}" type="presOf" srcId="{75A79F66-9529-48F6-970A-D911C23E1E92}" destId="{3035133E-845B-4F59-ABAC-EFE37251232B}" srcOrd="0" destOrd="0" presId="urn:microsoft.com/office/officeart/2005/8/layout/hierarchy1"/>
    <dgm:cxn modelId="{584EE804-3FB4-42D7-94CC-FAD13C4A989A}" srcId="{6FCCDA52-0CF1-44F6-AFBD-D62384AEB985}" destId="{C5EBF576-7CC6-403F-8D41-D2BCB43ABCBE}" srcOrd="0" destOrd="0" parTransId="{C70FFF59-E692-4619-945D-E7CAE010471F}" sibTransId="{846FCEC0-C28B-4434-AB5B-4310DED879FB}"/>
    <dgm:cxn modelId="{801F9A06-5B6C-4129-A3BD-E9EED5F21C26}" type="presOf" srcId="{CA25D071-3CE4-4F92-92C7-FDC0AD0886B4}" destId="{1F7A7B21-371A-426D-9CB2-9F7CA7DB0199}" srcOrd="0" destOrd="0" presId="urn:microsoft.com/office/officeart/2005/8/layout/hierarchy1"/>
    <dgm:cxn modelId="{21FDE203-8FA1-424D-937E-65AA65C820C8}" srcId="{F04F6B87-0106-4CDD-B568-6BB15A3444C8}" destId="{D963BDB6-989E-4E6B-84FC-AFD32CF00879}" srcOrd="0" destOrd="0" parTransId="{CC85661D-A0B6-41D1-BE9C-1D6E9FE87A6F}" sibTransId="{51A278A7-A108-41F2-8B8B-EDB201D5A8FB}"/>
    <dgm:cxn modelId="{BFC761D3-C08B-471D-9383-A97CF8940B5B}" type="presOf" srcId="{C70FFF59-E692-4619-945D-E7CAE010471F}" destId="{B40D5586-BF7A-4D3C-A1A2-0509203EFB5C}" srcOrd="0" destOrd="0" presId="urn:microsoft.com/office/officeart/2005/8/layout/hierarchy1"/>
    <dgm:cxn modelId="{94C8F1B3-769B-48AF-84BC-EBC3B0AD6C3D}" srcId="{F178EE0D-AA10-48D7-9A43-F8BFBC4685EA}" destId="{51E467CB-DE13-495B-8E8B-54601E206ED7}" srcOrd="0" destOrd="0" parTransId="{0BD444BE-C86F-4F3E-9012-50CAF044F6C2}" sibTransId="{F71CC0BB-6677-4343-9E0D-63729A69060E}"/>
    <dgm:cxn modelId="{C0E86F0A-E254-4C96-87C8-9B2D44D6C2B7}" srcId="{F04F6B87-0106-4CDD-B568-6BB15A3444C8}" destId="{75A79F66-9529-48F6-970A-D911C23E1E92}" srcOrd="1" destOrd="0" parTransId="{CF03078A-8F89-4938-BC71-D5EBE3CAC995}" sibTransId="{0E158C21-E16A-4843-9B1B-F15882A135F3}"/>
    <dgm:cxn modelId="{E6FDA723-EEC1-4775-8CC3-9AFD374E8C8D}" srcId="{51E467CB-DE13-495B-8E8B-54601E206ED7}" destId="{3657D84D-A3C4-402F-92EA-D153F894EB1D}" srcOrd="1" destOrd="0" parTransId="{7920D63C-F094-4ECE-A367-480EA392F57A}" sibTransId="{EDF11AEE-FFA7-4E03-94AF-961A0D789B71}"/>
    <dgm:cxn modelId="{49EC5BD6-F935-4AE5-A55D-9826D5FF6D41}" srcId="{3657D84D-A3C4-402F-92EA-D153F894EB1D}" destId="{6FCCDA52-0CF1-44F6-AFBD-D62384AEB985}" srcOrd="1" destOrd="0" parTransId="{3A40D7A5-2A53-4CBB-8E28-1934912FA096}" sibTransId="{3E6CD6F3-CC69-4448-BBD4-720179A3FAB7}"/>
    <dgm:cxn modelId="{57806CDD-3A09-435C-B48F-2F01A58EEA81}" srcId="{51E467CB-DE13-495B-8E8B-54601E206ED7}" destId="{A9ABBF31-F6E6-4076-9EA5-F06BB0B3AE84}" srcOrd="0" destOrd="0" parTransId="{2AB25855-1957-4AE2-95C3-F12FAEB670C4}" sibTransId="{123DB42E-0613-4743-A7EA-C34E0F63EE64}"/>
    <dgm:cxn modelId="{563642D2-5600-4E1F-A77E-C6F590F19C31}" type="presOf" srcId="{C5EBF576-7CC6-403F-8D41-D2BCB43ABCBE}" destId="{65ED6CF8-FDEB-471F-A05E-A2A6C204B86F}" srcOrd="0" destOrd="0" presId="urn:microsoft.com/office/officeart/2005/8/layout/hierarchy1"/>
    <dgm:cxn modelId="{3993F098-B0B0-42A6-9C4A-6B4DB112A990}" type="presOf" srcId="{F178EE0D-AA10-48D7-9A43-F8BFBC4685EA}" destId="{F4853584-227A-4D0A-92F9-6C795056D467}" srcOrd="0" destOrd="0" presId="urn:microsoft.com/office/officeart/2005/8/layout/hierarchy1"/>
    <dgm:cxn modelId="{C212AF20-1C61-4806-ADCD-A57E1077B2BF}" type="presOf" srcId="{A9ABBF31-F6E6-4076-9EA5-F06BB0B3AE84}" destId="{F41C9DAF-591C-441F-84BF-D6B47431B5C7}" srcOrd="0" destOrd="0" presId="urn:microsoft.com/office/officeart/2005/8/layout/hierarchy1"/>
    <dgm:cxn modelId="{54B02F00-BD7B-4030-875F-3E7D59CD1BE4}" type="presOf" srcId="{F04F6B87-0106-4CDD-B568-6BB15A3444C8}" destId="{96C62314-35A8-49E0-8C6D-67FA2A5C2682}" srcOrd="0" destOrd="0" presId="urn:microsoft.com/office/officeart/2005/8/layout/hierarchy1"/>
    <dgm:cxn modelId="{92996ED7-0874-4EE0-B782-BC5FC395181E}" type="presOf" srcId="{CC85661D-A0B6-41D1-BE9C-1D6E9FE87A6F}" destId="{849378B5-57AC-4D18-84A6-12245970A9F5}" srcOrd="0" destOrd="0" presId="urn:microsoft.com/office/officeart/2005/8/layout/hierarchy1"/>
    <dgm:cxn modelId="{EA46F580-E9BC-4970-A72B-53BA53B1E724}" type="presOf" srcId="{D963BDB6-989E-4E6B-84FC-AFD32CF00879}" destId="{91AFB4E5-D2E3-411A-A7B3-6F7C808AE100}" srcOrd="0" destOrd="0" presId="urn:microsoft.com/office/officeart/2005/8/layout/hierarchy1"/>
    <dgm:cxn modelId="{50036CC9-EAD2-4D41-A459-5ED237380DD2}" type="presOf" srcId="{CF03078A-8F89-4938-BC71-D5EBE3CAC995}" destId="{39273ECF-1DBA-43C7-9499-6E0A1C101A3D}" srcOrd="0" destOrd="0" presId="urn:microsoft.com/office/officeart/2005/8/layout/hierarchy1"/>
    <dgm:cxn modelId="{D1CAC9B3-720B-49F9-89FF-5CB0C4124713}" type="presOf" srcId="{35EE81A4-5AAC-4DC8-932A-9DA8A5275703}" destId="{C8A48C40-D75C-4C6B-9C7F-98344F9E6CF1}" srcOrd="0" destOrd="0" presId="urn:microsoft.com/office/officeart/2005/8/layout/hierarchy1"/>
    <dgm:cxn modelId="{23BFFA90-A554-49C7-8268-77DB7BC78B72}" type="presOf" srcId="{51E467CB-DE13-495B-8E8B-54601E206ED7}" destId="{EECD19DF-819F-4C91-9FBB-E85BD257869D}" srcOrd="0" destOrd="0" presId="urn:microsoft.com/office/officeart/2005/8/layout/hierarchy1"/>
    <dgm:cxn modelId="{C2AB6BC7-C33F-450D-B0D8-46E8714E98A5}" type="presOf" srcId="{3A40D7A5-2A53-4CBB-8E28-1934912FA096}" destId="{BF7B1CD4-2AB7-4247-857F-0C6F1ECEF666}" srcOrd="0" destOrd="0" presId="urn:microsoft.com/office/officeart/2005/8/layout/hierarchy1"/>
    <dgm:cxn modelId="{D4A3291C-0063-4F7A-AEE8-BEBD81E0C85F}" type="presOf" srcId="{0FF5D3C3-A034-4F51-B955-0F53316D096B}" destId="{689DD354-3C3F-4407-B28A-31EE483D1157}" srcOrd="0" destOrd="0" presId="urn:microsoft.com/office/officeart/2005/8/layout/hierarchy1"/>
    <dgm:cxn modelId="{D4271670-FECF-4B22-8E72-886BEEA34FE4}" srcId="{D963BDB6-989E-4E6B-84FC-AFD32CF00879}" destId="{35EE81A4-5AAC-4DC8-932A-9DA8A5275703}" srcOrd="0" destOrd="0" parTransId="{0FF5D3C3-A034-4F51-B955-0F53316D096B}" sibTransId="{E8E73172-6E04-44DF-9B0C-4DB1E4FC8F91}"/>
    <dgm:cxn modelId="{8ABC9FF8-5EAB-4C88-9D2D-57705DE02842}" type="presOf" srcId="{D89A629A-AA45-4320-A02F-3987C9856D66}" destId="{42664221-5374-48EF-B4F1-002D2F789240}" srcOrd="0" destOrd="0" presId="urn:microsoft.com/office/officeart/2005/8/layout/hierarchy1"/>
    <dgm:cxn modelId="{222EC61D-5839-41C3-A322-21AF7F36C1BC}" type="presParOf" srcId="{F4853584-227A-4D0A-92F9-6C795056D467}" destId="{5175CFE8-D022-4BF6-9E8B-774B4E9B49D2}" srcOrd="0" destOrd="0" presId="urn:microsoft.com/office/officeart/2005/8/layout/hierarchy1"/>
    <dgm:cxn modelId="{5A7C6849-FC94-43A4-8C82-B11CB07029A3}" type="presParOf" srcId="{5175CFE8-D022-4BF6-9E8B-774B4E9B49D2}" destId="{975FB79F-C3A0-4075-AA83-582460561976}" srcOrd="0" destOrd="0" presId="urn:microsoft.com/office/officeart/2005/8/layout/hierarchy1"/>
    <dgm:cxn modelId="{01565260-C166-4E5F-B5CD-4CDB7A858B60}" type="presParOf" srcId="{975FB79F-C3A0-4075-AA83-582460561976}" destId="{2896DDA3-B4A2-4942-B859-D68EE3E9B648}" srcOrd="0" destOrd="0" presId="urn:microsoft.com/office/officeart/2005/8/layout/hierarchy1"/>
    <dgm:cxn modelId="{760A8D25-9AA6-4AA3-9C1A-9ECBDD27AF56}" type="presParOf" srcId="{975FB79F-C3A0-4075-AA83-582460561976}" destId="{EECD19DF-819F-4C91-9FBB-E85BD257869D}" srcOrd="1" destOrd="0" presId="urn:microsoft.com/office/officeart/2005/8/layout/hierarchy1"/>
    <dgm:cxn modelId="{4DBE3494-5AFB-46BB-B308-54BBFACDC3D1}" type="presParOf" srcId="{5175CFE8-D022-4BF6-9E8B-774B4E9B49D2}" destId="{F2CDA1F3-8ED7-4DC4-A0D3-16230BBFC74F}" srcOrd="1" destOrd="0" presId="urn:microsoft.com/office/officeart/2005/8/layout/hierarchy1"/>
    <dgm:cxn modelId="{97F353BB-8CB1-48B6-994B-F5BA0B1DDA00}" type="presParOf" srcId="{F2CDA1F3-8ED7-4DC4-A0D3-16230BBFC74F}" destId="{77ED09F8-AD98-4B2B-948E-18225E81D108}" srcOrd="0" destOrd="0" presId="urn:microsoft.com/office/officeart/2005/8/layout/hierarchy1"/>
    <dgm:cxn modelId="{E3B16541-63D7-481F-A867-69ED1B6A6B0C}" type="presParOf" srcId="{F2CDA1F3-8ED7-4DC4-A0D3-16230BBFC74F}" destId="{36E3E053-0566-4D2B-9212-173057BE24EF}" srcOrd="1" destOrd="0" presId="urn:microsoft.com/office/officeart/2005/8/layout/hierarchy1"/>
    <dgm:cxn modelId="{67F5498F-C662-48FF-8EDF-C9F985E325B7}" type="presParOf" srcId="{36E3E053-0566-4D2B-9212-173057BE24EF}" destId="{FC636469-B909-422E-AFCC-738CAACC5FBC}" srcOrd="0" destOrd="0" presId="urn:microsoft.com/office/officeart/2005/8/layout/hierarchy1"/>
    <dgm:cxn modelId="{7639321E-648D-4AA2-920C-1C5F3C443EAA}" type="presParOf" srcId="{FC636469-B909-422E-AFCC-738CAACC5FBC}" destId="{30A6B77B-B7AE-4876-80A9-8C490B5C971F}" srcOrd="0" destOrd="0" presId="urn:microsoft.com/office/officeart/2005/8/layout/hierarchy1"/>
    <dgm:cxn modelId="{C1942420-A61F-4868-8B67-8180866399CD}" type="presParOf" srcId="{FC636469-B909-422E-AFCC-738CAACC5FBC}" destId="{F41C9DAF-591C-441F-84BF-D6B47431B5C7}" srcOrd="1" destOrd="0" presId="urn:microsoft.com/office/officeart/2005/8/layout/hierarchy1"/>
    <dgm:cxn modelId="{94B3D7D0-C1FB-4D56-962B-9C77192F139C}" type="presParOf" srcId="{36E3E053-0566-4D2B-9212-173057BE24EF}" destId="{2DDC95BF-4BA9-4144-B0BA-1554A11E7408}" srcOrd="1" destOrd="0" presId="urn:microsoft.com/office/officeart/2005/8/layout/hierarchy1"/>
    <dgm:cxn modelId="{1AD52C54-85C6-45C5-9D59-5D086B88157C}" type="presParOf" srcId="{F2CDA1F3-8ED7-4DC4-A0D3-16230BBFC74F}" destId="{8D7E632B-2B31-4A9E-B30B-81BC9841BFA7}" srcOrd="2" destOrd="0" presId="urn:microsoft.com/office/officeart/2005/8/layout/hierarchy1"/>
    <dgm:cxn modelId="{4775763F-B157-4DA3-9FEB-5737A2D35354}" type="presParOf" srcId="{F2CDA1F3-8ED7-4DC4-A0D3-16230BBFC74F}" destId="{769429BB-01DB-475F-BEC4-699D8356386A}" srcOrd="3" destOrd="0" presId="urn:microsoft.com/office/officeart/2005/8/layout/hierarchy1"/>
    <dgm:cxn modelId="{385E3C92-1593-4259-9A67-61F47260A1A2}" type="presParOf" srcId="{769429BB-01DB-475F-BEC4-699D8356386A}" destId="{DAA572C0-901E-427A-BDBC-EB62DBC797C1}" srcOrd="0" destOrd="0" presId="urn:microsoft.com/office/officeart/2005/8/layout/hierarchy1"/>
    <dgm:cxn modelId="{067522DC-A3D8-4C99-AC73-0C2E95E0FD01}" type="presParOf" srcId="{DAA572C0-901E-427A-BDBC-EB62DBC797C1}" destId="{E1A89B2F-5907-497C-90E4-EF2A489373C9}" srcOrd="0" destOrd="0" presId="urn:microsoft.com/office/officeart/2005/8/layout/hierarchy1"/>
    <dgm:cxn modelId="{77FD55B9-A310-4B2F-895E-F79240DBD9E6}" type="presParOf" srcId="{DAA572C0-901E-427A-BDBC-EB62DBC797C1}" destId="{AD32D8AE-36DE-4BCA-806B-6C1418267269}" srcOrd="1" destOrd="0" presId="urn:microsoft.com/office/officeart/2005/8/layout/hierarchy1"/>
    <dgm:cxn modelId="{48830E60-F421-4C43-9909-E1FFC4182AE4}" type="presParOf" srcId="{769429BB-01DB-475F-BEC4-699D8356386A}" destId="{3D7AED55-7A3E-41C7-BFFE-61F57E2E7B5F}" srcOrd="1" destOrd="0" presId="urn:microsoft.com/office/officeart/2005/8/layout/hierarchy1"/>
    <dgm:cxn modelId="{B9E7FA12-D1D2-46BE-BFE2-4C6A9D65B15D}" type="presParOf" srcId="{3D7AED55-7A3E-41C7-BFFE-61F57E2E7B5F}" destId="{2F2E36FC-7861-4399-A4C1-1A4EA68C3F55}" srcOrd="0" destOrd="0" presId="urn:microsoft.com/office/officeart/2005/8/layout/hierarchy1"/>
    <dgm:cxn modelId="{4DAC0BF4-E1D6-4BE9-B06B-56138B4BF140}" type="presParOf" srcId="{3D7AED55-7A3E-41C7-BFFE-61F57E2E7B5F}" destId="{3A2B65D1-D741-467E-8BCE-63BA8FEC321C}" srcOrd="1" destOrd="0" presId="urn:microsoft.com/office/officeart/2005/8/layout/hierarchy1"/>
    <dgm:cxn modelId="{F9B31F2A-232F-4848-99D2-FB24579E2DBC}" type="presParOf" srcId="{3A2B65D1-D741-467E-8BCE-63BA8FEC321C}" destId="{BC555471-5E18-4B98-93AA-E90B6AC57638}" srcOrd="0" destOrd="0" presId="urn:microsoft.com/office/officeart/2005/8/layout/hierarchy1"/>
    <dgm:cxn modelId="{9F69391E-2527-47FC-A598-271DC0509A63}" type="presParOf" srcId="{BC555471-5E18-4B98-93AA-E90B6AC57638}" destId="{48622D01-CE59-4985-9C63-F9B08D8B3243}" srcOrd="0" destOrd="0" presId="urn:microsoft.com/office/officeart/2005/8/layout/hierarchy1"/>
    <dgm:cxn modelId="{B5636F16-56E1-4B27-A12E-25B7EBFE7548}" type="presParOf" srcId="{BC555471-5E18-4B98-93AA-E90B6AC57638}" destId="{96C62314-35A8-49E0-8C6D-67FA2A5C2682}" srcOrd="1" destOrd="0" presId="urn:microsoft.com/office/officeart/2005/8/layout/hierarchy1"/>
    <dgm:cxn modelId="{092722DA-1782-4457-83FA-2CF41E22D8E2}" type="presParOf" srcId="{3A2B65D1-D741-467E-8BCE-63BA8FEC321C}" destId="{7C356630-1797-490D-97D9-C3A4269DBC76}" srcOrd="1" destOrd="0" presId="urn:microsoft.com/office/officeart/2005/8/layout/hierarchy1"/>
    <dgm:cxn modelId="{573E33CF-02F2-4F95-8509-6E49CF504FC1}" type="presParOf" srcId="{7C356630-1797-490D-97D9-C3A4269DBC76}" destId="{849378B5-57AC-4D18-84A6-12245970A9F5}" srcOrd="0" destOrd="0" presId="urn:microsoft.com/office/officeart/2005/8/layout/hierarchy1"/>
    <dgm:cxn modelId="{68679F1B-9B7A-40E2-8A8A-B887DB976F28}" type="presParOf" srcId="{7C356630-1797-490D-97D9-C3A4269DBC76}" destId="{DC0675B0-D94A-4AFC-97C5-F6F6417870B1}" srcOrd="1" destOrd="0" presId="urn:microsoft.com/office/officeart/2005/8/layout/hierarchy1"/>
    <dgm:cxn modelId="{BEE7C9A6-6A9C-4856-A01D-F6B7CFCBF164}" type="presParOf" srcId="{DC0675B0-D94A-4AFC-97C5-F6F6417870B1}" destId="{71BAD4F0-7D2E-454E-89F6-24F3F7893478}" srcOrd="0" destOrd="0" presId="urn:microsoft.com/office/officeart/2005/8/layout/hierarchy1"/>
    <dgm:cxn modelId="{BE1672FD-F488-438E-B875-3F61B31081F9}" type="presParOf" srcId="{71BAD4F0-7D2E-454E-89F6-24F3F7893478}" destId="{8E7C4371-37ED-40A8-AFC7-9455939B5D18}" srcOrd="0" destOrd="0" presId="urn:microsoft.com/office/officeart/2005/8/layout/hierarchy1"/>
    <dgm:cxn modelId="{A91C07CC-13A7-4E49-93B9-555BE3F1E710}" type="presParOf" srcId="{71BAD4F0-7D2E-454E-89F6-24F3F7893478}" destId="{91AFB4E5-D2E3-411A-A7B3-6F7C808AE100}" srcOrd="1" destOrd="0" presId="urn:microsoft.com/office/officeart/2005/8/layout/hierarchy1"/>
    <dgm:cxn modelId="{B9AA0925-8B25-4E23-9BC6-ED7C96BA2FB0}" type="presParOf" srcId="{DC0675B0-D94A-4AFC-97C5-F6F6417870B1}" destId="{2450ABF5-B01D-4415-A63B-6A1908BC10CE}" srcOrd="1" destOrd="0" presId="urn:microsoft.com/office/officeart/2005/8/layout/hierarchy1"/>
    <dgm:cxn modelId="{1C608108-FAB1-4440-ADD3-414585394CB9}" type="presParOf" srcId="{2450ABF5-B01D-4415-A63B-6A1908BC10CE}" destId="{689DD354-3C3F-4407-B28A-31EE483D1157}" srcOrd="0" destOrd="0" presId="urn:microsoft.com/office/officeart/2005/8/layout/hierarchy1"/>
    <dgm:cxn modelId="{80C3D01D-B3A9-4662-8C3F-90756DE7A886}" type="presParOf" srcId="{2450ABF5-B01D-4415-A63B-6A1908BC10CE}" destId="{146B3530-1040-43E2-9BF7-C18FB2593218}" srcOrd="1" destOrd="0" presId="urn:microsoft.com/office/officeart/2005/8/layout/hierarchy1"/>
    <dgm:cxn modelId="{9402973D-1561-45AF-930E-F4C6AE58B085}" type="presParOf" srcId="{146B3530-1040-43E2-9BF7-C18FB2593218}" destId="{E4D6A560-63F2-4511-A592-E7C86066614F}" srcOrd="0" destOrd="0" presId="urn:microsoft.com/office/officeart/2005/8/layout/hierarchy1"/>
    <dgm:cxn modelId="{ED3C60FD-3C60-4479-AD83-912DDB1FEAC8}" type="presParOf" srcId="{E4D6A560-63F2-4511-A592-E7C86066614F}" destId="{D37C7CA7-35FC-41E0-A1D7-8A883CA50CB3}" srcOrd="0" destOrd="0" presId="urn:microsoft.com/office/officeart/2005/8/layout/hierarchy1"/>
    <dgm:cxn modelId="{E58A800A-D225-4A25-A35A-C9FFD60B26E4}" type="presParOf" srcId="{E4D6A560-63F2-4511-A592-E7C86066614F}" destId="{C8A48C40-D75C-4C6B-9C7F-98344F9E6CF1}" srcOrd="1" destOrd="0" presId="urn:microsoft.com/office/officeart/2005/8/layout/hierarchy1"/>
    <dgm:cxn modelId="{27C93C24-56EF-44CA-AC7F-18A14064FAEE}" type="presParOf" srcId="{146B3530-1040-43E2-9BF7-C18FB2593218}" destId="{9F750B8E-0B56-4AA6-9C37-0A81771F5922}" srcOrd="1" destOrd="0" presId="urn:microsoft.com/office/officeart/2005/8/layout/hierarchy1"/>
    <dgm:cxn modelId="{146E747A-8E05-483A-88AE-8CA94BC3BC50}" type="presParOf" srcId="{7C356630-1797-490D-97D9-C3A4269DBC76}" destId="{39273ECF-1DBA-43C7-9499-6E0A1C101A3D}" srcOrd="2" destOrd="0" presId="urn:microsoft.com/office/officeart/2005/8/layout/hierarchy1"/>
    <dgm:cxn modelId="{827CAC22-3FFC-46A1-A3E8-7F7E207F90D4}" type="presParOf" srcId="{7C356630-1797-490D-97D9-C3A4269DBC76}" destId="{3C9E658A-5EBB-47BC-A991-8B213B3F8425}" srcOrd="3" destOrd="0" presId="urn:microsoft.com/office/officeart/2005/8/layout/hierarchy1"/>
    <dgm:cxn modelId="{82F26781-8433-42AE-8C8B-8DFBE5C30B7E}" type="presParOf" srcId="{3C9E658A-5EBB-47BC-A991-8B213B3F8425}" destId="{F9CE15AF-68DF-4DA1-B47D-372E4D298198}" srcOrd="0" destOrd="0" presId="urn:microsoft.com/office/officeart/2005/8/layout/hierarchy1"/>
    <dgm:cxn modelId="{2CBEC39A-B28E-4BA1-BFF4-DDACC927D1F4}" type="presParOf" srcId="{F9CE15AF-68DF-4DA1-B47D-372E4D298198}" destId="{B6E89F93-35B5-4621-965E-2D09F79F75BD}" srcOrd="0" destOrd="0" presId="urn:microsoft.com/office/officeart/2005/8/layout/hierarchy1"/>
    <dgm:cxn modelId="{7F8DACF7-204B-4E2A-AE18-04BF419E61C5}" type="presParOf" srcId="{F9CE15AF-68DF-4DA1-B47D-372E4D298198}" destId="{3035133E-845B-4F59-ABAC-EFE37251232B}" srcOrd="1" destOrd="0" presId="urn:microsoft.com/office/officeart/2005/8/layout/hierarchy1"/>
    <dgm:cxn modelId="{1BEC348E-9EBC-47C4-BBF2-806AF6DB5760}" type="presParOf" srcId="{3C9E658A-5EBB-47BC-A991-8B213B3F8425}" destId="{0073C7C0-FD83-4B3F-9E19-6A29815C366C}" srcOrd="1" destOrd="0" presId="urn:microsoft.com/office/officeart/2005/8/layout/hierarchy1"/>
    <dgm:cxn modelId="{C52E21F2-9D7E-4CCE-8782-4BB477CA8BD8}" type="presParOf" srcId="{3D7AED55-7A3E-41C7-BFFE-61F57E2E7B5F}" destId="{BF7B1CD4-2AB7-4247-857F-0C6F1ECEF666}" srcOrd="2" destOrd="0" presId="urn:microsoft.com/office/officeart/2005/8/layout/hierarchy1"/>
    <dgm:cxn modelId="{952B502A-BDF0-4C28-B3D8-B02104151B74}" type="presParOf" srcId="{3D7AED55-7A3E-41C7-BFFE-61F57E2E7B5F}" destId="{A7EE6A4D-E48A-4A4E-917A-3F48BE31901E}" srcOrd="3" destOrd="0" presId="urn:microsoft.com/office/officeart/2005/8/layout/hierarchy1"/>
    <dgm:cxn modelId="{9B11449C-49AD-4595-BEB1-F04061F2E740}" type="presParOf" srcId="{A7EE6A4D-E48A-4A4E-917A-3F48BE31901E}" destId="{1365C8D5-6A2C-4E71-9E60-C7572BF21259}" srcOrd="0" destOrd="0" presId="urn:microsoft.com/office/officeart/2005/8/layout/hierarchy1"/>
    <dgm:cxn modelId="{AE281E4F-2DE6-4954-8F7C-859EE2C47931}" type="presParOf" srcId="{1365C8D5-6A2C-4E71-9E60-C7572BF21259}" destId="{6A5536FD-287B-4389-A280-0397EA9CAA91}" srcOrd="0" destOrd="0" presId="urn:microsoft.com/office/officeart/2005/8/layout/hierarchy1"/>
    <dgm:cxn modelId="{5BC11A18-3798-4ECE-B64F-BD4F6F6FE12F}" type="presParOf" srcId="{1365C8D5-6A2C-4E71-9E60-C7572BF21259}" destId="{EEBB4FA4-D0DA-427D-9712-7129859E8543}" srcOrd="1" destOrd="0" presId="urn:microsoft.com/office/officeart/2005/8/layout/hierarchy1"/>
    <dgm:cxn modelId="{8C627A57-2796-4BDA-B066-774D0271813F}" type="presParOf" srcId="{A7EE6A4D-E48A-4A4E-917A-3F48BE31901E}" destId="{7B0CDE99-9279-4975-BA01-E00E75989BDA}" srcOrd="1" destOrd="0" presId="urn:microsoft.com/office/officeart/2005/8/layout/hierarchy1"/>
    <dgm:cxn modelId="{073ED3B6-BF15-4630-BF04-6CEC2ABD2342}" type="presParOf" srcId="{7B0CDE99-9279-4975-BA01-E00E75989BDA}" destId="{B40D5586-BF7A-4D3C-A1A2-0509203EFB5C}" srcOrd="0" destOrd="0" presId="urn:microsoft.com/office/officeart/2005/8/layout/hierarchy1"/>
    <dgm:cxn modelId="{2F7D88B9-7EF0-44E0-BCD5-D5DC2182C923}" type="presParOf" srcId="{7B0CDE99-9279-4975-BA01-E00E75989BDA}" destId="{94F37962-7FA7-49C0-900D-D261168B90D7}" srcOrd="1" destOrd="0" presId="urn:microsoft.com/office/officeart/2005/8/layout/hierarchy1"/>
    <dgm:cxn modelId="{AF353864-C999-4B2B-A866-D0740339EB8F}" type="presParOf" srcId="{94F37962-7FA7-49C0-900D-D261168B90D7}" destId="{7A39D04F-752E-4A40-B88D-F2D77D785ED8}" srcOrd="0" destOrd="0" presId="urn:microsoft.com/office/officeart/2005/8/layout/hierarchy1"/>
    <dgm:cxn modelId="{A228090E-724F-4A8A-9BDE-A56248677E3F}" type="presParOf" srcId="{7A39D04F-752E-4A40-B88D-F2D77D785ED8}" destId="{E8F4F582-FAFB-40F7-8588-8D8559822A6E}" srcOrd="0" destOrd="0" presId="urn:microsoft.com/office/officeart/2005/8/layout/hierarchy1"/>
    <dgm:cxn modelId="{53B6D69A-39D4-4DD8-99B0-BE121E00E09A}" type="presParOf" srcId="{7A39D04F-752E-4A40-B88D-F2D77D785ED8}" destId="{65ED6CF8-FDEB-471F-A05E-A2A6C204B86F}" srcOrd="1" destOrd="0" presId="urn:microsoft.com/office/officeart/2005/8/layout/hierarchy1"/>
    <dgm:cxn modelId="{A957DA08-AFEB-4CF7-9169-CF2766055AE6}" type="presParOf" srcId="{94F37962-7FA7-49C0-900D-D261168B90D7}" destId="{9FB4C01E-D6BF-4483-B446-7BD146A0FA55}" srcOrd="1" destOrd="0" presId="urn:microsoft.com/office/officeart/2005/8/layout/hierarchy1"/>
    <dgm:cxn modelId="{8A04CB8B-DEDC-40AE-8AE2-08CD9CDA7551}" type="presParOf" srcId="{3D7AED55-7A3E-41C7-BFFE-61F57E2E7B5F}" destId="{42664221-5374-48EF-B4F1-002D2F789240}" srcOrd="4" destOrd="0" presId="urn:microsoft.com/office/officeart/2005/8/layout/hierarchy1"/>
    <dgm:cxn modelId="{DCF61132-5D86-4303-9BEA-AC77D75E4796}" type="presParOf" srcId="{3D7AED55-7A3E-41C7-BFFE-61F57E2E7B5F}" destId="{F77E2F12-DE37-456F-A884-213658395D73}" srcOrd="5" destOrd="0" presId="urn:microsoft.com/office/officeart/2005/8/layout/hierarchy1"/>
    <dgm:cxn modelId="{DD31961D-F335-4F0D-BE36-F65E464546E1}" type="presParOf" srcId="{F77E2F12-DE37-456F-A884-213658395D73}" destId="{9CD96AB8-15C3-481F-A4BE-24162EC127FA}" srcOrd="0" destOrd="0" presId="urn:microsoft.com/office/officeart/2005/8/layout/hierarchy1"/>
    <dgm:cxn modelId="{056E47C2-4749-4686-81DC-50EE98A9A7F1}" type="presParOf" srcId="{9CD96AB8-15C3-481F-A4BE-24162EC127FA}" destId="{74FCAE33-6933-478C-B027-56C7BDD5FEB5}" srcOrd="0" destOrd="0" presId="urn:microsoft.com/office/officeart/2005/8/layout/hierarchy1"/>
    <dgm:cxn modelId="{EA4C5254-16EE-4789-BAA0-EFA637BB8E0C}" type="presParOf" srcId="{9CD96AB8-15C3-481F-A4BE-24162EC127FA}" destId="{1F7A7B21-371A-426D-9CB2-9F7CA7DB0199}" srcOrd="1" destOrd="0" presId="urn:microsoft.com/office/officeart/2005/8/layout/hierarchy1"/>
    <dgm:cxn modelId="{E11E9C57-4B2C-440D-BC91-D7F18EFBEF58}" type="presParOf" srcId="{F77E2F12-DE37-456F-A884-213658395D73}" destId="{8E983A1E-2B12-463C-ACBD-C39BFBDDE14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664221-5374-48EF-B4F1-002D2F789240}">
      <dsp:nvSpPr>
        <dsp:cNvPr id="0" name=""/>
        <dsp:cNvSpPr/>
      </dsp:nvSpPr>
      <dsp:spPr>
        <a:xfrm>
          <a:off x="3430475" y="1874468"/>
          <a:ext cx="3146981" cy="442206"/>
        </a:xfrm>
        <a:custGeom>
          <a:avLst/>
          <a:gdLst/>
          <a:ahLst/>
          <a:cxnLst/>
          <a:rect l="0" t="0" r="0" b="0"/>
          <a:pathLst>
            <a:path>
              <a:moveTo>
                <a:pt x="0" y="0"/>
              </a:moveTo>
              <a:lnTo>
                <a:pt x="0" y="317651"/>
              </a:lnTo>
              <a:lnTo>
                <a:pt x="3146981" y="317651"/>
              </a:lnTo>
              <a:lnTo>
                <a:pt x="3146981" y="44220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0D5586-BF7A-4D3C-A1A2-0509203EFB5C}">
      <dsp:nvSpPr>
        <dsp:cNvPr id="0" name=""/>
        <dsp:cNvSpPr/>
      </dsp:nvSpPr>
      <dsp:spPr>
        <a:xfrm>
          <a:off x="4725223" y="3170394"/>
          <a:ext cx="91440" cy="586143"/>
        </a:xfrm>
        <a:custGeom>
          <a:avLst/>
          <a:gdLst/>
          <a:ahLst/>
          <a:cxnLst/>
          <a:rect l="0" t="0" r="0" b="0"/>
          <a:pathLst>
            <a:path>
              <a:moveTo>
                <a:pt x="45720" y="0"/>
              </a:moveTo>
              <a:lnTo>
                <a:pt x="45720" y="58614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7B1CD4-2AB7-4247-857F-0C6F1ECEF666}">
      <dsp:nvSpPr>
        <dsp:cNvPr id="0" name=""/>
        <dsp:cNvSpPr/>
      </dsp:nvSpPr>
      <dsp:spPr>
        <a:xfrm>
          <a:off x="3430475" y="1874468"/>
          <a:ext cx="1340467" cy="442155"/>
        </a:xfrm>
        <a:custGeom>
          <a:avLst/>
          <a:gdLst/>
          <a:ahLst/>
          <a:cxnLst/>
          <a:rect l="0" t="0" r="0" b="0"/>
          <a:pathLst>
            <a:path>
              <a:moveTo>
                <a:pt x="0" y="0"/>
              </a:moveTo>
              <a:lnTo>
                <a:pt x="0" y="317600"/>
              </a:lnTo>
              <a:lnTo>
                <a:pt x="1340467" y="317600"/>
              </a:lnTo>
              <a:lnTo>
                <a:pt x="1340467" y="4421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273ECF-1DBA-43C7-9499-6E0A1C101A3D}">
      <dsp:nvSpPr>
        <dsp:cNvPr id="0" name=""/>
        <dsp:cNvSpPr/>
      </dsp:nvSpPr>
      <dsp:spPr>
        <a:xfrm>
          <a:off x="1659166" y="3170394"/>
          <a:ext cx="1144040" cy="564893"/>
        </a:xfrm>
        <a:custGeom>
          <a:avLst/>
          <a:gdLst/>
          <a:ahLst/>
          <a:cxnLst/>
          <a:rect l="0" t="0" r="0" b="0"/>
          <a:pathLst>
            <a:path>
              <a:moveTo>
                <a:pt x="0" y="0"/>
              </a:moveTo>
              <a:lnTo>
                <a:pt x="0" y="440338"/>
              </a:lnTo>
              <a:lnTo>
                <a:pt x="1144040" y="440338"/>
              </a:lnTo>
              <a:lnTo>
                <a:pt x="1144040" y="5648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DD354-3C3F-4407-B28A-31EE483D1157}">
      <dsp:nvSpPr>
        <dsp:cNvPr id="0" name=""/>
        <dsp:cNvSpPr/>
      </dsp:nvSpPr>
      <dsp:spPr>
        <a:xfrm>
          <a:off x="780407" y="4550075"/>
          <a:ext cx="91440" cy="430896"/>
        </a:xfrm>
        <a:custGeom>
          <a:avLst/>
          <a:gdLst/>
          <a:ahLst/>
          <a:cxnLst/>
          <a:rect l="0" t="0" r="0" b="0"/>
          <a:pathLst>
            <a:path>
              <a:moveTo>
                <a:pt x="54687" y="0"/>
              </a:moveTo>
              <a:lnTo>
                <a:pt x="54687" y="306341"/>
              </a:lnTo>
              <a:lnTo>
                <a:pt x="45720" y="306341"/>
              </a:lnTo>
              <a:lnTo>
                <a:pt x="45720" y="4308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9378B5-57AC-4D18-84A6-12245970A9F5}">
      <dsp:nvSpPr>
        <dsp:cNvPr id="0" name=""/>
        <dsp:cNvSpPr/>
      </dsp:nvSpPr>
      <dsp:spPr>
        <a:xfrm>
          <a:off x="835094" y="3170394"/>
          <a:ext cx="824071" cy="525910"/>
        </a:xfrm>
        <a:custGeom>
          <a:avLst/>
          <a:gdLst/>
          <a:ahLst/>
          <a:cxnLst/>
          <a:rect l="0" t="0" r="0" b="0"/>
          <a:pathLst>
            <a:path>
              <a:moveTo>
                <a:pt x="824071" y="0"/>
              </a:moveTo>
              <a:lnTo>
                <a:pt x="824071" y="401355"/>
              </a:lnTo>
              <a:lnTo>
                <a:pt x="0" y="401355"/>
              </a:lnTo>
              <a:lnTo>
                <a:pt x="0" y="5259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E36FC-7861-4399-A4C1-1A4EA68C3F55}">
      <dsp:nvSpPr>
        <dsp:cNvPr id="0" name=""/>
        <dsp:cNvSpPr/>
      </dsp:nvSpPr>
      <dsp:spPr>
        <a:xfrm>
          <a:off x="1659166" y="1874468"/>
          <a:ext cx="1771308" cy="442155"/>
        </a:xfrm>
        <a:custGeom>
          <a:avLst/>
          <a:gdLst/>
          <a:ahLst/>
          <a:cxnLst/>
          <a:rect l="0" t="0" r="0" b="0"/>
          <a:pathLst>
            <a:path>
              <a:moveTo>
                <a:pt x="1771308" y="0"/>
              </a:moveTo>
              <a:lnTo>
                <a:pt x="1771308" y="317600"/>
              </a:lnTo>
              <a:lnTo>
                <a:pt x="0" y="317600"/>
              </a:lnTo>
              <a:lnTo>
                <a:pt x="0" y="44215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7E632B-2B31-4A9E-B30B-81BC9841BFA7}">
      <dsp:nvSpPr>
        <dsp:cNvPr id="0" name=""/>
        <dsp:cNvSpPr/>
      </dsp:nvSpPr>
      <dsp:spPr>
        <a:xfrm>
          <a:off x="3430475" y="712354"/>
          <a:ext cx="647963" cy="308343"/>
        </a:xfrm>
        <a:custGeom>
          <a:avLst/>
          <a:gdLst/>
          <a:ahLst/>
          <a:cxnLst/>
          <a:rect l="0" t="0" r="0" b="0"/>
          <a:pathLst>
            <a:path>
              <a:moveTo>
                <a:pt x="647963" y="0"/>
              </a:moveTo>
              <a:lnTo>
                <a:pt x="647963" y="183788"/>
              </a:lnTo>
              <a:lnTo>
                <a:pt x="0" y="183788"/>
              </a:lnTo>
              <a:lnTo>
                <a:pt x="0" y="3083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ED09F8-AD98-4B2B-948E-18225E81D108}">
      <dsp:nvSpPr>
        <dsp:cNvPr id="0" name=""/>
        <dsp:cNvSpPr/>
      </dsp:nvSpPr>
      <dsp:spPr>
        <a:xfrm>
          <a:off x="4078438" y="712354"/>
          <a:ext cx="1103325" cy="294982"/>
        </a:xfrm>
        <a:custGeom>
          <a:avLst/>
          <a:gdLst/>
          <a:ahLst/>
          <a:cxnLst/>
          <a:rect l="0" t="0" r="0" b="0"/>
          <a:pathLst>
            <a:path>
              <a:moveTo>
                <a:pt x="0" y="0"/>
              </a:moveTo>
              <a:lnTo>
                <a:pt x="0" y="170427"/>
              </a:lnTo>
              <a:lnTo>
                <a:pt x="1103325" y="170427"/>
              </a:lnTo>
              <a:lnTo>
                <a:pt x="1103325" y="2949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6DDA3-B4A2-4942-B859-D68EE3E9B648}">
      <dsp:nvSpPr>
        <dsp:cNvPr id="0" name=""/>
        <dsp:cNvSpPr/>
      </dsp:nvSpPr>
      <dsp:spPr>
        <a:xfrm>
          <a:off x="3406178" y="-141416"/>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D19DF-819F-4C91-9FBB-E85BD257869D}">
      <dsp:nvSpPr>
        <dsp:cNvPr id="0" name=""/>
        <dsp:cNvSpPr/>
      </dsp:nvSpPr>
      <dsp:spPr>
        <a:xfrm>
          <a:off x="3555569" y="505"/>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sequence</a:t>
          </a:r>
          <a:endParaRPr lang="zh-CN" altLang="en-US" sz="1600" kern="1200" dirty="0"/>
        </a:p>
      </dsp:txBody>
      <dsp:txXfrm>
        <a:off x="3580575" y="25511"/>
        <a:ext cx="1294508" cy="803758"/>
      </dsp:txXfrm>
    </dsp:sp>
    <dsp:sp modelId="{30A6B77B-B7AE-4876-80A9-8C490B5C971F}">
      <dsp:nvSpPr>
        <dsp:cNvPr id="0" name=""/>
        <dsp:cNvSpPr/>
      </dsp:nvSpPr>
      <dsp:spPr>
        <a:xfrm>
          <a:off x="4509504" y="1007336"/>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C9DAF-591C-441F-84BF-D6B47431B5C7}">
      <dsp:nvSpPr>
        <dsp:cNvPr id="0" name=""/>
        <dsp:cNvSpPr/>
      </dsp:nvSpPr>
      <dsp:spPr>
        <a:xfrm>
          <a:off x="4658895" y="1149258"/>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list</a:t>
          </a:r>
          <a:endParaRPr lang="zh-CN" altLang="en-US" sz="1600" kern="1200" dirty="0"/>
        </a:p>
      </dsp:txBody>
      <dsp:txXfrm>
        <a:off x="4683901" y="1174264"/>
        <a:ext cx="1294508" cy="803758"/>
      </dsp:txXfrm>
    </dsp:sp>
    <dsp:sp modelId="{E1A89B2F-5907-497C-90E4-EF2A489373C9}">
      <dsp:nvSpPr>
        <dsp:cNvPr id="0" name=""/>
        <dsp:cNvSpPr/>
      </dsp:nvSpPr>
      <dsp:spPr>
        <a:xfrm>
          <a:off x="2758215" y="1020698"/>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32D8AE-36DE-4BCA-806B-6C1418267269}">
      <dsp:nvSpPr>
        <dsp:cNvPr id="0" name=""/>
        <dsp:cNvSpPr/>
      </dsp:nvSpPr>
      <dsp:spPr>
        <a:xfrm>
          <a:off x="2907606" y="1162619"/>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kern="1200" dirty="0" smtClean="0"/>
            <a:t>stack</a:t>
          </a:r>
          <a:endParaRPr lang="zh-CN" altLang="en-US" sz="1600" kern="1200" dirty="0"/>
        </a:p>
      </dsp:txBody>
      <dsp:txXfrm>
        <a:off x="2932612" y="1187625"/>
        <a:ext cx="1294508" cy="803758"/>
      </dsp:txXfrm>
    </dsp:sp>
    <dsp:sp modelId="{48622D01-CE59-4985-9C63-F9B08D8B3243}">
      <dsp:nvSpPr>
        <dsp:cNvPr id="0" name=""/>
        <dsp:cNvSpPr/>
      </dsp:nvSpPr>
      <dsp:spPr>
        <a:xfrm>
          <a:off x="986906" y="2316624"/>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62314-35A8-49E0-8C6D-67FA2A5C2682}">
      <dsp:nvSpPr>
        <dsp:cNvPr id="0" name=""/>
        <dsp:cNvSpPr/>
      </dsp:nvSpPr>
      <dsp:spPr>
        <a:xfrm>
          <a:off x="1136297" y="2458545"/>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顺序栈</a:t>
          </a:r>
          <a:endParaRPr lang="zh-CN" altLang="en-US" sz="1600" kern="1200" dirty="0"/>
        </a:p>
      </dsp:txBody>
      <dsp:txXfrm>
        <a:off x="1161303" y="2483551"/>
        <a:ext cx="1294508" cy="803758"/>
      </dsp:txXfrm>
    </dsp:sp>
    <dsp:sp modelId="{8E7C4371-37ED-40A8-AFC7-9455939B5D18}">
      <dsp:nvSpPr>
        <dsp:cNvPr id="0" name=""/>
        <dsp:cNvSpPr/>
      </dsp:nvSpPr>
      <dsp:spPr>
        <a:xfrm>
          <a:off x="162834" y="3696304"/>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FB4E5-D2E3-411A-A7B3-6F7C808AE100}">
      <dsp:nvSpPr>
        <dsp:cNvPr id="0" name=""/>
        <dsp:cNvSpPr/>
      </dsp:nvSpPr>
      <dsp:spPr>
        <a:xfrm>
          <a:off x="312225" y="3838226"/>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t>定长数组</a:t>
          </a:r>
          <a:endParaRPr lang="zh-CN" altLang="en-US" sz="1600" kern="1200" dirty="0"/>
        </a:p>
      </dsp:txBody>
      <dsp:txXfrm>
        <a:off x="337231" y="3863232"/>
        <a:ext cx="1294508" cy="803758"/>
      </dsp:txXfrm>
    </dsp:sp>
    <dsp:sp modelId="{D37C7CA7-35FC-41E0-A1D7-8A883CA50CB3}">
      <dsp:nvSpPr>
        <dsp:cNvPr id="0" name=""/>
        <dsp:cNvSpPr/>
      </dsp:nvSpPr>
      <dsp:spPr>
        <a:xfrm>
          <a:off x="153866" y="4980971"/>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A48C40-D75C-4C6B-9C7F-98344F9E6CF1}">
      <dsp:nvSpPr>
        <dsp:cNvPr id="0" name=""/>
        <dsp:cNvSpPr/>
      </dsp:nvSpPr>
      <dsp:spPr>
        <a:xfrm>
          <a:off x="303257" y="5122893"/>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表达式求值</a:t>
          </a:r>
          <a:endParaRPr lang="zh-CN" altLang="en-US" sz="1600" kern="1200" dirty="0"/>
        </a:p>
      </dsp:txBody>
      <dsp:txXfrm>
        <a:off x="328263" y="5147899"/>
        <a:ext cx="1294508" cy="803758"/>
      </dsp:txXfrm>
    </dsp:sp>
    <dsp:sp modelId="{B6E89F93-35B5-4621-965E-2D09F79F75BD}">
      <dsp:nvSpPr>
        <dsp:cNvPr id="0" name=""/>
        <dsp:cNvSpPr/>
      </dsp:nvSpPr>
      <dsp:spPr>
        <a:xfrm>
          <a:off x="2130947" y="3735287"/>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35133E-845B-4F59-ABAC-EFE37251232B}">
      <dsp:nvSpPr>
        <dsp:cNvPr id="0" name=""/>
        <dsp:cNvSpPr/>
      </dsp:nvSpPr>
      <dsp:spPr>
        <a:xfrm>
          <a:off x="2280338" y="3877209"/>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动态数组</a:t>
          </a:r>
          <a:endParaRPr lang="zh-CN" altLang="en-US" sz="1600" kern="1200" dirty="0"/>
        </a:p>
      </dsp:txBody>
      <dsp:txXfrm>
        <a:off x="2305344" y="3902215"/>
        <a:ext cx="1294508" cy="803758"/>
      </dsp:txXfrm>
    </dsp:sp>
    <dsp:sp modelId="{6A5536FD-287B-4389-A280-0397EA9CAA91}">
      <dsp:nvSpPr>
        <dsp:cNvPr id="0" name=""/>
        <dsp:cNvSpPr/>
      </dsp:nvSpPr>
      <dsp:spPr>
        <a:xfrm>
          <a:off x="4098682" y="2316624"/>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B4FA4-D0DA-427D-9712-7129859E8543}">
      <dsp:nvSpPr>
        <dsp:cNvPr id="0" name=""/>
        <dsp:cNvSpPr/>
      </dsp:nvSpPr>
      <dsp:spPr>
        <a:xfrm>
          <a:off x="4248074" y="2458545"/>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链栈</a:t>
          </a:r>
          <a:endParaRPr lang="zh-CN" altLang="en-US" sz="1600" kern="1200" dirty="0"/>
        </a:p>
      </dsp:txBody>
      <dsp:txXfrm>
        <a:off x="4273080" y="2483551"/>
        <a:ext cx="1294508" cy="803758"/>
      </dsp:txXfrm>
    </dsp:sp>
    <dsp:sp modelId="{E8F4F582-FAFB-40F7-8588-8D8559822A6E}">
      <dsp:nvSpPr>
        <dsp:cNvPr id="0" name=""/>
        <dsp:cNvSpPr/>
      </dsp:nvSpPr>
      <dsp:spPr>
        <a:xfrm>
          <a:off x="4098682" y="3756538"/>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ED6CF8-FDEB-471F-A05E-A2A6C204B86F}">
      <dsp:nvSpPr>
        <dsp:cNvPr id="0" name=""/>
        <dsp:cNvSpPr/>
      </dsp:nvSpPr>
      <dsp:spPr>
        <a:xfrm>
          <a:off x="4248074" y="3898459"/>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smtClean="0"/>
            <a:t>单链表</a:t>
          </a:r>
          <a:endParaRPr lang="zh-CN" altLang="en-US" sz="1600" kern="1200" dirty="0"/>
        </a:p>
      </dsp:txBody>
      <dsp:txXfrm>
        <a:off x="4273080" y="3923465"/>
        <a:ext cx="1294508" cy="803758"/>
      </dsp:txXfrm>
    </dsp:sp>
    <dsp:sp modelId="{74FCAE33-6933-478C-B027-56C7BDD5FEB5}">
      <dsp:nvSpPr>
        <dsp:cNvPr id="0" name=""/>
        <dsp:cNvSpPr/>
      </dsp:nvSpPr>
      <dsp:spPr>
        <a:xfrm>
          <a:off x="5905197" y="2316675"/>
          <a:ext cx="1344520" cy="85377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7A7B21-371A-426D-9CB2-9F7CA7DB0199}">
      <dsp:nvSpPr>
        <dsp:cNvPr id="0" name=""/>
        <dsp:cNvSpPr/>
      </dsp:nvSpPr>
      <dsp:spPr>
        <a:xfrm>
          <a:off x="6054588" y="2458596"/>
          <a:ext cx="1344520" cy="8537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t>顺序链式结合</a:t>
          </a:r>
          <a:endParaRPr lang="zh-CN" altLang="en-US" sz="1600" kern="1200" dirty="0"/>
        </a:p>
      </dsp:txBody>
      <dsp:txXfrm>
        <a:off x="6079594" y="2483602"/>
        <a:ext cx="1294508" cy="8037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0.03125" units="1/cm"/>
          <inkml:channelProperty channel="Y" name="resolution" value="0.03125" units="1/cm"/>
        </inkml:channelProperties>
      </inkml:inkSource>
      <inkml:timestamp xml:id="ts0" timeString="2013-10-11T02:46:1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6A2B9-E437-4615-A9E2-6A3DFD46B42B}" type="datetimeFigureOut">
              <a:rPr lang="zh-CN" altLang="en-US" smtClean="0"/>
              <a:t>2022/9/19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B41A7-D9F0-4C2E-8BB9-540ED5783D49}" type="slidenum">
              <a:rPr lang="zh-CN" altLang="en-US" smtClean="0"/>
              <a:t>‹#›</a:t>
            </a:fld>
            <a:endParaRPr lang="zh-CN" altLang="en-US"/>
          </a:p>
        </p:txBody>
      </p:sp>
    </p:spTree>
    <p:extLst>
      <p:ext uri="{BB962C8B-B14F-4D97-AF65-F5344CB8AC3E}">
        <p14:creationId xmlns:p14="http://schemas.microsoft.com/office/powerpoint/2010/main" val="49358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21080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32643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1790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52956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smtClean="0">
              <a:solidFill>
                <a:schemeClr val="tx1"/>
              </a:solidFill>
              <a:latin typeface="Times New Roman" panose="02020603050405020304" pitchFamily="18" charset="0"/>
              <a:ea typeface="宋体" panose="02010600030101010101" pitchFamily="2" charset="-122"/>
              <a:cs typeface="+mn-cs"/>
            </a:endParaRPr>
          </a:p>
          <a:p>
            <a:r>
              <a:rPr lang="en-US" altLang="zh-CN" sz="1200" kern="1200" dirty="0" err="1" smtClean="0">
                <a:solidFill>
                  <a:schemeClr val="tx1"/>
                </a:solidFill>
                <a:latin typeface="Times New Roman" panose="02020603050405020304" pitchFamily="18" charset="0"/>
                <a:ea typeface="宋体" panose="02010600030101010101" pitchFamily="2" charset="-122"/>
                <a:cs typeface="+mn-cs"/>
              </a:rPr>
              <a:t>int</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 main()</a:t>
            </a:r>
          </a:p>
          <a:p>
            <a:r>
              <a:rPr lang="en-US" altLang="zh-CN" sz="1200" kern="1200" dirty="0" smtClean="0">
                <a:solidFill>
                  <a:schemeClr val="tx1"/>
                </a:solidFill>
                <a:latin typeface="Times New Roman" panose="02020603050405020304" pitchFamily="18" charset="0"/>
                <a:ea typeface="宋体" panose="02010600030101010101" pitchFamily="2" charset="-122"/>
                <a:cs typeface="+mn-cs"/>
              </a:rPr>
              <a:t>{</a:t>
            </a:r>
          </a:p>
          <a:p>
            <a:r>
              <a:rPr lang="pt-BR" altLang="zh-CN" sz="1200" kern="1200" dirty="0" smtClean="0">
                <a:solidFill>
                  <a:schemeClr val="tx1"/>
                </a:solidFill>
                <a:latin typeface="Times New Roman" panose="02020603050405020304" pitchFamily="18" charset="0"/>
                <a:ea typeface="宋体" panose="02010600030101010101" pitchFamily="2" charset="-122"/>
                <a:cs typeface="+mn-cs"/>
              </a:rPr>
              <a:t>string s="3*A+(b*cd)(+5)}+e";</a:t>
            </a:r>
          </a:p>
          <a:p>
            <a:r>
              <a:rPr lang="en-US" altLang="zh-CN" sz="1200" kern="1200" dirty="0" err="1" smtClean="0">
                <a:solidFill>
                  <a:schemeClr val="tx1"/>
                </a:solidFill>
                <a:latin typeface="Times New Roman" panose="02020603050405020304" pitchFamily="18" charset="0"/>
                <a:ea typeface="宋体" panose="02010600030101010101" pitchFamily="2" charset="-122"/>
                <a:cs typeface="+mn-cs"/>
              </a:rPr>
              <a:t>is_matched</a:t>
            </a:r>
            <a:r>
              <a:rPr lang="en-US" altLang="zh-CN" sz="1200" kern="1200" dirty="0" smtClean="0">
                <a:solidFill>
                  <a:schemeClr val="tx1"/>
                </a:solidFill>
                <a:latin typeface="Times New Roman" panose="02020603050405020304" pitchFamily="18" charset="0"/>
                <a:ea typeface="宋体" panose="02010600030101010101" pitchFamily="2" charset="-122"/>
                <a:cs typeface="+mn-cs"/>
              </a:rPr>
              <a:t>(s);</a:t>
            </a:r>
          </a:p>
          <a:p>
            <a:r>
              <a:rPr lang="en-US" altLang="zh-CN" sz="1200" kern="1200" dirty="0" smtClean="0">
                <a:solidFill>
                  <a:schemeClr val="tx1"/>
                </a:solidFill>
                <a:latin typeface="Times New Roman" panose="02020603050405020304" pitchFamily="18" charset="0"/>
                <a:ea typeface="宋体" panose="02010600030101010101" pitchFamily="2" charset="-122"/>
                <a:cs typeface="+mn-cs"/>
              </a:rPr>
              <a:t>system("pause");</a:t>
            </a:r>
          </a:p>
          <a:p>
            <a:r>
              <a:rPr lang="en-US" altLang="zh-CN" sz="1200" kern="1200" dirty="0" smtClean="0">
                <a:solidFill>
                  <a:schemeClr val="tx1"/>
                </a:solidFill>
                <a:latin typeface="Times New Roman" panose="02020603050405020304" pitchFamily="18" charset="0"/>
                <a:ea typeface="宋体" panose="02010600030101010101"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63B5C-8EA6-4E00-96F8-D936E38C36CC}"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8587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39803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6975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63B5C-8EA6-4E00-96F8-D936E38C36CC}" type="slidenum">
              <a:rPr kumimoji="0" lang="en-US" altLang="zh-CN"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3800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94799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52296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24356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圆圈代表数据元素</a:t>
            </a:r>
            <a:endParaRPr lang="en-US" altLang="zh-CN" smtClean="0"/>
          </a:p>
          <a:p>
            <a:r>
              <a:rPr lang="zh-CN" altLang="en-US" smtClean="0"/>
              <a:t>带箭头的边表示关系</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8B028E-FB7B-4D5A-8FDF-AD5C5E67CB0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59285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04892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69143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7187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59820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7B000CE-1A02-482D-B1F8-11236D28037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126</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8723" name="Rectangle 2"/>
          <p:cNvSpPr>
            <a:spLocks noGrp="1" noRot="1" noChangeAspect="1" noChangeArrowheads="1" noTextEdit="1"/>
          </p:cNvSpPr>
          <p:nvPr>
            <p:ph type="sldImg" idx="4294967295"/>
          </p:nvPr>
        </p:nvSpPr>
        <p:spPr>
          <a:ln/>
        </p:spPr>
      </p:sp>
      <p:sp>
        <p:nvSpPr>
          <p:cNvPr id="15872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920328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200444-4B8C-4E61-8BD7-52B156F9BF3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127</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0771" name="Rectangle 2"/>
          <p:cNvSpPr>
            <a:spLocks noGrp="1" noRot="1" noChangeAspect="1" noChangeArrowheads="1" noTextEdit="1"/>
          </p:cNvSpPr>
          <p:nvPr>
            <p:ph type="sldImg" idx="4294967295"/>
          </p:nvPr>
        </p:nvSpPr>
        <p:spPr>
          <a:ln/>
        </p:spPr>
      </p:sp>
      <p:sp>
        <p:nvSpPr>
          <p:cNvPr id="16077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254859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A965D8-49EA-43E0-9DAE-4DB2B3DD1C1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128</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1795" name="Rectangle 2"/>
          <p:cNvSpPr>
            <a:spLocks noGrp="1" noRot="1" noChangeAspect="1" noChangeArrowheads="1" noTextEdit="1"/>
          </p:cNvSpPr>
          <p:nvPr>
            <p:ph type="sldImg" idx="4294967295"/>
          </p:nvPr>
        </p:nvSpPr>
        <p:spPr>
          <a:ln/>
        </p:spPr>
      </p:sp>
      <p:sp>
        <p:nvSpPr>
          <p:cNvPr id="16179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591468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59B1C97-443D-441F-AD08-172AA7C92B4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129</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2819" name="Rectangle 2"/>
          <p:cNvSpPr>
            <a:spLocks noGrp="1" noRot="1" noChangeAspect="1" noChangeArrowheads="1" noTextEdit="1"/>
          </p:cNvSpPr>
          <p:nvPr>
            <p:ph type="sldImg" idx="4294967295"/>
          </p:nvPr>
        </p:nvSpPr>
        <p:spPr>
          <a:ln/>
        </p:spPr>
      </p:sp>
      <p:sp>
        <p:nvSpPr>
          <p:cNvPr id="162820"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2948570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C952C8-4369-4728-8697-1DC7C472496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133</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4867" name="Rectangle 2"/>
          <p:cNvSpPr>
            <a:spLocks noGrp="1" noRot="1" noChangeAspect="1" noChangeArrowheads="1" noTextEdit="1"/>
          </p:cNvSpPr>
          <p:nvPr>
            <p:ph type="sldImg" idx="4294967295"/>
          </p:nvPr>
        </p:nvSpPr>
        <p:spPr>
          <a:ln/>
        </p:spPr>
      </p:sp>
      <p:sp>
        <p:nvSpPr>
          <p:cNvPr id="16486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532151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0EC510-9F99-41FF-952A-649F42ACA2C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134</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6915" name="Rectangle 2"/>
          <p:cNvSpPr>
            <a:spLocks noGrp="1" noRot="1" noChangeAspect="1" noChangeArrowheads="1" noTextEdit="1"/>
          </p:cNvSpPr>
          <p:nvPr>
            <p:ph type="sldImg" idx="4294967295"/>
          </p:nvPr>
        </p:nvSpPr>
        <p:spPr>
          <a:ln/>
        </p:spPr>
      </p:sp>
      <p:sp>
        <p:nvSpPr>
          <p:cNvPr id="16691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91401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0827BA06-EA85-449E-83B5-E977D11A7118}"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18</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4275" name="Rectangle 2"/>
          <p:cNvSpPr>
            <a:spLocks noGrp="1" noRot="1" noChangeAspect="1" noChangeArrowheads="1" noTextEdit="1"/>
          </p:cNvSpPr>
          <p:nvPr>
            <p:ph type="sldImg" idx="4294967295"/>
          </p:nvPr>
        </p:nvSpPr>
        <p:spPr>
          <a:ln/>
        </p:spPr>
      </p:sp>
      <p:sp>
        <p:nvSpPr>
          <p:cNvPr id="5427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3515033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9BF65F-D44F-4528-A462-40F60C357A5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23873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3ED6313-BB1A-4835-873B-F2A816D7F7DF}" type="slidenum">
              <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endParaRPr>
          </a:p>
        </p:txBody>
      </p:sp>
      <p:sp>
        <p:nvSpPr>
          <p:cNvPr id="62467" name="Rectangle 2"/>
          <p:cNvSpPr>
            <a:spLocks noGrp="1" noRot="1" noChangeAspect="1" noChangeArrowheads="1" noTextEdit="1"/>
          </p:cNvSpPr>
          <p:nvPr>
            <p:ph type="sldImg" idx="4294967295"/>
          </p:nvPr>
        </p:nvSpPr>
        <p:spPr>
          <a:xfrm>
            <a:off x="1371600" y="1143000"/>
            <a:ext cx="4114800" cy="3086100"/>
          </a:xfrm>
          <a:ln/>
        </p:spPr>
      </p:sp>
      <p:sp>
        <p:nvSpPr>
          <p:cNvPr id="62468"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3483438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A111F64-47B9-4B44-958D-8034E4D108E3}" type="slidenum">
              <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endParaRPr>
          </a:p>
        </p:txBody>
      </p:sp>
      <p:sp>
        <p:nvSpPr>
          <p:cNvPr id="63491" name="Rectangle 2"/>
          <p:cNvSpPr>
            <a:spLocks noGrp="1" noRot="1" noChangeAspect="1" noChangeArrowheads="1" noTextEdit="1"/>
          </p:cNvSpPr>
          <p:nvPr>
            <p:ph type="sldImg" idx="4294967295"/>
          </p:nvPr>
        </p:nvSpPr>
        <p:spPr>
          <a:xfrm>
            <a:off x="1371600" y="1143000"/>
            <a:ext cx="4114800" cy="3086100"/>
          </a:xfrm>
          <a:ln/>
        </p:spPr>
      </p:sp>
      <p:sp>
        <p:nvSpPr>
          <p:cNvPr id="63492"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984577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F8848A-976D-4529-AB3B-CFA50BA44F82}" type="slidenum">
              <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endParaRPr>
          </a:p>
        </p:txBody>
      </p:sp>
      <p:sp>
        <p:nvSpPr>
          <p:cNvPr id="64515" name="Rectangle 2"/>
          <p:cNvSpPr>
            <a:spLocks noGrp="1" noRot="1" noChangeAspect="1" noChangeArrowheads="1" noTextEdit="1"/>
          </p:cNvSpPr>
          <p:nvPr>
            <p:ph type="sldImg" idx="4294967295"/>
          </p:nvPr>
        </p:nvSpPr>
        <p:spPr>
          <a:xfrm>
            <a:off x="685800" y="1143000"/>
            <a:ext cx="5486400" cy="3086100"/>
          </a:xfrm>
          <a:ln/>
        </p:spPr>
      </p:sp>
      <p:sp>
        <p:nvSpPr>
          <p:cNvPr id="64516"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2211697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E3C3A09-A1EB-4D2E-AEA2-0BBCAB32AF1B}" type="slidenum">
              <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endParaRPr>
          </a:p>
        </p:txBody>
      </p:sp>
      <p:sp>
        <p:nvSpPr>
          <p:cNvPr id="65539" name="Rectangle 2"/>
          <p:cNvSpPr>
            <a:spLocks noGrp="1" noRot="1" noChangeAspect="1" noChangeArrowheads="1" noTextEdit="1"/>
          </p:cNvSpPr>
          <p:nvPr>
            <p:ph type="sldImg" idx="4294967295"/>
          </p:nvPr>
        </p:nvSpPr>
        <p:spPr>
          <a:xfrm>
            <a:off x="1371600" y="1143000"/>
            <a:ext cx="4114800" cy="3086100"/>
          </a:xfrm>
          <a:ln/>
        </p:spPr>
      </p:sp>
      <p:sp>
        <p:nvSpPr>
          <p:cNvPr id="65540" name="Rectangle 3"/>
          <p:cNvSpPr>
            <a:spLocks noGrp="1" noChangeArrowheads="1"/>
          </p:cNvSpPr>
          <p:nvPr>
            <p:ph type="body" idx="4294967295"/>
          </p:nvPr>
        </p:nvSpPr>
        <p:spPr/>
        <p:txBody>
          <a:bodyPr>
            <a:prstTxWarp prst="textNoShape">
              <a:avLst/>
            </a:prstTxWarp>
          </a:bodyPr>
          <a:lstStyle/>
          <a:p>
            <a:pPr eaLnBrk="1" hangingPunct="1"/>
            <a:r>
              <a:rPr lang="zh-CN" altLang="en-US" smtClean="0">
                <a:latin typeface="Arial" charset="0"/>
                <a:ea typeface="宋体" charset="-122"/>
              </a:rPr>
              <a:t>手工画图</a:t>
            </a:r>
          </a:p>
        </p:txBody>
      </p:sp>
    </p:spTree>
    <p:extLst>
      <p:ext uri="{BB962C8B-B14F-4D97-AF65-F5344CB8AC3E}">
        <p14:creationId xmlns:p14="http://schemas.microsoft.com/office/powerpoint/2010/main" val="2689237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宋体" charset="-122"/>
              </a:defRPr>
            </a:lvl1pPr>
            <a:lvl2pPr marL="742950" indent="-285750">
              <a:defRPr sz="2400">
                <a:solidFill>
                  <a:schemeClr val="tx1"/>
                </a:solidFill>
                <a:latin typeface="Times New Roman" pitchFamily="18" charset="0"/>
                <a:ea typeface="宋体" charset="-122"/>
              </a:defRPr>
            </a:lvl2pPr>
            <a:lvl3pPr marL="1143000" indent="-228600">
              <a:defRPr sz="2400">
                <a:solidFill>
                  <a:schemeClr val="tx1"/>
                </a:solidFill>
                <a:latin typeface="Times New Roman" pitchFamily="18" charset="0"/>
                <a:ea typeface="宋体" charset="-122"/>
              </a:defRPr>
            </a:lvl3pPr>
            <a:lvl4pPr marL="1600200" indent="-228600">
              <a:defRPr sz="2400">
                <a:solidFill>
                  <a:schemeClr val="tx1"/>
                </a:solidFill>
                <a:latin typeface="Times New Roman" pitchFamily="18" charset="0"/>
                <a:ea typeface="宋体" charset="-122"/>
              </a:defRPr>
            </a:lvl4pPr>
            <a:lvl5pPr marL="2057400" indent="-22860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CD795AD-F303-43B4-A085-3B1D7C64FE01}" type="slidenum">
              <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en-US" altLang="zh-CN" sz="2400" b="0" i="0" u="none" strike="noStrike" kern="1200" cap="none" spc="0" normalizeH="0" baseline="0" noProof="0" smtClean="0">
              <a:ln>
                <a:noFill/>
              </a:ln>
              <a:solidFill>
                <a:prstClr val="black"/>
              </a:solidFill>
              <a:effectLst/>
              <a:uLnTx/>
              <a:uFillTx/>
              <a:latin typeface="Times New Roman" pitchFamily="18" charset="0"/>
              <a:ea typeface="宋体" charset="-122"/>
              <a:cs typeface="+mn-cs"/>
            </a:endParaRPr>
          </a:p>
        </p:txBody>
      </p:sp>
      <p:sp>
        <p:nvSpPr>
          <p:cNvPr id="66563" name="Rectangle 2"/>
          <p:cNvSpPr>
            <a:spLocks noGrp="1" noRot="1" noChangeAspect="1" noChangeArrowheads="1" noTextEdit="1"/>
          </p:cNvSpPr>
          <p:nvPr>
            <p:ph type="sldImg" idx="4294967295"/>
          </p:nvPr>
        </p:nvSpPr>
        <p:spPr>
          <a:xfrm>
            <a:off x="1371600" y="1143000"/>
            <a:ext cx="4114800" cy="3086100"/>
          </a:xfrm>
          <a:ln/>
        </p:spPr>
      </p:sp>
      <p:sp>
        <p:nvSpPr>
          <p:cNvPr id="6656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latin typeface="Arial" charset="0"/>
              <a:ea typeface="宋体" charset="-122"/>
            </a:endParaRPr>
          </a:p>
        </p:txBody>
      </p:sp>
    </p:spTree>
    <p:extLst>
      <p:ext uri="{BB962C8B-B14F-4D97-AF65-F5344CB8AC3E}">
        <p14:creationId xmlns:p14="http://schemas.microsoft.com/office/powerpoint/2010/main" val="42255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91"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291"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5947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ChangeArrowheads="1" noTextEdit="1"/>
          </p:cNvSpPr>
          <p:nvPr>
            <p:ph type="sldImg" idx="4294967295"/>
          </p:nvPr>
        </p:nvSpPr>
        <p:spPr>
          <a:xfrm>
            <a:off x="381000" y="685800"/>
            <a:ext cx="6096000" cy="3429000"/>
          </a:xfrm>
          <a:ln/>
        </p:spPr>
      </p:sp>
      <p:sp>
        <p:nvSpPr>
          <p:cNvPr id="91139" name="备注占位符 2"/>
          <p:cNvSpPr>
            <a:spLocks noGrp="1" noChangeArrowheads="1"/>
          </p:cNvSpPr>
          <p:nvPr>
            <p:ph type="body" idx="4294967295"/>
          </p:nvPr>
        </p:nvSpPr>
        <p:spPr/>
        <p:txBody>
          <a:bodyPr>
            <a:prstTxWarp prst="textNoShape">
              <a:avLst/>
            </a:prstTxWarp>
          </a:bodyPr>
          <a:lstStyle/>
          <a:p>
            <a:endParaRPr lang="zh-CN" altLang="en-US" smtClean="0">
              <a:latin typeface="Arial" pitchFamily="34" charset="0"/>
            </a:endParaRPr>
          </a:p>
        </p:txBody>
      </p:sp>
      <p:sp>
        <p:nvSpPr>
          <p:cNvPr id="9114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marL="0" marR="0" lvl="0" indent="0" algn="r" defTabSz="914291" rtl="0" eaLnBrk="1" fontAlgn="auto" latinLnBrk="0" hangingPunct="1">
              <a:lnSpc>
                <a:spcPct val="100000"/>
              </a:lnSpc>
              <a:spcBef>
                <a:spcPct val="0"/>
              </a:spcBef>
              <a:spcAft>
                <a:spcPts val="0"/>
              </a:spcAft>
              <a:buClrTx/>
              <a:buSzTx/>
              <a:buFontTx/>
              <a:buNone/>
              <a:tabLst/>
              <a:defRPr/>
            </a:pPr>
            <a:fld id="{AD8385AD-A04E-453B-AE4A-C70ED5E8BD1B}"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291" rtl="0" eaLnBrk="1" fontAlgn="auto" latinLnBrk="0" hangingPunct="1">
                <a:lnSpc>
                  <a:spcPct val="100000"/>
                </a:lnSpc>
                <a:spcBef>
                  <a:spcPct val="0"/>
                </a:spcBef>
                <a:spcAft>
                  <a:spcPts val="0"/>
                </a:spcAft>
                <a:buClrTx/>
                <a:buSzTx/>
                <a:buFontTx/>
                <a:buNone/>
                <a:tabLst/>
                <a:defRPr/>
              </a:pPr>
              <a:t>50</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165634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Token</a:t>
            </a:r>
            <a:r>
              <a:rPr lang="zh-CN" altLang="en-US" dirty="0" smtClean="0"/>
              <a:t>最小词法单位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291"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291"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0798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291"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291"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70802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ChangeArrowheads="1" noTextEdit="1"/>
          </p:cNvSpPr>
          <p:nvPr>
            <p:ph type="sldImg" idx="4294967295"/>
          </p:nvPr>
        </p:nvSpPr>
        <p:spPr>
          <a:xfrm>
            <a:off x="685800" y="685800"/>
            <a:ext cx="5486400" cy="3429000"/>
          </a:xfrm>
          <a:ln/>
        </p:spPr>
      </p:sp>
      <p:sp>
        <p:nvSpPr>
          <p:cNvPr id="104451" name="备注占位符 2"/>
          <p:cNvSpPr>
            <a:spLocks noGrp="1" noChangeArrowheads="1"/>
          </p:cNvSpPr>
          <p:nvPr>
            <p:ph type="body" idx="4294967295"/>
          </p:nvPr>
        </p:nvSpPr>
        <p:spPr/>
        <p:txBody>
          <a:bodyPr>
            <a:prstTxWarp prst="textNoShape">
              <a:avLst/>
            </a:prstTxWarp>
          </a:bodyPr>
          <a:lstStyle/>
          <a:p>
            <a:endParaRPr lang="zh-CN" altLang="en-US" dirty="0" smtClean="0"/>
          </a:p>
        </p:txBody>
      </p:sp>
      <p:sp>
        <p:nvSpPr>
          <p:cNvPr id="10445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ea typeface="宋体" pitchFamily="2" charset="-122"/>
              </a:defRPr>
            </a:lvl1pPr>
            <a:lvl2pPr marL="742950" indent="-285750">
              <a:spcBef>
                <a:spcPct val="30000"/>
              </a:spcBef>
              <a:defRPr sz="1200">
                <a:solidFill>
                  <a:schemeClr val="tx1"/>
                </a:solidFill>
                <a:latin typeface="Times New Roman" pitchFamily="18" charset="0"/>
                <a:ea typeface="宋体" pitchFamily="2" charset="-122"/>
              </a:defRPr>
            </a:lvl2pPr>
            <a:lvl3pPr marL="1143000" indent="-228600">
              <a:spcBef>
                <a:spcPct val="30000"/>
              </a:spcBef>
              <a:defRPr sz="1200">
                <a:solidFill>
                  <a:schemeClr val="tx1"/>
                </a:solidFill>
                <a:latin typeface="Times New Roman" pitchFamily="18" charset="0"/>
                <a:ea typeface="宋体" pitchFamily="2" charset="-122"/>
              </a:defRPr>
            </a:lvl3pPr>
            <a:lvl4pPr marL="1600200" indent="-228600">
              <a:spcBef>
                <a:spcPct val="30000"/>
              </a:spcBef>
              <a:defRPr sz="1200">
                <a:solidFill>
                  <a:schemeClr val="tx1"/>
                </a:solidFill>
                <a:latin typeface="Times New Roman" pitchFamily="18" charset="0"/>
                <a:ea typeface="宋体" pitchFamily="2" charset="-122"/>
              </a:defRPr>
            </a:lvl4pPr>
            <a:lvl5pPr marL="2057400" indent="-22860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marL="0" marR="0" lvl="0" indent="0" algn="r" defTabSz="914291" rtl="0" eaLnBrk="1" fontAlgn="auto" latinLnBrk="0" hangingPunct="1">
              <a:lnSpc>
                <a:spcPct val="100000"/>
              </a:lnSpc>
              <a:spcBef>
                <a:spcPct val="0"/>
              </a:spcBef>
              <a:spcAft>
                <a:spcPts val="0"/>
              </a:spcAft>
              <a:buClrTx/>
              <a:buSzTx/>
              <a:buFontTx/>
              <a:buNone/>
              <a:tabLst/>
              <a:defRPr/>
            </a:pPr>
            <a:fld id="{DFAE433D-4647-4C46-B9AC-5B9B31C23788}" type="slidenum">
              <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rPr>
              <a:pPr marL="0" marR="0" lvl="0" indent="0" algn="r" defTabSz="914291" rtl="0" eaLnBrk="1" fontAlgn="auto" latinLnBrk="0" hangingPunct="1">
                <a:lnSpc>
                  <a:spcPct val="100000"/>
                </a:lnSpc>
                <a:spcBef>
                  <a:spcPct val="0"/>
                </a:spcBef>
                <a:spcAft>
                  <a:spcPts val="0"/>
                </a:spcAft>
                <a:buClrTx/>
                <a:buSzTx/>
                <a:buFontTx/>
                <a:buNone/>
                <a:tabLst/>
                <a:defRPr/>
              </a:pPr>
              <a:t>57</a:t>
            </a:fld>
            <a:endParaRPr kumimoji="0" lang="en-US" altLang="zh-CN" sz="12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62150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ADA4E6-DBF2-4B22-AEBC-299FDD4ED23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37550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204840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2477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1850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921933" y="6597650"/>
            <a:ext cx="10270067" cy="26035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4" name="Rectangle 33"/>
          <p:cNvSpPr>
            <a:spLocks noChangeArrowheads="1"/>
          </p:cNvSpPr>
          <p:nvPr userDrawn="1"/>
        </p:nvSpPr>
        <p:spPr bwMode="auto">
          <a:xfrm flipV="1">
            <a:off x="1079500" y="888930"/>
            <a:ext cx="10632597" cy="46039"/>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 name="Oval 34"/>
          <p:cNvSpPr>
            <a:spLocks noChangeArrowheads="1"/>
          </p:cNvSpPr>
          <p:nvPr userDrawn="1"/>
        </p:nvSpPr>
        <p:spPr bwMode="auto">
          <a:xfrm>
            <a:off x="412260" y="254953"/>
            <a:ext cx="932609" cy="720797"/>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117207" tIns="58603" rIns="117207" bIns="58603"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 name="文本占位符 8"/>
          <p:cNvSpPr>
            <a:spLocks noGrp="1"/>
          </p:cNvSpPr>
          <p:nvPr>
            <p:ph type="body" sz="quarter" idx="10"/>
          </p:nvPr>
        </p:nvSpPr>
        <p:spPr>
          <a:xfrm>
            <a:off x="973891" y="1147943"/>
            <a:ext cx="10738212" cy="4867072"/>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292" y="188335"/>
            <a:ext cx="10234805" cy="648377"/>
          </a:xfr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2277" y="6582764"/>
            <a:ext cx="2844800" cy="260350"/>
          </a:xfrm>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615FCAC-EDCB-4B76-AAED-BDCB9B34DD4B}" type="slidenum">
              <a:rPr kumimoji="0" lang="en-US" altLang="zh-CN" sz="1200" b="0" i="0" u="none" strike="noStrike" kern="1200" cap="none" spc="0" normalizeH="0" baseline="0" noProof="0" smtClean="0">
                <a:ln>
                  <a:noFill/>
                </a:ln>
                <a:solidFill>
                  <a:prstClr val="white"/>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97" y="59028"/>
            <a:ext cx="1248139" cy="930271"/>
          </a:xfrm>
          <a:prstGeom prst="rect">
            <a:avLst/>
          </a:prstGeom>
        </p:spPr>
      </p:pic>
    </p:spTree>
    <p:extLst>
      <p:ext uri="{BB962C8B-B14F-4D97-AF65-F5344CB8AC3E}">
        <p14:creationId xmlns:p14="http://schemas.microsoft.com/office/powerpoint/2010/main" val="21136898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ltLang="zh-CN" noProof="1" smtClean="0"/>
              <a:t>Click to edit Master title style</a:t>
            </a:r>
            <a:endParaRPr lang="zh-CN" altLang="en-US" noProof="1"/>
          </a:p>
        </p:txBody>
      </p:sp>
      <p:sp>
        <p:nvSpPr>
          <p:cNvPr id="3" name="Text Placeholder 2"/>
          <p:cNvSpPr>
            <a:spLocks noGrp="1"/>
          </p:cNvSpPr>
          <p:nvPr>
            <p:ph type="body" sz="half" idx="1"/>
          </p:nvPr>
        </p:nvSpPr>
        <p:spPr>
          <a:xfrm>
            <a:off x="609600" y="1981200"/>
            <a:ext cx="5384800" cy="3886200"/>
          </a:xfrm>
        </p:spPr>
        <p:txBody>
          <a:bodyPr/>
          <a:lstStyle/>
          <a:p>
            <a:pPr lvl="0"/>
            <a:r>
              <a:rPr lang="en-US" altLang="zh-CN" noProof="1" smtClean="0"/>
              <a:t>Click to edit Master text styles</a:t>
            </a:r>
          </a:p>
          <a:p>
            <a:pPr lvl="1"/>
            <a:r>
              <a:rPr lang="en-US" altLang="zh-CN" noProof="1" smtClean="0"/>
              <a:t>Second level</a:t>
            </a:r>
          </a:p>
          <a:p>
            <a:pPr lvl="2"/>
            <a:r>
              <a:rPr lang="en-US" altLang="zh-CN" noProof="1" smtClean="0"/>
              <a:t>Third level</a:t>
            </a:r>
          </a:p>
          <a:p>
            <a:pPr lvl="3"/>
            <a:r>
              <a:rPr lang="en-US" altLang="zh-CN" noProof="1" smtClean="0"/>
              <a:t>Fourth level</a:t>
            </a:r>
          </a:p>
          <a:p>
            <a:pPr lvl="4"/>
            <a:r>
              <a:rPr lang="en-US" altLang="zh-CN" noProof="1" smtClean="0"/>
              <a:t>Fifth level</a:t>
            </a:r>
            <a:endParaRPr lang="zh-CN" altLang="en-US" noProof="1"/>
          </a:p>
        </p:txBody>
      </p:sp>
      <p:sp>
        <p:nvSpPr>
          <p:cNvPr id="4" name="Content Placeholder 3"/>
          <p:cNvSpPr>
            <a:spLocks noGrp="1"/>
          </p:cNvSpPr>
          <p:nvPr>
            <p:ph sz="half" idx="2"/>
          </p:nvPr>
        </p:nvSpPr>
        <p:spPr>
          <a:xfrm>
            <a:off x="6197600" y="1981200"/>
            <a:ext cx="5384800" cy="3886200"/>
          </a:xfrm>
        </p:spPr>
        <p:txBody>
          <a:bodyPr/>
          <a:lstStyle/>
          <a:p>
            <a:pPr lvl="0"/>
            <a:r>
              <a:rPr lang="en-US" altLang="zh-CN" noProof="1" smtClean="0"/>
              <a:t>Click to edit Master text styles</a:t>
            </a:r>
          </a:p>
          <a:p>
            <a:pPr lvl="1"/>
            <a:r>
              <a:rPr lang="en-US" altLang="zh-CN" noProof="1" smtClean="0"/>
              <a:t>Second level</a:t>
            </a:r>
          </a:p>
          <a:p>
            <a:pPr lvl="2"/>
            <a:r>
              <a:rPr lang="en-US" altLang="zh-CN" noProof="1" smtClean="0"/>
              <a:t>Third level</a:t>
            </a:r>
          </a:p>
          <a:p>
            <a:pPr lvl="3"/>
            <a:r>
              <a:rPr lang="en-US" altLang="zh-CN" noProof="1" smtClean="0"/>
              <a:t>Fourth level</a:t>
            </a:r>
          </a:p>
          <a:p>
            <a:pPr lvl="4"/>
            <a:r>
              <a:rPr lang="en-US" altLang="zh-CN" noProof="1" smtClean="0"/>
              <a:t>Fifth level</a:t>
            </a:r>
            <a:endParaRPr lang="zh-CN" altLang="en-US" noProof="1"/>
          </a:p>
        </p:txBody>
      </p:sp>
      <p:sp>
        <p:nvSpPr>
          <p:cNvPr id="5" name="Rectangle 2"/>
          <p:cNvSpPr>
            <a:spLocks noGrp="1" noChangeArrowheads="1"/>
          </p:cNvSpPr>
          <p:nvPr>
            <p:ph type="ftr" sz="quarter" idx="10"/>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Rectangle 3"/>
          <p:cNvSpPr>
            <a:spLocks noGrp="1" noChangeArrowheads="1"/>
          </p:cNvSpPr>
          <p:nvPr>
            <p:ph type="sldNum" sz="quarter" idx="11"/>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F76B56-DF9B-4473-B383-808A6ACAAE7F}" type="slidenum">
              <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Rectangle 16"/>
          <p:cNvSpPr>
            <a:spLocks noGrp="1" noChangeArrowheads="1"/>
          </p:cNvSpPr>
          <p:nvPr>
            <p:ph type="dt" sz="half"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0463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38693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8" name="Rectangle 4"/>
          <p:cNvSpPr/>
          <p:nvPr userDrawn="1"/>
        </p:nvSpPr>
        <p:spPr>
          <a:xfrm>
            <a:off x="319020" y="368489"/>
            <a:ext cx="11520000" cy="612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userDrawn="1"/>
        </p:nvSpPr>
        <p:spPr>
          <a:xfrm>
            <a:off x="10697251" y="6306442"/>
            <a:ext cx="972000" cy="324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Slide Number Placeholder 5"/>
          <p:cNvSpPr txBox="1"/>
          <p:nvPr userDrawn="1"/>
        </p:nvSpPr>
        <p:spPr>
          <a:xfrm>
            <a:off x="11153644" y="6269676"/>
            <a:ext cx="5400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2200" b="0" i="0" u="none" strike="noStrike" kern="1200" cap="none" spc="0" normalizeH="0" baseline="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Box 17"/>
          <p:cNvSpPr txBox="1"/>
          <p:nvPr userDrawn="1"/>
        </p:nvSpPr>
        <p:spPr>
          <a:xfrm>
            <a:off x="10671003" y="6244738"/>
            <a:ext cx="7163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Page </a:t>
            </a:r>
            <a:endPar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ounded Rectangle 7"/>
          <p:cNvSpPr/>
          <p:nvPr userDrawn="1"/>
        </p:nvSpPr>
        <p:spPr>
          <a:xfrm>
            <a:off x="11669478" y="1471253"/>
            <a:ext cx="360000" cy="360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TextBox 19"/>
          <p:cNvSpPr txBox="1"/>
          <p:nvPr userDrawn="1"/>
        </p:nvSpPr>
        <p:spPr>
          <a:xfrm>
            <a:off x="11710979" y="1600201"/>
            <a:ext cx="276999" cy="3456709"/>
          </a:xfrm>
          <a:prstGeom prst="rect">
            <a:avLst/>
          </a:prstGeom>
          <a:noFill/>
        </p:spPr>
        <p:txBody>
          <a:bodyPr vert="eaVert"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数据结构</a:t>
            </a:r>
            <a:r>
              <a:rPr kumimoji="0" lang="en-US" altLang="zh-CN"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从概念到</a:t>
            </a:r>
            <a:r>
              <a:rPr kumimoji="0" lang="en-US" altLang="zh-CN"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C++</a:t>
            </a:r>
            <a:r>
              <a:rPr kumimoji="0" lang="zh-CN" altLang="en-US"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实现 </a:t>
            </a:r>
            <a:endParaRPr kumimoji="0" lang="zh-CN" altLang="en-US" sz="1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721849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521740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45568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65007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538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8" name="Rectangle 4"/>
          <p:cNvSpPr/>
          <p:nvPr userDrawn="1"/>
        </p:nvSpPr>
        <p:spPr>
          <a:xfrm>
            <a:off x="319020" y="368489"/>
            <a:ext cx="11520000" cy="612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userDrawn="1"/>
        </p:nvSpPr>
        <p:spPr>
          <a:xfrm>
            <a:off x="10697251" y="6306442"/>
            <a:ext cx="972000" cy="324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Slide Number Placeholder 5"/>
          <p:cNvSpPr txBox="1"/>
          <p:nvPr userDrawn="1"/>
        </p:nvSpPr>
        <p:spPr>
          <a:xfrm>
            <a:off x="11153644" y="6269676"/>
            <a:ext cx="5400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2200" b="0" i="0" u="none" strike="noStrike" kern="1200" cap="none" spc="0" normalizeH="0" baseline="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22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TextBox 17"/>
          <p:cNvSpPr txBox="1"/>
          <p:nvPr userDrawn="1"/>
        </p:nvSpPr>
        <p:spPr>
          <a:xfrm>
            <a:off x="10671003" y="6244738"/>
            <a:ext cx="7163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Page </a:t>
            </a:r>
            <a:endParaRPr kumimoji="0" lang="zh-CN" altLang="en-US" sz="20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Rounded Rectangle 7"/>
          <p:cNvSpPr/>
          <p:nvPr userDrawn="1"/>
        </p:nvSpPr>
        <p:spPr>
          <a:xfrm>
            <a:off x="11669478" y="1471253"/>
            <a:ext cx="360000" cy="360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TextBox 19"/>
          <p:cNvSpPr txBox="1"/>
          <p:nvPr userDrawn="1"/>
        </p:nvSpPr>
        <p:spPr>
          <a:xfrm>
            <a:off x="11710979" y="1600201"/>
            <a:ext cx="276999" cy="3456709"/>
          </a:xfrm>
          <a:prstGeom prst="rect">
            <a:avLst/>
          </a:prstGeom>
          <a:noFill/>
        </p:spPr>
        <p:txBody>
          <a:bodyPr vert="eaVert"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数据结构</a:t>
            </a:r>
            <a:r>
              <a:rPr kumimoji="0" lang="en-US" altLang="zh-CN"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从概念到</a:t>
            </a:r>
            <a:r>
              <a:rPr kumimoji="0" lang="en-US" altLang="zh-CN"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C++</a:t>
            </a:r>
            <a:r>
              <a:rPr kumimoji="0" lang="zh-CN" altLang="en-US" sz="1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实现 </a:t>
            </a:r>
            <a:endParaRPr kumimoji="0" lang="zh-CN" altLang="en-US" sz="1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260269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2082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5833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56597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93723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62604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8" name="Rectangle 36"/>
          <p:cNvSpPr>
            <a:spLocks noChangeArrowheads="1"/>
          </p:cNvSpPr>
          <p:nvPr userDrawn="1"/>
        </p:nvSpPr>
        <p:spPr bwMode="auto">
          <a:xfrm>
            <a:off x="1921933" y="6597650"/>
            <a:ext cx="10270067" cy="260350"/>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4" name="Rectangle 33"/>
          <p:cNvSpPr>
            <a:spLocks noChangeArrowheads="1"/>
          </p:cNvSpPr>
          <p:nvPr userDrawn="1"/>
        </p:nvSpPr>
        <p:spPr bwMode="auto">
          <a:xfrm flipV="1">
            <a:off x="1079500" y="888930"/>
            <a:ext cx="10632597" cy="46039"/>
          </a:xfrm>
          <a:prstGeom prst="rect">
            <a:avLst/>
          </a:prstGeom>
          <a:solidFill>
            <a:srgbClr val="8F222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5" name="Oval 34"/>
          <p:cNvSpPr>
            <a:spLocks noChangeArrowheads="1"/>
          </p:cNvSpPr>
          <p:nvPr userDrawn="1"/>
        </p:nvSpPr>
        <p:spPr bwMode="auto">
          <a:xfrm>
            <a:off x="412260" y="254953"/>
            <a:ext cx="932609" cy="720797"/>
          </a:xfrm>
          <a:prstGeom prst="ellipse">
            <a:avLst/>
          </a:prstGeom>
          <a:solidFill>
            <a:srgbClr val="8F2222"/>
          </a:solidFill>
          <a:ln>
            <a:noFill/>
          </a:ln>
          <a:extLst>
            <a:ext uri="{91240B29-F687-4F45-9708-019B960494DF}">
              <a14:hiddenLine xmlns:a14="http://schemas.microsoft.com/office/drawing/2010/main" w="9525">
                <a:solidFill>
                  <a:srgbClr val="000000"/>
                </a:solidFill>
                <a:round/>
                <a:headEnd/>
                <a:tailEnd/>
              </a14:hiddenLine>
            </a:ext>
          </a:extLst>
        </p:spPr>
        <p:txBody>
          <a:bodyPr wrap="none" lIns="117207" tIns="58603" rIns="117207" bIns="58603" anchor="ctr"/>
          <a:lstStyle>
            <a:lvl1pPr>
              <a:defRPr i="1">
                <a:solidFill>
                  <a:schemeClr val="tx1"/>
                </a:solidFill>
                <a:latin typeface="Arial" panose="020B0604020202020204" pitchFamily="34" charset="0"/>
                <a:ea typeface="宋体" panose="02010600030101010101" pitchFamily="2" charset="-122"/>
              </a:defRPr>
            </a:lvl1pPr>
            <a:lvl2pPr marL="742950" indent="-285750">
              <a:defRPr i="1">
                <a:solidFill>
                  <a:schemeClr val="tx1"/>
                </a:solidFill>
                <a:latin typeface="Arial" panose="020B0604020202020204" pitchFamily="34" charset="0"/>
                <a:ea typeface="宋体" panose="02010600030101010101" pitchFamily="2" charset="-122"/>
              </a:defRPr>
            </a:lvl2pPr>
            <a:lvl3pPr marL="1143000" indent="-228600">
              <a:defRPr i="1">
                <a:solidFill>
                  <a:schemeClr val="tx1"/>
                </a:solidFill>
                <a:latin typeface="Arial" panose="020B0604020202020204" pitchFamily="34" charset="0"/>
                <a:ea typeface="宋体" panose="02010600030101010101" pitchFamily="2" charset="-122"/>
              </a:defRPr>
            </a:lvl3pPr>
            <a:lvl4pPr marL="1600200" indent="-228600">
              <a:defRPr i="1">
                <a:solidFill>
                  <a:schemeClr val="tx1"/>
                </a:solidFill>
                <a:latin typeface="Arial" panose="020B0604020202020204" pitchFamily="34" charset="0"/>
                <a:ea typeface="宋体" panose="02010600030101010101" pitchFamily="2" charset="-122"/>
              </a:defRPr>
            </a:lvl4pPr>
            <a:lvl5pPr marL="2057400" indent="-22860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1"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9" name="文本占位符 8"/>
          <p:cNvSpPr>
            <a:spLocks noGrp="1"/>
          </p:cNvSpPr>
          <p:nvPr>
            <p:ph type="body" sz="quarter" idx="10"/>
          </p:nvPr>
        </p:nvSpPr>
        <p:spPr>
          <a:xfrm>
            <a:off x="973891" y="1147943"/>
            <a:ext cx="10738212" cy="4867072"/>
          </a:xfrm>
        </p:spPr>
        <p:txBody>
          <a:bodyPr>
            <a:normAutofit/>
          </a:bodyPr>
          <a:lstStyle>
            <a:lvl1pPr algn="just">
              <a:spcBef>
                <a:spcPts val="769"/>
              </a:spcBef>
              <a:spcAft>
                <a:spcPts val="769"/>
              </a:spcAft>
              <a:defRPr sz="3100" b="1" baseline="0">
                <a:effectLst/>
                <a:latin typeface="Calibri" panose="020F0502020204030204" pitchFamily="34" charset="0"/>
              </a:defRPr>
            </a:lvl1pPr>
            <a:lvl2pPr algn="just">
              <a:spcBef>
                <a:spcPts val="769"/>
              </a:spcBef>
              <a:spcAft>
                <a:spcPts val="769"/>
              </a:spcAft>
              <a:defRPr sz="2600" b="0" baseline="0">
                <a:effectLst/>
                <a:latin typeface="Calibri" panose="020F0502020204030204" pitchFamily="34" charset="0"/>
              </a:defRPr>
            </a:lvl2pPr>
            <a:lvl3pPr algn="just">
              <a:spcBef>
                <a:spcPts val="769"/>
              </a:spcBef>
              <a:spcAft>
                <a:spcPts val="769"/>
              </a:spcAft>
              <a:defRPr b="0" baseline="0">
                <a:effectLst/>
                <a:latin typeface="Calibri" panose="020F0502020204030204" pitchFamily="34" charset="0"/>
              </a:defRPr>
            </a:lvl3pPr>
            <a:lvl4pPr algn="just">
              <a:spcBef>
                <a:spcPts val="769"/>
              </a:spcBef>
              <a:spcAft>
                <a:spcPts val="769"/>
              </a:spcAft>
              <a:defRPr b="0" baseline="0">
                <a:effectLst/>
                <a:latin typeface="Calibri" panose="020F0502020204030204" pitchFamily="34" charset="0"/>
              </a:defRPr>
            </a:lvl4pPr>
            <a:lvl5pPr algn="just">
              <a:spcBef>
                <a:spcPts val="769"/>
              </a:spcBef>
              <a:spcAft>
                <a:spcPts val="769"/>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292" y="188335"/>
            <a:ext cx="10234805" cy="648377"/>
          </a:xfrm>
          <a:noFill/>
        </p:spPr>
        <p:txBody>
          <a:bodyPr>
            <a:normAutofit/>
          </a:bodyPr>
          <a:lstStyle>
            <a:lvl1pPr algn="just">
              <a:defRPr sz="460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11" name="灯片编号占位符 10"/>
          <p:cNvSpPr>
            <a:spLocks noGrp="1"/>
          </p:cNvSpPr>
          <p:nvPr>
            <p:ph type="sldNum" sz="quarter" idx="13"/>
          </p:nvPr>
        </p:nvSpPr>
        <p:spPr>
          <a:xfrm>
            <a:off x="8592277" y="6582764"/>
            <a:ext cx="2844800" cy="260350"/>
          </a:xfrm>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615FCAC-EDCB-4B76-AAED-BDCB9B34DD4B}" type="slidenum">
              <a:rPr kumimoji="0" lang="en-US" altLang="zh-CN" sz="1200" b="0" i="0" u="none" strike="noStrike" kern="1200" cap="none" spc="0" normalizeH="0" baseline="0" noProof="0" smtClean="0">
                <a:ln>
                  <a:noFill/>
                </a:ln>
                <a:solidFill>
                  <a:prstClr val="white"/>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7797" y="59028"/>
            <a:ext cx="1248139" cy="930271"/>
          </a:xfrm>
          <a:prstGeom prst="rect">
            <a:avLst/>
          </a:prstGeom>
        </p:spPr>
      </p:pic>
    </p:spTree>
    <p:extLst>
      <p:ext uri="{BB962C8B-B14F-4D97-AF65-F5344CB8AC3E}">
        <p14:creationId xmlns:p14="http://schemas.microsoft.com/office/powerpoint/2010/main" val="252848178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0" y="6351"/>
            <a:ext cx="12192000" cy="2946400"/>
          </a:xfrm>
          <a:prstGeom prst="rect">
            <a:avLst/>
          </a:prstGeom>
          <a:solidFill>
            <a:srgbClr val="1F5281"/>
          </a:solidFill>
          <a:ln w="9525">
            <a:noFill/>
            <a:miter lim="800000"/>
            <a:headEnd/>
            <a:tailEnd/>
          </a:ln>
          <a:effectLst/>
        </p:spPr>
        <p:txBody>
          <a:bodyPr wrap="none" anchor="ct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3" name="Freeform 21"/>
          <p:cNvSpPr>
            <a:spLocks/>
          </p:cNvSpPr>
          <p:nvPr/>
        </p:nvSpPr>
        <p:spPr bwMode="gray">
          <a:xfrm>
            <a:off x="-19051" y="1931989"/>
            <a:ext cx="12211051"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4" name="Rectangle 18"/>
          <p:cNvSpPr>
            <a:spLocks noChangeArrowheads="1"/>
          </p:cNvSpPr>
          <p:nvPr/>
        </p:nvSpPr>
        <p:spPr bwMode="white">
          <a:xfrm>
            <a:off x="0" y="4933950"/>
            <a:ext cx="12217400" cy="1941514"/>
          </a:xfrm>
          <a:prstGeom prst="rect">
            <a:avLst/>
          </a:prstGeom>
          <a:solidFill>
            <a:srgbClr val="30A484"/>
          </a:solidFill>
          <a:ln w="9525">
            <a:noFill/>
            <a:miter lim="800000"/>
            <a:headEnd/>
            <a:tailEnd/>
          </a:ln>
          <a:effectLst/>
        </p:spPr>
        <p:txBody>
          <a:bodyPr wrap="none" anchor="ct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5" name="Freeform 19" descr="108a"/>
          <p:cNvSpPr>
            <a:spLocks/>
          </p:cNvSpPr>
          <p:nvPr/>
        </p:nvSpPr>
        <p:spPr bwMode="gray">
          <a:xfrm>
            <a:off x="-6350" y="2046288"/>
            <a:ext cx="12198351" cy="2787650"/>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6" name="Rectangle 20"/>
          <p:cNvSpPr>
            <a:spLocks noChangeArrowheads="1"/>
          </p:cNvSpPr>
          <p:nvPr/>
        </p:nvSpPr>
        <p:spPr bwMode="gray">
          <a:xfrm>
            <a:off x="0" y="4826001"/>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anchor="ct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Tree>
    <p:extLst>
      <p:ext uri="{BB962C8B-B14F-4D97-AF65-F5344CB8AC3E}">
        <p14:creationId xmlns:p14="http://schemas.microsoft.com/office/powerpoint/2010/main" val="181949481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a:noFill/>
          </a:ln>
        </p:spPr>
        <p:txBody>
          <a:bodyPr/>
          <a:lstStyle>
            <a:lvl1pPr>
              <a:buClrTx/>
              <a:defRPr sz="2640">
                <a:solidFill>
                  <a:srgbClr val="000000"/>
                </a:solidFill>
              </a:defRPr>
            </a:lvl1pPr>
            <a:lvl2pPr>
              <a:defRPr sz="2400">
                <a:solidFill>
                  <a:srgbClr val="000000"/>
                </a:solidFill>
              </a:defRPr>
            </a:lvl2pPr>
            <a:lvl3pPr>
              <a:defRPr sz="2400">
                <a:solidFill>
                  <a:srgbClr val="000000"/>
                </a:solidFill>
              </a:defRPr>
            </a:lvl3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TextBox 3"/>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23345263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lvl1pPr>
            <a:lvl2pPr marL="548640" indent="0">
              <a:buNone/>
              <a:defRPr sz="2160"/>
            </a:lvl2pPr>
            <a:lvl3pPr marL="1097280" indent="0">
              <a:buNone/>
              <a:defRPr sz="1920"/>
            </a:lvl3pPr>
            <a:lvl4pPr marL="1645920" indent="0">
              <a:buNone/>
              <a:defRPr sz="1680"/>
            </a:lvl4pPr>
            <a:lvl5pPr marL="2194560" indent="0">
              <a:buNone/>
              <a:defRPr sz="1680"/>
            </a:lvl5pPr>
            <a:lvl6pPr marL="2743200" indent="0">
              <a:buNone/>
              <a:defRPr sz="1680"/>
            </a:lvl6pPr>
            <a:lvl7pPr marL="3291840" indent="0">
              <a:buNone/>
              <a:defRPr sz="1680"/>
            </a:lvl7pPr>
            <a:lvl8pPr marL="3840480" indent="0">
              <a:buNone/>
              <a:defRPr sz="1680"/>
            </a:lvl8pPr>
            <a:lvl9pPr marL="4389120" indent="0">
              <a:buNone/>
              <a:defRPr sz="1680"/>
            </a:lvl9pPr>
          </a:lstStyle>
          <a:p>
            <a:pPr lvl="0"/>
            <a:r>
              <a:rPr lang="zh-CN" altLang="en-US" smtClean="0"/>
              <a:t>单击此处编辑母版文本样式</a:t>
            </a:r>
          </a:p>
        </p:txBody>
      </p:sp>
      <p:sp>
        <p:nvSpPr>
          <p:cNvPr id="4" name="TextBox 3"/>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95683002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solidFill>
                  <a:srgbClr val="000000"/>
                </a:solidFill>
              </a:defRPr>
            </a:lvl1pPr>
          </a:lstStyle>
          <a:p>
            <a:r>
              <a:rPr lang="zh-CN" altLang="en-US" smtClean="0"/>
              <a:t>单击此处编辑母版标题样式</a:t>
            </a:r>
            <a:endParaRPr lang="zh-CN" altLang="en-US"/>
          </a:p>
        </p:txBody>
      </p:sp>
      <p:sp>
        <p:nvSpPr>
          <p:cNvPr id="3" name="TextBox 2"/>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6510788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10811157"/>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49202381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3"/>
            <a:ext cx="10125412" cy="2149607"/>
          </a:xfrm>
          <a:prstGeom prst="rect">
            <a:avLst/>
          </a:prstGeom>
          <a:noFill/>
        </p:spPr>
        <p:txBody>
          <a:bodyPr>
            <a:normAutofit/>
          </a:bodyPr>
          <a:lstStyle>
            <a:lvl1pPr algn="ctr">
              <a:defRPr sz="432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TextBox 2"/>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136224357"/>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0"/>
            <a:ext cx="10738212" cy="4867072"/>
          </a:xfrm>
        </p:spPr>
        <p:txBody>
          <a:bodyPr>
            <a:normAutofit/>
          </a:bodyPr>
          <a:lstStyle>
            <a:lvl1pPr algn="just">
              <a:spcBef>
                <a:spcPts val="720"/>
              </a:spcBef>
              <a:spcAft>
                <a:spcPts val="720"/>
              </a:spcAft>
              <a:defRPr sz="2640" b="1" baseline="0">
                <a:solidFill>
                  <a:srgbClr val="000000"/>
                </a:solidFill>
                <a:effectLst/>
                <a:latin typeface="Calibri" panose="020F0502020204030204" pitchFamily="34" charset="0"/>
              </a:defRPr>
            </a:lvl1pPr>
            <a:lvl2pPr algn="just">
              <a:spcBef>
                <a:spcPts val="720"/>
              </a:spcBef>
              <a:spcAft>
                <a:spcPts val="720"/>
              </a:spcAft>
              <a:defRPr sz="2400" b="0" baseline="0">
                <a:solidFill>
                  <a:srgbClr val="000000"/>
                </a:solidFill>
                <a:effectLst/>
                <a:latin typeface="+mn-lt"/>
              </a:defRPr>
            </a:lvl2pPr>
            <a:lvl3pPr algn="just">
              <a:spcBef>
                <a:spcPts val="720"/>
              </a:spcBef>
              <a:spcAft>
                <a:spcPts val="720"/>
              </a:spcAft>
              <a:defRPr sz="2400"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6" name="标题 1"/>
          <p:cNvSpPr>
            <a:spLocks noGrp="1"/>
          </p:cNvSpPr>
          <p:nvPr>
            <p:ph type="title"/>
          </p:nvPr>
        </p:nvSpPr>
        <p:spPr>
          <a:xfrm>
            <a:off x="1477292" y="188335"/>
            <a:ext cx="10234805" cy="648377"/>
          </a:xfrm>
          <a:prstGeom prst="rect">
            <a:avLst/>
          </a:prstGeom>
          <a:noFill/>
        </p:spPr>
        <p:txBody>
          <a:bodyPr>
            <a:normAutofit/>
          </a:bodyPr>
          <a:lstStyle>
            <a:lvl1pPr algn="l">
              <a:defRPr sz="432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smtClean="0"/>
              <a:t>单击此处编辑母版标题样式</a:t>
            </a:r>
            <a:endParaRPr lang="zh-CN" altLang="en-US" dirty="0"/>
          </a:p>
        </p:txBody>
      </p:sp>
      <p:sp>
        <p:nvSpPr>
          <p:cNvPr id="5" name="TextBox 4"/>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630037852"/>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73891" y="1147943"/>
            <a:ext cx="10738212" cy="4867072"/>
          </a:xfrm>
        </p:spPr>
        <p:txBody>
          <a:bodyPr>
            <a:normAutofit/>
          </a:bodyPr>
          <a:lstStyle>
            <a:lvl1pPr algn="just">
              <a:spcBef>
                <a:spcPts val="720"/>
              </a:spcBef>
              <a:spcAft>
                <a:spcPts val="720"/>
              </a:spcAft>
              <a:defRPr sz="2880" b="1" baseline="0">
                <a:effectLst/>
                <a:latin typeface="Calibri" panose="020F0502020204030204" pitchFamily="34" charset="0"/>
              </a:defRPr>
            </a:lvl1pPr>
            <a:lvl2pPr algn="just">
              <a:spcBef>
                <a:spcPts val="720"/>
              </a:spcBef>
              <a:spcAft>
                <a:spcPts val="720"/>
              </a:spcAft>
              <a:defRPr sz="2400" b="0" baseline="0">
                <a:effectLst/>
                <a:latin typeface="Calibri" panose="020F0502020204030204" pitchFamily="34" charset="0"/>
              </a:defRPr>
            </a:lvl2pPr>
            <a:lvl3pPr algn="just">
              <a:spcBef>
                <a:spcPts val="720"/>
              </a:spcBef>
              <a:spcAft>
                <a:spcPts val="720"/>
              </a:spcAft>
              <a:defRPr b="0" baseline="0">
                <a:effectLst/>
                <a:latin typeface="Calibri" panose="020F0502020204030204" pitchFamily="34" charset="0"/>
              </a:defRPr>
            </a:lvl3pPr>
            <a:lvl4pPr algn="just">
              <a:spcBef>
                <a:spcPts val="720"/>
              </a:spcBef>
              <a:spcAft>
                <a:spcPts val="720"/>
              </a:spcAft>
              <a:defRPr b="0" baseline="0">
                <a:effectLst/>
                <a:latin typeface="Calibri" panose="020F0502020204030204" pitchFamily="34" charset="0"/>
              </a:defRPr>
            </a:lvl4pPr>
            <a:lvl5pPr algn="just">
              <a:spcBef>
                <a:spcPts val="720"/>
              </a:spcBef>
              <a:spcAft>
                <a:spcPts val="720"/>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292" y="188335"/>
            <a:ext cx="10234805" cy="648377"/>
          </a:xfrm>
          <a:prstGeom prst="rect">
            <a:avLst/>
          </a:prstGeom>
          <a:noFill/>
        </p:spPr>
        <p:txBody>
          <a:bodyPr>
            <a:normAutofit/>
          </a:bodyPr>
          <a:lstStyle>
            <a:lvl1pPr algn="just">
              <a:defRPr sz="432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70233311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73894" y="1147943"/>
            <a:ext cx="10738212" cy="4867072"/>
          </a:xfrm>
        </p:spPr>
        <p:txBody>
          <a:bodyPr>
            <a:normAutofit/>
          </a:bodyPr>
          <a:lstStyle>
            <a:lvl1pPr algn="just">
              <a:spcBef>
                <a:spcPts val="720"/>
              </a:spcBef>
              <a:spcAft>
                <a:spcPts val="720"/>
              </a:spcAft>
              <a:defRPr sz="2880" b="1" baseline="0">
                <a:effectLst/>
                <a:latin typeface="Calibri" panose="020F0502020204030204" pitchFamily="34" charset="0"/>
              </a:defRPr>
            </a:lvl1pPr>
            <a:lvl2pPr algn="just">
              <a:spcBef>
                <a:spcPts val="720"/>
              </a:spcBef>
              <a:spcAft>
                <a:spcPts val="720"/>
              </a:spcAft>
              <a:defRPr sz="2400" b="0" baseline="0">
                <a:effectLst/>
                <a:latin typeface="Calibri" panose="020F0502020204030204" pitchFamily="34" charset="0"/>
              </a:defRPr>
            </a:lvl2pPr>
            <a:lvl3pPr algn="just">
              <a:spcBef>
                <a:spcPts val="720"/>
              </a:spcBef>
              <a:spcAft>
                <a:spcPts val="720"/>
              </a:spcAft>
              <a:defRPr b="0" baseline="0">
                <a:effectLst/>
                <a:latin typeface="Calibri" panose="020F0502020204030204" pitchFamily="34" charset="0"/>
              </a:defRPr>
            </a:lvl3pPr>
            <a:lvl4pPr algn="just">
              <a:spcBef>
                <a:spcPts val="720"/>
              </a:spcBef>
              <a:spcAft>
                <a:spcPts val="720"/>
              </a:spcAft>
              <a:defRPr b="0" baseline="0">
                <a:effectLst/>
                <a:latin typeface="Calibri" panose="020F0502020204030204" pitchFamily="34" charset="0"/>
              </a:defRPr>
            </a:lvl4pPr>
            <a:lvl5pPr algn="just">
              <a:spcBef>
                <a:spcPts val="720"/>
              </a:spcBef>
              <a:spcAft>
                <a:spcPts val="720"/>
              </a:spcAft>
              <a:defRPr b="0" baseline="0">
                <a:effectLst/>
                <a:latin typeface="Calibri" panose="020F050202020403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6" name="标题 1"/>
          <p:cNvSpPr>
            <a:spLocks noGrp="1"/>
          </p:cNvSpPr>
          <p:nvPr>
            <p:ph type="title"/>
          </p:nvPr>
        </p:nvSpPr>
        <p:spPr>
          <a:xfrm>
            <a:off x="1477292" y="188335"/>
            <a:ext cx="10234805" cy="648377"/>
          </a:xfrm>
          <a:prstGeom prst="rect">
            <a:avLst/>
          </a:prstGeom>
          <a:noFill/>
        </p:spPr>
        <p:txBody>
          <a:bodyPr>
            <a:normAutofit/>
          </a:bodyPr>
          <a:lstStyle>
            <a:lvl1pPr algn="just">
              <a:defRPr sz="4320" b="0" baseline="0">
                <a:solidFill>
                  <a:srgbClr val="0000FF"/>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0394600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784432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0" y="6351"/>
            <a:ext cx="12192000" cy="2946400"/>
          </a:xfrm>
          <a:prstGeom prst="rect">
            <a:avLst/>
          </a:prstGeom>
          <a:solidFill>
            <a:srgbClr val="1F5281"/>
          </a:soli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3" name="Freeform 21"/>
          <p:cNvSpPr>
            <a:spLocks/>
          </p:cNvSpPr>
          <p:nvPr/>
        </p:nvSpPr>
        <p:spPr bwMode="gray">
          <a:xfrm>
            <a:off x="-19051" y="1931989"/>
            <a:ext cx="12211051"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4" name="Rectangle 18"/>
          <p:cNvSpPr>
            <a:spLocks noChangeArrowheads="1"/>
          </p:cNvSpPr>
          <p:nvPr/>
        </p:nvSpPr>
        <p:spPr bwMode="white">
          <a:xfrm>
            <a:off x="0" y="4933950"/>
            <a:ext cx="12217400" cy="1941514"/>
          </a:xfrm>
          <a:prstGeom prst="rect">
            <a:avLst/>
          </a:prstGeom>
          <a:solidFill>
            <a:srgbClr val="30A484"/>
          </a:soli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5" name="Freeform 19" descr="108a"/>
          <p:cNvSpPr>
            <a:spLocks/>
          </p:cNvSpPr>
          <p:nvPr/>
        </p:nvSpPr>
        <p:spPr bwMode="gray">
          <a:xfrm>
            <a:off x="-6350" y="2046288"/>
            <a:ext cx="12198351" cy="2787650"/>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6" name="Rectangle 20"/>
          <p:cNvSpPr>
            <a:spLocks noChangeArrowheads="1"/>
          </p:cNvSpPr>
          <p:nvPr/>
        </p:nvSpPr>
        <p:spPr bwMode="gray">
          <a:xfrm>
            <a:off x="0" y="4826001"/>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Tree>
    <p:extLst>
      <p:ext uri="{BB962C8B-B14F-4D97-AF65-F5344CB8AC3E}">
        <p14:creationId xmlns:p14="http://schemas.microsoft.com/office/powerpoint/2010/main" val="330455626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ln>
            <a:noFill/>
          </a:ln>
        </p:spPr>
        <p:txBody>
          <a:bodyPr/>
          <a:lstStyle>
            <a:lvl1pPr>
              <a:buClrTx/>
              <a:defRPr sz="2640">
                <a:solidFill>
                  <a:srgbClr val="000000"/>
                </a:solidFill>
              </a:defRPr>
            </a:lvl1pPr>
            <a:lvl2pPr>
              <a:defRPr sz="2400">
                <a:solidFill>
                  <a:srgbClr val="000000"/>
                </a:solidFill>
              </a:defRPr>
            </a:lvl2pPr>
            <a:lvl3pPr>
              <a:defRPr sz="2400">
                <a:solidFill>
                  <a:srgbClr val="000000"/>
                </a:solidFill>
              </a:defRPr>
            </a:lvl3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98256302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6"/>
          </a:xfrm>
          <a:prstGeom prst="rect">
            <a:avLst/>
          </a:prstGeo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lvl1pPr>
            <a:lvl2pPr marL="548640" indent="0">
              <a:buNone/>
              <a:defRPr sz="2160"/>
            </a:lvl2pPr>
            <a:lvl3pPr marL="1097280" indent="0">
              <a:buNone/>
              <a:defRPr sz="1920"/>
            </a:lvl3pPr>
            <a:lvl4pPr marL="1645920" indent="0">
              <a:buNone/>
              <a:defRPr sz="1680"/>
            </a:lvl4pPr>
            <a:lvl5pPr marL="2194560" indent="0">
              <a:buNone/>
              <a:defRPr sz="1680"/>
            </a:lvl5pPr>
            <a:lvl6pPr marL="2743200" indent="0">
              <a:buNone/>
              <a:defRPr sz="1680"/>
            </a:lvl6pPr>
            <a:lvl7pPr marL="3291840" indent="0">
              <a:buNone/>
              <a:defRPr sz="1680"/>
            </a:lvl7pPr>
            <a:lvl8pPr marL="3840480" indent="0">
              <a:buNone/>
              <a:defRPr sz="1680"/>
            </a:lvl8pPr>
            <a:lvl9pPr marL="4389120" indent="0">
              <a:buNone/>
              <a:defRPr sz="1680"/>
            </a:lvl9pPr>
          </a:lstStyle>
          <a:p>
            <a:pPr lvl="0"/>
            <a:r>
              <a:rPr lang="zh-CN" altLang="en-US" smtClean="0"/>
              <a:t>单击此处编辑母版文本样式</a:t>
            </a:r>
          </a:p>
        </p:txBody>
      </p:sp>
      <p:sp>
        <p:nvSpPr>
          <p:cNvPr id="4" name="TextBox 3"/>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90183491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solidFill>
                  <a:srgbClr val="000000"/>
                </a:solidFill>
              </a:defRPr>
            </a:lvl1pPr>
          </a:lstStyle>
          <a:p>
            <a:r>
              <a:rPr lang="zh-CN" altLang="en-US" smtClean="0"/>
              <a:t>单击此处编辑母版标题样式</a:t>
            </a:r>
            <a:endParaRPr lang="zh-CN" altLang="en-US"/>
          </a:p>
        </p:txBody>
      </p:sp>
      <p:sp>
        <p:nvSpPr>
          <p:cNvPr id="3" name="TextBox 2"/>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20875131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331066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68697083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3"/>
            <a:ext cx="10125412" cy="2149607"/>
          </a:xfrm>
          <a:prstGeom prst="rect">
            <a:avLst/>
          </a:prstGeom>
          <a:noFill/>
        </p:spPr>
        <p:txBody>
          <a:bodyPr>
            <a:normAutofit/>
          </a:bodyPr>
          <a:lstStyle>
            <a:lvl1pPr algn="ctr">
              <a:defRPr sz="4320"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TextBox 2"/>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98448339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0"/>
            <a:ext cx="10738212" cy="4867072"/>
          </a:xfrm>
        </p:spPr>
        <p:txBody>
          <a:bodyPr>
            <a:normAutofit/>
          </a:bodyPr>
          <a:lstStyle>
            <a:lvl1pPr algn="just">
              <a:spcBef>
                <a:spcPts val="720"/>
              </a:spcBef>
              <a:spcAft>
                <a:spcPts val="720"/>
              </a:spcAft>
              <a:defRPr sz="2640" b="1" baseline="0">
                <a:solidFill>
                  <a:srgbClr val="000000"/>
                </a:solidFill>
                <a:effectLst/>
                <a:latin typeface="Calibri" panose="020F0502020204030204" pitchFamily="34" charset="0"/>
              </a:defRPr>
            </a:lvl1pPr>
            <a:lvl2pPr algn="just">
              <a:spcBef>
                <a:spcPts val="720"/>
              </a:spcBef>
              <a:spcAft>
                <a:spcPts val="720"/>
              </a:spcAft>
              <a:defRPr sz="2400" b="0" baseline="0">
                <a:solidFill>
                  <a:srgbClr val="000000"/>
                </a:solidFill>
                <a:effectLst/>
                <a:latin typeface="+mn-lt"/>
              </a:defRPr>
            </a:lvl2pPr>
            <a:lvl3pPr algn="just">
              <a:spcBef>
                <a:spcPts val="720"/>
              </a:spcBef>
              <a:spcAft>
                <a:spcPts val="720"/>
              </a:spcAft>
              <a:defRPr sz="2400" b="0" baseline="0">
                <a:solidFill>
                  <a:srgbClr val="000000"/>
                </a:solidFill>
                <a:effectLst/>
                <a:latin typeface="Cambria" panose="02040503050406030204" pitchFamily="18" charset="0"/>
              </a:defRPr>
            </a:lvl3pPr>
            <a:lvl4pPr algn="just">
              <a:spcBef>
                <a:spcPts val="720"/>
              </a:spcBef>
              <a:spcAft>
                <a:spcPts val="720"/>
              </a:spcAft>
              <a:defRPr b="0" baseline="0">
                <a:solidFill>
                  <a:srgbClr val="000000"/>
                </a:solidFill>
                <a:effectLst/>
                <a:latin typeface="Cambria" panose="02040503050406030204" pitchFamily="18" charset="0"/>
              </a:defRPr>
            </a:lvl4pPr>
            <a:lvl5pPr algn="just">
              <a:spcBef>
                <a:spcPts val="720"/>
              </a:spcBef>
              <a:spcAft>
                <a:spcPts val="720"/>
              </a:spcAft>
              <a:defRPr b="0" baseline="0">
                <a:solidFill>
                  <a:srgbClr val="000000"/>
                </a:solidFill>
                <a:effectLst/>
                <a:latin typeface="Cambria" panose="020405030504060302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smtClean="0"/>
              <a:t>第三级</a:t>
            </a:r>
            <a:endParaRPr lang="zh-CN" altLang="en-US" dirty="0" smtClean="0"/>
          </a:p>
        </p:txBody>
      </p:sp>
      <p:sp>
        <p:nvSpPr>
          <p:cNvPr id="16" name="标题 1"/>
          <p:cNvSpPr>
            <a:spLocks noGrp="1"/>
          </p:cNvSpPr>
          <p:nvPr>
            <p:ph type="title"/>
          </p:nvPr>
        </p:nvSpPr>
        <p:spPr>
          <a:xfrm>
            <a:off x="1477292" y="188335"/>
            <a:ext cx="10234805" cy="648377"/>
          </a:xfrm>
          <a:prstGeom prst="rect">
            <a:avLst/>
          </a:prstGeom>
          <a:noFill/>
        </p:spPr>
        <p:txBody>
          <a:bodyPr>
            <a:normAutofit/>
          </a:bodyPr>
          <a:lstStyle>
            <a:lvl1pPr algn="l">
              <a:defRPr sz="4320"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dirty="0" smtClean="0"/>
              <a:t>单击此处编辑母版标题样式</a:t>
            </a:r>
            <a:endParaRPr lang="zh-CN" altLang="en-US" dirty="0"/>
          </a:p>
        </p:txBody>
      </p:sp>
      <p:sp>
        <p:nvSpPr>
          <p:cNvPr id="5" name="TextBox 4"/>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542082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 name="Rectangle 4"/>
            <p:cNvSpPr>
              <a:spLocks noChangeArrowheads="1"/>
            </p:cNvSpPr>
            <p:nvPr/>
          </p:nvSpPr>
          <p:spPr bwMode="hidden">
            <a:xfrm>
              <a:off x="1081" y="1066"/>
              <a:ext cx="4679" cy="1599"/>
            </a:xfrm>
            <a:prstGeom prst="rect">
              <a:avLst/>
            </a:prstGeom>
            <a:solidFill>
              <a:schemeClr val="bg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Rectangle 7"/>
              <p:cNvSpPr>
                <a:spLocks noChangeArrowheads="1"/>
              </p:cNvSpPr>
              <p:nvPr/>
            </p:nvSpPr>
            <p:spPr bwMode="auto">
              <a:xfrm>
                <a:off x="1081" y="1066"/>
                <a:ext cx="362" cy="404"/>
              </a:xfrm>
              <a:prstGeom prst="rect">
                <a:avLst/>
              </a:prstGeom>
              <a:solidFill>
                <a:schemeClr val="folHlink"/>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8"/>
              <p:cNvSpPr>
                <a:spLocks noChangeArrowheads="1"/>
              </p:cNvSpPr>
              <p:nvPr/>
            </p:nvSpPr>
            <p:spPr bwMode="auto">
              <a:xfrm>
                <a:off x="1437" y="672"/>
                <a:ext cx="369" cy="402"/>
              </a:xfrm>
              <a:prstGeom prst="rect">
                <a:avLst/>
              </a:prstGeom>
              <a:solidFill>
                <a:schemeClr val="folHlink"/>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1" name="Rectangle 9"/>
              <p:cNvSpPr>
                <a:spLocks noChangeArrowheads="1"/>
              </p:cNvSpPr>
              <p:nvPr/>
            </p:nvSpPr>
            <p:spPr bwMode="auto">
              <a:xfrm>
                <a:off x="719" y="2257"/>
                <a:ext cx="368" cy="404"/>
              </a:xfrm>
              <a:prstGeom prst="rect">
                <a:avLst/>
              </a:prstGeom>
              <a:solidFill>
                <a:schemeClr val="bg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Rectangle 10"/>
              <p:cNvSpPr>
                <a:spLocks noChangeArrowheads="1"/>
              </p:cNvSpPr>
              <p:nvPr/>
            </p:nvSpPr>
            <p:spPr bwMode="auto">
              <a:xfrm>
                <a:off x="1437" y="1066"/>
                <a:ext cx="369" cy="404"/>
              </a:xfrm>
              <a:prstGeom prst="rect">
                <a:avLst/>
              </a:prstGeom>
              <a:solidFill>
                <a:schemeClr val="accent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 name="Rectangle 11"/>
              <p:cNvSpPr>
                <a:spLocks noChangeArrowheads="1"/>
              </p:cNvSpPr>
              <p:nvPr/>
            </p:nvSpPr>
            <p:spPr bwMode="auto">
              <a:xfrm>
                <a:off x="719" y="1464"/>
                <a:ext cx="368" cy="401"/>
              </a:xfrm>
              <a:prstGeom prst="rect">
                <a:avLst/>
              </a:prstGeom>
              <a:solidFill>
                <a:schemeClr val="folHlink"/>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 name="Rectangle 12"/>
              <p:cNvSpPr>
                <a:spLocks noChangeArrowheads="1"/>
              </p:cNvSpPr>
              <p:nvPr/>
            </p:nvSpPr>
            <p:spPr bwMode="auto">
              <a:xfrm>
                <a:off x="0" y="1464"/>
                <a:ext cx="367" cy="401"/>
              </a:xfrm>
              <a:prstGeom prst="rect">
                <a:avLst/>
              </a:prstGeom>
              <a:solidFill>
                <a:schemeClr val="bg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Rectangle 13"/>
              <p:cNvSpPr>
                <a:spLocks noChangeArrowheads="1"/>
              </p:cNvSpPr>
              <p:nvPr/>
            </p:nvSpPr>
            <p:spPr bwMode="auto">
              <a:xfrm>
                <a:off x="1081" y="1464"/>
                <a:ext cx="362" cy="401"/>
              </a:xfrm>
              <a:prstGeom prst="rect">
                <a:avLst/>
              </a:prstGeom>
              <a:solidFill>
                <a:schemeClr val="accent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6" name="Rectangle 14"/>
              <p:cNvSpPr>
                <a:spLocks noChangeArrowheads="1"/>
              </p:cNvSpPr>
              <p:nvPr/>
            </p:nvSpPr>
            <p:spPr bwMode="auto">
              <a:xfrm>
                <a:off x="361" y="1859"/>
                <a:ext cx="363" cy="406"/>
              </a:xfrm>
              <a:prstGeom prst="rect">
                <a:avLst/>
              </a:prstGeom>
              <a:solidFill>
                <a:schemeClr val="folHlink"/>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 name="Rectangle 15"/>
              <p:cNvSpPr>
                <a:spLocks noChangeArrowheads="1"/>
              </p:cNvSpPr>
              <p:nvPr/>
            </p:nvSpPr>
            <p:spPr bwMode="auto">
              <a:xfrm>
                <a:off x="719" y="1859"/>
                <a:ext cx="368" cy="406"/>
              </a:xfrm>
              <a:prstGeom prst="rect">
                <a:avLst/>
              </a:prstGeom>
              <a:solidFill>
                <a:schemeClr val="accent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32787" name="Rectangle 19"/>
          <p:cNvSpPr>
            <a:spLocks noGrp="1" noChangeArrowheads="1"/>
          </p:cNvSpPr>
          <p:nvPr>
            <p:ph type="ctrTitle"/>
          </p:nvPr>
        </p:nvSpPr>
        <p:spPr>
          <a:xfrm>
            <a:off x="3962400" y="1828800"/>
            <a:ext cx="8026400" cy="2209800"/>
          </a:xfrm>
        </p:spPr>
        <p:txBody>
          <a:bodyPr/>
          <a:lstStyle>
            <a:lvl1pPr>
              <a:defRPr sz="5442">
                <a:solidFill>
                  <a:srgbClr val="FFFFFF"/>
                </a:solidFill>
              </a:defRPr>
            </a:lvl1pPr>
          </a:lstStyle>
          <a:p>
            <a:r>
              <a:rPr lang="zh-CN" altLang="en-US" noProof="1"/>
              <a:t>单击此处编辑母版标题样式</a:t>
            </a:r>
          </a:p>
        </p:txBody>
      </p:sp>
      <p:sp>
        <p:nvSpPr>
          <p:cNvPr id="32788" name="Rectangle 20"/>
          <p:cNvSpPr>
            <a:spLocks noGrp="1" noChangeArrowheads="1"/>
          </p:cNvSpPr>
          <p:nvPr>
            <p:ph type="subTitle" idx="1"/>
          </p:nvPr>
        </p:nvSpPr>
        <p:spPr>
          <a:xfrm>
            <a:off x="3962400" y="4267200"/>
            <a:ext cx="8026400" cy="1752601"/>
          </a:xfrm>
        </p:spPr>
        <p:txBody>
          <a:bodyPr/>
          <a:lstStyle>
            <a:lvl1pPr marL="0" indent="0">
              <a:buFont typeface="Wingdings" panose="05000000000000000000" pitchFamily="2" charset="2"/>
              <a:buNone/>
              <a:defRPr sz="3701"/>
            </a:lvl1pPr>
          </a:lstStyle>
          <a:p>
            <a:r>
              <a:rPr lang="zh-CN" altLang="en-US" noProof="1"/>
              <a:t>单击此处编辑母版副标题样式</a:t>
            </a:r>
          </a:p>
        </p:txBody>
      </p:sp>
      <p:sp>
        <p:nvSpPr>
          <p:cNvPr id="18" name="Rectangle 16"/>
          <p:cNvSpPr>
            <a:spLocks noGrp="1" noChangeArrowheads="1"/>
          </p:cNvSpPr>
          <p:nvPr>
            <p:ph type="dt" sz="half" idx="10"/>
          </p:nvPr>
        </p:nvSpPr>
        <p:spPr>
          <a:xfrm>
            <a:off x="609600" y="6248054"/>
            <a:ext cx="2844800" cy="457892"/>
          </a:xfrm>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19" name="Rectangle 17"/>
          <p:cNvSpPr>
            <a:spLocks noGrp="1" noChangeArrowheads="1"/>
          </p:cNvSpPr>
          <p:nvPr>
            <p:ph type="ftr" sz="quarter" idx="11"/>
          </p:nvPr>
        </p:nvSpPr>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20" name="Rectangle 18"/>
          <p:cNvSpPr>
            <a:spLocks noGrp="1" noChangeArrowheads="1"/>
          </p:cNvSpPr>
          <p:nvPr>
            <p:ph type="sldNum" sz="quarter" idx="12"/>
          </p:nvPr>
        </p:nvSpPr>
        <p:spPr/>
        <p:txBody>
          <a:bodyPr/>
          <a:lstStyle>
            <a:lvl1pPr>
              <a:defRPr/>
            </a:lvl1pPr>
          </a:lstStyle>
          <a:p>
            <a:pPr defTabSz="995233" fontAlgn="base">
              <a:spcBef>
                <a:spcPct val="0"/>
              </a:spcBef>
              <a:spcAft>
                <a:spcPct val="0"/>
              </a:spcAft>
            </a:pPr>
            <a:fld id="{457FD760-7E17-471B-9955-969EB63FB30D}"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val="1369532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6FDA1A33-1D0F-43FD-8B60-5225126A3472}"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0337301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4"/>
            <a:ext cx="10363200" cy="1362076"/>
          </a:xfrm>
        </p:spPr>
        <p:txBody>
          <a:bodyPr anchor="t"/>
          <a:lstStyle>
            <a:lvl1pPr algn="l">
              <a:defRPr sz="4354"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084" y="2906714"/>
            <a:ext cx="10363200" cy="1500187"/>
          </a:xfrm>
        </p:spPr>
        <p:txBody>
          <a:bodyPr anchor="b"/>
          <a:lstStyle>
            <a:lvl1pPr marL="0" indent="0">
              <a:buNone/>
              <a:defRPr sz="2177"/>
            </a:lvl1pPr>
            <a:lvl2pPr marL="497616" indent="0">
              <a:buNone/>
              <a:defRPr sz="1959"/>
            </a:lvl2pPr>
            <a:lvl3pPr marL="995233" indent="0">
              <a:buNone/>
              <a:defRPr sz="1741"/>
            </a:lvl3pPr>
            <a:lvl4pPr marL="1492849" indent="0">
              <a:buNone/>
              <a:defRPr sz="1524"/>
            </a:lvl4pPr>
            <a:lvl5pPr marL="1990466" indent="0">
              <a:buNone/>
              <a:defRPr sz="1524"/>
            </a:lvl5pPr>
            <a:lvl6pPr marL="2488082" indent="0">
              <a:buNone/>
              <a:defRPr sz="1524"/>
            </a:lvl6pPr>
            <a:lvl7pPr marL="2985699" indent="0">
              <a:buNone/>
              <a:defRPr sz="1524"/>
            </a:lvl7pPr>
            <a:lvl8pPr marL="3483315" indent="0">
              <a:buNone/>
              <a:defRPr sz="1524"/>
            </a:lvl8pPr>
            <a:lvl9pPr marL="3980932" indent="0">
              <a:buNone/>
              <a:defRPr sz="1524"/>
            </a:lvl9pPr>
          </a:lstStyle>
          <a:p>
            <a:pPr lvl="0"/>
            <a:r>
              <a:rPr lang="zh-CN" altLang="en-US" noProof="1"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1AC77B93-DBAC-4D94-9309-9B9FE602586D}"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4082591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981202"/>
            <a:ext cx="5384800" cy="3886199"/>
          </a:xfrm>
        </p:spPr>
        <p:txBody>
          <a:bodyPr/>
          <a:lstStyle>
            <a:lvl1pPr>
              <a:defRPr sz="3048"/>
            </a:lvl1pPr>
            <a:lvl2pPr>
              <a:defRPr sz="2612"/>
            </a:lvl2pPr>
            <a:lvl3pPr>
              <a:defRPr sz="2177"/>
            </a:lvl3pPr>
            <a:lvl4pPr>
              <a:defRPr sz="1959"/>
            </a:lvl4pPr>
            <a:lvl5pPr>
              <a:defRPr sz="1959"/>
            </a:lvl5pPr>
            <a:lvl6pPr>
              <a:defRPr sz="1959"/>
            </a:lvl6pPr>
            <a:lvl7pPr>
              <a:defRPr sz="1959"/>
            </a:lvl7pPr>
            <a:lvl8pPr>
              <a:defRPr sz="1959"/>
            </a:lvl8pPr>
            <a:lvl9pPr>
              <a:defRPr sz="1959"/>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97600" y="1981202"/>
            <a:ext cx="5384800" cy="3886199"/>
          </a:xfrm>
        </p:spPr>
        <p:txBody>
          <a:bodyPr/>
          <a:lstStyle>
            <a:lvl1pPr>
              <a:defRPr sz="3048"/>
            </a:lvl1pPr>
            <a:lvl2pPr>
              <a:defRPr sz="2612"/>
            </a:lvl2pPr>
            <a:lvl3pPr>
              <a:defRPr sz="2177"/>
            </a:lvl3pPr>
            <a:lvl4pPr>
              <a:defRPr sz="1959"/>
            </a:lvl4pPr>
            <a:lvl5pPr>
              <a:defRPr sz="1959"/>
            </a:lvl5pPr>
            <a:lvl6pPr>
              <a:defRPr sz="1959"/>
            </a:lvl6pPr>
            <a:lvl7pPr>
              <a:defRPr sz="1959"/>
            </a:lvl7pPr>
            <a:lvl8pPr>
              <a:defRPr sz="1959"/>
            </a:lvl8pPr>
            <a:lvl9pPr>
              <a:defRPr sz="1959"/>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1CA1652A-6545-4EF3-9FCF-605B9D51201B}"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1675537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40"/>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4"/>
            <a:ext cx="5386917" cy="639764"/>
          </a:xfrm>
        </p:spPr>
        <p:txBody>
          <a:bodyPr anchor="b"/>
          <a:lstStyle>
            <a:lvl1pPr marL="0" indent="0">
              <a:buNone/>
              <a:defRPr sz="2612" b="1"/>
            </a:lvl1pPr>
            <a:lvl2pPr marL="497616" indent="0">
              <a:buNone/>
              <a:defRPr sz="2177" b="1"/>
            </a:lvl2pPr>
            <a:lvl3pPr marL="995233" indent="0">
              <a:buNone/>
              <a:defRPr sz="1959" b="1"/>
            </a:lvl3pPr>
            <a:lvl4pPr marL="1492849" indent="0">
              <a:buNone/>
              <a:defRPr sz="1741" b="1"/>
            </a:lvl4pPr>
            <a:lvl5pPr marL="1990466" indent="0">
              <a:buNone/>
              <a:defRPr sz="1741" b="1"/>
            </a:lvl5pPr>
            <a:lvl6pPr marL="2488082" indent="0">
              <a:buNone/>
              <a:defRPr sz="1741" b="1"/>
            </a:lvl6pPr>
            <a:lvl7pPr marL="2985699" indent="0">
              <a:buNone/>
              <a:defRPr sz="1741" b="1"/>
            </a:lvl7pPr>
            <a:lvl8pPr marL="3483315" indent="0">
              <a:buNone/>
              <a:defRPr sz="1741" b="1"/>
            </a:lvl8pPr>
            <a:lvl9pPr marL="3980932" indent="0">
              <a:buNone/>
              <a:defRPr sz="1741" b="1"/>
            </a:lvl9pPr>
          </a:lstStyle>
          <a:p>
            <a:pPr lvl="0"/>
            <a:r>
              <a:rPr lang="zh-CN" altLang="en-US" noProof="1"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612"/>
            </a:lvl1pPr>
            <a:lvl2pPr>
              <a:defRPr sz="2177"/>
            </a:lvl2pPr>
            <a:lvl3pPr>
              <a:defRPr sz="1959"/>
            </a:lvl3pPr>
            <a:lvl4pPr>
              <a:defRPr sz="1741"/>
            </a:lvl4pPr>
            <a:lvl5pPr>
              <a:defRPr sz="1741"/>
            </a:lvl5pPr>
            <a:lvl6pPr>
              <a:defRPr sz="1741"/>
            </a:lvl6pPr>
            <a:lvl7pPr>
              <a:defRPr sz="1741"/>
            </a:lvl7pPr>
            <a:lvl8pPr>
              <a:defRPr sz="1741"/>
            </a:lvl8pPr>
            <a:lvl9pPr>
              <a:defRPr sz="1741"/>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3374" y="1535114"/>
            <a:ext cx="5389033" cy="639764"/>
          </a:xfrm>
        </p:spPr>
        <p:txBody>
          <a:bodyPr anchor="b"/>
          <a:lstStyle>
            <a:lvl1pPr marL="0" indent="0">
              <a:buNone/>
              <a:defRPr sz="2612" b="1"/>
            </a:lvl1pPr>
            <a:lvl2pPr marL="497616" indent="0">
              <a:buNone/>
              <a:defRPr sz="2177" b="1"/>
            </a:lvl2pPr>
            <a:lvl3pPr marL="995233" indent="0">
              <a:buNone/>
              <a:defRPr sz="1959" b="1"/>
            </a:lvl3pPr>
            <a:lvl4pPr marL="1492849" indent="0">
              <a:buNone/>
              <a:defRPr sz="1741" b="1"/>
            </a:lvl4pPr>
            <a:lvl5pPr marL="1990466" indent="0">
              <a:buNone/>
              <a:defRPr sz="1741" b="1"/>
            </a:lvl5pPr>
            <a:lvl6pPr marL="2488082" indent="0">
              <a:buNone/>
              <a:defRPr sz="1741" b="1"/>
            </a:lvl6pPr>
            <a:lvl7pPr marL="2985699" indent="0">
              <a:buNone/>
              <a:defRPr sz="1741" b="1"/>
            </a:lvl7pPr>
            <a:lvl8pPr marL="3483315" indent="0">
              <a:buNone/>
              <a:defRPr sz="1741" b="1"/>
            </a:lvl8pPr>
            <a:lvl9pPr marL="3980932" indent="0">
              <a:buNone/>
              <a:defRPr sz="1741"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93374" y="2174875"/>
            <a:ext cx="5389033" cy="3951288"/>
          </a:xfrm>
        </p:spPr>
        <p:txBody>
          <a:bodyPr/>
          <a:lstStyle>
            <a:lvl1pPr>
              <a:defRPr sz="2612"/>
            </a:lvl1pPr>
            <a:lvl2pPr>
              <a:defRPr sz="2177"/>
            </a:lvl2pPr>
            <a:lvl3pPr>
              <a:defRPr sz="1959"/>
            </a:lvl3pPr>
            <a:lvl4pPr>
              <a:defRPr sz="1741"/>
            </a:lvl4pPr>
            <a:lvl5pPr>
              <a:defRPr sz="1741"/>
            </a:lvl5pPr>
            <a:lvl6pPr>
              <a:defRPr sz="1741"/>
            </a:lvl6pPr>
            <a:lvl7pPr>
              <a:defRPr sz="1741"/>
            </a:lvl7pPr>
            <a:lvl8pPr>
              <a:defRPr sz="1741"/>
            </a:lvl8pPr>
            <a:lvl9pPr>
              <a:defRPr sz="1741"/>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8"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CBC9F8AB-9D5F-434F-A1E9-402ABA4B3471}"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9"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3928154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4"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F76379B0-7899-4D6D-AFC8-711F2B07B57C}"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5"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494386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3"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FDA65981-EC7C-40AD-9802-CE967F827904}"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4"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98379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17461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7" y="273050"/>
            <a:ext cx="4011084" cy="1162051"/>
          </a:xfrm>
        </p:spPr>
        <p:txBody>
          <a:bodyPr anchor="b"/>
          <a:lstStyle>
            <a:lvl1pPr algn="l">
              <a:defRPr sz="2177"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6733" y="273052"/>
            <a:ext cx="6815667" cy="5853113"/>
          </a:xfrm>
        </p:spPr>
        <p:txBody>
          <a:bodyPr/>
          <a:lstStyle>
            <a:lvl1pPr>
              <a:defRPr sz="3483"/>
            </a:lvl1pPr>
            <a:lvl2pPr>
              <a:defRPr sz="3048"/>
            </a:lvl2pPr>
            <a:lvl3pPr>
              <a:defRPr sz="2612"/>
            </a:lvl3pPr>
            <a:lvl4pPr>
              <a:defRPr sz="2177"/>
            </a:lvl4pPr>
            <a:lvl5pPr>
              <a:defRPr sz="2177"/>
            </a:lvl5pPr>
            <a:lvl6pPr>
              <a:defRPr sz="2177"/>
            </a:lvl6pPr>
            <a:lvl7pPr>
              <a:defRPr sz="2177"/>
            </a:lvl7pPr>
            <a:lvl8pPr>
              <a:defRPr sz="2177"/>
            </a:lvl8pPr>
            <a:lvl9pPr>
              <a:defRPr sz="2177"/>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7" y="1435103"/>
            <a:ext cx="4011084" cy="4691062"/>
          </a:xfrm>
        </p:spPr>
        <p:txBody>
          <a:bodyPr/>
          <a:lstStyle>
            <a:lvl1pPr marL="0" indent="0">
              <a:buNone/>
              <a:defRPr sz="1524"/>
            </a:lvl1pPr>
            <a:lvl2pPr marL="497616" indent="0">
              <a:buNone/>
              <a:defRPr sz="1306"/>
            </a:lvl2pPr>
            <a:lvl3pPr marL="995233" indent="0">
              <a:buNone/>
              <a:defRPr sz="1088"/>
            </a:lvl3pPr>
            <a:lvl4pPr marL="1492849" indent="0">
              <a:buNone/>
              <a:defRPr sz="980"/>
            </a:lvl4pPr>
            <a:lvl5pPr marL="1990466" indent="0">
              <a:buNone/>
              <a:defRPr sz="980"/>
            </a:lvl5pPr>
            <a:lvl6pPr marL="2488082" indent="0">
              <a:buNone/>
              <a:defRPr sz="980"/>
            </a:lvl6pPr>
            <a:lvl7pPr marL="2985699" indent="0">
              <a:buNone/>
              <a:defRPr sz="980"/>
            </a:lvl7pPr>
            <a:lvl8pPr marL="3483315" indent="0">
              <a:buNone/>
              <a:defRPr sz="980"/>
            </a:lvl8pPr>
            <a:lvl9pPr marL="3980932" indent="0">
              <a:buNone/>
              <a:defRPr sz="980"/>
            </a:lvl9pPr>
          </a:lstStyle>
          <a:p>
            <a:pPr lvl="0"/>
            <a:r>
              <a:rPr lang="zh-CN" altLang="en-US" noProof="1"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4CB44E11-8E98-4009-B35A-7683C9567F6E}"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835772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7"/>
          </a:xfrm>
        </p:spPr>
        <p:txBody>
          <a:bodyPr anchor="b"/>
          <a:lstStyle>
            <a:lvl1pPr algn="l">
              <a:defRPr sz="2177"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717" y="612777"/>
            <a:ext cx="7315200" cy="4114800"/>
          </a:xfrm>
        </p:spPr>
        <p:txBody>
          <a:bodyPr/>
          <a:lstStyle>
            <a:lvl1pPr marL="0" indent="0">
              <a:buNone/>
              <a:defRPr sz="3483"/>
            </a:lvl1pPr>
            <a:lvl2pPr marL="497616" indent="0">
              <a:buNone/>
              <a:defRPr sz="3048"/>
            </a:lvl2pPr>
            <a:lvl3pPr marL="995233" indent="0">
              <a:buNone/>
              <a:defRPr sz="2612"/>
            </a:lvl3pPr>
            <a:lvl4pPr marL="1492849" indent="0">
              <a:buNone/>
              <a:defRPr sz="2177"/>
            </a:lvl4pPr>
            <a:lvl5pPr marL="1990466" indent="0">
              <a:buNone/>
              <a:defRPr sz="2177"/>
            </a:lvl5pPr>
            <a:lvl6pPr marL="2488082" indent="0">
              <a:buNone/>
              <a:defRPr sz="2177"/>
            </a:lvl6pPr>
            <a:lvl7pPr marL="2985699" indent="0">
              <a:buNone/>
              <a:defRPr sz="2177"/>
            </a:lvl7pPr>
            <a:lvl8pPr marL="3483315" indent="0">
              <a:buNone/>
              <a:defRPr sz="2177"/>
            </a:lvl8pPr>
            <a:lvl9pPr marL="3980932" indent="0">
              <a:buNone/>
              <a:defRPr sz="2177"/>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524"/>
            </a:lvl1pPr>
            <a:lvl2pPr marL="497616" indent="0">
              <a:buNone/>
              <a:defRPr sz="1306"/>
            </a:lvl2pPr>
            <a:lvl3pPr marL="995233" indent="0">
              <a:buNone/>
              <a:defRPr sz="1088"/>
            </a:lvl3pPr>
            <a:lvl4pPr marL="1492849" indent="0">
              <a:buNone/>
              <a:defRPr sz="980"/>
            </a:lvl4pPr>
            <a:lvl5pPr marL="1990466" indent="0">
              <a:buNone/>
              <a:defRPr sz="980"/>
            </a:lvl5pPr>
            <a:lvl6pPr marL="2488082" indent="0">
              <a:buNone/>
              <a:defRPr sz="980"/>
            </a:lvl6pPr>
            <a:lvl7pPr marL="2985699" indent="0">
              <a:buNone/>
              <a:defRPr sz="980"/>
            </a:lvl7pPr>
            <a:lvl8pPr marL="3483315" indent="0">
              <a:buNone/>
              <a:defRPr sz="980"/>
            </a:lvl8pPr>
            <a:lvl9pPr marL="3980932" indent="0">
              <a:buNone/>
              <a:defRPr sz="980"/>
            </a:lvl9pPr>
          </a:lstStyle>
          <a:p>
            <a:pPr lvl="0"/>
            <a:r>
              <a:rPr lang="zh-CN" altLang="en-US" noProof="1"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6"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923460AD-F8F9-4BDB-8DFD-BCAE5655A7E5}"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7"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6578470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4AC0F798-6302-4B97-8932-6B66AC23CF50}"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25692311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1"/>
            <a:ext cx="2743200" cy="5410199"/>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457201"/>
            <a:ext cx="8026400" cy="5410199"/>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2"/>
          <p:cNvSpPr>
            <a:spLocks noGrp="1" noChangeArrowheads="1"/>
          </p:cNvSpPr>
          <p:nvPr>
            <p:ph type="ftr" sz="quarter" idx="10"/>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
        <p:nvSpPr>
          <p:cNvPr id="5" name="Rectangle 3"/>
          <p:cNvSpPr>
            <a:spLocks noGrp="1" noChangeArrowheads="1"/>
          </p:cNvSpPr>
          <p:nvPr>
            <p:ph type="sldNum" sz="quarter" idx="11"/>
          </p:nvPr>
        </p:nvSpPr>
        <p:spPr>
          <a:ln/>
        </p:spPr>
        <p:txBody>
          <a:bodyPr/>
          <a:lstStyle>
            <a:lvl1pPr>
              <a:defRPr/>
            </a:lvl1pPr>
          </a:lstStyle>
          <a:p>
            <a:pPr defTabSz="995233" fontAlgn="base">
              <a:spcBef>
                <a:spcPct val="0"/>
              </a:spcBef>
              <a:spcAft>
                <a:spcPct val="0"/>
              </a:spcAft>
            </a:pPr>
            <a:fld id="{30DCED09-52B7-4FD6-90BB-ADA2BB49B811}"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sp>
        <p:nvSpPr>
          <p:cNvPr id="6" name="Rectangle 16"/>
          <p:cNvSpPr>
            <a:spLocks noGrp="1" noChangeArrowheads="1"/>
          </p:cNvSpPr>
          <p:nvPr>
            <p:ph type="dt" sz="half" idx="12"/>
          </p:nvPr>
        </p:nvSpPr>
        <p:spPr>
          <a:ln/>
        </p:spPr>
        <p:txBody>
          <a:bodyPr/>
          <a:lstStyle>
            <a:lvl1pPr>
              <a:defRPr/>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19063183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17"/>
          <p:cNvSpPr>
            <a:spLocks noChangeArrowheads="1"/>
          </p:cNvSpPr>
          <p:nvPr/>
        </p:nvSpPr>
        <p:spPr bwMode="white">
          <a:xfrm>
            <a:off x="1" y="6350"/>
            <a:ext cx="12192000" cy="2946400"/>
          </a:xfrm>
          <a:prstGeom prst="rect">
            <a:avLst/>
          </a:prstGeom>
          <a:solidFill>
            <a:srgbClr val="1F5281"/>
          </a:solidFill>
          <a:ln w="9525">
            <a:noFill/>
            <a:miter lim="800000"/>
            <a:headEnd/>
            <a:tailEnd/>
          </a:ln>
          <a:effectLst/>
        </p:spPr>
        <p:txBody>
          <a:bodyPr wrap="none" lIns="117199" tIns="58599" rIns="117199" bIns="58599" anchor="ctr"/>
          <a:lstStyle/>
          <a:p>
            <a:pPr>
              <a:defRPr/>
            </a:pPr>
            <a:endParaRPr lang="zh-CN" altLang="en-US" sz="1800">
              <a:ea typeface="宋体" pitchFamily="2" charset="-122"/>
            </a:endParaRPr>
          </a:p>
        </p:txBody>
      </p:sp>
      <p:sp>
        <p:nvSpPr>
          <p:cNvPr id="3" name="Freeform 21"/>
          <p:cNvSpPr>
            <a:spLocks/>
          </p:cNvSpPr>
          <p:nvPr/>
        </p:nvSpPr>
        <p:spPr bwMode="gray">
          <a:xfrm>
            <a:off x="-19050" y="1931988"/>
            <a:ext cx="12211050" cy="2506662"/>
          </a:xfrm>
          <a:custGeom>
            <a:avLst/>
            <a:gdLst/>
            <a:ahLst/>
            <a:cxnLst>
              <a:cxn ang="0">
                <a:pos x="0" y="465"/>
              </a:cxn>
              <a:cxn ang="0">
                <a:pos x="2916" y="18"/>
              </a:cxn>
              <a:cxn ang="0">
                <a:pos x="5769" y="475"/>
              </a:cxn>
              <a:cxn ang="0">
                <a:pos x="5766" y="1579"/>
              </a:cxn>
              <a:cxn ang="0">
                <a:pos x="6" y="1579"/>
              </a:cxn>
              <a:cxn ang="0">
                <a:pos x="0" y="465"/>
              </a:cxn>
            </a:cxnLst>
            <a:rect l="0" t="0" r="r" b="b"/>
            <a:pathLst>
              <a:path w="5769" h="1579">
                <a:moveTo>
                  <a:pt x="0" y="465"/>
                </a:moveTo>
                <a:cubicBezTo>
                  <a:pt x="722" y="228"/>
                  <a:pt x="1673" y="36"/>
                  <a:pt x="2916" y="18"/>
                </a:cubicBezTo>
                <a:cubicBezTo>
                  <a:pt x="4159" y="0"/>
                  <a:pt x="5348" y="247"/>
                  <a:pt x="5769" y="475"/>
                </a:cubicBezTo>
                <a:lnTo>
                  <a:pt x="5766" y="1579"/>
                </a:lnTo>
                <a:lnTo>
                  <a:pt x="6" y="1579"/>
                </a:lnTo>
                <a:lnTo>
                  <a:pt x="0" y="465"/>
                </a:lnTo>
                <a:close/>
              </a:path>
            </a:pathLst>
          </a:custGeom>
          <a:solidFill>
            <a:schemeClr val="tx1"/>
          </a:solidFill>
          <a:ln w="57150" cmpd="sng">
            <a:noFill/>
            <a:round/>
            <a:headEnd/>
            <a:tailEnd/>
          </a:ln>
          <a:effectLst/>
        </p:spPr>
        <p:txBody>
          <a:bodyPr lIns="117199" tIns="58599" rIns="117199" bIns="58599"/>
          <a:lstStyle/>
          <a:p>
            <a:pPr>
              <a:defRPr/>
            </a:pPr>
            <a:endParaRPr lang="zh-CN" altLang="en-US" sz="1800">
              <a:ea typeface="宋体" pitchFamily="2" charset="-122"/>
            </a:endParaRPr>
          </a:p>
        </p:txBody>
      </p:sp>
      <p:sp>
        <p:nvSpPr>
          <p:cNvPr id="4" name="Rectangle 18"/>
          <p:cNvSpPr>
            <a:spLocks noChangeArrowheads="1"/>
          </p:cNvSpPr>
          <p:nvPr/>
        </p:nvSpPr>
        <p:spPr bwMode="white">
          <a:xfrm>
            <a:off x="0" y="4933951"/>
            <a:ext cx="12217400" cy="1941513"/>
          </a:xfrm>
          <a:prstGeom prst="rect">
            <a:avLst/>
          </a:prstGeom>
          <a:solidFill>
            <a:srgbClr val="30A484"/>
          </a:solidFill>
          <a:ln w="9525">
            <a:noFill/>
            <a:miter lim="800000"/>
            <a:headEnd/>
            <a:tailEnd/>
          </a:ln>
          <a:effectLst/>
        </p:spPr>
        <p:txBody>
          <a:bodyPr wrap="none" lIns="117199" tIns="58599" rIns="117199" bIns="58599" anchor="ctr"/>
          <a:lstStyle/>
          <a:p>
            <a:pPr>
              <a:defRPr/>
            </a:pPr>
            <a:endParaRPr lang="zh-CN" altLang="en-US" sz="1800">
              <a:ea typeface="宋体" pitchFamily="2" charset="-122"/>
            </a:endParaRPr>
          </a:p>
        </p:txBody>
      </p:sp>
      <p:sp>
        <p:nvSpPr>
          <p:cNvPr id="5" name="Freeform 19" descr="108a"/>
          <p:cNvSpPr>
            <a:spLocks/>
          </p:cNvSpPr>
          <p:nvPr/>
        </p:nvSpPr>
        <p:spPr bwMode="gray">
          <a:xfrm>
            <a:off x="-6349" y="2046288"/>
            <a:ext cx="12198351" cy="2787651"/>
          </a:xfrm>
          <a:custGeom>
            <a:avLst/>
            <a:gdLst/>
            <a:ahLst/>
            <a:cxnLst>
              <a:cxn ang="0">
                <a:pos x="0" y="586"/>
              </a:cxn>
              <a:cxn ang="0">
                <a:pos x="2929" y="18"/>
              </a:cxn>
              <a:cxn ang="0">
                <a:pos x="5763" y="593"/>
              </a:cxn>
              <a:cxn ang="0">
                <a:pos x="5763" y="1756"/>
              </a:cxn>
              <a:cxn ang="0">
                <a:pos x="0" y="1752"/>
              </a:cxn>
              <a:cxn ang="0">
                <a:pos x="0" y="586"/>
              </a:cxn>
            </a:cxnLst>
            <a:rect l="0" t="0" r="r" b="b"/>
            <a:pathLst>
              <a:path w="5763" h="1756">
                <a:moveTo>
                  <a:pt x="0" y="586"/>
                </a:moveTo>
                <a:cubicBezTo>
                  <a:pt x="693" y="340"/>
                  <a:pt x="1521" y="0"/>
                  <a:pt x="2929" y="18"/>
                </a:cubicBezTo>
                <a:cubicBezTo>
                  <a:pt x="4337" y="36"/>
                  <a:pt x="5292" y="322"/>
                  <a:pt x="5763" y="593"/>
                </a:cubicBezTo>
                <a:lnTo>
                  <a:pt x="5763" y="1756"/>
                </a:lnTo>
                <a:lnTo>
                  <a:pt x="0" y="1752"/>
                </a:lnTo>
                <a:lnTo>
                  <a:pt x="0" y="586"/>
                </a:lnTo>
                <a:close/>
              </a:path>
            </a:pathLst>
          </a:custGeom>
          <a:blipFill dpi="0" rotWithShape="1">
            <a:blip r:embed="rId2" cstate="print"/>
            <a:srcRect/>
            <a:stretch>
              <a:fillRect/>
            </a:stretch>
          </a:blipFill>
          <a:ln w="57150" cmpd="sng">
            <a:noFill/>
            <a:round/>
            <a:headEnd/>
            <a:tailEnd/>
          </a:ln>
          <a:effectLst/>
        </p:spPr>
        <p:txBody>
          <a:bodyPr lIns="117199" tIns="58599" rIns="117199" bIns="58599"/>
          <a:lstStyle/>
          <a:p>
            <a:pPr>
              <a:defRPr/>
            </a:pPr>
            <a:endParaRPr lang="zh-CN" altLang="en-US" sz="1800">
              <a:ea typeface="宋体" pitchFamily="2" charset="-122"/>
            </a:endParaRPr>
          </a:p>
        </p:txBody>
      </p:sp>
      <p:sp>
        <p:nvSpPr>
          <p:cNvPr id="6" name="Rectangle 20"/>
          <p:cNvSpPr>
            <a:spLocks noChangeArrowheads="1"/>
          </p:cNvSpPr>
          <p:nvPr/>
        </p:nvSpPr>
        <p:spPr bwMode="gray">
          <a:xfrm>
            <a:off x="0" y="4826001"/>
            <a:ext cx="12208933" cy="168275"/>
          </a:xfrm>
          <a:prstGeom prst="rect">
            <a:avLst/>
          </a:prstGeom>
          <a:gradFill rotWithShape="1">
            <a:gsLst>
              <a:gs pos="0">
                <a:srgbClr val="30A484"/>
              </a:gs>
              <a:gs pos="100000">
                <a:srgbClr val="30A484">
                  <a:gamma/>
                  <a:shade val="46275"/>
                  <a:invGamma/>
                </a:srgbClr>
              </a:gs>
            </a:gsLst>
            <a:lin ang="5400000" scaled="1"/>
          </a:gradFill>
          <a:ln w="9525">
            <a:noFill/>
            <a:miter lim="800000"/>
            <a:headEnd/>
            <a:tailEnd/>
          </a:ln>
          <a:effectLst/>
        </p:spPr>
        <p:txBody>
          <a:bodyPr wrap="none" lIns="117199" tIns="58599" rIns="117199" bIns="58599" anchor="ctr"/>
          <a:lstStyle/>
          <a:p>
            <a:pPr>
              <a:defRPr/>
            </a:pPr>
            <a:endParaRPr lang="zh-CN" altLang="en-US" sz="1800">
              <a:ea typeface="宋体" pitchFamily="2" charset="-122"/>
            </a:endParaRPr>
          </a:p>
        </p:txBody>
      </p:sp>
    </p:spTree>
    <p:extLst>
      <p:ext uri="{BB962C8B-B14F-4D97-AF65-F5344CB8AC3E}">
        <p14:creationId xmlns:p14="http://schemas.microsoft.com/office/powerpoint/2010/main" val="380503766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1"/>
            <a:ext cx="10363200" cy="1362076"/>
          </a:xfrm>
          <a:prstGeom prst="rect">
            <a:avLst/>
          </a:prstGeom>
        </p:spPr>
        <p:txBody>
          <a:bodyPr lIns="117226" tIns="58613" rIns="117226" bIns="58613" anchor="t"/>
          <a:lstStyle>
            <a:lvl1pPr algn="l">
              <a:defRPr sz="5099"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6713"/>
            <a:ext cx="10363200" cy="1500188"/>
          </a:xfrm>
        </p:spPr>
        <p:txBody>
          <a:bodyPr anchor="b"/>
          <a:lstStyle>
            <a:lvl1pPr marL="0" indent="0">
              <a:buNone/>
              <a:defRPr sz="2599"/>
            </a:lvl1pPr>
            <a:lvl2pPr marL="586013" indent="0">
              <a:buNone/>
              <a:defRPr sz="2300"/>
            </a:lvl2pPr>
            <a:lvl3pPr marL="1172027" indent="0">
              <a:buNone/>
              <a:defRPr sz="2100"/>
            </a:lvl3pPr>
            <a:lvl4pPr marL="1758039" indent="0">
              <a:buNone/>
              <a:defRPr sz="1800"/>
            </a:lvl4pPr>
            <a:lvl5pPr marL="2344053" indent="0">
              <a:buNone/>
              <a:defRPr sz="1800"/>
            </a:lvl5pPr>
            <a:lvl6pPr marL="2930066" indent="0">
              <a:buNone/>
              <a:defRPr sz="1800"/>
            </a:lvl6pPr>
            <a:lvl7pPr marL="3516079" indent="0">
              <a:buNone/>
              <a:defRPr sz="1800"/>
            </a:lvl7pPr>
            <a:lvl8pPr marL="4102092" indent="0">
              <a:buNone/>
              <a:defRPr sz="1800"/>
            </a:lvl8pPr>
            <a:lvl9pPr marL="4688105" indent="0">
              <a:buNone/>
              <a:defRPr sz="1800"/>
            </a:lvl9pPr>
          </a:lstStyle>
          <a:p>
            <a:pPr lvl="0"/>
            <a:r>
              <a:rPr lang="zh-CN" altLang="en-US" smtClean="0"/>
              <a:t>单击此处编辑母版文本样式</a:t>
            </a:r>
          </a:p>
        </p:txBody>
      </p:sp>
      <p:sp>
        <p:nvSpPr>
          <p:cNvPr id="4" name="TextBox 3"/>
          <p:cNvSpPr txBox="1"/>
          <p:nvPr/>
        </p:nvSpPr>
        <p:spPr>
          <a:xfrm>
            <a:off x="9168342" y="6499980"/>
            <a:ext cx="2688299" cy="395278"/>
          </a:xfrm>
          <a:prstGeom prst="rect">
            <a:avLst/>
          </a:prstGeom>
          <a:noFill/>
        </p:spPr>
        <p:txBody>
          <a:bodyPr wrap="square" lIns="117199" tIns="58599" rIns="117199" bIns="58599" rtlCol="0">
            <a:spAutoFit/>
          </a:bodyPr>
          <a:lstStyle/>
          <a:p>
            <a:pPr algn="r"/>
            <a:fld id="{C7C6DBEA-7B4A-45F2-A823-46D6D2D5125A}" type="slidenum">
              <a:rPr lang="zh-CN" altLang="en-US" sz="1800" smtClean="0"/>
              <a:pPr algn="r"/>
              <a:t>‹#›</a:t>
            </a:fld>
            <a:endParaRPr lang="zh-CN" altLang="en-US" sz="1800"/>
          </a:p>
        </p:txBody>
      </p:sp>
    </p:spTree>
    <p:extLst>
      <p:ext uri="{BB962C8B-B14F-4D97-AF65-F5344CB8AC3E}">
        <p14:creationId xmlns:p14="http://schemas.microsoft.com/office/powerpoint/2010/main" val="324550948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2800" cy="1143000"/>
          </a:xfrm>
          <a:prstGeom prst="rect">
            <a:avLst/>
          </a:prstGeom>
        </p:spPr>
        <p:txBody>
          <a:bodyPr lIns="117226" tIns="58613" rIns="117226" bIns="58613"/>
          <a:lstStyle>
            <a:lvl1pPr>
              <a:defRPr>
                <a:solidFill>
                  <a:srgbClr val="000000"/>
                </a:solidFill>
              </a:defRPr>
            </a:lvl1pPr>
          </a:lstStyle>
          <a:p>
            <a:r>
              <a:rPr lang="zh-CN" altLang="en-US" smtClean="0"/>
              <a:t>单击此处编辑母版标题样式</a:t>
            </a:r>
            <a:endParaRPr lang="zh-CN" altLang="en-US"/>
          </a:p>
        </p:txBody>
      </p:sp>
      <p:sp>
        <p:nvSpPr>
          <p:cNvPr id="3" name="TextBox 2"/>
          <p:cNvSpPr txBox="1"/>
          <p:nvPr/>
        </p:nvSpPr>
        <p:spPr>
          <a:xfrm>
            <a:off x="9168342" y="6499980"/>
            <a:ext cx="2688299" cy="395278"/>
          </a:xfrm>
          <a:prstGeom prst="rect">
            <a:avLst/>
          </a:prstGeom>
          <a:noFill/>
        </p:spPr>
        <p:txBody>
          <a:bodyPr wrap="square" lIns="117199" tIns="58599" rIns="117199" bIns="58599" rtlCol="0">
            <a:spAutoFit/>
          </a:bodyPr>
          <a:lstStyle/>
          <a:p>
            <a:pPr algn="r"/>
            <a:fld id="{C7C6DBEA-7B4A-45F2-A823-46D6D2D5125A}" type="slidenum">
              <a:rPr lang="zh-CN" altLang="en-US" sz="1800" smtClean="0"/>
              <a:pPr algn="r"/>
              <a:t>‹#›</a:t>
            </a:fld>
            <a:endParaRPr lang="zh-CN" altLang="en-US" sz="1800"/>
          </a:p>
        </p:txBody>
      </p:sp>
    </p:spTree>
    <p:extLst>
      <p:ext uri="{BB962C8B-B14F-4D97-AF65-F5344CB8AC3E}">
        <p14:creationId xmlns:p14="http://schemas.microsoft.com/office/powerpoint/2010/main" val="293050202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TextBox 1"/>
          <p:cNvSpPr txBox="1"/>
          <p:nvPr/>
        </p:nvSpPr>
        <p:spPr>
          <a:xfrm>
            <a:off x="9168342" y="6499980"/>
            <a:ext cx="2688299" cy="395278"/>
          </a:xfrm>
          <a:prstGeom prst="rect">
            <a:avLst/>
          </a:prstGeom>
          <a:noFill/>
        </p:spPr>
        <p:txBody>
          <a:bodyPr wrap="square" lIns="117199" tIns="58599" rIns="117199" bIns="58599" rtlCol="0">
            <a:spAutoFit/>
          </a:bodyPr>
          <a:lstStyle/>
          <a:p>
            <a:pPr algn="r"/>
            <a:fld id="{C7C6DBEA-7B4A-45F2-A823-46D6D2D5125A}" type="slidenum">
              <a:rPr lang="zh-CN" altLang="en-US" sz="1800" smtClean="0"/>
              <a:pPr algn="r"/>
              <a:t>‹#›</a:t>
            </a:fld>
            <a:endParaRPr lang="zh-CN" altLang="en-US" sz="1800"/>
          </a:p>
        </p:txBody>
      </p:sp>
    </p:spTree>
    <p:extLst>
      <p:ext uri="{BB962C8B-B14F-4D97-AF65-F5344CB8AC3E}">
        <p14:creationId xmlns:p14="http://schemas.microsoft.com/office/powerpoint/2010/main" val="1228305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5_标题幻灯片">
    <p:spTree>
      <p:nvGrpSpPr>
        <p:cNvPr id="1" name=""/>
        <p:cNvGrpSpPr/>
        <p:nvPr/>
      </p:nvGrpSpPr>
      <p:grpSpPr>
        <a:xfrm>
          <a:off x="0" y="0"/>
          <a:ext cx="0" cy="0"/>
          <a:chOff x="0" y="0"/>
          <a:chExt cx="0" cy="0"/>
        </a:xfrm>
      </p:grpSpPr>
      <p:sp>
        <p:nvSpPr>
          <p:cNvPr id="16" name="标题 1"/>
          <p:cNvSpPr>
            <a:spLocks noGrp="1"/>
          </p:cNvSpPr>
          <p:nvPr>
            <p:ph type="title"/>
          </p:nvPr>
        </p:nvSpPr>
        <p:spPr>
          <a:xfrm>
            <a:off x="1295469" y="2124054"/>
            <a:ext cx="10125412" cy="2149607"/>
          </a:xfrm>
          <a:prstGeom prst="rect">
            <a:avLst/>
          </a:prstGeom>
          <a:noFill/>
        </p:spPr>
        <p:txBody>
          <a:bodyPr lIns="117226" tIns="58613" rIns="117226" bIns="58613">
            <a:normAutofit/>
          </a:bodyPr>
          <a:lstStyle>
            <a:lvl1pPr algn="ctr">
              <a:defRPr sz="4599" b="0" baseline="0">
                <a:solidFill>
                  <a:srgbClr val="0000FF"/>
                </a:solidFill>
                <a:effectLst/>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dirty="0"/>
          </a:p>
        </p:txBody>
      </p:sp>
      <p:sp>
        <p:nvSpPr>
          <p:cNvPr id="3" name="TextBox 2"/>
          <p:cNvSpPr txBox="1"/>
          <p:nvPr/>
        </p:nvSpPr>
        <p:spPr>
          <a:xfrm>
            <a:off x="9168342" y="6499980"/>
            <a:ext cx="2688299" cy="395278"/>
          </a:xfrm>
          <a:prstGeom prst="rect">
            <a:avLst/>
          </a:prstGeom>
          <a:noFill/>
        </p:spPr>
        <p:txBody>
          <a:bodyPr wrap="square" lIns="117199" tIns="58599" rIns="117199" bIns="58599" rtlCol="0">
            <a:spAutoFit/>
          </a:bodyPr>
          <a:lstStyle/>
          <a:p>
            <a:pPr algn="r"/>
            <a:fld id="{C7C6DBEA-7B4A-45F2-A823-46D6D2D5125A}" type="slidenum">
              <a:rPr lang="zh-CN" altLang="en-US" sz="1800" smtClean="0"/>
              <a:pPr algn="r"/>
              <a:t>‹#›</a:t>
            </a:fld>
            <a:endParaRPr lang="zh-CN" altLang="en-US" sz="1800"/>
          </a:p>
        </p:txBody>
      </p:sp>
    </p:spTree>
    <p:extLst>
      <p:ext uri="{BB962C8B-B14F-4D97-AF65-F5344CB8AC3E}">
        <p14:creationId xmlns:p14="http://schemas.microsoft.com/office/powerpoint/2010/main" val="91492776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a:xfrm>
            <a:off x="911425" y="1355171"/>
            <a:ext cx="10738212" cy="4867072"/>
          </a:xfrm>
        </p:spPr>
        <p:txBody>
          <a:bodyPr>
            <a:normAutofit/>
          </a:bodyPr>
          <a:lstStyle>
            <a:lvl1pPr algn="just">
              <a:spcBef>
                <a:spcPts val="769"/>
              </a:spcBef>
              <a:spcAft>
                <a:spcPts val="769"/>
              </a:spcAft>
              <a:defRPr sz="2400" b="1" baseline="0">
                <a:solidFill>
                  <a:srgbClr val="000000"/>
                </a:solidFill>
                <a:effectLst/>
                <a:latin typeface="Calibri" panose="020F0502020204030204" pitchFamily="34" charset="0"/>
              </a:defRPr>
            </a:lvl1pPr>
            <a:lvl2pPr algn="just">
              <a:spcBef>
                <a:spcPts val="769"/>
              </a:spcBef>
              <a:spcAft>
                <a:spcPts val="769"/>
              </a:spcAft>
              <a:defRPr sz="2200" b="0" baseline="0">
                <a:solidFill>
                  <a:srgbClr val="000000"/>
                </a:solidFill>
                <a:effectLst/>
                <a:latin typeface="+mn-lt"/>
              </a:defRPr>
            </a:lvl2pPr>
            <a:lvl3pPr algn="just">
              <a:spcBef>
                <a:spcPts val="769"/>
              </a:spcBef>
              <a:spcAft>
                <a:spcPts val="769"/>
              </a:spcAft>
              <a:defRPr sz="2000" b="0" baseline="0">
                <a:solidFill>
                  <a:srgbClr val="000000"/>
                </a:solidFill>
                <a:effectLst/>
                <a:latin typeface="Cambria" panose="02040503050406030204" pitchFamily="18" charset="0"/>
              </a:defRPr>
            </a:lvl3pPr>
            <a:lvl4pPr algn="just">
              <a:spcBef>
                <a:spcPts val="769"/>
              </a:spcBef>
              <a:spcAft>
                <a:spcPts val="769"/>
              </a:spcAft>
              <a:defRPr b="0" baseline="0">
                <a:solidFill>
                  <a:srgbClr val="000000"/>
                </a:solidFill>
                <a:effectLst/>
                <a:latin typeface="Cambria" panose="02040503050406030204" pitchFamily="18" charset="0"/>
              </a:defRPr>
            </a:lvl4pPr>
            <a:lvl5pPr algn="just">
              <a:spcBef>
                <a:spcPts val="769"/>
              </a:spcBef>
              <a:spcAft>
                <a:spcPts val="769"/>
              </a:spcAft>
              <a:defRPr b="0" baseline="0">
                <a:solidFill>
                  <a:srgbClr val="000000"/>
                </a:solidFill>
                <a:effectLst/>
                <a:latin typeface="Cambria" panose="020405030504060302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6" name="标题 1"/>
          <p:cNvSpPr>
            <a:spLocks noGrp="1"/>
          </p:cNvSpPr>
          <p:nvPr>
            <p:ph type="title"/>
          </p:nvPr>
        </p:nvSpPr>
        <p:spPr>
          <a:xfrm>
            <a:off x="1477293" y="188336"/>
            <a:ext cx="10234805" cy="648377"/>
          </a:xfrm>
          <a:prstGeom prst="rect">
            <a:avLst/>
          </a:prstGeom>
          <a:noFill/>
        </p:spPr>
        <p:txBody>
          <a:bodyPr lIns="117226" tIns="58613" rIns="117226" bIns="58613">
            <a:normAutofit/>
          </a:bodyPr>
          <a:lstStyle>
            <a:lvl1pPr algn="l">
              <a:defRPr sz="4599" b="0" baseline="0">
                <a:solidFill>
                  <a:schemeClr val="bg1">
                    <a:lumMod val="95000"/>
                  </a:schemeClr>
                </a:solidFill>
                <a:effectLst/>
                <a:latin typeface="Calibri" panose="020F0502020204030204" pitchFamily="34" charset="0"/>
                <a:ea typeface="黑体" panose="02010609060101010101" pitchFamily="49" charset="-122"/>
              </a:defRPr>
            </a:lvl1pPr>
          </a:lstStyle>
          <a:p>
            <a:r>
              <a:rPr lang="zh-CN" altLang="en-US" smtClean="0"/>
              <a:t>单击此处编辑母版标题样式</a:t>
            </a:r>
            <a:endParaRPr lang="zh-CN" altLang="en-US" dirty="0"/>
          </a:p>
        </p:txBody>
      </p:sp>
      <p:sp>
        <p:nvSpPr>
          <p:cNvPr id="5" name="TextBox 4"/>
          <p:cNvSpPr txBox="1"/>
          <p:nvPr/>
        </p:nvSpPr>
        <p:spPr>
          <a:xfrm>
            <a:off x="9168342" y="6499980"/>
            <a:ext cx="2688299" cy="395278"/>
          </a:xfrm>
          <a:prstGeom prst="rect">
            <a:avLst/>
          </a:prstGeom>
          <a:noFill/>
        </p:spPr>
        <p:txBody>
          <a:bodyPr wrap="square" lIns="117199" tIns="58599" rIns="117199" bIns="58599" rtlCol="0">
            <a:spAutoFit/>
          </a:bodyPr>
          <a:lstStyle/>
          <a:p>
            <a:pPr algn="r"/>
            <a:fld id="{C7C6DBEA-7B4A-45F2-A823-46D6D2D5125A}" type="slidenum">
              <a:rPr lang="zh-CN" altLang="en-US" sz="1800" smtClean="0"/>
              <a:pPr algn="r"/>
              <a:t>‹#›</a:t>
            </a:fld>
            <a:endParaRPr lang="zh-CN" altLang="en-US" sz="1800"/>
          </a:p>
        </p:txBody>
      </p:sp>
    </p:spTree>
    <p:extLst>
      <p:ext uri="{BB962C8B-B14F-4D97-AF65-F5344CB8AC3E}">
        <p14:creationId xmlns:p14="http://schemas.microsoft.com/office/powerpoint/2010/main" val="20149236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845923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8235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983438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ltLang="zh-CN" noProof="1" smtClean="0"/>
              <a:t>Click to edit Master title style</a:t>
            </a:r>
            <a:endParaRPr lang="zh-CN" altLang="en-US" noProof="1"/>
          </a:p>
        </p:txBody>
      </p:sp>
      <p:sp>
        <p:nvSpPr>
          <p:cNvPr id="3" name="Text Placeholder 2"/>
          <p:cNvSpPr>
            <a:spLocks noGrp="1"/>
          </p:cNvSpPr>
          <p:nvPr>
            <p:ph type="body" sz="half" idx="1"/>
          </p:nvPr>
        </p:nvSpPr>
        <p:spPr>
          <a:xfrm>
            <a:off x="609600" y="1981200"/>
            <a:ext cx="5384800" cy="3886200"/>
          </a:xfrm>
        </p:spPr>
        <p:txBody>
          <a:bodyPr/>
          <a:lstStyle/>
          <a:p>
            <a:pPr lvl="0"/>
            <a:r>
              <a:rPr lang="en-US" altLang="zh-CN" noProof="1" smtClean="0"/>
              <a:t>Click to edit Master text styles</a:t>
            </a:r>
          </a:p>
          <a:p>
            <a:pPr lvl="1"/>
            <a:r>
              <a:rPr lang="en-US" altLang="zh-CN" noProof="1" smtClean="0"/>
              <a:t>Second level</a:t>
            </a:r>
          </a:p>
          <a:p>
            <a:pPr lvl="2"/>
            <a:r>
              <a:rPr lang="en-US" altLang="zh-CN" noProof="1" smtClean="0"/>
              <a:t>Third level</a:t>
            </a:r>
          </a:p>
          <a:p>
            <a:pPr lvl="3"/>
            <a:r>
              <a:rPr lang="en-US" altLang="zh-CN" noProof="1" smtClean="0"/>
              <a:t>Fourth level</a:t>
            </a:r>
          </a:p>
          <a:p>
            <a:pPr lvl="4"/>
            <a:r>
              <a:rPr lang="en-US" altLang="zh-CN" noProof="1" smtClean="0"/>
              <a:t>Fifth level</a:t>
            </a:r>
            <a:endParaRPr lang="zh-CN" altLang="en-US" noProof="1"/>
          </a:p>
        </p:txBody>
      </p:sp>
      <p:sp>
        <p:nvSpPr>
          <p:cNvPr id="4" name="Content Placeholder 3"/>
          <p:cNvSpPr>
            <a:spLocks noGrp="1"/>
          </p:cNvSpPr>
          <p:nvPr>
            <p:ph sz="half" idx="2"/>
          </p:nvPr>
        </p:nvSpPr>
        <p:spPr>
          <a:xfrm>
            <a:off x="6197600" y="1981200"/>
            <a:ext cx="5384800" cy="3886200"/>
          </a:xfrm>
        </p:spPr>
        <p:txBody>
          <a:bodyPr/>
          <a:lstStyle/>
          <a:p>
            <a:pPr lvl="0"/>
            <a:r>
              <a:rPr lang="en-US" altLang="zh-CN" noProof="1" smtClean="0"/>
              <a:t>Click to edit Master text styles</a:t>
            </a:r>
          </a:p>
          <a:p>
            <a:pPr lvl="1"/>
            <a:r>
              <a:rPr lang="en-US" altLang="zh-CN" noProof="1" smtClean="0"/>
              <a:t>Second level</a:t>
            </a:r>
          </a:p>
          <a:p>
            <a:pPr lvl="2"/>
            <a:r>
              <a:rPr lang="en-US" altLang="zh-CN" noProof="1" smtClean="0"/>
              <a:t>Third level</a:t>
            </a:r>
          </a:p>
          <a:p>
            <a:pPr lvl="3"/>
            <a:r>
              <a:rPr lang="en-US" altLang="zh-CN" noProof="1" smtClean="0"/>
              <a:t>Fourth level</a:t>
            </a:r>
          </a:p>
          <a:p>
            <a:pPr lvl="4"/>
            <a:r>
              <a:rPr lang="en-US" altLang="zh-CN" noProof="1" smtClean="0"/>
              <a:t>Fifth level</a:t>
            </a:r>
            <a:endParaRPr lang="zh-CN" altLang="en-US" noProof="1"/>
          </a:p>
        </p:txBody>
      </p:sp>
      <p:sp>
        <p:nvSpPr>
          <p:cNvPr id="5" name="Rectangle 2"/>
          <p:cNvSpPr>
            <a:spLocks noGrp="1" noChangeArrowheads="1"/>
          </p:cNvSpPr>
          <p:nvPr>
            <p:ph type="ftr" sz="quarter" idx="10"/>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Rectangle 3"/>
          <p:cNvSpPr>
            <a:spLocks noGrp="1" noChangeArrowheads="1"/>
          </p:cNvSpPr>
          <p:nvPr>
            <p:ph type="sldNum" sz="quarter" idx="11"/>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9F76B56-DF9B-4473-B383-808A6ACAAE7F}" type="slidenum">
              <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Rectangle 16"/>
          <p:cNvSpPr>
            <a:spLocks noGrp="1" noChangeArrowheads="1"/>
          </p:cNvSpPr>
          <p:nvPr>
            <p:ph type="dt" sz="half" idx="12"/>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223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1156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1650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4210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oleObject" Target="../embeddings/oleObject1.bin"/><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vmlDrawing" Target="../drawings/vmlDrawing1.v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theme" Target="../theme/theme3.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image" Target="../media/image4.png"/><Relationship Id="rId5" Type="http://schemas.openxmlformats.org/officeDocument/2006/relationships/slideLayout" Target="../slideLayouts/slideLayout40.xml"/><Relationship Id="rId10" Type="http://schemas.openxmlformats.org/officeDocument/2006/relationships/oleObject" Target="../embeddings/oleObject2.bin"/><Relationship Id="rId4" Type="http://schemas.openxmlformats.org/officeDocument/2006/relationships/slideLayout" Target="../slideLayouts/slideLayout39.xml"/><Relationship Id="rId9" Type="http://schemas.openxmlformats.org/officeDocument/2006/relationships/vmlDrawing" Target="../drawings/vmlDrawing2.v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4.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oleObject" Target="../embeddings/oleObject3.bin"/><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vmlDrawing" Target="../drawings/vmlDrawing3.vml"/><Relationship Id="rId5" Type="http://schemas.openxmlformats.org/officeDocument/2006/relationships/slideLayout" Target="../slideLayouts/slideLayout58.xml"/><Relationship Id="rId10" Type="http://schemas.openxmlformats.org/officeDocument/2006/relationships/theme" Target="../theme/theme6.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549273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BB96C3F-8C63-432F-9AD1-2207182A8732}"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2022/9/19</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F6F9FB9-CEB1-457A-B993-A1A76D83EC0F}"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127934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70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0" y="247650"/>
          <a:ext cx="12192000" cy="1155700"/>
        </p:xfrm>
        <a:graphic>
          <a:graphicData uri="http://schemas.openxmlformats.org/presentationml/2006/ole">
            <mc:AlternateContent xmlns:mc="http://schemas.openxmlformats.org/markup-compatibility/2006">
              <mc:Choice xmlns:v="urn:schemas-microsoft-com:vml" Requires="v">
                <p:oleObj spid="_x0000_s1087" name="Image" r:id="rId13" imgW="6311111" imgH="1155148" progId="Photoshop.Image.6">
                  <p:embed/>
                </p:oleObj>
              </mc:Choice>
              <mc:Fallback>
                <p:oleObj name="Image" r:id="rId13" imgW="6311111" imgH="1155148" progId="Photoshop.Image.6">
                  <p:embed/>
                  <p:pic>
                    <p:nvPicPr>
                      <p:cNvPr id="1026"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47650"/>
                        <a:ext cx="12192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6"/>
            <a:ext cx="12192000" cy="333376"/>
          </a:xfrm>
          <a:prstGeom prst="rect">
            <a:avLst/>
          </a:prstGeom>
          <a:solidFill>
            <a:srgbClr val="30A383"/>
          </a:solidFill>
          <a:ln w="9525">
            <a:noFill/>
            <a:miter lim="800000"/>
            <a:headEnd/>
            <a:tailEnd/>
          </a:ln>
          <a:effectLst/>
        </p:spPr>
        <p:txBody>
          <a:bodyPr wrap="none" anchor="ct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1" name="Rectangle 17"/>
          <p:cNvSpPr>
            <a:spLocks noChangeArrowheads="1"/>
          </p:cNvSpPr>
          <p:nvPr/>
        </p:nvSpPr>
        <p:spPr bwMode="white">
          <a:xfrm>
            <a:off x="0" y="0"/>
            <a:ext cx="12192000" cy="241300"/>
          </a:xfrm>
          <a:prstGeom prst="rect">
            <a:avLst/>
          </a:prstGeom>
          <a:solidFill>
            <a:srgbClr val="1F5281"/>
          </a:solidFill>
          <a:ln w="9525">
            <a:noFill/>
            <a:miter lim="800000"/>
            <a:headEnd/>
            <a:tailEnd/>
          </a:ln>
          <a:effectLst/>
        </p:spPr>
        <p:txBody>
          <a:bodyPr wrap="none"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2" name="Freeform 18"/>
          <p:cNvSpPr>
            <a:spLocks/>
          </p:cNvSpPr>
          <p:nvPr/>
        </p:nvSpPr>
        <p:spPr bwMode="white">
          <a:xfrm>
            <a:off x="4235" y="963613"/>
            <a:ext cx="12187767"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31" name="Rectangle 3"/>
          <p:cNvSpPr>
            <a:spLocks noGrp="1" noChangeArrowheads="1"/>
          </p:cNvSpPr>
          <p:nvPr>
            <p:ph type="body" idx="1"/>
          </p:nvPr>
        </p:nvSpPr>
        <p:spPr bwMode="auto">
          <a:xfrm>
            <a:off x="609600" y="1393826"/>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TextBox 6"/>
          <p:cNvSpPr txBox="1"/>
          <p:nvPr/>
        </p:nvSpPr>
        <p:spPr>
          <a:xfrm>
            <a:off x="9168341" y="6499980"/>
            <a:ext cx="2688299" cy="424732"/>
          </a:xfrm>
          <a:prstGeom prst="rect">
            <a:avLst/>
          </a:prstGeom>
          <a:noFill/>
        </p:spPr>
        <p:txBody>
          <a:bodyPr wrap="square" rtlCol="0">
            <a:spAutoFit/>
          </a:bodyPr>
          <a:lstStyle/>
          <a:p>
            <a:pPr marL="0" marR="0" lvl="0" indent="0" algn="r" defTabSz="1097149"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149"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39987566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20" r:id="rId10"/>
  </p:sldLayoutIdLst>
  <p:timing>
    <p:tnLst>
      <p:par>
        <p:cTn id="1" dur="indefinite" restart="never" nodeType="tmRoot"/>
      </p:par>
    </p:tnLst>
  </p:timing>
  <p:txStyles>
    <p:titleStyle>
      <a:lvl1pPr algn="ctr" rtl="0" eaLnBrk="1" fontAlgn="base" hangingPunct="1">
        <a:spcBef>
          <a:spcPct val="0"/>
        </a:spcBef>
        <a:spcAft>
          <a:spcPct val="0"/>
        </a:spcAft>
        <a:defRPr sz="3360">
          <a:solidFill>
            <a:schemeClr val="bg1"/>
          </a:solidFill>
          <a:latin typeface="+mj-lt"/>
          <a:ea typeface="+mj-ea"/>
          <a:cs typeface="+mj-cs"/>
        </a:defRPr>
      </a:lvl1pPr>
      <a:lvl2pPr algn="ctr" rtl="0" eaLnBrk="1" fontAlgn="base" hangingPunct="1">
        <a:spcBef>
          <a:spcPct val="0"/>
        </a:spcBef>
        <a:spcAft>
          <a:spcPct val="0"/>
        </a:spcAft>
        <a:defRPr sz="3360">
          <a:solidFill>
            <a:schemeClr val="bg1"/>
          </a:solidFill>
          <a:latin typeface="Verdana" pitchFamily="34" charset="0"/>
        </a:defRPr>
      </a:lvl2pPr>
      <a:lvl3pPr algn="ctr" rtl="0" eaLnBrk="1" fontAlgn="base" hangingPunct="1">
        <a:spcBef>
          <a:spcPct val="0"/>
        </a:spcBef>
        <a:spcAft>
          <a:spcPct val="0"/>
        </a:spcAft>
        <a:defRPr sz="3360">
          <a:solidFill>
            <a:schemeClr val="bg1"/>
          </a:solidFill>
          <a:latin typeface="Verdana" pitchFamily="34" charset="0"/>
        </a:defRPr>
      </a:lvl3pPr>
      <a:lvl4pPr algn="ctr" rtl="0" eaLnBrk="1" fontAlgn="base" hangingPunct="1">
        <a:spcBef>
          <a:spcPct val="0"/>
        </a:spcBef>
        <a:spcAft>
          <a:spcPct val="0"/>
        </a:spcAft>
        <a:defRPr sz="3360">
          <a:solidFill>
            <a:schemeClr val="bg1"/>
          </a:solidFill>
          <a:latin typeface="Verdana" pitchFamily="34" charset="0"/>
        </a:defRPr>
      </a:lvl4pPr>
      <a:lvl5pPr algn="ctr" rtl="0" eaLnBrk="1" fontAlgn="base" hangingPunct="1">
        <a:spcBef>
          <a:spcPct val="0"/>
        </a:spcBef>
        <a:spcAft>
          <a:spcPct val="0"/>
        </a:spcAft>
        <a:defRPr sz="3360">
          <a:solidFill>
            <a:schemeClr val="bg1"/>
          </a:solidFill>
          <a:latin typeface="Verdana" pitchFamily="34" charset="0"/>
        </a:defRPr>
      </a:lvl5pPr>
      <a:lvl6pPr marL="548640" algn="ctr" rtl="0" eaLnBrk="1" fontAlgn="base" hangingPunct="1">
        <a:spcBef>
          <a:spcPct val="0"/>
        </a:spcBef>
        <a:spcAft>
          <a:spcPct val="0"/>
        </a:spcAft>
        <a:defRPr sz="3360">
          <a:solidFill>
            <a:schemeClr val="bg1"/>
          </a:solidFill>
          <a:latin typeface="Verdana" pitchFamily="34" charset="0"/>
        </a:defRPr>
      </a:lvl6pPr>
      <a:lvl7pPr marL="1097280" algn="ctr" rtl="0" eaLnBrk="1" fontAlgn="base" hangingPunct="1">
        <a:spcBef>
          <a:spcPct val="0"/>
        </a:spcBef>
        <a:spcAft>
          <a:spcPct val="0"/>
        </a:spcAft>
        <a:defRPr sz="3360">
          <a:solidFill>
            <a:schemeClr val="bg1"/>
          </a:solidFill>
          <a:latin typeface="Verdana" pitchFamily="34" charset="0"/>
        </a:defRPr>
      </a:lvl7pPr>
      <a:lvl8pPr marL="1645920" algn="ctr" rtl="0" eaLnBrk="1" fontAlgn="base" hangingPunct="1">
        <a:spcBef>
          <a:spcPct val="0"/>
        </a:spcBef>
        <a:spcAft>
          <a:spcPct val="0"/>
        </a:spcAft>
        <a:defRPr sz="3360">
          <a:solidFill>
            <a:schemeClr val="bg1"/>
          </a:solidFill>
          <a:latin typeface="Verdana" pitchFamily="34" charset="0"/>
        </a:defRPr>
      </a:lvl8pPr>
      <a:lvl9pPr marL="2194560" algn="ctr" rtl="0" eaLnBrk="1" fontAlgn="base" hangingPunct="1">
        <a:spcBef>
          <a:spcPct val="0"/>
        </a:spcBef>
        <a:spcAft>
          <a:spcPct val="0"/>
        </a:spcAft>
        <a:defRPr sz="3360">
          <a:solidFill>
            <a:schemeClr val="bg1"/>
          </a:solidFill>
          <a:latin typeface="Verdana" pitchFamily="34" charset="0"/>
        </a:defRPr>
      </a:lvl9pPr>
    </p:titleStyle>
    <p:bodyStyle>
      <a:lvl1pPr marL="411480" indent="-411480" algn="l" rtl="0" eaLnBrk="1" fontAlgn="base" hangingPunct="1">
        <a:spcBef>
          <a:spcPct val="20000"/>
        </a:spcBef>
        <a:spcAft>
          <a:spcPct val="0"/>
        </a:spcAft>
        <a:buClr>
          <a:schemeClr val="hlink"/>
        </a:buClr>
        <a:buFont typeface="Wingdings" pitchFamily="2" charset="2"/>
        <a:buChar char="v"/>
        <a:defRPr sz="3360" b="1">
          <a:solidFill>
            <a:srgbClr val="1481B8"/>
          </a:solidFill>
          <a:latin typeface="+mn-lt"/>
          <a:ea typeface="+mn-ea"/>
          <a:cs typeface="+mn-cs"/>
        </a:defRPr>
      </a:lvl1pPr>
      <a:lvl2pPr marL="891540" indent="-342900" algn="l" rtl="0" eaLnBrk="1" fontAlgn="base" hangingPunct="1">
        <a:spcBef>
          <a:spcPct val="20000"/>
        </a:spcBef>
        <a:spcAft>
          <a:spcPct val="0"/>
        </a:spcAft>
        <a:buClr>
          <a:schemeClr val="accent1"/>
        </a:buClr>
        <a:buFont typeface="Wingdings" pitchFamily="2" charset="2"/>
        <a:buChar char="§"/>
        <a:defRPr sz="3360">
          <a:solidFill>
            <a:schemeClr val="tx1"/>
          </a:solidFill>
          <a:latin typeface="Arial" charset="0"/>
        </a:defRPr>
      </a:lvl2pPr>
      <a:lvl3pPr marL="1371600" indent="-274320" algn="l" rtl="0" eaLnBrk="1" fontAlgn="base" hangingPunct="1">
        <a:spcBef>
          <a:spcPct val="20000"/>
        </a:spcBef>
        <a:spcAft>
          <a:spcPct val="0"/>
        </a:spcAft>
        <a:buClr>
          <a:schemeClr val="tx1"/>
        </a:buClr>
        <a:buChar char="•"/>
        <a:defRPr sz="2880">
          <a:solidFill>
            <a:schemeClr val="tx1"/>
          </a:solidFill>
          <a:latin typeface="Arial" charset="0"/>
        </a:defRPr>
      </a:lvl3pPr>
      <a:lvl4pPr marL="1920240" indent="-274320" algn="l" rtl="0" eaLnBrk="1" fontAlgn="base" hangingPunct="1">
        <a:spcBef>
          <a:spcPct val="20000"/>
        </a:spcBef>
        <a:spcAft>
          <a:spcPct val="0"/>
        </a:spcAft>
        <a:buChar char="–"/>
        <a:defRPr sz="2400">
          <a:solidFill>
            <a:schemeClr val="tx1"/>
          </a:solidFill>
          <a:latin typeface="Arial" charset="0"/>
        </a:defRPr>
      </a:lvl4pPr>
      <a:lvl5pPr marL="2468880" indent="-274320" algn="l" rtl="0" eaLnBrk="1" fontAlgn="base" hangingPunct="1">
        <a:spcBef>
          <a:spcPct val="20000"/>
        </a:spcBef>
        <a:spcAft>
          <a:spcPct val="0"/>
        </a:spcAft>
        <a:buChar char="»"/>
        <a:defRPr sz="2400">
          <a:solidFill>
            <a:schemeClr val="tx1"/>
          </a:solidFill>
          <a:latin typeface="Arial" charset="0"/>
        </a:defRPr>
      </a:lvl5pPr>
      <a:lvl6pPr marL="3017520" indent="-274320" algn="l" rtl="0" eaLnBrk="1" fontAlgn="base" hangingPunct="1">
        <a:spcBef>
          <a:spcPct val="20000"/>
        </a:spcBef>
        <a:spcAft>
          <a:spcPct val="0"/>
        </a:spcAft>
        <a:buChar char="»"/>
        <a:defRPr sz="2400">
          <a:solidFill>
            <a:schemeClr val="tx1"/>
          </a:solidFill>
          <a:latin typeface="Arial" charset="0"/>
        </a:defRPr>
      </a:lvl6pPr>
      <a:lvl7pPr marL="3566160" indent="-274320" algn="l" rtl="0" eaLnBrk="1" fontAlgn="base" hangingPunct="1">
        <a:spcBef>
          <a:spcPct val="20000"/>
        </a:spcBef>
        <a:spcAft>
          <a:spcPct val="0"/>
        </a:spcAft>
        <a:buChar char="»"/>
        <a:defRPr sz="2400">
          <a:solidFill>
            <a:schemeClr val="tx1"/>
          </a:solidFill>
          <a:latin typeface="Arial" charset="0"/>
        </a:defRPr>
      </a:lvl7pPr>
      <a:lvl8pPr marL="4114800" indent="-274320" algn="l" rtl="0" eaLnBrk="1" fontAlgn="base" hangingPunct="1">
        <a:spcBef>
          <a:spcPct val="20000"/>
        </a:spcBef>
        <a:spcAft>
          <a:spcPct val="0"/>
        </a:spcAft>
        <a:buChar char="»"/>
        <a:defRPr sz="2400">
          <a:solidFill>
            <a:schemeClr val="tx1"/>
          </a:solidFill>
          <a:latin typeface="Arial" charset="0"/>
        </a:defRPr>
      </a:lvl8pPr>
      <a:lvl9pPr marL="4663440" indent="-274320" algn="l" rtl="0" eaLnBrk="1" fontAlgn="base" hangingPunct="1">
        <a:spcBef>
          <a:spcPct val="20000"/>
        </a:spcBef>
        <a:spcAft>
          <a:spcPct val="0"/>
        </a:spcAft>
        <a:buChar char="»"/>
        <a:defRPr sz="2400">
          <a:solidFill>
            <a:schemeClr val="tx1"/>
          </a:solidFill>
          <a:latin typeface="Arial" charset="0"/>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0" y="247650"/>
          <a:ext cx="12192000" cy="1155700"/>
        </p:xfrm>
        <a:graphic>
          <a:graphicData uri="http://schemas.openxmlformats.org/presentationml/2006/ole">
            <mc:AlternateContent xmlns:mc="http://schemas.openxmlformats.org/markup-compatibility/2006">
              <mc:Choice xmlns:v="urn:schemas-microsoft-com:vml" Requires="v">
                <p:oleObj spid="_x0000_s2110" name="Image" r:id="rId10" imgW="6311111" imgH="1155148" progId="Photoshop.Image.6">
                  <p:embed/>
                </p:oleObj>
              </mc:Choice>
              <mc:Fallback>
                <p:oleObj name="Image" r:id="rId10" imgW="6311111" imgH="1155148" progId="Photoshop.Image.6">
                  <p:embed/>
                  <p:pic>
                    <p:nvPicPr>
                      <p:cNvPr id="1026"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247650"/>
                        <a:ext cx="121920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0" y="6524626"/>
            <a:ext cx="12192000" cy="333376"/>
          </a:xfrm>
          <a:prstGeom prst="rect">
            <a:avLst/>
          </a:prstGeom>
          <a:solidFill>
            <a:srgbClr val="30A383"/>
          </a:solidFill>
          <a:ln w="9525">
            <a:noFill/>
            <a:miter lim="800000"/>
            <a:headEnd/>
            <a:tailEnd/>
          </a:ln>
          <a:effectLst/>
        </p:spPr>
        <p:txBody>
          <a:bodyPr wrap="none" anchor="ct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1" name="Rectangle 17"/>
          <p:cNvSpPr>
            <a:spLocks noChangeArrowheads="1"/>
          </p:cNvSpPr>
          <p:nvPr/>
        </p:nvSpPr>
        <p:spPr bwMode="white">
          <a:xfrm>
            <a:off x="0" y="0"/>
            <a:ext cx="12192000" cy="241300"/>
          </a:xfrm>
          <a:prstGeom prst="rect">
            <a:avLst/>
          </a:prstGeom>
          <a:solidFill>
            <a:srgbClr val="1F5281"/>
          </a:solidFill>
          <a:ln w="9525">
            <a:noFill/>
            <a:miter lim="800000"/>
            <a:headEnd/>
            <a:tailEnd/>
          </a:ln>
          <a:effectLst/>
        </p:spPr>
        <p:txBody>
          <a:bodyPr wrap="none" anchor="ctr"/>
          <a:lstStyle/>
          <a:p>
            <a:pPr marL="0" marR="0" lvl="0" indent="0" algn="ctr"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42" name="Freeform 18"/>
          <p:cNvSpPr>
            <a:spLocks/>
          </p:cNvSpPr>
          <p:nvPr/>
        </p:nvSpPr>
        <p:spPr bwMode="white">
          <a:xfrm>
            <a:off x="4235" y="963613"/>
            <a:ext cx="12187767"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宋体" pitchFamily="2" charset="-122"/>
              <a:cs typeface="+mn-cs"/>
            </a:endParaRPr>
          </a:p>
        </p:txBody>
      </p:sp>
      <p:sp>
        <p:nvSpPr>
          <p:cNvPr id="1031" name="Rectangle 3"/>
          <p:cNvSpPr>
            <a:spLocks noGrp="1" noChangeArrowheads="1"/>
          </p:cNvSpPr>
          <p:nvPr>
            <p:ph type="body" idx="1"/>
          </p:nvPr>
        </p:nvSpPr>
        <p:spPr bwMode="auto">
          <a:xfrm>
            <a:off x="609600" y="1393826"/>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TextBox 6"/>
          <p:cNvSpPr txBox="1"/>
          <p:nvPr userDrawn="1"/>
        </p:nvSpPr>
        <p:spPr>
          <a:xfrm>
            <a:off x="9168341" y="6499980"/>
            <a:ext cx="2688299" cy="424732"/>
          </a:xfrm>
          <a:prstGeom prst="rect">
            <a:avLst/>
          </a:prstGeom>
          <a:noFill/>
        </p:spPr>
        <p:txBody>
          <a:bodyPr wrap="square" rtlCol="0">
            <a:spAutoFit/>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C7C6DBEA-7B4A-45F2-A823-46D6D2D5125A}" type="slidenum">
              <a:rPr kumimoji="0" lang="zh-CN" altLang="en-US" sz="2160" b="0" i="0" u="none" strike="noStrike" kern="1200" cap="none" spc="0" normalizeH="0" baseline="0" noProof="0" smtClean="0">
                <a:ln>
                  <a:noFill/>
                </a:ln>
                <a:solidFill>
                  <a:srgbClr val="1F5281"/>
                </a:solidFill>
                <a:effectLst/>
                <a:uLnTx/>
                <a:uFillTx/>
                <a:latin typeface="Verdana"/>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a:t>
            </a:fld>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03505319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Lst>
  <p:timing>
    <p:tnLst>
      <p:par>
        <p:cTn id="1" dur="indefinite" restart="never" nodeType="tmRoot"/>
      </p:par>
    </p:tnLst>
  </p:timing>
  <p:hf hdr="0" dt="0"/>
  <p:txStyles>
    <p:titleStyle>
      <a:lvl1pPr algn="ctr" rtl="0" eaLnBrk="1" fontAlgn="base" hangingPunct="1">
        <a:spcBef>
          <a:spcPct val="0"/>
        </a:spcBef>
        <a:spcAft>
          <a:spcPct val="0"/>
        </a:spcAft>
        <a:defRPr sz="3360">
          <a:solidFill>
            <a:schemeClr val="bg1"/>
          </a:solidFill>
          <a:latin typeface="+mj-lt"/>
          <a:ea typeface="+mj-ea"/>
          <a:cs typeface="+mj-cs"/>
        </a:defRPr>
      </a:lvl1pPr>
      <a:lvl2pPr algn="ctr" rtl="0" eaLnBrk="1" fontAlgn="base" hangingPunct="1">
        <a:spcBef>
          <a:spcPct val="0"/>
        </a:spcBef>
        <a:spcAft>
          <a:spcPct val="0"/>
        </a:spcAft>
        <a:defRPr sz="3360">
          <a:solidFill>
            <a:schemeClr val="bg1"/>
          </a:solidFill>
          <a:latin typeface="Verdana" pitchFamily="34" charset="0"/>
        </a:defRPr>
      </a:lvl2pPr>
      <a:lvl3pPr algn="ctr" rtl="0" eaLnBrk="1" fontAlgn="base" hangingPunct="1">
        <a:spcBef>
          <a:spcPct val="0"/>
        </a:spcBef>
        <a:spcAft>
          <a:spcPct val="0"/>
        </a:spcAft>
        <a:defRPr sz="3360">
          <a:solidFill>
            <a:schemeClr val="bg1"/>
          </a:solidFill>
          <a:latin typeface="Verdana" pitchFamily="34" charset="0"/>
        </a:defRPr>
      </a:lvl3pPr>
      <a:lvl4pPr algn="ctr" rtl="0" eaLnBrk="1" fontAlgn="base" hangingPunct="1">
        <a:spcBef>
          <a:spcPct val="0"/>
        </a:spcBef>
        <a:spcAft>
          <a:spcPct val="0"/>
        </a:spcAft>
        <a:defRPr sz="3360">
          <a:solidFill>
            <a:schemeClr val="bg1"/>
          </a:solidFill>
          <a:latin typeface="Verdana" pitchFamily="34" charset="0"/>
        </a:defRPr>
      </a:lvl4pPr>
      <a:lvl5pPr algn="ctr" rtl="0" eaLnBrk="1" fontAlgn="base" hangingPunct="1">
        <a:spcBef>
          <a:spcPct val="0"/>
        </a:spcBef>
        <a:spcAft>
          <a:spcPct val="0"/>
        </a:spcAft>
        <a:defRPr sz="3360">
          <a:solidFill>
            <a:schemeClr val="bg1"/>
          </a:solidFill>
          <a:latin typeface="Verdana" pitchFamily="34" charset="0"/>
        </a:defRPr>
      </a:lvl5pPr>
      <a:lvl6pPr marL="548640" algn="ctr" rtl="0" eaLnBrk="1" fontAlgn="base" hangingPunct="1">
        <a:spcBef>
          <a:spcPct val="0"/>
        </a:spcBef>
        <a:spcAft>
          <a:spcPct val="0"/>
        </a:spcAft>
        <a:defRPr sz="3360">
          <a:solidFill>
            <a:schemeClr val="bg1"/>
          </a:solidFill>
          <a:latin typeface="Verdana" pitchFamily="34" charset="0"/>
        </a:defRPr>
      </a:lvl6pPr>
      <a:lvl7pPr marL="1097280" algn="ctr" rtl="0" eaLnBrk="1" fontAlgn="base" hangingPunct="1">
        <a:spcBef>
          <a:spcPct val="0"/>
        </a:spcBef>
        <a:spcAft>
          <a:spcPct val="0"/>
        </a:spcAft>
        <a:defRPr sz="3360">
          <a:solidFill>
            <a:schemeClr val="bg1"/>
          </a:solidFill>
          <a:latin typeface="Verdana" pitchFamily="34" charset="0"/>
        </a:defRPr>
      </a:lvl7pPr>
      <a:lvl8pPr marL="1645920" algn="ctr" rtl="0" eaLnBrk="1" fontAlgn="base" hangingPunct="1">
        <a:spcBef>
          <a:spcPct val="0"/>
        </a:spcBef>
        <a:spcAft>
          <a:spcPct val="0"/>
        </a:spcAft>
        <a:defRPr sz="3360">
          <a:solidFill>
            <a:schemeClr val="bg1"/>
          </a:solidFill>
          <a:latin typeface="Verdana" pitchFamily="34" charset="0"/>
        </a:defRPr>
      </a:lvl8pPr>
      <a:lvl9pPr marL="2194560" algn="ctr" rtl="0" eaLnBrk="1" fontAlgn="base" hangingPunct="1">
        <a:spcBef>
          <a:spcPct val="0"/>
        </a:spcBef>
        <a:spcAft>
          <a:spcPct val="0"/>
        </a:spcAft>
        <a:defRPr sz="3360">
          <a:solidFill>
            <a:schemeClr val="bg1"/>
          </a:solidFill>
          <a:latin typeface="Verdana" pitchFamily="34" charset="0"/>
        </a:defRPr>
      </a:lvl9pPr>
    </p:titleStyle>
    <p:bodyStyle>
      <a:lvl1pPr marL="411480" indent="-411480" algn="l" rtl="0" eaLnBrk="1" fontAlgn="base" hangingPunct="1">
        <a:spcBef>
          <a:spcPct val="20000"/>
        </a:spcBef>
        <a:spcAft>
          <a:spcPct val="0"/>
        </a:spcAft>
        <a:buClr>
          <a:schemeClr val="hlink"/>
        </a:buClr>
        <a:buFont typeface="Wingdings" pitchFamily="2" charset="2"/>
        <a:buChar char="v"/>
        <a:defRPr sz="3360" b="1">
          <a:solidFill>
            <a:srgbClr val="1481B8"/>
          </a:solidFill>
          <a:latin typeface="+mn-lt"/>
          <a:ea typeface="+mn-ea"/>
          <a:cs typeface="+mn-cs"/>
        </a:defRPr>
      </a:lvl1pPr>
      <a:lvl2pPr marL="891540" indent="-342900" algn="l" rtl="0" eaLnBrk="1" fontAlgn="base" hangingPunct="1">
        <a:spcBef>
          <a:spcPct val="20000"/>
        </a:spcBef>
        <a:spcAft>
          <a:spcPct val="0"/>
        </a:spcAft>
        <a:buClr>
          <a:schemeClr val="accent1"/>
        </a:buClr>
        <a:buFont typeface="Wingdings" pitchFamily="2" charset="2"/>
        <a:buChar char="§"/>
        <a:defRPr sz="3360">
          <a:solidFill>
            <a:schemeClr val="tx1"/>
          </a:solidFill>
          <a:latin typeface="Arial" charset="0"/>
        </a:defRPr>
      </a:lvl2pPr>
      <a:lvl3pPr marL="1371600" indent="-274320" algn="l" rtl="0" eaLnBrk="1" fontAlgn="base" hangingPunct="1">
        <a:spcBef>
          <a:spcPct val="20000"/>
        </a:spcBef>
        <a:spcAft>
          <a:spcPct val="0"/>
        </a:spcAft>
        <a:buClr>
          <a:schemeClr val="tx1"/>
        </a:buClr>
        <a:buChar char="•"/>
        <a:defRPr sz="2880">
          <a:solidFill>
            <a:schemeClr val="tx1"/>
          </a:solidFill>
          <a:latin typeface="Arial" charset="0"/>
        </a:defRPr>
      </a:lvl3pPr>
      <a:lvl4pPr marL="1920240" indent="-274320" algn="l" rtl="0" eaLnBrk="1" fontAlgn="base" hangingPunct="1">
        <a:spcBef>
          <a:spcPct val="20000"/>
        </a:spcBef>
        <a:spcAft>
          <a:spcPct val="0"/>
        </a:spcAft>
        <a:buChar char="–"/>
        <a:defRPr sz="2400">
          <a:solidFill>
            <a:schemeClr val="tx1"/>
          </a:solidFill>
          <a:latin typeface="Arial" charset="0"/>
        </a:defRPr>
      </a:lvl4pPr>
      <a:lvl5pPr marL="2468880" indent="-274320" algn="l" rtl="0" eaLnBrk="1" fontAlgn="base" hangingPunct="1">
        <a:spcBef>
          <a:spcPct val="20000"/>
        </a:spcBef>
        <a:spcAft>
          <a:spcPct val="0"/>
        </a:spcAft>
        <a:buChar char="»"/>
        <a:defRPr sz="2400">
          <a:solidFill>
            <a:schemeClr val="tx1"/>
          </a:solidFill>
          <a:latin typeface="Arial" charset="0"/>
        </a:defRPr>
      </a:lvl5pPr>
      <a:lvl6pPr marL="3017520" indent="-274320" algn="l" rtl="0" eaLnBrk="1" fontAlgn="base" hangingPunct="1">
        <a:spcBef>
          <a:spcPct val="20000"/>
        </a:spcBef>
        <a:spcAft>
          <a:spcPct val="0"/>
        </a:spcAft>
        <a:buChar char="»"/>
        <a:defRPr sz="2400">
          <a:solidFill>
            <a:schemeClr val="tx1"/>
          </a:solidFill>
          <a:latin typeface="Arial" charset="0"/>
        </a:defRPr>
      </a:lvl6pPr>
      <a:lvl7pPr marL="3566160" indent="-274320" algn="l" rtl="0" eaLnBrk="1" fontAlgn="base" hangingPunct="1">
        <a:spcBef>
          <a:spcPct val="20000"/>
        </a:spcBef>
        <a:spcAft>
          <a:spcPct val="0"/>
        </a:spcAft>
        <a:buChar char="»"/>
        <a:defRPr sz="2400">
          <a:solidFill>
            <a:schemeClr val="tx1"/>
          </a:solidFill>
          <a:latin typeface="Arial" charset="0"/>
        </a:defRPr>
      </a:lvl7pPr>
      <a:lvl8pPr marL="4114800" indent="-274320" algn="l" rtl="0" eaLnBrk="1" fontAlgn="base" hangingPunct="1">
        <a:spcBef>
          <a:spcPct val="20000"/>
        </a:spcBef>
        <a:spcAft>
          <a:spcPct val="0"/>
        </a:spcAft>
        <a:buChar char="»"/>
        <a:defRPr sz="2400">
          <a:solidFill>
            <a:schemeClr val="tx1"/>
          </a:solidFill>
          <a:latin typeface="Arial" charset="0"/>
        </a:defRPr>
      </a:lvl8pPr>
      <a:lvl9pPr marL="4663440" indent="-274320" algn="l" rtl="0" eaLnBrk="1" fontAlgn="base" hangingPunct="1">
        <a:spcBef>
          <a:spcPct val="20000"/>
        </a:spcBef>
        <a:spcAft>
          <a:spcPct val="0"/>
        </a:spcAft>
        <a:buChar char="»"/>
        <a:defRPr sz="2400">
          <a:solidFill>
            <a:schemeClr val="tx1"/>
          </a:solidFill>
          <a:latin typeface="Arial" charset="0"/>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ftr" sz="quarter" idx="3"/>
          </p:nvPr>
        </p:nvSpPr>
        <p:spPr bwMode="auto">
          <a:xfrm>
            <a:off x="4165600" y="6248054"/>
            <a:ext cx="3860800" cy="457892"/>
          </a:xfrm>
          <a:prstGeom prst="rect">
            <a:avLst/>
          </a:prstGeom>
          <a:noFill/>
          <a:ln w="9525">
            <a:noFill/>
            <a:miter lim="800000"/>
          </a:ln>
          <a:effectLst/>
        </p:spPr>
        <p:txBody>
          <a:bodyPr vert="horz" wrap="square" lIns="91440" tIns="45720" rIns="91440" bIns="45720" numCol="1" anchor="b" anchorCtr="0" compatLnSpc="1"/>
          <a:lstStyle>
            <a:lvl1pPr algn="ctr" eaLnBrk="1" hangingPunct="1">
              <a:buFontTx/>
              <a:buNone/>
              <a:defRPr sz="1306"/>
            </a:lvl1pPr>
          </a:lstStyle>
          <a:p>
            <a:pPr defTabSz="995233" fontAlgn="base">
              <a:spcBef>
                <a:spcPct val="0"/>
              </a:spcBef>
              <a:spcAft>
                <a:spcPct val="0"/>
              </a:spcAft>
              <a:defRPr/>
            </a:pPr>
            <a:endParaRPr lang="en-US" altLang="zh-CN">
              <a:solidFill>
                <a:srgbClr val="000000"/>
              </a:solidFill>
            </a:endParaRPr>
          </a:p>
        </p:txBody>
      </p:sp>
      <p:sp>
        <p:nvSpPr>
          <p:cNvPr id="31747" name="Rectangle 3"/>
          <p:cNvSpPr>
            <a:spLocks noGrp="1" noChangeArrowheads="1"/>
          </p:cNvSpPr>
          <p:nvPr>
            <p:ph type="sldNum" sz="quarter" idx="4"/>
          </p:nvPr>
        </p:nvSpPr>
        <p:spPr bwMode="auto">
          <a:xfrm>
            <a:off x="8737600" y="6248054"/>
            <a:ext cx="2844800" cy="457892"/>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306">
                <a:latin typeface="Arial Black" panose="020B0A04020102020204" pitchFamily="34" charset="0"/>
              </a:defRPr>
            </a:lvl1pPr>
          </a:lstStyle>
          <a:p>
            <a:pPr defTabSz="995233" fontAlgn="base">
              <a:spcBef>
                <a:spcPct val="0"/>
              </a:spcBef>
              <a:spcAft>
                <a:spcPct val="0"/>
              </a:spcAft>
            </a:pPr>
            <a:fld id="{3EE572B7-C897-4820-9F45-860DD5EF7708}" type="slidenum">
              <a:rPr lang="en-US" altLang="zh-CN" smtClean="0">
                <a:solidFill>
                  <a:srgbClr val="000000"/>
                </a:solidFill>
              </a:rPr>
              <a:pPr defTabSz="995233" fontAlgn="base">
                <a:spcBef>
                  <a:spcPct val="0"/>
                </a:spcBef>
                <a:spcAft>
                  <a:spcPct val="0"/>
                </a:spcAft>
              </a:pPr>
              <a:t>‹#›</a:t>
            </a:fld>
            <a:endParaRPr lang="en-US" altLang="zh-CN" smtClean="0">
              <a:solidFill>
                <a:srgbClr val="000000"/>
              </a:solidFill>
            </a:endParaRPr>
          </a:p>
        </p:txBody>
      </p:sp>
      <p:grpSp>
        <p:nvGrpSpPr>
          <p:cNvPr id="1028" name="Group 4"/>
          <p:cNvGrpSpPr>
            <a:grpSpLocks/>
          </p:cNvGrpSpPr>
          <p:nvPr/>
        </p:nvGrpSpPr>
        <p:grpSpPr bwMode="auto">
          <a:xfrm>
            <a:off x="0" y="0"/>
            <a:ext cx="12192000" cy="546014"/>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1959" b="0" i="0" u="none" strike="noStrike" kern="1200" cap="none" spc="0" normalizeH="0" baseline="0" noProof="0" smtClean="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1959" b="0" i="0" u="none" strike="noStrike" kern="1200" cap="none" spc="0" normalizeH="0" baseline="0" noProof="0" smtClean="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1959" b="0" i="0" u="none" strike="noStrike" kern="1200" cap="none" spc="0" normalizeH="0" baseline="0" noProof="0" smtClean="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1959" b="0" i="0" u="none" strike="noStrike" kern="1200" cap="none" spc="0" normalizeH="0" baseline="0" noProof="0" smtClean="0">
                <a:ln>
                  <a:noFill/>
                </a:ln>
                <a:solidFill>
                  <a:srgbClr val="666699"/>
                </a:solidFill>
                <a:effectLst/>
                <a:uLnTx/>
                <a:uFillTx/>
                <a:latin typeface="Arial" panose="020B0604020202020204" pitchFamily="34" charset="0"/>
                <a:ea typeface="宋体" panose="02010600030101010101" pitchFamily="2" charset="-122"/>
                <a:cs typeface="+mn-cs"/>
              </a:endParaRPr>
            </a:p>
          </p:txBody>
        </p:sp>
        <p:sp>
          <p:nvSpPr>
            <p:cNvPr id="2" name="Rectangle 11"/>
            <p:cNvSpPr>
              <a:spLocks noChangeArrowheads="1"/>
            </p:cNvSpPr>
            <p:nvPr/>
          </p:nvSpPr>
          <p:spPr bwMode="auto">
            <a:xfrm>
              <a:off x="83" y="86"/>
              <a:ext cx="89" cy="86"/>
            </a:xfrm>
            <a:prstGeom prst="rect">
              <a:avLst/>
            </a:prstGeom>
            <a:solidFill>
              <a:schemeClr val="bg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2612"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12"/>
            <p:cNvSpPr>
              <a:spLocks noChangeArrowheads="1"/>
            </p:cNvSpPr>
            <p:nvPr/>
          </p:nvSpPr>
          <p:spPr bwMode="auto">
            <a:xfrm>
              <a:off x="258" y="171"/>
              <a:ext cx="87" cy="85"/>
            </a:xfrm>
            <a:prstGeom prst="rect">
              <a:avLst/>
            </a:prstGeom>
            <a:solidFill>
              <a:schemeClr val="accent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1959" b="0" i="0" u="none" strike="noStrike" kern="1200" cap="none" spc="0" normalizeH="0" baseline="0" noProof="0" smtClean="0">
                <a:ln>
                  <a:noFill/>
                </a:ln>
                <a:solidFill>
                  <a:srgbClr val="9999CC"/>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1959" b="0" i="0" u="none" strike="noStrike" kern="1200" cap="none" spc="0" normalizeH="0" baseline="0" noProof="0" smtClean="0">
                <a:ln>
                  <a:noFill/>
                </a:ln>
                <a:solidFill>
                  <a:srgbClr val="9999CC"/>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noChangeArrowheads="1"/>
          </p:cNvSpPr>
          <p:nvPr>
            <p:ph type="title" idx="4294967295"/>
          </p:nvPr>
        </p:nvSpPr>
        <p:spPr bwMode="auto">
          <a:xfrm>
            <a:off x="609600" y="457892"/>
            <a:ext cx="10972800" cy="1370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4294967295"/>
          </p:nvPr>
        </p:nvSpPr>
        <p:spPr bwMode="auto">
          <a:xfrm>
            <a:off x="609600" y="1981892"/>
            <a:ext cx="10972800" cy="3886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760" name="Rectangle 16"/>
          <p:cNvSpPr>
            <a:spLocks noGrp="1" noChangeArrowheads="1"/>
          </p:cNvSpPr>
          <p:nvPr>
            <p:ph type="dt" sz="half" idx="2"/>
          </p:nvPr>
        </p:nvSpPr>
        <p:spPr bwMode="auto">
          <a:xfrm>
            <a:off x="609600" y="6244598"/>
            <a:ext cx="2844800" cy="476898"/>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306"/>
            </a:lvl1pPr>
          </a:lstStyle>
          <a:p>
            <a:pPr defTabSz="995233" fontAlgn="base">
              <a:spcBef>
                <a:spcPct val="0"/>
              </a:spcBef>
              <a:spcAft>
                <a:spcPct val="0"/>
              </a:spcAft>
              <a:defRPr/>
            </a:pPr>
            <a:endParaRPr lang="en-US" altLang="zh-CN">
              <a:solidFill>
                <a:srgbClr val="000000"/>
              </a:solidFill>
            </a:endParaRPr>
          </a:p>
        </p:txBody>
      </p:sp>
    </p:spTree>
    <p:extLst>
      <p:ext uri="{BB962C8B-B14F-4D97-AF65-F5344CB8AC3E}">
        <p14:creationId xmlns:p14="http://schemas.microsoft.com/office/powerpoint/2010/main" val="355778866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0" fontAlgn="base" hangingPunct="0">
        <a:spcBef>
          <a:spcPct val="0"/>
        </a:spcBef>
        <a:spcAft>
          <a:spcPct val="0"/>
        </a:spcAft>
        <a:defRPr sz="4789">
          <a:solidFill>
            <a:schemeClr val="tx1"/>
          </a:solidFill>
          <a:latin typeface="+mj-lt"/>
          <a:ea typeface="+mj-ea"/>
          <a:cs typeface="+mj-cs"/>
        </a:defRPr>
      </a:lvl1pPr>
      <a:lvl2pPr algn="l" rtl="0" eaLnBrk="0" fontAlgn="base" hangingPunct="0">
        <a:spcBef>
          <a:spcPct val="0"/>
        </a:spcBef>
        <a:spcAft>
          <a:spcPct val="0"/>
        </a:spcAft>
        <a:defRPr sz="4789">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789">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789">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789">
          <a:solidFill>
            <a:schemeClr val="tx1"/>
          </a:solidFill>
          <a:latin typeface="Arial" panose="020B0604020202020204" pitchFamily="34" charset="0"/>
          <a:ea typeface="宋体" panose="02010600030101010101" pitchFamily="2" charset="-122"/>
        </a:defRPr>
      </a:lvl5pPr>
      <a:lvl6pPr marL="497616" algn="l" rtl="0" fontAlgn="base">
        <a:spcBef>
          <a:spcPct val="0"/>
        </a:spcBef>
        <a:spcAft>
          <a:spcPct val="0"/>
        </a:spcAft>
        <a:defRPr sz="4789">
          <a:solidFill>
            <a:schemeClr val="tx1"/>
          </a:solidFill>
          <a:latin typeface="Arial" panose="020B0604020202020204" pitchFamily="34" charset="0"/>
          <a:ea typeface="宋体" panose="02010600030101010101" pitchFamily="2" charset="-122"/>
        </a:defRPr>
      </a:lvl6pPr>
      <a:lvl7pPr marL="995233" algn="l" rtl="0" fontAlgn="base">
        <a:spcBef>
          <a:spcPct val="0"/>
        </a:spcBef>
        <a:spcAft>
          <a:spcPct val="0"/>
        </a:spcAft>
        <a:defRPr sz="4789">
          <a:solidFill>
            <a:schemeClr val="tx1"/>
          </a:solidFill>
          <a:latin typeface="Arial" panose="020B0604020202020204" pitchFamily="34" charset="0"/>
          <a:ea typeface="宋体" panose="02010600030101010101" pitchFamily="2" charset="-122"/>
        </a:defRPr>
      </a:lvl7pPr>
      <a:lvl8pPr marL="1492849" algn="l" rtl="0" fontAlgn="base">
        <a:spcBef>
          <a:spcPct val="0"/>
        </a:spcBef>
        <a:spcAft>
          <a:spcPct val="0"/>
        </a:spcAft>
        <a:defRPr sz="4789">
          <a:solidFill>
            <a:schemeClr val="tx1"/>
          </a:solidFill>
          <a:latin typeface="Arial" panose="020B0604020202020204" pitchFamily="34" charset="0"/>
          <a:ea typeface="宋体" panose="02010600030101010101" pitchFamily="2" charset="-122"/>
        </a:defRPr>
      </a:lvl8pPr>
      <a:lvl9pPr marL="1990466" algn="l" rtl="0" fontAlgn="base">
        <a:spcBef>
          <a:spcPct val="0"/>
        </a:spcBef>
        <a:spcAft>
          <a:spcPct val="0"/>
        </a:spcAft>
        <a:defRPr sz="4789">
          <a:solidFill>
            <a:schemeClr val="tx1"/>
          </a:solidFill>
          <a:latin typeface="Arial" panose="020B0604020202020204" pitchFamily="34" charset="0"/>
          <a:ea typeface="宋体" panose="02010600030101010101" pitchFamily="2" charset="-122"/>
        </a:defRPr>
      </a:lvl9pPr>
    </p:titleStyle>
    <p:bodyStyle>
      <a:lvl1pPr marL="373212" indent="-373212" algn="l" rtl="0" eaLnBrk="0" fontAlgn="base" hangingPunct="0">
        <a:spcBef>
          <a:spcPct val="20000"/>
        </a:spcBef>
        <a:spcAft>
          <a:spcPct val="0"/>
        </a:spcAft>
        <a:buClr>
          <a:schemeClr val="bg2"/>
        </a:buClr>
        <a:buSzPct val="75000"/>
        <a:buFont typeface="Wingdings" panose="05000000000000000000" pitchFamily="2" charset="2"/>
        <a:buChar char="n"/>
        <a:defRPr sz="3483">
          <a:solidFill>
            <a:schemeClr val="tx1"/>
          </a:solidFill>
          <a:latin typeface="+mn-lt"/>
          <a:ea typeface="+mn-ea"/>
          <a:cs typeface="+mn-cs"/>
        </a:defRPr>
      </a:lvl1pPr>
      <a:lvl2pPr marL="808627" indent="-311010" algn="l" rtl="0" eaLnBrk="0" fontAlgn="base" hangingPunct="0">
        <a:spcBef>
          <a:spcPct val="20000"/>
        </a:spcBef>
        <a:spcAft>
          <a:spcPct val="0"/>
        </a:spcAft>
        <a:buClr>
          <a:schemeClr val="accent2"/>
        </a:buClr>
        <a:buSzPct val="80000"/>
        <a:buFont typeface="Wingdings" panose="05000000000000000000" pitchFamily="2" charset="2"/>
        <a:buChar char="¨"/>
        <a:defRPr sz="3048">
          <a:solidFill>
            <a:schemeClr val="tx1"/>
          </a:solidFill>
          <a:latin typeface="+mn-lt"/>
          <a:ea typeface="+mn-ea"/>
        </a:defRPr>
      </a:lvl2pPr>
      <a:lvl3pPr marL="1244041" indent="-248808" algn="l" rtl="0" eaLnBrk="0" fontAlgn="base" hangingPunct="0">
        <a:spcBef>
          <a:spcPct val="20000"/>
        </a:spcBef>
        <a:spcAft>
          <a:spcPct val="0"/>
        </a:spcAft>
        <a:buClr>
          <a:schemeClr val="bg2"/>
        </a:buClr>
        <a:buSzPct val="65000"/>
        <a:buFont typeface="Wingdings" panose="05000000000000000000" pitchFamily="2" charset="2"/>
        <a:buChar char="n"/>
        <a:defRPr sz="2612">
          <a:solidFill>
            <a:schemeClr val="tx1"/>
          </a:solidFill>
          <a:latin typeface="+mn-lt"/>
          <a:ea typeface="+mn-ea"/>
        </a:defRPr>
      </a:lvl3pPr>
      <a:lvl4pPr marL="1741658" indent="-248808" algn="l" rtl="0" eaLnBrk="0" fontAlgn="base" hangingPunct="0">
        <a:spcBef>
          <a:spcPct val="20000"/>
        </a:spcBef>
        <a:spcAft>
          <a:spcPct val="0"/>
        </a:spcAft>
        <a:buClr>
          <a:schemeClr val="accent2"/>
        </a:buClr>
        <a:buSzPct val="70000"/>
        <a:buFont typeface="Wingdings" panose="05000000000000000000" pitchFamily="2" charset="2"/>
        <a:buChar char="¨"/>
        <a:defRPr sz="2177">
          <a:solidFill>
            <a:schemeClr val="tx1"/>
          </a:solidFill>
          <a:latin typeface="+mn-lt"/>
          <a:ea typeface="+mn-ea"/>
        </a:defRPr>
      </a:lvl4pPr>
      <a:lvl5pPr marL="2239274" indent="-248808" algn="l" rtl="0" eaLnBrk="0" fontAlgn="base" hangingPunct="0">
        <a:spcBef>
          <a:spcPct val="20000"/>
        </a:spcBef>
        <a:spcAft>
          <a:spcPct val="0"/>
        </a:spcAft>
        <a:buClr>
          <a:schemeClr val="bg2"/>
        </a:buClr>
        <a:buFont typeface="Wingdings" panose="05000000000000000000" pitchFamily="2" charset="2"/>
        <a:buChar char="§"/>
        <a:defRPr sz="2177">
          <a:solidFill>
            <a:schemeClr val="tx1"/>
          </a:solidFill>
          <a:latin typeface="+mn-lt"/>
          <a:ea typeface="+mn-ea"/>
        </a:defRPr>
      </a:lvl5pPr>
      <a:lvl6pPr marL="2736891" indent="-248808" algn="l" rtl="0" fontAlgn="base">
        <a:spcBef>
          <a:spcPct val="20000"/>
        </a:spcBef>
        <a:spcAft>
          <a:spcPct val="0"/>
        </a:spcAft>
        <a:buClr>
          <a:schemeClr val="bg2"/>
        </a:buClr>
        <a:buFont typeface="Wingdings" panose="05000000000000000000" pitchFamily="2" charset="2"/>
        <a:buChar char="§"/>
        <a:defRPr sz="2177">
          <a:solidFill>
            <a:schemeClr val="tx1"/>
          </a:solidFill>
          <a:latin typeface="+mn-lt"/>
          <a:ea typeface="+mn-ea"/>
        </a:defRPr>
      </a:lvl6pPr>
      <a:lvl7pPr marL="3234507" indent="-248808" algn="l" rtl="0" fontAlgn="base">
        <a:spcBef>
          <a:spcPct val="20000"/>
        </a:spcBef>
        <a:spcAft>
          <a:spcPct val="0"/>
        </a:spcAft>
        <a:buClr>
          <a:schemeClr val="bg2"/>
        </a:buClr>
        <a:buFont typeface="Wingdings" panose="05000000000000000000" pitchFamily="2" charset="2"/>
        <a:buChar char="§"/>
        <a:defRPr sz="2177">
          <a:solidFill>
            <a:schemeClr val="tx1"/>
          </a:solidFill>
          <a:latin typeface="+mn-lt"/>
          <a:ea typeface="+mn-ea"/>
        </a:defRPr>
      </a:lvl7pPr>
      <a:lvl8pPr marL="3732124" indent="-248808" algn="l" rtl="0" fontAlgn="base">
        <a:spcBef>
          <a:spcPct val="20000"/>
        </a:spcBef>
        <a:spcAft>
          <a:spcPct val="0"/>
        </a:spcAft>
        <a:buClr>
          <a:schemeClr val="bg2"/>
        </a:buClr>
        <a:buFont typeface="Wingdings" panose="05000000000000000000" pitchFamily="2" charset="2"/>
        <a:buChar char="§"/>
        <a:defRPr sz="2177">
          <a:solidFill>
            <a:schemeClr val="tx1"/>
          </a:solidFill>
          <a:latin typeface="+mn-lt"/>
          <a:ea typeface="+mn-ea"/>
        </a:defRPr>
      </a:lvl8pPr>
      <a:lvl9pPr marL="4229740" indent="-248808" algn="l" rtl="0" fontAlgn="base">
        <a:spcBef>
          <a:spcPct val="20000"/>
        </a:spcBef>
        <a:spcAft>
          <a:spcPct val="0"/>
        </a:spcAft>
        <a:buClr>
          <a:schemeClr val="bg2"/>
        </a:buClr>
        <a:buFont typeface="Wingdings" panose="05000000000000000000" pitchFamily="2" charset="2"/>
        <a:buChar char="§"/>
        <a:defRPr sz="2177">
          <a:solidFill>
            <a:schemeClr val="tx1"/>
          </a:solidFill>
          <a:latin typeface="+mn-lt"/>
          <a:ea typeface="+mn-ea"/>
        </a:defRPr>
      </a:lvl9pPr>
    </p:bodyStyle>
    <p:otherStyle>
      <a:defPPr>
        <a:defRPr lang="zh-CN"/>
      </a:defPPr>
      <a:lvl1pPr marL="0" algn="l" defTabSz="995233" rtl="0" eaLnBrk="1" latinLnBrk="0" hangingPunct="1">
        <a:defRPr sz="1959" kern="1200">
          <a:solidFill>
            <a:schemeClr val="tx1"/>
          </a:solidFill>
          <a:latin typeface="+mn-lt"/>
          <a:ea typeface="+mn-ea"/>
          <a:cs typeface="+mn-cs"/>
        </a:defRPr>
      </a:lvl1pPr>
      <a:lvl2pPr marL="497616" algn="l" defTabSz="995233" rtl="0" eaLnBrk="1" latinLnBrk="0" hangingPunct="1">
        <a:defRPr sz="1959" kern="1200">
          <a:solidFill>
            <a:schemeClr val="tx1"/>
          </a:solidFill>
          <a:latin typeface="+mn-lt"/>
          <a:ea typeface="+mn-ea"/>
          <a:cs typeface="+mn-cs"/>
        </a:defRPr>
      </a:lvl2pPr>
      <a:lvl3pPr marL="995233" algn="l" defTabSz="995233" rtl="0" eaLnBrk="1" latinLnBrk="0" hangingPunct="1">
        <a:defRPr sz="1959" kern="1200">
          <a:solidFill>
            <a:schemeClr val="tx1"/>
          </a:solidFill>
          <a:latin typeface="+mn-lt"/>
          <a:ea typeface="+mn-ea"/>
          <a:cs typeface="+mn-cs"/>
        </a:defRPr>
      </a:lvl3pPr>
      <a:lvl4pPr marL="1492849" algn="l" defTabSz="995233" rtl="0" eaLnBrk="1" latinLnBrk="0" hangingPunct="1">
        <a:defRPr sz="1959" kern="1200">
          <a:solidFill>
            <a:schemeClr val="tx1"/>
          </a:solidFill>
          <a:latin typeface="+mn-lt"/>
          <a:ea typeface="+mn-ea"/>
          <a:cs typeface="+mn-cs"/>
        </a:defRPr>
      </a:lvl4pPr>
      <a:lvl5pPr marL="1990466" algn="l" defTabSz="995233" rtl="0" eaLnBrk="1" latinLnBrk="0" hangingPunct="1">
        <a:defRPr sz="1959" kern="1200">
          <a:solidFill>
            <a:schemeClr val="tx1"/>
          </a:solidFill>
          <a:latin typeface="+mn-lt"/>
          <a:ea typeface="+mn-ea"/>
          <a:cs typeface="+mn-cs"/>
        </a:defRPr>
      </a:lvl5pPr>
      <a:lvl6pPr marL="2488082" algn="l" defTabSz="995233" rtl="0" eaLnBrk="1" latinLnBrk="0" hangingPunct="1">
        <a:defRPr sz="1959" kern="1200">
          <a:solidFill>
            <a:schemeClr val="tx1"/>
          </a:solidFill>
          <a:latin typeface="+mn-lt"/>
          <a:ea typeface="+mn-ea"/>
          <a:cs typeface="+mn-cs"/>
        </a:defRPr>
      </a:lvl6pPr>
      <a:lvl7pPr marL="2985699" algn="l" defTabSz="995233" rtl="0" eaLnBrk="1" latinLnBrk="0" hangingPunct="1">
        <a:defRPr sz="1959" kern="1200">
          <a:solidFill>
            <a:schemeClr val="tx1"/>
          </a:solidFill>
          <a:latin typeface="+mn-lt"/>
          <a:ea typeface="+mn-ea"/>
          <a:cs typeface="+mn-cs"/>
        </a:defRPr>
      </a:lvl7pPr>
      <a:lvl8pPr marL="3483315" algn="l" defTabSz="995233" rtl="0" eaLnBrk="1" latinLnBrk="0" hangingPunct="1">
        <a:defRPr sz="1959" kern="1200">
          <a:solidFill>
            <a:schemeClr val="tx1"/>
          </a:solidFill>
          <a:latin typeface="+mn-lt"/>
          <a:ea typeface="+mn-ea"/>
          <a:cs typeface="+mn-cs"/>
        </a:defRPr>
      </a:lvl8pPr>
      <a:lvl9pPr marL="3980932" algn="l" defTabSz="995233" rtl="0" eaLnBrk="1" latinLnBrk="0" hangingPunct="1">
        <a:defRPr sz="195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1" y="247651"/>
          <a:ext cx="12192000" cy="1155699"/>
        </p:xfrm>
        <a:graphic>
          <a:graphicData uri="http://schemas.openxmlformats.org/presentationml/2006/ole">
            <mc:AlternateContent xmlns:mc="http://schemas.openxmlformats.org/markup-compatibility/2006">
              <mc:Choice xmlns:v="urn:schemas-microsoft-com:vml" Requires="v">
                <p:oleObj spid="_x0000_s3079" name="Image" r:id="rId12" imgW="6311111" imgH="1155148" progId="Photoshop.Image.6">
                  <p:embed/>
                </p:oleObj>
              </mc:Choice>
              <mc:Fallback>
                <p:oleObj name="Image" r:id="rId12" imgW="6311111" imgH="1155148" progId="Photoshop.Image.6">
                  <p:embed/>
                  <p:pic>
                    <p:nvPicPr>
                      <p:cNvPr id="102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 y="247651"/>
                        <a:ext cx="12192000" cy="1155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Rectangle 16"/>
          <p:cNvSpPr>
            <a:spLocks noChangeArrowheads="1"/>
          </p:cNvSpPr>
          <p:nvPr/>
        </p:nvSpPr>
        <p:spPr bwMode="ltGray">
          <a:xfrm>
            <a:off x="1" y="6524627"/>
            <a:ext cx="12192000" cy="333376"/>
          </a:xfrm>
          <a:prstGeom prst="rect">
            <a:avLst/>
          </a:prstGeom>
          <a:solidFill>
            <a:srgbClr val="30A383"/>
          </a:solidFill>
          <a:ln w="9525">
            <a:noFill/>
            <a:miter lim="800000"/>
            <a:headEnd/>
            <a:tailEnd/>
          </a:ln>
          <a:effectLst/>
        </p:spPr>
        <p:txBody>
          <a:bodyPr wrap="none" lIns="117199" tIns="58599" rIns="117199" bIns="58599" anchor="ctr"/>
          <a:lstStyle/>
          <a:p>
            <a:pPr>
              <a:defRPr/>
            </a:pPr>
            <a:endParaRPr lang="zh-CN" altLang="en-US" sz="1800">
              <a:ea typeface="宋体" pitchFamily="2" charset="-122"/>
            </a:endParaRPr>
          </a:p>
        </p:txBody>
      </p:sp>
      <p:sp>
        <p:nvSpPr>
          <p:cNvPr id="1041" name="Rectangle 17"/>
          <p:cNvSpPr>
            <a:spLocks noChangeArrowheads="1"/>
          </p:cNvSpPr>
          <p:nvPr/>
        </p:nvSpPr>
        <p:spPr bwMode="white">
          <a:xfrm>
            <a:off x="1" y="2"/>
            <a:ext cx="12192000" cy="241299"/>
          </a:xfrm>
          <a:prstGeom prst="rect">
            <a:avLst/>
          </a:prstGeom>
          <a:solidFill>
            <a:srgbClr val="1F5281"/>
          </a:solidFill>
          <a:ln w="9525">
            <a:noFill/>
            <a:miter lim="800000"/>
            <a:headEnd/>
            <a:tailEnd/>
          </a:ln>
          <a:effectLst/>
        </p:spPr>
        <p:txBody>
          <a:bodyPr wrap="none" lIns="117199" tIns="58599" rIns="117199" bIns="58599" anchor="ctr"/>
          <a:lstStyle/>
          <a:p>
            <a:pPr algn="ctr">
              <a:defRPr/>
            </a:pPr>
            <a:endParaRPr lang="zh-CN" altLang="en-US" sz="1800">
              <a:ea typeface="宋体" pitchFamily="2" charset="-122"/>
            </a:endParaRPr>
          </a:p>
        </p:txBody>
      </p:sp>
      <p:sp>
        <p:nvSpPr>
          <p:cNvPr id="1042" name="Freeform 18"/>
          <p:cNvSpPr>
            <a:spLocks/>
          </p:cNvSpPr>
          <p:nvPr/>
        </p:nvSpPr>
        <p:spPr bwMode="white">
          <a:xfrm>
            <a:off x="4236" y="963613"/>
            <a:ext cx="12187766" cy="461962"/>
          </a:xfrm>
          <a:custGeom>
            <a:avLst/>
            <a:gdLst/>
            <a:ahLst/>
            <a:cxnLst>
              <a:cxn ang="0">
                <a:pos x="0" y="290"/>
              </a:cxn>
              <a:cxn ang="0">
                <a:pos x="1" y="193"/>
              </a:cxn>
              <a:cxn ang="0">
                <a:pos x="1833" y="25"/>
              </a:cxn>
              <a:cxn ang="0">
                <a:pos x="3966" y="41"/>
              </a:cxn>
              <a:cxn ang="0">
                <a:pos x="5760" y="184"/>
              </a:cxn>
              <a:cxn ang="0">
                <a:pos x="5764" y="291"/>
              </a:cxn>
              <a:cxn ang="0">
                <a:pos x="0" y="290"/>
              </a:cxn>
            </a:cxnLst>
            <a:rect l="0" t="0" r="r" b="b"/>
            <a:pathLst>
              <a:path w="5764" h="291">
                <a:moveTo>
                  <a:pt x="0" y="290"/>
                </a:moveTo>
                <a:lnTo>
                  <a:pt x="1" y="193"/>
                </a:lnTo>
                <a:cubicBezTo>
                  <a:pt x="305" y="150"/>
                  <a:pt x="1172" y="50"/>
                  <a:pt x="1833" y="25"/>
                </a:cubicBezTo>
                <a:cubicBezTo>
                  <a:pt x="2494" y="0"/>
                  <a:pt x="3312" y="15"/>
                  <a:pt x="3966" y="41"/>
                </a:cubicBezTo>
                <a:cubicBezTo>
                  <a:pt x="4620" y="68"/>
                  <a:pt x="5460" y="142"/>
                  <a:pt x="5760" y="184"/>
                </a:cubicBezTo>
                <a:lnTo>
                  <a:pt x="5764" y="291"/>
                </a:lnTo>
                <a:lnTo>
                  <a:pt x="0" y="290"/>
                </a:lnTo>
                <a:close/>
              </a:path>
            </a:pathLst>
          </a:custGeom>
          <a:solidFill>
            <a:schemeClr val="bg1"/>
          </a:solidFill>
          <a:ln w="9525">
            <a:noFill/>
            <a:round/>
            <a:headEnd/>
            <a:tailEnd/>
          </a:ln>
          <a:effectLst/>
        </p:spPr>
        <p:txBody>
          <a:bodyPr lIns="117199" tIns="58599" rIns="117199" bIns="58599"/>
          <a:lstStyle/>
          <a:p>
            <a:pPr>
              <a:defRPr/>
            </a:pPr>
            <a:endParaRPr lang="zh-CN" altLang="en-US" sz="1800">
              <a:ea typeface="宋体" pitchFamily="2" charset="-122"/>
            </a:endParaRPr>
          </a:p>
        </p:txBody>
      </p:sp>
      <p:sp>
        <p:nvSpPr>
          <p:cNvPr id="1031" name="Rectangle 3"/>
          <p:cNvSpPr>
            <a:spLocks noGrp="1" noChangeArrowheads="1"/>
          </p:cNvSpPr>
          <p:nvPr>
            <p:ph type="body" idx="1"/>
          </p:nvPr>
        </p:nvSpPr>
        <p:spPr bwMode="auto">
          <a:xfrm>
            <a:off x="609601" y="1393826"/>
            <a:ext cx="10972800" cy="493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7226" tIns="58613" rIns="117226" bIns="58613" numCol="1" anchor="t" anchorCtr="0" compatLnSpc="1">
            <a:prstTxWarp prst="textNoShape">
              <a:avLst/>
            </a:prstTxWarp>
          </a:bodyPr>
          <a:lstStyle/>
          <a:p>
            <a:pPr lvl="0"/>
            <a:r>
              <a:rPr lang="en-US" altLang="zh-CN" smtClean="0"/>
              <a:t>Click to edit Master text </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TextBox 6"/>
          <p:cNvSpPr txBox="1"/>
          <p:nvPr/>
        </p:nvSpPr>
        <p:spPr>
          <a:xfrm>
            <a:off x="9168342" y="6499980"/>
            <a:ext cx="2688299" cy="395278"/>
          </a:xfrm>
          <a:prstGeom prst="rect">
            <a:avLst/>
          </a:prstGeom>
          <a:noFill/>
        </p:spPr>
        <p:txBody>
          <a:bodyPr wrap="square" lIns="117199" tIns="58599" rIns="117199" bIns="58599" rtlCol="0">
            <a:spAutoFit/>
          </a:bodyPr>
          <a:lstStyle/>
          <a:p>
            <a:pPr algn="r"/>
            <a:fld id="{C7C6DBEA-7B4A-45F2-A823-46D6D2D5125A}" type="slidenum">
              <a:rPr lang="zh-CN" altLang="en-US" sz="1800" smtClean="0"/>
              <a:pPr algn="r"/>
              <a:t>‹#›</a:t>
            </a:fld>
            <a:endParaRPr lang="zh-CN" altLang="en-US" sz="1800"/>
          </a:p>
        </p:txBody>
      </p:sp>
    </p:spTree>
    <p:extLst>
      <p:ext uri="{BB962C8B-B14F-4D97-AF65-F5344CB8AC3E}">
        <p14:creationId xmlns:p14="http://schemas.microsoft.com/office/powerpoint/2010/main" val="368789198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Lst>
  <p:timing>
    <p:tnLst>
      <p:par>
        <p:cTn id="1" dur="indefinite" restart="never" nodeType="tmRoot"/>
      </p:par>
    </p:tnLst>
  </p:timing>
  <p:txStyles>
    <p:titleStyle>
      <a:lvl1pPr algn="ctr" rtl="0" eaLnBrk="1" fontAlgn="base" hangingPunct="1">
        <a:spcBef>
          <a:spcPct val="0"/>
        </a:spcBef>
        <a:spcAft>
          <a:spcPct val="0"/>
        </a:spcAft>
        <a:defRPr sz="3599">
          <a:solidFill>
            <a:schemeClr val="bg1"/>
          </a:solidFill>
          <a:latin typeface="+mj-lt"/>
          <a:ea typeface="+mj-ea"/>
          <a:cs typeface="+mj-cs"/>
        </a:defRPr>
      </a:lvl1pPr>
      <a:lvl2pPr algn="ctr" rtl="0" eaLnBrk="1" fontAlgn="base" hangingPunct="1">
        <a:spcBef>
          <a:spcPct val="0"/>
        </a:spcBef>
        <a:spcAft>
          <a:spcPct val="0"/>
        </a:spcAft>
        <a:defRPr sz="3599">
          <a:solidFill>
            <a:schemeClr val="bg1"/>
          </a:solidFill>
          <a:latin typeface="Verdana" pitchFamily="34" charset="0"/>
        </a:defRPr>
      </a:lvl2pPr>
      <a:lvl3pPr algn="ctr" rtl="0" eaLnBrk="1" fontAlgn="base" hangingPunct="1">
        <a:spcBef>
          <a:spcPct val="0"/>
        </a:spcBef>
        <a:spcAft>
          <a:spcPct val="0"/>
        </a:spcAft>
        <a:defRPr sz="3599">
          <a:solidFill>
            <a:schemeClr val="bg1"/>
          </a:solidFill>
          <a:latin typeface="Verdana" pitchFamily="34" charset="0"/>
        </a:defRPr>
      </a:lvl3pPr>
      <a:lvl4pPr algn="ctr" rtl="0" eaLnBrk="1" fontAlgn="base" hangingPunct="1">
        <a:spcBef>
          <a:spcPct val="0"/>
        </a:spcBef>
        <a:spcAft>
          <a:spcPct val="0"/>
        </a:spcAft>
        <a:defRPr sz="3599">
          <a:solidFill>
            <a:schemeClr val="bg1"/>
          </a:solidFill>
          <a:latin typeface="Verdana" pitchFamily="34" charset="0"/>
        </a:defRPr>
      </a:lvl4pPr>
      <a:lvl5pPr algn="ctr" rtl="0" eaLnBrk="1" fontAlgn="base" hangingPunct="1">
        <a:spcBef>
          <a:spcPct val="0"/>
        </a:spcBef>
        <a:spcAft>
          <a:spcPct val="0"/>
        </a:spcAft>
        <a:defRPr sz="3599">
          <a:solidFill>
            <a:schemeClr val="bg1"/>
          </a:solidFill>
          <a:latin typeface="Verdana" pitchFamily="34" charset="0"/>
        </a:defRPr>
      </a:lvl5pPr>
      <a:lvl6pPr marL="586013" algn="ctr" rtl="0" eaLnBrk="1" fontAlgn="base" hangingPunct="1">
        <a:spcBef>
          <a:spcPct val="0"/>
        </a:spcBef>
        <a:spcAft>
          <a:spcPct val="0"/>
        </a:spcAft>
        <a:defRPr sz="3599">
          <a:solidFill>
            <a:schemeClr val="bg1"/>
          </a:solidFill>
          <a:latin typeface="Verdana" pitchFamily="34" charset="0"/>
        </a:defRPr>
      </a:lvl6pPr>
      <a:lvl7pPr marL="1172027" algn="ctr" rtl="0" eaLnBrk="1" fontAlgn="base" hangingPunct="1">
        <a:spcBef>
          <a:spcPct val="0"/>
        </a:spcBef>
        <a:spcAft>
          <a:spcPct val="0"/>
        </a:spcAft>
        <a:defRPr sz="3599">
          <a:solidFill>
            <a:schemeClr val="bg1"/>
          </a:solidFill>
          <a:latin typeface="Verdana" pitchFamily="34" charset="0"/>
        </a:defRPr>
      </a:lvl7pPr>
      <a:lvl8pPr marL="1758039" algn="ctr" rtl="0" eaLnBrk="1" fontAlgn="base" hangingPunct="1">
        <a:spcBef>
          <a:spcPct val="0"/>
        </a:spcBef>
        <a:spcAft>
          <a:spcPct val="0"/>
        </a:spcAft>
        <a:defRPr sz="3599">
          <a:solidFill>
            <a:schemeClr val="bg1"/>
          </a:solidFill>
          <a:latin typeface="Verdana" pitchFamily="34" charset="0"/>
        </a:defRPr>
      </a:lvl8pPr>
      <a:lvl9pPr marL="2344053" algn="ctr" rtl="0" eaLnBrk="1" fontAlgn="base" hangingPunct="1">
        <a:spcBef>
          <a:spcPct val="0"/>
        </a:spcBef>
        <a:spcAft>
          <a:spcPct val="0"/>
        </a:spcAft>
        <a:defRPr sz="3599">
          <a:solidFill>
            <a:schemeClr val="bg1"/>
          </a:solidFill>
          <a:latin typeface="Verdana" pitchFamily="34" charset="0"/>
        </a:defRPr>
      </a:lvl9pPr>
    </p:titleStyle>
    <p:bodyStyle>
      <a:lvl1pPr marL="439510" indent="-439510" algn="l" rtl="0" eaLnBrk="1" fontAlgn="base" hangingPunct="1">
        <a:spcBef>
          <a:spcPct val="20000"/>
        </a:spcBef>
        <a:spcAft>
          <a:spcPct val="0"/>
        </a:spcAft>
        <a:buClr>
          <a:schemeClr val="hlink"/>
        </a:buClr>
        <a:buFont typeface="Wingdings" pitchFamily="2" charset="2"/>
        <a:buChar char="v"/>
        <a:defRPr sz="3599" b="1">
          <a:solidFill>
            <a:srgbClr val="1481B8"/>
          </a:solidFill>
          <a:latin typeface="+mn-lt"/>
          <a:ea typeface="+mn-ea"/>
          <a:cs typeface="+mn-cs"/>
        </a:defRPr>
      </a:lvl1pPr>
      <a:lvl2pPr marL="952272" indent="-366259" algn="l" rtl="0" eaLnBrk="1" fontAlgn="base" hangingPunct="1">
        <a:spcBef>
          <a:spcPct val="20000"/>
        </a:spcBef>
        <a:spcAft>
          <a:spcPct val="0"/>
        </a:spcAft>
        <a:buClr>
          <a:schemeClr val="accent1"/>
        </a:buClr>
        <a:buFont typeface="Wingdings" pitchFamily="2" charset="2"/>
        <a:buChar char="§"/>
        <a:defRPr sz="3599">
          <a:solidFill>
            <a:schemeClr val="tx1"/>
          </a:solidFill>
          <a:latin typeface="Arial" charset="0"/>
        </a:defRPr>
      </a:lvl2pPr>
      <a:lvl3pPr marL="1465033" indent="-293006" algn="l" rtl="0" eaLnBrk="1" fontAlgn="base" hangingPunct="1">
        <a:spcBef>
          <a:spcPct val="20000"/>
        </a:spcBef>
        <a:spcAft>
          <a:spcPct val="0"/>
        </a:spcAft>
        <a:buClr>
          <a:schemeClr val="tx1"/>
        </a:buClr>
        <a:buChar char="•"/>
        <a:defRPr sz="3099">
          <a:solidFill>
            <a:schemeClr val="tx1"/>
          </a:solidFill>
          <a:latin typeface="Arial" charset="0"/>
        </a:defRPr>
      </a:lvl3pPr>
      <a:lvl4pPr marL="2051046" indent="-293006" algn="l" rtl="0" eaLnBrk="1" fontAlgn="base" hangingPunct="1">
        <a:spcBef>
          <a:spcPct val="20000"/>
        </a:spcBef>
        <a:spcAft>
          <a:spcPct val="0"/>
        </a:spcAft>
        <a:buChar char="–"/>
        <a:defRPr sz="2599">
          <a:solidFill>
            <a:schemeClr val="tx1"/>
          </a:solidFill>
          <a:latin typeface="Arial" charset="0"/>
        </a:defRPr>
      </a:lvl4pPr>
      <a:lvl5pPr marL="2637059" indent="-293006" algn="l" rtl="0" eaLnBrk="1" fontAlgn="base" hangingPunct="1">
        <a:spcBef>
          <a:spcPct val="20000"/>
        </a:spcBef>
        <a:spcAft>
          <a:spcPct val="0"/>
        </a:spcAft>
        <a:buChar char="»"/>
        <a:defRPr sz="2599">
          <a:solidFill>
            <a:schemeClr val="tx1"/>
          </a:solidFill>
          <a:latin typeface="Arial" charset="0"/>
        </a:defRPr>
      </a:lvl5pPr>
      <a:lvl6pPr marL="3223072" indent="-293006" algn="l" rtl="0" eaLnBrk="1" fontAlgn="base" hangingPunct="1">
        <a:spcBef>
          <a:spcPct val="20000"/>
        </a:spcBef>
        <a:spcAft>
          <a:spcPct val="0"/>
        </a:spcAft>
        <a:buChar char="»"/>
        <a:defRPr sz="2599">
          <a:solidFill>
            <a:schemeClr val="tx1"/>
          </a:solidFill>
          <a:latin typeface="Arial" charset="0"/>
        </a:defRPr>
      </a:lvl6pPr>
      <a:lvl7pPr marL="3809086" indent="-293006" algn="l" rtl="0" eaLnBrk="1" fontAlgn="base" hangingPunct="1">
        <a:spcBef>
          <a:spcPct val="20000"/>
        </a:spcBef>
        <a:spcAft>
          <a:spcPct val="0"/>
        </a:spcAft>
        <a:buChar char="»"/>
        <a:defRPr sz="2599">
          <a:solidFill>
            <a:schemeClr val="tx1"/>
          </a:solidFill>
          <a:latin typeface="Arial" charset="0"/>
        </a:defRPr>
      </a:lvl7pPr>
      <a:lvl8pPr marL="4395099" indent="-293006" algn="l" rtl="0" eaLnBrk="1" fontAlgn="base" hangingPunct="1">
        <a:spcBef>
          <a:spcPct val="20000"/>
        </a:spcBef>
        <a:spcAft>
          <a:spcPct val="0"/>
        </a:spcAft>
        <a:buChar char="»"/>
        <a:defRPr sz="2599">
          <a:solidFill>
            <a:schemeClr val="tx1"/>
          </a:solidFill>
          <a:latin typeface="Arial" charset="0"/>
        </a:defRPr>
      </a:lvl8pPr>
      <a:lvl9pPr marL="4981112" indent="-293006" algn="l" rtl="0" eaLnBrk="1" fontAlgn="base" hangingPunct="1">
        <a:spcBef>
          <a:spcPct val="20000"/>
        </a:spcBef>
        <a:spcAft>
          <a:spcPct val="0"/>
        </a:spcAft>
        <a:buChar char="»"/>
        <a:defRPr sz="2599">
          <a:solidFill>
            <a:schemeClr val="tx1"/>
          </a:solidFill>
          <a:latin typeface="Arial" charset="0"/>
        </a:defRPr>
      </a:lvl9pPr>
    </p:bodyStyle>
    <p:otherStyle>
      <a:defPPr>
        <a:defRPr lang="zh-CN"/>
      </a:defPPr>
      <a:lvl1pPr marL="0" algn="l" defTabSz="1172027" rtl="0" eaLnBrk="1" latinLnBrk="0" hangingPunct="1">
        <a:defRPr sz="2300" kern="1200">
          <a:solidFill>
            <a:schemeClr val="tx1"/>
          </a:solidFill>
          <a:latin typeface="+mn-lt"/>
          <a:ea typeface="+mn-ea"/>
          <a:cs typeface="+mn-cs"/>
        </a:defRPr>
      </a:lvl1pPr>
      <a:lvl2pPr marL="586013" algn="l" defTabSz="1172027" rtl="0" eaLnBrk="1" latinLnBrk="0" hangingPunct="1">
        <a:defRPr sz="2300" kern="1200">
          <a:solidFill>
            <a:schemeClr val="tx1"/>
          </a:solidFill>
          <a:latin typeface="+mn-lt"/>
          <a:ea typeface="+mn-ea"/>
          <a:cs typeface="+mn-cs"/>
        </a:defRPr>
      </a:lvl2pPr>
      <a:lvl3pPr marL="1172027" algn="l" defTabSz="1172027" rtl="0" eaLnBrk="1" latinLnBrk="0" hangingPunct="1">
        <a:defRPr sz="2300" kern="1200">
          <a:solidFill>
            <a:schemeClr val="tx1"/>
          </a:solidFill>
          <a:latin typeface="+mn-lt"/>
          <a:ea typeface="+mn-ea"/>
          <a:cs typeface="+mn-cs"/>
        </a:defRPr>
      </a:lvl3pPr>
      <a:lvl4pPr marL="1758039" algn="l" defTabSz="1172027" rtl="0" eaLnBrk="1" latinLnBrk="0" hangingPunct="1">
        <a:defRPr sz="2300" kern="1200">
          <a:solidFill>
            <a:schemeClr val="tx1"/>
          </a:solidFill>
          <a:latin typeface="+mn-lt"/>
          <a:ea typeface="+mn-ea"/>
          <a:cs typeface="+mn-cs"/>
        </a:defRPr>
      </a:lvl4pPr>
      <a:lvl5pPr marL="2344053" algn="l" defTabSz="1172027" rtl="0" eaLnBrk="1" latinLnBrk="0" hangingPunct="1">
        <a:defRPr sz="2300" kern="1200">
          <a:solidFill>
            <a:schemeClr val="tx1"/>
          </a:solidFill>
          <a:latin typeface="+mn-lt"/>
          <a:ea typeface="+mn-ea"/>
          <a:cs typeface="+mn-cs"/>
        </a:defRPr>
      </a:lvl5pPr>
      <a:lvl6pPr marL="2930066" algn="l" defTabSz="1172027" rtl="0" eaLnBrk="1" latinLnBrk="0" hangingPunct="1">
        <a:defRPr sz="2300" kern="1200">
          <a:solidFill>
            <a:schemeClr val="tx1"/>
          </a:solidFill>
          <a:latin typeface="+mn-lt"/>
          <a:ea typeface="+mn-ea"/>
          <a:cs typeface="+mn-cs"/>
        </a:defRPr>
      </a:lvl6pPr>
      <a:lvl7pPr marL="3516079" algn="l" defTabSz="1172027" rtl="0" eaLnBrk="1" latinLnBrk="0" hangingPunct="1">
        <a:defRPr sz="2300" kern="1200">
          <a:solidFill>
            <a:schemeClr val="tx1"/>
          </a:solidFill>
          <a:latin typeface="+mn-lt"/>
          <a:ea typeface="+mn-ea"/>
          <a:cs typeface="+mn-cs"/>
        </a:defRPr>
      </a:lvl7pPr>
      <a:lvl8pPr marL="4102092" algn="l" defTabSz="1172027" rtl="0" eaLnBrk="1" latinLnBrk="0" hangingPunct="1">
        <a:defRPr sz="2300" kern="1200">
          <a:solidFill>
            <a:schemeClr val="tx1"/>
          </a:solidFill>
          <a:latin typeface="+mn-lt"/>
          <a:ea typeface="+mn-ea"/>
          <a:cs typeface="+mn-cs"/>
        </a:defRPr>
      </a:lvl8pPr>
      <a:lvl9pPr marL="4688105" algn="l" defTabSz="1172027"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8" Type="http://schemas.openxmlformats.org/officeDocument/2006/relationships/tags" Target="../tags/tag243.xml"/><Relationship Id="rId13" Type="http://schemas.openxmlformats.org/officeDocument/2006/relationships/tags" Target="../tags/tag248.xml"/><Relationship Id="rId3" Type="http://schemas.openxmlformats.org/officeDocument/2006/relationships/tags" Target="../tags/tag238.xml"/><Relationship Id="rId7" Type="http://schemas.openxmlformats.org/officeDocument/2006/relationships/tags" Target="../tags/tag242.xml"/><Relationship Id="rId12" Type="http://schemas.openxmlformats.org/officeDocument/2006/relationships/tags" Target="../tags/tag247.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11" Type="http://schemas.openxmlformats.org/officeDocument/2006/relationships/tags" Target="../tags/tag246.xml"/><Relationship Id="rId5" Type="http://schemas.openxmlformats.org/officeDocument/2006/relationships/tags" Target="../tags/tag240.xml"/><Relationship Id="rId15" Type="http://schemas.openxmlformats.org/officeDocument/2006/relationships/image" Target="../media/image17.tmp"/><Relationship Id="rId10" Type="http://schemas.openxmlformats.org/officeDocument/2006/relationships/tags" Target="../tags/tag245.xml"/><Relationship Id="rId4" Type="http://schemas.openxmlformats.org/officeDocument/2006/relationships/tags" Target="../tags/tag239.xml"/><Relationship Id="rId9" Type="http://schemas.openxmlformats.org/officeDocument/2006/relationships/tags" Target="../tags/tag244.xml"/><Relationship Id="rId14"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_rels/slide110.xml.rels><?xml version="1.0" encoding="UTF-8" standalone="yes"?>
<Relationships xmlns="http://schemas.openxmlformats.org/package/2006/relationships"><Relationship Id="rId8" Type="http://schemas.openxmlformats.org/officeDocument/2006/relationships/tags" Target="../tags/tag256.xml"/><Relationship Id="rId13" Type="http://schemas.openxmlformats.org/officeDocument/2006/relationships/tags" Target="../tags/tag261.xml"/><Relationship Id="rId3" Type="http://schemas.openxmlformats.org/officeDocument/2006/relationships/tags" Target="../tags/tag251.xml"/><Relationship Id="rId7" Type="http://schemas.openxmlformats.org/officeDocument/2006/relationships/tags" Target="../tags/tag255.xml"/><Relationship Id="rId12" Type="http://schemas.openxmlformats.org/officeDocument/2006/relationships/tags" Target="../tags/tag260.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tags" Target="../tags/tag259.xml"/><Relationship Id="rId5" Type="http://schemas.openxmlformats.org/officeDocument/2006/relationships/tags" Target="../tags/tag253.xml"/><Relationship Id="rId15" Type="http://schemas.openxmlformats.org/officeDocument/2006/relationships/image" Target="../media/image17.tmp"/><Relationship Id="rId10" Type="http://schemas.openxmlformats.org/officeDocument/2006/relationships/tags" Target="../tags/tag258.xml"/><Relationship Id="rId4" Type="http://schemas.openxmlformats.org/officeDocument/2006/relationships/tags" Target="../tags/tag252.xml"/><Relationship Id="rId9" Type="http://schemas.openxmlformats.org/officeDocument/2006/relationships/tags" Target="../tags/tag257.xml"/><Relationship Id="rId14"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8" Type="http://schemas.openxmlformats.org/officeDocument/2006/relationships/tags" Target="../tags/tag269.xml"/><Relationship Id="rId13" Type="http://schemas.openxmlformats.org/officeDocument/2006/relationships/tags" Target="../tags/tag274.xml"/><Relationship Id="rId3" Type="http://schemas.openxmlformats.org/officeDocument/2006/relationships/tags" Target="../tags/tag264.xml"/><Relationship Id="rId7" Type="http://schemas.openxmlformats.org/officeDocument/2006/relationships/tags" Target="../tags/tag268.xml"/><Relationship Id="rId12" Type="http://schemas.openxmlformats.org/officeDocument/2006/relationships/tags" Target="../tags/tag273.xml"/><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tags" Target="../tags/tag267.xml"/><Relationship Id="rId11" Type="http://schemas.openxmlformats.org/officeDocument/2006/relationships/tags" Target="../tags/tag272.xml"/><Relationship Id="rId5" Type="http://schemas.openxmlformats.org/officeDocument/2006/relationships/tags" Target="../tags/tag266.xml"/><Relationship Id="rId15" Type="http://schemas.openxmlformats.org/officeDocument/2006/relationships/image" Target="../media/image17.tmp"/><Relationship Id="rId10" Type="http://schemas.openxmlformats.org/officeDocument/2006/relationships/tags" Target="../tags/tag271.xml"/><Relationship Id="rId4" Type="http://schemas.openxmlformats.org/officeDocument/2006/relationships/tags" Target="../tags/tag265.xml"/><Relationship Id="rId9" Type="http://schemas.openxmlformats.org/officeDocument/2006/relationships/tags" Target="../tags/tag270.xml"/><Relationship Id="rId14"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tags" Target="../tags/tag287.xml"/><Relationship Id="rId3" Type="http://schemas.openxmlformats.org/officeDocument/2006/relationships/tags" Target="../tags/tag277.xml"/><Relationship Id="rId7" Type="http://schemas.openxmlformats.org/officeDocument/2006/relationships/tags" Target="../tags/tag281.xml"/><Relationship Id="rId12" Type="http://schemas.openxmlformats.org/officeDocument/2006/relationships/tags" Target="../tags/tag286.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tags" Target="../tags/tag285.xml"/><Relationship Id="rId5" Type="http://schemas.openxmlformats.org/officeDocument/2006/relationships/tags" Target="../tags/tag279.xml"/><Relationship Id="rId15" Type="http://schemas.openxmlformats.org/officeDocument/2006/relationships/image" Target="../media/image17.tmp"/><Relationship Id="rId10" Type="http://schemas.openxmlformats.org/officeDocument/2006/relationships/tags" Target="../tags/tag284.xml"/><Relationship Id="rId4" Type="http://schemas.openxmlformats.org/officeDocument/2006/relationships/tags" Target="../tags/tag278.xml"/><Relationship Id="rId9" Type="http://schemas.openxmlformats.org/officeDocument/2006/relationships/tags" Target="../tags/tag283.xml"/><Relationship Id="rId14"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tags" Target="../tags/tag300.xml"/><Relationship Id="rId18" Type="http://schemas.openxmlformats.org/officeDocument/2006/relationships/slideLayout" Target="../slideLayouts/slideLayout20.xml"/><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tags" Target="../tags/tag299.xml"/><Relationship Id="rId17" Type="http://schemas.openxmlformats.org/officeDocument/2006/relationships/tags" Target="../tags/tag304.xml"/><Relationship Id="rId2" Type="http://schemas.openxmlformats.org/officeDocument/2006/relationships/tags" Target="../tags/tag289.xml"/><Relationship Id="rId16" Type="http://schemas.openxmlformats.org/officeDocument/2006/relationships/tags" Target="../tags/tag303.xml"/><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tags" Target="../tags/tag298.xml"/><Relationship Id="rId5" Type="http://schemas.openxmlformats.org/officeDocument/2006/relationships/tags" Target="../tags/tag292.xml"/><Relationship Id="rId15" Type="http://schemas.openxmlformats.org/officeDocument/2006/relationships/tags" Target="../tags/tag302.xml"/><Relationship Id="rId10" Type="http://schemas.openxmlformats.org/officeDocument/2006/relationships/tags" Target="../tags/tag297.xml"/><Relationship Id="rId19" Type="http://schemas.openxmlformats.org/officeDocument/2006/relationships/image" Target="../media/image17.tmp"/><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tags" Target="../tags/tag301.xml"/></Relationships>
</file>

<file path=ppt/slides/_rels/slide114.xml.rels><?xml version="1.0" encoding="UTF-8" standalone="yes"?>
<Relationships xmlns="http://schemas.openxmlformats.org/package/2006/relationships"><Relationship Id="rId8" Type="http://schemas.openxmlformats.org/officeDocument/2006/relationships/tags" Target="../tags/tag312.xml"/><Relationship Id="rId13" Type="http://schemas.openxmlformats.org/officeDocument/2006/relationships/tags" Target="../tags/tag317.xml"/><Relationship Id="rId18" Type="http://schemas.openxmlformats.org/officeDocument/2006/relationships/slideLayout" Target="../slideLayouts/slideLayout20.xml"/><Relationship Id="rId3" Type="http://schemas.openxmlformats.org/officeDocument/2006/relationships/tags" Target="../tags/tag307.xml"/><Relationship Id="rId7" Type="http://schemas.openxmlformats.org/officeDocument/2006/relationships/tags" Target="../tags/tag311.xml"/><Relationship Id="rId12" Type="http://schemas.openxmlformats.org/officeDocument/2006/relationships/tags" Target="../tags/tag316.xml"/><Relationship Id="rId17" Type="http://schemas.openxmlformats.org/officeDocument/2006/relationships/tags" Target="../tags/tag321.xml"/><Relationship Id="rId2" Type="http://schemas.openxmlformats.org/officeDocument/2006/relationships/tags" Target="../tags/tag306.xml"/><Relationship Id="rId16" Type="http://schemas.openxmlformats.org/officeDocument/2006/relationships/tags" Target="../tags/tag320.xml"/><Relationship Id="rId1" Type="http://schemas.openxmlformats.org/officeDocument/2006/relationships/tags" Target="../tags/tag305.xml"/><Relationship Id="rId6" Type="http://schemas.openxmlformats.org/officeDocument/2006/relationships/tags" Target="../tags/tag310.xml"/><Relationship Id="rId11" Type="http://schemas.openxmlformats.org/officeDocument/2006/relationships/tags" Target="../tags/tag315.xml"/><Relationship Id="rId5" Type="http://schemas.openxmlformats.org/officeDocument/2006/relationships/tags" Target="../tags/tag309.xml"/><Relationship Id="rId15" Type="http://schemas.openxmlformats.org/officeDocument/2006/relationships/tags" Target="../tags/tag319.xml"/><Relationship Id="rId10" Type="http://schemas.openxmlformats.org/officeDocument/2006/relationships/tags" Target="../tags/tag314.xml"/><Relationship Id="rId19" Type="http://schemas.openxmlformats.org/officeDocument/2006/relationships/image" Target="../media/image17.tmp"/><Relationship Id="rId4" Type="http://schemas.openxmlformats.org/officeDocument/2006/relationships/tags" Target="../tags/tag308.xml"/><Relationship Id="rId9" Type="http://schemas.openxmlformats.org/officeDocument/2006/relationships/tags" Target="../tags/tag313.xml"/><Relationship Id="rId14" Type="http://schemas.openxmlformats.org/officeDocument/2006/relationships/tags" Target="../tags/tag318.xml"/></Relationships>
</file>

<file path=ppt/slides/_rels/slide115.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tags" Target="../tags/tag334.xml"/><Relationship Id="rId18" Type="http://schemas.openxmlformats.org/officeDocument/2006/relationships/slideLayout" Target="../slideLayouts/slideLayout20.xml"/><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tags" Target="../tags/tag333.xml"/><Relationship Id="rId17" Type="http://schemas.openxmlformats.org/officeDocument/2006/relationships/tags" Target="../tags/tag338.xml"/><Relationship Id="rId2" Type="http://schemas.openxmlformats.org/officeDocument/2006/relationships/tags" Target="../tags/tag323.xml"/><Relationship Id="rId16" Type="http://schemas.openxmlformats.org/officeDocument/2006/relationships/tags" Target="../tags/tag337.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5" Type="http://schemas.openxmlformats.org/officeDocument/2006/relationships/tags" Target="../tags/tag326.xml"/><Relationship Id="rId15" Type="http://schemas.openxmlformats.org/officeDocument/2006/relationships/tags" Target="../tags/tag336.xml"/><Relationship Id="rId10" Type="http://schemas.openxmlformats.org/officeDocument/2006/relationships/tags" Target="../tags/tag331.xml"/><Relationship Id="rId19" Type="http://schemas.openxmlformats.org/officeDocument/2006/relationships/image" Target="../media/image17.tmp"/><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tags" Target="../tags/tag33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30.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7.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tags" Target="../tags/tag351.xml"/><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tags" Target="../tags/tag350.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11" Type="http://schemas.openxmlformats.org/officeDocument/2006/relationships/tags" Target="../tags/tag349.xml"/><Relationship Id="rId5" Type="http://schemas.openxmlformats.org/officeDocument/2006/relationships/tags" Target="../tags/tag343.xml"/><Relationship Id="rId15" Type="http://schemas.openxmlformats.org/officeDocument/2006/relationships/image" Target="../media/image17.tmp"/><Relationship Id="rId10" Type="http://schemas.openxmlformats.org/officeDocument/2006/relationships/tags" Target="../tags/tag348.xml"/><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slideLayout" Target="../slideLayouts/slideLayout20.xml"/></Relationships>
</file>

<file path=ppt/slides/_rels/slide124.xml.rels><?xml version="1.0" encoding="UTF-8" standalone="yes"?>
<Relationships xmlns="http://schemas.openxmlformats.org/package/2006/relationships"><Relationship Id="rId8" Type="http://schemas.openxmlformats.org/officeDocument/2006/relationships/tags" Target="../tags/tag359.xml"/><Relationship Id="rId13" Type="http://schemas.openxmlformats.org/officeDocument/2006/relationships/tags" Target="../tags/tag364.xml"/><Relationship Id="rId3" Type="http://schemas.openxmlformats.org/officeDocument/2006/relationships/tags" Target="../tags/tag354.xml"/><Relationship Id="rId7" Type="http://schemas.openxmlformats.org/officeDocument/2006/relationships/tags" Target="../tags/tag358.xml"/><Relationship Id="rId12" Type="http://schemas.openxmlformats.org/officeDocument/2006/relationships/tags" Target="../tags/tag363.xml"/><Relationship Id="rId2" Type="http://schemas.openxmlformats.org/officeDocument/2006/relationships/tags" Target="../tags/tag353.xml"/><Relationship Id="rId1" Type="http://schemas.openxmlformats.org/officeDocument/2006/relationships/tags" Target="../tags/tag352.xml"/><Relationship Id="rId6" Type="http://schemas.openxmlformats.org/officeDocument/2006/relationships/tags" Target="../tags/tag357.xml"/><Relationship Id="rId11" Type="http://schemas.openxmlformats.org/officeDocument/2006/relationships/tags" Target="../tags/tag362.xml"/><Relationship Id="rId5" Type="http://schemas.openxmlformats.org/officeDocument/2006/relationships/tags" Target="../tags/tag356.xml"/><Relationship Id="rId15" Type="http://schemas.openxmlformats.org/officeDocument/2006/relationships/image" Target="../media/image17.tmp"/><Relationship Id="rId10" Type="http://schemas.openxmlformats.org/officeDocument/2006/relationships/tags" Target="../tags/tag361.xml"/><Relationship Id="rId4" Type="http://schemas.openxmlformats.org/officeDocument/2006/relationships/tags" Target="../tags/tag355.xml"/><Relationship Id="rId9" Type="http://schemas.openxmlformats.org/officeDocument/2006/relationships/tags" Target="../tags/tag360.xml"/><Relationship Id="rId14" Type="http://schemas.openxmlformats.org/officeDocument/2006/relationships/slideLayout" Target="../slideLayouts/slideLayout2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44.xml"/><Relationship Id="rId4" Type="http://schemas.openxmlformats.org/officeDocument/2006/relationships/image" Target="../media/image34.png"/></Relationships>
</file>

<file path=ppt/slides/_rels/slide1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4.xml"/><Relationship Id="rId4" Type="http://schemas.openxmlformats.org/officeDocument/2006/relationships/image" Target="../media/image35.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9.xml"/></Relationships>
</file>

<file path=ppt/slides/_rels/slide1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44.xml"/><Relationship Id="rId5" Type="http://schemas.openxmlformats.org/officeDocument/2006/relationships/image" Target="../media/image37.png"/><Relationship Id="rId4" Type="http://schemas.openxmlformats.org/officeDocument/2006/relationships/image" Target="../media/image36.emf"/></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1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0.xml"/></Relationships>
</file>

<file path=ppt/slides/_rels/slide1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141.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tags" Target="../tags/tag377.xml"/><Relationship Id="rId18" Type="http://schemas.openxmlformats.org/officeDocument/2006/relationships/slideLayout" Target="../slideLayouts/slideLayout20.xml"/><Relationship Id="rId3" Type="http://schemas.openxmlformats.org/officeDocument/2006/relationships/tags" Target="../tags/tag367.xml"/><Relationship Id="rId7" Type="http://schemas.openxmlformats.org/officeDocument/2006/relationships/tags" Target="../tags/tag371.xml"/><Relationship Id="rId12" Type="http://schemas.openxmlformats.org/officeDocument/2006/relationships/tags" Target="../tags/tag376.xml"/><Relationship Id="rId17" Type="http://schemas.openxmlformats.org/officeDocument/2006/relationships/tags" Target="../tags/tag381.xml"/><Relationship Id="rId2" Type="http://schemas.openxmlformats.org/officeDocument/2006/relationships/tags" Target="../tags/tag366.xml"/><Relationship Id="rId16" Type="http://schemas.openxmlformats.org/officeDocument/2006/relationships/tags" Target="../tags/tag380.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tags" Target="../tags/tag375.xml"/><Relationship Id="rId5" Type="http://schemas.openxmlformats.org/officeDocument/2006/relationships/tags" Target="../tags/tag369.xml"/><Relationship Id="rId15" Type="http://schemas.openxmlformats.org/officeDocument/2006/relationships/tags" Target="../tags/tag379.xml"/><Relationship Id="rId10" Type="http://schemas.openxmlformats.org/officeDocument/2006/relationships/tags" Target="../tags/tag374.xml"/><Relationship Id="rId19" Type="http://schemas.openxmlformats.org/officeDocument/2006/relationships/image" Target="../media/image17.tmp"/><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tags" Target="../tags/tag378.xml"/></Relationships>
</file>

<file path=ppt/slides/_rels/slide142.xml.rels><?xml version="1.0" encoding="UTF-8" standalone="yes"?>
<Relationships xmlns="http://schemas.openxmlformats.org/package/2006/relationships"><Relationship Id="rId8" Type="http://schemas.openxmlformats.org/officeDocument/2006/relationships/tags" Target="../tags/tag389.xml"/><Relationship Id="rId13" Type="http://schemas.openxmlformats.org/officeDocument/2006/relationships/tags" Target="../tags/tag394.xml"/><Relationship Id="rId3" Type="http://schemas.openxmlformats.org/officeDocument/2006/relationships/tags" Target="../tags/tag384.xml"/><Relationship Id="rId7" Type="http://schemas.openxmlformats.org/officeDocument/2006/relationships/tags" Target="../tags/tag388.xml"/><Relationship Id="rId12" Type="http://schemas.openxmlformats.org/officeDocument/2006/relationships/tags" Target="../tags/tag393.xml"/><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tags" Target="../tags/tag387.xml"/><Relationship Id="rId11" Type="http://schemas.openxmlformats.org/officeDocument/2006/relationships/tags" Target="../tags/tag392.xml"/><Relationship Id="rId5" Type="http://schemas.openxmlformats.org/officeDocument/2006/relationships/tags" Target="../tags/tag386.xml"/><Relationship Id="rId15" Type="http://schemas.openxmlformats.org/officeDocument/2006/relationships/image" Target="../media/image17.tmp"/><Relationship Id="rId10" Type="http://schemas.openxmlformats.org/officeDocument/2006/relationships/tags" Target="../tags/tag391.xml"/><Relationship Id="rId4" Type="http://schemas.openxmlformats.org/officeDocument/2006/relationships/tags" Target="../tags/tag385.xml"/><Relationship Id="rId9" Type="http://schemas.openxmlformats.org/officeDocument/2006/relationships/tags" Target="../tags/tag390.xml"/><Relationship Id="rId14" Type="http://schemas.openxmlformats.org/officeDocument/2006/relationships/slideLayout" Target="../slideLayouts/slideLayout2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8" Type="http://schemas.openxmlformats.org/officeDocument/2006/relationships/tags" Target="../tags/tag402.xml"/><Relationship Id="rId13" Type="http://schemas.openxmlformats.org/officeDocument/2006/relationships/tags" Target="../tags/tag407.xml"/><Relationship Id="rId18" Type="http://schemas.openxmlformats.org/officeDocument/2006/relationships/slideLayout" Target="../slideLayouts/slideLayout20.xml"/><Relationship Id="rId3" Type="http://schemas.openxmlformats.org/officeDocument/2006/relationships/tags" Target="../tags/tag397.xml"/><Relationship Id="rId7" Type="http://schemas.openxmlformats.org/officeDocument/2006/relationships/tags" Target="../tags/tag401.xml"/><Relationship Id="rId12" Type="http://schemas.openxmlformats.org/officeDocument/2006/relationships/tags" Target="../tags/tag406.xml"/><Relationship Id="rId17" Type="http://schemas.openxmlformats.org/officeDocument/2006/relationships/tags" Target="../tags/tag411.xml"/><Relationship Id="rId2" Type="http://schemas.openxmlformats.org/officeDocument/2006/relationships/tags" Target="../tags/tag396.xml"/><Relationship Id="rId16" Type="http://schemas.openxmlformats.org/officeDocument/2006/relationships/tags" Target="../tags/tag410.xml"/><Relationship Id="rId1" Type="http://schemas.openxmlformats.org/officeDocument/2006/relationships/tags" Target="../tags/tag395.xml"/><Relationship Id="rId6" Type="http://schemas.openxmlformats.org/officeDocument/2006/relationships/tags" Target="../tags/tag400.xml"/><Relationship Id="rId11" Type="http://schemas.openxmlformats.org/officeDocument/2006/relationships/tags" Target="../tags/tag405.xml"/><Relationship Id="rId5" Type="http://schemas.openxmlformats.org/officeDocument/2006/relationships/tags" Target="../tags/tag399.xml"/><Relationship Id="rId15" Type="http://schemas.openxmlformats.org/officeDocument/2006/relationships/tags" Target="../tags/tag409.xml"/><Relationship Id="rId10" Type="http://schemas.openxmlformats.org/officeDocument/2006/relationships/tags" Target="../tags/tag404.xml"/><Relationship Id="rId19" Type="http://schemas.openxmlformats.org/officeDocument/2006/relationships/image" Target="../media/image17.tmp"/><Relationship Id="rId4" Type="http://schemas.openxmlformats.org/officeDocument/2006/relationships/tags" Target="../tags/tag398.xml"/><Relationship Id="rId9" Type="http://schemas.openxmlformats.org/officeDocument/2006/relationships/tags" Target="../tags/tag403.xml"/><Relationship Id="rId14" Type="http://schemas.openxmlformats.org/officeDocument/2006/relationships/tags" Target="../tags/tag408.xml"/></Relationships>
</file>

<file path=ppt/slides/_rels/slide152.xml.rels><?xml version="1.0" encoding="UTF-8" standalone="yes"?>
<Relationships xmlns="http://schemas.openxmlformats.org/package/2006/relationships"><Relationship Id="rId8" Type="http://schemas.openxmlformats.org/officeDocument/2006/relationships/tags" Target="../tags/tag419.xml"/><Relationship Id="rId13" Type="http://schemas.openxmlformats.org/officeDocument/2006/relationships/tags" Target="../tags/tag424.xml"/><Relationship Id="rId18" Type="http://schemas.openxmlformats.org/officeDocument/2006/relationships/slideLayout" Target="../slideLayouts/slideLayout20.xml"/><Relationship Id="rId3" Type="http://schemas.openxmlformats.org/officeDocument/2006/relationships/tags" Target="../tags/tag414.xml"/><Relationship Id="rId7" Type="http://schemas.openxmlformats.org/officeDocument/2006/relationships/tags" Target="../tags/tag418.xml"/><Relationship Id="rId12" Type="http://schemas.openxmlformats.org/officeDocument/2006/relationships/tags" Target="../tags/tag423.xml"/><Relationship Id="rId17" Type="http://schemas.openxmlformats.org/officeDocument/2006/relationships/tags" Target="../tags/tag428.xml"/><Relationship Id="rId2" Type="http://schemas.openxmlformats.org/officeDocument/2006/relationships/tags" Target="../tags/tag413.xml"/><Relationship Id="rId16" Type="http://schemas.openxmlformats.org/officeDocument/2006/relationships/tags" Target="../tags/tag427.xml"/><Relationship Id="rId1" Type="http://schemas.openxmlformats.org/officeDocument/2006/relationships/tags" Target="../tags/tag412.xml"/><Relationship Id="rId6" Type="http://schemas.openxmlformats.org/officeDocument/2006/relationships/tags" Target="../tags/tag417.xml"/><Relationship Id="rId11" Type="http://schemas.openxmlformats.org/officeDocument/2006/relationships/tags" Target="../tags/tag422.xml"/><Relationship Id="rId5" Type="http://schemas.openxmlformats.org/officeDocument/2006/relationships/tags" Target="../tags/tag416.xml"/><Relationship Id="rId15" Type="http://schemas.openxmlformats.org/officeDocument/2006/relationships/tags" Target="../tags/tag426.xml"/><Relationship Id="rId10" Type="http://schemas.openxmlformats.org/officeDocument/2006/relationships/tags" Target="../tags/tag421.xml"/><Relationship Id="rId19" Type="http://schemas.openxmlformats.org/officeDocument/2006/relationships/image" Target="../media/image17.tmp"/><Relationship Id="rId4" Type="http://schemas.openxmlformats.org/officeDocument/2006/relationships/tags" Target="../tags/tag415.xml"/><Relationship Id="rId9" Type="http://schemas.openxmlformats.org/officeDocument/2006/relationships/tags" Target="../tags/tag420.xml"/><Relationship Id="rId14" Type="http://schemas.openxmlformats.org/officeDocument/2006/relationships/tags" Target="../tags/tag4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9.xml"/></Relationships>
</file>

<file path=ppt/slides/_rels/slide1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59.xml"/><Relationship Id="rId4" Type="http://schemas.openxmlformats.org/officeDocument/2006/relationships/image" Target="../media/image4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61.xml"/><Relationship Id="rId5" Type="http://schemas.openxmlformats.org/officeDocument/2006/relationships/hyperlink" Target="tower.swf" TargetMode="External"/><Relationship Id="rId4" Type="http://schemas.openxmlformats.org/officeDocument/2006/relationships/image" Target="../media/image33.png"/></Relationships>
</file>

<file path=ppt/slides/_rels/slide1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6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62.xml"/><Relationship Id="rId5" Type="http://schemas.openxmlformats.org/officeDocument/2006/relationships/image" Target="../media/image34.emf"/><Relationship Id="rId4" Type="http://schemas.openxmlformats.org/officeDocument/2006/relationships/customXml" Target="../ink/ink1.xml"/></Relationships>
</file>

<file path=ppt/slides/_rels/slide1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62.xml"/><Relationship Id="rId4" Type="http://schemas.openxmlformats.org/officeDocument/2006/relationships/image" Target="../media/image49.wmf"/></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7.xml"/></Relationships>
</file>

<file path=ppt/slides/_rels/slide16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5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image" Target="../media/image17.tmp"/><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image" Target="../media/image17.tmp"/><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tags" Target="../tags/tag55.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openxmlformats.org/officeDocument/2006/relationships/image" Target="../media/image17.tmp"/><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image" Target="../media/image17.tmp"/><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slideLayout" Target="../slideLayouts/slideLayout7.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image" Target="../media/image17.tmp"/><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slideLayout" Target="../slideLayouts/slideLayout7.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 Type="http://schemas.openxmlformats.org/officeDocument/2006/relationships/tags" Target="../tags/tag88.xml"/><Relationship Id="rId16" Type="http://schemas.openxmlformats.org/officeDocument/2006/relationships/tags" Target="../tags/tag102.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tags" Target="../tags/tag101.xml"/><Relationship Id="rId10" Type="http://schemas.openxmlformats.org/officeDocument/2006/relationships/tags" Target="../tags/tag96.xml"/><Relationship Id="rId19" Type="http://schemas.openxmlformats.org/officeDocument/2006/relationships/image" Target="../media/image17.tmp"/><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image" Target="../media/image17.tmp"/><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18" Type="http://schemas.openxmlformats.org/officeDocument/2006/relationships/slideLayout" Target="../slideLayouts/slideLayout30.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tags" Target="../tags/tag133.xml"/><Relationship Id="rId2" Type="http://schemas.openxmlformats.org/officeDocument/2006/relationships/tags" Target="../tags/tag118.xml"/><Relationship Id="rId16" Type="http://schemas.openxmlformats.org/officeDocument/2006/relationships/tags" Target="../tags/tag132.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tags" Target="../tags/tag131.xml"/><Relationship Id="rId10" Type="http://schemas.openxmlformats.org/officeDocument/2006/relationships/tags" Target="../tags/tag126.xml"/><Relationship Id="rId19" Type="http://schemas.openxmlformats.org/officeDocument/2006/relationships/image" Target="../media/image17.tmp"/><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slideLayout" Target="../slideLayouts/slideLayout30.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image" Target="../media/image17.tmp"/><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slideLayout" Target="../slideLayouts/slideLayout30.xml"/><Relationship Id="rId3" Type="http://schemas.openxmlformats.org/officeDocument/2006/relationships/tags" Target="../tags/tag153.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 Type="http://schemas.openxmlformats.org/officeDocument/2006/relationships/tags" Target="../tags/tag152.xml"/><Relationship Id="rId16" Type="http://schemas.openxmlformats.org/officeDocument/2006/relationships/tags" Target="../tags/tag166.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5" Type="http://schemas.openxmlformats.org/officeDocument/2006/relationships/tags" Target="../tags/tag155.xml"/><Relationship Id="rId15" Type="http://schemas.openxmlformats.org/officeDocument/2006/relationships/tags" Target="../tags/tag165.xml"/><Relationship Id="rId10" Type="http://schemas.openxmlformats.org/officeDocument/2006/relationships/tags" Target="../tags/tag160.xml"/><Relationship Id="rId19" Type="http://schemas.openxmlformats.org/officeDocument/2006/relationships/image" Target="../media/image17.tmp"/><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s>
</file>

<file path=ppt/slides/_rels/slide77.xml.rels><?xml version="1.0" encoding="UTF-8" standalone="yes"?>
<Relationships xmlns="http://schemas.openxmlformats.org/package/2006/relationships"><Relationship Id="rId8" Type="http://schemas.openxmlformats.org/officeDocument/2006/relationships/tags" Target="../tags/tag175.xml"/><Relationship Id="rId13" Type="http://schemas.openxmlformats.org/officeDocument/2006/relationships/tags" Target="../tags/tag180.xml"/><Relationship Id="rId18" Type="http://schemas.openxmlformats.org/officeDocument/2006/relationships/slideLayout" Target="../slideLayouts/slideLayout30.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tags" Target="../tags/tag179.xml"/><Relationship Id="rId17" Type="http://schemas.openxmlformats.org/officeDocument/2006/relationships/tags" Target="../tags/tag184.xml"/><Relationship Id="rId2" Type="http://schemas.openxmlformats.org/officeDocument/2006/relationships/tags" Target="../tags/tag169.xml"/><Relationship Id="rId16" Type="http://schemas.openxmlformats.org/officeDocument/2006/relationships/tags" Target="../tags/tag183.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tags" Target="../tags/tag178.xml"/><Relationship Id="rId5" Type="http://schemas.openxmlformats.org/officeDocument/2006/relationships/tags" Target="../tags/tag172.xml"/><Relationship Id="rId15" Type="http://schemas.openxmlformats.org/officeDocument/2006/relationships/tags" Target="../tags/tag182.xml"/><Relationship Id="rId10" Type="http://schemas.openxmlformats.org/officeDocument/2006/relationships/tags" Target="../tags/tag177.xml"/><Relationship Id="rId19" Type="http://schemas.openxmlformats.org/officeDocument/2006/relationships/image" Target="../media/image17.tmp"/><Relationship Id="rId4" Type="http://schemas.openxmlformats.org/officeDocument/2006/relationships/tags" Target="../tags/tag171.xml"/><Relationship Id="rId9" Type="http://schemas.openxmlformats.org/officeDocument/2006/relationships/tags" Target="../tags/tag176.xml"/><Relationship Id="rId14" Type="http://schemas.openxmlformats.org/officeDocument/2006/relationships/tags" Target="../tags/tag181.xml"/></Relationships>
</file>

<file path=ppt/slides/_rels/slide78.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slideLayout" Target="../slideLayouts/slideLayout7.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tags" Target="../tags/tag201.xml"/><Relationship Id="rId2" Type="http://schemas.openxmlformats.org/officeDocument/2006/relationships/tags" Target="../tags/tag186.xml"/><Relationship Id="rId16" Type="http://schemas.openxmlformats.org/officeDocument/2006/relationships/tags" Target="../tags/tag200.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tags" Target="../tags/tag199.xml"/><Relationship Id="rId10" Type="http://schemas.openxmlformats.org/officeDocument/2006/relationships/tags" Target="../tags/tag194.xml"/><Relationship Id="rId19" Type="http://schemas.openxmlformats.org/officeDocument/2006/relationships/image" Target="../media/image17.tmp"/><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s>
</file>

<file path=ppt/slides/_rels/slide79.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18" Type="http://schemas.openxmlformats.org/officeDocument/2006/relationships/slideLayout" Target="../slideLayouts/slideLayout7.xml"/><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tags" Target="../tags/tag218.xml"/><Relationship Id="rId2" Type="http://schemas.openxmlformats.org/officeDocument/2006/relationships/tags" Target="../tags/tag203.xml"/><Relationship Id="rId16" Type="http://schemas.openxmlformats.org/officeDocument/2006/relationships/tags" Target="../tags/tag217.xml"/><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5" Type="http://schemas.openxmlformats.org/officeDocument/2006/relationships/tags" Target="../tags/tag216.xml"/><Relationship Id="rId10" Type="http://schemas.openxmlformats.org/officeDocument/2006/relationships/tags" Target="../tags/tag211.xml"/><Relationship Id="rId19" Type="http://schemas.openxmlformats.org/officeDocument/2006/relationships/image" Target="../media/image17.tmp"/><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80.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tags" Target="../tags/tag231.xml"/><Relationship Id="rId18" Type="http://schemas.openxmlformats.org/officeDocument/2006/relationships/slideLayout" Target="../slideLayouts/slideLayout7.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tags" Target="../tags/tag235.xml"/><Relationship Id="rId2" Type="http://schemas.openxmlformats.org/officeDocument/2006/relationships/tags" Target="../tags/tag220.xml"/><Relationship Id="rId16" Type="http://schemas.openxmlformats.org/officeDocument/2006/relationships/tags" Target="../tags/tag234.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5" Type="http://schemas.openxmlformats.org/officeDocument/2006/relationships/tags" Target="../tags/tag233.xml"/><Relationship Id="rId10" Type="http://schemas.openxmlformats.org/officeDocument/2006/relationships/tags" Target="../tags/tag228.xml"/><Relationship Id="rId19" Type="http://schemas.openxmlformats.org/officeDocument/2006/relationships/image" Target="../media/image17.tmp"/><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15.xml"/><Relationship Id="rId4" Type="http://schemas.openxmlformats.org/officeDocument/2006/relationships/image" Target="../media/image3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343473" y="1268760"/>
            <a:ext cx="9664391" cy="4867072"/>
          </a:xfrm>
        </p:spPr>
        <p:txBody>
          <a:bodyPr>
            <a:noAutofit/>
          </a:bodyPr>
          <a:lstStyle/>
          <a:p>
            <a:pPr>
              <a:lnSpc>
                <a:spcPct val="90000"/>
              </a:lnSpc>
              <a:buSzPct val="70000"/>
            </a:pPr>
            <a:r>
              <a:rPr lang="zh-CN" altLang="en-US" dirty="0"/>
              <a:t>逻辑</a:t>
            </a:r>
            <a:r>
              <a:rPr lang="zh-CN" altLang="en-US" dirty="0" smtClean="0"/>
              <a:t>结构</a:t>
            </a:r>
            <a:r>
              <a:rPr lang="zh-CN" altLang="en-US" smtClean="0"/>
              <a:t>是指数</a:t>
            </a:r>
            <a:r>
              <a:rPr lang="zh-CN" altLang="en-US" dirty="0"/>
              <a:t>据元素之间的</a:t>
            </a:r>
            <a:r>
              <a:rPr lang="zh-CN" altLang="en-US"/>
              <a:t>内在</a:t>
            </a:r>
            <a:r>
              <a:rPr lang="zh-CN" altLang="en-US" smtClean="0"/>
              <a:t>关系（</a:t>
            </a:r>
            <a:r>
              <a:rPr lang="en-US" altLang="zh-CN"/>
              <a:t>The intrinsic  relations between  data </a:t>
            </a:r>
            <a:r>
              <a:rPr lang="en-US" altLang="zh-CN" smtClean="0"/>
              <a:t>elements</a:t>
            </a:r>
            <a:r>
              <a:rPr lang="zh-CN" altLang="en-US"/>
              <a:t>）。</a:t>
            </a:r>
            <a:endParaRPr lang="en-US" dirty="0"/>
          </a:p>
          <a:p>
            <a:pPr>
              <a:lnSpc>
                <a:spcPct val="90000"/>
              </a:lnSpc>
              <a:buSzPct val="70000"/>
            </a:pPr>
            <a:r>
              <a:rPr lang="zh-CN" altLang="en-US" smtClean="0"/>
              <a:t>根据数据元素</a:t>
            </a:r>
            <a:r>
              <a:rPr lang="zh-CN" altLang="en-US" dirty="0"/>
              <a:t>之间关系的不同特性，数据结构被抽象为四类逻辑</a:t>
            </a:r>
            <a:r>
              <a:rPr lang="zh-CN" altLang="en-US"/>
              <a:t>结构</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线性</a:t>
            </a:r>
            <a:r>
              <a:rPr lang="zh-CN" altLang="en-US" b="1" dirty="0" smtClean="0">
                <a:solidFill>
                  <a:srgbClr val="FF0000"/>
                </a:solidFill>
                <a:latin typeface="Comic Sans MS" pitchFamily="66" charset="0"/>
                <a:ea typeface="楷体_GB2312" pitchFamily="49" charset="-122"/>
              </a:rPr>
              <a:t>结构</a:t>
            </a:r>
            <a:r>
              <a:rPr lang="zh-CN" altLang="en-US" dirty="0" smtClean="0"/>
              <a:t>（</a:t>
            </a:r>
            <a:r>
              <a:rPr lang="en-US" dirty="0" smtClean="0"/>
              <a:t>linear </a:t>
            </a:r>
            <a:r>
              <a:rPr lang="en-US" smtClean="0"/>
              <a:t>structure</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树形</a:t>
            </a:r>
            <a:r>
              <a:rPr lang="zh-CN" altLang="en-US" b="1" dirty="0" smtClean="0">
                <a:solidFill>
                  <a:srgbClr val="FF0000"/>
                </a:solidFill>
                <a:latin typeface="Comic Sans MS" pitchFamily="66" charset="0"/>
                <a:ea typeface="楷体_GB2312" pitchFamily="49" charset="-122"/>
              </a:rPr>
              <a:t>结构</a:t>
            </a:r>
            <a:r>
              <a:rPr lang="zh-CN" altLang="en-US" dirty="0"/>
              <a:t>（</a:t>
            </a:r>
            <a:r>
              <a:rPr lang="en-US"/>
              <a:t>tree</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图</a:t>
            </a:r>
            <a:r>
              <a:rPr lang="zh-CN" altLang="en-US" b="1" dirty="0" smtClean="0">
                <a:solidFill>
                  <a:srgbClr val="FF0000"/>
                </a:solidFill>
                <a:latin typeface="Comic Sans MS" pitchFamily="66" charset="0"/>
                <a:ea typeface="楷体_GB2312" pitchFamily="49" charset="-122"/>
              </a:rPr>
              <a:t>状结构</a:t>
            </a:r>
            <a:r>
              <a:rPr lang="zh-CN" altLang="en-US" dirty="0" smtClean="0"/>
              <a:t> </a:t>
            </a:r>
            <a:r>
              <a:rPr lang="zh-CN" altLang="en-US" dirty="0"/>
              <a:t>（</a:t>
            </a:r>
            <a:r>
              <a:rPr lang="en-US"/>
              <a:t>graph</a:t>
            </a:r>
            <a:r>
              <a:rPr lang="zh-CN" altLang="en-US" smtClean="0"/>
              <a:t>）</a:t>
            </a:r>
            <a:endParaRPr lang="en-US" altLang="zh-CN" smtClean="0"/>
          </a:p>
          <a:p>
            <a:pPr lvl="1">
              <a:lnSpc>
                <a:spcPct val="90000"/>
              </a:lnSpc>
              <a:buSzPct val="70000"/>
            </a:pPr>
            <a:r>
              <a:rPr lang="zh-CN" altLang="en-US" b="1" smtClean="0">
                <a:solidFill>
                  <a:srgbClr val="FF0000"/>
                </a:solidFill>
                <a:latin typeface="Comic Sans MS" pitchFamily="66" charset="0"/>
                <a:ea typeface="楷体_GB2312" pitchFamily="49" charset="-122"/>
              </a:rPr>
              <a:t>集合</a:t>
            </a:r>
            <a:r>
              <a:rPr lang="zh-CN" altLang="en-US" b="1" dirty="0" smtClean="0">
                <a:solidFill>
                  <a:srgbClr val="FF0000"/>
                </a:solidFill>
                <a:latin typeface="Comic Sans MS" pitchFamily="66" charset="0"/>
                <a:ea typeface="楷体_GB2312" pitchFamily="49" charset="-122"/>
              </a:rPr>
              <a:t>结构</a:t>
            </a:r>
            <a:r>
              <a:rPr lang="zh-CN" altLang="en-US" dirty="0" smtClean="0"/>
              <a:t>（</a:t>
            </a:r>
            <a:r>
              <a:rPr lang="en-US" dirty="0"/>
              <a:t>set</a:t>
            </a:r>
            <a:r>
              <a:rPr lang="zh-CN" altLang="en-US" dirty="0"/>
              <a:t>）</a:t>
            </a:r>
            <a:endParaRPr lang="en-US" altLang="zh-CN" b="1" dirty="0">
              <a:solidFill>
                <a:srgbClr val="FF0000"/>
              </a:solidFill>
              <a:latin typeface="Comic Sans MS" pitchFamily="66" charset="0"/>
              <a:ea typeface="楷体_GB2312" pitchFamily="49" charset="-122"/>
            </a:endParaRPr>
          </a:p>
          <a:p>
            <a:endParaRPr lang="zh-CN" altLang="en-US" sz="3360" dirty="0"/>
          </a:p>
        </p:txBody>
      </p:sp>
      <p:sp>
        <p:nvSpPr>
          <p:cNvPr id="4" name="标题 3"/>
          <p:cNvSpPr>
            <a:spLocks noGrp="1"/>
          </p:cNvSpPr>
          <p:nvPr>
            <p:ph type="title"/>
          </p:nvPr>
        </p:nvSpPr>
        <p:spPr/>
        <p:txBody>
          <a:bodyPr>
            <a:normAutofit fontScale="90000"/>
          </a:bodyPr>
          <a:lstStyle/>
          <a:p>
            <a:pPr algn="l"/>
            <a:r>
              <a:rPr lang="zh-CN" altLang="en-US" dirty="0"/>
              <a:t>逻辑</a:t>
            </a:r>
            <a:r>
              <a:rPr lang="zh-CN" altLang="en-US" dirty="0" smtClean="0"/>
              <a:t>结构（</a:t>
            </a:r>
            <a:r>
              <a:rPr lang="en-US" altLang="zh-CN" dirty="0" smtClean="0"/>
              <a:t>Logical Structure</a:t>
            </a:r>
            <a:r>
              <a:rPr lang="zh-CN" altLang="en-US" dirty="0" smtClean="0"/>
              <a:t>）</a:t>
            </a:r>
            <a:endParaRPr lang="zh-CN" altLang="en-US" dirty="0"/>
          </a:p>
        </p:txBody>
      </p:sp>
    </p:spTree>
    <p:extLst>
      <p:ext uri="{BB962C8B-B14F-4D97-AF65-F5344CB8AC3E}">
        <p14:creationId xmlns:p14="http://schemas.microsoft.com/office/powerpoint/2010/main" val="321984440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sz="quarter" idx="10"/>
          </p:nvPr>
        </p:nvSpPr>
        <p:spPr>
          <a:xfrm>
            <a:off x="1343473" y="1182351"/>
            <a:ext cx="9664391" cy="4867072"/>
          </a:xfrm>
        </p:spPr>
        <p:txBody>
          <a:bodyPr>
            <a:noAutofit/>
          </a:bodyPr>
          <a:lstStyle/>
          <a:p>
            <a:pPr algn="l">
              <a:lnSpc>
                <a:spcPct val="120000"/>
              </a:lnSpc>
            </a:pPr>
            <a:r>
              <a:rPr lang="en-US" altLang="zh-CN" sz="2160" dirty="0"/>
              <a:t>A stack is a </a:t>
            </a:r>
            <a:r>
              <a:rPr lang="en-US" altLang="zh-CN" sz="2160" dirty="0">
                <a:solidFill>
                  <a:srgbClr val="FF0000"/>
                </a:solidFill>
              </a:rPr>
              <a:t>list </a:t>
            </a:r>
            <a:r>
              <a:rPr lang="en-US" altLang="zh-CN" sz="2160" dirty="0"/>
              <a:t>in which all </a:t>
            </a:r>
            <a:r>
              <a:rPr lang="en-US" altLang="zh-CN" sz="2160" dirty="0">
                <a:solidFill>
                  <a:srgbClr val="FF0000"/>
                </a:solidFill>
              </a:rPr>
              <a:t>insertions and deletions </a:t>
            </a:r>
            <a:r>
              <a:rPr lang="en-US" altLang="zh-CN" sz="2160" dirty="0"/>
              <a:t>of entries are made at </a:t>
            </a:r>
            <a:r>
              <a:rPr lang="en-US" altLang="zh-CN" sz="2160" dirty="0">
                <a:solidFill>
                  <a:srgbClr val="FF0000"/>
                </a:solidFill>
              </a:rPr>
              <a:t>one end</a:t>
            </a:r>
            <a:r>
              <a:rPr lang="en-US" altLang="zh-CN" sz="2160" dirty="0"/>
              <a:t>, called the </a:t>
            </a:r>
            <a:r>
              <a:rPr lang="en-US" altLang="zh-CN" sz="2160" dirty="0">
                <a:solidFill>
                  <a:srgbClr val="FF0000"/>
                </a:solidFill>
              </a:rPr>
              <a:t>top of the stack</a:t>
            </a:r>
            <a:r>
              <a:rPr lang="en-US" altLang="zh-CN" sz="2160" dirty="0"/>
              <a:t>. The last entry which is inserted is the first one that will be removed . Empty stack means the stack has no item.</a:t>
            </a:r>
          </a:p>
          <a:p>
            <a:pPr algn="l"/>
            <a:r>
              <a:rPr lang="en-US" altLang="zh-CN" sz="2160" dirty="0" smtClean="0"/>
              <a:t>methods</a:t>
            </a:r>
            <a:endParaRPr lang="en-US" altLang="zh-CN" sz="2160" dirty="0"/>
          </a:p>
          <a:p>
            <a:pPr lvl="1" algn="l"/>
            <a:r>
              <a:rPr lang="en-US" altLang="zh-CN" sz="1680" dirty="0"/>
              <a:t>push</a:t>
            </a:r>
            <a:r>
              <a:rPr lang="zh-CN" altLang="en-US" sz="1680" dirty="0"/>
              <a:t>（入栈） </a:t>
            </a:r>
            <a:r>
              <a:rPr lang="en-US" altLang="zh-CN" sz="1680" dirty="0"/>
              <a:t>pop</a:t>
            </a:r>
            <a:r>
              <a:rPr lang="zh-CN" altLang="en-US" sz="1680" dirty="0"/>
              <a:t>（出栈） </a:t>
            </a:r>
            <a:r>
              <a:rPr lang="en-US" altLang="zh-CN" sz="1680" dirty="0"/>
              <a:t>empty(</a:t>
            </a:r>
            <a:r>
              <a:rPr lang="zh-CN" altLang="en-US" sz="1680" dirty="0"/>
              <a:t>判空</a:t>
            </a:r>
            <a:r>
              <a:rPr lang="en-US" altLang="zh-CN" sz="1680" dirty="0"/>
              <a:t>)   top(</a:t>
            </a:r>
            <a:r>
              <a:rPr lang="zh-CN" altLang="en-US" sz="1680" dirty="0"/>
              <a:t>取栈顶元素</a:t>
            </a:r>
            <a:r>
              <a:rPr lang="en-US" altLang="zh-CN" sz="1680" dirty="0"/>
              <a:t>)     size    </a:t>
            </a:r>
            <a:r>
              <a:rPr lang="en-US" altLang="zh-CN" sz="1680" dirty="0" err="1"/>
              <a:t>init</a:t>
            </a:r>
            <a:endParaRPr lang="en-US" altLang="zh-CN" sz="1680" dirty="0"/>
          </a:p>
          <a:p>
            <a:pPr algn="l"/>
            <a:r>
              <a:rPr lang="en-US" altLang="zh-CN" sz="2160" dirty="0"/>
              <a:t> Important property : Last in , first out ---LIFO</a:t>
            </a:r>
          </a:p>
        </p:txBody>
      </p:sp>
      <p:sp>
        <p:nvSpPr>
          <p:cNvPr id="27650" name="Rectangle 2"/>
          <p:cNvSpPr>
            <a:spLocks noGrp="1" noChangeArrowheads="1"/>
          </p:cNvSpPr>
          <p:nvPr>
            <p:ph type="title"/>
          </p:nvPr>
        </p:nvSpPr>
        <p:spPr/>
        <p:txBody>
          <a:bodyPr>
            <a:normAutofit fontScale="90000"/>
          </a:bodyPr>
          <a:lstStyle/>
          <a:p>
            <a:r>
              <a:rPr lang="zh-CN" altLang="en-US" dirty="0"/>
              <a:t>栈的</a:t>
            </a:r>
            <a:r>
              <a:rPr lang="zh-CN" altLang="en-US" dirty="0" smtClean="0"/>
              <a:t>定义（</a:t>
            </a:r>
            <a:r>
              <a:rPr lang="en-US" altLang="zh-CN" dirty="0" smtClean="0"/>
              <a:t>Specification</a:t>
            </a:r>
            <a:r>
              <a:rPr lang="zh-CN" altLang="en-US" dirty="0" smtClean="0"/>
              <a:t>）</a:t>
            </a:r>
            <a:endParaRPr lang="zh-CN" altLang="en-US" dirty="0"/>
          </a:p>
        </p:txBody>
      </p:sp>
    </p:spTree>
    <p:extLst>
      <p:ext uri="{BB962C8B-B14F-4D97-AF65-F5344CB8AC3E}">
        <p14:creationId xmlns:p14="http://schemas.microsoft.com/office/powerpoint/2010/main" val="245675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12651" y="895913"/>
            <a:ext cx="4803557" cy="519113"/>
            <a:chOff x="1826091" y="4148024"/>
            <a:chExt cx="4539729" cy="519113"/>
          </a:xfrm>
        </p:grpSpPr>
        <p:sp>
          <p:nvSpPr>
            <p:cNvPr id="33" name="Text Box 11"/>
            <p:cNvSpPr txBox="1">
              <a:spLocks noChangeArrowheads="1"/>
            </p:cNvSpPr>
            <p:nvPr/>
          </p:nvSpPr>
          <p:spPr bwMode="auto">
            <a:xfrm>
              <a:off x="2385061" y="4148024"/>
              <a:ext cx="398075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队列的移动有什么特点？</a:t>
              </a: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5" name="Text Box 31"/>
          <p:cNvSpPr txBox="1">
            <a:spLocks noChangeArrowheads="1"/>
          </p:cNvSpPr>
          <p:nvPr/>
        </p:nvSpPr>
        <p:spPr bwMode="auto">
          <a:xfrm>
            <a:off x="2750360" y="1515898"/>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0        1        2         3        4  </a:t>
            </a:r>
          </a:p>
        </p:txBody>
      </p:sp>
      <p:sp>
        <p:nvSpPr>
          <p:cNvPr id="66" name="Line 32"/>
          <p:cNvSpPr>
            <a:spLocks noChangeShapeType="1"/>
          </p:cNvSpPr>
          <p:nvPr/>
        </p:nvSpPr>
        <p:spPr bwMode="auto">
          <a:xfrm flipH="1">
            <a:off x="7045029" y="2419502"/>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8" name="Line 34"/>
          <p:cNvSpPr>
            <a:spLocks noChangeShapeType="1"/>
          </p:cNvSpPr>
          <p:nvPr/>
        </p:nvSpPr>
        <p:spPr bwMode="auto">
          <a:xfrm flipH="1">
            <a:off x="1549242" y="243061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6" name="Text Box 37"/>
          <p:cNvSpPr txBox="1">
            <a:spLocks noChangeArrowheads="1"/>
          </p:cNvSpPr>
          <p:nvPr/>
        </p:nvSpPr>
        <p:spPr bwMode="auto">
          <a:xfrm>
            <a:off x="3564256" y="207248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7" name="Text Box 38"/>
          <p:cNvSpPr txBox="1">
            <a:spLocks noChangeArrowheads="1"/>
          </p:cNvSpPr>
          <p:nvPr/>
        </p:nvSpPr>
        <p:spPr bwMode="auto">
          <a:xfrm>
            <a:off x="4416743" y="2072480"/>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8" name="Text Box 39"/>
          <p:cNvSpPr txBox="1">
            <a:spLocks noChangeArrowheads="1"/>
          </p:cNvSpPr>
          <p:nvPr/>
        </p:nvSpPr>
        <p:spPr bwMode="auto">
          <a:xfrm>
            <a:off x="5361306" y="207248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4</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74" name="Group 40"/>
          <p:cNvGrpSpPr/>
          <p:nvPr/>
        </p:nvGrpSpPr>
        <p:grpSpPr bwMode="auto">
          <a:xfrm>
            <a:off x="2505159" y="2774790"/>
            <a:ext cx="1035050" cy="903288"/>
            <a:chOff x="2537" y="2939"/>
            <a:chExt cx="652" cy="569"/>
          </a:xfrm>
          <a:noFill/>
        </p:grpSpPr>
        <p:sp>
          <p:nvSpPr>
            <p:cNvPr id="75"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5" name="Text Box 42"/>
            <p:cNvSpPr txBox="1">
              <a:spLocks noChangeArrowheads="1"/>
            </p:cNvSpPr>
            <p:nvPr/>
          </p:nvSpPr>
          <p:spPr bwMode="auto">
            <a:xfrm>
              <a:off x="25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nvGrpSpPr>
          <p:cNvPr id="44" name="Group 40"/>
          <p:cNvGrpSpPr/>
          <p:nvPr/>
        </p:nvGrpSpPr>
        <p:grpSpPr bwMode="auto">
          <a:xfrm>
            <a:off x="885566" y="4005088"/>
            <a:ext cx="8851460" cy="523875"/>
            <a:chOff x="300" y="3567"/>
            <a:chExt cx="5186" cy="330"/>
          </a:xfrm>
          <a:noFill/>
        </p:grpSpPr>
        <p:sp>
          <p:nvSpPr>
            <p:cNvPr id="45" name="Text Box 36"/>
            <p:cNvSpPr txBox="1">
              <a:spLocks noChangeArrowheads="1"/>
            </p:cNvSpPr>
            <p:nvPr/>
          </p:nvSpPr>
          <p:spPr bwMode="auto">
            <a:xfrm>
              <a:off x="300" y="3567"/>
              <a:ext cx="3544" cy="330"/>
            </a:xfrm>
            <a:prstGeom prst="rect">
              <a:avLst/>
            </a:prstGeom>
            <a:grpFill/>
            <a:ln w="28575">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整个队列向数组下标较大方向移动</a:t>
              </a:r>
            </a:p>
          </p:txBody>
        </p:sp>
        <p:sp>
          <p:nvSpPr>
            <p:cNvPr id="46" name="Rectangle 37"/>
            <p:cNvSpPr>
              <a:spLocks noChangeArrowheads="1"/>
            </p:cNvSpPr>
            <p:nvPr/>
          </p:nvSpPr>
          <p:spPr bwMode="auto">
            <a:xfrm>
              <a:off x="4326" y="3567"/>
              <a:ext cx="1160" cy="330"/>
            </a:xfrm>
            <a:prstGeom prst="rect">
              <a:avLst/>
            </a:prstGeom>
            <a:grpFill/>
            <a:ln w="28575">
              <a:solidFill>
                <a:srgbClr val="5A32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单向移动性</a:t>
              </a:r>
            </a:p>
          </p:txBody>
        </p:sp>
        <p:sp>
          <p:nvSpPr>
            <p:cNvPr id="47" name="AutoShape 38"/>
            <p:cNvSpPr>
              <a:spLocks noChangeArrowheads="1"/>
            </p:cNvSpPr>
            <p:nvPr/>
          </p:nvSpPr>
          <p:spPr bwMode="auto">
            <a:xfrm>
              <a:off x="3929" y="3606"/>
              <a:ext cx="245" cy="250"/>
            </a:xfrm>
            <a:prstGeom prst="rightArrow">
              <a:avLst>
                <a:gd name="adj1" fmla="val 50000"/>
                <a:gd name="adj2" fmla="val 25000"/>
              </a:avLst>
            </a:prstGeom>
            <a:grpFill/>
            <a:ln w="28575">
              <a:solidFill>
                <a:srgbClr val="5A32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6" name="组合 35"/>
          <p:cNvGrpSpPr/>
          <p:nvPr/>
        </p:nvGrpSpPr>
        <p:grpSpPr>
          <a:xfrm>
            <a:off x="2444162" y="2058821"/>
            <a:ext cx="4608759" cy="720725"/>
            <a:chOff x="2444162" y="2058821"/>
            <a:chExt cx="4608759" cy="720725"/>
          </a:xfrm>
        </p:grpSpPr>
        <p:sp>
          <p:nvSpPr>
            <p:cNvPr id="37" name="Text Box 29"/>
            <p:cNvSpPr txBox="1">
              <a:spLocks noChangeArrowheads="1"/>
            </p:cNvSpPr>
            <p:nvPr/>
          </p:nvSpPr>
          <p:spPr bwMode="auto">
            <a:xfrm>
              <a:off x="2444162" y="2058821"/>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38" name="直接连接符 37"/>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665913" y="4842450"/>
            <a:ext cx="6844487" cy="519113"/>
            <a:chOff x="1826091" y="4148024"/>
            <a:chExt cx="6468563" cy="519113"/>
          </a:xfrm>
        </p:grpSpPr>
        <p:sp>
          <p:nvSpPr>
            <p:cNvPr id="48" name="Text Box 11"/>
            <p:cNvSpPr txBox="1">
              <a:spLocks noChangeArrowheads="1"/>
            </p:cNvSpPr>
            <p:nvPr/>
          </p:nvSpPr>
          <p:spPr bwMode="auto">
            <a:xfrm>
              <a:off x="2341851" y="4148024"/>
              <a:ext cx="595280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队列的单向移动</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性会产生什么问题？</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9" name="Group 31"/>
            <p:cNvGrpSpPr/>
            <p:nvPr/>
          </p:nvGrpSpPr>
          <p:grpSpPr>
            <a:xfrm>
              <a:off x="1826091" y="4213620"/>
              <a:ext cx="465732" cy="432000"/>
              <a:chOff x="8686801" y="2019300"/>
              <a:chExt cx="528638" cy="565150"/>
            </a:xfrm>
            <a:solidFill>
              <a:srgbClr val="5A327D"/>
            </a:solidFill>
          </p:grpSpPr>
          <p:sp>
            <p:nvSpPr>
              <p:cNvPr id="5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9" name="Text Box 39"/>
          <p:cNvSpPr txBox="1">
            <a:spLocks noChangeArrowheads="1"/>
          </p:cNvSpPr>
          <p:nvPr/>
        </p:nvSpPr>
        <p:spPr bwMode="auto">
          <a:xfrm>
            <a:off x="6329323" y="2094699"/>
            <a:ext cx="585787" cy="646331"/>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5</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71" name="组合 70"/>
          <p:cNvGrpSpPr/>
          <p:nvPr/>
        </p:nvGrpSpPr>
        <p:grpSpPr>
          <a:xfrm>
            <a:off x="686904" y="5534260"/>
            <a:ext cx="10198812" cy="540000"/>
            <a:chOff x="686904" y="4416682"/>
            <a:chExt cx="10198812" cy="540000"/>
          </a:xfrm>
        </p:grpSpPr>
        <p:sp>
          <p:nvSpPr>
            <p:cNvPr id="72" name="Rectangle 11"/>
            <p:cNvSpPr/>
            <p:nvPr/>
          </p:nvSpPr>
          <p:spPr>
            <a:xfrm>
              <a:off x="1180888" y="4416682"/>
              <a:ext cx="9704828" cy="5400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假</a:t>
              </a: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溢出</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数组空间</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发生上溢，但数组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的低端还有空闲</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空间</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73" name="Group 67"/>
            <p:cNvGrpSpPr/>
            <p:nvPr/>
          </p:nvGrpSpPr>
          <p:grpSpPr>
            <a:xfrm>
              <a:off x="686904" y="4437598"/>
              <a:ext cx="432000" cy="432000"/>
              <a:chOff x="10115551" y="5634038"/>
              <a:chExt cx="577850" cy="576263"/>
            </a:xfrm>
            <a:solidFill>
              <a:srgbClr val="5A327D"/>
            </a:solidFill>
          </p:grpSpPr>
          <p:sp>
            <p:nvSpPr>
              <p:cNvPr id="8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84" name="Group 40"/>
          <p:cNvGrpSpPr/>
          <p:nvPr/>
        </p:nvGrpSpPr>
        <p:grpSpPr bwMode="auto">
          <a:xfrm>
            <a:off x="5289164" y="2774790"/>
            <a:ext cx="1035050" cy="903288"/>
            <a:chOff x="2567" y="2939"/>
            <a:chExt cx="652" cy="569"/>
          </a:xfrm>
          <a:noFill/>
        </p:grpSpPr>
        <p:sp>
          <p:nvSpPr>
            <p:cNvPr id="86"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8"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sp>
        <p:nvSpPr>
          <p:cNvPr id="54" name="Rounded Rectangle 10"/>
          <p:cNvSpPr/>
          <p:nvPr/>
        </p:nvSpPr>
        <p:spPr>
          <a:xfrm>
            <a:off x="542925"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Text Box 2"/>
          <p:cNvSpPr txBox="1">
            <a:spLocks noChangeArrowheads="1"/>
          </p:cNvSpPr>
          <p:nvPr/>
        </p:nvSpPr>
        <p:spPr bwMode="auto">
          <a:xfrm>
            <a:off x="607689" y="46345"/>
            <a:ext cx="1890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顺序队列</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649006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125E-6 -3.7037E-7 L 0.06875 -3.7037E-7 " pathEditMode="relative" rAng="0" ptsTypes="AA">
                                      <p:cBhvr>
                                        <p:cTn id="10" dur="500" fill="hold"/>
                                        <p:tgtEl>
                                          <p:spTgt spid="74"/>
                                        </p:tgtEl>
                                        <p:attrNameLst>
                                          <p:attrName>ppt_x</p:attrName>
                                          <p:attrName>ppt_y</p:attrName>
                                        </p:attrNameLst>
                                      </p:cBhvr>
                                      <p:rCtr x="3438" y="0"/>
                                    </p:animMotion>
                                  </p:childTnLst>
                                </p:cTn>
                              </p:par>
                            </p:childTnLst>
                          </p:cTn>
                        </p:par>
                        <p:par>
                          <p:cTn id="11" fill="hold">
                            <p:stCondLst>
                              <p:cond delay="500"/>
                            </p:stCondLst>
                            <p:childTnLst>
                              <p:par>
                                <p:cTn id="12" presetID="2" presetClass="exit" presetSubtype="8" fill="hold" grpId="0" nodeType="afterEffect">
                                  <p:stCondLst>
                                    <p:cond delay="1000"/>
                                  </p:stCondLst>
                                  <p:childTnLst>
                                    <p:anim calcmode="lin" valueType="num">
                                      <p:cBhvr additive="base">
                                        <p:cTn id="13" dur="500"/>
                                        <p:tgtEl>
                                          <p:spTgt spid="76"/>
                                        </p:tgtEl>
                                        <p:attrNameLst>
                                          <p:attrName>ppt_x</p:attrName>
                                        </p:attrNameLst>
                                      </p:cBhvr>
                                      <p:tavLst>
                                        <p:tav tm="0">
                                          <p:val>
                                            <p:strVal val="ppt_x"/>
                                          </p:val>
                                        </p:tav>
                                        <p:tav tm="100000">
                                          <p:val>
                                            <p:strVal val="0-ppt_w/2"/>
                                          </p:val>
                                        </p:tav>
                                      </p:tavLst>
                                    </p:anim>
                                    <p:anim calcmode="lin" valueType="num">
                                      <p:cBhvr additive="base">
                                        <p:cTn id="14" dur="500"/>
                                        <p:tgtEl>
                                          <p:spTgt spid="76"/>
                                        </p:tgtEl>
                                        <p:attrNameLst>
                                          <p:attrName>ppt_y</p:attrName>
                                        </p:attrNameLst>
                                      </p:cBhvr>
                                      <p:tavLst>
                                        <p:tav tm="0">
                                          <p:val>
                                            <p:strVal val="ppt_y"/>
                                          </p:val>
                                        </p:tav>
                                        <p:tav tm="100000">
                                          <p:val>
                                            <p:strVal val="ppt_y"/>
                                          </p:val>
                                        </p:tav>
                                      </p:tavLst>
                                    </p:anim>
                                    <p:set>
                                      <p:cBhvr>
                                        <p:cTn id="15" dur="1" fill="hold">
                                          <p:stCondLst>
                                            <p:cond delay="499"/>
                                          </p:stCondLst>
                                        </p:cTn>
                                        <p:tgtEl>
                                          <p:spTgt spid="7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2.08333E-6 3.4104E-6 L 0.07266 3.4104E-6 " pathEditMode="relative" rAng="0" ptsTypes="AA">
                                      <p:cBhvr>
                                        <p:cTn id="19" dur="500" fill="hold"/>
                                        <p:tgtEl>
                                          <p:spTgt spid="84"/>
                                        </p:tgtEl>
                                        <p:attrNameLst>
                                          <p:attrName>ppt_x</p:attrName>
                                          <p:attrName>ppt_y</p:attrName>
                                        </p:attrNameLst>
                                      </p:cBhvr>
                                      <p:rCtr x="3633" y="0"/>
                                    </p:animMotion>
                                  </p:childTnLst>
                                </p:cTn>
                              </p:par>
                            </p:childTnLst>
                          </p:cTn>
                        </p:par>
                        <p:par>
                          <p:cTn id="20" fill="hold">
                            <p:stCondLst>
                              <p:cond delay="500"/>
                            </p:stCondLst>
                            <p:childTnLst>
                              <p:par>
                                <p:cTn id="21" presetID="2" presetClass="entr" presetSubtype="2" fill="hold" grpId="0" nodeType="afterEffect">
                                  <p:stCondLst>
                                    <p:cond delay="100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1+#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wipe(left)">
                                      <p:cBhvr>
                                        <p:cTn id="29" dur="500"/>
                                        <p:tgtEl>
                                          <p:spTgt spid="4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66"/>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3000" fill="hold" grpId="0" nodeType="clickEffect">
                                  <p:stCondLst>
                                    <p:cond delay="0"/>
                                  </p:stCondLst>
                                  <p:childTnLst>
                                    <p:anim calcmode="discrete" valueType="str">
                                      <p:cBhvr>
                                        <p:cTn id="42" dur="5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6"/>
                  </p:tgtEl>
                </p:cond>
              </p:nextCondLst>
            </p:seq>
            <p:seq concurrent="1" nextAc="seek">
              <p:cTn id="43" restart="whenNotActive" fill="hold" evtFilter="cancelBubble" nodeType="interactiveSeq">
                <p:stCondLst>
                  <p:cond evt="onClick" delay="0">
                    <p:tgtEl>
                      <p:spTgt spid="68"/>
                    </p:tgtEl>
                  </p:cond>
                </p:stCondLst>
                <p:endSync evt="end" delay="0">
                  <p:rtn val="all"/>
                </p:endSync>
                <p:childTnLst>
                  <p:par>
                    <p:cTn id="44" fill="hold">
                      <p:stCondLst>
                        <p:cond delay="0"/>
                      </p:stCondLst>
                      <p:childTnLst>
                        <p:par>
                          <p:cTn id="45" fill="hold">
                            <p:stCondLst>
                              <p:cond delay="0"/>
                            </p:stCondLst>
                            <p:childTnLst>
                              <p:par>
                                <p:cTn id="46" presetID="35" presetClass="emph" presetSubtype="0" repeatCount="3000" fill="hold" grpId="0" nodeType="clickEffect">
                                  <p:stCondLst>
                                    <p:cond delay="0"/>
                                  </p:stCondLst>
                                  <p:childTnLst>
                                    <p:anim calcmode="discrete" valueType="str">
                                      <p:cBhvr>
                                        <p:cTn id="47" dur="5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8"/>
                  </p:tgtEl>
                </p:cond>
              </p:nextCondLst>
            </p:seq>
            <p:seq concurrent="1" nextAc="seek">
              <p:cTn id="48" restart="whenNotActive" fill="hold" evtFilter="cancelBubble" nodeType="interactiveSeq">
                <p:stCondLst>
                  <p:cond evt="onClick" delay="0">
                    <p:tgtEl>
                      <p:spTgt spid="36"/>
                    </p:tgtEl>
                  </p:cond>
                </p:stCondLst>
                <p:endSync evt="end" delay="0">
                  <p:rtn val="all"/>
                </p:endSync>
                <p:childTnLst>
                  <p:par>
                    <p:cTn id="49" fill="hold">
                      <p:stCondLst>
                        <p:cond delay="0"/>
                      </p:stCondLst>
                      <p:childTnLst>
                        <p:par>
                          <p:cTn id="50" fill="hold">
                            <p:stCondLst>
                              <p:cond delay="0"/>
                            </p:stCondLst>
                            <p:childTnLst>
                              <p:par>
                                <p:cTn id="51" presetID="35" presetClass="emph" presetSubtype="0" repeatCount="2000" fill="hold" nodeType="clickEffect">
                                  <p:stCondLst>
                                    <p:cond delay="0"/>
                                  </p:stCondLst>
                                  <p:childTnLst>
                                    <p:anim calcmode="discrete" valueType="str">
                                      <p:cBhvr>
                                        <p:cTn id="52"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6"/>
                  </p:tgtEl>
                </p:cond>
              </p:nextCondLst>
            </p:seq>
          </p:childTnLst>
        </p:cTn>
      </p:par>
    </p:tnLst>
    <p:bldLst>
      <p:bldP spid="66" grpId="0" animBg="1"/>
      <p:bldP spid="68" grpId="0" animBg="1"/>
      <p:bldP spid="76" grpId="0"/>
      <p:bldP spid="6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16047" y="895913"/>
            <a:ext cx="4803557" cy="519113"/>
            <a:chOff x="1826091" y="4148024"/>
            <a:chExt cx="4539729" cy="519113"/>
          </a:xfrm>
        </p:grpSpPr>
        <p:sp>
          <p:nvSpPr>
            <p:cNvPr id="33" name="Text Box 11"/>
            <p:cNvSpPr txBox="1">
              <a:spLocks noChangeArrowheads="1"/>
            </p:cNvSpPr>
            <p:nvPr/>
          </p:nvSpPr>
          <p:spPr bwMode="auto">
            <a:xfrm>
              <a:off x="2385061" y="4148024"/>
              <a:ext cx="398075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如何解决假溢出呢？</a:t>
              </a: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5" name="Text Box 31"/>
          <p:cNvSpPr txBox="1">
            <a:spLocks noChangeArrowheads="1"/>
          </p:cNvSpPr>
          <p:nvPr/>
        </p:nvSpPr>
        <p:spPr bwMode="auto">
          <a:xfrm>
            <a:off x="2750360" y="1515898"/>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0        1        2         3        4  </a:t>
            </a:r>
          </a:p>
        </p:txBody>
      </p:sp>
      <p:sp>
        <p:nvSpPr>
          <p:cNvPr id="66" name="Line 32"/>
          <p:cNvSpPr>
            <a:spLocks noChangeShapeType="1"/>
          </p:cNvSpPr>
          <p:nvPr/>
        </p:nvSpPr>
        <p:spPr bwMode="auto">
          <a:xfrm flipH="1">
            <a:off x="7045029" y="2419502"/>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8" name="Line 34"/>
          <p:cNvSpPr>
            <a:spLocks noChangeShapeType="1"/>
          </p:cNvSpPr>
          <p:nvPr/>
        </p:nvSpPr>
        <p:spPr bwMode="auto">
          <a:xfrm flipH="1">
            <a:off x="1549242" y="243061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7" name="Text Box 38"/>
          <p:cNvSpPr txBox="1">
            <a:spLocks noChangeArrowheads="1"/>
          </p:cNvSpPr>
          <p:nvPr/>
        </p:nvSpPr>
        <p:spPr bwMode="auto">
          <a:xfrm>
            <a:off x="4416743" y="2072480"/>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8" name="Text Box 39"/>
          <p:cNvSpPr txBox="1">
            <a:spLocks noChangeArrowheads="1"/>
          </p:cNvSpPr>
          <p:nvPr/>
        </p:nvSpPr>
        <p:spPr bwMode="auto">
          <a:xfrm>
            <a:off x="5361306" y="207248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4</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79" name="Group 40"/>
          <p:cNvGrpSpPr/>
          <p:nvPr/>
        </p:nvGrpSpPr>
        <p:grpSpPr bwMode="auto">
          <a:xfrm>
            <a:off x="6166408" y="2788751"/>
            <a:ext cx="1035050" cy="903288"/>
            <a:chOff x="2567" y="2939"/>
            <a:chExt cx="652" cy="569"/>
          </a:xfrm>
          <a:noFill/>
        </p:grpSpPr>
        <p:sp>
          <p:nvSpPr>
            <p:cNvPr id="80"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1"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grpSp>
        <p:nvGrpSpPr>
          <p:cNvPr id="74" name="Group 40"/>
          <p:cNvGrpSpPr/>
          <p:nvPr/>
        </p:nvGrpSpPr>
        <p:grpSpPr bwMode="auto">
          <a:xfrm>
            <a:off x="3386630" y="2794315"/>
            <a:ext cx="1035050" cy="903288"/>
            <a:chOff x="2537" y="2939"/>
            <a:chExt cx="652" cy="569"/>
          </a:xfrm>
          <a:noFill/>
        </p:grpSpPr>
        <p:sp>
          <p:nvSpPr>
            <p:cNvPr id="75"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5" name="Text Box 42"/>
            <p:cNvSpPr txBox="1">
              <a:spLocks noChangeArrowheads="1"/>
            </p:cNvSpPr>
            <p:nvPr/>
          </p:nvSpPr>
          <p:spPr bwMode="auto">
            <a:xfrm>
              <a:off x="25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nvGrpSpPr>
          <p:cNvPr id="34" name="组合 33"/>
          <p:cNvGrpSpPr/>
          <p:nvPr/>
        </p:nvGrpSpPr>
        <p:grpSpPr>
          <a:xfrm>
            <a:off x="6237130" y="880673"/>
            <a:ext cx="5162388" cy="523220"/>
            <a:chOff x="1826091" y="4148024"/>
            <a:chExt cx="4878852" cy="523220"/>
          </a:xfrm>
        </p:grpSpPr>
        <p:sp>
          <p:nvSpPr>
            <p:cNvPr id="35" name="Text Box 11"/>
            <p:cNvSpPr txBox="1">
              <a:spLocks noChangeArrowheads="1"/>
            </p:cNvSpPr>
            <p:nvPr/>
          </p:nvSpPr>
          <p:spPr bwMode="auto">
            <a:xfrm>
              <a:off x="2385060" y="4148024"/>
              <a:ext cx="43198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smtClean="0">
                  <a:ln>
                    <a:noFill/>
                  </a:ln>
                  <a:solidFill>
                    <a:srgbClr val="404040"/>
                  </a:solidFill>
                  <a:effectLst/>
                  <a:uLnTx/>
                  <a:uFillTx/>
                  <a:latin typeface="微软雅黑" panose="020B0503020204020204" pitchFamily="34" charset="-122"/>
                  <a:ea typeface="微软雅黑" panose="020B0503020204020204" pitchFamily="34" charset="-122"/>
                  <a:cs typeface="+mn-cs"/>
                </a:rPr>
                <a:t>如何使数组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下标循环呢？</a:t>
              </a:r>
            </a:p>
          </p:txBody>
        </p:sp>
        <p:grpSp>
          <p:nvGrpSpPr>
            <p:cNvPr id="36" name="Group 31"/>
            <p:cNvGrpSpPr/>
            <p:nvPr/>
          </p:nvGrpSpPr>
          <p:grpSpPr>
            <a:xfrm>
              <a:off x="1826091" y="4213620"/>
              <a:ext cx="465732" cy="432000"/>
              <a:chOff x="8686801" y="2019300"/>
              <a:chExt cx="528638" cy="565150"/>
            </a:xfrm>
            <a:solidFill>
              <a:srgbClr val="5A327D"/>
            </a:solidFill>
          </p:grpSpPr>
          <p:sp>
            <p:nvSpPr>
              <p:cNvPr id="3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3" name="Text Box 39"/>
          <p:cNvSpPr txBox="1">
            <a:spLocks noChangeArrowheads="1"/>
          </p:cNvSpPr>
          <p:nvPr/>
        </p:nvSpPr>
        <p:spPr bwMode="auto">
          <a:xfrm>
            <a:off x="6329323" y="2094699"/>
            <a:ext cx="585787" cy="646331"/>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5</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44" name="Group 93"/>
          <p:cNvGrpSpPr/>
          <p:nvPr/>
        </p:nvGrpSpPr>
        <p:grpSpPr bwMode="auto">
          <a:xfrm>
            <a:off x="2262516" y="1548947"/>
            <a:ext cx="4972050" cy="674687"/>
            <a:chOff x="1204" y="1905"/>
            <a:chExt cx="3132" cy="425"/>
          </a:xfrm>
        </p:grpSpPr>
        <p:sp>
          <p:nvSpPr>
            <p:cNvPr id="45" name="Line 88"/>
            <p:cNvSpPr>
              <a:spLocks noChangeShapeType="1"/>
            </p:cNvSpPr>
            <p:nvPr/>
          </p:nvSpPr>
          <p:spPr bwMode="auto">
            <a:xfrm>
              <a:off x="1207" y="1905"/>
              <a:ext cx="3129" cy="0"/>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Line 89"/>
            <p:cNvSpPr>
              <a:spLocks noChangeShapeType="1"/>
            </p:cNvSpPr>
            <p:nvPr/>
          </p:nvSpPr>
          <p:spPr bwMode="auto">
            <a:xfrm>
              <a:off x="4336" y="1905"/>
              <a:ext cx="0" cy="425"/>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Line 90"/>
            <p:cNvSpPr>
              <a:spLocks noChangeShapeType="1"/>
            </p:cNvSpPr>
            <p:nvPr/>
          </p:nvSpPr>
          <p:spPr bwMode="auto">
            <a:xfrm>
              <a:off x="4241" y="2330"/>
              <a:ext cx="91" cy="0"/>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Line 91"/>
            <p:cNvSpPr>
              <a:spLocks noChangeShapeType="1"/>
            </p:cNvSpPr>
            <p:nvPr/>
          </p:nvSpPr>
          <p:spPr bwMode="auto">
            <a:xfrm>
              <a:off x="1204" y="1905"/>
              <a:ext cx="0" cy="425"/>
            </a:xfrm>
            <a:prstGeom prst="line">
              <a:avLst/>
            </a:prstGeom>
            <a:noFill/>
            <a:ln w="28575">
              <a:solidFill>
                <a:srgbClr val="B42D2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Line 92"/>
            <p:cNvSpPr>
              <a:spLocks noChangeShapeType="1"/>
            </p:cNvSpPr>
            <p:nvPr/>
          </p:nvSpPr>
          <p:spPr bwMode="auto">
            <a:xfrm>
              <a:off x="1206" y="2330"/>
              <a:ext cx="113" cy="0"/>
            </a:xfrm>
            <a:prstGeom prst="line">
              <a:avLst/>
            </a:prstGeom>
            <a:noFill/>
            <a:ln w="28575">
              <a:solidFill>
                <a:srgbClr val="B42D2D"/>
              </a:solidFill>
              <a:rou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3" name="Text Box 39"/>
          <p:cNvSpPr txBox="1">
            <a:spLocks noChangeArrowheads="1"/>
          </p:cNvSpPr>
          <p:nvPr/>
        </p:nvSpPr>
        <p:spPr bwMode="auto">
          <a:xfrm>
            <a:off x="2626003" y="2078603"/>
            <a:ext cx="585787" cy="646331"/>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6</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54" name="矩形 53"/>
          <p:cNvSpPr/>
          <p:nvPr/>
        </p:nvSpPr>
        <p:spPr>
          <a:xfrm>
            <a:off x="1341218" y="4372738"/>
            <a:ext cx="2899184" cy="156966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if (rear + 1 &gt; 4)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rear = 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else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rear++;</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5" name="组合 4"/>
          <p:cNvGrpSpPr/>
          <p:nvPr/>
        </p:nvGrpSpPr>
        <p:grpSpPr>
          <a:xfrm>
            <a:off x="901171" y="3753734"/>
            <a:ext cx="10805905" cy="523220"/>
            <a:chOff x="901171" y="3753734"/>
            <a:chExt cx="10805905" cy="523220"/>
          </a:xfrm>
        </p:grpSpPr>
        <p:sp>
          <p:nvSpPr>
            <p:cNvPr id="2" name="矩形 1"/>
            <p:cNvSpPr/>
            <p:nvPr/>
          </p:nvSpPr>
          <p:spPr>
            <a:xfrm>
              <a:off x="1314870" y="3753734"/>
              <a:ext cx="1039220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循环队列</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采用</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顺序存储</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，并且</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数组是</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头尾相接的循环结构</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8" name="Group 67"/>
            <p:cNvGrpSpPr/>
            <p:nvPr/>
          </p:nvGrpSpPr>
          <p:grpSpPr>
            <a:xfrm>
              <a:off x="901171" y="3820426"/>
              <a:ext cx="360000" cy="360000"/>
              <a:chOff x="10115551" y="5634038"/>
              <a:chExt cx="577850" cy="576263"/>
            </a:xfrm>
            <a:solidFill>
              <a:srgbClr val="5A327D"/>
            </a:solidFill>
          </p:grpSpPr>
          <p:sp>
            <p:nvSpPr>
              <p:cNvPr id="4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2" name="Rounded Rectangle 10"/>
          <p:cNvSpPr/>
          <p:nvPr/>
        </p:nvSpPr>
        <p:spPr>
          <a:xfrm>
            <a:off x="542925"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Text Box 2"/>
          <p:cNvSpPr txBox="1">
            <a:spLocks noChangeArrowheads="1"/>
          </p:cNvSpPr>
          <p:nvPr/>
        </p:nvSpPr>
        <p:spPr bwMode="auto">
          <a:xfrm>
            <a:off x="592449" y="46345"/>
            <a:ext cx="1890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循环</a:t>
            </a: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队列</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67" name="Rectangle 11"/>
          <p:cNvSpPr/>
          <p:nvPr/>
        </p:nvSpPr>
        <p:spPr>
          <a:xfrm>
            <a:off x="4450708" y="5211346"/>
            <a:ext cx="738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ts val="45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程序技巧：求模（正余数）使得数组下标循环</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64" name="组合 63"/>
          <p:cNvGrpSpPr/>
          <p:nvPr/>
        </p:nvGrpSpPr>
        <p:grpSpPr>
          <a:xfrm>
            <a:off x="2444162" y="2058821"/>
            <a:ext cx="4608759" cy="720725"/>
            <a:chOff x="2444162" y="2058821"/>
            <a:chExt cx="4608759" cy="720725"/>
          </a:xfrm>
        </p:grpSpPr>
        <p:sp>
          <p:nvSpPr>
            <p:cNvPr id="69" name="Text Box 29"/>
            <p:cNvSpPr txBox="1">
              <a:spLocks noChangeArrowheads="1"/>
            </p:cNvSpPr>
            <p:nvPr/>
          </p:nvSpPr>
          <p:spPr bwMode="auto">
            <a:xfrm>
              <a:off x="2444162" y="2058821"/>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70" name="直接连接符 69"/>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4460541" y="4561868"/>
            <a:ext cx="4654490" cy="523220"/>
            <a:chOff x="4460541" y="4561868"/>
            <a:chExt cx="4654490" cy="523220"/>
          </a:xfrm>
        </p:grpSpPr>
        <p:sp>
          <p:nvSpPr>
            <p:cNvPr id="61" name="矩形 60"/>
            <p:cNvSpPr/>
            <p:nvPr/>
          </p:nvSpPr>
          <p:spPr>
            <a:xfrm>
              <a:off x="5284283" y="4561868"/>
              <a:ext cx="3830748" cy="52322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rear = (rear + 1) % 5</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86" name="右箭头 85"/>
            <p:cNvSpPr/>
            <p:nvPr/>
          </p:nvSpPr>
          <p:spPr>
            <a:xfrm>
              <a:off x="4460541" y="4703089"/>
              <a:ext cx="576000" cy="324000"/>
            </a:xfrm>
            <a:prstGeom prst="rightArrow">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357909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righ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2.91667E-6 -3.7037E-6 L -0.30508 -3.7037E-6 " pathEditMode="relative" rAng="0" ptsTypes="AA">
                                      <p:cBhvr>
                                        <p:cTn id="11" dur="2000" fill="hold"/>
                                        <p:tgtEl>
                                          <p:spTgt spid="79"/>
                                        </p:tgtEl>
                                        <p:attrNameLst>
                                          <p:attrName>ppt_x</p:attrName>
                                          <p:attrName>ppt_y</p:attrName>
                                        </p:attrNameLst>
                                      </p:cBhvr>
                                      <p:rCtr x="-15260" y="0"/>
                                    </p:animMotion>
                                  </p:childTnLst>
                                </p:cTn>
                              </p:par>
                            </p:childTnLst>
                          </p:cTn>
                        </p:par>
                        <p:par>
                          <p:cTn id="12" fill="hold">
                            <p:stCondLst>
                              <p:cond delay="2000"/>
                            </p:stCondLst>
                            <p:childTnLst>
                              <p:par>
                                <p:cTn id="13" presetID="2" presetClass="entr" presetSubtype="2" fill="hold" grpId="0" nodeType="afterEffect">
                                  <p:stCondLst>
                                    <p:cond delay="1000"/>
                                  </p:stCondLst>
                                  <p:childTnLst>
                                    <p:set>
                                      <p:cBhvr>
                                        <p:cTn id="14" dur="1" fill="hold">
                                          <p:stCondLst>
                                            <p:cond delay="0"/>
                                          </p:stCondLst>
                                        </p:cTn>
                                        <p:tgtEl>
                                          <p:spTgt spid="53"/>
                                        </p:tgtEl>
                                        <p:attrNameLst>
                                          <p:attrName>style.visibility</p:attrName>
                                        </p:attrNameLst>
                                      </p:cBhvr>
                                      <p:to>
                                        <p:strVal val="visible"/>
                                      </p:to>
                                    </p:set>
                                    <p:anim calcmode="lin" valueType="num">
                                      <p:cBhvr additive="base">
                                        <p:cTn id="15" dur="500" fill="hold"/>
                                        <p:tgtEl>
                                          <p:spTgt spid="53"/>
                                        </p:tgtEl>
                                        <p:attrNameLst>
                                          <p:attrName>ppt_x</p:attrName>
                                        </p:attrNameLst>
                                      </p:cBhvr>
                                      <p:tavLst>
                                        <p:tav tm="0">
                                          <p:val>
                                            <p:strVal val="1+#ppt_w/2"/>
                                          </p:val>
                                        </p:tav>
                                        <p:tav tm="100000">
                                          <p:val>
                                            <p:strVal val="#ppt_x"/>
                                          </p:val>
                                        </p:tav>
                                      </p:tavLst>
                                    </p:anim>
                                    <p:anim calcmode="lin" valueType="num">
                                      <p:cBhvr additive="base">
                                        <p:cTn id="16"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66"/>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3000" fill="hold" grpId="0" nodeType="clickEffect">
                                  <p:stCondLst>
                                    <p:cond delay="0"/>
                                  </p:stCondLst>
                                  <p:childTnLst>
                                    <p:anim calcmode="discrete" valueType="str">
                                      <p:cBhvr>
                                        <p:cTn id="42" dur="5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6"/>
                  </p:tgtEl>
                </p:cond>
              </p:nextCondLst>
            </p:seq>
            <p:seq concurrent="1" nextAc="seek">
              <p:cTn id="43" restart="whenNotActive" fill="hold" evtFilter="cancelBubble" nodeType="interactiveSeq">
                <p:stCondLst>
                  <p:cond evt="onClick" delay="0">
                    <p:tgtEl>
                      <p:spTgt spid="68"/>
                    </p:tgtEl>
                  </p:cond>
                </p:stCondLst>
                <p:endSync evt="end" delay="0">
                  <p:rtn val="all"/>
                </p:endSync>
                <p:childTnLst>
                  <p:par>
                    <p:cTn id="44" fill="hold">
                      <p:stCondLst>
                        <p:cond delay="0"/>
                      </p:stCondLst>
                      <p:childTnLst>
                        <p:par>
                          <p:cTn id="45" fill="hold">
                            <p:stCondLst>
                              <p:cond delay="0"/>
                            </p:stCondLst>
                            <p:childTnLst>
                              <p:par>
                                <p:cTn id="46" presetID="35" presetClass="emph" presetSubtype="0" repeatCount="3000" fill="hold" grpId="0" nodeType="clickEffect">
                                  <p:stCondLst>
                                    <p:cond delay="0"/>
                                  </p:stCondLst>
                                  <p:childTnLst>
                                    <p:anim calcmode="discrete" valueType="str">
                                      <p:cBhvr>
                                        <p:cTn id="47" dur="5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8"/>
                  </p:tgtEl>
                </p:cond>
              </p:nextCondLst>
            </p:seq>
            <p:seq concurrent="1" nextAc="seek">
              <p:cTn id="48" restart="whenNotActive" fill="hold" evtFilter="cancelBubble" nodeType="interactiveSeq">
                <p:stCondLst>
                  <p:cond evt="onClick" delay="0">
                    <p:tgtEl>
                      <p:spTgt spid="67"/>
                    </p:tgtEl>
                  </p:cond>
                </p:stCondLst>
                <p:endSync evt="end" delay="0">
                  <p:rtn val="all"/>
                </p:endSync>
                <p:childTnLst>
                  <p:par>
                    <p:cTn id="49" fill="hold">
                      <p:stCondLst>
                        <p:cond delay="0"/>
                      </p:stCondLst>
                      <p:childTnLst>
                        <p:par>
                          <p:cTn id="50" fill="hold">
                            <p:stCondLst>
                              <p:cond delay="0"/>
                            </p:stCondLst>
                            <p:childTnLst>
                              <p:par>
                                <p:cTn id="51" presetID="35" presetClass="emph" presetSubtype="0" repeatCount="2000" fill="hold" grpId="1" nodeType="clickEffect">
                                  <p:stCondLst>
                                    <p:cond delay="0"/>
                                  </p:stCondLst>
                                  <p:childTnLst>
                                    <p:anim calcmode="discrete" valueType="str">
                                      <p:cBhvr>
                                        <p:cTn id="52" dur="500" fill="hold"/>
                                        <p:tgtEl>
                                          <p:spTgt spid="6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7"/>
                  </p:tgtEl>
                </p:cond>
              </p:nextCondLst>
            </p:seq>
            <p:seq concurrent="1" nextAc="seek">
              <p:cTn id="53" restart="whenNotActive" fill="hold" evtFilter="cancelBubble" nodeType="interactiveSeq">
                <p:stCondLst>
                  <p:cond evt="onClick" delay="0">
                    <p:tgtEl>
                      <p:spTgt spid="64"/>
                    </p:tgtEl>
                  </p:cond>
                </p:stCondLst>
                <p:endSync evt="end" delay="0">
                  <p:rtn val="all"/>
                </p:endSync>
                <p:childTnLst>
                  <p:par>
                    <p:cTn id="54" fill="hold">
                      <p:stCondLst>
                        <p:cond delay="0"/>
                      </p:stCondLst>
                      <p:childTnLst>
                        <p:par>
                          <p:cTn id="55" fill="hold">
                            <p:stCondLst>
                              <p:cond delay="0"/>
                            </p:stCondLst>
                            <p:childTnLst>
                              <p:par>
                                <p:cTn id="56" presetID="35" presetClass="emph" presetSubtype="0" repeatCount="2000" fill="hold" nodeType="clickEffect">
                                  <p:stCondLst>
                                    <p:cond delay="0"/>
                                  </p:stCondLst>
                                  <p:childTnLst>
                                    <p:anim calcmode="discrete" valueType="str">
                                      <p:cBhvr>
                                        <p:cTn id="57" dur="500" fill="hold"/>
                                        <p:tgtEl>
                                          <p:spTgt spid="6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4"/>
                  </p:tgtEl>
                </p:cond>
              </p:nextCondLst>
            </p:seq>
          </p:childTnLst>
        </p:cTn>
      </p:par>
    </p:tnLst>
    <p:bldLst>
      <p:bldP spid="66" grpId="0" animBg="1"/>
      <p:bldP spid="68" grpId="0" animBg="1"/>
      <p:bldP spid="53" grpId="0"/>
      <p:bldP spid="54" grpId="0" animBg="1"/>
      <p:bldP spid="67" grpId="0" animBg="1"/>
      <p:bldP spid="67" grpId="1"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10"/>
          <p:cNvSpPr/>
          <p:nvPr/>
        </p:nvSpPr>
        <p:spPr>
          <a:xfrm>
            <a:off x="542925" y="100964"/>
            <a:ext cx="36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Text Box 2"/>
          <p:cNvSpPr txBox="1">
            <a:spLocks noChangeArrowheads="1"/>
          </p:cNvSpPr>
          <p:nvPr/>
        </p:nvSpPr>
        <p:spPr bwMode="auto">
          <a:xfrm>
            <a:off x="607687" y="46345"/>
            <a:ext cx="35071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循环队列的类定义</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25" name="矩形 24"/>
          <p:cNvSpPr/>
          <p:nvPr/>
        </p:nvSpPr>
        <p:spPr>
          <a:xfrm>
            <a:off x="6294120" y="700683"/>
            <a:ext cx="5074920" cy="5632311"/>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const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QueueSize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100;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template &lt;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typename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x);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GetQueue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Empty(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private: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data[</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QueueSize</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front, rear;                     </a:t>
            </a:r>
            <a:endPar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矩形 32"/>
          <p:cNvSpPr/>
          <p:nvPr/>
        </p:nvSpPr>
        <p:spPr>
          <a:xfrm>
            <a:off x="908685" y="2287270"/>
            <a:ext cx="4413885" cy="2784475"/>
          </a:xfrm>
          <a:prstGeom prst="rect">
            <a:avLst/>
          </a:prstGeom>
          <a:ln>
            <a:solidFill>
              <a:srgbClr val="5A327D"/>
            </a:solidFill>
            <a:prstDash val="solid"/>
          </a:ln>
        </p:spPr>
        <p:txBody>
          <a:bodyPr wrap="square">
            <a:spAutoFit/>
          </a:bodyPr>
          <a:lstStyle/>
          <a:p>
            <a:pPr marL="0" marR="0" lvl="0" indent="0" algn="l" defTabSz="914400" rtl="0" eaLnBrk="0" fontAlgn="auto" latinLnBrk="0" hangingPunct="0">
              <a:lnSpc>
                <a:spcPts val="3500"/>
              </a:lnSpc>
              <a:spcBef>
                <a:spcPts val="0"/>
              </a:spcBef>
              <a:spcAft>
                <a:spcPts val="0"/>
              </a:spcAft>
              <a:buClrTx/>
              <a:buSzTx/>
              <a:buFontTx/>
              <a:buNone/>
              <a:tabLst/>
              <a:defRPr/>
            </a:pPr>
            <a:r>
              <a:rPr kumimoji="1"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InitQueue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的初始化</a:t>
            </a:r>
            <a:endParaRPr kumimoji="0" lang="en-US"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DestroyQueue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队列的销毁</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入队</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出队</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GetQueue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取队头元素</a:t>
            </a: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Empty</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判空</a:t>
            </a:r>
          </a:p>
        </p:txBody>
      </p:sp>
      <p:grpSp>
        <p:nvGrpSpPr>
          <p:cNvPr id="7" name="组合 6"/>
          <p:cNvGrpSpPr/>
          <p:nvPr/>
        </p:nvGrpSpPr>
        <p:grpSpPr>
          <a:xfrm>
            <a:off x="590114" y="865666"/>
            <a:ext cx="4988560" cy="521970"/>
            <a:chOff x="1826091" y="4148024"/>
            <a:chExt cx="4988560" cy="521970"/>
          </a:xfrm>
        </p:grpSpPr>
        <p:sp>
          <p:nvSpPr>
            <p:cNvPr id="8" name="Text Box 11"/>
            <p:cNvSpPr txBox="1">
              <a:spLocks noChangeArrowheads="1"/>
            </p:cNvSpPr>
            <p:nvPr/>
          </p:nvSpPr>
          <p:spPr bwMode="auto">
            <a:xfrm>
              <a:off x="2384891" y="4148024"/>
              <a:ext cx="442976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队列的抽象数据类型定义？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9" name="Group 31"/>
            <p:cNvGrpSpPr/>
            <p:nvPr/>
          </p:nvGrpSpPr>
          <p:grpSpPr>
            <a:xfrm>
              <a:off x="1826091" y="4213620"/>
              <a:ext cx="465732" cy="432000"/>
              <a:chOff x="8686801" y="2019300"/>
              <a:chExt cx="528638" cy="565150"/>
            </a:xfrm>
            <a:solidFill>
              <a:srgbClr val="5A327D"/>
            </a:solidFill>
          </p:grpSpPr>
          <p:sp>
            <p:nvSpPr>
              <p:cNvPr id="1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 name="右箭头 5"/>
          <p:cNvSpPr/>
          <p:nvPr/>
        </p:nvSpPr>
        <p:spPr>
          <a:xfrm>
            <a:off x="5562600" y="3581400"/>
            <a:ext cx="576000" cy="360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69980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3" grpId="0" bldLvl="0" animBg="1"/>
      <p:bldP spid="6"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1240" y="4520476"/>
            <a:ext cx="5181600" cy="156966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rear = front = </a:t>
            </a: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QueueSize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ounded Rectangle 10"/>
          <p:cNvSpPr/>
          <p:nvPr/>
        </p:nvSpPr>
        <p:spPr>
          <a:xfrm>
            <a:off x="542923" y="100964"/>
            <a:ext cx="2808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Text Box 2"/>
          <p:cNvSpPr txBox="1">
            <a:spLocks noChangeArrowheads="1"/>
          </p:cNvSpPr>
          <p:nvPr/>
        </p:nvSpPr>
        <p:spPr bwMode="auto">
          <a:xfrm>
            <a:off x="592448" y="46345"/>
            <a:ext cx="28060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无参构造函数</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9" name="Text Box 31"/>
          <p:cNvSpPr txBox="1">
            <a:spLocks noChangeArrowheads="1"/>
          </p:cNvSpPr>
          <p:nvPr/>
        </p:nvSpPr>
        <p:spPr bwMode="auto">
          <a:xfrm>
            <a:off x="2833279" y="2071980"/>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0        1        2         3        4  </a:t>
            </a:r>
          </a:p>
        </p:txBody>
      </p:sp>
      <p:sp>
        <p:nvSpPr>
          <p:cNvPr id="10" name="Line 32"/>
          <p:cNvSpPr>
            <a:spLocks noChangeShapeType="1"/>
          </p:cNvSpPr>
          <p:nvPr/>
        </p:nvSpPr>
        <p:spPr bwMode="auto">
          <a:xfrm flipH="1">
            <a:off x="7127948" y="294510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 name="Line 34"/>
          <p:cNvSpPr>
            <a:spLocks noChangeShapeType="1"/>
          </p:cNvSpPr>
          <p:nvPr/>
        </p:nvSpPr>
        <p:spPr bwMode="auto">
          <a:xfrm flipH="1">
            <a:off x="1632161" y="2956216"/>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14" name="Group 40"/>
          <p:cNvGrpSpPr/>
          <p:nvPr/>
        </p:nvGrpSpPr>
        <p:grpSpPr bwMode="auto">
          <a:xfrm>
            <a:off x="2111054" y="3314353"/>
            <a:ext cx="1035050" cy="903288"/>
            <a:chOff x="2567" y="2939"/>
            <a:chExt cx="652" cy="569"/>
          </a:xfrm>
          <a:noFill/>
        </p:grpSpPr>
        <p:sp>
          <p:nvSpPr>
            <p:cNvPr id="15" name="Line 41"/>
            <p:cNvSpPr>
              <a:spLocks noChangeShapeType="1"/>
            </p:cNvSpPr>
            <p:nvPr/>
          </p:nvSpPr>
          <p:spPr bwMode="auto">
            <a:xfrm flipV="1">
              <a:off x="268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6"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grpSp>
        <p:nvGrpSpPr>
          <p:cNvPr id="17" name="Group 40"/>
          <p:cNvGrpSpPr/>
          <p:nvPr/>
        </p:nvGrpSpPr>
        <p:grpSpPr bwMode="auto">
          <a:xfrm>
            <a:off x="1259023" y="3314353"/>
            <a:ext cx="1035050" cy="903288"/>
            <a:chOff x="2337" y="2939"/>
            <a:chExt cx="652" cy="569"/>
          </a:xfrm>
          <a:noFill/>
        </p:grpSpPr>
        <p:sp>
          <p:nvSpPr>
            <p:cNvPr id="19"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0" name="Text Box 42"/>
            <p:cNvSpPr txBox="1">
              <a:spLocks noChangeArrowheads="1"/>
            </p:cNvSpPr>
            <p:nvPr/>
          </p:nvSpPr>
          <p:spPr bwMode="auto">
            <a:xfrm>
              <a:off x="23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nvGrpSpPr>
          <p:cNvPr id="29" name="组合 28"/>
          <p:cNvGrpSpPr/>
          <p:nvPr/>
        </p:nvGrpSpPr>
        <p:grpSpPr>
          <a:xfrm>
            <a:off x="2527081" y="2584423"/>
            <a:ext cx="4608759" cy="720725"/>
            <a:chOff x="2444162" y="2058821"/>
            <a:chExt cx="4608759" cy="720725"/>
          </a:xfrm>
        </p:grpSpPr>
        <p:sp>
          <p:nvSpPr>
            <p:cNvPr id="30" name="Text Box 29"/>
            <p:cNvSpPr txBox="1">
              <a:spLocks noChangeArrowheads="1"/>
            </p:cNvSpPr>
            <p:nvPr/>
          </p:nvSpPr>
          <p:spPr bwMode="auto">
            <a:xfrm>
              <a:off x="2444162" y="2058821"/>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31" name="直接连接符 30"/>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sp>
        <p:nvSpPr>
          <p:cNvPr id="35" name="矩形 34"/>
          <p:cNvSpPr/>
          <p:nvPr/>
        </p:nvSpPr>
        <p:spPr>
          <a:xfrm>
            <a:off x="882008" y="4520476"/>
            <a:ext cx="5181600" cy="156966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rear = front = </a:t>
            </a:r>
            <a:r>
              <a:rPr kumimoji="0" lang="en-US" altLang="zh-CN" sz="2400" b="0"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6" name="Group 40"/>
          <p:cNvGrpSpPr/>
          <p:nvPr/>
        </p:nvGrpSpPr>
        <p:grpSpPr bwMode="auto">
          <a:xfrm>
            <a:off x="6612751" y="3358009"/>
            <a:ext cx="1035050" cy="903288"/>
            <a:chOff x="2567" y="2939"/>
            <a:chExt cx="652" cy="569"/>
          </a:xfrm>
          <a:noFill/>
        </p:grpSpPr>
        <p:sp>
          <p:nvSpPr>
            <p:cNvPr id="37" name="Line 41"/>
            <p:cNvSpPr>
              <a:spLocks noChangeShapeType="1"/>
            </p:cNvSpPr>
            <p:nvPr/>
          </p:nvSpPr>
          <p:spPr bwMode="auto">
            <a:xfrm flipV="1">
              <a:off x="268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8"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grpSp>
        <p:nvGrpSpPr>
          <p:cNvPr id="39" name="Group 40"/>
          <p:cNvGrpSpPr/>
          <p:nvPr/>
        </p:nvGrpSpPr>
        <p:grpSpPr bwMode="auto">
          <a:xfrm>
            <a:off x="5760720" y="3358009"/>
            <a:ext cx="1035050" cy="903288"/>
            <a:chOff x="2337" y="2939"/>
            <a:chExt cx="652" cy="569"/>
          </a:xfrm>
          <a:noFill/>
        </p:grpSpPr>
        <p:sp>
          <p:nvSpPr>
            <p:cNvPr id="40"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1" name="Text Box 42"/>
            <p:cNvSpPr txBox="1">
              <a:spLocks noChangeArrowheads="1"/>
            </p:cNvSpPr>
            <p:nvPr/>
          </p:nvSpPr>
          <p:spPr bwMode="auto">
            <a:xfrm>
              <a:off x="23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nvGrpSpPr>
          <p:cNvPr id="28" name="组合 27"/>
          <p:cNvGrpSpPr/>
          <p:nvPr/>
        </p:nvGrpSpPr>
        <p:grpSpPr>
          <a:xfrm>
            <a:off x="689651" y="889957"/>
            <a:ext cx="10805905" cy="523220"/>
            <a:chOff x="901171" y="3753734"/>
            <a:chExt cx="10805905" cy="523220"/>
          </a:xfrm>
        </p:grpSpPr>
        <p:sp>
          <p:nvSpPr>
            <p:cNvPr id="42" name="矩形 41"/>
            <p:cNvSpPr/>
            <p:nvPr/>
          </p:nvSpPr>
          <p:spPr>
            <a:xfrm>
              <a:off x="1314870" y="3753734"/>
              <a:ext cx="1039220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循环队列</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采用</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顺序存储</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，并且</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数组是</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头尾相接的循环结构</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3" name="Group 67"/>
            <p:cNvGrpSpPr/>
            <p:nvPr/>
          </p:nvGrpSpPr>
          <p:grpSpPr>
            <a:xfrm>
              <a:off x="901171" y="3820426"/>
              <a:ext cx="360000" cy="360000"/>
              <a:chOff x="10115551" y="5634038"/>
              <a:chExt cx="577850" cy="576263"/>
            </a:xfrm>
            <a:solidFill>
              <a:srgbClr val="5A327D"/>
            </a:solidFill>
          </p:grpSpPr>
          <p:sp>
            <p:nvSpPr>
              <p:cNvPr id="4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46" name="组合 45"/>
          <p:cNvGrpSpPr/>
          <p:nvPr/>
        </p:nvGrpSpPr>
        <p:grpSpPr>
          <a:xfrm>
            <a:off x="705153" y="1574328"/>
            <a:ext cx="5496270" cy="523220"/>
            <a:chOff x="723146" y="4816531"/>
            <a:chExt cx="5496270" cy="523220"/>
          </a:xfrm>
        </p:grpSpPr>
        <p:sp>
          <p:nvSpPr>
            <p:cNvPr id="47" name="Rectangle 13"/>
            <p:cNvSpPr>
              <a:spLocks noChangeArrowheads="1"/>
            </p:cNvSpPr>
            <p:nvPr/>
          </p:nvSpPr>
          <p:spPr bwMode="auto">
            <a:xfrm>
              <a:off x="1130977" y="4816531"/>
              <a:ext cx="50884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设置队头、队尾两个位置指针</a:t>
              </a:r>
            </a:p>
          </p:txBody>
        </p:sp>
        <p:grpSp>
          <p:nvGrpSpPr>
            <p:cNvPr id="48" name="Group 67"/>
            <p:cNvGrpSpPr/>
            <p:nvPr/>
          </p:nvGrpSpPr>
          <p:grpSpPr>
            <a:xfrm>
              <a:off x="723146" y="4928620"/>
              <a:ext cx="359992" cy="360001"/>
              <a:chOff x="10115551" y="5634036"/>
              <a:chExt cx="577837" cy="576265"/>
            </a:xfrm>
            <a:solidFill>
              <a:srgbClr val="5A327D"/>
            </a:solidFill>
          </p:grpSpPr>
          <p:sp>
            <p:nvSpPr>
              <p:cNvPr id="49"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940466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10"/>
                    </p:tgtEl>
                  </p:cond>
                </p:stCondLst>
                <p:endSync evt="end" delay="0">
                  <p:rtn val="all"/>
                </p:endSync>
                <p:childTnLst>
                  <p:par>
                    <p:cTn id="32" fill="hold">
                      <p:stCondLst>
                        <p:cond delay="0"/>
                      </p:stCondLst>
                      <p:childTnLst>
                        <p:par>
                          <p:cTn id="33" fill="hold">
                            <p:stCondLst>
                              <p:cond delay="0"/>
                            </p:stCondLst>
                            <p:childTnLst>
                              <p:par>
                                <p:cTn id="34" presetID="35" presetClass="emph" presetSubtype="0" repeatCount="3000" fill="hold" grpId="0" nodeType="clickEffect">
                                  <p:stCondLst>
                                    <p:cond delay="0"/>
                                  </p:stCondLst>
                                  <p:childTnLst>
                                    <p:anim calcmode="discrete" valueType="str">
                                      <p:cBhvr>
                                        <p:cTn id="35"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36" restart="whenNotActive" fill="hold" evtFilter="cancelBubble" nodeType="interactiveSeq">
                <p:stCondLst>
                  <p:cond evt="onClick" delay="0">
                    <p:tgtEl>
                      <p:spTgt spid="11"/>
                    </p:tgtEl>
                  </p:cond>
                </p:stCondLst>
                <p:endSync evt="end" delay="0">
                  <p:rtn val="all"/>
                </p:endSync>
                <p:childTnLst>
                  <p:par>
                    <p:cTn id="37" fill="hold">
                      <p:stCondLst>
                        <p:cond delay="0"/>
                      </p:stCondLst>
                      <p:childTnLst>
                        <p:par>
                          <p:cTn id="38" fill="hold">
                            <p:stCondLst>
                              <p:cond delay="0"/>
                            </p:stCondLst>
                            <p:childTnLst>
                              <p:par>
                                <p:cTn id="39" presetID="35" presetClass="emph" presetSubtype="0" repeatCount="3000" fill="hold" grpId="0" nodeType="clickEffect">
                                  <p:stCondLst>
                                    <p:cond delay="0"/>
                                  </p:stCondLst>
                                  <p:childTnLst>
                                    <p:anim calcmode="discrete" valueType="str">
                                      <p:cBhvr>
                                        <p:cTn id="40"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1"/>
                  </p:tgtEl>
                </p:cond>
              </p:nextCondLst>
            </p:seq>
            <p:seq concurrent="1" nextAc="seek">
              <p:cTn id="41" restart="whenNotActive" fill="hold" evtFilter="cancelBubble" nodeType="interactiveSeq">
                <p:stCondLst>
                  <p:cond evt="onClick" delay="0">
                    <p:tgtEl>
                      <p:spTgt spid="29"/>
                    </p:tgtEl>
                  </p:cond>
                </p:stCondLst>
                <p:endSync evt="end" delay="0">
                  <p:rtn val="all"/>
                </p:endSync>
                <p:childTnLst>
                  <p:par>
                    <p:cTn id="42" fill="hold">
                      <p:stCondLst>
                        <p:cond delay="0"/>
                      </p:stCondLst>
                      <p:childTnLst>
                        <p:par>
                          <p:cTn id="43" fill="hold">
                            <p:stCondLst>
                              <p:cond delay="0"/>
                            </p:stCondLst>
                            <p:childTnLst>
                              <p:par>
                                <p:cTn id="44" presetID="35" presetClass="emph" presetSubtype="0" repeatCount="2000" fill="hold" nodeType="clickEffect">
                                  <p:stCondLst>
                                    <p:cond delay="0"/>
                                  </p:stCondLst>
                                  <p:childTnLst>
                                    <p:anim calcmode="discrete" valueType="str">
                                      <p:cBhvr>
                                        <p:cTn id="45"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9"/>
                  </p:tgtEl>
                </p:cond>
              </p:nextCondLst>
            </p:seq>
            <p:seq concurrent="1" nextAc="seek">
              <p:cTn id="46" restart="whenNotActive" fill="hold" evtFilter="cancelBubble" nodeType="interactiveSeq">
                <p:stCondLst>
                  <p:cond evt="onClick" delay="0">
                    <p:tgtEl>
                      <p:spTgt spid="17"/>
                    </p:tgtEl>
                  </p:cond>
                </p:stCondLst>
                <p:endSync evt="end" delay="0">
                  <p:rtn val="all"/>
                </p:endSync>
                <p:childTnLst>
                  <p:par>
                    <p:cTn id="47" fill="hold">
                      <p:stCondLst>
                        <p:cond delay="0"/>
                      </p:stCondLst>
                      <p:childTnLst>
                        <p:par>
                          <p:cTn id="48" fill="hold">
                            <p:stCondLst>
                              <p:cond delay="0"/>
                            </p:stCondLst>
                            <p:childTnLst>
                              <p:par>
                                <p:cTn id="49" presetID="35" presetClass="emph" presetSubtype="0" repeatCount="2000" fill="hold" nodeType="clickEffect">
                                  <p:stCondLst>
                                    <p:cond delay="0"/>
                                  </p:stCondLst>
                                  <p:childTnLst>
                                    <p:anim calcmode="discrete" valueType="str">
                                      <p:cBhvr>
                                        <p:cTn id="50" dur="5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7"/>
                  </p:tgtEl>
                </p:cond>
              </p:nextCondLst>
            </p:seq>
            <p:seq concurrent="1" nextAc="seek">
              <p:cTn id="51" restart="whenNotActive" fill="hold" evtFilter="cancelBubble" nodeType="interactiveSeq">
                <p:stCondLst>
                  <p:cond evt="onClick" delay="0">
                    <p:tgtEl>
                      <p:spTgt spid="14"/>
                    </p:tgtEl>
                  </p:cond>
                </p:stCondLst>
                <p:endSync evt="end" delay="0">
                  <p:rtn val="all"/>
                </p:endSync>
                <p:childTnLst>
                  <p:par>
                    <p:cTn id="52" fill="hold">
                      <p:stCondLst>
                        <p:cond delay="0"/>
                      </p:stCondLst>
                      <p:childTnLst>
                        <p:par>
                          <p:cTn id="53" fill="hold">
                            <p:stCondLst>
                              <p:cond delay="0"/>
                            </p:stCondLst>
                            <p:childTnLst>
                              <p:par>
                                <p:cTn id="54" presetID="35" presetClass="emph" presetSubtype="0" repeatCount="2000" fill="hold" nodeType="clickEffect">
                                  <p:stCondLst>
                                    <p:cond delay="0"/>
                                  </p:stCondLst>
                                  <p:childTnLst>
                                    <p:anim calcmode="discrete" valueType="str">
                                      <p:cBhvr>
                                        <p:cTn id="55" dur="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4"/>
                  </p:tgtEl>
                </p:cond>
              </p:nextCondLst>
            </p:seq>
            <p:seq concurrent="1" nextAc="seek">
              <p:cTn id="56" restart="whenNotActive" fill="hold" evtFilter="cancelBubble" nodeType="interactiveSeq">
                <p:stCondLst>
                  <p:cond evt="onClick" delay="0">
                    <p:tgtEl>
                      <p:spTgt spid="39"/>
                    </p:tgtEl>
                  </p:cond>
                </p:stCondLst>
                <p:endSync evt="end" delay="0">
                  <p:rtn val="all"/>
                </p:endSync>
                <p:childTnLst>
                  <p:par>
                    <p:cTn id="57" fill="hold">
                      <p:stCondLst>
                        <p:cond delay="0"/>
                      </p:stCondLst>
                      <p:childTnLst>
                        <p:par>
                          <p:cTn id="58" fill="hold">
                            <p:stCondLst>
                              <p:cond delay="0"/>
                            </p:stCondLst>
                            <p:childTnLst>
                              <p:par>
                                <p:cTn id="59" presetID="35" presetClass="emph" presetSubtype="0" repeatCount="2000" fill="hold" nodeType="clickEffect">
                                  <p:stCondLst>
                                    <p:cond delay="0"/>
                                  </p:stCondLst>
                                  <p:childTnLst>
                                    <p:anim calcmode="discrete" valueType="str">
                                      <p:cBhvr>
                                        <p:cTn id="60"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9"/>
                  </p:tgtEl>
                </p:cond>
              </p:nextCondLst>
            </p:seq>
            <p:seq concurrent="1" nextAc="seek">
              <p:cTn id="61" restart="whenNotActive" fill="hold" evtFilter="cancelBubble" nodeType="interactiveSeq">
                <p:stCondLst>
                  <p:cond evt="onClick" delay="0">
                    <p:tgtEl>
                      <p:spTgt spid="36"/>
                    </p:tgtEl>
                  </p:cond>
                </p:stCondLst>
                <p:endSync evt="end" delay="0">
                  <p:rtn val="all"/>
                </p:endSync>
                <p:childTnLst>
                  <p:par>
                    <p:cTn id="62" fill="hold">
                      <p:stCondLst>
                        <p:cond delay="0"/>
                      </p:stCondLst>
                      <p:childTnLst>
                        <p:par>
                          <p:cTn id="63" fill="hold">
                            <p:stCondLst>
                              <p:cond delay="0"/>
                            </p:stCondLst>
                            <p:childTnLst>
                              <p:par>
                                <p:cTn id="64" presetID="35" presetClass="emph" presetSubtype="0" repeatCount="2000" fill="hold" nodeType="clickEffect">
                                  <p:stCondLst>
                                    <p:cond delay="0"/>
                                  </p:stCondLst>
                                  <p:childTnLst>
                                    <p:anim calcmode="discrete" valueType="str">
                                      <p:cBhvr>
                                        <p:cTn id="65"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6"/>
                  </p:tgtEl>
                </p:cond>
              </p:nextCondLst>
            </p:seq>
          </p:childTnLst>
        </p:cTn>
      </p:par>
    </p:tnLst>
    <p:bldLst>
      <p:bldP spid="3" grpId="0" animBg="1"/>
      <p:bldP spid="10" grpId="0" animBg="1"/>
      <p:bldP spid="11" grpId="0" animBg="1"/>
      <p:bldP spid="3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31"/>
          <p:cNvSpPr txBox="1">
            <a:spLocks noChangeArrowheads="1"/>
          </p:cNvSpPr>
          <p:nvPr/>
        </p:nvSpPr>
        <p:spPr bwMode="auto">
          <a:xfrm>
            <a:off x="3615143" y="1940218"/>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0        1        2         3        4  </a:t>
            </a:r>
          </a:p>
        </p:txBody>
      </p:sp>
      <p:sp>
        <p:nvSpPr>
          <p:cNvPr id="35" name="Line 32"/>
          <p:cNvSpPr>
            <a:spLocks noChangeShapeType="1"/>
          </p:cNvSpPr>
          <p:nvPr/>
        </p:nvSpPr>
        <p:spPr bwMode="auto">
          <a:xfrm flipH="1">
            <a:off x="7909812" y="2843822"/>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9" name="Line 34"/>
          <p:cNvSpPr>
            <a:spLocks noChangeShapeType="1"/>
          </p:cNvSpPr>
          <p:nvPr/>
        </p:nvSpPr>
        <p:spPr bwMode="auto">
          <a:xfrm flipH="1">
            <a:off x="2414025" y="285493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0" name="Text Box 38"/>
          <p:cNvSpPr txBox="1">
            <a:spLocks noChangeArrowheads="1"/>
          </p:cNvSpPr>
          <p:nvPr/>
        </p:nvSpPr>
        <p:spPr bwMode="auto">
          <a:xfrm>
            <a:off x="5312006" y="2481560"/>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46" name="Group 40"/>
          <p:cNvGrpSpPr/>
          <p:nvPr/>
        </p:nvGrpSpPr>
        <p:grpSpPr bwMode="auto">
          <a:xfrm>
            <a:off x="5598938" y="3199110"/>
            <a:ext cx="1035050" cy="903288"/>
            <a:chOff x="2677" y="2939"/>
            <a:chExt cx="652" cy="569"/>
          </a:xfrm>
          <a:noFill/>
        </p:grpSpPr>
        <p:sp>
          <p:nvSpPr>
            <p:cNvPr id="47"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8" name="Text Box 42"/>
            <p:cNvSpPr txBox="1">
              <a:spLocks noChangeArrowheads="1"/>
            </p:cNvSpPr>
            <p:nvPr/>
          </p:nvSpPr>
          <p:spPr bwMode="auto">
            <a:xfrm>
              <a:off x="267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grpSp>
        <p:nvGrpSpPr>
          <p:cNvPr id="4" name="组合 3"/>
          <p:cNvGrpSpPr/>
          <p:nvPr/>
        </p:nvGrpSpPr>
        <p:grpSpPr>
          <a:xfrm>
            <a:off x="3958503" y="3203866"/>
            <a:ext cx="1035050" cy="903288"/>
            <a:chOff x="7113584" y="1826571"/>
            <a:chExt cx="1035050" cy="903288"/>
          </a:xfrm>
        </p:grpSpPr>
        <p:sp>
          <p:nvSpPr>
            <p:cNvPr id="58" name="Line 41"/>
            <p:cNvSpPr>
              <a:spLocks noChangeShapeType="1"/>
            </p:cNvSpPr>
            <p:nvPr/>
          </p:nvSpPr>
          <p:spPr bwMode="auto">
            <a:xfrm flipV="1">
              <a:off x="7840024" y="1826571"/>
              <a:ext cx="0" cy="495300"/>
            </a:xfrm>
            <a:prstGeom prst="line">
              <a:avLst/>
            </a:prstGeom>
            <a:no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9" name="Text Box 42"/>
            <p:cNvSpPr txBox="1">
              <a:spLocks noChangeArrowheads="1"/>
            </p:cNvSpPr>
            <p:nvPr/>
          </p:nvSpPr>
          <p:spPr bwMode="auto">
            <a:xfrm>
              <a:off x="7113584" y="2210746"/>
              <a:ext cx="1035050" cy="5191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nvGrpSpPr>
          <p:cNvPr id="26" name="组合 25"/>
          <p:cNvGrpSpPr/>
          <p:nvPr/>
        </p:nvGrpSpPr>
        <p:grpSpPr>
          <a:xfrm>
            <a:off x="916047" y="1012025"/>
            <a:ext cx="5176055" cy="519113"/>
            <a:chOff x="1826091" y="4148024"/>
            <a:chExt cx="4891768" cy="519113"/>
          </a:xfrm>
        </p:grpSpPr>
        <p:sp>
          <p:nvSpPr>
            <p:cNvPr id="27" name="Text Box 11"/>
            <p:cNvSpPr txBox="1">
              <a:spLocks noChangeArrowheads="1"/>
            </p:cNvSpPr>
            <p:nvPr/>
          </p:nvSpPr>
          <p:spPr bwMode="auto">
            <a:xfrm>
              <a:off x="2385060" y="4148024"/>
              <a:ext cx="433279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如何判断循环</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队列的队</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空？</a:t>
              </a:r>
            </a:p>
          </p:txBody>
        </p:sp>
        <p:grpSp>
          <p:nvGrpSpPr>
            <p:cNvPr id="28" name="Group 31"/>
            <p:cNvGrpSpPr/>
            <p:nvPr/>
          </p:nvGrpSpPr>
          <p:grpSpPr>
            <a:xfrm>
              <a:off x="1826091" y="4213620"/>
              <a:ext cx="465732" cy="432000"/>
              <a:chOff x="8686801" y="2019300"/>
              <a:chExt cx="528638" cy="565150"/>
            </a:xfrm>
            <a:solidFill>
              <a:srgbClr val="5A327D"/>
            </a:solidFill>
          </p:grpSpPr>
          <p:sp>
            <p:nvSpPr>
              <p:cNvPr id="2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36" name="Text Box 9"/>
          <p:cNvSpPr txBox="1">
            <a:spLocks noChangeArrowheads="1"/>
          </p:cNvSpPr>
          <p:nvPr/>
        </p:nvSpPr>
        <p:spPr bwMode="auto">
          <a:xfrm>
            <a:off x="1160965" y="4748213"/>
            <a:ext cx="5793901" cy="523220"/>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空的判定条件：</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front = rear</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7" name="组合 36"/>
          <p:cNvGrpSpPr/>
          <p:nvPr/>
        </p:nvGrpSpPr>
        <p:grpSpPr>
          <a:xfrm>
            <a:off x="3311612" y="2454082"/>
            <a:ext cx="4608759" cy="720725"/>
            <a:chOff x="2444162" y="2058821"/>
            <a:chExt cx="4608759" cy="720725"/>
          </a:xfrm>
        </p:grpSpPr>
        <p:sp>
          <p:nvSpPr>
            <p:cNvPr id="38" name="Text Box 29"/>
            <p:cNvSpPr txBox="1">
              <a:spLocks noChangeArrowheads="1"/>
            </p:cNvSpPr>
            <p:nvPr/>
          </p:nvSpPr>
          <p:spPr bwMode="auto">
            <a:xfrm>
              <a:off x="2444162" y="2058821"/>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43" name="直接连接符 42"/>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sp>
        <p:nvSpPr>
          <p:cNvPr id="54" name="矩形 53"/>
          <p:cNvSpPr/>
          <p:nvPr/>
        </p:nvSpPr>
        <p:spPr>
          <a:xfrm>
            <a:off x="6354035" y="4320015"/>
            <a:ext cx="5258845" cy="1938992"/>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&gt; :: Empty()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if(front == rear)</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else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Rounded Rectangle 10"/>
          <p:cNvSpPr/>
          <p:nvPr/>
        </p:nvSpPr>
        <p:spPr>
          <a:xfrm>
            <a:off x="542923"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Text Box 2"/>
          <p:cNvSpPr txBox="1">
            <a:spLocks noChangeArrowheads="1"/>
          </p:cNvSpPr>
          <p:nvPr/>
        </p:nvSpPr>
        <p:spPr bwMode="auto">
          <a:xfrm>
            <a:off x="592448" y="46345"/>
            <a:ext cx="19831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判空操作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94459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2.5E-6 -2.59259E-6 L 0.06107 -0.00208 " pathEditMode="relative" rAng="0" ptsTypes="AA">
                                      <p:cBhvr>
                                        <p:cTn id="20" dur="500" fill="hold"/>
                                        <p:tgtEl>
                                          <p:spTgt spid="4"/>
                                        </p:tgtEl>
                                        <p:attrNameLst>
                                          <p:attrName>ppt_x</p:attrName>
                                          <p:attrName>ppt_y</p:attrName>
                                        </p:attrNameLst>
                                      </p:cBhvr>
                                      <p:rCtr x="3047" y="-116"/>
                                    </p:animMotion>
                                  </p:childTnLst>
                                </p:cTn>
                              </p:par>
                            </p:childTnLst>
                          </p:cTn>
                        </p:par>
                        <p:par>
                          <p:cTn id="21" fill="hold">
                            <p:stCondLst>
                              <p:cond delay="500"/>
                            </p:stCondLst>
                            <p:childTnLst>
                              <p:par>
                                <p:cTn id="22" presetID="2" presetClass="exit" presetSubtype="8" fill="hold" grpId="0" nodeType="afterEffect">
                                  <p:stCondLst>
                                    <p:cond delay="1000"/>
                                  </p:stCondLst>
                                  <p:childTnLst>
                                    <p:anim calcmode="lin" valueType="num">
                                      <p:cBhvr additive="base">
                                        <p:cTn id="23" dur="500"/>
                                        <p:tgtEl>
                                          <p:spTgt spid="40"/>
                                        </p:tgtEl>
                                        <p:attrNameLst>
                                          <p:attrName>ppt_x</p:attrName>
                                        </p:attrNameLst>
                                      </p:cBhvr>
                                      <p:tavLst>
                                        <p:tav tm="0">
                                          <p:val>
                                            <p:strVal val="ppt_x"/>
                                          </p:val>
                                        </p:tav>
                                        <p:tav tm="100000">
                                          <p:val>
                                            <p:strVal val="0-ppt_w/2"/>
                                          </p:val>
                                        </p:tav>
                                      </p:tavLst>
                                    </p:anim>
                                    <p:anim calcmode="lin" valueType="num">
                                      <p:cBhvr additive="base">
                                        <p:cTn id="24" dur="500"/>
                                        <p:tgtEl>
                                          <p:spTgt spid="40"/>
                                        </p:tgtEl>
                                        <p:attrNameLst>
                                          <p:attrName>ppt_y</p:attrName>
                                        </p:attrNameLst>
                                      </p:cBhvr>
                                      <p:tavLst>
                                        <p:tav tm="0">
                                          <p:val>
                                            <p:strVal val="ppt_y"/>
                                          </p:val>
                                        </p:tav>
                                        <p:tav tm="100000">
                                          <p:val>
                                            <p:strVal val="ppt_y"/>
                                          </p:val>
                                        </p:tav>
                                      </p:tavLst>
                                    </p:anim>
                                    <p:set>
                                      <p:cBhvr>
                                        <p:cTn id="25" dur="1" fill="hold">
                                          <p:stCondLst>
                                            <p:cond delay="499"/>
                                          </p:stCondLst>
                                        </p:cTn>
                                        <p:tgtEl>
                                          <p:spTgt spid="4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down)">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5" restart="whenNotActive" fill="hold" evtFilter="cancelBubble" nodeType="interactiveSeq">
                <p:stCondLst>
                  <p:cond evt="onClick" delay="0">
                    <p:tgtEl>
                      <p:spTgt spid="39"/>
                    </p:tgtEl>
                  </p:cond>
                </p:stCondLst>
                <p:endSync evt="end" delay="0">
                  <p:rtn val="all"/>
                </p:endSync>
                <p:childTnLst>
                  <p:par>
                    <p:cTn id="36" fill="hold">
                      <p:stCondLst>
                        <p:cond delay="0"/>
                      </p:stCondLst>
                      <p:childTnLst>
                        <p:par>
                          <p:cTn id="37" fill="hold">
                            <p:stCondLst>
                              <p:cond delay="0"/>
                            </p:stCondLst>
                            <p:childTnLst>
                              <p:par>
                                <p:cTn id="38" presetID="35" presetClass="emph" presetSubtype="0" repeatCount="3000" fill="hold" grpId="0" nodeType="clickEffect">
                                  <p:stCondLst>
                                    <p:cond delay="0"/>
                                  </p:stCondLst>
                                  <p:childTnLst>
                                    <p:anim calcmode="discrete" valueType="str">
                                      <p:cBhvr>
                                        <p:cTn id="39"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9"/>
                  </p:tgtEl>
                </p:cond>
              </p:nextCondLst>
            </p:seq>
            <p:seq concurrent="1" nextAc="seek">
              <p:cTn id="40" restart="whenNotActive" fill="hold" evtFilter="cancelBubble" nodeType="interactiveSeq">
                <p:stCondLst>
                  <p:cond evt="onClick" delay="0">
                    <p:tgtEl>
                      <p:spTgt spid="37"/>
                    </p:tgtEl>
                  </p:cond>
                </p:stCondLst>
                <p:endSync evt="end" delay="0">
                  <p:rtn val="all"/>
                </p:endSync>
                <p:childTnLst>
                  <p:par>
                    <p:cTn id="41" fill="hold">
                      <p:stCondLst>
                        <p:cond delay="0"/>
                      </p:stCondLst>
                      <p:childTnLst>
                        <p:par>
                          <p:cTn id="42" fill="hold">
                            <p:stCondLst>
                              <p:cond delay="0"/>
                            </p:stCondLst>
                            <p:childTnLst>
                              <p:par>
                                <p:cTn id="43" presetID="35" presetClass="emph" presetSubtype="0" repeatCount="2000" fill="hold" nodeType="clickEffect">
                                  <p:stCondLst>
                                    <p:cond delay="0"/>
                                  </p:stCondLst>
                                  <p:childTnLst>
                                    <p:anim calcmode="discrete" valueType="str">
                                      <p:cBhvr>
                                        <p:cTn id="44" dur="5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7"/>
                  </p:tgtEl>
                </p:cond>
              </p:nextCondLst>
            </p:seq>
          </p:childTnLst>
        </p:cTn>
      </p:par>
    </p:tnLst>
    <p:bldLst>
      <p:bldP spid="39" grpId="0" animBg="1"/>
      <p:bldP spid="40" grpId="0"/>
      <p:bldP spid="40" grpId="1"/>
      <p:bldP spid="36" grpId="0"/>
      <p:bldP spid="5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Line 32"/>
          <p:cNvSpPr>
            <a:spLocks noChangeShapeType="1"/>
          </p:cNvSpPr>
          <p:nvPr/>
        </p:nvSpPr>
        <p:spPr bwMode="auto">
          <a:xfrm flipH="1">
            <a:off x="7909812" y="2798102"/>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9" name="Line 34"/>
          <p:cNvSpPr>
            <a:spLocks noChangeShapeType="1"/>
          </p:cNvSpPr>
          <p:nvPr/>
        </p:nvSpPr>
        <p:spPr bwMode="auto">
          <a:xfrm flipH="1">
            <a:off x="2414025" y="280921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0" name="Text Box 38"/>
          <p:cNvSpPr txBox="1">
            <a:spLocks noChangeArrowheads="1"/>
          </p:cNvSpPr>
          <p:nvPr/>
        </p:nvSpPr>
        <p:spPr bwMode="auto">
          <a:xfrm>
            <a:off x="3459480" y="2435840"/>
            <a:ext cx="4406138" cy="646331"/>
          </a:xfrm>
          <a:prstGeom prst="rect">
            <a:avLst/>
          </a:prstGeom>
          <a:noFill/>
          <a:ln>
            <a:noFill/>
          </a:ln>
          <a:effec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6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2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4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5</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46" name="Group 40"/>
          <p:cNvGrpSpPr/>
          <p:nvPr/>
        </p:nvGrpSpPr>
        <p:grpSpPr bwMode="auto">
          <a:xfrm>
            <a:off x="3130461" y="3176131"/>
            <a:ext cx="1035050" cy="903288"/>
            <a:chOff x="2437" y="2939"/>
            <a:chExt cx="652" cy="569"/>
          </a:xfrm>
          <a:noFill/>
        </p:grpSpPr>
        <p:sp>
          <p:nvSpPr>
            <p:cNvPr id="47"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8" name="Text Box 42"/>
            <p:cNvSpPr txBox="1">
              <a:spLocks noChangeArrowheads="1"/>
            </p:cNvSpPr>
            <p:nvPr/>
          </p:nvSpPr>
          <p:spPr bwMode="auto">
            <a:xfrm>
              <a:off x="24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grpSp>
        <p:nvGrpSpPr>
          <p:cNvPr id="4" name="组合 3"/>
          <p:cNvGrpSpPr/>
          <p:nvPr/>
        </p:nvGrpSpPr>
        <p:grpSpPr>
          <a:xfrm>
            <a:off x="4659543" y="3173386"/>
            <a:ext cx="1035050" cy="903288"/>
            <a:chOff x="7631744" y="1826571"/>
            <a:chExt cx="1035050" cy="903288"/>
          </a:xfrm>
        </p:grpSpPr>
        <p:sp>
          <p:nvSpPr>
            <p:cNvPr id="58" name="Line 41"/>
            <p:cNvSpPr>
              <a:spLocks noChangeShapeType="1"/>
            </p:cNvSpPr>
            <p:nvPr/>
          </p:nvSpPr>
          <p:spPr bwMode="auto">
            <a:xfrm flipV="1">
              <a:off x="7840024" y="1826571"/>
              <a:ext cx="0" cy="495300"/>
            </a:xfrm>
            <a:prstGeom prst="line">
              <a:avLst/>
            </a:prstGeom>
            <a:no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9" name="Text Box 42"/>
            <p:cNvSpPr txBox="1">
              <a:spLocks noChangeArrowheads="1"/>
            </p:cNvSpPr>
            <p:nvPr/>
          </p:nvSpPr>
          <p:spPr bwMode="auto">
            <a:xfrm>
              <a:off x="7631744" y="2210746"/>
              <a:ext cx="1035050" cy="5191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nvGrpSpPr>
          <p:cNvPr id="26" name="组合 25"/>
          <p:cNvGrpSpPr/>
          <p:nvPr/>
        </p:nvGrpSpPr>
        <p:grpSpPr>
          <a:xfrm>
            <a:off x="916047" y="1012025"/>
            <a:ext cx="4803557" cy="519113"/>
            <a:chOff x="1826091" y="4148024"/>
            <a:chExt cx="4539729" cy="519113"/>
          </a:xfrm>
        </p:grpSpPr>
        <p:sp>
          <p:nvSpPr>
            <p:cNvPr id="27" name="Text Box 11"/>
            <p:cNvSpPr txBox="1">
              <a:spLocks noChangeArrowheads="1"/>
            </p:cNvSpPr>
            <p:nvPr/>
          </p:nvSpPr>
          <p:spPr bwMode="auto">
            <a:xfrm>
              <a:off x="2385061" y="4148024"/>
              <a:ext cx="398075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如何判断循环队列队满？</a:t>
              </a:r>
            </a:p>
          </p:txBody>
        </p:sp>
        <p:grpSp>
          <p:nvGrpSpPr>
            <p:cNvPr id="28" name="Group 31"/>
            <p:cNvGrpSpPr/>
            <p:nvPr/>
          </p:nvGrpSpPr>
          <p:grpSpPr>
            <a:xfrm>
              <a:off x="1826091" y="4213620"/>
              <a:ext cx="465732" cy="432000"/>
              <a:chOff x="8686801" y="2019300"/>
              <a:chExt cx="528638" cy="565150"/>
            </a:xfrm>
            <a:solidFill>
              <a:srgbClr val="5A327D"/>
            </a:solidFill>
          </p:grpSpPr>
          <p:sp>
            <p:nvSpPr>
              <p:cNvPr id="2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36" name="Text Box 9"/>
          <p:cNvSpPr txBox="1">
            <a:spLocks noChangeArrowheads="1"/>
          </p:cNvSpPr>
          <p:nvPr/>
        </p:nvSpPr>
        <p:spPr bwMode="auto">
          <a:xfrm>
            <a:off x="1160965" y="4748213"/>
            <a:ext cx="5793901" cy="523220"/>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队空的判定条件：</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front = rear</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Text Box 9"/>
          <p:cNvSpPr txBox="1">
            <a:spLocks noChangeArrowheads="1"/>
          </p:cNvSpPr>
          <p:nvPr/>
        </p:nvSpPr>
        <p:spPr bwMode="auto">
          <a:xfrm>
            <a:off x="1160965" y="5451252"/>
            <a:ext cx="5793901" cy="523220"/>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满</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的判定条件：</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front = rear</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Text Box 38"/>
          <p:cNvSpPr txBox="1">
            <a:spLocks noChangeArrowheads="1"/>
          </p:cNvSpPr>
          <p:nvPr/>
        </p:nvSpPr>
        <p:spPr bwMode="auto">
          <a:xfrm>
            <a:off x="4484514" y="2457113"/>
            <a:ext cx="585788" cy="646331"/>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x</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37" name="Rounded Rectangle 10"/>
          <p:cNvSpPr/>
          <p:nvPr/>
        </p:nvSpPr>
        <p:spPr>
          <a:xfrm>
            <a:off x="542925" y="100964"/>
            <a:ext cx="2376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592455" y="46355"/>
            <a:ext cx="24218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队空和队满</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45" name="组合 44"/>
          <p:cNvGrpSpPr/>
          <p:nvPr/>
        </p:nvGrpSpPr>
        <p:grpSpPr>
          <a:xfrm>
            <a:off x="3311612" y="2454081"/>
            <a:ext cx="4608759" cy="720726"/>
            <a:chOff x="2444162" y="2058820"/>
            <a:chExt cx="4608759" cy="720726"/>
          </a:xfrm>
        </p:grpSpPr>
        <p:sp>
          <p:nvSpPr>
            <p:cNvPr id="53" name="Text Box 29"/>
            <p:cNvSpPr txBox="1">
              <a:spLocks noChangeArrowheads="1"/>
            </p:cNvSpPr>
            <p:nvPr/>
          </p:nvSpPr>
          <p:spPr bwMode="auto">
            <a:xfrm>
              <a:off x="2444162" y="2058820"/>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54" name="直接连接符 53"/>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sp>
        <p:nvSpPr>
          <p:cNvPr id="60" name="Text Box 31"/>
          <p:cNvSpPr txBox="1">
            <a:spLocks noChangeArrowheads="1"/>
          </p:cNvSpPr>
          <p:nvPr/>
        </p:nvSpPr>
        <p:spPr bwMode="auto">
          <a:xfrm>
            <a:off x="3615143" y="1940218"/>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0        1        2         3        4  </a:t>
            </a:r>
          </a:p>
        </p:txBody>
      </p:sp>
    </p:spTree>
    <p:extLst>
      <p:ext uri="{BB962C8B-B14F-4D97-AF65-F5344CB8AC3E}">
        <p14:creationId xmlns:p14="http://schemas.microsoft.com/office/powerpoint/2010/main" val="7258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1.25E-6 -3.7037E-7 L 0.06002 -3.7037E-7 " pathEditMode="relative" rAng="0" ptsTypes="AA">
                                      <p:cBhvr>
                                        <p:cTn id="20" dur="500" fill="hold"/>
                                        <p:tgtEl>
                                          <p:spTgt spid="46"/>
                                        </p:tgtEl>
                                        <p:attrNameLst>
                                          <p:attrName>ppt_x</p:attrName>
                                          <p:attrName>ppt_y</p:attrName>
                                        </p:attrNameLst>
                                      </p:cBhvr>
                                      <p:rCtr x="2995" y="0"/>
                                    </p:animMotion>
                                  </p:childTnLst>
                                </p:cTn>
                              </p:par>
                            </p:childTnLst>
                          </p:cTn>
                        </p:par>
                        <p:par>
                          <p:cTn id="21" fill="hold">
                            <p:stCondLst>
                              <p:cond delay="500"/>
                            </p:stCondLst>
                            <p:childTnLst>
                              <p:par>
                                <p:cTn id="22" presetID="2" presetClass="entr" presetSubtype="2" fill="hold" grpId="0" nodeType="afterEffect">
                                  <p:stCondLst>
                                    <p:cond delay="1000"/>
                                  </p:stCondLst>
                                  <p:childTnLst>
                                    <p:set>
                                      <p:cBhvr>
                                        <p:cTn id="23" dur="1" fill="hold">
                                          <p:stCondLst>
                                            <p:cond delay="0"/>
                                          </p:stCondLst>
                                        </p:cTn>
                                        <p:tgtEl>
                                          <p:spTgt spid="42"/>
                                        </p:tgtEl>
                                        <p:attrNameLst>
                                          <p:attrName>style.visibility</p:attrName>
                                        </p:attrNameLst>
                                      </p:cBhvr>
                                      <p:to>
                                        <p:strVal val="visible"/>
                                      </p:to>
                                    </p:set>
                                    <p:anim calcmode="lin" valueType="num">
                                      <p:cBhvr additive="base">
                                        <p:cTn id="24" dur="500" fill="hold"/>
                                        <p:tgtEl>
                                          <p:spTgt spid="42"/>
                                        </p:tgtEl>
                                        <p:attrNameLst>
                                          <p:attrName>ppt_x</p:attrName>
                                        </p:attrNameLst>
                                      </p:cBhvr>
                                      <p:tavLst>
                                        <p:tav tm="0">
                                          <p:val>
                                            <p:strVal val="1+#ppt_w/2"/>
                                          </p:val>
                                        </p:tav>
                                        <p:tav tm="100000">
                                          <p:val>
                                            <p:strVal val="#ppt_x"/>
                                          </p:val>
                                        </p:tav>
                                      </p:tavLst>
                                    </p:anim>
                                    <p:anim calcmode="lin" valueType="num">
                                      <p:cBhvr additive="base">
                                        <p:cTn id="25"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39"/>
                    </p:tgtEl>
                  </p:cond>
                </p:stCondLst>
                <p:endSync evt="end" delay="0">
                  <p:rtn val="all"/>
                </p:endSync>
                <p:childTnLst>
                  <p:par>
                    <p:cTn id="32" fill="hold">
                      <p:stCondLst>
                        <p:cond delay="0"/>
                      </p:stCondLst>
                      <p:childTnLst>
                        <p:par>
                          <p:cTn id="33" fill="hold">
                            <p:stCondLst>
                              <p:cond delay="0"/>
                            </p:stCondLst>
                            <p:childTnLst>
                              <p:par>
                                <p:cTn id="34" presetID="35" presetClass="emph" presetSubtype="0" repeatCount="3000" fill="hold" grpId="0" nodeType="clickEffect">
                                  <p:stCondLst>
                                    <p:cond delay="0"/>
                                  </p:stCondLst>
                                  <p:childTnLst>
                                    <p:anim calcmode="discrete" valueType="str">
                                      <p:cBhvr>
                                        <p:cTn id="35"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9"/>
                  </p:tgtEl>
                </p:cond>
              </p:nextCondLst>
            </p:seq>
            <p:seq concurrent="1" nextAc="seek">
              <p:cTn id="36" restart="whenNotActive" fill="hold" evtFilter="cancelBubble" nodeType="interactiveSeq">
                <p:stCondLst>
                  <p:cond evt="onClick" delay="0">
                    <p:tgtEl>
                      <p:spTgt spid="45"/>
                    </p:tgtEl>
                  </p:cond>
                </p:stCondLst>
                <p:endSync evt="end" delay="0">
                  <p:rtn val="all"/>
                </p:endSync>
                <p:childTnLst>
                  <p:par>
                    <p:cTn id="37" fill="hold">
                      <p:stCondLst>
                        <p:cond delay="0"/>
                      </p:stCondLst>
                      <p:childTnLst>
                        <p:par>
                          <p:cTn id="38" fill="hold">
                            <p:stCondLst>
                              <p:cond delay="0"/>
                            </p:stCondLst>
                            <p:childTnLst>
                              <p:par>
                                <p:cTn id="39" presetID="35" presetClass="emph" presetSubtype="0" repeatCount="2000" fill="hold" nodeType="clickEffect">
                                  <p:stCondLst>
                                    <p:cond delay="0"/>
                                  </p:stCondLst>
                                  <p:childTnLst>
                                    <p:anim calcmode="discrete" valueType="str">
                                      <p:cBhvr>
                                        <p:cTn id="40" dur="500" fill="hold"/>
                                        <p:tgtEl>
                                          <p:spTgt spid="4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5"/>
                  </p:tgtEl>
                </p:cond>
              </p:nextCondLst>
            </p:seq>
          </p:childTnLst>
        </p:cTn>
      </p:par>
    </p:tnLst>
    <p:bldLst>
      <p:bldP spid="39" grpId="0" animBg="1"/>
      <p:bldP spid="40" grpId="0"/>
      <p:bldP spid="41" grpId="0"/>
      <p:bldP spid="4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351664" y="1954727"/>
            <a:ext cx="4608759" cy="2182176"/>
            <a:chOff x="1519304" y="1939487"/>
            <a:chExt cx="4608759" cy="2182176"/>
          </a:xfrm>
        </p:grpSpPr>
        <p:sp>
          <p:nvSpPr>
            <p:cNvPr id="34" name="Text Box 31"/>
            <p:cNvSpPr txBox="1">
              <a:spLocks noChangeArrowheads="1"/>
            </p:cNvSpPr>
            <p:nvPr/>
          </p:nvSpPr>
          <p:spPr bwMode="auto">
            <a:xfrm>
              <a:off x="1837291" y="1939487"/>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0        1        2         3        4  </a:t>
              </a:r>
            </a:p>
          </p:txBody>
        </p:sp>
        <p:sp>
          <p:nvSpPr>
            <p:cNvPr id="40" name="Text Box 38"/>
            <p:cNvSpPr txBox="1">
              <a:spLocks noChangeArrowheads="1"/>
            </p:cNvSpPr>
            <p:nvPr/>
          </p:nvSpPr>
          <p:spPr bwMode="auto">
            <a:xfrm>
              <a:off x="1681628" y="2480829"/>
              <a:ext cx="4406138" cy="646331"/>
            </a:xfrm>
            <a:prstGeom prst="rect">
              <a:avLst/>
            </a:prstGeom>
            <a:noFill/>
            <a:ln>
              <a:noFill/>
            </a:ln>
            <a:effec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6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2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4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5</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46" name="Group 40"/>
            <p:cNvGrpSpPr/>
            <p:nvPr/>
          </p:nvGrpSpPr>
          <p:grpSpPr bwMode="auto">
            <a:xfrm>
              <a:off x="1527234" y="3205880"/>
              <a:ext cx="1035050" cy="903288"/>
              <a:chOff x="2547" y="2939"/>
              <a:chExt cx="652" cy="569"/>
            </a:xfrm>
            <a:noFill/>
          </p:grpSpPr>
          <p:sp>
            <p:nvSpPr>
              <p:cNvPr id="47"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8" name="Text Box 42"/>
              <p:cNvSpPr txBox="1">
                <a:spLocks noChangeArrowheads="1"/>
              </p:cNvSpPr>
              <p:nvPr/>
            </p:nvSpPr>
            <p:spPr bwMode="auto">
              <a:xfrm>
                <a:off x="254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sp>
          <p:nvSpPr>
            <p:cNvPr id="33" name="Text Box 29"/>
            <p:cNvSpPr txBox="1">
              <a:spLocks noChangeArrowheads="1"/>
            </p:cNvSpPr>
            <p:nvPr/>
          </p:nvSpPr>
          <p:spPr bwMode="auto">
            <a:xfrm>
              <a:off x="1519304" y="2477654"/>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49" name="直接连接符 48"/>
            <p:cNvCxnSpPr/>
            <p:nvPr/>
          </p:nvCxnSpPr>
          <p:spPr>
            <a:xfrm>
              <a:off x="2454971" y="248241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369371" y="248241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314251" y="248313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232622" y="248313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2637851" y="3218375"/>
              <a:ext cx="1035050" cy="903288"/>
              <a:chOff x="7387904" y="1826571"/>
              <a:chExt cx="1035050" cy="903288"/>
            </a:xfrm>
          </p:grpSpPr>
          <p:sp>
            <p:nvSpPr>
              <p:cNvPr id="58" name="Line 41"/>
              <p:cNvSpPr>
                <a:spLocks noChangeShapeType="1"/>
              </p:cNvSpPr>
              <p:nvPr/>
            </p:nvSpPr>
            <p:spPr bwMode="auto">
              <a:xfrm flipV="1">
                <a:off x="7840024" y="1826571"/>
                <a:ext cx="0" cy="495300"/>
              </a:xfrm>
              <a:prstGeom prst="line">
                <a:avLst/>
              </a:prstGeom>
              <a:no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9" name="Text Box 42"/>
              <p:cNvSpPr txBox="1">
                <a:spLocks noChangeArrowheads="1"/>
              </p:cNvSpPr>
              <p:nvPr/>
            </p:nvSpPr>
            <p:spPr bwMode="auto">
              <a:xfrm>
                <a:off x="7387904" y="2210746"/>
                <a:ext cx="1035050" cy="5191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grpSp>
        <p:nvGrpSpPr>
          <p:cNvPr id="26" name="组合 25"/>
          <p:cNvGrpSpPr/>
          <p:nvPr/>
        </p:nvGrpSpPr>
        <p:grpSpPr>
          <a:xfrm>
            <a:off x="916047" y="1012025"/>
            <a:ext cx="8106032" cy="523220"/>
            <a:chOff x="1826091" y="4148024"/>
            <a:chExt cx="7660821" cy="523220"/>
          </a:xfrm>
        </p:grpSpPr>
        <p:sp>
          <p:nvSpPr>
            <p:cNvPr id="27" name="Text Box 11"/>
            <p:cNvSpPr txBox="1">
              <a:spLocks noChangeArrowheads="1"/>
            </p:cNvSpPr>
            <p:nvPr/>
          </p:nvSpPr>
          <p:spPr bwMode="auto">
            <a:xfrm>
              <a:off x="2385061" y="4148024"/>
              <a:ext cx="71018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如何确定不同的队空、队满的判定条件？</a:t>
              </a:r>
            </a:p>
          </p:txBody>
        </p:sp>
        <p:grpSp>
          <p:nvGrpSpPr>
            <p:cNvPr id="28" name="Group 31"/>
            <p:cNvGrpSpPr/>
            <p:nvPr/>
          </p:nvGrpSpPr>
          <p:grpSpPr>
            <a:xfrm>
              <a:off x="1826091" y="4213620"/>
              <a:ext cx="465732" cy="432000"/>
              <a:chOff x="8686801" y="2019300"/>
              <a:chExt cx="528638" cy="565150"/>
            </a:xfrm>
            <a:solidFill>
              <a:srgbClr val="5A327D"/>
            </a:solidFill>
          </p:grpSpPr>
          <p:sp>
            <p:nvSpPr>
              <p:cNvPr id="2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36" name="Text Box 9"/>
          <p:cNvSpPr txBox="1">
            <a:spLocks noChangeArrowheads="1"/>
          </p:cNvSpPr>
          <p:nvPr/>
        </p:nvSpPr>
        <p:spPr bwMode="auto">
          <a:xfrm>
            <a:off x="1160965" y="4748213"/>
            <a:ext cx="5793901" cy="523220"/>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队空的判定条件：</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front = rear</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Text Box 9"/>
          <p:cNvSpPr txBox="1">
            <a:spLocks noChangeArrowheads="1"/>
          </p:cNvSpPr>
          <p:nvPr/>
        </p:nvSpPr>
        <p:spPr bwMode="auto">
          <a:xfrm>
            <a:off x="1160965" y="5451252"/>
            <a:ext cx="5793901" cy="523220"/>
          </a:xfrm>
          <a:prstGeom prst="rect">
            <a:avLst/>
          </a:prstGeom>
          <a:noFill/>
          <a:ln w="2857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满</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的判定条件：</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front = rear</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6536700" y="5524304"/>
            <a:ext cx="4664700" cy="523220"/>
            <a:chOff x="6536700" y="5524304"/>
            <a:chExt cx="4664700" cy="523220"/>
          </a:xfrm>
        </p:grpSpPr>
        <p:sp>
          <p:nvSpPr>
            <p:cNvPr id="2" name="矩形 1"/>
            <p:cNvSpPr/>
            <p:nvPr/>
          </p:nvSpPr>
          <p:spPr>
            <a:xfrm>
              <a:off x="7269480" y="5524304"/>
              <a:ext cx="393192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数组中有</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一个空闲</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单元</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3" name="AutoShape 38"/>
            <p:cNvSpPr>
              <a:spLocks noChangeArrowheads="1"/>
            </p:cNvSpPr>
            <p:nvPr/>
          </p:nvSpPr>
          <p:spPr bwMode="auto">
            <a:xfrm>
              <a:off x="6536700" y="5560246"/>
              <a:ext cx="418166" cy="396875"/>
            </a:xfrm>
            <a:prstGeom prst="rightArrow">
              <a:avLst>
                <a:gd name="adj1" fmla="val 50000"/>
                <a:gd name="adj2" fmla="val 25000"/>
              </a:avLst>
            </a:prstGeom>
            <a:noFill/>
            <a:ln w="28575">
              <a:solidFill>
                <a:srgbClr val="5A32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6" name="组合 5"/>
          <p:cNvGrpSpPr/>
          <p:nvPr/>
        </p:nvGrpSpPr>
        <p:grpSpPr>
          <a:xfrm>
            <a:off x="6538317" y="1939487"/>
            <a:ext cx="4823103" cy="2213337"/>
            <a:chOff x="6538317" y="1939487"/>
            <a:chExt cx="4823103" cy="2213337"/>
          </a:xfrm>
        </p:grpSpPr>
        <p:sp>
          <p:nvSpPr>
            <p:cNvPr id="44" name="Text Box 31"/>
            <p:cNvSpPr txBox="1">
              <a:spLocks noChangeArrowheads="1"/>
            </p:cNvSpPr>
            <p:nvPr/>
          </p:nvSpPr>
          <p:spPr bwMode="auto">
            <a:xfrm>
              <a:off x="6854687" y="1939487"/>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0        1        2         3        4  </a:t>
              </a:r>
            </a:p>
          </p:txBody>
        </p:sp>
        <p:sp>
          <p:nvSpPr>
            <p:cNvPr id="45" name="Text Box 38"/>
            <p:cNvSpPr txBox="1">
              <a:spLocks noChangeArrowheads="1"/>
            </p:cNvSpPr>
            <p:nvPr/>
          </p:nvSpPr>
          <p:spPr bwMode="auto">
            <a:xfrm>
              <a:off x="6699024" y="2480829"/>
              <a:ext cx="4406138" cy="646331"/>
            </a:xfrm>
            <a:prstGeom prst="rect">
              <a:avLst/>
            </a:prstGeom>
            <a:noFill/>
            <a:ln>
              <a:noFill/>
            </a:ln>
            <a:effec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1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2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4       </a:t>
              </a: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5</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53" name="Group 40"/>
            <p:cNvGrpSpPr/>
            <p:nvPr/>
          </p:nvGrpSpPr>
          <p:grpSpPr bwMode="auto">
            <a:xfrm>
              <a:off x="10326370" y="3249536"/>
              <a:ext cx="1035050" cy="903288"/>
              <a:chOff x="2557" y="2939"/>
              <a:chExt cx="652" cy="569"/>
            </a:xfrm>
            <a:noFill/>
          </p:grpSpPr>
          <p:sp>
            <p:nvSpPr>
              <p:cNvPr id="54"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5" name="Text Box 42"/>
              <p:cNvSpPr txBox="1">
                <a:spLocks noChangeArrowheads="1"/>
              </p:cNvSpPr>
              <p:nvPr/>
            </p:nvSpPr>
            <p:spPr bwMode="auto">
              <a:xfrm>
                <a:off x="255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sp>
          <p:nvSpPr>
            <p:cNvPr id="56" name="Text Box 29"/>
            <p:cNvSpPr txBox="1">
              <a:spLocks noChangeArrowheads="1"/>
            </p:cNvSpPr>
            <p:nvPr/>
          </p:nvSpPr>
          <p:spPr bwMode="auto">
            <a:xfrm>
              <a:off x="6538317" y="2487617"/>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57" name="直接连接符 56"/>
            <p:cNvCxnSpPr/>
            <p:nvPr/>
          </p:nvCxnSpPr>
          <p:spPr>
            <a:xfrm>
              <a:off x="7472367" y="248241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8386767" y="248241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9331647" y="248313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250018" y="2483135"/>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6562590" y="3224285"/>
              <a:ext cx="1035050" cy="903288"/>
              <a:chOff x="7387904" y="1826571"/>
              <a:chExt cx="1035050" cy="903288"/>
            </a:xfrm>
          </p:grpSpPr>
          <p:sp>
            <p:nvSpPr>
              <p:cNvPr id="64" name="Line 41"/>
              <p:cNvSpPr>
                <a:spLocks noChangeShapeType="1"/>
              </p:cNvSpPr>
              <p:nvPr/>
            </p:nvSpPr>
            <p:spPr bwMode="auto">
              <a:xfrm flipV="1">
                <a:off x="7840024" y="1826571"/>
                <a:ext cx="0" cy="495300"/>
              </a:xfrm>
              <a:prstGeom prst="line">
                <a:avLst/>
              </a:prstGeom>
              <a:no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5" name="Text Box 42"/>
              <p:cNvSpPr txBox="1">
                <a:spLocks noChangeArrowheads="1"/>
              </p:cNvSpPr>
              <p:nvPr/>
            </p:nvSpPr>
            <p:spPr bwMode="auto">
              <a:xfrm>
                <a:off x="7387904" y="2210746"/>
                <a:ext cx="1035050" cy="5191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sp>
        <p:nvSpPr>
          <p:cNvPr id="66" name="Text Box 37"/>
          <p:cNvSpPr txBox="1">
            <a:spLocks noChangeArrowheads="1"/>
          </p:cNvSpPr>
          <p:nvPr/>
        </p:nvSpPr>
        <p:spPr bwMode="auto">
          <a:xfrm>
            <a:off x="6367332" y="4377677"/>
            <a:ext cx="5040000" cy="523220"/>
          </a:xfrm>
          <a:prstGeom prst="rect">
            <a:avLst/>
          </a:prstGeom>
          <a:noFill/>
          <a:ln w="28575">
            <a:solidFill>
              <a:srgbClr val="5A32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rear+1) %</a:t>
            </a: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mn-cs"/>
              </a:rPr>
              <a:t>QueueSize</a:t>
            </a: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 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69" name="Rounded Rectangle 10"/>
          <p:cNvSpPr/>
          <p:nvPr/>
        </p:nvSpPr>
        <p:spPr>
          <a:xfrm>
            <a:off x="542925" y="100964"/>
            <a:ext cx="2376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Text Box 2"/>
          <p:cNvSpPr txBox="1">
            <a:spLocks noChangeArrowheads="1"/>
          </p:cNvSpPr>
          <p:nvPr/>
        </p:nvSpPr>
        <p:spPr bwMode="auto">
          <a:xfrm>
            <a:off x="592455" y="46355"/>
            <a:ext cx="232981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队空和队满</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67" name="AutoShape 38"/>
          <p:cNvSpPr>
            <a:spLocks noChangeArrowheads="1"/>
          </p:cNvSpPr>
          <p:nvPr/>
        </p:nvSpPr>
        <p:spPr bwMode="auto">
          <a:xfrm rot="16200000">
            <a:off x="8940744" y="5019944"/>
            <a:ext cx="418166" cy="396875"/>
          </a:xfrm>
          <a:prstGeom prst="rightArrow">
            <a:avLst>
              <a:gd name="adj1" fmla="val 50000"/>
              <a:gd name="adj2" fmla="val 25000"/>
            </a:avLst>
          </a:prstGeom>
          <a:noFill/>
          <a:ln w="28575">
            <a:solidFill>
              <a:srgbClr val="5A32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0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5645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down)">
                                      <p:cBhvr>
                                        <p:cTn id="20" dur="500"/>
                                        <p:tgtEl>
                                          <p:spTgt spid="67"/>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up)">
                                      <p:cBhvr>
                                        <p:cTn id="2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8714" y="957106"/>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入</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的函数原型是什么？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1" name="Group 31"/>
            <p:cNvGrpSpPr/>
            <p:nvPr/>
          </p:nvGrpSpPr>
          <p:grpSpPr>
            <a:xfrm>
              <a:off x="1826091" y="4213620"/>
              <a:ext cx="465732" cy="432000"/>
              <a:chOff x="8686801" y="2019300"/>
              <a:chExt cx="528638" cy="565150"/>
            </a:xfrm>
            <a:solidFill>
              <a:srgbClr val="5A327D"/>
            </a:solidFill>
          </p:grpSpPr>
          <p:sp>
            <p:nvSpPr>
              <p:cNvPr id="4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4" name="Rectangle 1034"/>
          <p:cNvSpPr>
            <a:spLocks noChangeArrowheads="1"/>
          </p:cNvSpPr>
          <p:nvPr/>
        </p:nvSpPr>
        <p:spPr bwMode="auto">
          <a:xfrm>
            <a:off x="713104" y="1550874"/>
            <a:ext cx="10669497" cy="170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值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：在队尾插入一个元素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输出</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：如果插入成功，队尾增加了一个元素；否则返回失败</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信息</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Rounded Rectangle 10"/>
          <p:cNvSpPr/>
          <p:nvPr/>
        </p:nvSpPr>
        <p:spPr>
          <a:xfrm>
            <a:off x="542923"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Text Box 2"/>
          <p:cNvSpPr txBox="1">
            <a:spLocks noChangeArrowheads="1"/>
          </p:cNvSpPr>
          <p:nvPr/>
        </p:nvSpPr>
        <p:spPr bwMode="auto">
          <a:xfrm>
            <a:off x="592449" y="46345"/>
            <a:ext cx="1967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入队操作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14" name="Text Box 29"/>
          <p:cNvSpPr txBox="1">
            <a:spLocks noChangeArrowheads="1"/>
          </p:cNvSpPr>
          <p:nvPr/>
        </p:nvSpPr>
        <p:spPr bwMode="auto">
          <a:xfrm>
            <a:off x="6901806" y="981217"/>
            <a:ext cx="4608759" cy="646331"/>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5" name="Text Box 31"/>
          <p:cNvSpPr txBox="1">
            <a:spLocks noChangeArrowheads="1"/>
          </p:cNvSpPr>
          <p:nvPr/>
        </p:nvSpPr>
        <p:spPr bwMode="auto">
          <a:xfrm>
            <a:off x="7208004" y="438293"/>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0        1        2         3        4  </a:t>
            </a:r>
          </a:p>
        </p:txBody>
      </p:sp>
      <p:sp>
        <p:nvSpPr>
          <p:cNvPr id="16" name="Text Box 38"/>
          <p:cNvSpPr txBox="1">
            <a:spLocks noChangeArrowheads="1"/>
          </p:cNvSpPr>
          <p:nvPr/>
        </p:nvSpPr>
        <p:spPr bwMode="auto">
          <a:xfrm>
            <a:off x="8874387" y="933915"/>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8" name="Text Box 39"/>
          <p:cNvSpPr txBox="1">
            <a:spLocks noChangeArrowheads="1"/>
          </p:cNvSpPr>
          <p:nvPr/>
        </p:nvSpPr>
        <p:spPr bwMode="auto">
          <a:xfrm>
            <a:off x="9818950" y="933915"/>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4</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20" name="Group 40"/>
          <p:cNvGrpSpPr/>
          <p:nvPr/>
        </p:nvGrpSpPr>
        <p:grpSpPr bwMode="auto">
          <a:xfrm>
            <a:off x="9659724" y="1620985"/>
            <a:ext cx="1035050" cy="903288"/>
            <a:chOff x="2567" y="2939"/>
            <a:chExt cx="652" cy="569"/>
          </a:xfrm>
          <a:noFill/>
        </p:grpSpPr>
        <p:sp>
          <p:nvSpPr>
            <p:cNvPr id="21"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2"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cxnSp>
        <p:nvCxnSpPr>
          <p:cNvPr id="23" name="直接连接符 22"/>
          <p:cNvCxnSpPr/>
          <p:nvPr/>
        </p:nvCxnSpPr>
        <p:spPr>
          <a:xfrm>
            <a:off x="7825684" y="981221"/>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740084" y="981221"/>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9684964" y="981941"/>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03335" y="981941"/>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nvGrpSpPr>
          <p:cNvPr id="27" name="Group 40"/>
          <p:cNvGrpSpPr/>
          <p:nvPr/>
        </p:nvGrpSpPr>
        <p:grpSpPr bwMode="auto">
          <a:xfrm>
            <a:off x="7844274" y="1640510"/>
            <a:ext cx="1035050" cy="903288"/>
            <a:chOff x="2537" y="2939"/>
            <a:chExt cx="652" cy="569"/>
          </a:xfrm>
          <a:noFill/>
        </p:grpSpPr>
        <p:sp>
          <p:nvSpPr>
            <p:cNvPr id="28"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9" name="Text Box 42"/>
            <p:cNvSpPr txBox="1">
              <a:spLocks noChangeArrowheads="1"/>
            </p:cNvSpPr>
            <p:nvPr/>
          </p:nvSpPr>
          <p:spPr bwMode="auto">
            <a:xfrm>
              <a:off x="25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sp>
        <p:nvSpPr>
          <p:cNvPr id="30" name="Text Box 39"/>
          <p:cNvSpPr txBox="1">
            <a:spLocks noChangeArrowheads="1"/>
          </p:cNvSpPr>
          <p:nvPr/>
        </p:nvSpPr>
        <p:spPr bwMode="auto">
          <a:xfrm>
            <a:off x="10836325" y="942475"/>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x</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31" name="矩形 30"/>
          <p:cNvSpPr/>
          <p:nvPr/>
        </p:nvSpPr>
        <p:spPr>
          <a:xfrm>
            <a:off x="3657600" y="3472160"/>
            <a:ext cx="6918960" cy="2677656"/>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if ((rear + 1) % </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QueueSize</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 front)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throw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上溢</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rear = (rear + 1) %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QueueSize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data[rear] = x;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2" name="组合 31"/>
          <p:cNvGrpSpPr/>
          <p:nvPr/>
        </p:nvGrpSpPr>
        <p:grpSpPr>
          <a:xfrm>
            <a:off x="731048" y="3478198"/>
            <a:ext cx="3327744" cy="523220"/>
            <a:chOff x="510241" y="1907333"/>
            <a:chExt cx="3327744" cy="523220"/>
          </a:xfrm>
        </p:grpSpPr>
        <p:grpSp>
          <p:nvGrpSpPr>
            <p:cNvPr id="34" name="Group 109"/>
            <p:cNvGrpSpPr/>
            <p:nvPr/>
          </p:nvGrpSpPr>
          <p:grpSpPr>
            <a:xfrm>
              <a:off x="510241" y="1917012"/>
              <a:ext cx="540000" cy="432000"/>
              <a:chOff x="1501535" y="1870628"/>
              <a:chExt cx="924087" cy="714938"/>
            </a:xfrm>
            <a:solidFill>
              <a:srgbClr val="5A327D"/>
            </a:solidFill>
          </p:grpSpPr>
          <p:sp>
            <p:nvSpPr>
              <p:cNvPr id="36"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4"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7"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5"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92162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27997E-7 -4.10405E-6 L 0.07835 -4.10405E-6 " pathEditMode="relative" rAng="0" ptsTypes="AA">
                                      <p:cBhvr>
                                        <p:cTn id="10" dur="500" fill="hold"/>
                                        <p:tgtEl>
                                          <p:spTgt spid="20"/>
                                        </p:tgtEl>
                                        <p:attrNameLst>
                                          <p:attrName>ppt_x</p:attrName>
                                          <p:attrName>ppt_y</p:attrName>
                                        </p:attrNameLst>
                                      </p:cBhvr>
                                      <p:rCtr x="3918" y="0"/>
                                    </p:animMotion>
                                  </p:childTnLst>
                                </p:cTn>
                              </p:par>
                            </p:childTnLst>
                          </p:cTn>
                        </p:par>
                        <p:par>
                          <p:cTn id="11" fill="hold">
                            <p:stCondLst>
                              <p:cond delay="500"/>
                            </p:stCondLst>
                            <p:childTnLst>
                              <p:par>
                                <p:cTn id="12" presetID="1" presetClass="entr" presetSubtype="0" fill="hold" grpId="0" nodeType="afterEffect">
                                  <p:stCondLst>
                                    <p:cond delay="50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0" grpId="0"/>
      <p:bldP spid="31"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8714" y="957106"/>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出</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队的函数原型是什么？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1" name="Group 31"/>
            <p:cNvGrpSpPr/>
            <p:nvPr/>
          </p:nvGrpSpPr>
          <p:grpSpPr>
            <a:xfrm>
              <a:off x="1826091" y="4213620"/>
              <a:ext cx="465732" cy="432000"/>
              <a:chOff x="8686801" y="2019300"/>
              <a:chExt cx="528638" cy="565150"/>
            </a:xfrm>
            <a:solidFill>
              <a:srgbClr val="5A327D"/>
            </a:solidFill>
          </p:grpSpPr>
          <p:sp>
            <p:nvSpPr>
              <p:cNvPr id="4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4" name="Rectangle 1034"/>
          <p:cNvSpPr>
            <a:spLocks noChangeArrowheads="1"/>
          </p:cNvSpPr>
          <p:nvPr/>
        </p:nvSpPr>
        <p:spPr bwMode="auto">
          <a:xfrm>
            <a:off x="713104" y="1667836"/>
            <a:ext cx="10669497" cy="170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输入：无</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：删除队头元素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：如果删除成功，返回被删元素值；否则给出失败</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信息</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Rounded Rectangle 10"/>
          <p:cNvSpPr/>
          <p:nvPr/>
        </p:nvSpPr>
        <p:spPr>
          <a:xfrm>
            <a:off x="542923"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Text Box 2"/>
          <p:cNvSpPr txBox="1">
            <a:spLocks noChangeArrowheads="1"/>
          </p:cNvSpPr>
          <p:nvPr/>
        </p:nvSpPr>
        <p:spPr bwMode="auto">
          <a:xfrm>
            <a:off x="622929" y="46345"/>
            <a:ext cx="18764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出队操作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14" name="组合 13"/>
          <p:cNvGrpSpPr/>
          <p:nvPr/>
        </p:nvGrpSpPr>
        <p:grpSpPr>
          <a:xfrm>
            <a:off x="731048" y="3478198"/>
            <a:ext cx="3327744" cy="523220"/>
            <a:chOff x="510241" y="1907333"/>
            <a:chExt cx="3327744" cy="523220"/>
          </a:xfrm>
        </p:grpSpPr>
        <p:grpSp>
          <p:nvGrpSpPr>
            <p:cNvPr id="15" name="Group 109"/>
            <p:cNvGrpSpPr/>
            <p:nvPr/>
          </p:nvGrpSpPr>
          <p:grpSpPr>
            <a:xfrm>
              <a:off x="510241" y="1917012"/>
              <a:ext cx="540000" cy="432000"/>
              <a:chOff x="1501535" y="1870628"/>
              <a:chExt cx="924087" cy="714938"/>
            </a:xfrm>
            <a:solidFill>
              <a:srgbClr val="5A327D"/>
            </a:solidFill>
          </p:grpSpPr>
          <p:sp>
            <p:nvSpPr>
              <p:cNvPr id="18"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6"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32" name="Text Box 29"/>
          <p:cNvSpPr txBox="1">
            <a:spLocks noChangeArrowheads="1"/>
          </p:cNvSpPr>
          <p:nvPr/>
        </p:nvSpPr>
        <p:spPr bwMode="auto">
          <a:xfrm>
            <a:off x="6949280" y="909309"/>
            <a:ext cx="4608759" cy="646331"/>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34" name="Text Box 31"/>
          <p:cNvSpPr txBox="1">
            <a:spLocks noChangeArrowheads="1"/>
          </p:cNvSpPr>
          <p:nvPr/>
        </p:nvSpPr>
        <p:spPr bwMode="auto">
          <a:xfrm>
            <a:off x="7255478" y="366385"/>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0        1        2         3        4  </a:t>
            </a:r>
          </a:p>
        </p:txBody>
      </p:sp>
      <p:sp>
        <p:nvSpPr>
          <p:cNvPr id="35" name="Text Box 37"/>
          <p:cNvSpPr txBox="1">
            <a:spLocks noChangeArrowheads="1"/>
          </p:cNvSpPr>
          <p:nvPr/>
        </p:nvSpPr>
        <p:spPr bwMode="auto">
          <a:xfrm>
            <a:off x="8069374" y="846767"/>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36" name="Text Box 38"/>
          <p:cNvSpPr txBox="1">
            <a:spLocks noChangeArrowheads="1"/>
          </p:cNvSpPr>
          <p:nvPr/>
        </p:nvSpPr>
        <p:spPr bwMode="auto">
          <a:xfrm>
            <a:off x="8921861" y="846767"/>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37" name="Text Box 39"/>
          <p:cNvSpPr txBox="1">
            <a:spLocks noChangeArrowheads="1"/>
          </p:cNvSpPr>
          <p:nvPr/>
        </p:nvSpPr>
        <p:spPr bwMode="auto">
          <a:xfrm>
            <a:off x="9866424" y="846767"/>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4</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38" name="Group 40"/>
          <p:cNvGrpSpPr/>
          <p:nvPr/>
        </p:nvGrpSpPr>
        <p:grpSpPr bwMode="auto">
          <a:xfrm>
            <a:off x="9707198" y="1564317"/>
            <a:ext cx="1035050" cy="903288"/>
            <a:chOff x="2567" y="2939"/>
            <a:chExt cx="652" cy="569"/>
          </a:xfrm>
          <a:noFill/>
        </p:grpSpPr>
        <p:sp>
          <p:nvSpPr>
            <p:cNvPr id="42"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3"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cxnSp>
        <p:nvCxnSpPr>
          <p:cNvPr id="45" name="直接连接符 44"/>
          <p:cNvCxnSpPr/>
          <p:nvPr/>
        </p:nvCxnSpPr>
        <p:spPr>
          <a:xfrm>
            <a:off x="7873158" y="909313"/>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787558" y="909313"/>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9732438" y="910033"/>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0650809" y="910033"/>
            <a:ext cx="0" cy="648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nvGrpSpPr>
          <p:cNvPr id="54" name="Group 40"/>
          <p:cNvGrpSpPr/>
          <p:nvPr/>
        </p:nvGrpSpPr>
        <p:grpSpPr bwMode="auto">
          <a:xfrm>
            <a:off x="6995763" y="1564317"/>
            <a:ext cx="1035050" cy="903288"/>
            <a:chOff x="2537" y="2939"/>
            <a:chExt cx="652" cy="569"/>
          </a:xfrm>
          <a:noFill/>
        </p:grpSpPr>
        <p:sp>
          <p:nvSpPr>
            <p:cNvPr id="55"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6" name="Text Box 42"/>
            <p:cNvSpPr txBox="1">
              <a:spLocks noChangeArrowheads="1"/>
            </p:cNvSpPr>
            <p:nvPr/>
          </p:nvSpPr>
          <p:spPr bwMode="auto">
            <a:xfrm>
              <a:off x="25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sp>
        <p:nvSpPr>
          <p:cNvPr id="57" name="矩形 56"/>
          <p:cNvSpPr/>
          <p:nvPr/>
        </p:nvSpPr>
        <p:spPr>
          <a:xfrm>
            <a:off x="4829426" y="3533120"/>
            <a:ext cx="6798694" cy="2308324"/>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CirQueue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if (rear == front) throw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下溢</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front = (front + 1)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QueueSize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data[front];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8" name="组合 57"/>
          <p:cNvGrpSpPr/>
          <p:nvPr/>
        </p:nvGrpSpPr>
        <p:grpSpPr>
          <a:xfrm>
            <a:off x="810751" y="4462306"/>
            <a:ext cx="4020329" cy="519113"/>
            <a:chOff x="1826091" y="4148024"/>
            <a:chExt cx="4020329" cy="519113"/>
          </a:xfrm>
        </p:grpSpPr>
        <p:sp>
          <p:nvSpPr>
            <p:cNvPr id="59" name="Text Box 11"/>
            <p:cNvSpPr txBox="1">
              <a:spLocks noChangeArrowheads="1"/>
            </p:cNvSpPr>
            <p:nvPr/>
          </p:nvSpPr>
          <p:spPr bwMode="auto">
            <a:xfrm>
              <a:off x="2385060" y="4148024"/>
              <a:ext cx="346136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取队头元素的实现？</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60" name="Group 31"/>
            <p:cNvGrpSpPr/>
            <p:nvPr/>
          </p:nvGrpSpPr>
          <p:grpSpPr>
            <a:xfrm>
              <a:off x="1826091" y="4213620"/>
              <a:ext cx="465732" cy="432000"/>
              <a:chOff x="8686801" y="2019300"/>
              <a:chExt cx="528638" cy="565150"/>
            </a:xfrm>
            <a:solidFill>
              <a:srgbClr val="5A327D"/>
            </a:solidFill>
          </p:grpSpPr>
          <p:sp>
            <p:nvSpPr>
              <p:cNvPr id="61"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4"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15071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125E-6 -3.7037E-7 L 0.06875 -3.7037E-7 " pathEditMode="relative" rAng="0" ptsTypes="AA">
                                      <p:cBhvr>
                                        <p:cTn id="10" dur="500" fill="hold"/>
                                        <p:tgtEl>
                                          <p:spTgt spid="54"/>
                                        </p:tgtEl>
                                        <p:attrNameLst>
                                          <p:attrName>ppt_x</p:attrName>
                                          <p:attrName>ppt_y</p:attrName>
                                        </p:attrNameLst>
                                      </p:cBhvr>
                                      <p:rCtr x="3438" y="0"/>
                                    </p:animMotion>
                                  </p:childTnLst>
                                </p:cTn>
                              </p:par>
                            </p:childTnLst>
                          </p:cTn>
                        </p:par>
                        <p:par>
                          <p:cTn id="11" fill="hold">
                            <p:stCondLst>
                              <p:cond delay="500"/>
                            </p:stCondLst>
                            <p:childTnLst>
                              <p:par>
                                <p:cTn id="12" presetID="2" presetClass="exit" presetSubtype="8" fill="hold" grpId="0" nodeType="afterEffect">
                                  <p:stCondLst>
                                    <p:cond delay="500"/>
                                  </p:stCondLst>
                                  <p:childTnLst>
                                    <p:anim calcmode="lin" valueType="num">
                                      <p:cBhvr additive="base">
                                        <p:cTn id="13" dur="500"/>
                                        <p:tgtEl>
                                          <p:spTgt spid="35"/>
                                        </p:tgtEl>
                                        <p:attrNameLst>
                                          <p:attrName>ppt_x</p:attrName>
                                        </p:attrNameLst>
                                      </p:cBhvr>
                                      <p:tavLst>
                                        <p:tav tm="0">
                                          <p:val>
                                            <p:strVal val="ppt_x"/>
                                          </p:val>
                                        </p:tav>
                                        <p:tav tm="100000">
                                          <p:val>
                                            <p:strVal val="0-ppt_w/2"/>
                                          </p:val>
                                        </p:tav>
                                      </p:tavLst>
                                    </p:anim>
                                    <p:anim calcmode="lin" valueType="num">
                                      <p:cBhvr additive="base">
                                        <p:cTn id="14" dur="500"/>
                                        <p:tgtEl>
                                          <p:spTgt spid="35"/>
                                        </p:tgtEl>
                                        <p:attrNameLst>
                                          <p:attrName>ppt_y</p:attrName>
                                        </p:attrNameLst>
                                      </p:cBhvr>
                                      <p:tavLst>
                                        <p:tav tm="0">
                                          <p:val>
                                            <p:strVal val="ppt_y"/>
                                          </p:val>
                                        </p:tav>
                                        <p:tav tm="100000">
                                          <p:val>
                                            <p:strVal val="ppt_y"/>
                                          </p:val>
                                        </p:tav>
                                      </p:tavLst>
                                    </p:anim>
                                    <p:set>
                                      <p:cBhvr>
                                        <p:cTn id="15" dur="1" fill="hold">
                                          <p:stCondLst>
                                            <p:cond delay="499"/>
                                          </p:stCondLst>
                                        </p:cTn>
                                        <p:tgtEl>
                                          <p:spTgt spid="3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P spid="5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 有三个元素按a、b、c的顺序入队，每个元素只能入队一次，则出队序列只能是abc。</a:t>
            </a:r>
          </a:p>
        </p:txBody>
      </p:sp>
      <p:sp>
        <p:nvSpPr>
          <p:cNvPr id="6" name="文本框 5"/>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7" name="文本框 6"/>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10" name="椭圆 9"/>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11" name="椭圆 10"/>
          <p:cNvSpPr>
            <a:spLocks noChangeAspect="1"/>
          </p:cNvSpPr>
          <p:nvPr>
            <p:custDataLst>
              <p:tags r:id="rId6"/>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4" name="圆角矩形 13"/>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9" name="组合 18"/>
          <p:cNvGrpSpPr/>
          <p:nvPr>
            <p:custDataLst>
              <p:tags r:id="rId8"/>
            </p:custDataLst>
          </p:nvPr>
        </p:nvGrpSpPr>
        <p:grpSpPr>
          <a:xfrm>
            <a:off x="0" y="0"/>
            <a:ext cx="12192000" cy="635000"/>
            <a:chOff x="0" y="0"/>
            <a:chExt cx="19200" cy="1000"/>
          </a:xfrm>
        </p:grpSpPr>
        <p:sp>
          <p:nvSpPr>
            <p:cNvPr id="15"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8"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427276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941179" y="1020928"/>
            <a:ext cx="9664391" cy="4867072"/>
          </a:xfrm>
        </p:spPr>
        <p:txBody>
          <a:bodyPr/>
          <a:lstStyle/>
          <a:p>
            <a:r>
              <a:rPr lang="zh-CN" altLang="en-US" dirty="0"/>
              <a:t>可以</a:t>
            </a:r>
            <a:r>
              <a:rPr lang="zh-CN" altLang="en-US" dirty="0" smtClean="0"/>
              <a:t>用一个来</a:t>
            </a:r>
            <a:r>
              <a:rPr lang="zh-CN" altLang="en-US" dirty="0">
                <a:solidFill>
                  <a:srgbClr val="FF0000"/>
                </a:solidFill>
              </a:rPr>
              <a:t>开口向上的容器</a:t>
            </a:r>
            <a:r>
              <a:rPr lang="zh-CN" altLang="en-US" dirty="0" smtClean="0"/>
              <a:t>表示</a:t>
            </a:r>
            <a:r>
              <a:rPr lang="zh-CN" altLang="en-US" dirty="0"/>
              <a:t>一个栈，对这个容器，用户可见的位置只有栈顶位置，只能在此位置进行插入和删除操作</a:t>
            </a:r>
            <a:r>
              <a:rPr lang="zh-CN" altLang="en-US" dirty="0" smtClean="0"/>
              <a:t>。</a:t>
            </a:r>
            <a:endParaRPr lang="en-US" altLang="zh-CN" dirty="0" smtClean="0"/>
          </a:p>
          <a:p>
            <a:r>
              <a:rPr lang="zh-CN" altLang="en-US" dirty="0" smtClean="0"/>
              <a:t>栈</a:t>
            </a:r>
            <a:r>
              <a:rPr lang="zh-CN" altLang="en-US" dirty="0"/>
              <a:t>的插入和删除一般分别被称为</a:t>
            </a:r>
            <a:r>
              <a:rPr lang="en-US" altLang="zh-CN" dirty="0"/>
              <a:t>push</a:t>
            </a:r>
            <a:r>
              <a:rPr lang="zh-CN" altLang="en-US" dirty="0"/>
              <a:t>和</a:t>
            </a:r>
            <a:r>
              <a:rPr lang="en-US" altLang="zh-CN" dirty="0"/>
              <a:t>pop</a:t>
            </a:r>
            <a:r>
              <a:rPr lang="zh-CN" altLang="en-US" dirty="0"/>
              <a:t>操作。</a:t>
            </a:r>
          </a:p>
          <a:p>
            <a:endParaRPr lang="zh-CN" altLang="en-US" dirty="0"/>
          </a:p>
        </p:txBody>
      </p:sp>
      <p:sp>
        <p:nvSpPr>
          <p:cNvPr id="4" name="标题 3"/>
          <p:cNvSpPr>
            <a:spLocks noGrp="1"/>
          </p:cNvSpPr>
          <p:nvPr>
            <p:ph type="title"/>
          </p:nvPr>
        </p:nvSpPr>
        <p:spPr/>
        <p:txBody>
          <a:bodyPr>
            <a:normAutofit fontScale="90000"/>
          </a:bodyPr>
          <a:lstStyle/>
          <a:p>
            <a:r>
              <a:rPr lang="zh-CN" altLang="en-US" dirty="0" smtClean="0"/>
              <a:t>图示</a:t>
            </a:r>
            <a:endParaRPr lang="zh-CN" altLang="en-US" dirty="0"/>
          </a:p>
        </p:txBody>
      </p:sp>
      <p:sp>
        <p:nvSpPr>
          <p:cNvPr id="2" name="矩形 1"/>
          <p:cNvSpPr/>
          <p:nvPr/>
        </p:nvSpPr>
        <p:spPr>
          <a:xfrm>
            <a:off x="6873687" y="5848469"/>
            <a:ext cx="1665841" cy="387798"/>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zh-CN" sz="1920" b="0" i="0" u="none" strike="noStrike" kern="1200" cap="none" spc="0" normalizeH="0" baseline="0" noProof="0">
                <a:ln>
                  <a:noFill/>
                </a:ln>
                <a:solidFill>
                  <a:srgbClr val="1F5281"/>
                </a:solidFill>
                <a:effectLst/>
                <a:uLnTx/>
                <a:uFillTx/>
                <a:latin typeface="Verdana"/>
                <a:ea typeface="+mn-ea"/>
                <a:cs typeface="+mn-cs"/>
              </a:rPr>
              <a:t>栈结构示意图</a:t>
            </a:r>
            <a:endParaRPr kumimoji="0" lang="zh-CN" altLang="en-US" sz="1920" b="0" i="0" u="none" strike="noStrike" kern="1200" cap="none" spc="0" normalizeH="0" baseline="0" noProof="0">
              <a:ln>
                <a:noFill/>
              </a:ln>
              <a:solidFill>
                <a:srgbClr val="1F5281"/>
              </a:solidFill>
              <a:effectLst/>
              <a:uLnTx/>
              <a:uFillTx/>
              <a:latin typeface="Verdana"/>
              <a:ea typeface="+mn-ea"/>
              <a:cs typeface="+mn-cs"/>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187" y="2854892"/>
            <a:ext cx="1990725"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29"/>
          <p:cNvSpPr txBox="1"/>
          <p:nvPr/>
        </p:nvSpPr>
        <p:spPr>
          <a:xfrm>
            <a:off x="10517910" y="5626390"/>
            <a:ext cx="9834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栈底</a:t>
            </a:r>
            <a:endPar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Box 31"/>
          <p:cNvSpPr txBox="1"/>
          <p:nvPr/>
        </p:nvSpPr>
        <p:spPr>
          <a:xfrm>
            <a:off x="7631386" y="3726106"/>
            <a:ext cx="9834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栈顶</a:t>
            </a:r>
            <a:endPar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13430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 在</a:t>
            </a:r>
            <a:r>
              <a:rPr kumimoji="0" lang="zh-CN" altLang="en-US" sz="2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顺序</a:t>
            </a:r>
            <a:r>
              <a:rPr kumimoji="0" lang="zh-CN" altLang="en-US" sz="26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队列（物理模型表示法）</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，入队操作和出队操作的时间复杂度均是O(1)。</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0372348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3</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a:t>
            </a:r>
            <a:r>
              <a:rPr kumimoji="0" lang="zh-CN" altLang="en-US" sz="26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循环队列</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中，由于队列只允许在线性表的两端执行存取操作，所有基本操作的时间复杂度均为O(1)。</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87114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4</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设存储循环队列的数组长度为m，则(rear+1) % m实现将rear的值在循环意义下加1。</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302165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5</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在循环队列中，设front指向队头元素的前一个位置，则当前的队头元素是（   ）。</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data[front]</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data[++front]</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data[(front+1)%m]</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data[front++]</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7629029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6</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若用一个长度为6的数组来实现循环队列，且当前rear和front的值分别为4和2，则从队列中删除一个元素，再增加两个元素后，rear的值是（   ）。</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0</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a:t>
            </a: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2676383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7</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若用一个长度为6的数组来实现循环队列，且当前rear和front的值分别为4和2，则从队列中删除一个元素，再增加两个元素后，front的值是（   ）。</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0</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a:t>
            </a: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a:t>
            </a: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DA0"/>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6375347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4" y="100964"/>
            <a:ext cx="36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22929" y="46345"/>
            <a:ext cx="36290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链</a:t>
            </a:r>
            <a:r>
              <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队列</a:t>
            </a: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的存储方法</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1" name="Group 67"/>
          <p:cNvGrpSpPr/>
          <p:nvPr/>
        </p:nvGrpSpPr>
        <p:grpSpPr>
          <a:xfrm>
            <a:off x="651936" y="10935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9" name="Text Box 7"/>
          <p:cNvSpPr txBox="1">
            <a:spLocks noChangeArrowheads="1"/>
          </p:cNvSpPr>
          <p:nvPr/>
        </p:nvSpPr>
        <p:spPr bwMode="auto">
          <a:xfrm>
            <a:off x="1191936" y="1006408"/>
            <a:ext cx="56405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链队列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：队列的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链接</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存储</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结构</a:t>
            </a:r>
            <a:endPar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1676863" y="1880553"/>
            <a:ext cx="7543801" cy="496887"/>
            <a:chOff x="1676863" y="1880553"/>
            <a:chExt cx="7543801" cy="496887"/>
          </a:xfrm>
        </p:grpSpPr>
        <p:sp>
          <p:nvSpPr>
            <p:cNvPr id="66" name="Line 69"/>
            <p:cNvSpPr>
              <a:spLocks noChangeShapeType="1"/>
            </p:cNvSpPr>
            <p:nvPr/>
          </p:nvSpPr>
          <p:spPr bwMode="auto">
            <a:xfrm>
              <a:off x="7480763" y="2199640"/>
              <a:ext cx="461963"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7" name="Text Box 70"/>
            <p:cNvSpPr txBox="1">
              <a:spLocks noChangeArrowheads="1"/>
            </p:cNvSpPr>
            <p:nvPr/>
          </p:nvSpPr>
          <p:spPr bwMode="auto">
            <a:xfrm>
              <a:off x="3019888" y="1880553"/>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68" name="Line 71"/>
            <p:cNvSpPr>
              <a:spLocks noChangeShapeType="1"/>
            </p:cNvSpPr>
            <p:nvPr/>
          </p:nvSpPr>
          <p:spPr bwMode="auto">
            <a:xfrm>
              <a:off x="3513601" y="1880553"/>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9" name="Text Box 72"/>
            <p:cNvSpPr txBox="1">
              <a:spLocks noChangeArrowheads="1"/>
            </p:cNvSpPr>
            <p:nvPr/>
          </p:nvSpPr>
          <p:spPr bwMode="auto">
            <a:xfrm>
              <a:off x="1676863" y="1885315"/>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0" name="Line 73"/>
            <p:cNvSpPr>
              <a:spLocks noChangeShapeType="1"/>
            </p:cNvSpPr>
            <p:nvPr/>
          </p:nvSpPr>
          <p:spPr bwMode="auto">
            <a:xfrm>
              <a:off x="2188038" y="1894840"/>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2" name="Line 75"/>
            <p:cNvSpPr>
              <a:spLocks noChangeShapeType="1"/>
            </p:cNvSpPr>
            <p:nvPr/>
          </p:nvSpPr>
          <p:spPr bwMode="auto">
            <a:xfrm>
              <a:off x="2464263" y="2172653"/>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3" name="Text Box 76"/>
            <p:cNvSpPr txBox="1">
              <a:spLocks noChangeArrowheads="1"/>
            </p:cNvSpPr>
            <p:nvPr/>
          </p:nvSpPr>
          <p:spPr bwMode="auto">
            <a:xfrm>
              <a:off x="4326401" y="1880553"/>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2</a:t>
              </a:r>
            </a:p>
          </p:txBody>
        </p:sp>
        <p:sp>
          <p:nvSpPr>
            <p:cNvPr id="74" name="Line 77"/>
            <p:cNvSpPr>
              <a:spLocks noChangeShapeType="1"/>
            </p:cNvSpPr>
            <p:nvPr/>
          </p:nvSpPr>
          <p:spPr bwMode="auto">
            <a:xfrm>
              <a:off x="4820113" y="1880553"/>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5" name="Text Box 78"/>
            <p:cNvSpPr txBox="1">
              <a:spLocks noChangeArrowheads="1"/>
            </p:cNvSpPr>
            <p:nvPr/>
          </p:nvSpPr>
          <p:spPr bwMode="auto">
            <a:xfrm>
              <a:off x="8315788" y="1909128"/>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76" name="Line 79"/>
            <p:cNvSpPr>
              <a:spLocks noChangeShapeType="1"/>
            </p:cNvSpPr>
            <p:nvPr/>
          </p:nvSpPr>
          <p:spPr bwMode="auto">
            <a:xfrm>
              <a:off x="8809501" y="1909128"/>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7" name="Text Box 80"/>
            <p:cNvSpPr txBox="1">
              <a:spLocks noChangeArrowheads="1"/>
            </p:cNvSpPr>
            <p:nvPr/>
          </p:nvSpPr>
          <p:spPr bwMode="auto">
            <a:xfrm>
              <a:off x="8771401" y="1920240"/>
              <a:ext cx="449263" cy="457200"/>
            </a:xfrm>
            <a:prstGeom prst="rect">
              <a:avLst/>
            </a:prstGeom>
            <a:noFill/>
            <a:ln w="6350">
              <a:no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78" name="Line 81"/>
            <p:cNvSpPr>
              <a:spLocks noChangeShapeType="1"/>
            </p:cNvSpPr>
            <p:nvPr/>
          </p:nvSpPr>
          <p:spPr bwMode="auto">
            <a:xfrm>
              <a:off x="3785063" y="2172653"/>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9" name="Line 82"/>
            <p:cNvSpPr>
              <a:spLocks noChangeShapeType="1"/>
            </p:cNvSpPr>
            <p:nvPr/>
          </p:nvSpPr>
          <p:spPr bwMode="auto">
            <a:xfrm>
              <a:off x="5120151" y="2186940"/>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0" name="Line 83"/>
            <p:cNvSpPr>
              <a:spLocks noChangeShapeType="1"/>
            </p:cNvSpPr>
            <p:nvPr/>
          </p:nvSpPr>
          <p:spPr bwMode="auto">
            <a:xfrm flipV="1">
              <a:off x="5539251" y="2199640"/>
              <a:ext cx="330200"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1" name="Text Box 84"/>
            <p:cNvSpPr txBox="1">
              <a:spLocks noChangeArrowheads="1"/>
            </p:cNvSpPr>
            <p:nvPr/>
          </p:nvSpPr>
          <p:spPr bwMode="auto">
            <a:xfrm>
              <a:off x="6229813" y="1909128"/>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i</a:t>
              </a:r>
            </a:p>
          </p:txBody>
        </p:sp>
        <p:sp>
          <p:nvSpPr>
            <p:cNvPr id="82" name="Line 85"/>
            <p:cNvSpPr>
              <a:spLocks noChangeShapeType="1"/>
            </p:cNvSpPr>
            <p:nvPr/>
          </p:nvSpPr>
          <p:spPr bwMode="auto">
            <a:xfrm>
              <a:off x="6723526" y="1909128"/>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3" name="Line 86"/>
            <p:cNvSpPr>
              <a:spLocks noChangeShapeType="1"/>
            </p:cNvSpPr>
            <p:nvPr/>
          </p:nvSpPr>
          <p:spPr bwMode="auto">
            <a:xfrm flipV="1">
              <a:off x="5948826" y="2201228"/>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4" name="Line 87"/>
            <p:cNvSpPr>
              <a:spLocks noChangeShapeType="1"/>
            </p:cNvSpPr>
            <p:nvPr/>
          </p:nvSpPr>
          <p:spPr bwMode="auto">
            <a:xfrm>
              <a:off x="7050551" y="2201228"/>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5" name="Line 88"/>
            <p:cNvSpPr>
              <a:spLocks noChangeShapeType="1"/>
            </p:cNvSpPr>
            <p:nvPr/>
          </p:nvSpPr>
          <p:spPr bwMode="auto">
            <a:xfrm flipV="1">
              <a:off x="8007813" y="2201228"/>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6" name="Text Box 74" descr="宽上对角线"/>
            <p:cNvSpPr txBox="1">
              <a:spLocks noChangeArrowheads="1"/>
            </p:cNvSpPr>
            <p:nvPr/>
          </p:nvSpPr>
          <p:spPr bwMode="auto">
            <a:xfrm>
              <a:off x="1690514" y="1912302"/>
              <a:ext cx="468000" cy="396875"/>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5" name="组合 4"/>
          <p:cNvGrpSpPr/>
          <p:nvPr/>
        </p:nvGrpSpPr>
        <p:grpSpPr>
          <a:xfrm>
            <a:off x="622237" y="3608382"/>
            <a:ext cx="10166304" cy="532425"/>
            <a:chOff x="562876" y="3383971"/>
            <a:chExt cx="10166304" cy="532425"/>
          </a:xfrm>
        </p:grpSpPr>
        <p:sp>
          <p:nvSpPr>
            <p:cNvPr id="41" name="Rectangle 13"/>
            <p:cNvSpPr>
              <a:spLocks noChangeArrowheads="1"/>
            </p:cNvSpPr>
            <p:nvPr/>
          </p:nvSpPr>
          <p:spPr bwMode="auto">
            <a:xfrm>
              <a:off x="1130975" y="3383971"/>
              <a:ext cx="959820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用链表的哪一端作为队头？哪一端作为队尾？</a:t>
              </a:r>
              <a:endPar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28" name="Group 31"/>
            <p:cNvGrpSpPr/>
            <p:nvPr/>
          </p:nvGrpSpPr>
          <p:grpSpPr>
            <a:xfrm>
              <a:off x="562876" y="3484396"/>
              <a:ext cx="432000" cy="432000"/>
              <a:chOff x="8686801" y="2019300"/>
              <a:chExt cx="528638" cy="565150"/>
            </a:xfrm>
            <a:solidFill>
              <a:srgbClr val="5A327D"/>
            </a:solidFill>
          </p:grpSpPr>
          <p:sp>
            <p:nvSpPr>
              <p:cNvPr id="12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133" name="Rectangle 13"/>
          <p:cNvSpPr>
            <a:spLocks noChangeArrowheads="1"/>
          </p:cNvSpPr>
          <p:nvPr/>
        </p:nvSpPr>
        <p:spPr bwMode="auto">
          <a:xfrm>
            <a:off x="1173032" y="4106568"/>
            <a:ext cx="4648648"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ts val="4000"/>
              </a:lnSpc>
              <a:spcBef>
                <a:spcPts val="0"/>
              </a:spcBef>
              <a:spcAft>
                <a:spcPts val="0"/>
              </a:spcAft>
              <a:buClr>
                <a:prstClr val="black"/>
              </a:buClr>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链</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头作为队头，出队时间为</a:t>
            </a:r>
            <a:r>
              <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p>
          <a:p>
            <a:pPr marL="0" marR="0" lvl="0" indent="0" algn="l" defTabSz="914400" rtl="0" eaLnBrk="1" fontAlgn="auto" latinLnBrk="0" hangingPunct="1">
              <a:lnSpc>
                <a:spcPts val="4000"/>
              </a:lnSpc>
              <a:spcBef>
                <a:spcPts val="0"/>
              </a:spcBef>
              <a:spcAft>
                <a:spcPts val="0"/>
              </a:spcAft>
              <a:buClr>
                <a:prstClr val="black"/>
              </a:buClr>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链</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尾作为队尾，入队时间为</a:t>
            </a:r>
            <a:r>
              <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575534" y="5383774"/>
            <a:ext cx="6333191" cy="525761"/>
            <a:chOff x="530035" y="4503396"/>
            <a:chExt cx="6333191" cy="525761"/>
          </a:xfrm>
        </p:grpSpPr>
        <p:sp>
          <p:nvSpPr>
            <p:cNvPr id="49" name="Rectangle 13"/>
            <p:cNvSpPr>
              <a:spLocks noChangeArrowheads="1"/>
            </p:cNvSpPr>
            <p:nvPr/>
          </p:nvSpPr>
          <p:spPr bwMode="auto">
            <a:xfrm>
              <a:off x="1130975" y="4503396"/>
              <a:ext cx="57322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1"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链队列需要</a:t>
              </a:r>
              <a:r>
                <a:rPr kumimoji="1"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加头结点吗</a:t>
              </a:r>
              <a:r>
                <a:rPr kumimoji="1"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1"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34" name="Group 31"/>
            <p:cNvGrpSpPr/>
            <p:nvPr/>
          </p:nvGrpSpPr>
          <p:grpSpPr>
            <a:xfrm>
              <a:off x="530035" y="4597157"/>
              <a:ext cx="432000" cy="432000"/>
              <a:chOff x="8686801" y="2019300"/>
              <a:chExt cx="528638" cy="565150"/>
            </a:xfrm>
            <a:solidFill>
              <a:srgbClr val="5A327D"/>
            </a:solidFill>
          </p:grpSpPr>
          <p:sp>
            <p:nvSpPr>
              <p:cNvPr id="13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6" name="组合 5"/>
          <p:cNvGrpSpPr/>
          <p:nvPr/>
        </p:nvGrpSpPr>
        <p:grpSpPr>
          <a:xfrm>
            <a:off x="1722107" y="2328312"/>
            <a:ext cx="7366794" cy="738346"/>
            <a:chOff x="1722107" y="2328312"/>
            <a:chExt cx="7366794" cy="738346"/>
          </a:xfrm>
        </p:grpSpPr>
        <p:grpSp>
          <p:nvGrpSpPr>
            <p:cNvPr id="102" name="Group 78"/>
            <p:cNvGrpSpPr/>
            <p:nvPr/>
          </p:nvGrpSpPr>
          <p:grpSpPr bwMode="auto">
            <a:xfrm>
              <a:off x="8315788" y="2342758"/>
              <a:ext cx="773113" cy="723900"/>
              <a:chOff x="4656" y="2680"/>
              <a:chExt cx="487" cy="456"/>
            </a:xfrm>
          </p:grpSpPr>
          <p:sp>
            <p:nvSpPr>
              <p:cNvPr id="104" name="Text Box 76"/>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110" name="Line 77"/>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11" name="Group 79"/>
            <p:cNvGrpSpPr/>
            <p:nvPr/>
          </p:nvGrpSpPr>
          <p:grpSpPr bwMode="auto">
            <a:xfrm>
              <a:off x="1722107" y="2328312"/>
              <a:ext cx="773112" cy="723900"/>
              <a:chOff x="4656" y="2680"/>
              <a:chExt cx="487" cy="456"/>
            </a:xfrm>
          </p:grpSpPr>
          <p:sp>
            <p:nvSpPr>
              <p:cNvPr id="112" name="Text Box 80"/>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113" name="Line 81"/>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grpSp>
        <p:nvGrpSpPr>
          <p:cNvPr id="4" name="组合 3"/>
          <p:cNvGrpSpPr/>
          <p:nvPr/>
        </p:nvGrpSpPr>
        <p:grpSpPr>
          <a:xfrm>
            <a:off x="5785631" y="4699833"/>
            <a:ext cx="3951912" cy="461665"/>
            <a:chOff x="7050551" y="4669353"/>
            <a:chExt cx="3951912" cy="461665"/>
          </a:xfrm>
        </p:grpSpPr>
        <p:sp>
          <p:nvSpPr>
            <p:cNvPr id="2" name="右箭头 1"/>
            <p:cNvSpPr/>
            <p:nvPr/>
          </p:nvSpPr>
          <p:spPr>
            <a:xfrm>
              <a:off x="7050551" y="4739640"/>
              <a:ext cx="538969" cy="331013"/>
            </a:xfrm>
            <a:prstGeom prst="rightArrow">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7" name="Rectangle 13"/>
            <p:cNvSpPr>
              <a:spLocks noChangeArrowheads="1"/>
            </p:cNvSpPr>
            <p:nvPr/>
          </p:nvSpPr>
          <p:spPr bwMode="auto">
            <a:xfrm>
              <a:off x="7747229" y="4669353"/>
              <a:ext cx="3255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
                  <a:prstClr val="black"/>
                </a:buClr>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设置队尾指针</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rear</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文本框 2"/>
          <p:cNvSpPr txBox="1"/>
          <p:nvPr/>
        </p:nvSpPr>
        <p:spPr>
          <a:xfrm>
            <a:off x="6811497" y="5526320"/>
            <a:ext cx="2350323" cy="461665"/>
          </a:xfrm>
          <a:prstGeom prst="rect">
            <a:avLst/>
          </a:prstGeom>
          <a:noFill/>
        </p:spPr>
        <p:txBody>
          <a:bodyPr wrap="none" rtlCol="0">
            <a:spAutoFit/>
          </a:bodyPr>
          <a:lstStyle/>
          <a:p>
            <a:r>
              <a:rPr lang="zh-CN" altLang="en-US" sz="2400" b="1" dirty="0" smtClean="0">
                <a:solidFill>
                  <a:srgbClr val="7030A0"/>
                </a:solidFill>
              </a:rPr>
              <a:t>可加，也可不加</a:t>
            </a:r>
            <a:endParaRPr lang="zh-CN" altLang="en-US" sz="2400" b="1" dirty="0">
              <a:solidFill>
                <a:srgbClr val="7030A0"/>
              </a:solidFill>
            </a:endParaRPr>
          </a:p>
        </p:txBody>
      </p:sp>
    </p:spTree>
    <p:extLst>
      <p:ext uri="{BB962C8B-B14F-4D97-AF65-F5344CB8AC3E}">
        <p14:creationId xmlns:p14="http://schemas.microsoft.com/office/powerpoint/2010/main" val="2666069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3"/>
                                        </p:tgtEl>
                                        <p:attrNameLst>
                                          <p:attrName>style.visibility</p:attrName>
                                        </p:attrNameLst>
                                      </p:cBhvr>
                                      <p:to>
                                        <p:strVal val="visible"/>
                                      </p:to>
                                    </p:set>
                                    <p:animEffect transition="in" filter="wipe(left)">
                                      <p:cBhvr>
                                        <p:cTn id="15" dur="500"/>
                                        <p:tgtEl>
                                          <p:spTgt spid="1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10"/>
          <p:cNvSpPr/>
          <p:nvPr/>
        </p:nvSpPr>
        <p:spPr>
          <a:xfrm>
            <a:off x="542924" y="100964"/>
            <a:ext cx="3168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 name="Text Box 2"/>
          <p:cNvSpPr txBox="1">
            <a:spLocks noChangeArrowheads="1"/>
          </p:cNvSpPr>
          <p:nvPr/>
        </p:nvSpPr>
        <p:spPr bwMode="auto">
          <a:xfrm>
            <a:off x="622929" y="46345"/>
            <a:ext cx="32327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链</a:t>
            </a:r>
            <a:r>
              <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队列</a:t>
            </a: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的类定义</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36" name="矩形 35"/>
          <p:cNvSpPr/>
          <p:nvPr/>
        </p:nvSpPr>
        <p:spPr>
          <a:xfrm>
            <a:off x="6244590" y="1390293"/>
            <a:ext cx="5074920" cy="4893647"/>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template &lt;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typename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x);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GetQueue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Empty(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private: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Node&lt;</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&gt; *front, *rear;    </a:t>
            </a:r>
            <a:endPar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矩形 36"/>
          <p:cNvSpPr/>
          <p:nvPr/>
        </p:nvSpPr>
        <p:spPr>
          <a:xfrm>
            <a:off x="978535" y="2693035"/>
            <a:ext cx="4302760" cy="2784475"/>
          </a:xfrm>
          <a:prstGeom prst="rect">
            <a:avLst/>
          </a:prstGeom>
          <a:ln>
            <a:solidFill>
              <a:srgbClr val="5A327D"/>
            </a:solidFill>
          </a:ln>
        </p:spPr>
        <p:txBody>
          <a:bodyPr wrap="square">
            <a:spAutoFit/>
          </a:bodyPr>
          <a:lstStyle/>
          <a:p>
            <a:pPr marL="0" marR="0" lvl="0" indent="0" algn="l" defTabSz="914400" rtl="0" eaLnBrk="0" fontAlgn="auto" latinLnBrk="0" hangingPunct="0">
              <a:lnSpc>
                <a:spcPts val="3500"/>
              </a:lnSpc>
              <a:spcBef>
                <a:spcPts val="0"/>
              </a:spcBef>
              <a:spcAft>
                <a:spcPts val="0"/>
              </a:spcAft>
              <a:buClrTx/>
              <a:buSzTx/>
              <a:buFontTx/>
              <a:buNone/>
              <a:tabLst/>
              <a:defRPr/>
            </a:pPr>
            <a:r>
              <a:rPr kumimoji="1"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InitQueue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的初始化</a:t>
            </a:r>
            <a:endParaRPr kumimoji="0" lang="en-US"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DestroyQueue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队列的销毁</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入队</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出队</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GetQueue</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取队头元素</a:t>
            </a: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Empty</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判空</a:t>
            </a:r>
          </a:p>
        </p:txBody>
      </p:sp>
      <p:grpSp>
        <p:nvGrpSpPr>
          <p:cNvPr id="41" name="组合 40"/>
          <p:cNvGrpSpPr/>
          <p:nvPr/>
        </p:nvGrpSpPr>
        <p:grpSpPr>
          <a:xfrm>
            <a:off x="608554" y="1734429"/>
            <a:ext cx="4270787" cy="525761"/>
            <a:chOff x="530035" y="4503396"/>
            <a:chExt cx="4270787" cy="525761"/>
          </a:xfrm>
        </p:grpSpPr>
        <p:sp>
          <p:nvSpPr>
            <p:cNvPr id="42" name="Rectangle 13"/>
            <p:cNvSpPr>
              <a:spLocks noChangeArrowheads="1"/>
            </p:cNvSpPr>
            <p:nvPr/>
          </p:nvSpPr>
          <p:spPr bwMode="auto">
            <a:xfrm>
              <a:off x="1130976" y="4503396"/>
              <a:ext cx="36698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1"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单链表的结点结构？</a:t>
              </a:r>
              <a:endParaRPr kumimoji="1"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43" name="Group 31"/>
            <p:cNvGrpSpPr/>
            <p:nvPr/>
          </p:nvGrpSpPr>
          <p:grpSpPr>
            <a:xfrm>
              <a:off x="530035" y="4597157"/>
              <a:ext cx="432000" cy="432000"/>
              <a:chOff x="8686801" y="2019300"/>
              <a:chExt cx="528638" cy="565150"/>
            </a:xfrm>
            <a:solidFill>
              <a:srgbClr val="5A327D"/>
            </a:solidFill>
          </p:grpSpPr>
          <p:sp>
            <p:nvSpPr>
              <p:cNvPr id="4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7" name="组合 6"/>
          <p:cNvGrpSpPr/>
          <p:nvPr/>
        </p:nvGrpSpPr>
        <p:grpSpPr>
          <a:xfrm>
            <a:off x="608554" y="865666"/>
            <a:ext cx="4988560" cy="521970"/>
            <a:chOff x="1826091" y="4148024"/>
            <a:chExt cx="4988560" cy="521970"/>
          </a:xfrm>
        </p:grpSpPr>
        <p:sp>
          <p:nvSpPr>
            <p:cNvPr id="8" name="Text Box 11"/>
            <p:cNvSpPr txBox="1">
              <a:spLocks noChangeArrowheads="1"/>
            </p:cNvSpPr>
            <p:nvPr/>
          </p:nvSpPr>
          <p:spPr bwMode="auto">
            <a:xfrm>
              <a:off x="2384891" y="4148024"/>
              <a:ext cx="442976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队列的抽象数据类型定义？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9" name="Group 31"/>
            <p:cNvGrpSpPr/>
            <p:nvPr/>
          </p:nvGrpSpPr>
          <p:grpSpPr>
            <a:xfrm>
              <a:off x="1826091" y="4213620"/>
              <a:ext cx="465732" cy="432000"/>
              <a:chOff x="8686801" y="2019300"/>
              <a:chExt cx="528638" cy="565150"/>
            </a:xfrm>
            <a:solidFill>
              <a:srgbClr val="5A327D"/>
            </a:solidFill>
          </p:grpSpPr>
          <p:sp>
            <p:nvSpPr>
              <p:cNvPr id="1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 name="右箭头 5"/>
          <p:cNvSpPr/>
          <p:nvPr/>
        </p:nvSpPr>
        <p:spPr>
          <a:xfrm>
            <a:off x="5501005" y="4210685"/>
            <a:ext cx="576000" cy="360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786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bldLvl="0" animBg="1"/>
      <p:bldP spid="6"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8714" y="957106"/>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入队的函数原型是什么？</a:t>
              </a:r>
            </a:p>
          </p:txBody>
        </p:sp>
        <p:grpSp>
          <p:nvGrpSpPr>
            <p:cNvPr id="41" name="Group 31"/>
            <p:cNvGrpSpPr/>
            <p:nvPr/>
          </p:nvGrpSpPr>
          <p:grpSpPr>
            <a:xfrm>
              <a:off x="1826091" y="4213620"/>
              <a:ext cx="465732" cy="432000"/>
              <a:chOff x="8686801" y="2019300"/>
              <a:chExt cx="528638" cy="565150"/>
            </a:xfrm>
            <a:solidFill>
              <a:srgbClr val="5A327D"/>
            </a:solidFill>
          </p:grpSpPr>
          <p:sp>
            <p:nvSpPr>
              <p:cNvPr id="4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4" name="Rectangle 1034"/>
          <p:cNvSpPr>
            <a:spLocks noChangeArrowheads="1"/>
          </p:cNvSpPr>
          <p:nvPr/>
        </p:nvSpPr>
        <p:spPr bwMode="auto">
          <a:xfrm>
            <a:off x="818714" y="1518333"/>
            <a:ext cx="10669497" cy="170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：元素值</a:t>
            </a: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：在队尾插入一个元素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输出</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：如果插入成功，队尾增加了一个元素；否则返回失败</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信息</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Text Box 2"/>
          <p:cNvSpPr txBox="1">
            <a:spLocks noChangeArrowheads="1"/>
          </p:cNvSpPr>
          <p:nvPr/>
        </p:nvSpPr>
        <p:spPr bwMode="auto">
          <a:xfrm>
            <a:off x="622929" y="46345"/>
            <a:ext cx="19526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入队操作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4" name="组合 23"/>
          <p:cNvGrpSpPr/>
          <p:nvPr/>
        </p:nvGrpSpPr>
        <p:grpSpPr>
          <a:xfrm>
            <a:off x="1144912" y="3498775"/>
            <a:ext cx="7543800" cy="496888"/>
            <a:chOff x="2591263" y="1987235"/>
            <a:chExt cx="7543800" cy="496888"/>
          </a:xfrm>
        </p:grpSpPr>
        <p:grpSp>
          <p:nvGrpSpPr>
            <p:cNvPr id="25" name="Group 89"/>
            <p:cNvGrpSpPr/>
            <p:nvPr/>
          </p:nvGrpSpPr>
          <p:grpSpPr bwMode="auto">
            <a:xfrm>
              <a:off x="2591263" y="1987235"/>
              <a:ext cx="7543800" cy="496888"/>
              <a:chOff x="749" y="1706"/>
              <a:chExt cx="4752" cy="313"/>
            </a:xfrm>
            <a:noFill/>
          </p:grpSpPr>
          <p:sp>
            <p:nvSpPr>
              <p:cNvPr id="27" name="Line 69"/>
              <p:cNvSpPr>
                <a:spLocks noChangeShapeType="1"/>
              </p:cNvSpPr>
              <p:nvPr/>
            </p:nvSpPr>
            <p:spPr bwMode="auto">
              <a:xfrm>
                <a:off x="4405" y="1907"/>
                <a:ext cx="291" cy="0"/>
              </a:xfrm>
              <a:prstGeom prst="line">
                <a:avLst/>
              </a:prstGeom>
              <a:grp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8" name="Text Box 70"/>
              <p:cNvSpPr txBox="1">
                <a:spLocks noChangeArrowheads="1"/>
              </p:cNvSpPr>
              <p:nvPr/>
            </p:nvSpPr>
            <p:spPr bwMode="auto">
              <a:xfrm>
                <a:off x="1595" y="1706"/>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29" name="Line 71"/>
              <p:cNvSpPr>
                <a:spLocks noChangeShapeType="1"/>
              </p:cNvSpPr>
              <p:nvPr/>
            </p:nvSpPr>
            <p:spPr bwMode="auto">
              <a:xfrm>
                <a:off x="1906" y="1706"/>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0" name="Text Box 72"/>
              <p:cNvSpPr txBox="1">
                <a:spLocks noChangeArrowheads="1"/>
              </p:cNvSpPr>
              <p:nvPr/>
            </p:nvSpPr>
            <p:spPr bwMode="auto">
              <a:xfrm>
                <a:off x="749" y="1709"/>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31" name="Line 73"/>
              <p:cNvSpPr>
                <a:spLocks noChangeShapeType="1"/>
              </p:cNvSpPr>
              <p:nvPr/>
            </p:nvSpPr>
            <p:spPr bwMode="auto">
              <a:xfrm>
                <a:off x="1071" y="1715"/>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2" name="Line 75"/>
              <p:cNvSpPr>
                <a:spLocks noChangeShapeType="1"/>
              </p:cNvSpPr>
              <p:nvPr/>
            </p:nvSpPr>
            <p:spPr bwMode="auto">
              <a:xfrm>
                <a:off x="1245" y="1890"/>
                <a:ext cx="340"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4" name="Text Box 76"/>
              <p:cNvSpPr txBox="1">
                <a:spLocks noChangeArrowheads="1"/>
              </p:cNvSpPr>
              <p:nvPr/>
            </p:nvSpPr>
            <p:spPr bwMode="auto">
              <a:xfrm>
                <a:off x="2418" y="1706"/>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p>
            </p:txBody>
          </p:sp>
          <p:sp>
            <p:nvSpPr>
              <p:cNvPr id="35" name="Line 77"/>
              <p:cNvSpPr>
                <a:spLocks noChangeShapeType="1"/>
              </p:cNvSpPr>
              <p:nvPr/>
            </p:nvSpPr>
            <p:spPr bwMode="auto">
              <a:xfrm>
                <a:off x="2729" y="1706"/>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6" name="Text Box 78"/>
              <p:cNvSpPr txBox="1">
                <a:spLocks noChangeArrowheads="1"/>
              </p:cNvSpPr>
              <p:nvPr/>
            </p:nvSpPr>
            <p:spPr bwMode="auto">
              <a:xfrm>
                <a:off x="4931" y="1724"/>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37" name="Line 79"/>
              <p:cNvSpPr>
                <a:spLocks noChangeShapeType="1"/>
              </p:cNvSpPr>
              <p:nvPr/>
            </p:nvSpPr>
            <p:spPr bwMode="auto">
              <a:xfrm>
                <a:off x="5242" y="1724"/>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8" name="Text Box 80"/>
              <p:cNvSpPr txBox="1">
                <a:spLocks noChangeArrowheads="1"/>
              </p:cNvSpPr>
              <p:nvPr/>
            </p:nvSpPr>
            <p:spPr bwMode="auto">
              <a:xfrm>
                <a:off x="5218" y="1731"/>
                <a:ext cx="283" cy="288"/>
              </a:xfrm>
              <a:prstGeom prst="rect">
                <a:avLst/>
              </a:prstGeom>
              <a:grpFill/>
              <a:ln w="6350">
                <a:no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42" name="Line 81"/>
              <p:cNvSpPr>
                <a:spLocks noChangeShapeType="1"/>
              </p:cNvSpPr>
              <p:nvPr/>
            </p:nvSpPr>
            <p:spPr bwMode="auto">
              <a:xfrm>
                <a:off x="2077" y="1890"/>
                <a:ext cx="340"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3" name="Line 82"/>
              <p:cNvSpPr>
                <a:spLocks noChangeShapeType="1"/>
              </p:cNvSpPr>
              <p:nvPr/>
            </p:nvSpPr>
            <p:spPr bwMode="auto">
              <a:xfrm>
                <a:off x="2918" y="1899"/>
                <a:ext cx="212"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5" name="Line 83"/>
              <p:cNvSpPr>
                <a:spLocks noChangeShapeType="1"/>
              </p:cNvSpPr>
              <p:nvPr/>
            </p:nvSpPr>
            <p:spPr bwMode="auto">
              <a:xfrm flipV="1">
                <a:off x="3182" y="1907"/>
                <a:ext cx="208" cy="0"/>
              </a:xfrm>
              <a:prstGeom prst="line">
                <a:avLst/>
              </a:prstGeom>
              <a:grp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0" name="Text Box 84"/>
              <p:cNvSpPr txBox="1">
                <a:spLocks noChangeArrowheads="1"/>
              </p:cNvSpPr>
              <p:nvPr/>
            </p:nvSpPr>
            <p:spPr bwMode="auto">
              <a:xfrm>
                <a:off x="3617" y="1724"/>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i</a:t>
                </a:r>
              </a:p>
            </p:txBody>
          </p:sp>
          <p:sp>
            <p:nvSpPr>
              <p:cNvPr id="52" name="Line 85"/>
              <p:cNvSpPr>
                <a:spLocks noChangeShapeType="1"/>
              </p:cNvSpPr>
              <p:nvPr/>
            </p:nvSpPr>
            <p:spPr bwMode="auto">
              <a:xfrm>
                <a:off x="3928" y="1724"/>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3" name="Line 86"/>
              <p:cNvSpPr>
                <a:spLocks noChangeShapeType="1"/>
              </p:cNvSpPr>
              <p:nvPr/>
            </p:nvSpPr>
            <p:spPr bwMode="auto">
              <a:xfrm flipV="1">
                <a:off x="3440" y="1908"/>
                <a:ext cx="18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4" name="Line 87"/>
              <p:cNvSpPr>
                <a:spLocks noChangeShapeType="1"/>
              </p:cNvSpPr>
              <p:nvPr/>
            </p:nvSpPr>
            <p:spPr bwMode="auto">
              <a:xfrm>
                <a:off x="4134" y="1908"/>
                <a:ext cx="212"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5" name="Line 88"/>
              <p:cNvSpPr>
                <a:spLocks noChangeShapeType="1"/>
              </p:cNvSpPr>
              <p:nvPr/>
            </p:nvSpPr>
            <p:spPr bwMode="auto">
              <a:xfrm flipV="1">
                <a:off x="4737" y="1908"/>
                <a:ext cx="18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26" name="Text Box 74" descr="宽上对角线"/>
            <p:cNvSpPr txBox="1">
              <a:spLocks noChangeArrowheads="1"/>
            </p:cNvSpPr>
            <p:nvPr/>
          </p:nvSpPr>
          <p:spPr bwMode="auto">
            <a:xfrm>
              <a:off x="2604914" y="2019240"/>
              <a:ext cx="468000" cy="396875"/>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56" name="Group 78"/>
          <p:cNvGrpSpPr/>
          <p:nvPr/>
        </p:nvGrpSpPr>
        <p:grpSpPr bwMode="auto">
          <a:xfrm>
            <a:off x="7799077" y="3960978"/>
            <a:ext cx="773113" cy="723900"/>
            <a:chOff x="4656" y="2680"/>
            <a:chExt cx="487" cy="456"/>
          </a:xfrm>
        </p:grpSpPr>
        <p:sp>
          <p:nvSpPr>
            <p:cNvPr id="57" name="Text Box 76"/>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58" name="Line 77"/>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59" name="Group 79"/>
          <p:cNvGrpSpPr/>
          <p:nvPr/>
        </p:nvGrpSpPr>
        <p:grpSpPr bwMode="auto">
          <a:xfrm>
            <a:off x="1205396" y="3946532"/>
            <a:ext cx="773112" cy="723900"/>
            <a:chOff x="4656" y="2680"/>
            <a:chExt cx="487" cy="456"/>
          </a:xfrm>
        </p:grpSpPr>
        <p:sp>
          <p:nvSpPr>
            <p:cNvPr id="60" name="Text Box 80"/>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61" name="Line 81"/>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62" name="矩形 61"/>
          <p:cNvSpPr/>
          <p:nvPr/>
        </p:nvSpPr>
        <p:spPr>
          <a:xfrm>
            <a:off x="1600200" y="4888915"/>
            <a:ext cx="8001000" cy="156966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9605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4"/>
          <p:cNvGrpSpPr/>
          <p:nvPr/>
        </p:nvGrpSpPr>
        <p:grpSpPr bwMode="auto">
          <a:xfrm>
            <a:off x="9224012" y="894581"/>
            <a:ext cx="900113" cy="1166812"/>
            <a:chOff x="4688" y="1919"/>
            <a:chExt cx="567" cy="735"/>
          </a:xfrm>
          <a:noFill/>
        </p:grpSpPr>
        <p:grpSp>
          <p:nvGrpSpPr>
            <p:cNvPr id="7" name="Group 63"/>
            <p:cNvGrpSpPr/>
            <p:nvPr/>
          </p:nvGrpSpPr>
          <p:grpSpPr bwMode="auto">
            <a:xfrm>
              <a:off x="4688" y="1919"/>
              <a:ext cx="567" cy="272"/>
              <a:chOff x="759" y="3237"/>
              <a:chExt cx="567" cy="272"/>
            </a:xfrm>
            <a:grpFill/>
          </p:grpSpPr>
          <p:sp>
            <p:nvSpPr>
              <p:cNvPr id="10" name="Text Box 64"/>
              <p:cNvSpPr txBox="1">
                <a:spLocks noChangeArrowheads="1"/>
              </p:cNvSpPr>
              <p:nvPr/>
            </p:nvSpPr>
            <p:spPr bwMode="auto">
              <a:xfrm>
                <a:off x="759" y="3237"/>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 x</a:t>
                </a:r>
                <a:endPar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1" name="Line 65"/>
              <p:cNvSpPr>
                <a:spLocks noChangeShapeType="1"/>
              </p:cNvSpPr>
              <p:nvPr/>
            </p:nvSpPr>
            <p:spPr bwMode="auto">
              <a:xfrm>
                <a:off x="1055" y="3237"/>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8" name="Text Box 67"/>
            <p:cNvSpPr txBox="1">
              <a:spLocks noChangeArrowheads="1"/>
            </p:cNvSpPr>
            <p:nvPr/>
          </p:nvSpPr>
          <p:spPr bwMode="auto">
            <a:xfrm>
              <a:off x="5102" y="2453"/>
              <a:ext cx="141" cy="201"/>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s</a:t>
              </a:r>
            </a:p>
          </p:txBody>
        </p:sp>
        <p:sp>
          <p:nvSpPr>
            <p:cNvPr id="9" name="Line 68"/>
            <p:cNvSpPr>
              <a:spLocks noChangeShapeType="1"/>
            </p:cNvSpPr>
            <p:nvPr/>
          </p:nvSpPr>
          <p:spPr bwMode="auto">
            <a:xfrm flipH="1" flipV="1">
              <a:off x="5136" y="2198"/>
              <a:ext cx="0" cy="255"/>
            </a:xfrm>
            <a:prstGeom prst="line">
              <a:avLst/>
            </a:prstGeom>
            <a:grpFill/>
            <a:ln w="38100">
              <a:solidFill>
                <a:srgbClr val="B42D2D"/>
              </a:solidFill>
              <a:round/>
              <a:tailEnd type="stealth"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32" name="Text Box 66"/>
          <p:cNvSpPr txBox="1">
            <a:spLocks noChangeArrowheads="1"/>
          </p:cNvSpPr>
          <p:nvPr/>
        </p:nvSpPr>
        <p:spPr bwMode="auto">
          <a:xfrm>
            <a:off x="9650430" y="892993"/>
            <a:ext cx="522288" cy="447675"/>
          </a:xfrm>
          <a:prstGeom prst="rect">
            <a:avLst/>
          </a:prstGeom>
          <a:noFill/>
          <a:ln>
            <a:noFill/>
          </a:ln>
          <a:effec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a:t>
            </a:r>
          </a:p>
        </p:txBody>
      </p:sp>
      <p:sp>
        <p:nvSpPr>
          <p:cNvPr id="36" name="Line 73"/>
          <p:cNvSpPr>
            <a:spLocks noChangeShapeType="1"/>
          </p:cNvSpPr>
          <p:nvPr/>
        </p:nvSpPr>
        <p:spPr bwMode="auto">
          <a:xfrm>
            <a:off x="8587688" y="1140737"/>
            <a:ext cx="576263" cy="0"/>
          </a:xfrm>
          <a:prstGeom prst="line">
            <a:avLst/>
          </a:prstGeom>
          <a:noFill/>
          <a:ln w="28575">
            <a:solidFill>
              <a:srgbClr val="B42D2D"/>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9" name="Line 75"/>
          <p:cNvSpPr>
            <a:spLocks noChangeShapeType="1"/>
          </p:cNvSpPr>
          <p:nvPr/>
        </p:nvSpPr>
        <p:spPr bwMode="auto">
          <a:xfrm flipV="1">
            <a:off x="4999274" y="2606036"/>
            <a:ext cx="684212" cy="0"/>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0" name="Text Box 76"/>
          <p:cNvSpPr txBox="1">
            <a:spLocks noChangeArrowheads="1"/>
          </p:cNvSpPr>
          <p:nvPr/>
        </p:nvSpPr>
        <p:spPr bwMode="auto">
          <a:xfrm>
            <a:off x="4770674" y="2148836"/>
            <a:ext cx="869950" cy="463550"/>
          </a:xfrm>
          <a:prstGeom prst="rect">
            <a:avLst/>
          </a:prstGeom>
          <a:noFill/>
          <a:ln>
            <a:noFill/>
          </a:ln>
          <a:effec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41" name="Text Box 77"/>
          <p:cNvSpPr txBox="1">
            <a:spLocks noChangeArrowheads="1"/>
          </p:cNvSpPr>
          <p:nvPr/>
        </p:nvSpPr>
        <p:spPr bwMode="auto">
          <a:xfrm>
            <a:off x="5691424" y="2328224"/>
            <a:ext cx="900000" cy="432000"/>
          </a:xfrm>
          <a:prstGeom prst="rect">
            <a:avLst/>
          </a:prstGeom>
          <a:noFill/>
          <a:ln w="28575">
            <a:solidFill>
              <a:srgbClr val="507D7D"/>
            </a:solidFill>
            <a:miter lim="800000"/>
          </a:ln>
          <a:effec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50" name="Text Box 87"/>
          <p:cNvSpPr txBox="1">
            <a:spLocks noChangeArrowheads="1"/>
          </p:cNvSpPr>
          <p:nvPr/>
        </p:nvSpPr>
        <p:spPr bwMode="auto">
          <a:xfrm>
            <a:off x="6136142" y="2321040"/>
            <a:ext cx="522287" cy="447675"/>
          </a:xfrm>
          <a:prstGeom prst="rect">
            <a:avLst/>
          </a:prstGeom>
          <a:noFill/>
          <a:ln>
            <a:noFill/>
          </a:ln>
          <a:effec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grpSp>
        <p:nvGrpSpPr>
          <p:cNvPr id="56" name="Group 93"/>
          <p:cNvGrpSpPr/>
          <p:nvPr/>
        </p:nvGrpSpPr>
        <p:grpSpPr bwMode="auto">
          <a:xfrm>
            <a:off x="5794611" y="2767326"/>
            <a:ext cx="773113" cy="723900"/>
            <a:chOff x="3734" y="2228"/>
            <a:chExt cx="487" cy="456"/>
          </a:xfrm>
          <a:noFill/>
        </p:grpSpPr>
        <p:sp>
          <p:nvSpPr>
            <p:cNvPr id="57" name="Text Box 94"/>
            <p:cNvSpPr txBox="1">
              <a:spLocks noChangeArrowheads="1"/>
            </p:cNvSpPr>
            <p:nvPr/>
          </p:nvSpPr>
          <p:spPr bwMode="auto">
            <a:xfrm>
              <a:off x="3734" y="2483"/>
              <a:ext cx="487" cy="201"/>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58" name="Line 95"/>
            <p:cNvSpPr>
              <a:spLocks noChangeShapeType="1"/>
            </p:cNvSpPr>
            <p:nvPr/>
          </p:nvSpPr>
          <p:spPr bwMode="auto">
            <a:xfrm flipH="1" flipV="1">
              <a:off x="3938" y="2228"/>
              <a:ext cx="0" cy="255"/>
            </a:xfrm>
            <a:prstGeom prst="line">
              <a:avLst/>
            </a:prstGeom>
            <a:grpFill/>
            <a:ln w="38100">
              <a:solidFill>
                <a:srgbClr val="507D7D"/>
              </a:solidFill>
              <a:round/>
              <a:tailEnd type="stealth"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63" name="组合 62"/>
          <p:cNvGrpSpPr/>
          <p:nvPr/>
        </p:nvGrpSpPr>
        <p:grpSpPr>
          <a:xfrm>
            <a:off x="646903" y="2446656"/>
            <a:ext cx="4181911" cy="519113"/>
            <a:chOff x="1826091" y="4148024"/>
            <a:chExt cx="4181911" cy="519113"/>
          </a:xfrm>
        </p:grpSpPr>
        <p:sp>
          <p:nvSpPr>
            <p:cNvPr id="64" name="Text Box 11"/>
            <p:cNvSpPr txBox="1">
              <a:spLocks noChangeArrowheads="1"/>
            </p:cNvSpPr>
            <p:nvPr/>
          </p:nvSpPr>
          <p:spPr bwMode="auto">
            <a:xfrm>
              <a:off x="2385060" y="4148024"/>
              <a:ext cx="362294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没有头结点会怎样？</a:t>
              </a:r>
            </a:p>
          </p:txBody>
        </p:sp>
        <p:grpSp>
          <p:nvGrpSpPr>
            <p:cNvPr id="65" name="Group 31"/>
            <p:cNvGrpSpPr/>
            <p:nvPr/>
          </p:nvGrpSpPr>
          <p:grpSpPr>
            <a:xfrm>
              <a:off x="1826091" y="4213620"/>
              <a:ext cx="465732" cy="432000"/>
              <a:chOff x="8686801" y="2019300"/>
              <a:chExt cx="528638" cy="565150"/>
            </a:xfrm>
            <a:solidFill>
              <a:srgbClr val="5A327D"/>
            </a:solidFill>
          </p:grpSpPr>
          <p:sp>
            <p:nvSpPr>
              <p:cNvPr id="6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71" name="Text Box 74" descr="宽上对角线"/>
          <p:cNvSpPr txBox="1">
            <a:spLocks noChangeArrowheads="1"/>
          </p:cNvSpPr>
          <p:nvPr/>
        </p:nvSpPr>
        <p:spPr bwMode="auto">
          <a:xfrm>
            <a:off x="5703923" y="2345743"/>
            <a:ext cx="468000" cy="396000"/>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73" name="Group 35"/>
          <p:cNvGrpSpPr/>
          <p:nvPr/>
        </p:nvGrpSpPr>
        <p:grpSpPr bwMode="auto">
          <a:xfrm>
            <a:off x="10101900" y="2345828"/>
            <a:ext cx="960438" cy="1150937"/>
            <a:chOff x="4688" y="1919"/>
            <a:chExt cx="605" cy="725"/>
          </a:xfrm>
          <a:noFill/>
        </p:grpSpPr>
        <p:grpSp>
          <p:nvGrpSpPr>
            <p:cNvPr id="74" name="Group 36"/>
            <p:cNvGrpSpPr/>
            <p:nvPr/>
          </p:nvGrpSpPr>
          <p:grpSpPr bwMode="auto">
            <a:xfrm>
              <a:off x="4688" y="1919"/>
              <a:ext cx="567" cy="272"/>
              <a:chOff x="759" y="3237"/>
              <a:chExt cx="567" cy="272"/>
            </a:xfrm>
            <a:grpFill/>
          </p:grpSpPr>
          <p:sp>
            <p:nvSpPr>
              <p:cNvPr id="77" name="Text Box 37"/>
              <p:cNvSpPr txBox="1">
                <a:spLocks noChangeArrowheads="1"/>
              </p:cNvSpPr>
              <p:nvPr/>
            </p:nvSpPr>
            <p:spPr bwMode="auto">
              <a:xfrm>
                <a:off x="759" y="3237"/>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x</a:t>
                </a:r>
                <a:endParaRPr kumimoji="0" lang="en-US" altLang="zh-CN" sz="2800" b="1" i="1"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8" name="Line 38"/>
              <p:cNvSpPr>
                <a:spLocks noChangeShapeType="1"/>
              </p:cNvSpPr>
              <p:nvPr/>
            </p:nvSpPr>
            <p:spPr bwMode="auto">
              <a:xfrm>
                <a:off x="1065" y="3237"/>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75" name="Text Box 39"/>
            <p:cNvSpPr txBox="1">
              <a:spLocks noChangeArrowheads="1"/>
            </p:cNvSpPr>
            <p:nvPr/>
          </p:nvSpPr>
          <p:spPr bwMode="auto">
            <a:xfrm>
              <a:off x="5152" y="2443"/>
              <a:ext cx="141" cy="201"/>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s</a:t>
              </a:r>
            </a:p>
          </p:txBody>
        </p:sp>
        <p:sp>
          <p:nvSpPr>
            <p:cNvPr id="76" name="Line 40"/>
            <p:cNvSpPr>
              <a:spLocks noChangeShapeType="1"/>
            </p:cNvSpPr>
            <p:nvPr/>
          </p:nvSpPr>
          <p:spPr bwMode="auto">
            <a:xfrm flipH="1" flipV="1">
              <a:off x="5186" y="2198"/>
              <a:ext cx="0" cy="255"/>
            </a:xfrm>
            <a:prstGeom prst="line">
              <a:avLst/>
            </a:prstGeom>
            <a:grpFill/>
            <a:ln w="38100">
              <a:solidFill>
                <a:srgbClr val="B42D2D"/>
              </a:solidFill>
              <a:round/>
              <a:tailEnd type="stealth"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79" name="Text Box 41"/>
          <p:cNvSpPr txBox="1">
            <a:spLocks noChangeArrowheads="1"/>
          </p:cNvSpPr>
          <p:nvPr/>
        </p:nvSpPr>
        <p:spPr bwMode="auto">
          <a:xfrm>
            <a:off x="10528318" y="2313244"/>
            <a:ext cx="522288" cy="447675"/>
          </a:xfrm>
          <a:prstGeom prst="rect">
            <a:avLst/>
          </a:prstGeom>
          <a:noFill/>
          <a:ln>
            <a:noFill/>
          </a:ln>
          <a:effec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a:t>
            </a:r>
          </a:p>
        </p:txBody>
      </p:sp>
      <p:grpSp>
        <p:nvGrpSpPr>
          <p:cNvPr id="80" name="Group 42"/>
          <p:cNvGrpSpPr/>
          <p:nvPr/>
        </p:nvGrpSpPr>
        <p:grpSpPr bwMode="auto">
          <a:xfrm>
            <a:off x="10019346" y="2776040"/>
            <a:ext cx="773113" cy="723900"/>
            <a:chOff x="3734" y="2228"/>
            <a:chExt cx="487" cy="456"/>
          </a:xfrm>
          <a:noFill/>
        </p:grpSpPr>
        <p:sp>
          <p:nvSpPr>
            <p:cNvPr id="81" name="Text Box 43"/>
            <p:cNvSpPr txBox="1">
              <a:spLocks noChangeArrowheads="1"/>
            </p:cNvSpPr>
            <p:nvPr/>
          </p:nvSpPr>
          <p:spPr bwMode="auto">
            <a:xfrm>
              <a:off x="3734" y="2483"/>
              <a:ext cx="487" cy="201"/>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82" name="Line 44"/>
            <p:cNvSpPr>
              <a:spLocks noChangeShapeType="1"/>
            </p:cNvSpPr>
            <p:nvPr/>
          </p:nvSpPr>
          <p:spPr bwMode="auto">
            <a:xfrm flipH="1" flipV="1">
              <a:off x="3938" y="2228"/>
              <a:ext cx="0" cy="255"/>
            </a:xfrm>
            <a:prstGeom prst="line">
              <a:avLst/>
            </a:prstGeom>
            <a:grpFill/>
            <a:ln w="38100">
              <a:solidFill>
                <a:srgbClr val="507D7D"/>
              </a:solidFill>
              <a:round/>
              <a:tailEnd type="stealth"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83" name="Group 55"/>
          <p:cNvGrpSpPr/>
          <p:nvPr/>
        </p:nvGrpSpPr>
        <p:grpSpPr bwMode="auto">
          <a:xfrm>
            <a:off x="9180194" y="2201048"/>
            <a:ext cx="912812" cy="463550"/>
            <a:chOff x="1285" y="3219"/>
            <a:chExt cx="575" cy="292"/>
          </a:xfrm>
          <a:noFill/>
        </p:grpSpPr>
        <p:sp>
          <p:nvSpPr>
            <p:cNvPr id="84" name="Line 53"/>
            <p:cNvSpPr>
              <a:spLocks noChangeShapeType="1"/>
            </p:cNvSpPr>
            <p:nvPr/>
          </p:nvSpPr>
          <p:spPr bwMode="auto">
            <a:xfrm flipV="1">
              <a:off x="1429" y="3507"/>
              <a:ext cx="43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5" name="Text Box 54"/>
            <p:cNvSpPr txBox="1">
              <a:spLocks noChangeArrowheads="1"/>
            </p:cNvSpPr>
            <p:nvPr/>
          </p:nvSpPr>
          <p:spPr bwMode="auto">
            <a:xfrm>
              <a:off x="1285" y="3219"/>
              <a:ext cx="548" cy="29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grpSp>
      <p:sp>
        <p:nvSpPr>
          <p:cNvPr id="86" name="Rectangle 46"/>
          <p:cNvSpPr>
            <a:spLocks noChangeArrowheads="1"/>
          </p:cNvSpPr>
          <p:nvPr/>
        </p:nvSpPr>
        <p:spPr bwMode="auto">
          <a:xfrm>
            <a:off x="8604961" y="3694678"/>
            <a:ext cx="2931719" cy="461665"/>
          </a:xfrm>
          <a:prstGeom prst="rect">
            <a:avLst/>
          </a:prstGeom>
          <a:noFill/>
          <a:ln w="6350">
            <a:solidFill>
              <a:srgbClr val="5A327D"/>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mn-cs"/>
              </a:rPr>
              <a:t>rear = s; front = s</a:t>
            </a: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a:t>
            </a:r>
          </a:p>
        </p:txBody>
      </p:sp>
      <p:sp>
        <p:nvSpPr>
          <p:cNvPr id="87" name="Line 58"/>
          <p:cNvSpPr>
            <a:spLocks noChangeShapeType="1"/>
          </p:cNvSpPr>
          <p:nvPr/>
        </p:nvSpPr>
        <p:spPr bwMode="auto">
          <a:xfrm>
            <a:off x="6186111" y="2315522"/>
            <a:ext cx="0" cy="4320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9" name="矩形 88"/>
          <p:cNvSpPr/>
          <p:nvPr/>
        </p:nvSpPr>
        <p:spPr>
          <a:xfrm>
            <a:off x="680084" y="3679207"/>
            <a:ext cx="10871836" cy="2677656"/>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*s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s = new 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s-&gt;data = x; s-&gt;next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rear-&gt;next = s; rear = s;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90" name="组合 89"/>
          <p:cNvGrpSpPr/>
          <p:nvPr/>
        </p:nvGrpSpPr>
        <p:grpSpPr>
          <a:xfrm>
            <a:off x="7351475" y="5380000"/>
            <a:ext cx="4169966" cy="519113"/>
            <a:chOff x="1826091" y="4148024"/>
            <a:chExt cx="4562501" cy="519113"/>
          </a:xfrm>
        </p:grpSpPr>
        <p:sp>
          <p:nvSpPr>
            <p:cNvPr id="91" name="Text Box 11"/>
            <p:cNvSpPr txBox="1">
              <a:spLocks noChangeArrowheads="1"/>
            </p:cNvSpPr>
            <p:nvPr/>
          </p:nvSpPr>
          <p:spPr bwMode="auto">
            <a:xfrm>
              <a:off x="2385060" y="4148024"/>
              <a:ext cx="400353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时间复杂度是</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多少？</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92" name="Group 31"/>
            <p:cNvGrpSpPr/>
            <p:nvPr/>
          </p:nvGrpSpPr>
          <p:grpSpPr>
            <a:xfrm>
              <a:off x="1826091" y="4213620"/>
              <a:ext cx="465732" cy="432000"/>
              <a:chOff x="8686801" y="2019300"/>
              <a:chExt cx="528638" cy="565150"/>
            </a:xfrm>
            <a:solidFill>
              <a:srgbClr val="5A327D"/>
            </a:solidFill>
          </p:grpSpPr>
          <p:sp>
            <p:nvSpPr>
              <p:cNvPr id="9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97" name="组合 96"/>
          <p:cNvGrpSpPr/>
          <p:nvPr/>
        </p:nvGrpSpPr>
        <p:grpSpPr>
          <a:xfrm>
            <a:off x="1144912" y="877495"/>
            <a:ext cx="7543800" cy="496888"/>
            <a:chOff x="2591263" y="1987235"/>
            <a:chExt cx="7543800" cy="496888"/>
          </a:xfrm>
        </p:grpSpPr>
        <p:grpSp>
          <p:nvGrpSpPr>
            <p:cNvPr id="98" name="Group 89"/>
            <p:cNvGrpSpPr/>
            <p:nvPr/>
          </p:nvGrpSpPr>
          <p:grpSpPr bwMode="auto">
            <a:xfrm>
              <a:off x="2591263" y="1987235"/>
              <a:ext cx="7543800" cy="496888"/>
              <a:chOff x="749" y="1706"/>
              <a:chExt cx="4752" cy="313"/>
            </a:xfrm>
            <a:noFill/>
          </p:grpSpPr>
          <p:sp>
            <p:nvSpPr>
              <p:cNvPr id="100" name="Line 69"/>
              <p:cNvSpPr>
                <a:spLocks noChangeShapeType="1"/>
              </p:cNvSpPr>
              <p:nvPr/>
            </p:nvSpPr>
            <p:spPr bwMode="auto">
              <a:xfrm>
                <a:off x="4405" y="1907"/>
                <a:ext cx="291" cy="0"/>
              </a:xfrm>
              <a:prstGeom prst="line">
                <a:avLst/>
              </a:prstGeom>
              <a:grp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1" name="Text Box 70"/>
              <p:cNvSpPr txBox="1">
                <a:spLocks noChangeArrowheads="1"/>
              </p:cNvSpPr>
              <p:nvPr/>
            </p:nvSpPr>
            <p:spPr bwMode="auto">
              <a:xfrm>
                <a:off x="1595" y="1706"/>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102" name="Line 71"/>
              <p:cNvSpPr>
                <a:spLocks noChangeShapeType="1"/>
              </p:cNvSpPr>
              <p:nvPr/>
            </p:nvSpPr>
            <p:spPr bwMode="auto">
              <a:xfrm>
                <a:off x="1906" y="1706"/>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3" name="Text Box 72"/>
              <p:cNvSpPr txBox="1">
                <a:spLocks noChangeArrowheads="1"/>
              </p:cNvSpPr>
              <p:nvPr/>
            </p:nvSpPr>
            <p:spPr bwMode="auto">
              <a:xfrm>
                <a:off x="749" y="1709"/>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04" name="Line 73"/>
              <p:cNvSpPr>
                <a:spLocks noChangeShapeType="1"/>
              </p:cNvSpPr>
              <p:nvPr/>
            </p:nvSpPr>
            <p:spPr bwMode="auto">
              <a:xfrm>
                <a:off x="1071" y="1715"/>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5" name="Line 75"/>
              <p:cNvSpPr>
                <a:spLocks noChangeShapeType="1"/>
              </p:cNvSpPr>
              <p:nvPr/>
            </p:nvSpPr>
            <p:spPr bwMode="auto">
              <a:xfrm>
                <a:off x="1245" y="1890"/>
                <a:ext cx="340"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6" name="Text Box 76"/>
              <p:cNvSpPr txBox="1">
                <a:spLocks noChangeArrowheads="1"/>
              </p:cNvSpPr>
              <p:nvPr/>
            </p:nvSpPr>
            <p:spPr bwMode="auto">
              <a:xfrm>
                <a:off x="2418" y="1706"/>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p>
            </p:txBody>
          </p:sp>
          <p:sp>
            <p:nvSpPr>
              <p:cNvPr id="107" name="Line 77"/>
              <p:cNvSpPr>
                <a:spLocks noChangeShapeType="1"/>
              </p:cNvSpPr>
              <p:nvPr/>
            </p:nvSpPr>
            <p:spPr bwMode="auto">
              <a:xfrm>
                <a:off x="2729" y="1706"/>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8" name="Text Box 78"/>
              <p:cNvSpPr txBox="1">
                <a:spLocks noChangeArrowheads="1"/>
              </p:cNvSpPr>
              <p:nvPr/>
            </p:nvSpPr>
            <p:spPr bwMode="auto">
              <a:xfrm>
                <a:off x="4931" y="1724"/>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109" name="Line 79"/>
              <p:cNvSpPr>
                <a:spLocks noChangeShapeType="1"/>
              </p:cNvSpPr>
              <p:nvPr/>
            </p:nvSpPr>
            <p:spPr bwMode="auto">
              <a:xfrm>
                <a:off x="5242" y="1724"/>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0" name="Text Box 80"/>
              <p:cNvSpPr txBox="1">
                <a:spLocks noChangeArrowheads="1"/>
              </p:cNvSpPr>
              <p:nvPr/>
            </p:nvSpPr>
            <p:spPr bwMode="auto">
              <a:xfrm>
                <a:off x="5218" y="1731"/>
                <a:ext cx="283" cy="288"/>
              </a:xfrm>
              <a:prstGeom prst="rect">
                <a:avLst/>
              </a:prstGeom>
              <a:grpFill/>
              <a:ln w="6350">
                <a:no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111" name="Line 81"/>
              <p:cNvSpPr>
                <a:spLocks noChangeShapeType="1"/>
              </p:cNvSpPr>
              <p:nvPr/>
            </p:nvSpPr>
            <p:spPr bwMode="auto">
              <a:xfrm>
                <a:off x="2077" y="1890"/>
                <a:ext cx="340"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2" name="Line 82"/>
              <p:cNvSpPr>
                <a:spLocks noChangeShapeType="1"/>
              </p:cNvSpPr>
              <p:nvPr/>
            </p:nvSpPr>
            <p:spPr bwMode="auto">
              <a:xfrm>
                <a:off x="2918" y="1899"/>
                <a:ext cx="212"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3" name="Line 83"/>
              <p:cNvSpPr>
                <a:spLocks noChangeShapeType="1"/>
              </p:cNvSpPr>
              <p:nvPr/>
            </p:nvSpPr>
            <p:spPr bwMode="auto">
              <a:xfrm flipV="1">
                <a:off x="3182" y="1907"/>
                <a:ext cx="208" cy="0"/>
              </a:xfrm>
              <a:prstGeom prst="line">
                <a:avLst/>
              </a:prstGeom>
              <a:grp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4" name="Text Box 84"/>
              <p:cNvSpPr txBox="1">
                <a:spLocks noChangeArrowheads="1"/>
              </p:cNvSpPr>
              <p:nvPr/>
            </p:nvSpPr>
            <p:spPr bwMode="auto">
              <a:xfrm>
                <a:off x="3617" y="1724"/>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i</a:t>
                </a:r>
              </a:p>
            </p:txBody>
          </p:sp>
          <p:sp>
            <p:nvSpPr>
              <p:cNvPr id="115" name="Line 85"/>
              <p:cNvSpPr>
                <a:spLocks noChangeShapeType="1"/>
              </p:cNvSpPr>
              <p:nvPr/>
            </p:nvSpPr>
            <p:spPr bwMode="auto">
              <a:xfrm>
                <a:off x="3928" y="1724"/>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6" name="Line 86"/>
              <p:cNvSpPr>
                <a:spLocks noChangeShapeType="1"/>
              </p:cNvSpPr>
              <p:nvPr/>
            </p:nvSpPr>
            <p:spPr bwMode="auto">
              <a:xfrm flipV="1">
                <a:off x="3440" y="1908"/>
                <a:ext cx="18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7" name="Line 87"/>
              <p:cNvSpPr>
                <a:spLocks noChangeShapeType="1"/>
              </p:cNvSpPr>
              <p:nvPr/>
            </p:nvSpPr>
            <p:spPr bwMode="auto">
              <a:xfrm>
                <a:off x="4134" y="1908"/>
                <a:ext cx="212"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8" name="Line 88"/>
              <p:cNvSpPr>
                <a:spLocks noChangeShapeType="1"/>
              </p:cNvSpPr>
              <p:nvPr/>
            </p:nvSpPr>
            <p:spPr bwMode="auto">
              <a:xfrm flipV="1">
                <a:off x="4737" y="1908"/>
                <a:ext cx="18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99" name="Text Box 74" descr="宽上对角线"/>
            <p:cNvSpPr txBox="1">
              <a:spLocks noChangeArrowheads="1"/>
            </p:cNvSpPr>
            <p:nvPr/>
          </p:nvSpPr>
          <p:spPr bwMode="auto">
            <a:xfrm>
              <a:off x="2604914" y="2019240"/>
              <a:ext cx="468000" cy="396875"/>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20" name="Group 78"/>
          <p:cNvGrpSpPr/>
          <p:nvPr/>
        </p:nvGrpSpPr>
        <p:grpSpPr bwMode="auto">
          <a:xfrm>
            <a:off x="7799077" y="1339698"/>
            <a:ext cx="773113" cy="723900"/>
            <a:chOff x="4656" y="2680"/>
            <a:chExt cx="487" cy="456"/>
          </a:xfrm>
        </p:grpSpPr>
        <p:sp>
          <p:nvSpPr>
            <p:cNvPr id="124" name="Text Box 76"/>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125" name="Line 77"/>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21" name="Group 79"/>
          <p:cNvGrpSpPr/>
          <p:nvPr/>
        </p:nvGrpSpPr>
        <p:grpSpPr bwMode="auto">
          <a:xfrm>
            <a:off x="1205396" y="1325252"/>
            <a:ext cx="773112" cy="723900"/>
            <a:chOff x="4656" y="2680"/>
            <a:chExt cx="487" cy="456"/>
          </a:xfrm>
        </p:grpSpPr>
        <p:sp>
          <p:nvSpPr>
            <p:cNvPr id="122" name="Text Box 80"/>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123" name="Line 81"/>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26" name="Group 74"/>
          <p:cNvGrpSpPr/>
          <p:nvPr/>
        </p:nvGrpSpPr>
        <p:grpSpPr bwMode="auto">
          <a:xfrm>
            <a:off x="7096660" y="2336280"/>
            <a:ext cx="900113" cy="1150937"/>
            <a:chOff x="4688" y="1919"/>
            <a:chExt cx="567" cy="725"/>
          </a:xfrm>
          <a:noFill/>
        </p:grpSpPr>
        <p:grpSp>
          <p:nvGrpSpPr>
            <p:cNvPr id="127" name="Group 63"/>
            <p:cNvGrpSpPr/>
            <p:nvPr/>
          </p:nvGrpSpPr>
          <p:grpSpPr bwMode="auto">
            <a:xfrm>
              <a:off x="4688" y="1919"/>
              <a:ext cx="567" cy="272"/>
              <a:chOff x="759" y="3237"/>
              <a:chExt cx="567" cy="272"/>
            </a:xfrm>
            <a:grpFill/>
          </p:grpSpPr>
          <p:sp>
            <p:nvSpPr>
              <p:cNvPr id="130" name="Text Box 64"/>
              <p:cNvSpPr txBox="1">
                <a:spLocks noChangeArrowheads="1"/>
              </p:cNvSpPr>
              <p:nvPr/>
            </p:nvSpPr>
            <p:spPr bwMode="auto">
              <a:xfrm>
                <a:off x="759" y="3237"/>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 x</a:t>
                </a:r>
                <a:endPar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31" name="Line 65"/>
              <p:cNvSpPr>
                <a:spLocks noChangeShapeType="1"/>
              </p:cNvSpPr>
              <p:nvPr/>
            </p:nvSpPr>
            <p:spPr bwMode="auto">
              <a:xfrm>
                <a:off x="1055" y="3237"/>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128" name="Text Box 67"/>
            <p:cNvSpPr txBox="1">
              <a:spLocks noChangeArrowheads="1"/>
            </p:cNvSpPr>
            <p:nvPr/>
          </p:nvSpPr>
          <p:spPr bwMode="auto">
            <a:xfrm>
              <a:off x="5082" y="2443"/>
              <a:ext cx="141" cy="201"/>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s</a:t>
              </a:r>
            </a:p>
          </p:txBody>
        </p:sp>
        <p:sp>
          <p:nvSpPr>
            <p:cNvPr id="129" name="Line 68"/>
            <p:cNvSpPr>
              <a:spLocks noChangeShapeType="1"/>
            </p:cNvSpPr>
            <p:nvPr/>
          </p:nvSpPr>
          <p:spPr bwMode="auto">
            <a:xfrm flipH="1" flipV="1">
              <a:off x="5136" y="2198"/>
              <a:ext cx="0" cy="255"/>
            </a:xfrm>
            <a:prstGeom prst="line">
              <a:avLst/>
            </a:prstGeom>
            <a:grpFill/>
            <a:ln w="38100">
              <a:solidFill>
                <a:srgbClr val="B42D2D"/>
              </a:solidFill>
              <a:round/>
              <a:tailEnd type="stealth"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132" name="Text Box 66"/>
          <p:cNvSpPr txBox="1">
            <a:spLocks noChangeArrowheads="1"/>
          </p:cNvSpPr>
          <p:nvPr/>
        </p:nvSpPr>
        <p:spPr bwMode="auto">
          <a:xfrm>
            <a:off x="7523078" y="2334692"/>
            <a:ext cx="522288" cy="447675"/>
          </a:xfrm>
          <a:prstGeom prst="rect">
            <a:avLst/>
          </a:prstGeom>
          <a:noFill/>
          <a:ln>
            <a:noFill/>
          </a:ln>
          <a:effec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a:t>
            </a:r>
          </a:p>
        </p:txBody>
      </p:sp>
      <p:sp>
        <p:nvSpPr>
          <p:cNvPr id="133" name="Line 73"/>
          <p:cNvSpPr>
            <a:spLocks noChangeShapeType="1"/>
          </p:cNvSpPr>
          <p:nvPr/>
        </p:nvSpPr>
        <p:spPr bwMode="auto">
          <a:xfrm>
            <a:off x="6460336" y="2582694"/>
            <a:ext cx="576263" cy="0"/>
          </a:xfrm>
          <a:prstGeom prst="line">
            <a:avLst/>
          </a:prstGeom>
          <a:noFill/>
          <a:ln w="28575">
            <a:solidFill>
              <a:srgbClr val="B42D2D"/>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9"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4" name="Text Box 2"/>
          <p:cNvSpPr txBox="1">
            <a:spLocks noChangeArrowheads="1"/>
          </p:cNvSpPr>
          <p:nvPr/>
        </p:nvSpPr>
        <p:spPr bwMode="auto">
          <a:xfrm>
            <a:off x="622929" y="46345"/>
            <a:ext cx="19526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入队操作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82510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up)">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left)">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4.16667E-6 1.85185E-6 L 0.10743 1.85185E-6 " pathEditMode="relative" rAng="0" ptsTypes="AA">
                                      <p:cBhvr>
                                        <p:cTn id="21" dur="500" fill="hold"/>
                                        <p:tgtEl>
                                          <p:spTgt spid="120"/>
                                        </p:tgtEl>
                                        <p:attrNameLst>
                                          <p:attrName>ppt_x</p:attrName>
                                          <p:attrName>ppt_y</p:attrName>
                                        </p:attrNameLst>
                                      </p:cBhvr>
                                      <p:rCtr x="5365" y="0"/>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down)">
                                      <p:cBhvr>
                                        <p:cTn id="46" dur="500"/>
                                        <p:tgtEl>
                                          <p:spTgt spid="1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32"/>
                                        </p:tgtEl>
                                        <p:attrNameLst>
                                          <p:attrName>style.visibility</p:attrName>
                                        </p:attrNameLst>
                                      </p:cBhvr>
                                      <p:to>
                                        <p:strVal val="visible"/>
                                      </p:to>
                                    </p:set>
                                    <p:animEffect transition="in" filter="wipe(up)">
                                      <p:cBhvr>
                                        <p:cTn id="51" dur="500"/>
                                        <p:tgtEl>
                                          <p:spTgt spid="13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3"/>
                                        </p:tgtEl>
                                        <p:attrNameLst>
                                          <p:attrName>style.visibility</p:attrName>
                                        </p:attrNameLst>
                                      </p:cBhvr>
                                      <p:to>
                                        <p:strVal val="visible"/>
                                      </p:to>
                                    </p:set>
                                    <p:animEffect transition="in" filter="wipe(left)">
                                      <p:cBhvr>
                                        <p:cTn id="56" dur="500"/>
                                        <p:tgtEl>
                                          <p:spTgt spid="133"/>
                                        </p:tgtEl>
                                      </p:cBhvr>
                                    </p:animEffec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1.04167E-6 -5.55112E-17 L 0.0987 -5.55112E-17 " pathEditMode="relative" rAng="0" ptsTypes="AA">
                                      <p:cBhvr>
                                        <p:cTn id="60" dur="500" fill="hold"/>
                                        <p:tgtEl>
                                          <p:spTgt spid="56"/>
                                        </p:tgtEl>
                                        <p:attrNameLst>
                                          <p:attrName>ppt_x</p:attrName>
                                          <p:attrName>ppt_y</p:attrName>
                                        </p:attrNameLst>
                                      </p:cBhvr>
                                      <p:rCtr x="4935"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wipe(down)">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79"/>
                                        </p:tgtEl>
                                        <p:attrNameLst>
                                          <p:attrName>style.visibility</p:attrName>
                                        </p:attrNameLst>
                                      </p:cBhvr>
                                      <p:to>
                                        <p:strVal val="visible"/>
                                      </p:to>
                                    </p:set>
                                    <p:animEffect transition="in" filter="wipe(up)">
                                      <p:cBhvr>
                                        <p:cTn id="74" dur="500"/>
                                        <p:tgtEl>
                                          <p:spTgt spid="7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80"/>
                                        </p:tgtEl>
                                        <p:attrNameLst>
                                          <p:attrName>style.visibility</p:attrName>
                                        </p:attrNameLst>
                                      </p:cBhvr>
                                      <p:to>
                                        <p:strVal val="visible"/>
                                      </p:to>
                                    </p:set>
                                    <p:animEffect transition="in" filter="wipe(down)">
                                      <p:cBhvr>
                                        <p:cTn id="79" dur="500"/>
                                        <p:tgtEl>
                                          <p:spTgt spid="8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wipe(left)">
                                      <p:cBhvr>
                                        <p:cTn id="84" dur="500"/>
                                        <p:tgtEl>
                                          <p:spTgt spid="83"/>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6" grpId="0" animBg="1"/>
      <p:bldP spid="39" grpId="0" animBg="1"/>
      <p:bldP spid="40" grpId="0"/>
      <p:bldP spid="41" grpId="0" animBg="1"/>
      <p:bldP spid="50" grpId="0"/>
      <p:bldP spid="71" grpId="0" animBg="1"/>
      <p:bldP spid="79" grpId="0"/>
      <p:bldP spid="86" grpId="0" animBg="1"/>
      <p:bldP spid="87" grpId="0" animBg="1"/>
      <p:bldP spid="89" grpId="0" animBg="1"/>
      <p:bldP spid="132" grpId="0"/>
      <p:bldP spid="1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706880" y="762000"/>
            <a:ext cx="8778240" cy="2143126"/>
          </a:xfrm>
          <a:prstGeom prst="rect">
            <a:avLst/>
          </a:prstGeom>
          <a:noFill/>
        </p:spPr>
        <p:txBody>
          <a:bodyPr vert="horz" wrap="square" rtlCol="0" anchor="ctr" anchorCtr="0">
            <a:noAutofit/>
          </a:bodyPr>
          <a:lstStyle/>
          <a:p>
            <a:pPr lvl="0" defTabSz="1097149"/>
            <a:r>
              <a:rPr kumimoji="0" lang="zh-CN" altLang="zh-CN" sz="2160" b="0" i="0" u="none" strike="noStrike" kern="1200" cap="none" spc="0" normalizeH="0" baseline="0" noProof="0" dirty="0">
                <a:ln>
                  <a:noFill/>
                </a:ln>
                <a:solidFill>
                  <a:srgbClr val="1F5281"/>
                </a:solidFill>
                <a:effectLst/>
                <a:uLnTx/>
                <a:uFillTx/>
                <a:latin typeface="Verdana"/>
                <a:ea typeface="+mn-ea"/>
                <a:cs typeface="+mn-cs"/>
              </a:rPr>
              <a:t> </a:t>
            </a:r>
            <a:r>
              <a:rPr kumimoji="0" lang="zh-CN"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已知一个栈</a:t>
            </a:r>
            <a:r>
              <a:rPr kumimoji="0" lang="zh-CN" altLang="zh-CN" sz="3120" b="0" i="0" u="none" strike="noStrike" kern="1200" cap="none" spc="0" normalizeH="0" baseline="0" noProof="0" dirty="0" smtClean="0">
                <a:ln>
                  <a:noFill/>
                </a:ln>
                <a:solidFill>
                  <a:srgbClr val="000000"/>
                </a:solidFill>
                <a:effectLst/>
                <a:uLnTx/>
                <a:uFillTx/>
                <a:latin typeface="Microsoft Yahei" panose="020B0503020204020204" pitchFamily="34" charset="-122"/>
                <a:ea typeface="Microsoft Yahei" panose="020B0503020204020204" pitchFamily="34" charset="-122"/>
                <a:cs typeface="+mn-cs"/>
              </a:rPr>
              <a:t>的</a:t>
            </a:r>
            <a:r>
              <a:rPr kumimoji="0" lang="zh-CN" altLang="en-US" sz="3120" b="0" i="0" u="none" strike="noStrike" kern="1200" cap="none" spc="0" normalizeH="0" baseline="0" noProof="0" dirty="0" smtClean="0">
                <a:ln>
                  <a:noFill/>
                </a:ln>
                <a:solidFill>
                  <a:srgbClr val="000000"/>
                </a:solidFill>
                <a:effectLst/>
                <a:uLnTx/>
                <a:uFillTx/>
                <a:latin typeface="Microsoft Yahei" panose="020B0503020204020204" pitchFamily="34" charset="-122"/>
                <a:ea typeface="Microsoft Yahei" panose="020B0503020204020204" pitchFamily="34" charset="-122"/>
                <a:cs typeface="+mn-cs"/>
              </a:rPr>
              <a:t>入栈</a:t>
            </a:r>
            <a:r>
              <a:rPr kumimoji="0" lang="zh-CN" altLang="zh-CN" sz="3120" b="0" i="0" u="none" strike="noStrike" kern="1200" cap="none" spc="0" normalizeH="0" baseline="0" noProof="0" dirty="0" smtClean="0">
                <a:ln>
                  <a:noFill/>
                </a:ln>
                <a:solidFill>
                  <a:srgbClr val="000000"/>
                </a:solidFill>
                <a:effectLst/>
                <a:uLnTx/>
                <a:uFillTx/>
                <a:latin typeface="Microsoft Yahei" panose="020B0503020204020204" pitchFamily="34" charset="-122"/>
                <a:ea typeface="Microsoft Yahei" panose="020B0503020204020204" pitchFamily="34" charset="-122"/>
                <a:cs typeface="+mn-cs"/>
              </a:rPr>
              <a:t>序列</a:t>
            </a:r>
            <a:r>
              <a:rPr kumimoji="0" lang="zh-CN"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是</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a:t>
            </a:r>
            <a:r>
              <a:rPr kumimoji="0" lang="zh-CN"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B</a:t>
            </a:r>
            <a:r>
              <a:rPr kumimoji="0" lang="zh-CN"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C</a:t>
            </a:r>
            <a:r>
              <a:rPr kumimoji="0" lang="zh-CN"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D</a:t>
            </a:r>
            <a:r>
              <a:rPr kumimoji="0" lang="zh-CN" altLang="zh-CN" sz="3120" b="0" i="0" u="none" strike="noStrike" kern="1200" cap="none" spc="0" normalizeH="0" baseline="0" noProof="0" dirty="0" smtClean="0">
                <a:ln>
                  <a:noFill/>
                </a:ln>
                <a:solidFill>
                  <a:srgbClr val="000000"/>
                </a:solidFill>
                <a:effectLst/>
                <a:uLnTx/>
                <a:uFillTx/>
                <a:latin typeface="Microsoft Yahei" panose="020B0503020204020204" pitchFamily="34" charset="-122"/>
                <a:ea typeface="Microsoft Yahei" panose="020B0503020204020204" pitchFamily="34" charset="-122"/>
                <a:cs typeface="+mn-cs"/>
              </a:rPr>
              <a:t>，</a:t>
            </a:r>
            <a:r>
              <a:rPr lang="zh-CN" altLang="en-US" sz="3200" dirty="0"/>
              <a:t>进栈过程中可以出</a:t>
            </a:r>
            <a:r>
              <a:rPr lang="zh-CN" altLang="en-US" sz="3200" dirty="0" smtClean="0"/>
              <a:t>栈，</a:t>
            </a:r>
            <a:r>
              <a:rPr kumimoji="0" lang="zh-CN" altLang="zh-CN" sz="3120" b="0" i="0" u="none" strike="noStrike" kern="1200" cap="none" spc="0" normalizeH="0" baseline="0" noProof="0" dirty="0" smtClean="0">
                <a:ln>
                  <a:noFill/>
                </a:ln>
                <a:solidFill>
                  <a:srgbClr val="000000"/>
                </a:solidFill>
                <a:effectLst/>
                <a:uLnTx/>
                <a:uFillTx/>
                <a:latin typeface="Microsoft Yahei" panose="020B0503020204020204" pitchFamily="34" charset="-122"/>
                <a:ea typeface="Microsoft Yahei" panose="020B0503020204020204" pitchFamily="34" charset="-122"/>
                <a:cs typeface="+mn-cs"/>
              </a:rPr>
              <a:t>则</a:t>
            </a:r>
            <a:r>
              <a:rPr kumimoji="0" lang="zh-CN"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rPr>
              <a:t>不可能的出栈序列为（ ）。</a:t>
            </a:r>
          </a:p>
        </p:txBody>
      </p:sp>
      <p:sp>
        <p:nvSpPr>
          <p:cNvPr id="6" name="文本框 5"/>
          <p:cNvSpPr txBox="1"/>
          <p:nvPr>
            <p:custDataLst>
              <p:tags r:id="rId3"/>
            </p:custDataLst>
          </p:nvPr>
        </p:nvSpPr>
        <p:spPr>
          <a:xfrm>
            <a:off x="2804160" y="278606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rPr>
              <a:t>ACDB</a:t>
            </a:r>
          </a:p>
        </p:txBody>
      </p:sp>
      <p:sp>
        <p:nvSpPr>
          <p:cNvPr id="7" name="文本框 6"/>
          <p:cNvSpPr txBox="1"/>
          <p:nvPr>
            <p:custDataLst>
              <p:tags r:id="rId4"/>
            </p:custDataLst>
          </p:nvPr>
        </p:nvSpPr>
        <p:spPr>
          <a:xfrm>
            <a:off x="2804160" y="364331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ABCD</a:t>
            </a:r>
            <a:endParaRPr kumimoji="0" lang="zh-CN" alt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文本框 7"/>
          <p:cNvSpPr txBox="1"/>
          <p:nvPr>
            <p:custDataLst>
              <p:tags r:id="rId5"/>
            </p:custDataLst>
          </p:nvPr>
        </p:nvSpPr>
        <p:spPr>
          <a:xfrm>
            <a:off x="2804160" y="450056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DCAB</a:t>
            </a:r>
            <a:endParaRPr kumimoji="0" lang="zh-CN" alt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9" name="文本框 8"/>
          <p:cNvSpPr txBox="1"/>
          <p:nvPr>
            <p:custDataLst>
              <p:tags r:id="rId6"/>
            </p:custDataLst>
          </p:nvPr>
        </p:nvSpPr>
        <p:spPr>
          <a:xfrm>
            <a:off x="2804160" y="535781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BCAD</a:t>
            </a:r>
          </a:p>
        </p:txBody>
      </p:sp>
      <p:sp>
        <p:nvSpPr>
          <p:cNvPr id="10" name="椭圆 9"/>
          <p:cNvSpPr>
            <a:spLocks noChangeAspect="1"/>
          </p:cNvSpPr>
          <p:nvPr>
            <p:custDataLst>
              <p:tags r:id="rId7"/>
            </p:custDataLst>
          </p:nvPr>
        </p:nvSpPr>
        <p:spPr>
          <a:xfrm>
            <a:off x="1998346" y="285035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p:cNvSpPr>
            <a:spLocks noChangeAspect="1"/>
          </p:cNvSpPr>
          <p:nvPr>
            <p:custDataLst>
              <p:tags r:id="rId8"/>
            </p:custDataLst>
          </p:nvPr>
        </p:nvSpPr>
        <p:spPr>
          <a:xfrm>
            <a:off x="1998346" y="370760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p:cNvSpPr>
            <a:spLocks noChangeAspect="1"/>
          </p:cNvSpPr>
          <p:nvPr>
            <p:custDataLst>
              <p:tags r:id="rId9"/>
            </p:custDataLst>
          </p:nvPr>
        </p:nvSpPr>
        <p:spPr>
          <a:xfrm>
            <a:off x="1998346" y="456485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椭圆 12"/>
          <p:cNvSpPr>
            <a:spLocks noChangeAspect="1"/>
          </p:cNvSpPr>
          <p:nvPr>
            <p:custDataLst>
              <p:tags r:id="rId10"/>
            </p:custDataLst>
          </p:nvPr>
        </p:nvSpPr>
        <p:spPr>
          <a:xfrm>
            <a:off x="1998346" y="542210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4" name="圆角矩形 13"/>
          <p:cNvSpPr/>
          <p:nvPr>
            <p:custDataLst>
              <p:tags r:id="rId11"/>
            </p:custDataLst>
          </p:nvPr>
        </p:nvSpPr>
        <p:spPr>
          <a:xfrm>
            <a:off x="8427721"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zh-CN" alt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9" name="组合 18"/>
          <p:cNvGrpSpPr/>
          <p:nvPr>
            <p:custDataLst>
              <p:tags r:id="rId12"/>
            </p:custDataLst>
          </p:nvPr>
        </p:nvGrpSpPr>
        <p:grpSpPr>
          <a:xfrm>
            <a:off x="0" y="0"/>
            <a:ext cx="10972800" cy="762000"/>
            <a:chOff x="-508000" y="0"/>
            <a:chExt cx="9144000" cy="635000"/>
          </a:xfrm>
        </p:grpSpPr>
        <p:sp>
          <p:nvSpPr>
            <p:cNvPr id="15" name="TitleBackground"/>
            <p:cNvSpPr/>
            <p:nvPr>
              <p:custDataLst>
                <p:tags r:id="rId14"/>
              </p:custDataLst>
            </p:nvPr>
          </p:nvSpPr>
          <p:spPr>
            <a:xfrm>
              <a:off x="-50800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6" name="ColorBlock"/>
            <p:cNvSpPr/>
            <p:nvPr>
              <p:custDataLst>
                <p:tags r:id="rId15"/>
              </p:custDataLst>
            </p:nvPr>
          </p:nvSpPr>
          <p:spPr>
            <a:xfrm>
              <a:off x="-50800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7" name="TypeText"/>
            <p:cNvSpPr txBox="1"/>
            <p:nvPr>
              <p:custDataLst>
                <p:tags r:id="rId16"/>
              </p:custDataLst>
            </p:nvPr>
          </p:nvSpPr>
          <p:spPr>
            <a:xfrm>
              <a:off x="-296333" y="0"/>
              <a:ext cx="1905000" cy="635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单选题</a:t>
              </a:r>
            </a:p>
          </p:txBody>
        </p:sp>
        <p:sp>
          <p:nvSpPr>
            <p:cNvPr id="18" name="TipText"/>
            <p:cNvSpPr txBox="1"/>
            <p:nvPr>
              <p:custDataLst>
                <p:tags r:id="rId17"/>
              </p:custDataLst>
            </p:nvPr>
          </p:nvSpPr>
          <p:spPr>
            <a:xfrm>
              <a:off x="946150" y="91017"/>
              <a:ext cx="2286000" cy="508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5</a:t>
              </a:r>
              <a:r>
                <a:rPr kumimoji="0" lang="zh-CN" altLang="en-US"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487616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8714" y="957106"/>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出队的函数原型是什么？</a:t>
              </a:r>
            </a:p>
          </p:txBody>
        </p:sp>
        <p:grpSp>
          <p:nvGrpSpPr>
            <p:cNvPr id="41" name="Group 31"/>
            <p:cNvGrpSpPr/>
            <p:nvPr/>
          </p:nvGrpSpPr>
          <p:grpSpPr>
            <a:xfrm>
              <a:off x="1826091" y="4213620"/>
              <a:ext cx="465732" cy="432000"/>
              <a:chOff x="8686801" y="2019300"/>
              <a:chExt cx="528638" cy="565150"/>
            </a:xfrm>
            <a:solidFill>
              <a:srgbClr val="5A327D"/>
            </a:solidFill>
          </p:grpSpPr>
          <p:sp>
            <p:nvSpPr>
              <p:cNvPr id="4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4" name="Rectangle 1034"/>
          <p:cNvSpPr>
            <a:spLocks noChangeArrowheads="1"/>
          </p:cNvSpPr>
          <p:nvPr/>
        </p:nvSpPr>
        <p:spPr bwMode="auto">
          <a:xfrm>
            <a:off x="668649" y="1573668"/>
            <a:ext cx="10669497" cy="170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输入：无</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：删除队头元素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：如果删除成功，返回被删元素值；否则给出失败</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信息</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Text Box 2"/>
          <p:cNvSpPr txBox="1">
            <a:spLocks noChangeArrowheads="1"/>
          </p:cNvSpPr>
          <p:nvPr/>
        </p:nvSpPr>
        <p:spPr bwMode="auto">
          <a:xfrm>
            <a:off x="622929" y="46345"/>
            <a:ext cx="18764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出队操作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24" name="Line 69"/>
          <p:cNvSpPr>
            <a:spLocks noChangeShapeType="1"/>
          </p:cNvSpPr>
          <p:nvPr/>
        </p:nvSpPr>
        <p:spPr bwMode="auto">
          <a:xfrm>
            <a:off x="7710812" y="3825495"/>
            <a:ext cx="461963"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5" name="Text Box 70"/>
          <p:cNvSpPr txBox="1">
            <a:spLocks noChangeArrowheads="1"/>
          </p:cNvSpPr>
          <p:nvPr/>
        </p:nvSpPr>
        <p:spPr bwMode="auto">
          <a:xfrm>
            <a:off x="3249937" y="3506407"/>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26" name="Line 71"/>
          <p:cNvSpPr>
            <a:spLocks noChangeShapeType="1"/>
          </p:cNvSpPr>
          <p:nvPr/>
        </p:nvSpPr>
        <p:spPr bwMode="auto">
          <a:xfrm>
            <a:off x="3743650" y="3506407"/>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7" name="Text Box 72"/>
          <p:cNvSpPr txBox="1">
            <a:spLocks noChangeArrowheads="1"/>
          </p:cNvSpPr>
          <p:nvPr/>
        </p:nvSpPr>
        <p:spPr bwMode="auto">
          <a:xfrm>
            <a:off x="1906912" y="3511170"/>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28" name="Line 73"/>
          <p:cNvSpPr>
            <a:spLocks noChangeShapeType="1"/>
          </p:cNvSpPr>
          <p:nvPr/>
        </p:nvSpPr>
        <p:spPr bwMode="auto">
          <a:xfrm>
            <a:off x="2418087" y="3520695"/>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9" name="Line 75"/>
          <p:cNvSpPr>
            <a:spLocks noChangeShapeType="1"/>
          </p:cNvSpPr>
          <p:nvPr/>
        </p:nvSpPr>
        <p:spPr bwMode="auto">
          <a:xfrm>
            <a:off x="2694312" y="3798507"/>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0" name="Text Box 76"/>
          <p:cNvSpPr txBox="1">
            <a:spLocks noChangeArrowheads="1"/>
          </p:cNvSpPr>
          <p:nvPr/>
        </p:nvSpPr>
        <p:spPr bwMode="auto">
          <a:xfrm>
            <a:off x="4556450" y="3506407"/>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p>
        </p:txBody>
      </p:sp>
      <p:sp>
        <p:nvSpPr>
          <p:cNvPr id="31" name="Line 77"/>
          <p:cNvSpPr>
            <a:spLocks noChangeShapeType="1"/>
          </p:cNvSpPr>
          <p:nvPr/>
        </p:nvSpPr>
        <p:spPr bwMode="auto">
          <a:xfrm>
            <a:off x="5050162" y="3506407"/>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2" name="Text Box 78"/>
          <p:cNvSpPr txBox="1">
            <a:spLocks noChangeArrowheads="1"/>
          </p:cNvSpPr>
          <p:nvPr/>
        </p:nvSpPr>
        <p:spPr bwMode="auto">
          <a:xfrm>
            <a:off x="8545837" y="3534982"/>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34" name="Line 79"/>
          <p:cNvSpPr>
            <a:spLocks noChangeShapeType="1"/>
          </p:cNvSpPr>
          <p:nvPr/>
        </p:nvSpPr>
        <p:spPr bwMode="auto">
          <a:xfrm>
            <a:off x="9039550" y="3534982"/>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5" name="Text Box 80"/>
          <p:cNvSpPr txBox="1">
            <a:spLocks noChangeArrowheads="1"/>
          </p:cNvSpPr>
          <p:nvPr/>
        </p:nvSpPr>
        <p:spPr bwMode="auto">
          <a:xfrm>
            <a:off x="9001450" y="3546095"/>
            <a:ext cx="449263" cy="457200"/>
          </a:xfrm>
          <a:prstGeom prst="rect">
            <a:avLst/>
          </a:prstGeom>
          <a:noFill/>
          <a:ln w="6350">
            <a:no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36" name="Line 81"/>
          <p:cNvSpPr>
            <a:spLocks noChangeShapeType="1"/>
          </p:cNvSpPr>
          <p:nvPr/>
        </p:nvSpPr>
        <p:spPr bwMode="auto">
          <a:xfrm>
            <a:off x="4015112" y="3798507"/>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7" name="Line 82"/>
          <p:cNvSpPr>
            <a:spLocks noChangeShapeType="1"/>
          </p:cNvSpPr>
          <p:nvPr/>
        </p:nvSpPr>
        <p:spPr bwMode="auto">
          <a:xfrm>
            <a:off x="5350200" y="3812795"/>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8" name="Line 83"/>
          <p:cNvSpPr>
            <a:spLocks noChangeShapeType="1"/>
          </p:cNvSpPr>
          <p:nvPr/>
        </p:nvSpPr>
        <p:spPr bwMode="auto">
          <a:xfrm flipV="1">
            <a:off x="5769300" y="3825495"/>
            <a:ext cx="330200"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2" name="Text Box 84"/>
          <p:cNvSpPr txBox="1">
            <a:spLocks noChangeArrowheads="1"/>
          </p:cNvSpPr>
          <p:nvPr/>
        </p:nvSpPr>
        <p:spPr bwMode="auto">
          <a:xfrm>
            <a:off x="6459862" y="3534982"/>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i</a:t>
            </a:r>
          </a:p>
        </p:txBody>
      </p:sp>
      <p:sp>
        <p:nvSpPr>
          <p:cNvPr id="43" name="Line 85"/>
          <p:cNvSpPr>
            <a:spLocks noChangeShapeType="1"/>
          </p:cNvSpPr>
          <p:nvPr/>
        </p:nvSpPr>
        <p:spPr bwMode="auto">
          <a:xfrm>
            <a:off x="6953575" y="3534982"/>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5" name="Line 86"/>
          <p:cNvSpPr>
            <a:spLocks noChangeShapeType="1"/>
          </p:cNvSpPr>
          <p:nvPr/>
        </p:nvSpPr>
        <p:spPr bwMode="auto">
          <a:xfrm flipV="1">
            <a:off x="6178875" y="3827082"/>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0" name="Line 87"/>
          <p:cNvSpPr>
            <a:spLocks noChangeShapeType="1"/>
          </p:cNvSpPr>
          <p:nvPr/>
        </p:nvSpPr>
        <p:spPr bwMode="auto">
          <a:xfrm>
            <a:off x="7280600" y="3827082"/>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2" name="Line 88"/>
          <p:cNvSpPr>
            <a:spLocks noChangeShapeType="1"/>
          </p:cNvSpPr>
          <p:nvPr/>
        </p:nvSpPr>
        <p:spPr bwMode="auto">
          <a:xfrm flipV="1">
            <a:off x="8237862" y="3827082"/>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3" name="Text Box 74" descr="宽上对角线"/>
          <p:cNvSpPr txBox="1">
            <a:spLocks noChangeArrowheads="1"/>
          </p:cNvSpPr>
          <p:nvPr/>
        </p:nvSpPr>
        <p:spPr bwMode="auto">
          <a:xfrm>
            <a:off x="1920563" y="3538412"/>
            <a:ext cx="468000" cy="396875"/>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54" name="Group 78"/>
          <p:cNvGrpSpPr/>
          <p:nvPr/>
        </p:nvGrpSpPr>
        <p:grpSpPr bwMode="auto">
          <a:xfrm>
            <a:off x="8561077" y="3968610"/>
            <a:ext cx="773113" cy="723900"/>
            <a:chOff x="4656" y="2680"/>
            <a:chExt cx="487" cy="456"/>
          </a:xfrm>
        </p:grpSpPr>
        <p:sp>
          <p:nvSpPr>
            <p:cNvPr id="55" name="Text Box 76"/>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56" name="Line 77"/>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57" name="Group 79"/>
          <p:cNvGrpSpPr/>
          <p:nvPr/>
        </p:nvGrpSpPr>
        <p:grpSpPr bwMode="auto">
          <a:xfrm>
            <a:off x="1967396" y="3954164"/>
            <a:ext cx="773112" cy="723900"/>
            <a:chOff x="4656" y="2680"/>
            <a:chExt cx="487" cy="456"/>
          </a:xfrm>
        </p:grpSpPr>
        <p:sp>
          <p:nvSpPr>
            <p:cNvPr id="58" name="Text Box 80"/>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59" name="Line 81"/>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60" name="矩形 59"/>
          <p:cNvSpPr/>
          <p:nvPr/>
        </p:nvSpPr>
        <p:spPr>
          <a:xfrm>
            <a:off x="1600200" y="4888915"/>
            <a:ext cx="8001000" cy="156966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232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6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79"/>
          <p:cNvGrpSpPr/>
          <p:nvPr/>
        </p:nvGrpSpPr>
        <p:grpSpPr bwMode="auto">
          <a:xfrm>
            <a:off x="2486218" y="963782"/>
            <a:ext cx="409574" cy="541338"/>
            <a:chOff x="2096" y="1228"/>
            <a:chExt cx="258" cy="341"/>
          </a:xfrm>
          <a:noFill/>
        </p:grpSpPr>
        <p:sp>
          <p:nvSpPr>
            <p:cNvPr id="54" name="Line 72"/>
            <p:cNvSpPr>
              <a:spLocks noChangeShapeType="1"/>
            </p:cNvSpPr>
            <p:nvPr/>
          </p:nvSpPr>
          <p:spPr bwMode="auto">
            <a:xfrm flipH="1">
              <a:off x="2096" y="1314"/>
              <a:ext cx="0" cy="255"/>
            </a:xfrm>
            <a:prstGeom prst="line">
              <a:avLst/>
            </a:prstGeom>
            <a:grpFill/>
            <a:ln w="38100">
              <a:solidFill>
                <a:srgbClr val="507D7D"/>
              </a:solidFill>
              <a:round/>
              <a:tailEnd type="stealth"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Text Box 73"/>
            <p:cNvSpPr txBox="1">
              <a:spLocks noChangeArrowheads="1"/>
            </p:cNvSpPr>
            <p:nvPr/>
          </p:nvSpPr>
          <p:spPr bwMode="auto">
            <a:xfrm>
              <a:off x="2165" y="1228"/>
              <a:ext cx="189" cy="269"/>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p>
          </p:txBody>
        </p:sp>
      </p:grpSp>
      <p:grpSp>
        <p:nvGrpSpPr>
          <p:cNvPr id="56" name="Group 78"/>
          <p:cNvGrpSpPr/>
          <p:nvPr/>
        </p:nvGrpSpPr>
        <p:grpSpPr bwMode="auto">
          <a:xfrm>
            <a:off x="1628575" y="1597838"/>
            <a:ext cx="2248134" cy="733425"/>
            <a:chOff x="1450" y="1680"/>
            <a:chExt cx="1612" cy="462"/>
          </a:xfrm>
          <a:noFill/>
        </p:grpSpPr>
        <p:sp>
          <p:nvSpPr>
            <p:cNvPr id="57" name="Line 74"/>
            <p:cNvSpPr>
              <a:spLocks noChangeShapeType="1"/>
            </p:cNvSpPr>
            <p:nvPr/>
          </p:nvSpPr>
          <p:spPr bwMode="auto">
            <a:xfrm>
              <a:off x="1459" y="1824"/>
              <a:ext cx="0" cy="287"/>
            </a:xfrm>
            <a:prstGeom prst="line">
              <a:avLst/>
            </a:prstGeom>
            <a:grpFill/>
            <a:ln w="28575">
              <a:solidFill>
                <a:srgbClr val="B42D2D"/>
              </a:solidFill>
              <a:prstDash val="dash"/>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Line 75"/>
            <p:cNvSpPr>
              <a:spLocks noChangeShapeType="1"/>
            </p:cNvSpPr>
            <p:nvPr/>
          </p:nvSpPr>
          <p:spPr bwMode="auto">
            <a:xfrm>
              <a:off x="1450" y="2142"/>
              <a:ext cx="1612" cy="0"/>
            </a:xfrm>
            <a:prstGeom prst="line">
              <a:avLst/>
            </a:prstGeom>
            <a:grpFill/>
            <a:ln w="28575">
              <a:solidFill>
                <a:srgbClr val="B42D2D"/>
              </a:solidFill>
              <a:prstDash val="dash"/>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Line 76"/>
            <p:cNvSpPr>
              <a:spLocks noChangeShapeType="1"/>
            </p:cNvSpPr>
            <p:nvPr/>
          </p:nvSpPr>
          <p:spPr bwMode="auto">
            <a:xfrm flipV="1">
              <a:off x="3053" y="1910"/>
              <a:ext cx="0" cy="221"/>
            </a:xfrm>
            <a:prstGeom prst="line">
              <a:avLst/>
            </a:prstGeom>
            <a:grpFill/>
            <a:ln w="28575">
              <a:solidFill>
                <a:srgbClr val="B42D2D"/>
              </a:solidFill>
              <a:prstDash val="dash"/>
              <a:round/>
              <a:tailEnd type="stealth"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Line 77"/>
            <p:cNvSpPr>
              <a:spLocks noChangeShapeType="1"/>
            </p:cNvSpPr>
            <p:nvPr/>
          </p:nvSpPr>
          <p:spPr bwMode="auto">
            <a:xfrm>
              <a:off x="1659" y="1680"/>
              <a:ext cx="86" cy="172"/>
            </a:xfrm>
            <a:prstGeom prst="line">
              <a:avLst/>
            </a:prstGeom>
            <a:grpFill/>
            <a:ln w="28575">
              <a:solidFill>
                <a:srgbClr val="B42D2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81" name="Group 57"/>
          <p:cNvGrpSpPr/>
          <p:nvPr/>
        </p:nvGrpSpPr>
        <p:grpSpPr bwMode="auto">
          <a:xfrm>
            <a:off x="9421012" y="1486772"/>
            <a:ext cx="673100" cy="447675"/>
            <a:chOff x="1360" y="3308"/>
            <a:chExt cx="424" cy="282"/>
          </a:xfrm>
          <a:noFill/>
        </p:grpSpPr>
        <p:sp>
          <p:nvSpPr>
            <p:cNvPr id="82" name="Text Box 55"/>
            <p:cNvSpPr txBox="1">
              <a:spLocks noChangeArrowheads="1"/>
            </p:cNvSpPr>
            <p:nvPr/>
          </p:nvSpPr>
          <p:spPr bwMode="auto">
            <a:xfrm>
              <a:off x="1360" y="3308"/>
              <a:ext cx="329" cy="28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3" name="Line 56"/>
            <p:cNvSpPr>
              <a:spLocks noChangeShapeType="1"/>
            </p:cNvSpPr>
            <p:nvPr/>
          </p:nvSpPr>
          <p:spPr bwMode="auto">
            <a:xfrm>
              <a:off x="1707" y="3418"/>
              <a:ext cx="77" cy="163"/>
            </a:xfrm>
            <a:prstGeom prst="line">
              <a:avLst/>
            </a:prstGeom>
            <a:grpFill/>
            <a:ln w="28575">
              <a:solidFill>
                <a:srgbClr val="B42D2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91" name="组合 90"/>
          <p:cNvGrpSpPr/>
          <p:nvPr/>
        </p:nvGrpSpPr>
        <p:grpSpPr>
          <a:xfrm>
            <a:off x="4229388" y="541805"/>
            <a:ext cx="5835679" cy="523220"/>
            <a:chOff x="1826091" y="4148024"/>
            <a:chExt cx="5835679" cy="523220"/>
          </a:xfrm>
        </p:grpSpPr>
        <p:sp>
          <p:nvSpPr>
            <p:cNvPr id="92" name="Text Box 11"/>
            <p:cNvSpPr txBox="1">
              <a:spLocks noChangeArrowheads="1"/>
            </p:cNvSpPr>
            <p:nvPr/>
          </p:nvSpPr>
          <p:spPr bwMode="auto">
            <a:xfrm>
              <a:off x="2385060" y="4148024"/>
              <a:ext cx="52767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边界</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情况：队列中只有一个</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元素</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93" name="Group 31"/>
            <p:cNvGrpSpPr/>
            <p:nvPr/>
          </p:nvGrpSpPr>
          <p:grpSpPr>
            <a:xfrm>
              <a:off x="1826091" y="4213620"/>
              <a:ext cx="465732" cy="432000"/>
              <a:chOff x="8686801" y="2019300"/>
              <a:chExt cx="528638" cy="565150"/>
            </a:xfrm>
            <a:solidFill>
              <a:srgbClr val="5A327D"/>
            </a:solidFill>
          </p:grpSpPr>
          <p:sp>
            <p:nvSpPr>
              <p:cNvPr id="9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89" name="Line 69"/>
          <p:cNvSpPr>
            <a:spLocks noChangeShapeType="1"/>
          </p:cNvSpPr>
          <p:nvPr/>
        </p:nvSpPr>
        <p:spPr bwMode="auto">
          <a:xfrm>
            <a:off x="6750692" y="1813815"/>
            <a:ext cx="461963"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0" name="Text Box 70"/>
          <p:cNvSpPr txBox="1">
            <a:spLocks noChangeArrowheads="1"/>
          </p:cNvSpPr>
          <p:nvPr/>
        </p:nvSpPr>
        <p:spPr bwMode="auto">
          <a:xfrm>
            <a:off x="2289817" y="1494727"/>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107" name="Line 71"/>
          <p:cNvSpPr>
            <a:spLocks noChangeShapeType="1"/>
          </p:cNvSpPr>
          <p:nvPr/>
        </p:nvSpPr>
        <p:spPr bwMode="auto">
          <a:xfrm>
            <a:off x="2783530" y="1494727"/>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8" name="Text Box 72"/>
          <p:cNvSpPr txBox="1">
            <a:spLocks noChangeArrowheads="1"/>
          </p:cNvSpPr>
          <p:nvPr/>
        </p:nvSpPr>
        <p:spPr bwMode="auto">
          <a:xfrm>
            <a:off x="946792" y="1499490"/>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09" name="Line 73"/>
          <p:cNvSpPr>
            <a:spLocks noChangeShapeType="1"/>
          </p:cNvSpPr>
          <p:nvPr/>
        </p:nvSpPr>
        <p:spPr bwMode="auto">
          <a:xfrm>
            <a:off x="1457967" y="1509015"/>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0" name="Line 75"/>
          <p:cNvSpPr>
            <a:spLocks noChangeShapeType="1"/>
          </p:cNvSpPr>
          <p:nvPr/>
        </p:nvSpPr>
        <p:spPr bwMode="auto">
          <a:xfrm>
            <a:off x="1734192" y="1786827"/>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1" name="Text Box 76"/>
          <p:cNvSpPr txBox="1">
            <a:spLocks noChangeArrowheads="1"/>
          </p:cNvSpPr>
          <p:nvPr/>
        </p:nvSpPr>
        <p:spPr bwMode="auto">
          <a:xfrm>
            <a:off x="3596330" y="1494727"/>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p>
        </p:txBody>
      </p:sp>
      <p:sp>
        <p:nvSpPr>
          <p:cNvPr id="112" name="Line 77"/>
          <p:cNvSpPr>
            <a:spLocks noChangeShapeType="1"/>
          </p:cNvSpPr>
          <p:nvPr/>
        </p:nvSpPr>
        <p:spPr bwMode="auto">
          <a:xfrm>
            <a:off x="4090042" y="1494727"/>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3" name="Text Box 78"/>
          <p:cNvSpPr txBox="1">
            <a:spLocks noChangeArrowheads="1"/>
          </p:cNvSpPr>
          <p:nvPr/>
        </p:nvSpPr>
        <p:spPr bwMode="auto">
          <a:xfrm>
            <a:off x="7585717" y="1523302"/>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114" name="Line 79"/>
          <p:cNvSpPr>
            <a:spLocks noChangeShapeType="1"/>
          </p:cNvSpPr>
          <p:nvPr/>
        </p:nvSpPr>
        <p:spPr bwMode="auto">
          <a:xfrm>
            <a:off x="8079430" y="1523302"/>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5" name="Text Box 80"/>
          <p:cNvSpPr txBox="1">
            <a:spLocks noChangeArrowheads="1"/>
          </p:cNvSpPr>
          <p:nvPr/>
        </p:nvSpPr>
        <p:spPr bwMode="auto">
          <a:xfrm>
            <a:off x="8041330" y="1534415"/>
            <a:ext cx="449263" cy="457200"/>
          </a:xfrm>
          <a:prstGeom prst="rect">
            <a:avLst/>
          </a:prstGeom>
          <a:noFill/>
          <a:ln w="6350">
            <a:no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116" name="Line 81"/>
          <p:cNvSpPr>
            <a:spLocks noChangeShapeType="1"/>
          </p:cNvSpPr>
          <p:nvPr/>
        </p:nvSpPr>
        <p:spPr bwMode="auto">
          <a:xfrm>
            <a:off x="3054992" y="1786827"/>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7" name="Line 82"/>
          <p:cNvSpPr>
            <a:spLocks noChangeShapeType="1"/>
          </p:cNvSpPr>
          <p:nvPr/>
        </p:nvSpPr>
        <p:spPr bwMode="auto">
          <a:xfrm>
            <a:off x="4390080" y="1801115"/>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8" name="Line 83"/>
          <p:cNvSpPr>
            <a:spLocks noChangeShapeType="1"/>
          </p:cNvSpPr>
          <p:nvPr/>
        </p:nvSpPr>
        <p:spPr bwMode="auto">
          <a:xfrm flipV="1">
            <a:off x="4809180" y="1813815"/>
            <a:ext cx="330200"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19" name="Text Box 84"/>
          <p:cNvSpPr txBox="1">
            <a:spLocks noChangeArrowheads="1"/>
          </p:cNvSpPr>
          <p:nvPr/>
        </p:nvSpPr>
        <p:spPr bwMode="auto">
          <a:xfrm>
            <a:off x="5499742" y="1523302"/>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i</a:t>
            </a:r>
          </a:p>
        </p:txBody>
      </p:sp>
      <p:sp>
        <p:nvSpPr>
          <p:cNvPr id="120" name="Line 85"/>
          <p:cNvSpPr>
            <a:spLocks noChangeShapeType="1"/>
          </p:cNvSpPr>
          <p:nvPr/>
        </p:nvSpPr>
        <p:spPr bwMode="auto">
          <a:xfrm>
            <a:off x="5993455" y="1523302"/>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21" name="Line 86"/>
          <p:cNvSpPr>
            <a:spLocks noChangeShapeType="1"/>
          </p:cNvSpPr>
          <p:nvPr/>
        </p:nvSpPr>
        <p:spPr bwMode="auto">
          <a:xfrm flipV="1">
            <a:off x="5218755" y="1815402"/>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22" name="Line 87"/>
          <p:cNvSpPr>
            <a:spLocks noChangeShapeType="1"/>
          </p:cNvSpPr>
          <p:nvPr/>
        </p:nvSpPr>
        <p:spPr bwMode="auto">
          <a:xfrm>
            <a:off x="6320480" y="1815402"/>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23" name="Line 88"/>
          <p:cNvSpPr>
            <a:spLocks noChangeShapeType="1"/>
          </p:cNvSpPr>
          <p:nvPr/>
        </p:nvSpPr>
        <p:spPr bwMode="auto">
          <a:xfrm flipV="1">
            <a:off x="7277742" y="1815402"/>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8" name="Text Box 74" descr="宽上对角线"/>
          <p:cNvSpPr txBox="1">
            <a:spLocks noChangeArrowheads="1"/>
          </p:cNvSpPr>
          <p:nvPr/>
        </p:nvSpPr>
        <p:spPr bwMode="auto">
          <a:xfrm>
            <a:off x="960443" y="1526732"/>
            <a:ext cx="468000" cy="396875"/>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124" name="Group 78"/>
          <p:cNvGrpSpPr/>
          <p:nvPr/>
        </p:nvGrpSpPr>
        <p:grpSpPr bwMode="auto">
          <a:xfrm>
            <a:off x="7600957" y="1956930"/>
            <a:ext cx="773113" cy="723900"/>
            <a:chOff x="4656" y="2680"/>
            <a:chExt cx="487" cy="456"/>
          </a:xfrm>
        </p:grpSpPr>
        <p:sp>
          <p:nvSpPr>
            <p:cNvPr id="125" name="Text Box 76"/>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126" name="Line 77"/>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27" name="Group 79"/>
          <p:cNvGrpSpPr/>
          <p:nvPr/>
        </p:nvGrpSpPr>
        <p:grpSpPr bwMode="auto">
          <a:xfrm>
            <a:off x="1007276" y="1942484"/>
            <a:ext cx="773112" cy="723900"/>
            <a:chOff x="4656" y="2680"/>
            <a:chExt cx="487" cy="456"/>
          </a:xfrm>
        </p:grpSpPr>
        <p:sp>
          <p:nvSpPr>
            <p:cNvPr id="128" name="Text Box 80"/>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129" name="Line 81"/>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30" name="Group 79"/>
          <p:cNvGrpSpPr/>
          <p:nvPr/>
        </p:nvGrpSpPr>
        <p:grpSpPr bwMode="auto">
          <a:xfrm>
            <a:off x="10509581" y="982102"/>
            <a:ext cx="409574" cy="541338"/>
            <a:chOff x="2096" y="1228"/>
            <a:chExt cx="258" cy="341"/>
          </a:xfrm>
          <a:noFill/>
        </p:grpSpPr>
        <p:sp>
          <p:nvSpPr>
            <p:cNvPr id="131" name="Line 72"/>
            <p:cNvSpPr>
              <a:spLocks noChangeShapeType="1"/>
            </p:cNvSpPr>
            <p:nvPr/>
          </p:nvSpPr>
          <p:spPr bwMode="auto">
            <a:xfrm flipH="1">
              <a:off x="2096" y="1314"/>
              <a:ext cx="0" cy="255"/>
            </a:xfrm>
            <a:prstGeom prst="line">
              <a:avLst/>
            </a:prstGeom>
            <a:grpFill/>
            <a:ln w="38100">
              <a:solidFill>
                <a:srgbClr val="507D7D"/>
              </a:solidFill>
              <a:round/>
              <a:tailEnd type="stealth"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2" name="Text Box 73"/>
            <p:cNvSpPr txBox="1">
              <a:spLocks noChangeArrowheads="1"/>
            </p:cNvSpPr>
            <p:nvPr/>
          </p:nvSpPr>
          <p:spPr bwMode="auto">
            <a:xfrm>
              <a:off x="2165" y="1228"/>
              <a:ext cx="189" cy="269"/>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p>
          </p:txBody>
        </p:sp>
      </p:grpSp>
      <p:grpSp>
        <p:nvGrpSpPr>
          <p:cNvPr id="78" name="Group 58"/>
          <p:cNvGrpSpPr/>
          <p:nvPr/>
        </p:nvGrpSpPr>
        <p:grpSpPr bwMode="auto">
          <a:xfrm>
            <a:off x="10519555" y="1966120"/>
            <a:ext cx="773113" cy="723900"/>
            <a:chOff x="2148" y="3608"/>
            <a:chExt cx="487" cy="456"/>
          </a:xfrm>
          <a:noFill/>
        </p:grpSpPr>
        <p:sp>
          <p:nvSpPr>
            <p:cNvPr id="79" name="Text Box 53"/>
            <p:cNvSpPr txBox="1">
              <a:spLocks noChangeArrowheads="1"/>
            </p:cNvSpPr>
            <p:nvPr/>
          </p:nvSpPr>
          <p:spPr bwMode="auto">
            <a:xfrm>
              <a:off x="2148" y="3863"/>
              <a:ext cx="487" cy="201"/>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rear</a:t>
              </a:r>
            </a:p>
          </p:txBody>
        </p:sp>
        <p:sp>
          <p:nvSpPr>
            <p:cNvPr id="80" name="Line 54"/>
            <p:cNvSpPr>
              <a:spLocks noChangeShapeType="1"/>
            </p:cNvSpPr>
            <p:nvPr/>
          </p:nvSpPr>
          <p:spPr bwMode="auto">
            <a:xfrm flipH="1" flipV="1">
              <a:off x="2212" y="3608"/>
              <a:ext cx="0" cy="255"/>
            </a:xfrm>
            <a:prstGeom prst="line">
              <a:avLst/>
            </a:prstGeom>
            <a:grpFill/>
            <a:ln w="38100">
              <a:solidFill>
                <a:srgbClr val="507D7D"/>
              </a:solidFill>
              <a:round/>
              <a:tailEnd type="stealth" w="lg" len="lg"/>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 name="组合 2"/>
          <p:cNvGrpSpPr/>
          <p:nvPr/>
        </p:nvGrpSpPr>
        <p:grpSpPr>
          <a:xfrm>
            <a:off x="8547404" y="1513047"/>
            <a:ext cx="2726849" cy="1171657"/>
            <a:chOff x="524034" y="3209138"/>
            <a:chExt cx="2726849" cy="1171657"/>
          </a:xfrm>
        </p:grpSpPr>
        <p:sp>
          <p:nvSpPr>
            <p:cNvPr id="77" name="Text Box 52"/>
            <p:cNvSpPr txBox="1">
              <a:spLocks noChangeArrowheads="1"/>
            </p:cNvSpPr>
            <p:nvPr/>
          </p:nvSpPr>
          <p:spPr bwMode="auto">
            <a:xfrm>
              <a:off x="2728595" y="3216517"/>
              <a:ext cx="522288" cy="447675"/>
            </a:xfrm>
            <a:prstGeom prst="rect">
              <a:avLst/>
            </a:prstGeom>
            <a:noFill/>
            <a:ln>
              <a:noFill/>
            </a:ln>
            <a:effec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33" name="Text Box 70"/>
            <p:cNvSpPr txBox="1">
              <a:spLocks noChangeArrowheads="1"/>
            </p:cNvSpPr>
            <p:nvPr/>
          </p:nvSpPr>
          <p:spPr bwMode="auto">
            <a:xfrm>
              <a:off x="2289810" y="3209138"/>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134" name="Line 71"/>
            <p:cNvSpPr>
              <a:spLocks noChangeShapeType="1"/>
            </p:cNvSpPr>
            <p:nvPr/>
          </p:nvSpPr>
          <p:spPr bwMode="auto">
            <a:xfrm>
              <a:off x="2783523" y="3209138"/>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B42D2D"/>
                </a:solidFill>
                <a:effectLst/>
                <a:uLnTx/>
                <a:uFillTx/>
                <a:latin typeface="Calibri"/>
                <a:ea typeface="宋体" panose="02010600030101010101" pitchFamily="2" charset="-122"/>
                <a:cs typeface="+mn-cs"/>
              </a:endParaRPr>
            </a:p>
          </p:txBody>
        </p:sp>
        <p:sp>
          <p:nvSpPr>
            <p:cNvPr id="135" name="Text Box 72"/>
            <p:cNvSpPr txBox="1">
              <a:spLocks noChangeArrowheads="1"/>
            </p:cNvSpPr>
            <p:nvPr/>
          </p:nvSpPr>
          <p:spPr bwMode="auto">
            <a:xfrm>
              <a:off x="946785" y="3213901"/>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36" name="Line 73"/>
            <p:cNvSpPr>
              <a:spLocks noChangeShapeType="1"/>
            </p:cNvSpPr>
            <p:nvPr/>
          </p:nvSpPr>
          <p:spPr bwMode="auto">
            <a:xfrm>
              <a:off x="1457960" y="3223426"/>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37" name="Line 75"/>
            <p:cNvSpPr>
              <a:spLocks noChangeShapeType="1"/>
            </p:cNvSpPr>
            <p:nvPr/>
          </p:nvSpPr>
          <p:spPr bwMode="auto">
            <a:xfrm>
              <a:off x="1734185" y="3501238"/>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39" name="Text Box 74" descr="宽上对角线"/>
            <p:cNvSpPr txBox="1">
              <a:spLocks noChangeArrowheads="1"/>
            </p:cNvSpPr>
            <p:nvPr/>
          </p:nvSpPr>
          <p:spPr bwMode="auto">
            <a:xfrm>
              <a:off x="960436" y="3241143"/>
              <a:ext cx="468000" cy="396875"/>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140" name="Group 79"/>
            <p:cNvGrpSpPr/>
            <p:nvPr/>
          </p:nvGrpSpPr>
          <p:grpSpPr bwMode="auto">
            <a:xfrm>
              <a:off x="524034" y="3656895"/>
              <a:ext cx="773112" cy="723900"/>
              <a:chOff x="4486" y="2680"/>
              <a:chExt cx="487" cy="456"/>
            </a:xfrm>
          </p:grpSpPr>
          <p:sp>
            <p:nvSpPr>
              <p:cNvPr id="141" name="Text Box 80"/>
              <p:cNvSpPr txBox="1">
                <a:spLocks noChangeArrowheads="1"/>
              </p:cNvSpPr>
              <p:nvPr/>
            </p:nvSpPr>
            <p:spPr bwMode="auto">
              <a:xfrm>
                <a:off x="448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142" name="Line 81"/>
              <p:cNvSpPr>
                <a:spLocks noChangeShapeType="1"/>
              </p:cNvSpPr>
              <p:nvPr/>
            </p:nvSpPr>
            <p:spPr bwMode="auto">
              <a:xfrm flipH="1" flipV="1">
                <a:off x="491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sp>
        <p:nvSpPr>
          <p:cNvPr id="73" name="矩形 72"/>
          <p:cNvSpPr/>
          <p:nvPr/>
        </p:nvSpPr>
        <p:spPr>
          <a:xfrm>
            <a:off x="1056644" y="2877842"/>
            <a:ext cx="9732151" cy="355346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ts val="27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*p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if (rear == front) throw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下溢</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p = front-&gt;next; x = p-&gt;data;   </a:t>
            </a:r>
            <a:endPar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front-&gt;next = p-&gt;next;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delete p;</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x;</a:t>
            </a:r>
          </a:p>
          <a:p>
            <a:pPr marL="0" marR="0" lvl="0" indent="0" algn="l" defTabSz="914400" rtl="0" eaLnBrk="1" fontAlgn="auto" latinLnBrk="0" hangingPunct="1">
              <a:lnSpc>
                <a:spcPts val="27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6" name="组合 75"/>
          <p:cNvGrpSpPr/>
          <p:nvPr/>
        </p:nvGrpSpPr>
        <p:grpSpPr>
          <a:xfrm>
            <a:off x="6729895" y="5901931"/>
            <a:ext cx="4453096" cy="523220"/>
            <a:chOff x="1826091" y="4148024"/>
            <a:chExt cx="4453096" cy="523220"/>
          </a:xfrm>
        </p:grpSpPr>
        <p:sp>
          <p:nvSpPr>
            <p:cNvPr id="86" name="Text Box 11"/>
            <p:cNvSpPr txBox="1">
              <a:spLocks noChangeArrowheads="1"/>
            </p:cNvSpPr>
            <p:nvPr/>
          </p:nvSpPr>
          <p:spPr bwMode="auto">
            <a:xfrm>
              <a:off x="2385060" y="4148024"/>
              <a:ext cx="38941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取队头元素的实现？</a:t>
              </a:r>
            </a:p>
          </p:txBody>
        </p:sp>
        <p:grpSp>
          <p:nvGrpSpPr>
            <p:cNvPr id="87" name="Group 31"/>
            <p:cNvGrpSpPr/>
            <p:nvPr/>
          </p:nvGrpSpPr>
          <p:grpSpPr>
            <a:xfrm>
              <a:off x="1826091" y="4213620"/>
              <a:ext cx="465732" cy="432000"/>
              <a:chOff x="8686801" y="2019300"/>
              <a:chExt cx="528638" cy="565150"/>
            </a:xfrm>
            <a:solidFill>
              <a:srgbClr val="5A327D"/>
            </a:solidFill>
          </p:grpSpPr>
          <p:sp>
            <p:nvSpPr>
              <p:cNvPr id="10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98"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9" name="Text Box 2"/>
          <p:cNvSpPr txBox="1">
            <a:spLocks noChangeArrowheads="1"/>
          </p:cNvSpPr>
          <p:nvPr/>
        </p:nvSpPr>
        <p:spPr bwMode="auto">
          <a:xfrm>
            <a:off x="622929" y="46345"/>
            <a:ext cx="18764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出队操作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2" name="矩形 1"/>
          <p:cNvSpPr/>
          <p:nvPr/>
        </p:nvSpPr>
        <p:spPr>
          <a:xfrm>
            <a:off x="1054739" y="5261632"/>
            <a:ext cx="9732151" cy="437515"/>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ts val="27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if (p-&gt;next ==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rear = front;</a:t>
            </a:r>
          </a:p>
        </p:txBody>
      </p:sp>
    </p:spTree>
    <p:extLst>
      <p:ext uri="{BB962C8B-B14F-4D97-AF65-F5344CB8AC3E}">
        <p14:creationId xmlns:p14="http://schemas.microsoft.com/office/powerpoint/2010/main" val="156609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left)">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wipe(up)">
                                      <p:cBhvr>
                                        <p:cTn id="31" dur="500"/>
                                        <p:tgtEl>
                                          <p:spTgt spid="13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wipe(up)">
                                      <p:cBhvr>
                                        <p:cTn id="36" dur="500"/>
                                        <p:tgtEl>
                                          <p:spTgt spid="81"/>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decel="50000" fill="hold" nodeType="clickEffect">
                                  <p:stCondLst>
                                    <p:cond delay="0"/>
                                  </p:stCondLst>
                                  <p:childTnLst>
                                    <p:animMotion origin="layout" path="M 1.875E-6 4.44444E-6 L -0.09128 4.44444E-6 " pathEditMode="relative" rAng="0" ptsTypes="AA">
                                      <p:cBhvr>
                                        <p:cTn id="40" dur="500" fill="hold"/>
                                        <p:tgtEl>
                                          <p:spTgt spid="78"/>
                                        </p:tgtEl>
                                        <p:attrNameLst>
                                          <p:attrName>ppt_x</p:attrName>
                                          <p:attrName>ppt_y</p:attrName>
                                        </p:attrNameLst>
                                      </p:cBhvr>
                                      <p:rCtr x="-4570" y="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2"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69561" y="2162672"/>
            <a:ext cx="8726178" cy="3425190"/>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*p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while (front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 = front;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front = front-&gt;next;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delete p;    </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Text Box 2"/>
          <p:cNvSpPr txBox="1">
            <a:spLocks noChangeArrowheads="1"/>
          </p:cNvSpPr>
          <p:nvPr/>
        </p:nvSpPr>
        <p:spPr bwMode="auto">
          <a:xfrm>
            <a:off x="622929" y="46345"/>
            <a:ext cx="19221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析构函数</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73" name="Group 79"/>
          <p:cNvGrpSpPr/>
          <p:nvPr/>
        </p:nvGrpSpPr>
        <p:grpSpPr bwMode="auto">
          <a:xfrm>
            <a:off x="4476626" y="339806"/>
            <a:ext cx="409574" cy="541338"/>
            <a:chOff x="2096" y="1228"/>
            <a:chExt cx="258" cy="341"/>
          </a:xfrm>
          <a:noFill/>
        </p:grpSpPr>
        <p:sp>
          <p:nvSpPr>
            <p:cNvPr id="74" name="Line 72"/>
            <p:cNvSpPr>
              <a:spLocks noChangeShapeType="1"/>
            </p:cNvSpPr>
            <p:nvPr/>
          </p:nvSpPr>
          <p:spPr bwMode="auto">
            <a:xfrm flipH="1">
              <a:off x="2096" y="1314"/>
              <a:ext cx="0" cy="255"/>
            </a:xfrm>
            <a:prstGeom prst="line">
              <a:avLst/>
            </a:prstGeom>
            <a:grpFill/>
            <a:ln w="38100">
              <a:solidFill>
                <a:srgbClr val="507D7D"/>
              </a:solidFill>
              <a:round/>
              <a:tailEnd type="stealth" w="med" len="me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5" name="Text Box 73"/>
            <p:cNvSpPr txBox="1">
              <a:spLocks noChangeArrowheads="1"/>
            </p:cNvSpPr>
            <p:nvPr/>
          </p:nvSpPr>
          <p:spPr bwMode="auto">
            <a:xfrm>
              <a:off x="2165" y="1228"/>
              <a:ext cx="189" cy="269"/>
            </a:xfrm>
            <a:prstGeom prst="rect">
              <a:avLst/>
            </a:prstGeom>
            <a:grpFill/>
            <a:ln w="9525">
              <a:noFill/>
              <a:miter lim="800000"/>
            </a:ln>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p</a:t>
              </a:r>
            </a:p>
          </p:txBody>
        </p:sp>
      </p:grpSp>
      <p:sp>
        <p:nvSpPr>
          <p:cNvPr id="81" name="Line 69"/>
          <p:cNvSpPr>
            <a:spLocks noChangeShapeType="1"/>
          </p:cNvSpPr>
          <p:nvPr/>
        </p:nvSpPr>
        <p:spPr bwMode="auto">
          <a:xfrm>
            <a:off x="9625020" y="1189839"/>
            <a:ext cx="461963"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2" name="Text Box 70"/>
          <p:cNvSpPr txBox="1">
            <a:spLocks noChangeArrowheads="1"/>
          </p:cNvSpPr>
          <p:nvPr/>
        </p:nvSpPr>
        <p:spPr bwMode="auto">
          <a:xfrm>
            <a:off x="5164145" y="870751"/>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83" name="Line 71"/>
          <p:cNvSpPr>
            <a:spLocks noChangeShapeType="1"/>
          </p:cNvSpPr>
          <p:nvPr/>
        </p:nvSpPr>
        <p:spPr bwMode="auto">
          <a:xfrm>
            <a:off x="5657858" y="870751"/>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8" name="Text Box 76"/>
          <p:cNvSpPr txBox="1">
            <a:spLocks noChangeArrowheads="1"/>
          </p:cNvSpPr>
          <p:nvPr/>
        </p:nvSpPr>
        <p:spPr bwMode="auto">
          <a:xfrm>
            <a:off x="6470658" y="870751"/>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p>
        </p:txBody>
      </p:sp>
      <p:sp>
        <p:nvSpPr>
          <p:cNvPr id="89" name="Line 77"/>
          <p:cNvSpPr>
            <a:spLocks noChangeShapeType="1"/>
          </p:cNvSpPr>
          <p:nvPr/>
        </p:nvSpPr>
        <p:spPr bwMode="auto">
          <a:xfrm>
            <a:off x="6964370" y="870751"/>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0" name="Text Box 78"/>
          <p:cNvSpPr txBox="1">
            <a:spLocks noChangeArrowheads="1"/>
          </p:cNvSpPr>
          <p:nvPr/>
        </p:nvSpPr>
        <p:spPr bwMode="auto">
          <a:xfrm>
            <a:off x="10460045" y="899326"/>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91" name="Line 79"/>
          <p:cNvSpPr>
            <a:spLocks noChangeShapeType="1"/>
          </p:cNvSpPr>
          <p:nvPr/>
        </p:nvSpPr>
        <p:spPr bwMode="auto">
          <a:xfrm>
            <a:off x="10953758" y="899326"/>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2" name="Text Box 80"/>
          <p:cNvSpPr txBox="1">
            <a:spLocks noChangeArrowheads="1"/>
          </p:cNvSpPr>
          <p:nvPr/>
        </p:nvSpPr>
        <p:spPr bwMode="auto">
          <a:xfrm>
            <a:off x="10915658" y="910439"/>
            <a:ext cx="449263" cy="457200"/>
          </a:xfrm>
          <a:prstGeom prst="rect">
            <a:avLst/>
          </a:prstGeom>
          <a:noFill/>
          <a:ln w="6350">
            <a:no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93" name="Line 81"/>
          <p:cNvSpPr>
            <a:spLocks noChangeShapeType="1"/>
          </p:cNvSpPr>
          <p:nvPr/>
        </p:nvSpPr>
        <p:spPr bwMode="auto">
          <a:xfrm>
            <a:off x="5929320" y="1162851"/>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4" name="Line 82"/>
          <p:cNvSpPr>
            <a:spLocks noChangeShapeType="1"/>
          </p:cNvSpPr>
          <p:nvPr/>
        </p:nvSpPr>
        <p:spPr bwMode="auto">
          <a:xfrm>
            <a:off x="7264408" y="1177139"/>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5" name="Line 83"/>
          <p:cNvSpPr>
            <a:spLocks noChangeShapeType="1"/>
          </p:cNvSpPr>
          <p:nvPr/>
        </p:nvSpPr>
        <p:spPr bwMode="auto">
          <a:xfrm flipV="1">
            <a:off x="7683508" y="1189839"/>
            <a:ext cx="330200" cy="0"/>
          </a:xfrm>
          <a:prstGeom prst="line">
            <a:avLst/>
          </a:prstGeom>
          <a:noFill/>
          <a:ln w="28575">
            <a:solidFill>
              <a:srgbClr val="507D7D"/>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6" name="Text Box 84"/>
          <p:cNvSpPr txBox="1">
            <a:spLocks noChangeArrowheads="1"/>
          </p:cNvSpPr>
          <p:nvPr/>
        </p:nvSpPr>
        <p:spPr bwMode="auto">
          <a:xfrm>
            <a:off x="8374070" y="899326"/>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1"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1"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i</a:t>
            </a:r>
          </a:p>
        </p:txBody>
      </p:sp>
      <p:sp>
        <p:nvSpPr>
          <p:cNvPr id="97" name="Line 85"/>
          <p:cNvSpPr>
            <a:spLocks noChangeShapeType="1"/>
          </p:cNvSpPr>
          <p:nvPr/>
        </p:nvSpPr>
        <p:spPr bwMode="auto">
          <a:xfrm>
            <a:off x="8867783" y="899326"/>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8" name="Line 86"/>
          <p:cNvSpPr>
            <a:spLocks noChangeShapeType="1"/>
          </p:cNvSpPr>
          <p:nvPr/>
        </p:nvSpPr>
        <p:spPr bwMode="auto">
          <a:xfrm flipV="1">
            <a:off x="8093083" y="1191426"/>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99" name="Line 87"/>
          <p:cNvSpPr>
            <a:spLocks noChangeShapeType="1"/>
          </p:cNvSpPr>
          <p:nvPr/>
        </p:nvSpPr>
        <p:spPr bwMode="auto">
          <a:xfrm>
            <a:off x="9194808" y="1191426"/>
            <a:ext cx="3365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0" name="Line 88"/>
          <p:cNvSpPr>
            <a:spLocks noChangeShapeType="1"/>
          </p:cNvSpPr>
          <p:nvPr/>
        </p:nvSpPr>
        <p:spPr bwMode="auto">
          <a:xfrm flipV="1">
            <a:off x="10152070" y="1191426"/>
            <a:ext cx="287338"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4" name="组合 3"/>
          <p:cNvGrpSpPr/>
          <p:nvPr/>
        </p:nvGrpSpPr>
        <p:grpSpPr>
          <a:xfrm>
            <a:off x="3821120" y="875514"/>
            <a:ext cx="1327150" cy="441325"/>
            <a:chOff x="3821120" y="1149834"/>
            <a:chExt cx="1327150" cy="441325"/>
          </a:xfrm>
        </p:grpSpPr>
        <p:sp>
          <p:nvSpPr>
            <p:cNvPr id="84" name="Text Box 72"/>
            <p:cNvSpPr txBox="1">
              <a:spLocks noChangeArrowheads="1"/>
            </p:cNvSpPr>
            <p:nvPr/>
          </p:nvSpPr>
          <p:spPr bwMode="auto">
            <a:xfrm>
              <a:off x="3821120" y="1149834"/>
              <a:ext cx="900113" cy="431800"/>
            </a:xfrm>
            <a:prstGeom prst="rect">
              <a:avLst/>
            </a:prstGeom>
            <a:no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altLang="zh-CN" sz="2800" b="1"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86" name="Line 73"/>
            <p:cNvSpPr>
              <a:spLocks noChangeShapeType="1"/>
            </p:cNvSpPr>
            <p:nvPr/>
          </p:nvSpPr>
          <p:spPr bwMode="auto">
            <a:xfrm>
              <a:off x="4332295" y="1159359"/>
              <a:ext cx="0" cy="431800"/>
            </a:xfrm>
            <a:prstGeom prst="line">
              <a:avLst/>
            </a:prstGeom>
            <a:no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7" name="Line 75"/>
            <p:cNvSpPr>
              <a:spLocks noChangeShapeType="1"/>
            </p:cNvSpPr>
            <p:nvPr/>
          </p:nvSpPr>
          <p:spPr bwMode="auto">
            <a:xfrm>
              <a:off x="4608520" y="1437171"/>
              <a:ext cx="539750" cy="0"/>
            </a:xfrm>
            <a:prstGeom prst="line">
              <a:avLst/>
            </a:prstGeom>
            <a:no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01" name="Text Box 74" descr="宽上对角线"/>
            <p:cNvSpPr txBox="1">
              <a:spLocks noChangeArrowheads="1"/>
            </p:cNvSpPr>
            <p:nvPr/>
          </p:nvSpPr>
          <p:spPr bwMode="auto">
            <a:xfrm>
              <a:off x="3834771" y="1177076"/>
              <a:ext cx="468000" cy="396875"/>
            </a:xfrm>
            <a:prstGeom prst="rect">
              <a:avLst/>
            </a:prstGeom>
            <a:pattFill prst="wdUpDiag">
              <a:fgClr>
                <a:schemeClr val="tx2"/>
              </a:fgClr>
              <a:bgClr>
                <a:schemeClr val="bg1"/>
              </a:bgClr>
            </a:patt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20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02" name="Group 78"/>
          <p:cNvGrpSpPr/>
          <p:nvPr/>
        </p:nvGrpSpPr>
        <p:grpSpPr bwMode="auto">
          <a:xfrm>
            <a:off x="10475285" y="1332954"/>
            <a:ext cx="773113" cy="723900"/>
            <a:chOff x="4656" y="2680"/>
            <a:chExt cx="487" cy="456"/>
          </a:xfrm>
        </p:grpSpPr>
        <p:sp>
          <p:nvSpPr>
            <p:cNvPr id="103" name="Text Box 76"/>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sp>
          <p:nvSpPr>
            <p:cNvPr id="104" name="Line 77"/>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105" name="Group 79"/>
          <p:cNvGrpSpPr/>
          <p:nvPr/>
        </p:nvGrpSpPr>
        <p:grpSpPr bwMode="auto">
          <a:xfrm>
            <a:off x="3881604" y="1318508"/>
            <a:ext cx="773112" cy="723900"/>
            <a:chOff x="4656" y="2680"/>
            <a:chExt cx="487" cy="456"/>
          </a:xfrm>
        </p:grpSpPr>
        <p:sp>
          <p:nvSpPr>
            <p:cNvPr id="106" name="Text Box 80"/>
            <p:cNvSpPr txBox="1">
              <a:spLocks noChangeArrowheads="1"/>
            </p:cNvSpPr>
            <p:nvPr/>
          </p:nvSpPr>
          <p:spPr bwMode="auto">
            <a:xfrm>
              <a:off x="4656" y="2935"/>
              <a:ext cx="487" cy="201"/>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lIns="0" tIns="0" rIns="0" bIns="0"/>
            <a:lstStyle/>
            <a:p>
              <a:pPr marL="0" marR="0" lvl="0" indent="0" algn="just" defTabSz="914400" rtl="0" eaLnBrk="0" fontAlgn="auto" latinLnBrk="0" hangingPunct="0">
                <a:lnSpc>
                  <a:spcPct val="8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front</a:t>
              </a:r>
            </a:p>
          </p:txBody>
        </p:sp>
        <p:sp>
          <p:nvSpPr>
            <p:cNvPr id="107" name="Line 81"/>
            <p:cNvSpPr>
              <a:spLocks noChangeShapeType="1"/>
            </p:cNvSpPr>
            <p:nvPr/>
          </p:nvSpPr>
          <p:spPr bwMode="auto">
            <a:xfrm flipH="1" flipV="1">
              <a:off x="4860" y="2680"/>
              <a:ext cx="0" cy="255"/>
            </a:xfrm>
            <a:prstGeom prst="line">
              <a:avLst/>
            </a:prstGeom>
            <a:noFill/>
            <a:ln w="38100">
              <a:solidFill>
                <a:srgbClr val="507D7D"/>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3" name="组合 2"/>
          <p:cNvGrpSpPr/>
          <p:nvPr/>
        </p:nvGrpSpPr>
        <p:grpSpPr>
          <a:xfrm>
            <a:off x="542924" y="5720670"/>
            <a:ext cx="10410834" cy="605294"/>
            <a:chOff x="542924" y="5507310"/>
            <a:chExt cx="10410834" cy="605294"/>
          </a:xfrm>
        </p:grpSpPr>
        <p:sp>
          <p:nvSpPr>
            <p:cNvPr id="5" name="矩形 4"/>
            <p:cNvSpPr/>
            <p:nvPr/>
          </p:nvSpPr>
          <p:spPr>
            <a:xfrm>
              <a:off x="1069274" y="5507310"/>
              <a:ext cx="9884484" cy="605294"/>
            </a:xfrm>
            <a:prstGeom prst="rect">
              <a:avLst/>
            </a:prstGeom>
            <a:noFill/>
          </p:spPr>
          <p:txBody>
            <a:bodyPr wrap="square" anchor="ctr" anchorCtr="0">
              <a:spAutoFit/>
            </a:bodyPr>
            <a:lstStyle/>
            <a:p>
              <a:pPr marL="0" marR="0" lvl="0" indent="0" algn="l" defTabSz="914400" rtl="0" eaLnBrk="1" fontAlgn="auto" latinLnBrk="0" hangingPunct="1">
                <a:lnSpc>
                  <a:spcPts val="4000"/>
                </a:lnSpc>
                <a:spcBef>
                  <a:spcPts val="2400"/>
                </a:spcBef>
                <a:spcAft>
                  <a:spcPts val="0"/>
                </a:spcAft>
                <a:buClrTx/>
                <a:buSzTx/>
                <a:buFontTx/>
                <a:buNone/>
                <a:tabLst/>
                <a:defRPr/>
              </a:pP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链队列是动态存储分配，需要</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释放链队列所有</a:t>
              </a: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结点的存储空间</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6" name="Freeform 84"/>
            <p:cNvSpPr/>
            <p:nvPr/>
          </p:nvSpPr>
          <p:spPr bwMode="auto">
            <a:xfrm>
              <a:off x="542924" y="5611900"/>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59257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down)">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5.55112E-17 -3.7037E-6 L 0.0987 -3.7037E-6 " pathEditMode="relative" rAng="0" ptsTypes="AA">
                                      <p:cBhvr>
                                        <p:cTn id="11" dur="500" fill="hold"/>
                                        <p:tgtEl>
                                          <p:spTgt spid="105"/>
                                        </p:tgtEl>
                                        <p:attrNameLst>
                                          <p:attrName>ppt_x</p:attrName>
                                          <p:attrName>ppt_y</p:attrName>
                                        </p:attrNameLst>
                                      </p:cBhvr>
                                      <p:rCtr x="4935" y="0"/>
                                    </p:animMotion>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4.375E-6 4.81481E-6 L 0.08125 4.81481E-6 " pathEditMode="relative" rAng="0" ptsTypes="AA">
                                      <p:cBhvr>
                                        <p:cTn id="19" dur="500" fill="hold"/>
                                        <p:tgtEl>
                                          <p:spTgt spid="73"/>
                                        </p:tgtEl>
                                        <p:attrNameLst>
                                          <p:attrName>ppt_x</p:attrName>
                                          <p:attrName>ppt_y</p:attrName>
                                        </p:attrNameLst>
                                      </p:cBhvr>
                                      <p:rCtr x="4062" y="0"/>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73"/>
                    </p:tgtEl>
                  </p:cond>
                </p:stCondLst>
                <p:endSync evt="end" delay="0">
                  <p:rtn val="all"/>
                </p:endSync>
                <p:childTnLst>
                  <p:par>
                    <p:cTn id="25" fill="hold">
                      <p:stCondLst>
                        <p:cond delay="0"/>
                      </p:stCondLst>
                      <p:childTnLst>
                        <p:par>
                          <p:cTn id="26" fill="hold">
                            <p:stCondLst>
                              <p:cond delay="0"/>
                            </p:stCondLst>
                            <p:childTnLst>
                              <p:par>
                                <p:cTn id="27" presetID="35" presetClass="emph" presetSubtype="0" repeatCount="2000" fill="hold" nodeType="clickEffect">
                                  <p:stCondLst>
                                    <p:cond delay="0"/>
                                  </p:stCondLst>
                                  <p:childTnLst>
                                    <p:anim calcmode="discrete" valueType="str">
                                      <p:cBhvr>
                                        <p:cTn id="28" dur="500" fill="hold"/>
                                        <p:tgtEl>
                                          <p:spTgt spid="7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3"/>
                  </p:tgtEl>
                </p:cond>
              </p:nextCondLst>
            </p:seq>
          </p:childTnLst>
        </p:cTn>
      </p:par>
    </p:tnLst>
    <p:bldLst>
      <p:bldP spid="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9</a:t>
            </a: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 在链队列中附设头结点，能够使入队和出队操作更加方便。</a:t>
            </a:r>
          </a:p>
        </p:txBody>
      </p:sp>
      <p:sp>
        <p:nvSpPr>
          <p:cNvPr id="6" name="文本框 5"/>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7" name="文本框 6"/>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10" name="椭圆 9"/>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11" name="椭圆 10"/>
          <p:cNvSpPr>
            <a:spLocks noChangeAspect="1"/>
          </p:cNvSpPr>
          <p:nvPr>
            <p:custDataLst>
              <p:tags r:id="rId6"/>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4" name="圆角矩形 13"/>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9" name="组合 18"/>
          <p:cNvGrpSpPr/>
          <p:nvPr>
            <p:custDataLst>
              <p:tags r:id="rId8"/>
            </p:custDataLst>
          </p:nvPr>
        </p:nvGrpSpPr>
        <p:grpSpPr>
          <a:xfrm>
            <a:off x="0" y="0"/>
            <a:ext cx="12192000" cy="635000"/>
            <a:chOff x="0" y="0"/>
            <a:chExt cx="19200" cy="1000"/>
          </a:xfrm>
        </p:grpSpPr>
        <p:sp>
          <p:nvSpPr>
            <p:cNvPr id="15"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8"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701318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10</a:t>
            </a: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 在链队列中，出队操作在队头执行，与rear指针无关。</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475736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链式存储结构的安全措施</a:t>
            </a:r>
            <a:endParaRPr lang="zh-CN" altLang="en-US" dirty="0"/>
          </a:p>
        </p:txBody>
      </p:sp>
      <p:sp>
        <p:nvSpPr>
          <p:cNvPr id="3" name="内容占位符 2"/>
          <p:cNvSpPr>
            <a:spLocks noGrp="1"/>
          </p:cNvSpPr>
          <p:nvPr>
            <p:ph idx="1"/>
          </p:nvPr>
        </p:nvSpPr>
        <p:spPr/>
        <p:txBody>
          <a:bodyPr/>
          <a:lstStyle/>
          <a:p>
            <a:r>
              <a:rPr lang="zh-CN" altLang="en-US" dirty="0" smtClean="0"/>
              <a:t>析构函数</a:t>
            </a:r>
            <a:endParaRPr lang="en-US" altLang="zh-CN" dirty="0" smtClean="0"/>
          </a:p>
          <a:p>
            <a:r>
              <a:rPr lang="zh-CN" altLang="en-US" dirty="0" smtClean="0"/>
              <a:t>赋值重载操作</a:t>
            </a:r>
            <a:endParaRPr lang="en-US" altLang="zh-CN" dirty="0" smtClean="0"/>
          </a:p>
          <a:p>
            <a:r>
              <a:rPr lang="zh-CN" altLang="en-US" dirty="0" smtClean="0"/>
              <a:t>拷贝构造方法</a:t>
            </a:r>
            <a:endParaRPr lang="zh-CN" altLang="en-US" dirty="0"/>
          </a:p>
        </p:txBody>
      </p:sp>
    </p:spTree>
    <p:extLst>
      <p:ext uri="{BB962C8B-B14F-4D97-AF65-F5344CB8AC3E}">
        <p14:creationId xmlns:p14="http://schemas.microsoft.com/office/powerpoint/2010/main" val="20881484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ChangeArrowheads="1"/>
          </p:cNvSpPr>
          <p:nvPr/>
        </p:nvSpPr>
        <p:spPr bwMode="auto">
          <a:xfrm>
            <a:off x="1451428" y="1506721"/>
            <a:ext cx="9372082"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3918"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4036" name="Rectangle 8"/>
          <p:cNvSpPr>
            <a:spLocks noChangeArrowheads="1"/>
          </p:cNvSpPr>
          <p:nvPr/>
        </p:nvSpPr>
        <p:spPr bwMode="auto">
          <a:xfrm>
            <a:off x="1284231" y="959947"/>
            <a:ext cx="8957388" cy="283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20000"/>
              </a:spcBef>
              <a:spcAft>
                <a:spcPct val="0"/>
              </a:spcAft>
              <a:buClrTx/>
              <a:buSzPct val="85000"/>
              <a:buFontTx/>
              <a:buBlip>
                <a:blip r:embed="rId3"/>
              </a:buBlip>
              <a:tabLst/>
              <a:defRPr/>
            </a:pPr>
            <a:r>
              <a:rPr kumimoji="0" lang="en-US" altLang="zh-CN" sz="1959" b="1" i="0" u="none" strike="noStrike" kern="1200" cap="none" spc="0" normalizeH="0" baseline="0" noProof="0" dirty="0">
                <a:ln>
                  <a:noFill/>
                </a:ln>
                <a:solidFill>
                  <a:srgbClr val="E3200E"/>
                </a:solidFill>
                <a:effectLst/>
                <a:uLnTx/>
                <a:uFillTx/>
                <a:latin typeface="hvb" charset="0"/>
                <a:ea typeface="宋体" panose="02010600030101010101" pitchFamily="2" charset="-122"/>
                <a:cs typeface="+mn-cs"/>
              </a:rPr>
              <a:t> </a:t>
            </a:r>
            <a:r>
              <a:rPr kumimoji="0" lang="en-US" altLang="zh-CN" sz="2177" b="0" i="0" u="none" strike="noStrike" kern="1200" cap="none" spc="0" normalizeH="0" baseline="0" noProof="0" dirty="0">
                <a:ln>
                  <a:noFill/>
                </a:ln>
                <a:solidFill>
                  <a:srgbClr val="7030A0"/>
                </a:solidFill>
                <a:effectLst/>
                <a:uLnTx/>
                <a:uFillTx/>
                <a:latin typeface="Comic Sans MS" panose="030F0702030302020204" pitchFamily="66" charset="0"/>
                <a:ea typeface="宋体" panose="02010600030101010101" pitchFamily="2" charset="-122"/>
                <a:cs typeface="+mn-cs"/>
              </a:rPr>
              <a:t>Problem </a:t>
            </a:r>
            <a:r>
              <a:rPr kumimoji="0" lang="en-US" altLang="zh-CN" sz="2177" b="0" i="0" u="none" strike="noStrike" kern="1200" cap="none" spc="0" normalizeH="0" baseline="0" noProof="0" dirty="0" smtClean="0">
                <a:ln>
                  <a:noFill/>
                </a:ln>
                <a:solidFill>
                  <a:srgbClr val="7030A0"/>
                </a:solidFill>
                <a:effectLst/>
                <a:uLnTx/>
                <a:uFillTx/>
                <a:latin typeface="Comic Sans MS" panose="030F0702030302020204" pitchFamily="66" charset="0"/>
                <a:ea typeface="宋体" panose="02010600030101010101" pitchFamily="2" charset="-122"/>
                <a:cs typeface="+mn-cs"/>
              </a:rPr>
              <a:t>Example 1</a:t>
            </a:r>
            <a:endParaRPr kumimoji="0" lang="en-US" altLang="zh-CN" sz="2177" b="0" i="0" u="none" strike="noStrike" kern="1200" cap="none" spc="0" normalizeH="0" baseline="0" noProof="0" dirty="0">
              <a:ln>
                <a:noFill/>
              </a:ln>
              <a:solidFill>
                <a:srgbClr val="7030A0"/>
              </a:solidFill>
              <a:effectLst/>
              <a:uLnTx/>
              <a:uFillTx/>
              <a:latin typeface="Comic Sans MS" panose="030F0702030302020204" pitchFamily="66" charset="0"/>
              <a:ea typeface="宋体" panose="02010600030101010101" pitchFamily="2" charset="-122"/>
              <a:cs typeface="+mn-cs"/>
            </a:endParaRP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for (</a:t>
            </a:r>
            <a:r>
              <a:rPr kumimoji="0" lang="en-US" altLang="zh-CN" sz="2177" b="0" i="0" u="none" strike="noStrike" kern="120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cs typeface="+mn-cs"/>
              </a:rPr>
              <a:t>int</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a:t>
            </a:r>
            <a:r>
              <a:rPr kumimoji="0" lang="en-US" altLang="zh-CN" sz="2177" b="0" i="0" u="none" strike="noStrike" kern="120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cs typeface="+mn-cs"/>
              </a:rPr>
              <a:t>i</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 0; </a:t>
            </a:r>
            <a:r>
              <a:rPr kumimoji="0" lang="en-US" altLang="zh-CN" sz="2177" b="0" i="0" u="none" strike="noStrike" kern="120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cs typeface="+mn-cs"/>
              </a:rPr>
              <a:t>i</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&lt; 1000000; </a:t>
            </a:r>
            <a:r>
              <a:rPr kumimoji="0" lang="en-US" altLang="zh-CN" sz="2177" b="0" i="0" u="none" strike="noStrike" kern="120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cs typeface="+mn-cs"/>
              </a:rPr>
              <a:t>i</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a:t>
            </a: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LinkQueue</a:t>
            </a:r>
            <a:r>
              <a:rPr kumimoji="0" lang="en-US" altLang="zh-CN" sz="2177"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&lt;</a:t>
            </a: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int</a:t>
            </a:r>
            <a:r>
              <a:rPr kumimoji="0" lang="en-US" altLang="zh-CN" sz="2177"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&gt; </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small;</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a:t>
            </a: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small.enqueue</a:t>
            </a:r>
            <a:r>
              <a:rPr kumimoji="0" lang="en-US" altLang="zh-CN" sz="2177"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a:t>
            </a: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some_data</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a:t>
            </a:r>
          </a:p>
          <a:p>
            <a:pPr marL="497616" marR="0" lvl="1" indent="0" algn="l" defTabSz="995233" rtl="0" eaLnBrk="1" fontAlgn="base" latinLnBrk="0" hangingPunct="1">
              <a:lnSpc>
                <a:spcPct val="100000"/>
              </a:lnSpc>
              <a:spcBef>
                <a:spcPct val="20000"/>
              </a:spcBef>
              <a:spcAft>
                <a:spcPct val="0"/>
              </a:spcAft>
              <a:buClrTx/>
              <a:buSzTx/>
              <a:buFontTx/>
              <a:buNone/>
              <a:tabLst/>
              <a:defRPr/>
            </a:pPr>
            <a:endParaRPr kumimoji="0" lang="en-US" altLang="zh-CN" sz="2177" b="0" i="0" u="none" strike="noStrike" kern="120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cs typeface="+mn-cs"/>
            </a:endParaRPr>
          </a:p>
          <a:p>
            <a:pPr marL="0" marR="0" lvl="0" indent="0" algn="l" defTabSz="995233" rtl="0" eaLnBrk="1" fontAlgn="base" latinLnBrk="0" hangingPunct="1">
              <a:lnSpc>
                <a:spcPct val="100000"/>
              </a:lnSpc>
              <a:spcBef>
                <a:spcPct val="20000"/>
              </a:spcBef>
              <a:spcAft>
                <a:spcPct val="0"/>
              </a:spcAft>
              <a:buClrTx/>
              <a:buSzTx/>
              <a:buFontTx/>
              <a:buNone/>
              <a:tabLst/>
              <a:defRPr/>
            </a:pPr>
            <a:endParaRPr kumimoji="0" lang="en-US" altLang="zh-CN" sz="2177" b="0" i="0" u="none" strike="noStrike" kern="1200" cap="none" spc="0" normalizeH="0" baseline="0" noProof="0" dirty="0">
              <a:ln>
                <a:noFill/>
              </a:ln>
              <a:solidFill>
                <a:srgbClr val="0000DA"/>
              </a:solidFill>
              <a:effectLst/>
              <a:uLnTx/>
              <a:uFillTx/>
              <a:latin typeface="Comic Sans MS" panose="030F0702030302020204" pitchFamily="66" charset="0"/>
              <a:ea typeface="宋体" panose="02010600030101010101" pitchFamily="2" charset="-122"/>
              <a:cs typeface="+mn-cs"/>
            </a:endParaRPr>
          </a:p>
        </p:txBody>
      </p:sp>
      <p:sp>
        <p:nvSpPr>
          <p:cNvPr id="2" name="Rectangle 1"/>
          <p:cNvSpPr>
            <a:spLocks noChangeArrowheads="1"/>
          </p:cNvSpPr>
          <p:nvPr/>
        </p:nvSpPr>
        <p:spPr bwMode="auto">
          <a:xfrm>
            <a:off x="7035974" y="1541279"/>
            <a:ext cx="3606109" cy="37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497616" marR="0" lvl="1" indent="0" algn="l" defTabSz="995233" rtl="0" eaLnBrk="1" fontAlgn="base" latinLnBrk="0" hangingPunct="1">
              <a:lnSpc>
                <a:spcPct val="100000"/>
              </a:lnSpc>
              <a:spcBef>
                <a:spcPct val="0"/>
              </a:spcBef>
              <a:spcAft>
                <a:spcPct val="0"/>
              </a:spcAft>
              <a:buClrTx/>
              <a:buSzTx/>
              <a:buFontTx/>
              <a:buNone/>
              <a:tabLst/>
              <a:defRPr/>
            </a:pPr>
            <a:r>
              <a:rPr kumimoji="0" lang="en-US" altLang="zh-CN" sz="2612"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As soon as the object </a:t>
            </a:r>
            <a:r>
              <a:rPr kumimoji="0" lang="en-US" altLang="zh-CN" sz="2612"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small </a:t>
            </a:r>
            <a:r>
              <a:rPr kumimoji="0" lang="en-US" altLang="zh-CN" sz="2612"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goes out of scope, </a:t>
            </a:r>
            <a:r>
              <a:rPr kumimoji="0" lang="en-US" altLang="zh-CN" sz="2612" b="0" i="0" u="sng"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the data stored in </a:t>
            </a:r>
            <a:r>
              <a:rPr kumimoji="0" lang="en-US" altLang="zh-CN" sz="2612" b="0" i="0" u="sng"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small </a:t>
            </a:r>
            <a:r>
              <a:rPr kumimoji="0" lang="en-US" altLang="zh-CN" sz="2612" b="0" i="0" u="sng"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becomes garbage</a:t>
            </a:r>
            <a:r>
              <a:rPr kumimoji="0" lang="en-US" altLang="zh-CN" sz="2612" b="0"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 Over the course of a million iterations of the loop, a lot of garbage will accumulate. </a:t>
            </a:r>
          </a:p>
        </p:txBody>
      </p:sp>
      <p:pic>
        <p:nvPicPr>
          <p:cNvPr id="4" name="图片 3"/>
          <p:cNvPicPr>
            <a:picLocks noChangeAspect="1"/>
          </p:cNvPicPr>
          <p:nvPr/>
        </p:nvPicPr>
        <p:blipFill>
          <a:blip r:embed="rId4"/>
          <a:stretch>
            <a:fillRect/>
          </a:stretch>
        </p:blipFill>
        <p:spPr>
          <a:xfrm>
            <a:off x="389052" y="4792547"/>
            <a:ext cx="6143625" cy="1628775"/>
          </a:xfrm>
          <a:prstGeom prst="rect">
            <a:avLst/>
          </a:prstGeom>
        </p:spPr>
      </p:pic>
    </p:spTree>
    <p:extLst>
      <p:ext uri="{BB962C8B-B14F-4D97-AF65-F5344CB8AC3E}">
        <p14:creationId xmlns:p14="http://schemas.microsoft.com/office/powerpoint/2010/main" val="3510743618"/>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ChangeArrowheads="1"/>
          </p:cNvSpPr>
          <p:nvPr/>
        </p:nvSpPr>
        <p:spPr bwMode="auto">
          <a:xfrm>
            <a:off x="1451428" y="1506721"/>
            <a:ext cx="9372082"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3918"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09" name="Rectangle 7"/>
          <p:cNvSpPr>
            <a:spLocks noChangeArrowheads="1"/>
          </p:cNvSpPr>
          <p:nvPr/>
        </p:nvSpPr>
        <p:spPr bwMode="auto">
          <a:xfrm>
            <a:off x="932483" y="971306"/>
            <a:ext cx="5188858" cy="324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20000"/>
              </a:spcBef>
              <a:spcAft>
                <a:spcPct val="0"/>
              </a:spcAft>
              <a:buClr>
                <a:srgbClr val="0000DA"/>
              </a:buClr>
              <a:buSzPct val="85000"/>
              <a:buFontTx/>
              <a:buNone/>
              <a:tabLst/>
              <a:defRPr/>
            </a:pPr>
            <a:endParaRPr kumimoji="0" lang="zh-CN" altLang="en-US"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LinkQueue</a:t>
            </a:r>
            <a:r>
              <a:rPr kumimoji="0" lang="en-US" altLang="zh-CN" sz="2177"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&lt;</a:t>
            </a: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int</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&gt;</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outer</a:t>
            </a:r>
            <a:r>
              <a:rPr kumimoji="0" lang="en-US" altLang="zh-CN" sz="2177"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zh-CN" altLang="en-US" sz="2177"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for </a:t>
            </a: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177"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 0</a:t>
            </a: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&lt; 1000000</a:t>
            </a: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a:t>
            </a: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a:t>
            </a: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LinkQueue</a:t>
            </a:r>
            <a:r>
              <a:rPr kumimoji="0" lang="en-US" altLang="zh-CN" sz="2177"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&lt;</a:t>
            </a:r>
            <a:r>
              <a:rPr kumimoji="0" lang="en-US" altLang="zh-CN" sz="2177" b="0" i="0" u="none" strike="noStrike" kern="1200" cap="none" spc="0" normalizeH="0" baseline="0" noProof="0" dirty="0" err="1" smtClean="0">
                <a:ln>
                  <a:noFill/>
                </a:ln>
                <a:solidFill>
                  <a:srgbClr val="000000"/>
                </a:solidFill>
                <a:effectLst/>
                <a:uLnTx/>
                <a:uFillTx/>
                <a:latin typeface="Comic Sans MS" panose="030F0702030302020204" pitchFamily="66" charset="0"/>
                <a:ea typeface="宋体" panose="02010600030101010101" pitchFamily="2" charset="-122"/>
                <a:cs typeface="+mn-cs"/>
              </a:rPr>
              <a:t>int</a:t>
            </a:r>
            <a:r>
              <a:rPr kumimoji="0" lang="en-US" altLang="zh-CN" sz="2177"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&gt;</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inner</a:t>
            </a:r>
            <a:r>
              <a:rPr kumimoji="0" lang="en-US" altLang="zh-CN" sz="2177"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inner</a:t>
            </a:r>
            <a:r>
              <a:rPr kumimoji="0" lang="en-US" altLang="zh-CN" sz="2177"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lang="en-US" altLang="zh-CN" sz="2177" dirty="0" err="1" smtClean="0">
                <a:solidFill>
                  <a:srgbClr val="000000"/>
                </a:solidFill>
              </a:rPr>
              <a:t>equeue</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177"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some_data</a:t>
            </a: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inner= outer</a:t>
            </a:r>
            <a:r>
              <a:rPr kumimoji="0" lang="en-US" altLang="zh-CN" sz="2177" b="1"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a:t>
            </a:r>
            <a:endParaRPr kumimoji="0" lang="en-US" altLang="zh-CN" sz="2177"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endParaRP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2" name="Rectangle 1"/>
          <p:cNvSpPr>
            <a:spLocks noChangeArrowheads="1"/>
          </p:cNvSpPr>
          <p:nvPr/>
        </p:nvSpPr>
        <p:spPr bwMode="auto">
          <a:xfrm>
            <a:off x="6137469" y="1136952"/>
            <a:ext cx="5052354" cy="296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373212" marR="0" lvl="0" indent="-373212" algn="l" defTabSz="995233" rtl="0" eaLnBrk="1" fontAlgn="base" latinLnBrk="0" hangingPunct="1">
              <a:lnSpc>
                <a:spcPct val="100000"/>
              </a:lnSpc>
              <a:spcBef>
                <a:spcPct val="0"/>
              </a:spcBef>
              <a:spcAft>
                <a:spcPct val="0"/>
              </a:spcAft>
              <a:buClr>
                <a:srgbClr val="00007D"/>
              </a:buClr>
              <a:buSzTx/>
              <a:buFont typeface="Arial" panose="020B0604020202020204" pitchFamily="34" charset="0"/>
              <a:buChar char="•"/>
              <a:tabLst/>
              <a:defRPr/>
            </a:pPr>
            <a:r>
              <a:rPr kumimoji="0" lang="en-US" altLang="zh-CN" sz="2612" b="0" i="0" u="none" strike="noStrike" kern="1200" cap="none" spc="0" normalizeH="0" baseline="0" noProof="0" dirty="0">
                <a:ln>
                  <a:noFill/>
                </a:ln>
                <a:solidFill>
                  <a:srgbClr val="C00000"/>
                </a:solidFill>
                <a:effectLst/>
                <a:uLnTx/>
                <a:uFillTx/>
                <a:latin typeface="ncr" charset="0"/>
                <a:ea typeface="宋体" panose="02010600030101010101" pitchFamily="2" charset="-122"/>
                <a:cs typeface="+mn-cs"/>
              </a:rPr>
              <a:t>Lost data space </a:t>
            </a:r>
          </a:p>
          <a:p>
            <a:pPr marL="373212" marR="0" lvl="0" indent="-373212" algn="l" defTabSz="995233" rtl="0" eaLnBrk="1" fontAlgn="base" latinLnBrk="0" hangingPunct="1">
              <a:lnSpc>
                <a:spcPct val="100000"/>
              </a:lnSpc>
              <a:spcBef>
                <a:spcPct val="0"/>
              </a:spcBef>
              <a:spcAft>
                <a:spcPct val="0"/>
              </a:spcAft>
              <a:buClr>
                <a:srgbClr val="00007D"/>
              </a:buClr>
              <a:buSzTx/>
              <a:buFont typeface="Arial" panose="020B0604020202020204" pitchFamily="34" charset="0"/>
              <a:buChar char="•"/>
              <a:tabLst/>
              <a:defRPr/>
            </a:pPr>
            <a:r>
              <a:rPr kumimoji="0" lang="en-US" altLang="zh-CN" sz="2612" b="0" i="0" u="none" strike="noStrike" kern="1200" cap="none" spc="0" normalizeH="0" baseline="0" noProof="0" dirty="0">
                <a:ln>
                  <a:noFill/>
                </a:ln>
                <a:solidFill>
                  <a:srgbClr val="C00000"/>
                </a:solidFill>
                <a:effectLst/>
                <a:uLnTx/>
                <a:uFillTx/>
                <a:latin typeface="ncr" charset="0"/>
                <a:ea typeface="宋体" panose="02010600030101010101" pitchFamily="2" charset="-122"/>
                <a:cs typeface="+mn-cs"/>
              </a:rPr>
              <a:t>The destructor on inner queue deletes outer queue.</a:t>
            </a:r>
          </a:p>
          <a:p>
            <a:pPr marL="373212" marR="0" lvl="0" indent="-373212" algn="l" defTabSz="995233" rtl="0" eaLnBrk="1" fontAlgn="base" latinLnBrk="0" hangingPunct="1">
              <a:lnSpc>
                <a:spcPct val="100000"/>
              </a:lnSpc>
              <a:spcBef>
                <a:spcPct val="0"/>
              </a:spcBef>
              <a:spcAft>
                <a:spcPct val="0"/>
              </a:spcAft>
              <a:buClr>
                <a:srgbClr val="00007D"/>
              </a:buClr>
              <a:buSzTx/>
              <a:buFont typeface="Arial" panose="020B0604020202020204" pitchFamily="34" charset="0"/>
              <a:buChar char="•"/>
              <a:tabLst/>
              <a:defRPr/>
            </a:pPr>
            <a:r>
              <a:rPr kumimoji="0" lang="en-US" altLang="zh-CN" sz="2612" b="0" i="0" u="none" strike="noStrike" kern="1200" cap="none" spc="0" normalizeH="0" baseline="0" noProof="0" dirty="0">
                <a:ln>
                  <a:noFill/>
                </a:ln>
                <a:solidFill>
                  <a:srgbClr val="C00000"/>
                </a:solidFill>
                <a:effectLst/>
                <a:uLnTx/>
                <a:uFillTx/>
                <a:latin typeface="ncr" charset="0"/>
                <a:ea typeface="宋体" panose="02010600030101010101" pitchFamily="2" charset="-122"/>
                <a:cs typeface="+mn-cs"/>
              </a:rPr>
              <a:t>Such a deletion leaves the pointer </a:t>
            </a:r>
            <a:r>
              <a:rPr kumimoji="0" lang="en-US" altLang="zh-CN" sz="2612" b="0" i="0" u="none" strike="noStrike" kern="1200" cap="none" spc="0" normalizeH="0" baseline="0" noProof="0" dirty="0" err="1" smtClean="0">
                <a:ln>
                  <a:noFill/>
                </a:ln>
                <a:solidFill>
                  <a:srgbClr val="C00000"/>
                </a:solidFill>
                <a:effectLst/>
                <a:uLnTx/>
                <a:uFillTx/>
                <a:latin typeface="ncr" charset="0"/>
                <a:ea typeface="宋体" panose="02010600030101010101" pitchFamily="2" charset="-122"/>
                <a:cs typeface="+mn-cs"/>
              </a:rPr>
              <a:t>outer.front</a:t>
            </a:r>
            <a:r>
              <a:rPr kumimoji="0" lang="en-US" altLang="zh-CN" sz="2612" b="0" i="0" u="none" strike="noStrike" kern="1200" cap="none" spc="0" normalizeH="0" baseline="0" noProof="0" dirty="0" smtClean="0">
                <a:ln>
                  <a:noFill/>
                </a:ln>
                <a:solidFill>
                  <a:srgbClr val="C00000"/>
                </a:solidFill>
                <a:effectLst/>
                <a:uLnTx/>
                <a:uFillTx/>
                <a:latin typeface="ncr" charset="0"/>
                <a:ea typeface="宋体" panose="02010600030101010101" pitchFamily="2" charset="-122"/>
                <a:cs typeface="+mn-cs"/>
              </a:rPr>
              <a:t> </a:t>
            </a:r>
            <a:r>
              <a:rPr kumimoji="0" lang="en-US" altLang="zh-CN" sz="2612" b="0" i="0" u="none" strike="noStrike" kern="1200" cap="none" spc="0" normalizeH="0" baseline="0" noProof="0" dirty="0">
                <a:ln>
                  <a:noFill/>
                </a:ln>
                <a:solidFill>
                  <a:srgbClr val="C00000"/>
                </a:solidFill>
                <a:effectLst/>
                <a:uLnTx/>
                <a:uFillTx/>
                <a:latin typeface="ncr" charset="0"/>
                <a:ea typeface="宋体" panose="02010600030101010101" pitchFamily="2" charset="-122"/>
                <a:cs typeface="+mn-cs"/>
              </a:rPr>
              <a:t>addressing what a random memory location.</a:t>
            </a:r>
          </a:p>
        </p:txBody>
      </p:sp>
      <p:sp>
        <p:nvSpPr>
          <p:cNvPr id="5" name="矩形 4"/>
          <p:cNvSpPr/>
          <p:nvPr/>
        </p:nvSpPr>
        <p:spPr>
          <a:xfrm>
            <a:off x="559636" y="811652"/>
            <a:ext cx="2947602" cy="427361"/>
          </a:xfrm>
          <a:prstGeom prst="rect">
            <a:avLst/>
          </a:prstGeom>
        </p:spPr>
        <p:txBody>
          <a:bodyPr wrap="none">
            <a:spAutoFit/>
          </a:bodyPr>
          <a:lstStyle/>
          <a:p>
            <a:pPr defTabSz="995233" fontAlgn="base">
              <a:spcBef>
                <a:spcPct val="20000"/>
              </a:spcBef>
              <a:spcAft>
                <a:spcPct val="0"/>
              </a:spcAft>
              <a:buSzPct val="85000"/>
              <a:buBlip>
                <a:blip r:embed="rId3"/>
              </a:buBlip>
            </a:pPr>
            <a:r>
              <a:rPr kumimoji="0" lang="en-US" altLang="zh-CN" sz="2177" b="0" i="0" u="none" strike="noStrike" kern="1200" cap="none" spc="0" normalizeH="0" baseline="0" noProof="0" dirty="0">
                <a:ln>
                  <a:noFill/>
                </a:ln>
                <a:solidFill>
                  <a:srgbClr val="E3200E"/>
                </a:solidFill>
                <a:effectLst/>
                <a:uLnTx/>
                <a:uFillTx/>
                <a:latin typeface="Comic Sans MS" panose="030F0702030302020204" pitchFamily="66" charset="0"/>
                <a:ea typeface="宋体"/>
                <a:cs typeface="+mn-cs"/>
              </a:rPr>
              <a:t> </a:t>
            </a:r>
            <a:r>
              <a:rPr lang="en-US" altLang="zh-CN" sz="2177" dirty="0">
                <a:solidFill>
                  <a:srgbClr val="7030A0"/>
                </a:solidFill>
                <a:latin typeface="Comic Sans MS" panose="030F0702030302020204" pitchFamily="66" charset="0"/>
                <a:ea typeface="宋体" panose="02010600030101010101" pitchFamily="2" charset="-122"/>
              </a:rPr>
              <a:t>Problem example 2:</a:t>
            </a:r>
          </a:p>
        </p:txBody>
      </p:sp>
      <p:pic>
        <p:nvPicPr>
          <p:cNvPr id="4" name="图片 3"/>
          <p:cNvPicPr>
            <a:picLocks noChangeAspect="1"/>
          </p:cNvPicPr>
          <p:nvPr/>
        </p:nvPicPr>
        <p:blipFill>
          <a:blip r:embed="rId4"/>
          <a:stretch>
            <a:fillRect/>
          </a:stretch>
        </p:blipFill>
        <p:spPr>
          <a:xfrm>
            <a:off x="559636" y="3970520"/>
            <a:ext cx="7153275" cy="2867025"/>
          </a:xfrm>
          <a:prstGeom prst="rect">
            <a:avLst/>
          </a:prstGeom>
        </p:spPr>
      </p:pic>
    </p:spTree>
    <p:extLst>
      <p:ext uri="{BB962C8B-B14F-4D97-AF65-F5344CB8AC3E}">
        <p14:creationId xmlns:p14="http://schemas.microsoft.com/office/powerpoint/2010/main" val="354804148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314926" y="476898"/>
            <a:ext cx="9757401" cy="5317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612" b="1" i="0" u="none" strike="noStrike" kern="1200" cap="none" spc="0" normalizeH="0" baseline="0" noProof="0" dirty="0">
                <a:ln>
                  <a:noFill/>
                </a:ln>
                <a:solidFill>
                  <a:srgbClr val="E3200E"/>
                </a:solidFill>
                <a:effectLst/>
                <a:uLnTx/>
                <a:uFillTx/>
                <a:latin typeface="hvb" charset="0"/>
                <a:ea typeface="宋体" panose="02010600030101010101" pitchFamily="2" charset="-122"/>
                <a:cs typeface="+mn-cs"/>
              </a:rPr>
              <a:t>Misbehaviors:</a:t>
            </a:r>
          </a:p>
          <a:p>
            <a:pPr marL="497616" marR="0" lvl="1" indent="0" algn="l" defTabSz="995233" rtl="0" eaLnBrk="1" fontAlgn="base" latinLnBrk="0" hangingPunct="1">
              <a:lnSpc>
                <a:spcPct val="100000"/>
              </a:lnSpc>
              <a:spcBef>
                <a:spcPct val="0"/>
              </a:spcBef>
              <a:spcAft>
                <a:spcPct val="0"/>
              </a:spcAft>
              <a:buClr>
                <a:srgbClr val="00007D"/>
              </a:buClr>
              <a:buSzTx/>
              <a:buFont typeface="Wingdings" panose="05000000000000000000" pitchFamily="2" charset="2"/>
              <a:buChar char="o"/>
              <a:tabLst/>
              <a:defRPr/>
            </a:pPr>
            <a:r>
              <a:rPr kumimoji="0" lang="en-US" altLang="zh-CN" sz="2612" b="0" i="0" u="none" strike="noStrike" kern="1200" cap="none" spc="0" normalizeH="0" baseline="0" noProof="0" dirty="0">
                <a:ln>
                  <a:noFill/>
                </a:ln>
                <a:solidFill>
                  <a:srgbClr val="000000"/>
                </a:solidFill>
                <a:effectLst/>
                <a:uLnTx/>
                <a:uFillTx/>
                <a:latin typeface="ncr" charset="0"/>
                <a:ea typeface="宋体" panose="02010600030101010101" pitchFamily="2" charset="-122"/>
                <a:cs typeface="+mn-cs"/>
              </a:rPr>
              <a:t>Lost data space.</a:t>
            </a:r>
          </a:p>
          <a:p>
            <a:pPr marL="497616" marR="0" lvl="1" indent="0" algn="l" defTabSz="995233" rtl="0" eaLnBrk="1" fontAlgn="base" latinLnBrk="0" hangingPunct="1">
              <a:lnSpc>
                <a:spcPct val="100000"/>
              </a:lnSpc>
              <a:spcBef>
                <a:spcPct val="0"/>
              </a:spcBef>
              <a:spcAft>
                <a:spcPct val="0"/>
              </a:spcAft>
              <a:buClr>
                <a:srgbClr val="00007D"/>
              </a:buClr>
              <a:buSzTx/>
              <a:buFont typeface="Wingdings" panose="05000000000000000000" pitchFamily="2" charset="2"/>
              <a:buChar char="o"/>
              <a:tabLst/>
              <a:defRPr/>
            </a:pPr>
            <a:r>
              <a:rPr kumimoji="0" lang="en-US" altLang="zh-CN" sz="2612" b="0" i="0" u="none" strike="noStrike" kern="1200" cap="none" spc="0" normalizeH="0" baseline="0" noProof="0" dirty="0">
                <a:ln>
                  <a:noFill/>
                </a:ln>
                <a:solidFill>
                  <a:srgbClr val="000000"/>
                </a:solidFill>
                <a:effectLst/>
                <a:uLnTx/>
                <a:uFillTx/>
                <a:latin typeface="ncr" charset="0"/>
                <a:ea typeface="宋体" panose="02010600030101010101" pitchFamily="2" charset="-122"/>
                <a:cs typeface="+mn-cs"/>
              </a:rPr>
              <a:t>Two </a:t>
            </a:r>
            <a:r>
              <a:rPr kumimoji="0" lang="en-US" altLang="zh-CN" sz="2612" b="0" i="0" u="none" strike="noStrike" kern="1200" cap="none" spc="0" normalizeH="0" baseline="0" noProof="0" dirty="0" smtClean="0">
                <a:ln>
                  <a:noFill/>
                </a:ln>
                <a:solidFill>
                  <a:srgbClr val="000000"/>
                </a:solidFill>
                <a:effectLst/>
                <a:uLnTx/>
                <a:uFillTx/>
                <a:latin typeface="ncr" charset="0"/>
                <a:ea typeface="宋体" panose="02010600030101010101" pitchFamily="2" charset="-122"/>
                <a:cs typeface="+mn-cs"/>
              </a:rPr>
              <a:t>queues </a:t>
            </a:r>
            <a:r>
              <a:rPr kumimoji="0" lang="en-US" altLang="zh-CN" sz="2612" b="0" i="0" u="none" strike="noStrike" kern="1200" cap="none" spc="0" normalizeH="0" baseline="0" noProof="0" dirty="0">
                <a:ln>
                  <a:noFill/>
                </a:ln>
                <a:solidFill>
                  <a:srgbClr val="000000"/>
                </a:solidFill>
                <a:effectLst/>
                <a:uLnTx/>
                <a:uFillTx/>
                <a:latin typeface="ncr" charset="0"/>
                <a:ea typeface="宋体" panose="02010600030101010101" pitchFamily="2" charset="-122"/>
                <a:cs typeface="+mn-cs"/>
              </a:rPr>
              <a:t>have shared nodes.</a:t>
            </a:r>
          </a:p>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The problem arises because it </a:t>
            </a:r>
            <a:r>
              <a:rPr kumimoji="0" lang="en-US" altLang="zh-CN" sz="2612"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copys</a:t>
            </a:r>
            <a:r>
              <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reference rather values.</a:t>
            </a:r>
          </a:p>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Reference semantics</a:t>
            </a:r>
            <a:r>
              <a:rPr kumimoji="0" lang="zh-CN" altLang="en-US"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浅复制，</a:t>
            </a:r>
            <a:endPar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Value semantics</a:t>
            </a:r>
            <a:r>
              <a:rPr kumimoji="0" lang="zh-CN" altLang="en-US"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深复制</a:t>
            </a:r>
          </a:p>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612" b="0" i="0" u="none" strike="noStrike" kern="1200" cap="none" spc="0" normalizeH="0" baseline="0" noProof="0" dirty="0">
                <a:ln>
                  <a:noFill/>
                </a:ln>
                <a:solidFill>
                  <a:srgbClr val="000000"/>
                </a:solidFill>
                <a:effectLst/>
                <a:uLnTx/>
                <a:uFillTx/>
                <a:latin typeface="ncr" charset="0"/>
                <a:ea typeface="宋体" panose="02010600030101010101" pitchFamily="2" charset="-122"/>
                <a:cs typeface="+mn-cs"/>
              </a:rPr>
              <a:t>In C++, we implement special methods, known as </a:t>
            </a:r>
            <a:r>
              <a:rPr kumimoji="0" lang="en-US" altLang="zh-CN" sz="2612" b="0" i="1" u="none" strike="noStrike" kern="1200" cap="none" spc="0" normalizeH="0" baseline="0" noProof="0" dirty="0">
                <a:ln>
                  <a:noFill/>
                </a:ln>
                <a:solidFill>
                  <a:srgbClr val="7030A0"/>
                </a:solidFill>
                <a:effectLst/>
                <a:uLnTx/>
                <a:uFillTx/>
                <a:latin typeface="ncbi" charset="0"/>
                <a:ea typeface="宋体" panose="02010600030101010101" pitchFamily="2" charset="-122"/>
                <a:cs typeface="+mn-cs"/>
              </a:rPr>
              <a:t>overloaded assignment operators</a:t>
            </a:r>
            <a:r>
              <a:rPr kumimoji="0" lang="en-US" altLang="zh-CN" sz="2612" b="0" i="1" u="none" strike="noStrike" kern="1200" cap="none" spc="0" normalizeH="0" baseline="0" noProof="0" dirty="0">
                <a:ln>
                  <a:noFill/>
                </a:ln>
                <a:solidFill>
                  <a:srgbClr val="000000"/>
                </a:solidFill>
                <a:effectLst/>
                <a:uLnTx/>
                <a:uFillTx/>
                <a:latin typeface="ncbi" charset="0"/>
                <a:ea typeface="宋体" panose="02010600030101010101" pitchFamily="2" charset="-122"/>
                <a:cs typeface="+mn-cs"/>
              </a:rPr>
              <a:t> </a:t>
            </a:r>
            <a:r>
              <a:rPr kumimoji="0" lang="en-US" altLang="zh-CN" sz="2612" b="0" i="0" u="none" strike="noStrike" kern="1200" cap="none" spc="0" normalizeH="0" baseline="0" noProof="0" dirty="0">
                <a:ln>
                  <a:noFill/>
                </a:ln>
                <a:solidFill>
                  <a:srgbClr val="FF0000"/>
                </a:solidFill>
                <a:effectLst/>
                <a:uLnTx/>
                <a:uFillTx/>
                <a:latin typeface="ncr" charset="0"/>
                <a:ea typeface="宋体" panose="02010600030101010101" pitchFamily="2" charset="-122"/>
                <a:cs typeface="+mn-cs"/>
              </a:rPr>
              <a:t>to redefine the effect of assignment</a:t>
            </a:r>
            <a:r>
              <a:rPr kumimoji="0" lang="en-US" altLang="zh-CN" sz="2612" b="0" i="0" u="none" strike="noStrike" kern="1200" cap="none" spc="0" normalizeH="0" baseline="0" noProof="0" dirty="0">
                <a:ln>
                  <a:noFill/>
                </a:ln>
                <a:solidFill>
                  <a:srgbClr val="000000"/>
                </a:solidFill>
                <a:effectLst/>
                <a:uLnTx/>
                <a:uFillTx/>
                <a:latin typeface="ncr" charset="0"/>
                <a:ea typeface="宋体" panose="02010600030101010101" pitchFamily="2" charset="-122"/>
                <a:cs typeface="+mn-cs"/>
              </a:rPr>
              <a:t>. Whenever the C++ compiler translates an assignment expression of the form </a:t>
            </a:r>
            <a:r>
              <a:rPr kumimoji="0" lang="en-US" altLang="zh-CN" sz="2612" b="0" i="0" u="none" strike="noStrike" kern="1200" cap="none" spc="0" normalizeH="0" baseline="0" noProof="0" dirty="0">
                <a:ln>
                  <a:noFill/>
                </a:ln>
                <a:solidFill>
                  <a:srgbClr val="000000"/>
                </a:solidFill>
                <a:effectLst/>
                <a:uLnTx/>
                <a:uFillTx/>
                <a:latin typeface="hv" charset="0"/>
                <a:ea typeface="宋体" panose="02010600030101010101" pitchFamily="2" charset="-122"/>
                <a:cs typeface="+mn-cs"/>
              </a:rPr>
              <a:t>x = y</a:t>
            </a:r>
            <a:r>
              <a:rPr kumimoji="0" lang="en-US" altLang="zh-CN" sz="2612" b="0" i="0" u="none" strike="noStrike" kern="1200" cap="none" spc="0" normalizeH="0" baseline="0" noProof="0" dirty="0">
                <a:ln>
                  <a:noFill/>
                </a:ln>
                <a:solidFill>
                  <a:srgbClr val="000000"/>
                </a:solidFill>
                <a:effectLst/>
                <a:uLnTx/>
                <a:uFillTx/>
                <a:latin typeface="ncr" charset="0"/>
                <a:ea typeface="宋体" panose="02010600030101010101" pitchFamily="2" charset="-122"/>
                <a:cs typeface="+mn-cs"/>
              </a:rPr>
              <a:t>, it first checks whether the class of </a:t>
            </a:r>
            <a:r>
              <a:rPr kumimoji="0" lang="en-US" altLang="zh-CN" sz="2612" b="0" i="0" u="none" strike="noStrike" kern="1200" cap="none" spc="0" normalizeH="0" baseline="0" noProof="0" dirty="0">
                <a:ln>
                  <a:noFill/>
                </a:ln>
                <a:solidFill>
                  <a:srgbClr val="000000"/>
                </a:solidFill>
                <a:effectLst/>
                <a:uLnTx/>
                <a:uFillTx/>
                <a:latin typeface="hv" charset="0"/>
                <a:ea typeface="宋体" panose="02010600030101010101" pitchFamily="2" charset="-122"/>
                <a:cs typeface="+mn-cs"/>
              </a:rPr>
              <a:t>x </a:t>
            </a:r>
            <a:r>
              <a:rPr kumimoji="0" lang="en-US" altLang="zh-CN" sz="2612" b="0" i="0" u="none" strike="noStrike" kern="1200" cap="none" spc="0" normalizeH="0" baseline="0" noProof="0" dirty="0">
                <a:ln>
                  <a:noFill/>
                </a:ln>
                <a:solidFill>
                  <a:srgbClr val="000000"/>
                </a:solidFill>
                <a:effectLst/>
                <a:uLnTx/>
                <a:uFillTx/>
                <a:latin typeface="ncr" charset="0"/>
                <a:ea typeface="宋体" panose="02010600030101010101" pitchFamily="2" charset="-122"/>
                <a:cs typeface="+mn-cs"/>
              </a:rPr>
              <a:t>has an overloaded assignment operator.</a:t>
            </a:r>
            <a:endParaRPr kumimoji="0" lang="en-US" altLang="zh-CN"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8679583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ChangeArrowheads="1"/>
          </p:cNvSpPr>
          <p:nvPr/>
        </p:nvSpPr>
        <p:spPr bwMode="auto">
          <a:xfrm>
            <a:off x="1451428" y="1371945"/>
            <a:ext cx="9372082"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3918"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6" name="Rectangle 6"/>
          <p:cNvSpPr>
            <a:spLocks noChangeArrowheads="1"/>
          </p:cNvSpPr>
          <p:nvPr/>
        </p:nvSpPr>
        <p:spPr bwMode="auto">
          <a:xfrm>
            <a:off x="1119674" y="1009088"/>
            <a:ext cx="10149633" cy="3359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50000"/>
              </a:spcBef>
              <a:spcAft>
                <a:spcPct val="0"/>
              </a:spcAft>
              <a:buClr>
                <a:srgbClr val="0000DA"/>
              </a:buClr>
              <a:buSzPct val="85000"/>
              <a:buFont typeface="Wingdings" panose="05000000000000000000" pitchFamily="2" charset="2"/>
              <a:buChar char="q"/>
              <a:tabLst/>
              <a:defRPr/>
            </a:pPr>
            <a:r>
              <a:rPr kumimoji="0" lang="en-US" altLang="zh-CN" sz="2612" b="0" i="0" u="none" strike="noStrike" kern="120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cs typeface="+mn-cs"/>
              </a:rPr>
              <a:t> overloaded assignment prototype</a:t>
            </a:r>
          </a:p>
          <a:p>
            <a:pPr marL="0" marR="0" lvl="0" indent="0" algn="l" defTabSz="99523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LinkQueue</a:t>
            </a:r>
            <a:r>
              <a:rPr kumimoji="0" lang="en-US" altLang="zh-CN" sz="24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operator=(</a:t>
            </a:r>
            <a:r>
              <a:rPr kumimoji="0" lang="en-US" altLang="zh-CN" sz="2400" b="0"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const</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LinkQueue</a:t>
            </a:r>
            <a:r>
              <a:rPr kumimoji="0" lang="en-US" altLang="zh-CN" sz="24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&amp; original</a:t>
            </a:r>
            <a:r>
              <a:rPr kumimoji="0" lang="en-US" altLang="zh-CN" sz="2400"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95233" rtl="0" eaLnBrk="1" fontAlgn="base" latinLnBrk="0" hangingPunct="1">
              <a:lnSpc>
                <a:spcPct val="100000"/>
              </a:lnSpc>
              <a:spcBef>
                <a:spcPct val="50000"/>
              </a:spcBef>
              <a:spcAft>
                <a:spcPct val="0"/>
              </a:spcAft>
              <a:buClrTx/>
              <a:buSzTx/>
              <a:buFontTx/>
              <a:buNone/>
              <a:tabLst/>
              <a:defRPr/>
            </a:pPr>
            <a:r>
              <a:rPr kumimoji="0" lang="en-US" altLang="zh-CN" sz="2612" b="0" i="0" u="none" strike="noStrike" kern="1200" cap="none" spc="0" normalizeH="0" baseline="0" noProof="0" dirty="0" smtClean="0">
                <a:ln>
                  <a:noFill/>
                </a:ln>
                <a:solidFill>
                  <a:srgbClr val="FF0000"/>
                </a:solidFill>
                <a:effectLst/>
                <a:uLnTx/>
                <a:uFillTx/>
                <a:latin typeface="Comic Sans MS" panose="030F0702030302020204" pitchFamily="66" charset="0"/>
                <a:ea typeface="宋体" panose="02010600030101010101" pitchFamily="2" charset="-122"/>
                <a:cs typeface="+mn-cs"/>
              </a:rPr>
              <a:t> </a:t>
            </a:r>
            <a:r>
              <a:rPr kumimoji="0" lang="en-US" altLang="zh-CN" sz="2612" b="0" i="0" u="none" strike="noStrike" kern="120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cs typeface="+mn-cs"/>
              </a:rPr>
              <a:t>operator syntax</a:t>
            </a:r>
          </a:p>
          <a:p>
            <a:pPr marL="0" marR="0" lvl="0" indent="0" algn="l" defTabSz="995233" rtl="0" eaLnBrk="1" fontAlgn="base" latinLnBrk="0" hangingPunct="1">
              <a:lnSpc>
                <a:spcPct val="100000"/>
              </a:lnSpc>
              <a:spcBef>
                <a:spcPct val="50000"/>
              </a:spcBef>
              <a:spcAft>
                <a:spcPct val="0"/>
              </a:spcAft>
              <a:buClr>
                <a:srgbClr val="0000DA"/>
              </a:buClr>
              <a:buSzPct val="85000"/>
              <a:buFontTx/>
              <a:buNone/>
              <a:tabLst/>
              <a:defRPr/>
            </a:pPr>
            <a:r>
              <a:rPr kumimoji="0" lang="en-US" altLang="zh-CN" sz="2612" b="0" i="0" u="none" strike="noStrike" kern="1200" cap="none" spc="0" normalizeH="0" baseline="0" noProof="0" dirty="0">
                <a:ln>
                  <a:noFill/>
                </a:ln>
                <a:solidFill>
                  <a:srgbClr val="FF0000"/>
                </a:solidFill>
                <a:effectLst/>
                <a:uLnTx/>
                <a:uFillTx/>
                <a:latin typeface="Comic Sans MS" panose="030F0702030302020204" pitchFamily="66" charset="0"/>
                <a:ea typeface="宋体" panose="02010600030101010101" pitchFamily="2" charset="-122"/>
                <a:cs typeface="+mn-cs"/>
              </a:rPr>
              <a:t>	</a:t>
            </a:r>
            <a:r>
              <a:rPr kumimoji="0" lang="en-US" altLang="zh-CN" sz="2612" b="0" i="0" u="none" strike="noStrike" kern="1200" cap="none" spc="0" normalizeH="0" baseline="0" noProof="0" dirty="0" err="1">
                <a:ln>
                  <a:noFill/>
                </a:ln>
                <a:solidFill>
                  <a:srgbClr val="000000"/>
                </a:solidFill>
                <a:effectLst/>
                <a:uLnTx/>
                <a:uFillTx/>
                <a:latin typeface="Comic Sans MS" panose="030F0702030302020204" pitchFamily="66" charset="0"/>
                <a:ea typeface="宋体" panose="02010600030101010101" pitchFamily="2" charset="-122"/>
                <a:cs typeface="+mn-cs"/>
              </a:rPr>
              <a:t>x.operator</a:t>
            </a:r>
            <a:r>
              <a:rPr kumimoji="0" lang="en-US" altLang="zh-CN" sz="2612"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=(y)  (usual way)</a:t>
            </a:r>
          </a:p>
          <a:p>
            <a:pPr marL="0" marR="0" lvl="0" indent="0" algn="l" defTabSz="995233" rtl="0" eaLnBrk="1" fontAlgn="base" latinLnBrk="0" hangingPunct="1">
              <a:lnSpc>
                <a:spcPct val="100000"/>
              </a:lnSpc>
              <a:spcBef>
                <a:spcPct val="50000"/>
              </a:spcBef>
              <a:spcAft>
                <a:spcPct val="0"/>
              </a:spcAft>
              <a:buClr>
                <a:srgbClr val="0000DA"/>
              </a:buClr>
              <a:buSzPct val="85000"/>
              <a:buFontTx/>
              <a:buNone/>
              <a:tabLst/>
              <a:defRPr/>
            </a:pPr>
            <a:r>
              <a:rPr kumimoji="0" lang="en-US" altLang="zh-CN" sz="2612"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	x=y	              (natural and convenient way)</a:t>
            </a:r>
          </a:p>
          <a:p>
            <a:pPr marL="497616" marR="0" lvl="1" indent="0" algn="l" defTabSz="995233" rtl="0" eaLnBrk="1" fontAlgn="base" latinLnBrk="0" hangingPunct="1">
              <a:lnSpc>
                <a:spcPct val="100000"/>
              </a:lnSpc>
              <a:spcBef>
                <a:spcPct val="50000"/>
              </a:spcBef>
              <a:spcAft>
                <a:spcPct val="0"/>
              </a:spcAft>
              <a:buClrTx/>
              <a:buSzPct val="85000"/>
              <a:buFontTx/>
              <a:buBlip>
                <a:blip r:embed="rId3"/>
              </a:buBlip>
              <a:tabLst/>
              <a:defRPr/>
            </a:pPr>
            <a:endParaRPr kumimoji="0" lang="en-US" altLang="zh-CN" sz="2177" b="0" i="0" u="none" strike="noStrike" kern="1200" cap="none" spc="0" normalizeH="0" baseline="0" noProof="0" dirty="0">
              <a:ln>
                <a:noFill/>
              </a:ln>
              <a:solidFill>
                <a:srgbClr val="E3200E"/>
              </a:solidFill>
              <a:effectLst/>
              <a:uLnTx/>
              <a:uFillTx/>
              <a:latin typeface="Comic Sans MS" panose="030F0702030302020204" pitchFamily="66" charset="0"/>
              <a:ea typeface="宋体" panose="02010600030101010101" pitchFamily="2" charset="-122"/>
              <a:cs typeface="+mn-cs"/>
            </a:endParaRPr>
          </a:p>
        </p:txBody>
      </p:sp>
    </p:spTree>
    <p:extLst>
      <p:ext uri="{BB962C8B-B14F-4D97-AF65-F5344CB8AC3E}">
        <p14:creationId xmlns:p14="http://schemas.microsoft.com/office/powerpoint/2010/main" val="2666308193"/>
      </p:ext>
    </p:extLst>
  </p:cSld>
  <p:clrMapOvr>
    <a:masterClrMapping/>
  </p:clrMapOvr>
  <p:transition>
    <p:strips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en-US" altLang="zh-CN" dirty="0">
                <a:solidFill>
                  <a:srgbClr val="0070C0"/>
                </a:solidFill>
              </a:rPr>
              <a:t>T</a:t>
            </a:r>
            <a:r>
              <a:rPr lang="zh-CN" altLang="en-US" dirty="0">
                <a:solidFill>
                  <a:srgbClr val="0070C0"/>
                </a:solidFill>
              </a:rPr>
              <a:t>类型</a:t>
            </a:r>
            <a:r>
              <a:rPr lang="zh-CN" altLang="en-US" dirty="0">
                <a:solidFill>
                  <a:srgbClr val="FF0000"/>
                </a:solidFill>
              </a:rPr>
              <a:t>元素构成的栈是由</a:t>
            </a:r>
            <a:r>
              <a:rPr lang="en-US" altLang="zh-CN" dirty="0">
                <a:solidFill>
                  <a:srgbClr val="0070C0"/>
                </a:solidFill>
              </a:rPr>
              <a:t>T</a:t>
            </a:r>
            <a:r>
              <a:rPr lang="zh-CN" altLang="en-US" dirty="0">
                <a:solidFill>
                  <a:srgbClr val="0070C0"/>
                </a:solidFill>
              </a:rPr>
              <a:t>类型</a:t>
            </a:r>
            <a:r>
              <a:rPr lang="zh-CN" altLang="en-US" dirty="0">
                <a:solidFill>
                  <a:srgbClr val="FF0000"/>
                </a:solidFill>
              </a:rPr>
              <a:t>元素构成的有限序列</a:t>
            </a:r>
            <a:r>
              <a:rPr lang="zh-CN" altLang="en-US" dirty="0"/>
              <a:t>，并且具有以下基本操作：</a:t>
            </a:r>
          </a:p>
          <a:p>
            <a:pPr marL="0" indent="0">
              <a:buNone/>
            </a:pPr>
            <a:r>
              <a:rPr lang="zh-CN" altLang="en-US" dirty="0"/>
              <a:t>（</a:t>
            </a:r>
            <a:r>
              <a:rPr lang="en-US" altLang="zh-CN" dirty="0"/>
              <a:t>1</a:t>
            </a:r>
            <a:r>
              <a:rPr lang="zh-CN" altLang="en-US" dirty="0"/>
              <a:t>）创建一个空</a:t>
            </a:r>
            <a:r>
              <a:rPr lang="zh-CN" altLang="en-US" dirty="0" smtClean="0"/>
              <a:t>栈（</a:t>
            </a:r>
            <a:r>
              <a:rPr lang="en-US" altLang="zh-CN" dirty="0" err="1" smtClean="0"/>
              <a:t>init</a:t>
            </a:r>
            <a:r>
              <a:rPr lang="zh-CN" altLang="en-US" dirty="0" smtClean="0"/>
              <a:t>）</a:t>
            </a:r>
            <a:endParaRPr lang="en-US" altLang="zh-CN" dirty="0" smtClean="0"/>
          </a:p>
          <a:p>
            <a:pPr marL="0" indent="0">
              <a:buNone/>
            </a:pPr>
            <a:r>
              <a:rPr lang="zh-CN" altLang="en-US" dirty="0" smtClean="0"/>
              <a:t>（</a:t>
            </a:r>
            <a:r>
              <a:rPr lang="en-US" altLang="zh-CN" dirty="0"/>
              <a:t>2</a:t>
            </a:r>
            <a:r>
              <a:rPr lang="zh-CN" altLang="en-US" dirty="0"/>
              <a:t>）判断栈是否为空</a:t>
            </a:r>
            <a:r>
              <a:rPr lang="en-US" altLang="zh-CN" dirty="0"/>
              <a:t>(empty)</a:t>
            </a:r>
          </a:p>
          <a:p>
            <a:pPr marL="0" indent="0">
              <a:buNone/>
            </a:pPr>
            <a:r>
              <a:rPr lang="zh-CN" altLang="en-US" dirty="0"/>
              <a:t>（</a:t>
            </a:r>
            <a:r>
              <a:rPr lang="en-US" altLang="zh-CN" dirty="0"/>
              <a:t>3</a:t>
            </a:r>
            <a:r>
              <a:rPr lang="zh-CN" altLang="en-US" dirty="0"/>
              <a:t>）求栈的长度，即栈中元素个数</a:t>
            </a:r>
            <a:r>
              <a:rPr lang="en-US" altLang="zh-CN" dirty="0"/>
              <a:t>(</a:t>
            </a:r>
            <a:r>
              <a:rPr lang="en-US" altLang="zh-CN" dirty="0" err="1"/>
              <a:t>len</a:t>
            </a:r>
            <a:r>
              <a:rPr lang="en-US" altLang="zh-CN" dirty="0"/>
              <a:t>)</a:t>
            </a:r>
          </a:p>
          <a:p>
            <a:pPr marL="0" indent="0">
              <a:buNone/>
            </a:pPr>
            <a:r>
              <a:rPr lang="zh-CN" altLang="en-US" dirty="0"/>
              <a:t>（</a:t>
            </a:r>
            <a:r>
              <a:rPr lang="en-US" altLang="zh-CN" dirty="0"/>
              <a:t>4</a:t>
            </a:r>
            <a:r>
              <a:rPr lang="zh-CN" altLang="en-US" dirty="0"/>
              <a:t>）入栈一个元素</a:t>
            </a:r>
            <a:r>
              <a:rPr lang="en-US" altLang="zh-CN" dirty="0"/>
              <a:t>(push)</a:t>
            </a:r>
          </a:p>
          <a:p>
            <a:pPr marL="0" indent="0">
              <a:buNone/>
            </a:pPr>
            <a:r>
              <a:rPr lang="zh-CN" altLang="en-US" dirty="0"/>
              <a:t>（</a:t>
            </a:r>
            <a:r>
              <a:rPr lang="en-US" altLang="zh-CN" dirty="0"/>
              <a:t>5</a:t>
            </a:r>
            <a:r>
              <a:rPr lang="zh-CN" altLang="en-US" dirty="0"/>
              <a:t>）出栈一个元素</a:t>
            </a:r>
            <a:r>
              <a:rPr lang="en-US" altLang="zh-CN" dirty="0"/>
              <a:t>(pop)</a:t>
            </a:r>
          </a:p>
          <a:p>
            <a:pPr marL="0" indent="0">
              <a:buNone/>
            </a:pPr>
            <a:r>
              <a:rPr lang="zh-CN" altLang="en-US" dirty="0"/>
              <a:t>（</a:t>
            </a:r>
            <a:r>
              <a:rPr lang="en-US" altLang="zh-CN" dirty="0"/>
              <a:t>6</a:t>
            </a:r>
            <a:r>
              <a:rPr lang="zh-CN" altLang="en-US" dirty="0"/>
              <a:t>）读取栈顶元素</a:t>
            </a:r>
            <a:r>
              <a:rPr lang="en-US" altLang="zh-CN" dirty="0"/>
              <a:t>(</a:t>
            </a:r>
            <a:r>
              <a:rPr lang="en-US" altLang="zh-CN" dirty="0" err="1"/>
              <a:t>get_top</a:t>
            </a:r>
            <a:r>
              <a:rPr lang="en-US" altLang="zh-CN" dirty="0"/>
              <a:t>)</a:t>
            </a: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栈的抽象数据类型</a:t>
            </a:r>
            <a:r>
              <a:rPr lang="en-US" altLang="zh-CN" dirty="0" smtClean="0"/>
              <a:t>ADT</a:t>
            </a:r>
            <a:endParaRPr lang="zh-CN" altLang="en-US" dirty="0"/>
          </a:p>
        </p:txBody>
      </p:sp>
    </p:spTree>
    <p:extLst>
      <p:ext uri="{BB962C8B-B14F-4D97-AF65-F5344CB8AC3E}">
        <p14:creationId xmlns:p14="http://schemas.microsoft.com/office/powerpoint/2010/main" val="827154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1784912" y="1268272"/>
            <a:ext cx="9312579" cy="2102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宋体" panose="02010600030101010101" pitchFamily="2" charset="-122"/>
              </a:defRPr>
            </a:lvl1pPr>
            <a:lvl2pPr marL="800100" indent="-34290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154717" indent="-457200" defTabSz="995233" fontAlgn="base">
              <a:spcBef>
                <a:spcPct val="50000"/>
              </a:spcBef>
              <a:spcAft>
                <a:spcPct val="0"/>
              </a:spcAft>
              <a:buClr>
                <a:srgbClr val="0000DA"/>
              </a:buClr>
              <a:buSzPct val="110000"/>
              <a:buFont typeface="Wingdings" panose="05000000000000000000" pitchFamily="2" charset="2"/>
              <a:buChar char="p"/>
            </a:pPr>
            <a:r>
              <a:rPr kumimoji="0" lang="zh-CN" altLang="en-US"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操作步骤</a:t>
            </a:r>
            <a:endParaRPr kumimoji="0" lang="en-US" altLang="zh-CN"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endParaRPr>
          </a:p>
          <a:p>
            <a:pPr marL="870829" marR="0" lvl="1" indent="-373212" algn="l" defTabSz="995233" rtl="0" eaLnBrk="1" fontAlgn="base" latinLnBrk="0" hangingPunct="1">
              <a:lnSpc>
                <a:spcPct val="100000"/>
              </a:lnSpc>
              <a:spcBef>
                <a:spcPct val="50000"/>
              </a:spcBef>
              <a:spcAft>
                <a:spcPct val="0"/>
              </a:spcAft>
              <a:buClr>
                <a:srgbClr val="0000DA"/>
              </a:buClr>
              <a:buSzPct val="110000"/>
              <a:buFont typeface="Arial" panose="020B0604020202020204" pitchFamily="34" charset="0"/>
              <a:buChar char="•"/>
              <a:tabLst/>
              <a:defRPr/>
            </a:pPr>
            <a:r>
              <a:rPr kumimoji="0" lang="zh-CN" altLang="en-US"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清</a:t>
            </a:r>
            <a:r>
              <a:rPr kumimoji="0" lang="zh-CN" altLang="en-US" sz="2612"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空</a:t>
            </a:r>
            <a:r>
              <a:rPr kumimoji="0" lang="en-US" altLang="zh-CN" sz="2612"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this</a:t>
            </a:r>
            <a:r>
              <a:rPr kumimoji="0" lang="zh-CN" altLang="en-US" sz="2612"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rPr>
              <a:t>对象中的结点</a:t>
            </a:r>
            <a:endParaRPr kumimoji="0" lang="en-US" altLang="zh-CN" sz="2612"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endParaRPr>
          </a:p>
          <a:p>
            <a:pPr marL="870829" marR="0" lvl="1" indent="-373212" algn="l" defTabSz="995233" rtl="0" eaLnBrk="1" fontAlgn="base" latinLnBrk="0" hangingPunct="1">
              <a:lnSpc>
                <a:spcPct val="100000"/>
              </a:lnSpc>
              <a:spcBef>
                <a:spcPct val="50000"/>
              </a:spcBef>
              <a:spcAft>
                <a:spcPct val="0"/>
              </a:spcAft>
              <a:buClr>
                <a:srgbClr val="0000DA"/>
              </a:buClr>
              <a:buSzPct val="110000"/>
              <a:buFont typeface="Arial" panose="020B0604020202020204" pitchFamily="34" charset="0"/>
              <a:buChar char="•"/>
              <a:tabLst/>
              <a:defRPr/>
            </a:pPr>
            <a:r>
              <a:rPr kumimoji="0" lang="zh-CN" altLang="en-US"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生成</a:t>
            </a:r>
            <a:r>
              <a:rPr kumimoji="0" lang="en-US" altLang="zh-CN"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original</a:t>
            </a:r>
            <a:r>
              <a:rPr kumimoji="0" lang="zh-CN" altLang="en-US"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链队列的拷贝链表</a:t>
            </a:r>
            <a:r>
              <a:rPr lang="zh-CN" altLang="en-US" sz="2612" dirty="0" smtClean="0">
                <a:solidFill>
                  <a:srgbClr val="000000"/>
                </a:solidFill>
                <a:latin typeface="Comic Sans MS" panose="030F0702030302020204" pitchFamily="66" charset="0"/>
              </a:rPr>
              <a:t>，并</a:t>
            </a:r>
            <a:r>
              <a:rPr kumimoji="0" lang="zh-CN" altLang="en-US"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将</a:t>
            </a:r>
            <a:r>
              <a:rPr kumimoji="0" lang="en-US" altLang="zh-CN"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this</a:t>
            </a:r>
            <a:r>
              <a:rPr kumimoji="0" lang="zh-CN" altLang="en-US" sz="2612" b="0" i="0" u="none" strike="noStrike" kern="1200" cap="none" spc="0" normalizeH="0" baseline="0" noProof="0" dirty="0" smtClean="0">
                <a:ln>
                  <a:noFill/>
                </a:ln>
                <a:solidFill>
                  <a:srgbClr val="000000"/>
                </a:solidFill>
                <a:effectLst/>
                <a:uLnTx/>
                <a:uFillTx/>
                <a:latin typeface="Comic Sans MS" panose="030F0702030302020204" pitchFamily="66" charset="0"/>
                <a:ea typeface="宋体" panose="02010600030101010101" pitchFamily="2" charset="-122"/>
                <a:cs typeface="+mn-cs"/>
              </a:rPr>
              <a:t>对象设置为拷贝链表</a:t>
            </a:r>
            <a:endParaRPr kumimoji="0" lang="en-US" altLang="zh-CN" sz="2612" b="0" i="0" u="none" strike="noStrike" kern="1200" cap="none" spc="0" normalizeH="0" baseline="0" noProof="0" dirty="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2" name="矩形 1"/>
          <p:cNvSpPr/>
          <p:nvPr/>
        </p:nvSpPr>
        <p:spPr>
          <a:xfrm>
            <a:off x="1125692" y="711319"/>
            <a:ext cx="7059946" cy="461665"/>
          </a:xfrm>
          <a:prstGeom prst="rect">
            <a:avLst/>
          </a:prstGeom>
        </p:spPr>
        <p:txBody>
          <a:bodyPr wrap="none">
            <a:spAutoFit/>
          </a:bodyPr>
          <a:lstStyle/>
          <a:p>
            <a:pPr marL="0" marR="0" lvl="0" indent="0" algn="l" defTabSz="995233"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LinkQueue</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 operator=(</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const</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 </a:t>
            </a:r>
            <a:r>
              <a:rPr kumimoji="0" lang="en-US" altLang="zh-CN" sz="2400" b="0" i="0" u="none" strike="noStrike" kern="1200" cap="none" spc="0" normalizeH="0" baseline="0" noProof="0" dirty="0" err="1">
                <a:ln>
                  <a:noFill/>
                </a:ln>
                <a:solidFill>
                  <a:srgbClr val="000000"/>
                </a:solidFill>
                <a:effectLst/>
                <a:uLnTx/>
                <a:uFillTx/>
                <a:latin typeface="Arial"/>
                <a:ea typeface="宋体"/>
                <a:cs typeface="+mn-cs"/>
              </a:rPr>
              <a:t>LinkQueue</a:t>
            </a:r>
            <a:r>
              <a:rPr kumimoji="0" lang="en-US" altLang="zh-CN" sz="2400" b="0" i="0" u="none" strike="noStrike" kern="1200" cap="none" spc="0" normalizeH="0" baseline="0" noProof="0" dirty="0">
                <a:ln>
                  <a:noFill/>
                </a:ln>
                <a:solidFill>
                  <a:srgbClr val="000000"/>
                </a:solidFill>
                <a:effectLst/>
                <a:uLnTx/>
                <a:uFillTx/>
                <a:latin typeface="Arial"/>
                <a:ea typeface="宋体"/>
                <a:cs typeface="+mn-cs"/>
              </a:rPr>
              <a:t> &amp; original);</a:t>
            </a:r>
          </a:p>
        </p:txBody>
      </p:sp>
    </p:spTree>
    <p:extLst>
      <p:ext uri="{BB962C8B-B14F-4D97-AF65-F5344CB8AC3E}">
        <p14:creationId xmlns:p14="http://schemas.microsoft.com/office/powerpoint/2010/main" val="23323267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886" y="632403"/>
            <a:ext cx="11571758" cy="617092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template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&lt;</a:t>
            </a:r>
            <a:r>
              <a:rPr kumimoji="0" lang="en-US" altLang="zh-CN" sz="2200" b="1" i="0" u="none" strike="noStrike" kern="1200" cap="none" spc="0" normalizeH="0" baseline="0" noProof="0" dirty="0" err="1">
                <a:ln>
                  <a:noFill/>
                </a:ln>
                <a:solidFill>
                  <a:srgbClr val="0000FF"/>
                </a:solidFill>
                <a:effectLst/>
                <a:uLnTx/>
                <a:uFillTx/>
                <a:latin typeface="新宋体" panose="02010609030101010101" pitchFamily="49" charset="-122"/>
                <a:ea typeface="新宋体" panose="02010609030101010101" pitchFamily="49" charset="-122"/>
                <a:cs typeface="+mn-cs"/>
              </a:rPr>
              <a:t>typename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LinkQueue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 </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LinkQueue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 </a:t>
            </a:r>
            <a:r>
              <a:rPr kumimoji="0" lang="en-US" altLang="zh-CN" sz="2200" b="1" i="0" u="none" strike="noStrike" kern="1200" cap="none" spc="0" normalizeH="0" baseline="0" noProof="0" dirty="0">
                <a:ln>
                  <a:noFill/>
                </a:ln>
                <a:solidFill>
                  <a:srgbClr val="008080"/>
                </a:solidFill>
                <a:effectLst/>
                <a:uLnTx/>
                <a:uFillTx/>
                <a:latin typeface="新宋体" panose="02010609030101010101" pitchFamily="49" charset="-122"/>
                <a:ea typeface="新宋体" panose="02010609030101010101" pitchFamily="49" charset="-122"/>
                <a:cs typeface="+mn-cs"/>
              </a:rPr>
              <a:t>operator =</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0000FF"/>
                </a:solidFill>
                <a:effectLst/>
                <a:uLnTx/>
                <a:uFillTx/>
                <a:latin typeface="新宋体" panose="02010609030101010101" pitchFamily="49" charset="-122"/>
                <a:ea typeface="新宋体" panose="02010609030101010101" pitchFamily="49" charset="-122"/>
                <a:cs typeface="+mn-cs"/>
              </a:rPr>
              <a:t>const</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LinkQueue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&gt;&amp; </a:t>
            </a:r>
            <a:r>
              <a:rPr kumimoji="0" lang="en-US" altLang="zh-CN" sz="2200" b="1" i="0" u="none" strike="noStrike" kern="1200" cap="none" spc="0" normalizeH="0" baseline="0" noProof="0" dirty="0">
                <a:ln>
                  <a:noFill/>
                </a:ln>
                <a:solidFill>
                  <a:srgbClr val="808080"/>
                </a:solidFill>
                <a:effectLst/>
                <a:uLnTx/>
                <a:uFillTx/>
                <a:latin typeface="新宋体" panose="02010609030101010101" pitchFamily="49" charset="-122"/>
                <a:ea typeface="新宋体" panose="02010609030101010101" pitchFamily="49" charset="-122"/>
                <a:cs typeface="+mn-cs"/>
              </a:rPr>
              <a:t>original</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smtClean="0">
                <a:ln>
                  <a:noFill/>
                </a:ln>
                <a:solidFill>
                  <a:srgbClr val="000000"/>
                </a:solidFill>
                <a:effectLst/>
                <a:uLnTx/>
                <a:uFillTx/>
                <a:latin typeface="新宋体" panose="02010609030101010101" pitchFamily="49" charset="-122"/>
                <a:ea typeface="新宋体" panose="02010609030101010101" pitchFamily="49" charset="-122"/>
                <a:cs typeface="+mn-cs"/>
              </a:rPr>
              <a:t>&gt; </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 </a:t>
            </a:r>
            <a:r>
              <a:rPr kumimoji="0" lang="en-US" altLang="zh-CN" sz="2200" b="1" i="0" u="none" strike="noStrike" kern="1200" cap="none" spc="0" normalizeH="0" baseline="0" noProof="0" dirty="0" err="1">
                <a:ln>
                  <a:noFill/>
                </a:ln>
                <a:solidFill>
                  <a:srgbClr val="808080"/>
                </a:solidFill>
                <a:effectLst/>
                <a:uLnTx/>
                <a:uFillTx/>
                <a:latin typeface="新宋体" panose="02010609030101010101" pitchFamily="49" charset="-122"/>
                <a:ea typeface="新宋体" panose="02010609030101010101" pitchFamily="49" charset="-122"/>
                <a:cs typeface="+mn-cs"/>
              </a:rPr>
              <a:t>original</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.front</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while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(!Empty()) </a:t>
            </a:r>
            <a:endParaRPr kumimoji="0" lang="en-US" altLang="zh-CN" sz="2200" b="1" i="0" u="none" strike="noStrike" kern="1200" cap="none" spc="0" normalizeH="0" baseline="0" noProof="0" dirty="0" smtClean="0">
              <a:ln>
                <a:noFill/>
              </a:ln>
              <a:solidFill>
                <a:srgbClr val="000000"/>
              </a:solidFill>
              <a:effectLst/>
              <a:uLnTx/>
              <a:uFillTx/>
              <a:latin typeface="新宋体" panose="02010609030101010101" pitchFamily="49" charset="-122"/>
              <a:ea typeface="新宋体" panose="02010609030101010101" pitchFamily="49" charset="-122"/>
              <a:cs typeface="+mn-cs"/>
            </a:endParaRP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smtClean="0">
                <a:ln>
                  <a:noFill/>
                </a:ln>
                <a:solidFill>
                  <a:srgbClr val="000000"/>
                </a:solidFill>
                <a:effectLst/>
                <a:uLnTx/>
                <a:uFillTx/>
                <a:latin typeface="新宋体" panose="02010609030101010101" pitchFamily="49" charset="-122"/>
                <a:ea typeface="新宋体" panose="02010609030101010101" pitchFamily="49" charset="-122"/>
                <a:cs typeface="+mn-cs"/>
              </a:rPr>
              <a:t>DeQueue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delete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front;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 = front = </a:t>
            </a: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new</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-&gt;data);</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while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-&gt;next != </a:t>
            </a:r>
            <a:r>
              <a:rPr kumimoji="0" lang="en-US" altLang="zh-CN" sz="2200" b="1" i="0" u="none" strike="noStrike" kern="1200" cap="none" spc="0" normalizeH="0" baseline="0" noProof="0" dirty="0">
                <a:ln>
                  <a:noFill/>
                </a:ln>
                <a:solidFill>
                  <a:srgbClr val="6F008A"/>
                </a:solidFill>
                <a:effectLst/>
                <a:uLnTx/>
                <a:uFillTx/>
                <a:latin typeface="新宋体" panose="02010609030101010101" pitchFamily="49" charset="-122"/>
                <a:ea typeface="新宋体" panose="02010609030101010101" pitchFamily="49" charset="-122"/>
                <a:cs typeface="+mn-cs"/>
              </a:rPr>
              <a:t>NULL</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-&gt;next;</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rear-&gt;next = </a:t>
            </a: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new</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-&gt;data);</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 = rear-&gt;next;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return</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this</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endParaRPr kumimoji="0" lang="zh-CN" altLang="en-US" sz="2200" b="1" i="0" u="none" strike="noStrike" kern="1200" cap="none" spc="0" normalizeH="0" baseline="0" noProof="0" dirty="0">
              <a:ln>
                <a:noFill/>
              </a:ln>
              <a:solidFill>
                <a:srgbClr val="000000"/>
              </a:solidFill>
              <a:effectLst/>
              <a:uLnTx/>
              <a:uFillTx/>
              <a:latin typeface="Arial"/>
              <a:ea typeface="宋体"/>
              <a:cs typeface="+mn-cs"/>
            </a:endParaRPr>
          </a:p>
        </p:txBody>
      </p:sp>
      <p:sp>
        <p:nvSpPr>
          <p:cNvPr id="4" name="Rectangle 5"/>
          <p:cNvSpPr>
            <a:spLocks noChangeArrowheads="1"/>
          </p:cNvSpPr>
          <p:nvPr/>
        </p:nvSpPr>
        <p:spPr bwMode="auto">
          <a:xfrm>
            <a:off x="539886" y="224104"/>
            <a:ext cx="11571758" cy="49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 typeface="Wingdings" panose="05000000000000000000" pitchFamily="2" charset="2"/>
              <a:buChar char="p"/>
              <a:tabLst/>
              <a:defRPr/>
            </a:pPr>
            <a:r>
              <a:rPr kumimoji="0" lang="en-US" altLang="zh-CN" sz="2612"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Overloading the Assignment </a:t>
            </a:r>
            <a:r>
              <a:rPr kumimoji="0" lang="en-US" altLang="zh-CN" sz="2612"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Operator</a:t>
            </a:r>
            <a:r>
              <a:rPr kumimoji="0" lang="zh-CN" altLang="en-US" sz="2612"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（赋值</a:t>
            </a:r>
            <a:r>
              <a:rPr kumimoji="0" lang="zh-CN" altLang="en-US" sz="2612"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重载</a:t>
            </a:r>
            <a:r>
              <a:rPr kumimoji="0" lang="zh-CN" altLang="en-US" sz="2612"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操作）</a:t>
            </a:r>
            <a:endParaRPr kumimoji="0" lang="zh-CN" altLang="en-US" sz="2612"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5671441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5"/>
          <p:cNvSpPr>
            <a:spLocks noChangeShapeType="1"/>
          </p:cNvSpPr>
          <p:nvPr/>
        </p:nvSpPr>
        <p:spPr bwMode="auto">
          <a:xfrm>
            <a:off x="4179769"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27" name="Line 6"/>
          <p:cNvSpPr>
            <a:spLocks noChangeShapeType="1"/>
          </p:cNvSpPr>
          <p:nvPr/>
        </p:nvSpPr>
        <p:spPr bwMode="auto">
          <a:xfrm>
            <a:off x="4179769" y="627225"/>
            <a:ext cx="1202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28" name="Line 7"/>
          <p:cNvSpPr>
            <a:spLocks noChangeShapeType="1"/>
          </p:cNvSpPr>
          <p:nvPr/>
        </p:nvSpPr>
        <p:spPr bwMode="auto">
          <a:xfrm>
            <a:off x="4957320"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29" name="Line 8"/>
          <p:cNvSpPr>
            <a:spLocks noChangeShapeType="1"/>
          </p:cNvSpPr>
          <p:nvPr/>
        </p:nvSpPr>
        <p:spPr bwMode="auto">
          <a:xfrm>
            <a:off x="5382381"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0" name="Line 9"/>
          <p:cNvSpPr>
            <a:spLocks noChangeShapeType="1"/>
          </p:cNvSpPr>
          <p:nvPr/>
        </p:nvSpPr>
        <p:spPr bwMode="auto">
          <a:xfrm>
            <a:off x="4179769" y="1200885"/>
            <a:ext cx="1202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1" name="Line 10"/>
          <p:cNvSpPr>
            <a:spLocks noChangeShapeType="1"/>
          </p:cNvSpPr>
          <p:nvPr/>
        </p:nvSpPr>
        <p:spPr bwMode="auto">
          <a:xfrm>
            <a:off x="9277048"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2" name="Line 11"/>
          <p:cNvSpPr>
            <a:spLocks noChangeShapeType="1"/>
          </p:cNvSpPr>
          <p:nvPr/>
        </p:nvSpPr>
        <p:spPr bwMode="auto">
          <a:xfrm>
            <a:off x="9277049" y="627225"/>
            <a:ext cx="1204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3" name="Line 12"/>
          <p:cNvSpPr>
            <a:spLocks noChangeShapeType="1"/>
          </p:cNvSpPr>
          <p:nvPr/>
        </p:nvSpPr>
        <p:spPr bwMode="auto">
          <a:xfrm>
            <a:off x="10056327"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4" name="Line 13"/>
          <p:cNvSpPr>
            <a:spLocks noChangeShapeType="1"/>
          </p:cNvSpPr>
          <p:nvPr/>
        </p:nvSpPr>
        <p:spPr bwMode="auto">
          <a:xfrm>
            <a:off x="10481388"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5" name="Line 14"/>
          <p:cNvSpPr>
            <a:spLocks noChangeShapeType="1"/>
          </p:cNvSpPr>
          <p:nvPr/>
        </p:nvSpPr>
        <p:spPr bwMode="auto">
          <a:xfrm>
            <a:off x="9277049" y="1200885"/>
            <a:ext cx="1204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6" name="Line 15"/>
          <p:cNvSpPr>
            <a:spLocks noChangeShapeType="1"/>
          </p:cNvSpPr>
          <p:nvPr/>
        </p:nvSpPr>
        <p:spPr bwMode="auto">
          <a:xfrm>
            <a:off x="5949130"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7" name="Line 16"/>
          <p:cNvSpPr>
            <a:spLocks noChangeShapeType="1"/>
          </p:cNvSpPr>
          <p:nvPr/>
        </p:nvSpPr>
        <p:spPr bwMode="auto">
          <a:xfrm>
            <a:off x="5949130" y="627225"/>
            <a:ext cx="1204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8" name="Line 17"/>
          <p:cNvSpPr>
            <a:spLocks noChangeShapeType="1"/>
          </p:cNvSpPr>
          <p:nvPr/>
        </p:nvSpPr>
        <p:spPr bwMode="auto">
          <a:xfrm>
            <a:off x="6728408"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39" name="Line 18"/>
          <p:cNvSpPr>
            <a:spLocks noChangeShapeType="1"/>
          </p:cNvSpPr>
          <p:nvPr/>
        </p:nvSpPr>
        <p:spPr bwMode="auto">
          <a:xfrm>
            <a:off x="7153469" y="627225"/>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40" name="Line 19"/>
          <p:cNvSpPr>
            <a:spLocks noChangeShapeType="1"/>
          </p:cNvSpPr>
          <p:nvPr/>
        </p:nvSpPr>
        <p:spPr bwMode="auto">
          <a:xfrm>
            <a:off x="5949130" y="1200885"/>
            <a:ext cx="1204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41" name="Line 20"/>
          <p:cNvSpPr>
            <a:spLocks noChangeShapeType="1"/>
          </p:cNvSpPr>
          <p:nvPr/>
        </p:nvSpPr>
        <p:spPr bwMode="auto">
          <a:xfrm>
            <a:off x="3329647" y="882953"/>
            <a:ext cx="850122"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42" name="Line 21"/>
          <p:cNvSpPr>
            <a:spLocks noChangeShapeType="1"/>
          </p:cNvSpPr>
          <p:nvPr/>
        </p:nvSpPr>
        <p:spPr bwMode="auto">
          <a:xfrm>
            <a:off x="5074817" y="910599"/>
            <a:ext cx="862217"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43" name="Line 22"/>
          <p:cNvSpPr>
            <a:spLocks noChangeShapeType="1"/>
          </p:cNvSpPr>
          <p:nvPr/>
        </p:nvSpPr>
        <p:spPr bwMode="auto">
          <a:xfrm flipV="1">
            <a:off x="6954763" y="882953"/>
            <a:ext cx="765455" cy="27646"/>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44" name="Line 23"/>
          <p:cNvSpPr>
            <a:spLocks noChangeShapeType="1"/>
          </p:cNvSpPr>
          <p:nvPr/>
        </p:nvSpPr>
        <p:spPr bwMode="auto">
          <a:xfrm>
            <a:off x="8710300" y="882953"/>
            <a:ext cx="566748"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45" name="Line 24"/>
          <p:cNvSpPr>
            <a:spLocks noChangeShapeType="1"/>
          </p:cNvSpPr>
          <p:nvPr/>
        </p:nvSpPr>
        <p:spPr bwMode="auto">
          <a:xfrm>
            <a:off x="7861905" y="882953"/>
            <a:ext cx="706708" cy="0"/>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46" name="Text Box 26"/>
          <p:cNvSpPr txBox="1">
            <a:spLocks noChangeArrowheads="1"/>
          </p:cNvSpPr>
          <p:nvPr/>
        </p:nvSpPr>
        <p:spPr bwMode="auto">
          <a:xfrm>
            <a:off x="9933647" y="627225"/>
            <a:ext cx="495904" cy="628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50000"/>
              </a:spcBef>
              <a:spcAft>
                <a:spcPct val="0"/>
              </a:spcAft>
              <a:buClrTx/>
              <a:buSzTx/>
              <a:buFontTx/>
              <a:buNone/>
              <a:tabLst/>
              <a:defRPr/>
            </a:pPr>
            <a:r>
              <a:rPr kumimoji="0" lang="en-US" altLang="zh-CN" sz="3483"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52250" name="Text Box 25"/>
          <p:cNvSpPr txBox="1">
            <a:spLocks noChangeArrowheads="1"/>
          </p:cNvSpPr>
          <p:nvPr/>
        </p:nvSpPr>
        <p:spPr bwMode="auto">
          <a:xfrm>
            <a:off x="1181878" y="407782"/>
            <a:ext cx="2185598" cy="494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612" b="1" i="0"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rPr>
              <a:t>original. </a:t>
            </a:r>
            <a:r>
              <a:rPr kumimoji="0" lang="en-US" altLang="zh-CN" sz="2612" b="1" i="0" u="none" strike="noStrike" kern="1200" cap="none" spc="0" normalizeH="0" baseline="0" noProof="0" dirty="0" smtClean="0">
                <a:ln>
                  <a:noFill/>
                </a:ln>
                <a:solidFill>
                  <a:srgbClr val="FF3300"/>
                </a:solidFill>
                <a:effectLst/>
                <a:uLnTx/>
                <a:uFillTx/>
                <a:latin typeface="Times New Roman" panose="02020603050405020304" pitchFamily="18" charset="0"/>
                <a:ea typeface="楷体_GB2312" pitchFamily="49" charset="-122"/>
                <a:cs typeface="+mn-cs"/>
              </a:rPr>
              <a:t>front</a:t>
            </a:r>
            <a:endParaRPr kumimoji="0" lang="en-US" altLang="zh-CN" sz="2612" b="1" i="0" u="none" strike="noStrike" kern="1200" cap="none" spc="0" normalizeH="0" baseline="0" noProof="0" dirty="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52251" name="Line 5"/>
          <p:cNvSpPr>
            <a:spLocks noChangeShapeType="1"/>
          </p:cNvSpPr>
          <p:nvPr/>
        </p:nvSpPr>
        <p:spPr bwMode="auto">
          <a:xfrm>
            <a:off x="4319728" y="2586653"/>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52" name="Line 6"/>
          <p:cNvSpPr>
            <a:spLocks noChangeShapeType="1"/>
          </p:cNvSpPr>
          <p:nvPr/>
        </p:nvSpPr>
        <p:spPr bwMode="auto">
          <a:xfrm>
            <a:off x="4319728" y="2586653"/>
            <a:ext cx="1202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53" name="Line 7"/>
          <p:cNvSpPr>
            <a:spLocks noChangeShapeType="1"/>
          </p:cNvSpPr>
          <p:nvPr/>
        </p:nvSpPr>
        <p:spPr bwMode="auto">
          <a:xfrm>
            <a:off x="5097279" y="2586653"/>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54" name="Line 8"/>
          <p:cNvSpPr>
            <a:spLocks noChangeShapeType="1"/>
          </p:cNvSpPr>
          <p:nvPr/>
        </p:nvSpPr>
        <p:spPr bwMode="auto">
          <a:xfrm>
            <a:off x="5522340" y="2586653"/>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55" name="Line 9"/>
          <p:cNvSpPr>
            <a:spLocks noChangeShapeType="1"/>
          </p:cNvSpPr>
          <p:nvPr/>
        </p:nvSpPr>
        <p:spPr bwMode="auto">
          <a:xfrm>
            <a:off x="4319728" y="3160313"/>
            <a:ext cx="12026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56" name="Line 20"/>
          <p:cNvSpPr>
            <a:spLocks noChangeShapeType="1"/>
          </p:cNvSpPr>
          <p:nvPr/>
        </p:nvSpPr>
        <p:spPr bwMode="auto">
          <a:xfrm>
            <a:off x="3469606" y="2721429"/>
            <a:ext cx="850122"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2258" name="Text Box 25"/>
          <p:cNvSpPr txBox="1">
            <a:spLocks noChangeArrowheads="1"/>
          </p:cNvSpPr>
          <p:nvPr/>
        </p:nvSpPr>
        <p:spPr bwMode="auto">
          <a:xfrm>
            <a:off x="3981061" y="1624218"/>
            <a:ext cx="173156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177" b="0" i="0" u="none" strike="noStrike" kern="1200" cap="none" spc="0" normalizeH="0" baseline="0" noProof="0">
                <a:ln>
                  <a:noFill/>
                </a:ln>
                <a:solidFill>
                  <a:srgbClr val="3333FF"/>
                </a:solidFill>
                <a:effectLst/>
                <a:uLnTx/>
                <a:uFillTx/>
                <a:latin typeface="Times New Roman" panose="02020603050405020304" pitchFamily="18" charset="0"/>
                <a:ea typeface="楷体_GB2312" pitchFamily="49" charset="-122"/>
                <a:cs typeface="+mn-cs"/>
              </a:rPr>
              <a:t>original_node</a:t>
            </a:r>
          </a:p>
        </p:txBody>
      </p:sp>
      <p:cxnSp>
        <p:nvCxnSpPr>
          <p:cNvPr id="79" name="直接箭头连接符 78"/>
          <p:cNvCxnSpPr>
            <a:stCxn id="52258" idx="0"/>
          </p:cNvCxnSpPr>
          <p:nvPr/>
        </p:nvCxnSpPr>
        <p:spPr>
          <a:xfrm flipV="1">
            <a:off x="4855374" y="1283824"/>
            <a:ext cx="0" cy="340394"/>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2260" name="Text Box 25"/>
          <p:cNvSpPr txBox="1">
            <a:spLocks noChangeArrowheads="1"/>
          </p:cNvSpPr>
          <p:nvPr/>
        </p:nvSpPr>
        <p:spPr bwMode="auto">
          <a:xfrm>
            <a:off x="4243701" y="3552544"/>
            <a:ext cx="617477"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177" b="0" i="0" u="none" strike="noStrike" kern="1200" cap="none" spc="0" normalizeH="0" baseline="0" noProof="0" dirty="0" smtClean="0">
                <a:ln>
                  <a:noFill/>
                </a:ln>
                <a:solidFill>
                  <a:srgbClr val="3333FF"/>
                </a:solidFill>
                <a:effectLst/>
                <a:uLnTx/>
                <a:uFillTx/>
                <a:latin typeface="Times New Roman" panose="02020603050405020304" pitchFamily="18" charset="0"/>
                <a:ea typeface="楷体_GB2312" pitchFamily="49" charset="-122"/>
                <a:cs typeface="+mn-cs"/>
              </a:rPr>
              <a:t>rear</a:t>
            </a:r>
            <a:endParaRPr kumimoji="0" lang="en-US" altLang="zh-CN" sz="2177" b="0" i="0" u="none" strike="noStrike" kern="1200" cap="none" spc="0" normalizeH="0" baseline="0" noProof="0" dirty="0">
              <a:ln>
                <a:noFill/>
              </a:ln>
              <a:solidFill>
                <a:srgbClr val="3333FF"/>
              </a:solidFill>
              <a:effectLst/>
              <a:uLnTx/>
              <a:uFillTx/>
              <a:latin typeface="Times New Roman" panose="02020603050405020304" pitchFamily="18" charset="0"/>
              <a:ea typeface="楷体_GB2312" pitchFamily="49" charset="-122"/>
              <a:cs typeface="+mn-cs"/>
            </a:endParaRPr>
          </a:p>
        </p:txBody>
      </p:sp>
      <p:cxnSp>
        <p:nvCxnSpPr>
          <p:cNvPr id="81" name="直接箭头连接符 80"/>
          <p:cNvCxnSpPr/>
          <p:nvPr/>
        </p:nvCxnSpPr>
        <p:spPr>
          <a:xfrm flipV="1">
            <a:off x="4876109" y="3174137"/>
            <a:ext cx="0" cy="409510"/>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2262" name="Text Box 25"/>
          <p:cNvSpPr txBox="1">
            <a:spLocks noChangeArrowheads="1"/>
          </p:cNvSpPr>
          <p:nvPr/>
        </p:nvSpPr>
        <p:spPr bwMode="auto">
          <a:xfrm>
            <a:off x="2530595" y="2404074"/>
            <a:ext cx="726481"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177" b="0" i="0" u="none" strike="noStrike" kern="1200" cap="none" spc="0" normalizeH="0" baseline="0" noProof="0" dirty="0" smtClean="0">
                <a:ln>
                  <a:noFill/>
                </a:ln>
                <a:solidFill>
                  <a:srgbClr val="3333FF"/>
                </a:solidFill>
                <a:effectLst/>
                <a:uLnTx/>
                <a:uFillTx/>
                <a:latin typeface="Times New Roman" panose="02020603050405020304" pitchFamily="18" charset="0"/>
                <a:ea typeface="楷体_GB2312" pitchFamily="49" charset="-122"/>
                <a:cs typeface="+mn-cs"/>
              </a:rPr>
              <a:t>front</a:t>
            </a:r>
            <a:endParaRPr kumimoji="0" lang="en-US" altLang="zh-CN" sz="2177" b="0" i="0" u="none" strike="noStrike" kern="1200" cap="none" spc="0" normalizeH="0" baseline="0" noProof="0" dirty="0">
              <a:ln>
                <a:noFill/>
              </a:ln>
              <a:solidFill>
                <a:srgbClr val="3333FF"/>
              </a:solidFill>
              <a:effectLst/>
              <a:uLnTx/>
              <a:uFillTx/>
              <a:latin typeface="Times New Roman" panose="02020603050405020304" pitchFamily="18" charset="0"/>
              <a:ea typeface="楷体_GB2312" pitchFamily="49" charset="-122"/>
              <a:cs typeface="+mn-cs"/>
            </a:endParaRPr>
          </a:p>
        </p:txBody>
      </p:sp>
      <p:sp>
        <p:nvSpPr>
          <p:cNvPr id="52264" name="Text Box 26"/>
          <p:cNvSpPr txBox="1">
            <a:spLocks noChangeArrowheads="1"/>
          </p:cNvSpPr>
          <p:nvPr/>
        </p:nvSpPr>
        <p:spPr bwMode="auto">
          <a:xfrm>
            <a:off x="5097280" y="2578013"/>
            <a:ext cx="495905" cy="56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50000"/>
              </a:spcBef>
              <a:spcAft>
                <a:spcPct val="0"/>
              </a:spcAft>
              <a:buClrTx/>
              <a:buSzTx/>
              <a:buFontTx/>
              <a:buNone/>
              <a:tabLst/>
              <a:defRPr/>
            </a:pPr>
            <a:r>
              <a:rPr kumimoji="0" lang="en-US" altLang="zh-CN" sz="3048"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93" name="Text Box 25"/>
          <p:cNvSpPr txBox="1">
            <a:spLocks noChangeArrowheads="1"/>
          </p:cNvSpPr>
          <p:nvPr/>
        </p:nvSpPr>
        <p:spPr bwMode="auto">
          <a:xfrm>
            <a:off x="5729687" y="1624218"/>
            <a:ext cx="1731564"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177" b="0" i="0" u="none" strike="noStrike" kern="1200" cap="none" spc="0" normalizeH="0" baseline="0" noProof="0">
                <a:ln>
                  <a:noFill/>
                </a:ln>
                <a:solidFill>
                  <a:srgbClr val="3333FF"/>
                </a:solidFill>
                <a:effectLst/>
                <a:uLnTx/>
                <a:uFillTx/>
                <a:latin typeface="Times New Roman" panose="02020603050405020304" pitchFamily="18" charset="0"/>
                <a:ea typeface="楷体_GB2312" pitchFamily="49" charset="-122"/>
                <a:cs typeface="+mn-cs"/>
              </a:rPr>
              <a:t>original_node</a:t>
            </a:r>
          </a:p>
        </p:txBody>
      </p:sp>
      <p:cxnSp>
        <p:nvCxnSpPr>
          <p:cNvPr id="94" name="直接箭头连接符 93"/>
          <p:cNvCxnSpPr>
            <a:stCxn id="93" idx="0"/>
          </p:cNvCxnSpPr>
          <p:nvPr/>
        </p:nvCxnSpPr>
        <p:spPr>
          <a:xfrm flipV="1">
            <a:off x="6604000" y="1283824"/>
            <a:ext cx="0" cy="340394"/>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3981061" y="1283824"/>
            <a:ext cx="1644952" cy="7758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FFFFFF"/>
              </a:solidFill>
              <a:effectLst/>
              <a:uLnTx/>
              <a:uFillTx/>
              <a:latin typeface="Arial"/>
              <a:ea typeface="宋体"/>
              <a:cs typeface="+mn-cs"/>
            </a:endParaRPr>
          </a:p>
        </p:txBody>
      </p:sp>
      <p:sp>
        <p:nvSpPr>
          <p:cNvPr id="96" name="Line 15"/>
          <p:cNvSpPr>
            <a:spLocks noChangeShapeType="1"/>
          </p:cNvSpPr>
          <p:nvPr/>
        </p:nvSpPr>
        <p:spPr bwMode="auto">
          <a:xfrm>
            <a:off x="6115007" y="2597021"/>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 name="Line 16"/>
          <p:cNvSpPr>
            <a:spLocks noChangeShapeType="1"/>
          </p:cNvSpPr>
          <p:nvPr/>
        </p:nvSpPr>
        <p:spPr bwMode="auto">
          <a:xfrm>
            <a:off x="6115008" y="2597021"/>
            <a:ext cx="1204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17"/>
          <p:cNvSpPr>
            <a:spLocks noChangeShapeType="1"/>
          </p:cNvSpPr>
          <p:nvPr/>
        </p:nvSpPr>
        <p:spPr bwMode="auto">
          <a:xfrm>
            <a:off x="6894286" y="2597021"/>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18"/>
          <p:cNvSpPr>
            <a:spLocks noChangeShapeType="1"/>
          </p:cNvSpPr>
          <p:nvPr/>
        </p:nvSpPr>
        <p:spPr bwMode="auto">
          <a:xfrm>
            <a:off x="7319347" y="2597021"/>
            <a:ext cx="0" cy="573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19"/>
          <p:cNvSpPr>
            <a:spLocks noChangeShapeType="1"/>
          </p:cNvSpPr>
          <p:nvPr/>
        </p:nvSpPr>
        <p:spPr bwMode="auto">
          <a:xfrm>
            <a:off x="6115008" y="3170681"/>
            <a:ext cx="1204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 name="Line 21"/>
          <p:cNvSpPr>
            <a:spLocks noChangeShapeType="1"/>
          </p:cNvSpPr>
          <p:nvPr/>
        </p:nvSpPr>
        <p:spPr bwMode="auto">
          <a:xfrm>
            <a:off x="5252790" y="2958149"/>
            <a:ext cx="862218" cy="0"/>
          </a:xfrm>
          <a:prstGeom prst="line">
            <a:avLst/>
          </a:prstGeom>
          <a:noFill/>
          <a:ln w="317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pPr marL="0" marR="0" lvl="0" indent="0" algn="l"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 name="Text Box 25"/>
          <p:cNvSpPr txBox="1">
            <a:spLocks noChangeArrowheads="1"/>
          </p:cNvSpPr>
          <p:nvPr/>
        </p:nvSpPr>
        <p:spPr bwMode="auto">
          <a:xfrm>
            <a:off x="6295261" y="3604381"/>
            <a:ext cx="617477"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r>
              <a:rPr kumimoji="0" lang="en-US" altLang="zh-CN" sz="2177" b="0" i="0" u="none" strike="noStrike" kern="1200" cap="none" spc="0" normalizeH="0" baseline="0" noProof="0" dirty="0" smtClean="0">
                <a:ln>
                  <a:noFill/>
                </a:ln>
                <a:solidFill>
                  <a:srgbClr val="3333FF"/>
                </a:solidFill>
                <a:effectLst/>
                <a:uLnTx/>
                <a:uFillTx/>
                <a:latin typeface="Times New Roman" panose="02020603050405020304" pitchFamily="18" charset="0"/>
                <a:ea typeface="楷体_GB2312" pitchFamily="49" charset="-122"/>
                <a:cs typeface="+mn-cs"/>
              </a:rPr>
              <a:t>rear</a:t>
            </a:r>
            <a:endParaRPr kumimoji="0" lang="en-US" altLang="zh-CN" sz="2177" b="0" i="0" u="none" strike="noStrike" kern="1200" cap="none" spc="0" normalizeH="0" baseline="0" noProof="0" dirty="0">
              <a:ln>
                <a:noFill/>
              </a:ln>
              <a:solidFill>
                <a:srgbClr val="3333FF"/>
              </a:solidFill>
              <a:effectLst/>
              <a:uLnTx/>
              <a:uFillTx/>
              <a:latin typeface="Times New Roman" panose="02020603050405020304" pitchFamily="18" charset="0"/>
              <a:ea typeface="楷体_GB2312" pitchFamily="49" charset="-122"/>
              <a:cs typeface="+mn-cs"/>
            </a:endParaRPr>
          </a:p>
        </p:txBody>
      </p:sp>
      <p:cxnSp>
        <p:nvCxnSpPr>
          <p:cNvPr id="104" name="直接箭头连接符 103"/>
          <p:cNvCxnSpPr/>
          <p:nvPr/>
        </p:nvCxnSpPr>
        <p:spPr>
          <a:xfrm flipV="1">
            <a:off x="6648925" y="3193143"/>
            <a:ext cx="0" cy="411238"/>
          </a:xfrm>
          <a:prstGeom prst="straightConnector1">
            <a:avLst/>
          </a:prstGeom>
          <a:ln w="127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3754706" y="3188777"/>
            <a:ext cx="1646681" cy="777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95233" rtl="0" eaLnBrk="0" fontAlgn="base" latinLnBrk="0" hangingPunct="0">
              <a:lnSpc>
                <a:spcPct val="100000"/>
              </a:lnSpc>
              <a:spcBef>
                <a:spcPct val="0"/>
              </a:spcBef>
              <a:spcAft>
                <a:spcPct val="0"/>
              </a:spcAft>
              <a:buClrTx/>
              <a:buSzTx/>
              <a:buFontTx/>
              <a:buNone/>
              <a:tabLst/>
              <a:defRPr/>
            </a:pPr>
            <a:endParaRPr kumimoji="0" lang="zh-CN" altLang="en-US" sz="2612" b="0" i="0" u="none" strike="noStrike" kern="1200" cap="none" spc="0" normalizeH="0" baseline="0" noProof="0">
              <a:ln>
                <a:noFill/>
              </a:ln>
              <a:solidFill>
                <a:srgbClr val="FFFFFF"/>
              </a:solidFill>
              <a:effectLst/>
              <a:uLnTx/>
              <a:uFillTx/>
              <a:latin typeface="Arial"/>
              <a:ea typeface="宋体"/>
              <a:cs typeface="+mn-cs"/>
            </a:endParaRPr>
          </a:p>
        </p:txBody>
      </p:sp>
      <p:sp>
        <p:nvSpPr>
          <p:cNvPr id="107" name="Text Box 26"/>
          <p:cNvSpPr txBox="1">
            <a:spLocks noChangeArrowheads="1"/>
          </p:cNvSpPr>
          <p:nvPr/>
        </p:nvSpPr>
        <p:spPr bwMode="auto">
          <a:xfrm>
            <a:off x="6894286" y="2617755"/>
            <a:ext cx="495905" cy="56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50000"/>
              </a:spcBef>
              <a:spcAft>
                <a:spcPct val="0"/>
              </a:spcAft>
              <a:buClrTx/>
              <a:buSzTx/>
              <a:buFontTx/>
              <a:buNone/>
              <a:tabLst/>
              <a:defRPr/>
            </a:pPr>
            <a:r>
              <a:rPr kumimoji="0" lang="en-US" altLang="zh-CN" sz="3048"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3" name="矩形 2"/>
          <p:cNvSpPr/>
          <p:nvPr/>
        </p:nvSpPr>
        <p:spPr>
          <a:xfrm>
            <a:off x="1413917" y="4026819"/>
            <a:ext cx="10011295" cy="430887"/>
          </a:xfrm>
          <a:prstGeom prst="rect">
            <a:avLst/>
          </a:prstGeom>
        </p:spPr>
        <p:txBody>
          <a:bodyPr wrap="square">
            <a:spAutoFit/>
          </a:bodyPr>
          <a:lstStyle/>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 = front = </a:t>
            </a: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new</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-&gt;data</a:t>
            </a:r>
            <a:r>
              <a:rPr kumimoji="0" lang="en-US" altLang="zh-CN" sz="2200" b="1" i="0" u="none" strike="noStrike" kern="1200" cap="none" spc="0" normalizeH="0" baseline="0" noProof="0" dirty="0" smtClean="0">
                <a:ln>
                  <a:noFill/>
                </a:ln>
                <a:solidFill>
                  <a:srgbClr val="000000"/>
                </a:solidFill>
                <a:effectLst/>
                <a:uLnTx/>
                <a:uFillTx/>
                <a:latin typeface="新宋体" panose="02010609030101010101" pitchFamily="49" charset="-122"/>
                <a:ea typeface="新宋体" panose="02010609030101010101" pitchFamily="49" charset="-122"/>
                <a:cs typeface="+mn-cs"/>
              </a:rPr>
              <a:t>);</a:t>
            </a:r>
            <a:endPar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p:txBody>
      </p:sp>
      <p:sp>
        <p:nvSpPr>
          <p:cNvPr id="4" name="矩形 3"/>
          <p:cNvSpPr/>
          <p:nvPr/>
        </p:nvSpPr>
        <p:spPr>
          <a:xfrm>
            <a:off x="1413917" y="4496569"/>
            <a:ext cx="9467443" cy="2092881"/>
          </a:xfrm>
          <a:prstGeom prst="rect">
            <a:avLst/>
          </a:prstGeom>
        </p:spPr>
        <p:txBody>
          <a:bodyPr wrap="square">
            <a:spAutoFit/>
          </a:bodyPr>
          <a:lstStyle/>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while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-&gt;next != </a:t>
            </a:r>
            <a:r>
              <a:rPr kumimoji="0" lang="en-US" altLang="zh-CN" sz="2200" b="1" i="0" u="none" strike="noStrike" kern="1200" cap="none" spc="0" normalizeH="0" baseline="0" noProof="0" dirty="0">
                <a:ln>
                  <a:noFill/>
                </a:ln>
                <a:solidFill>
                  <a:srgbClr val="6F008A"/>
                </a:solidFill>
                <a:effectLst/>
                <a:uLnTx/>
                <a:uFillTx/>
                <a:latin typeface="新宋体" panose="02010609030101010101" pitchFamily="49" charset="-122"/>
                <a:ea typeface="新宋体" panose="02010609030101010101" pitchFamily="49" charset="-122"/>
                <a:cs typeface="+mn-cs"/>
              </a:rPr>
              <a:t>NULL</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-&gt;next;</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rear-&gt;next = </a:t>
            </a: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new</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-&gt;data);</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 = rear-&gt;next;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p:txBody>
      </p:sp>
    </p:spTree>
    <p:extLst>
      <p:ext uri="{BB962C8B-B14F-4D97-AF65-F5344CB8AC3E}">
        <p14:creationId xmlns:p14="http://schemas.microsoft.com/office/powerpoint/2010/main" val="3185963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5" grpId="0" animBg="1"/>
      <p:bldP spid="103" grpId="0"/>
      <p:bldP spid="105" grpId="0" animBg="1"/>
      <p:bldP spid="107" grpId="0"/>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1451428" y="1506721"/>
            <a:ext cx="9372082"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3918"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4276" name="Rectangle 6"/>
          <p:cNvSpPr>
            <a:spLocks noChangeArrowheads="1"/>
          </p:cNvSpPr>
          <p:nvPr/>
        </p:nvSpPr>
        <p:spPr bwMode="auto">
          <a:xfrm>
            <a:off x="693057" y="729778"/>
            <a:ext cx="6386286" cy="4045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995233" fontAlgn="base">
              <a:spcBef>
                <a:spcPct val="20000"/>
              </a:spcBef>
              <a:spcAft>
                <a:spcPct val="0"/>
              </a:spcAft>
              <a:buSzPct val="85000"/>
              <a:buBlip>
                <a:blip r:embed="rId3"/>
              </a:buBlip>
            </a:pPr>
            <a:r>
              <a:rPr lang="en-US" altLang="zh-CN" sz="2177" dirty="0">
                <a:solidFill>
                  <a:srgbClr val="7030A0"/>
                </a:solidFill>
                <a:latin typeface="Comic Sans MS" panose="030F0702030302020204" pitchFamily="66" charset="0"/>
              </a:rPr>
              <a:t>Problem example 3:</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void </a:t>
            </a:r>
            <a:r>
              <a:rPr kumimoji="0" lang="en-US" altLang="zh-CN" sz="2177"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destroy_the_queue</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(Queue </a:t>
            </a: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copy</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1" i="0" u="none" strike="noStrike" kern="120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cs typeface="+mn-cs"/>
              </a:rPr>
              <a:t>int</a:t>
            </a: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main( </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1183416" marR="0" lvl="2" indent="-22860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Queue </a:t>
            </a:r>
            <a:r>
              <a:rPr kumimoji="0" lang="en-US" altLang="zh-CN" sz="2177"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vital_data</a:t>
            </a: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a:p>
            <a:pPr marL="1183416" marR="0" lvl="2" indent="-228600" algn="l" defTabSz="995233" rtl="0" eaLnBrk="1" fontAlgn="base" latinLnBrk="0" hangingPunct="1">
              <a:lnSpc>
                <a:spcPct val="100000"/>
              </a:lnSpc>
              <a:spcBef>
                <a:spcPct val="20000"/>
              </a:spcBef>
              <a:spcAft>
                <a:spcPct val="0"/>
              </a:spcAft>
              <a:buClrTx/>
              <a:buSzTx/>
              <a:buFontTx/>
              <a:buNone/>
              <a:tabLst/>
              <a:defRPr/>
            </a:pP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177"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p>
            <a:pPr marL="1183416" marR="0" lvl="2" indent="-22860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destroy_the_Queue</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177" b="0" i="0" u="none" strike="noStrike" kern="120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cs typeface="+mn-cs"/>
              </a:rPr>
              <a:t>vital_data</a:t>
            </a:r>
            <a:r>
              <a:rPr kumimoji="0" lang="en-US" altLang="zh-CN" sz="2177" b="0"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0" lang="en-US" altLang="zh-CN" sz="2177" b="1" i="0" u="none" strike="noStrike" kern="120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mn-cs"/>
              </a:rPr>
              <a:t>;</a:t>
            </a:r>
          </a:p>
          <a:p>
            <a:pPr marL="1183416" marR="0" lvl="2" indent="-228600" algn="l" defTabSz="995233" rtl="0" eaLnBrk="1" fontAlgn="base" latinLnBrk="0" hangingPunct="1">
              <a:lnSpc>
                <a:spcPct val="100000"/>
              </a:lnSpc>
              <a:spcBef>
                <a:spcPct val="20000"/>
              </a:spcBef>
              <a:spcAft>
                <a:spcPct val="0"/>
              </a:spcAft>
              <a:buClrTx/>
              <a:buSzTx/>
              <a:buFontTx/>
              <a:buNone/>
              <a:tabLst/>
              <a:defRPr/>
            </a:pPr>
            <a:r>
              <a:rPr kumimoji="0" lang="en-US" altLang="zh-CN" sz="2177"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p>
          <a:p>
            <a:pPr marL="497616" marR="0" lvl="1" indent="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p>
        </p:txBody>
      </p:sp>
      <p:sp>
        <p:nvSpPr>
          <p:cNvPr id="49158" name="Rectangle 9"/>
          <p:cNvSpPr>
            <a:spLocks noChangeArrowheads="1"/>
          </p:cNvSpPr>
          <p:nvPr/>
        </p:nvSpPr>
        <p:spPr bwMode="auto">
          <a:xfrm>
            <a:off x="6320971" y="997800"/>
            <a:ext cx="4663578" cy="310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808627" marR="0" lvl="1" indent="-311010" algn="l" defTabSz="995233" rtl="0" eaLnBrk="1" fontAlgn="base" latinLnBrk="0" hangingPunct="1">
              <a:lnSpc>
                <a:spcPct val="100000"/>
              </a:lnSpc>
              <a:spcBef>
                <a:spcPct val="20000"/>
              </a:spcBef>
              <a:spcAft>
                <a:spcPct val="0"/>
              </a:spcAft>
              <a:buClrTx/>
              <a:buSzTx/>
              <a:buFontTx/>
              <a:buNone/>
              <a:tabLst/>
              <a:defRPr/>
            </a:pPr>
            <a:r>
              <a:rPr kumimoji="0" lang="en-US" altLang="zh-CN" sz="2177" b="0" i="0" u="none" strike="noStrike" kern="1200" cap="none" spc="0" normalizeH="0" baseline="0" noProof="0" dirty="0">
                <a:ln>
                  <a:noFill/>
                </a:ln>
                <a:solidFill>
                  <a:srgbClr val="0000DA"/>
                </a:solidFill>
                <a:effectLst/>
                <a:uLnTx/>
                <a:uFillTx/>
                <a:latin typeface="Arial" panose="020B0604020202020204" pitchFamily="34" charset="0"/>
                <a:ea typeface="宋体" panose="02010600030101010101" pitchFamily="2" charset="-122"/>
                <a:cs typeface="+mn-cs"/>
              </a:rPr>
              <a:t>    In this code, a copy of the </a:t>
            </a:r>
            <a:r>
              <a:rPr kumimoji="0" lang="en-US" altLang="zh-CN" sz="2177" b="0" i="0" u="none" strike="noStrike" kern="1200" cap="none" spc="0" normalizeH="0" baseline="0" noProof="0" dirty="0" smtClean="0">
                <a:ln>
                  <a:noFill/>
                </a:ln>
                <a:solidFill>
                  <a:srgbClr val="0000DA"/>
                </a:solidFill>
                <a:effectLst/>
                <a:uLnTx/>
                <a:uFillTx/>
                <a:latin typeface="Arial" panose="020B0604020202020204" pitchFamily="34" charset="0"/>
                <a:ea typeface="宋体" panose="02010600030101010101" pitchFamily="2" charset="-122"/>
                <a:cs typeface="+mn-cs"/>
              </a:rPr>
              <a:t>Queue </a:t>
            </a:r>
            <a:r>
              <a:rPr kumimoji="0" lang="en-US" altLang="zh-CN" sz="2177" b="0" i="0" u="none" strike="noStrike" kern="1200" cap="none" spc="0" normalizeH="0" baseline="0" noProof="0" dirty="0" err="1" smtClean="0">
                <a:ln>
                  <a:noFill/>
                </a:ln>
                <a:solidFill>
                  <a:srgbClr val="0000DA"/>
                </a:solidFill>
                <a:effectLst/>
                <a:uLnTx/>
                <a:uFillTx/>
                <a:latin typeface="Arial" panose="020B0604020202020204" pitchFamily="34" charset="0"/>
                <a:ea typeface="宋体" panose="02010600030101010101" pitchFamily="2" charset="-122"/>
                <a:cs typeface="+mn-cs"/>
              </a:rPr>
              <a:t>vital_data</a:t>
            </a:r>
            <a:r>
              <a:rPr kumimoji="0" lang="en-US" altLang="zh-CN" sz="2177" b="0" i="0" u="none" strike="noStrike" kern="1200" cap="none" spc="0" normalizeH="0" baseline="0" noProof="0" dirty="0" smtClean="0">
                <a:ln>
                  <a:noFill/>
                </a:ln>
                <a:solidFill>
                  <a:srgbClr val="0000DA"/>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a:ln>
                  <a:noFill/>
                </a:ln>
                <a:solidFill>
                  <a:srgbClr val="0000DA"/>
                </a:solidFill>
                <a:effectLst/>
                <a:uLnTx/>
                <a:uFillTx/>
                <a:latin typeface="Arial" panose="020B0604020202020204" pitchFamily="34" charset="0"/>
                <a:ea typeface="宋体" panose="02010600030101010101" pitchFamily="2" charset="-122"/>
                <a:cs typeface="+mn-cs"/>
              </a:rPr>
              <a:t>is passed to the function</a:t>
            </a:r>
            <a:r>
              <a:rPr kumimoji="0" lang="en-US" altLang="zh-CN" sz="2177" b="0" i="0" u="none" strike="noStrike" kern="1200" cap="none" spc="0" normalizeH="0" baseline="0" noProof="0" dirty="0" smtClean="0">
                <a:ln>
                  <a:noFill/>
                </a:ln>
                <a:solidFill>
                  <a:srgbClr val="0000DA"/>
                </a:solidFill>
                <a:effectLst/>
                <a:uLnTx/>
                <a:uFillTx/>
                <a:latin typeface="Arial" panose="020B0604020202020204" pitchFamily="34" charset="0"/>
                <a:ea typeface="宋体" panose="02010600030101010101" pitchFamily="2" charset="-122"/>
                <a:cs typeface="+mn-cs"/>
              </a:rPr>
              <a:t>. The Queue </a:t>
            </a:r>
            <a:r>
              <a:rPr kumimoji="0" lang="en-US" altLang="zh-CN" sz="2177" b="0" i="0" u="none" strike="noStrike" kern="1200" cap="none" spc="0" normalizeH="0" baseline="0" noProof="0" dirty="0">
                <a:ln>
                  <a:noFill/>
                </a:ln>
                <a:solidFill>
                  <a:srgbClr val="0000DA"/>
                </a:solidFill>
                <a:effectLst/>
                <a:uLnTx/>
                <a:uFillTx/>
                <a:latin typeface="Arial" panose="020B0604020202020204" pitchFamily="34" charset="0"/>
                <a:ea typeface="宋体" panose="02010600030101010101" pitchFamily="2" charset="-122"/>
                <a:cs typeface="+mn-cs"/>
              </a:rPr>
              <a:t>copy shares its nodes with the </a:t>
            </a:r>
            <a:r>
              <a:rPr kumimoji="0" lang="en-US" altLang="zh-CN" sz="2177" b="0" i="0" u="none" strike="noStrike" kern="1200" cap="none" spc="0" normalizeH="0" baseline="0" noProof="0" dirty="0" smtClean="0">
                <a:ln>
                  <a:noFill/>
                </a:ln>
                <a:solidFill>
                  <a:srgbClr val="0000DA"/>
                </a:solidFill>
                <a:effectLst/>
                <a:uLnTx/>
                <a:uFillTx/>
                <a:latin typeface="Arial" panose="020B0604020202020204" pitchFamily="34" charset="0"/>
                <a:ea typeface="宋体" panose="02010600030101010101" pitchFamily="2" charset="-122"/>
                <a:cs typeface="+mn-cs"/>
              </a:rPr>
              <a:t>Queue </a:t>
            </a:r>
            <a:r>
              <a:rPr kumimoji="0" lang="en-US" altLang="zh-CN" sz="2177" b="0" i="0" u="none" strike="noStrike" kern="1200" cap="none" spc="0" normalizeH="0" baseline="0" noProof="0" dirty="0" err="1" smtClean="0">
                <a:ln>
                  <a:noFill/>
                </a:ln>
                <a:solidFill>
                  <a:srgbClr val="0000DA"/>
                </a:solidFill>
                <a:effectLst/>
                <a:uLnTx/>
                <a:uFillTx/>
                <a:latin typeface="Arial" panose="020B0604020202020204" pitchFamily="34" charset="0"/>
                <a:ea typeface="宋体" panose="02010600030101010101" pitchFamily="2" charset="-122"/>
                <a:cs typeface="+mn-cs"/>
              </a:rPr>
              <a:t>vital_data,and</a:t>
            </a:r>
            <a:r>
              <a:rPr kumimoji="0" lang="en-US" altLang="zh-CN" sz="2177" b="0" i="0" u="none" strike="noStrike" kern="1200" cap="none" spc="0" normalizeH="0" baseline="0" noProof="0" dirty="0" smtClean="0">
                <a:ln>
                  <a:noFill/>
                </a:ln>
                <a:solidFill>
                  <a:srgbClr val="0000DA"/>
                </a:solidFill>
                <a:effectLst/>
                <a:uLnTx/>
                <a:uFillTx/>
                <a:latin typeface="Arial" panose="020B0604020202020204" pitchFamily="34" charset="0"/>
                <a:ea typeface="宋体" panose="02010600030101010101" pitchFamily="2" charset="-122"/>
                <a:cs typeface="+mn-cs"/>
              </a:rPr>
              <a:t> </a:t>
            </a:r>
            <a:r>
              <a:rPr kumimoji="0" lang="en-US" altLang="zh-CN" sz="2177" b="0" i="0" u="none" strike="noStrike" kern="1200" cap="none" spc="0" normalizeH="0" baseline="0" noProof="0" dirty="0">
                <a:ln>
                  <a:noFill/>
                </a:ln>
                <a:solidFill>
                  <a:srgbClr val="0000DA"/>
                </a:solidFill>
                <a:effectLst/>
                <a:uLnTx/>
                <a:uFillTx/>
                <a:latin typeface="Arial" panose="020B0604020202020204" pitchFamily="34" charset="0"/>
                <a:ea typeface="宋体" panose="02010600030101010101" pitchFamily="2" charset="-122"/>
                <a:cs typeface="+mn-cs"/>
              </a:rPr>
              <a:t>therefore when a </a:t>
            </a:r>
            <a:r>
              <a:rPr kumimoji="0" lang="en-US" altLang="zh-CN" sz="2177" b="0" i="0" u="none" strike="noStrike" kern="1200" cap="none" spc="0" normalizeH="0" baseline="0" noProof="0" dirty="0" smtClean="0">
                <a:ln>
                  <a:noFill/>
                </a:ln>
                <a:solidFill>
                  <a:srgbClr val="0000DA"/>
                </a:solidFill>
                <a:effectLst/>
                <a:uLnTx/>
                <a:uFillTx/>
                <a:latin typeface="Arial" panose="020B0604020202020204" pitchFamily="34" charset="0"/>
                <a:ea typeface="宋体" panose="02010600030101010101" pitchFamily="2" charset="-122"/>
                <a:cs typeface="+mn-cs"/>
              </a:rPr>
              <a:t>Queue </a:t>
            </a:r>
            <a:r>
              <a:rPr kumimoji="0" lang="en-US" altLang="zh-CN" sz="2177" b="0" i="0" u="none" strike="noStrike" kern="1200" cap="none" spc="0" normalizeH="0" baseline="0" noProof="0" dirty="0">
                <a:ln>
                  <a:noFill/>
                </a:ln>
                <a:solidFill>
                  <a:srgbClr val="0000DA"/>
                </a:solidFill>
                <a:effectLst/>
                <a:uLnTx/>
                <a:uFillTx/>
                <a:latin typeface="Arial" panose="020B0604020202020204" pitchFamily="34" charset="0"/>
                <a:ea typeface="宋体" panose="02010600030101010101" pitchFamily="2" charset="-122"/>
                <a:cs typeface="+mn-cs"/>
              </a:rPr>
              <a:t>destructor is applied to copy, at the end of the function, </a:t>
            </a:r>
            <a:r>
              <a:rPr kumimoji="0" lang="en-US" altLang="zh-CN" sz="2177" b="0" i="0" u="none" strike="noStrike" kern="1200" cap="none" spc="0" normalizeH="0" baseline="0" noProof="0" dirty="0" err="1">
                <a:ln>
                  <a:noFill/>
                </a:ln>
                <a:solidFill>
                  <a:srgbClr val="0000DA"/>
                </a:solidFill>
                <a:effectLst/>
                <a:uLnTx/>
                <a:uFillTx/>
                <a:latin typeface="Arial" panose="020B0604020202020204" pitchFamily="34" charset="0"/>
                <a:ea typeface="宋体" panose="02010600030101010101" pitchFamily="2" charset="-122"/>
                <a:cs typeface="+mn-cs"/>
              </a:rPr>
              <a:t>vital_data</a:t>
            </a:r>
            <a:r>
              <a:rPr kumimoji="0" lang="en-US" altLang="zh-CN" sz="2177" b="0" i="0" u="none" strike="noStrike" kern="1200" cap="none" spc="0" normalizeH="0" baseline="0" noProof="0" dirty="0">
                <a:ln>
                  <a:noFill/>
                </a:ln>
                <a:solidFill>
                  <a:srgbClr val="0000DA"/>
                </a:solidFill>
                <a:effectLst/>
                <a:uLnTx/>
                <a:uFillTx/>
                <a:latin typeface="Arial" panose="020B0604020202020204" pitchFamily="34" charset="0"/>
                <a:ea typeface="宋体" panose="02010600030101010101" pitchFamily="2" charset="-122"/>
                <a:cs typeface="+mn-cs"/>
              </a:rPr>
              <a:t> is also destroyed.</a:t>
            </a:r>
          </a:p>
        </p:txBody>
      </p:sp>
      <p:pic>
        <p:nvPicPr>
          <p:cNvPr id="54279" name="Ink 10"/>
          <p:cNvPicPr>
            <a:picLocks noRot="1" noChangeAspect="1" noEditPoints="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3143" y="6635102"/>
            <a:ext cx="171062" cy="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5"/>
          <a:stretch>
            <a:fillRect/>
          </a:stretch>
        </p:blipFill>
        <p:spPr>
          <a:xfrm>
            <a:off x="5767155" y="4234167"/>
            <a:ext cx="5639112" cy="2143337"/>
          </a:xfrm>
          <a:prstGeom prst="rect">
            <a:avLst/>
          </a:prstGeom>
        </p:spPr>
      </p:pic>
    </p:spTree>
    <p:extLst>
      <p:ext uri="{BB962C8B-B14F-4D97-AF65-F5344CB8AC3E}">
        <p14:creationId xmlns:p14="http://schemas.microsoft.com/office/powerpoint/2010/main" val="3903416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ChangeArrowheads="1"/>
          </p:cNvSpPr>
          <p:nvPr/>
        </p:nvSpPr>
        <p:spPr bwMode="auto">
          <a:xfrm>
            <a:off x="1451428" y="1506721"/>
            <a:ext cx="9372082" cy="762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l" defTabSz="995233" rtl="0" eaLnBrk="1" fontAlgn="base" latinLnBrk="0" hangingPunct="1">
              <a:lnSpc>
                <a:spcPct val="100000"/>
              </a:lnSpc>
              <a:spcBef>
                <a:spcPct val="0"/>
              </a:spcBef>
              <a:spcAft>
                <a:spcPct val="0"/>
              </a:spcAft>
              <a:buClrTx/>
              <a:buSzTx/>
              <a:buFontTx/>
              <a:buNone/>
              <a:tabLst/>
              <a:defRPr/>
            </a:pPr>
            <a:endParaRPr kumimoji="0" lang="zh-CN" altLang="zh-CN" sz="3918"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979380" y="555091"/>
            <a:ext cx="4948791" cy="400110"/>
          </a:xfrm>
          <a:prstGeom prst="rect">
            <a:avLst/>
          </a:prstGeom>
        </p:spPr>
        <p:txBody>
          <a:bodyPr wrap="none">
            <a:spAutoFit/>
          </a:bodyPr>
          <a:lstStyle/>
          <a:p>
            <a:pPr marL="0" marR="0" lvl="0" indent="0" algn="l" defTabSz="995233" rtl="0" eaLnBrk="1" fontAlgn="base" latinLnBrk="0" hangingPunct="1">
              <a:lnSpc>
                <a:spcPct val="100000"/>
              </a:lnSpc>
              <a:spcBef>
                <a:spcPct val="50000"/>
              </a:spcBef>
              <a:spcAft>
                <a:spcPct val="0"/>
              </a:spcAft>
              <a:buClr>
                <a:srgbClr val="0000DA"/>
              </a:buClr>
              <a:buSzPct val="85000"/>
              <a:buFont typeface="Wingdings" panose="05000000000000000000" pitchFamily="2" charset="2"/>
              <a:buChar char="q"/>
              <a:tabLst/>
              <a:defRPr/>
            </a:pPr>
            <a:r>
              <a:rPr kumimoji="0" lang="en-US" altLang="zh-CN" sz="2000" b="0" i="0" u="none" strike="noStrike" kern="1200" cap="none" spc="0" normalizeH="0" baseline="0" noProof="0" dirty="0">
                <a:ln>
                  <a:noFill/>
                </a:ln>
                <a:solidFill>
                  <a:srgbClr val="FF0000"/>
                </a:solidFill>
                <a:effectLst/>
                <a:uLnTx/>
                <a:uFillTx/>
                <a:latin typeface="Comic Sans MS" panose="030F0702030302020204" pitchFamily="66" charset="0"/>
                <a:ea typeface="宋体"/>
                <a:cs typeface="+mn-cs"/>
              </a:rPr>
              <a:t>The Copy Constructor</a:t>
            </a:r>
            <a:r>
              <a:rPr kumimoji="0" lang="en-US" altLang="zh-CN" sz="2000" b="1"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 ( </a:t>
            </a:r>
            <a:r>
              <a:rPr kumimoji="0" lang="zh-CN" altLang="en-US" sz="2000" b="1"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拷贝构造函数</a:t>
            </a:r>
            <a:r>
              <a:rPr kumimoji="0" lang="en-US" altLang="zh-CN" sz="2000" b="1" i="0" u="none" strike="noStrike" kern="1200" cap="none" spc="0" normalizeH="0" baseline="0" noProof="0" dirty="0">
                <a:ln>
                  <a:noFill/>
                </a:ln>
                <a:solidFill>
                  <a:srgbClr val="000000"/>
                </a:solidFill>
                <a:effectLst/>
                <a:uLnTx/>
                <a:uFillTx/>
                <a:latin typeface="Comic Sans MS" panose="030F0702030302020204" pitchFamily="66" charset="0"/>
                <a:ea typeface="宋体"/>
                <a:cs typeface="+mn-cs"/>
              </a:rPr>
              <a:t>)</a:t>
            </a:r>
          </a:p>
        </p:txBody>
      </p:sp>
      <p:sp>
        <p:nvSpPr>
          <p:cNvPr id="2" name="矩形 1"/>
          <p:cNvSpPr/>
          <p:nvPr/>
        </p:nvSpPr>
        <p:spPr>
          <a:xfrm>
            <a:off x="1451427" y="1283083"/>
            <a:ext cx="9122361" cy="4170372"/>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template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&lt;</a:t>
            </a:r>
            <a:r>
              <a:rPr kumimoji="0" lang="en-US" altLang="zh-CN" sz="2200" b="1" i="0" u="none" strike="noStrike" kern="1200" cap="none" spc="0" normalizeH="0" baseline="0" noProof="0" dirty="0" err="1">
                <a:ln>
                  <a:noFill/>
                </a:ln>
                <a:solidFill>
                  <a:srgbClr val="0000FF"/>
                </a:solidFill>
                <a:effectLst/>
                <a:uLnTx/>
                <a:uFillTx/>
                <a:latin typeface="新宋体" panose="02010609030101010101" pitchFamily="49" charset="-122"/>
                <a:ea typeface="新宋体" panose="02010609030101010101" pitchFamily="49" charset="-122"/>
                <a:cs typeface="+mn-cs"/>
              </a:rPr>
              <a:t>typename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LinkQueue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LinkQueue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LinkQueue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&gt;&amp; </a:t>
            </a:r>
            <a:r>
              <a:rPr kumimoji="0" lang="en-US" altLang="zh-CN" sz="2200" b="1" i="0" u="none" strike="noStrike" kern="1200" cap="none" spc="0" normalizeH="0" baseline="0" noProof="0" dirty="0">
                <a:ln>
                  <a:noFill/>
                </a:ln>
                <a:solidFill>
                  <a:srgbClr val="808080"/>
                </a:solidFill>
                <a:effectLst/>
                <a:uLnTx/>
                <a:uFillTx/>
                <a:latin typeface="新宋体" panose="02010609030101010101" pitchFamily="49" charset="-122"/>
                <a:ea typeface="新宋体" panose="02010609030101010101" pitchFamily="49" charset="-122"/>
                <a:cs typeface="+mn-cs"/>
              </a:rPr>
              <a:t>original</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 *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 </a:t>
            </a:r>
            <a:r>
              <a:rPr kumimoji="0" lang="en-US" altLang="zh-CN" sz="2200" b="1" i="0" u="none" strike="noStrike" kern="1200" cap="none" spc="0" normalizeH="0" baseline="0" noProof="0" dirty="0" err="1">
                <a:ln>
                  <a:noFill/>
                </a:ln>
                <a:solidFill>
                  <a:srgbClr val="808080"/>
                </a:solidFill>
                <a:effectLst/>
                <a:uLnTx/>
                <a:uFillTx/>
                <a:latin typeface="新宋体" panose="02010609030101010101" pitchFamily="49" charset="-122"/>
                <a:ea typeface="新宋体" panose="02010609030101010101" pitchFamily="49" charset="-122"/>
                <a:cs typeface="+mn-cs"/>
              </a:rPr>
              <a:t>original</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.front</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front = rear= </a:t>
            </a: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new</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-&gt;data);</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while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-&gt;next != </a:t>
            </a:r>
            <a:r>
              <a:rPr kumimoji="0" lang="en-US" altLang="zh-CN" sz="2200" b="1" i="0" u="none" strike="noStrike" kern="1200" cap="none" spc="0" normalizeH="0" baseline="0" noProof="0" dirty="0">
                <a:ln>
                  <a:noFill/>
                </a:ln>
                <a:solidFill>
                  <a:srgbClr val="6F008A"/>
                </a:solidFill>
                <a:effectLst/>
                <a:uLnTx/>
                <a:uFillTx/>
                <a:latin typeface="新宋体" panose="02010609030101010101" pitchFamily="49" charset="-122"/>
                <a:ea typeface="新宋体" panose="02010609030101010101" pitchFamily="49" charset="-122"/>
                <a:cs typeface="+mn-cs"/>
              </a:rPr>
              <a:t>NULL</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 </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-&gt;next;</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rear-&gt;next = </a:t>
            </a:r>
            <a:r>
              <a:rPr kumimoji="0" lang="en-US" altLang="zh-CN" sz="2200" b="1" i="0" u="none" strike="noStrike" kern="1200" cap="none" spc="0" normalizeH="0" baseline="0" noProof="0" dirty="0">
                <a:ln>
                  <a:noFill/>
                </a:ln>
                <a:solidFill>
                  <a:srgbClr val="0000FF"/>
                </a:solidFill>
                <a:effectLst/>
                <a:uLnTx/>
                <a:uFillTx/>
                <a:latin typeface="新宋体" panose="02010609030101010101" pitchFamily="49" charset="-122"/>
                <a:ea typeface="新宋体" panose="02010609030101010101" pitchFamily="49" charset="-122"/>
                <a:cs typeface="+mn-cs"/>
              </a:rPr>
              <a:t>new</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 </a:t>
            </a:r>
            <a:r>
              <a:rPr kumimoji="0" lang="en-US" altLang="zh-CN" sz="2200" b="1" i="0" u="none" strike="noStrike" kern="1200" cap="none" spc="0" normalizeH="0" baseline="0" noProof="0" dirty="0">
                <a:ln>
                  <a:noFill/>
                </a:ln>
                <a:solidFill>
                  <a:srgbClr val="2B91AF"/>
                </a:solidFill>
                <a:effectLst/>
                <a:uLnTx/>
                <a:uFillTx/>
                <a:latin typeface="新宋体" panose="02010609030101010101" pitchFamily="49" charset="-122"/>
                <a:ea typeface="新宋体" panose="02010609030101010101" pitchFamily="49" charset="-122"/>
                <a:cs typeface="+mn-cs"/>
              </a:rPr>
              <a:t>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&lt;</a:t>
            </a:r>
            <a:r>
              <a:rPr kumimoji="0" lang="en-US" altLang="zh-CN" sz="2200" b="1" i="0" u="none" strike="noStrike" kern="1200" cap="none" spc="0" normalizeH="0" baseline="0" noProof="0" dirty="0" err="1">
                <a:ln>
                  <a:noFill/>
                </a:ln>
                <a:solidFill>
                  <a:srgbClr val="2B91AF"/>
                </a:solidFill>
                <a:effectLst/>
                <a:uLnTx/>
                <a:uFillTx/>
                <a:latin typeface="新宋体" panose="02010609030101010101" pitchFamily="49" charset="-122"/>
                <a:ea typeface="新宋体" panose="02010609030101010101" pitchFamily="49" charset="-122"/>
                <a:cs typeface="+mn-cs"/>
              </a:rPr>
              <a:t>DataType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a:t>
            </a:r>
            <a:r>
              <a:rPr kumimoji="0" lang="en-US" altLang="zh-CN" sz="22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original_node</a:t>
            </a: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-&gt;data);</a:t>
            </a:r>
          </a:p>
          <a:p>
            <a:pPr marL="914400" marR="0" lvl="2"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rear = rear-&gt;next;</a:t>
            </a:r>
          </a:p>
          <a:p>
            <a:pPr marL="457200" marR="0" lvl="1"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US" altLang="zh-CN" sz="22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a:t>
            </a:r>
            <a:endParaRPr kumimoji="0" lang="zh-CN" altLang="en-US" sz="2200" b="1" i="0" u="none" strike="noStrike" kern="1200" cap="none" spc="0" normalizeH="0" baseline="0" noProof="0" dirty="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265695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9854" y="1260020"/>
            <a:ext cx="11582401" cy="5016758"/>
          </a:xfrm>
          <a:prstGeom prst="rect">
            <a:avLst/>
          </a:prstGeom>
        </p:spPr>
        <p:txBody>
          <a:bodyPr wrap="square">
            <a:spAutoFit/>
          </a:bodyPr>
          <a:lstStyle/>
          <a:p>
            <a:r>
              <a:rPr lang="en-US" altLang="zh-CN" sz="2000" dirty="0">
                <a:solidFill>
                  <a:schemeClr val="bg2">
                    <a:lumMod val="10000"/>
                  </a:schemeClr>
                </a:solidFill>
              </a:rPr>
              <a:t>template &lt;</a:t>
            </a:r>
            <a:r>
              <a:rPr lang="en-US" altLang="zh-CN" sz="2000" dirty="0" err="1">
                <a:solidFill>
                  <a:schemeClr val="bg2">
                    <a:lumMod val="10000"/>
                  </a:schemeClr>
                </a:solidFill>
              </a:rPr>
              <a:t>typename</a:t>
            </a:r>
            <a:r>
              <a:rPr lang="en-US" altLang="zh-CN" sz="2000" dirty="0">
                <a:solidFill>
                  <a:schemeClr val="bg2">
                    <a:lumMod val="10000"/>
                  </a:schemeClr>
                </a:solidFill>
              </a:rPr>
              <a:t> </a:t>
            </a:r>
            <a:r>
              <a:rPr lang="en-US" altLang="zh-CN" sz="2000" dirty="0" err="1">
                <a:solidFill>
                  <a:schemeClr val="bg2">
                    <a:lumMod val="10000"/>
                  </a:schemeClr>
                </a:solidFill>
              </a:rPr>
              <a:t>DataType</a:t>
            </a:r>
            <a:r>
              <a:rPr lang="en-US" altLang="zh-CN" sz="2000" dirty="0">
                <a:solidFill>
                  <a:schemeClr val="bg2">
                    <a:lumMod val="10000"/>
                  </a:schemeClr>
                </a:solidFill>
              </a:rPr>
              <a:t>&gt;</a:t>
            </a:r>
          </a:p>
          <a:p>
            <a:r>
              <a:rPr lang="en-US" altLang="zh-CN" sz="2000" dirty="0">
                <a:solidFill>
                  <a:schemeClr val="bg2">
                    <a:lumMod val="10000"/>
                  </a:schemeClr>
                </a:solidFill>
              </a:rPr>
              <a:t>class </a:t>
            </a:r>
            <a:r>
              <a:rPr lang="en-US" altLang="zh-CN" sz="2000" dirty="0" err="1">
                <a:solidFill>
                  <a:schemeClr val="bg2">
                    <a:lumMod val="10000"/>
                  </a:schemeClr>
                </a:solidFill>
              </a:rPr>
              <a:t>LinkQueue</a:t>
            </a:r>
            <a:endParaRPr lang="en-US" altLang="zh-CN" sz="2000" dirty="0">
              <a:solidFill>
                <a:schemeClr val="bg2">
                  <a:lumMod val="10000"/>
                </a:schemeClr>
              </a:solidFill>
            </a:endParaRPr>
          </a:p>
          <a:p>
            <a:r>
              <a:rPr lang="en-US" altLang="zh-CN" sz="2000" dirty="0">
                <a:solidFill>
                  <a:schemeClr val="bg2">
                    <a:lumMod val="10000"/>
                  </a:schemeClr>
                </a:solidFill>
              </a:rPr>
              <a:t>{</a:t>
            </a:r>
          </a:p>
          <a:p>
            <a:r>
              <a:rPr lang="en-US" altLang="zh-CN" sz="2000" dirty="0">
                <a:solidFill>
                  <a:schemeClr val="bg2">
                    <a:lumMod val="10000"/>
                  </a:schemeClr>
                </a:solidFill>
              </a:rPr>
              <a:t>public:</a:t>
            </a:r>
          </a:p>
          <a:p>
            <a:r>
              <a:rPr lang="en-US" altLang="zh-CN" sz="2000" dirty="0">
                <a:solidFill>
                  <a:schemeClr val="bg2">
                    <a:lumMod val="10000"/>
                  </a:schemeClr>
                </a:solidFill>
              </a:rPr>
              <a:t>	</a:t>
            </a:r>
            <a:r>
              <a:rPr lang="en-US" altLang="zh-CN" sz="2000" dirty="0" err="1">
                <a:solidFill>
                  <a:schemeClr val="bg2">
                    <a:lumMod val="10000"/>
                  </a:schemeClr>
                </a:solidFill>
              </a:rPr>
              <a:t>LinkQueue</a:t>
            </a:r>
            <a:r>
              <a:rPr lang="en-US" altLang="zh-CN" sz="2000" dirty="0">
                <a:solidFill>
                  <a:schemeClr val="bg2">
                    <a:lumMod val="10000"/>
                  </a:schemeClr>
                </a:solidFill>
              </a:rPr>
              <a:t>();               //</a:t>
            </a:r>
            <a:r>
              <a:rPr lang="zh-CN" altLang="en-US" sz="2000" dirty="0">
                <a:solidFill>
                  <a:schemeClr val="bg2">
                    <a:lumMod val="10000"/>
                  </a:schemeClr>
                </a:solidFill>
              </a:rPr>
              <a:t>构造函数，初始化一个空的链队列</a:t>
            </a:r>
          </a:p>
          <a:p>
            <a:r>
              <a:rPr lang="zh-CN" altLang="en-US" sz="2000" dirty="0">
                <a:solidFill>
                  <a:schemeClr val="bg2">
                    <a:lumMod val="10000"/>
                  </a:schemeClr>
                </a:solidFill>
              </a:rPr>
              <a:t>	</a:t>
            </a:r>
            <a:r>
              <a:rPr lang="en-US" altLang="zh-CN" sz="2000" dirty="0">
                <a:solidFill>
                  <a:srgbClr val="FF0000"/>
                </a:solidFill>
              </a:rPr>
              <a:t>~</a:t>
            </a:r>
            <a:r>
              <a:rPr lang="en-US" altLang="zh-CN" sz="2000" dirty="0" err="1">
                <a:solidFill>
                  <a:srgbClr val="FF0000"/>
                </a:solidFill>
              </a:rPr>
              <a:t>LinkQueue</a:t>
            </a:r>
            <a:r>
              <a:rPr lang="en-US" altLang="zh-CN" sz="2000" dirty="0">
                <a:solidFill>
                  <a:srgbClr val="FF0000"/>
                </a:solidFill>
              </a:rPr>
              <a:t>();              </a:t>
            </a:r>
            <a:r>
              <a:rPr lang="en-US" altLang="zh-CN" sz="2000" dirty="0">
                <a:solidFill>
                  <a:schemeClr val="bg2">
                    <a:lumMod val="10000"/>
                  </a:schemeClr>
                </a:solidFill>
              </a:rPr>
              <a:t>//</a:t>
            </a:r>
            <a:r>
              <a:rPr lang="zh-CN" altLang="en-US" sz="2000" dirty="0">
                <a:solidFill>
                  <a:schemeClr val="bg2">
                    <a:lumMod val="10000"/>
                  </a:schemeClr>
                </a:solidFill>
              </a:rPr>
              <a:t>析构函数，释放链队列各结点的存储空间</a:t>
            </a:r>
          </a:p>
          <a:p>
            <a:r>
              <a:rPr lang="zh-CN" altLang="en-US" sz="2000" dirty="0">
                <a:solidFill>
                  <a:schemeClr val="bg2">
                    <a:lumMod val="10000"/>
                  </a:schemeClr>
                </a:solidFill>
              </a:rPr>
              <a:t>	</a:t>
            </a:r>
            <a:r>
              <a:rPr lang="en-US" altLang="zh-CN" sz="2000" dirty="0">
                <a:solidFill>
                  <a:schemeClr val="bg2">
                    <a:lumMod val="10000"/>
                  </a:schemeClr>
                </a:solidFill>
              </a:rPr>
              <a:t>void </a:t>
            </a:r>
            <a:r>
              <a:rPr lang="en-US" altLang="zh-CN" sz="2000" dirty="0" err="1">
                <a:solidFill>
                  <a:schemeClr val="bg2">
                    <a:lumMod val="10000"/>
                  </a:schemeClr>
                </a:solidFill>
              </a:rPr>
              <a:t>EnQueue</a:t>
            </a:r>
            <a:r>
              <a:rPr lang="en-US" altLang="zh-CN" sz="2000" dirty="0">
                <a:solidFill>
                  <a:schemeClr val="bg2">
                    <a:lumMod val="10000"/>
                  </a:schemeClr>
                </a:solidFill>
              </a:rPr>
              <a:t>(</a:t>
            </a:r>
            <a:r>
              <a:rPr lang="en-US" altLang="zh-CN" sz="2000" dirty="0" err="1">
                <a:solidFill>
                  <a:schemeClr val="bg2">
                    <a:lumMod val="10000"/>
                  </a:schemeClr>
                </a:solidFill>
              </a:rPr>
              <a:t>DataType</a:t>
            </a:r>
            <a:r>
              <a:rPr lang="en-US" altLang="zh-CN" sz="2000" dirty="0">
                <a:solidFill>
                  <a:schemeClr val="bg2">
                    <a:lumMod val="10000"/>
                  </a:schemeClr>
                </a:solidFill>
              </a:rPr>
              <a:t> x);    //</a:t>
            </a:r>
            <a:r>
              <a:rPr lang="zh-CN" altLang="en-US" sz="2000" dirty="0">
                <a:solidFill>
                  <a:schemeClr val="bg2">
                    <a:lumMod val="10000"/>
                  </a:schemeClr>
                </a:solidFill>
              </a:rPr>
              <a:t>入队操作，将元素</a:t>
            </a:r>
            <a:r>
              <a:rPr lang="en-US" altLang="zh-CN" sz="2000" dirty="0">
                <a:solidFill>
                  <a:schemeClr val="bg2">
                    <a:lumMod val="10000"/>
                  </a:schemeClr>
                </a:solidFill>
              </a:rPr>
              <a:t>x</a:t>
            </a:r>
            <a:r>
              <a:rPr lang="zh-CN" altLang="en-US" sz="2000" dirty="0">
                <a:solidFill>
                  <a:schemeClr val="bg2">
                    <a:lumMod val="10000"/>
                  </a:schemeClr>
                </a:solidFill>
              </a:rPr>
              <a:t>入队</a:t>
            </a:r>
          </a:p>
          <a:p>
            <a:r>
              <a:rPr lang="zh-CN" altLang="en-US" sz="2000" dirty="0">
                <a:solidFill>
                  <a:schemeClr val="bg2">
                    <a:lumMod val="10000"/>
                  </a:schemeClr>
                </a:solidFill>
              </a:rPr>
              <a:t>	</a:t>
            </a:r>
            <a:r>
              <a:rPr lang="en-US" altLang="zh-CN" sz="2000" dirty="0" err="1">
                <a:solidFill>
                  <a:schemeClr val="bg2">
                    <a:lumMod val="10000"/>
                  </a:schemeClr>
                </a:solidFill>
              </a:rPr>
              <a:t>DataType</a:t>
            </a:r>
            <a:r>
              <a:rPr lang="en-US" altLang="zh-CN" sz="2000" dirty="0">
                <a:solidFill>
                  <a:schemeClr val="bg2">
                    <a:lumMod val="10000"/>
                  </a:schemeClr>
                </a:solidFill>
              </a:rPr>
              <a:t> </a:t>
            </a:r>
            <a:r>
              <a:rPr lang="en-US" altLang="zh-CN" sz="2000" dirty="0" err="1">
                <a:solidFill>
                  <a:schemeClr val="bg2">
                    <a:lumMod val="10000"/>
                  </a:schemeClr>
                </a:solidFill>
              </a:rPr>
              <a:t>DeQueue</a:t>
            </a:r>
            <a:r>
              <a:rPr lang="en-US" altLang="zh-CN" sz="2000" dirty="0">
                <a:solidFill>
                  <a:schemeClr val="bg2">
                    <a:lumMod val="10000"/>
                  </a:schemeClr>
                </a:solidFill>
              </a:rPr>
              <a:t>();        //</a:t>
            </a:r>
            <a:r>
              <a:rPr lang="zh-CN" altLang="en-US" sz="2000" dirty="0">
                <a:solidFill>
                  <a:schemeClr val="bg2">
                    <a:lumMod val="10000"/>
                  </a:schemeClr>
                </a:solidFill>
              </a:rPr>
              <a:t>出队操作，将队头元素出队</a:t>
            </a:r>
          </a:p>
          <a:p>
            <a:r>
              <a:rPr lang="zh-CN" altLang="en-US" sz="2000" dirty="0">
                <a:solidFill>
                  <a:schemeClr val="bg2">
                    <a:lumMod val="10000"/>
                  </a:schemeClr>
                </a:solidFill>
              </a:rPr>
              <a:t>	</a:t>
            </a:r>
            <a:r>
              <a:rPr lang="en-US" altLang="zh-CN" sz="2000" dirty="0" err="1">
                <a:solidFill>
                  <a:schemeClr val="bg2">
                    <a:lumMod val="10000"/>
                  </a:schemeClr>
                </a:solidFill>
              </a:rPr>
              <a:t>DataType</a:t>
            </a:r>
            <a:r>
              <a:rPr lang="en-US" altLang="zh-CN" sz="2000" dirty="0">
                <a:solidFill>
                  <a:schemeClr val="bg2">
                    <a:lumMod val="10000"/>
                  </a:schemeClr>
                </a:solidFill>
              </a:rPr>
              <a:t> </a:t>
            </a:r>
            <a:r>
              <a:rPr lang="en-US" altLang="zh-CN" sz="2000" dirty="0" err="1">
                <a:solidFill>
                  <a:schemeClr val="bg2">
                    <a:lumMod val="10000"/>
                  </a:schemeClr>
                </a:solidFill>
              </a:rPr>
              <a:t>GetQueue</a:t>
            </a:r>
            <a:r>
              <a:rPr lang="en-US" altLang="zh-CN" sz="2000" dirty="0">
                <a:solidFill>
                  <a:schemeClr val="bg2">
                    <a:lumMod val="10000"/>
                  </a:schemeClr>
                </a:solidFill>
              </a:rPr>
              <a:t>();        //</a:t>
            </a:r>
            <a:r>
              <a:rPr lang="zh-CN" altLang="en-US" sz="2000" dirty="0">
                <a:solidFill>
                  <a:schemeClr val="bg2">
                    <a:lumMod val="10000"/>
                  </a:schemeClr>
                </a:solidFill>
              </a:rPr>
              <a:t>取链队列的队头元素</a:t>
            </a:r>
          </a:p>
          <a:p>
            <a:r>
              <a:rPr lang="zh-CN" altLang="en-US" sz="2000" dirty="0">
                <a:solidFill>
                  <a:schemeClr val="bg2">
                    <a:lumMod val="10000"/>
                  </a:schemeClr>
                </a:solidFill>
              </a:rPr>
              <a:t>	</a:t>
            </a:r>
            <a:r>
              <a:rPr lang="en-US" altLang="zh-CN" sz="2000" dirty="0" err="1">
                <a:solidFill>
                  <a:schemeClr val="bg2">
                    <a:lumMod val="10000"/>
                  </a:schemeClr>
                </a:solidFill>
              </a:rPr>
              <a:t>int</a:t>
            </a:r>
            <a:r>
              <a:rPr lang="en-US" altLang="zh-CN" sz="2000" dirty="0">
                <a:solidFill>
                  <a:schemeClr val="bg2">
                    <a:lumMod val="10000"/>
                  </a:schemeClr>
                </a:solidFill>
              </a:rPr>
              <a:t> Empty();                //</a:t>
            </a:r>
            <a:r>
              <a:rPr lang="zh-CN" altLang="en-US" sz="2000" dirty="0">
                <a:solidFill>
                  <a:schemeClr val="bg2">
                    <a:lumMod val="10000"/>
                  </a:schemeClr>
                </a:solidFill>
              </a:rPr>
              <a:t>判断链队列是否为空</a:t>
            </a:r>
          </a:p>
          <a:p>
            <a:r>
              <a:rPr lang="zh-CN" altLang="en-US" sz="2000" dirty="0">
                <a:solidFill>
                  <a:schemeClr val="bg2">
                    <a:lumMod val="10000"/>
                  </a:schemeClr>
                </a:solidFill>
              </a:rPr>
              <a:t>	</a:t>
            </a:r>
            <a:r>
              <a:rPr lang="en-US" altLang="zh-CN" sz="2000" dirty="0" err="1">
                <a:solidFill>
                  <a:srgbClr val="FF0000"/>
                </a:solidFill>
              </a:rPr>
              <a:t>LinkQueue</a:t>
            </a:r>
            <a:r>
              <a:rPr lang="en-US" altLang="zh-CN" sz="2000" dirty="0">
                <a:solidFill>
                  <a:srgbClr val="FF0000"/>
                </a:solidFill>
              </a:rPr>
              <a:t>(</a:t>
            </a:r>
            <a:r>
              <a:rPr lang="en-US" altLang="zh-CN" sz="2000" dirty="0" err="1">
                <a:solidFill>
                  <a:srgbClr val="FF0000"/>
                </a:solidFill>
              </a:rPr>
              <a:t>LinkQueue</a:t>
            </a:r>
            <a:r>
              <a:rPr lang="en-US" altLang="zh-CN" sz="2000" dirty="0">
                <a:solidFill>
                  <a:srgbClr val="FF0000"/>
                </a:solidFill>
              </a:rPr>
              <a:t>&amp; </a:t>
            </a:r>
            <a:r>
              <a:rPr lang="en-US" altLang="zh-CN" sz="2000" dirty="0" err="1">
                <a:solidFill>
                  <a:srgbClr val="FF0000"/>
                </a:solidFill>
              </a:rPr>
              <a:t>orginal</a:t>
            </a:r>
            <a:r>
              <a:rPr lang="en-US" altLang="zh-CN" sz="2000" dirty="0">
                <a:solidFill>
                  <a:srgbClr val="FF0000"/>
                </a:solidFill>
              </a:rPr>
              <a:t>); </a:t>
            </a:r>
            <a:endParaRPr lang="en-US" altLang="zh-CN" sz="2000" dirty="0" smtClean="0">
              <a:solidFill>
                <a:srgbClr val="FF0000"/>
              </a:solidFill>
            </a:endParaRPr>
          </a:p>
          <a:p>
            <a:r>
              <a:rPr lang="en-US" altLang="zh-CN" sz="2000" dirty="0">
                <a:solidFill>
                  <a:srgbClr val="FF0000"/>
                </a:solidFill>
              </a:rPr>
              <a:t>	</a:t>
            </a:r>
            <a:r>
              <a:rPr lang="en-US" altLang="zh-CN" sz="2000" dirty="0" err="1">
                <a:solidFill>
                  <a:srgbClr val="FF0000"/>
                </a:solidFill>
              </a:rPr>
              <a:t>LinkQueue</a:t>
            </a:r>
            <a:r>
              <a:rPr lang="en-US" altLang="zh-CN" sz="2000" dirty="0">
                <a:solidFill>
                  <a:srgbClr val="FF0000"/>
                </a:solidFill>
              </a:rPr>
              <a:t> operator=(</a:t>
            </a:r>
            <a:r>
              <a:rPr lang="en-US" altLang="zh-CN" sz="2000" dirty="0" err="1">
                <a:solidFill>
                  <a:srgbClr val="FF0000"/>
                </a:solidFill>
              </a:rPr>
              <a:t>const</a:t>
            </a:r>
            <a:r>
              <a:rPr lang="en-US" altLang="zh-CN" sz="2000" dirty="0">
                <a:solidFill>
                  <a:srgbClr val="FF0000"/>
                </a:solidFill>
              </a:rPr>
              <a:t> </a:t>
            </a:r>
            <a:r>
              <a:rPr lang="en-US" altLang="zh-CN" sz="2000" dirty="0" err="1">
                <a:solidFill>
                  <a:srgbClr val="FF0000"/>
                </a:solidFill>
              </a:rPr>
              <a:t>LinkQueue</a:t>
            </a:r>
            <a:r>
              <a:rPr lang="en-US" altLang="zh-CN" sz="2000" dirty="0">
                <a:solidFill>
                  <a:srgbClr val="FF0000"/>
                </a:solidFill>
              </a:rPr>
              <a:t>&amp; original); </a:t>
            </a:r>
            <a:endParaRPr lang="en-US" altLang="zh-CN" sz="2000" dirty="0" smtClean="0">
              <a:solidFill>
                <a:srgbClr val="FF0000"/>
              </a:solidFill>
            </a:endParaRPr>
          </a:p>
          <a:p>
            <a:r>
              <a:rPr lang="en-US" altLang="zh-CN" sz="2000" dirty="0">
                <a:solidFill>
                  <a:srgbClr val="FF0000"/>
                </a:solidFill>
              </a:rPr>
              <a:t>	</a:t>
            </a:r>
            <a:r>
              <a:rPr lang="en-US" altLang="zh-CN" sz="2000" dirty="0">
                <a:solidFill>
                  <a:srgbClr val="7030A0"/>
                </a:solidFill>
              </a:rPr>
              <a:t>void </a:t>
            </a:r>
            <a:r>
              <a:rPr lang="en-US" altLang="zh-CN" sz="2000" dirty="0" err="1">
                <a:solidFill>
                  <a:srgbClr val="7030A0"/>
                </a:solidFill>
              </a:rPr>
              <a:t>PrintOut</a:t>
            </a:r>
            <a:r>
              <a:rPr lang="en-US" altLang="zh-CN" sz="2000" dirty="0">
                <a:solidFill>
                  <a:srgbClr val="7030A0"/>
                </a:solidFill>
              </a:rPr>
              <a:t>(); </a:t>
            </a:r>
            <a:endParaRPr lang="en-US" altLang="zh-CN" sz="2000" dirty="0" smtClean="0">
              <a:solidFill>
                <a:srgbClr val="7030A0"/>
              </a:solidFill>
            </a:endParaRPr>
          </a:p>
          <a:p>
            <a:r>
              <a:rPr lang="en-US" altLang="zh-CN" sz="2000" dirty="0" smtClean="0">
                <a:solidFill>
                  <a:schemeClr val="bg2">
                    <a:lumMod val="10000"/>
                  </a:schemeClr>
                </a:solidFill>
              </a:rPr>
              <a:t>private</a:t>
            </a:r>
            <a:r>
              <a:rPr lang="en-US" altLang="zh-CN" sz="2000" dirty="0">
                <a:solidFill>
                  <a:schemeClr val="bg2">
                    <a:lumMod val="10000"/>
                  </a:schemeClr>
                </a:solidFill>
              </a:rPr>
              <a:t>:</a:t>
            </a:r>
          </a:p>
          <a:p>
            <a:r>
              <a:rPr lang="en-US" altLang="zh-CN" sz="2000" dirty="0">
                <a:solidFill>
                  <a:schemeClr val="bg2">
                    <a:lumMod val="10000"/>
                  </a:schemeClr>
                </a:solidFill>
              </a:rPr>
              <a:t>	Node&lt;</a:t>
            </a:r>
            <a:r>
              <a:rPr lang="en-US" altLang="zh-CN" sz="2000" dirty="0" err="1">
                <a:solidFill>
                  <a:schemeClr val="bg2">
                    <a:lumMod val="10000"/>
                  </a:schemeClr>
                </a:solidFill>
              </a:rPr>
              <a:t>DataType</a:t>
            </a:r>
            <a:r>
              <a:rPr lang="en-US" altLang="zh-CN" sz="2000" dirty="0">
                <a:solidFill>
                  <a:schemeClr val="bg2">
                    <a:lumMod val="10000"/>
                  </a:schemeClr>
                </a:solidFill>
              </a:rPr>
              <a:t>&gt; *front, *rear;       //</a:t>
            </a:r>
            <a:r>
              <a:rPr lang="zh-CN" altLang="en-US" sz="2000" dirty="0">
                <a:solidFill>
                  <a:schemeClr val="bg2">
                    <a:lumMod val="10000"/>
                  </a:schemeClr>
                </a:solidFill>
              </a:rPr>
              <a:t>队头和队尾指针，分别</a:t>
            </a:r>
            <a:r>
              <a:rPr lang="zh-CN" altLang="en-US" sz="2000" dirty="0" smtClean="0">
                <a:solidFill>
                  <a:schemeClr val="bg2">
                    <a:lumMod val="10000"/>
                  </a:schemeClr>
                </a:solidFill>
              </a:rPr>
              <a:t>指向表头</a:t>
            </a:r>
            <a:r>
              <a:rPr lang="zh-CN" altLang="en-US" sz="2000" dirty="0">
                <a:solidFill>
                  <a:schemeClr val="bg2">
                    <a:lumMod val="10000"/>
                  </a:schemeClr>
                </a:solidFill>
              </a:rPr>
              <a:t>结点</a:t>
            </a:r>
            <a:r>
              <a:rPr lang="zh-CN" altLang="en-US" sz="2000" dirty="0" smtClean="0">
                <a:solidFill>
                  <a:schemeClr val="bg2">
                    <a:lumMod val="10000"/>
                  </a:schemeClr>
                </a:solidFill>
              </a:rPr>
              <a:t>和尾结点</a:t>
            </a:r>
            <a:endParaRPr lang="zh-CN" altLang="en-US" sz="2000" dirty="0">
              <a:solidFill>
                <a:schemeClr val="bg2">
                  <a:lumMod val="10000"/>
                </a:schemeClr>
              </a:solidFill>
            </a:endParaRPr>
          </a:p>
          <a:p>
            <a:r>
              <a:rPr lang="en-US" altLang="zh-CN" sz="2000" dirty="0">
                <a:solidFill>
                  <a:schemeClr val="bg2">
                    <a:lumMod val="10000"/>
                  </a:schemeClr>
                </a:solidFill>
              </a:rPr>
              <a:t>};</a:t>
            </a:r>
          </a:p>
        </p:txBody>
      </p:sp>
      <p:sp>
        <p:nvSpPr>
          <p:cNvPr id="5" name="标题 4"/>
          <p:cNvSpPr>
            <a:spLocks noGrp="1"/>
          </p:cNvSpPr>
          <p:nvPr>
            <p:ph type="title"/>
          </p:nvPr>
        </p:nvSpPr>
        <p:spPr/>
        <p:txBody>
          <a:bodyPr/>
          <a:lstStyle/>
          <a:p>
            <a:r>
              <a:rPr lang="zh-CN" altLang="en-US" dirty="0" smtClean="0">
                <a:solidFill>
                  <a:schemeClr val="bg1"/>
                </a:solidFill>
              </a:rPr>
              <a:t>安全的链队列</a:t>
            </a:r>
            <a:endParaRPr lang="zh-CN" altLang="en-US" dirty="0">
              <a:solidFill>
                <a:schemeClr val="bg1"/>
              </a:solidFill>
            </a:endParaRPr>
          </a:p>
        </p:txBody>
      </p:sp>
    </p:spTree>
    <p:extLst>
      <p:ext uri="{BB962C8B-B14F-4D97-AF65-F5344CB8AC3E}">
        <p14:creationId xmlns:p14="http://schemas.microsoft.com/office/powerpoint/2010/main" val="276002010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11307" y="386083"/>
            <a:ext cx="2772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553435" y="321721"/>
            <a:ext cx="2729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函数嵌套调用</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4" name="矩形 3"/>
          <p:cNvSpPr/>
          <p:nvPr/>
        </p:nvSpPr>
        <p:spPr>
          <a:xfrm>
            <a:off x="613231" y="1304973"/>
            <a:ext cx="104394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问题</a:t>
            </a: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嵌套调用</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函数的执行过程</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中调用</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其他</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函数</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返回到哪里？</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矩形 32"/>
          <p:cNvSpPr/>
          <p:nvPr/>
        </p:nvSpPr>
        <p:spPr>
          <a:xfrm>
            <a:off x="613230" y="1810346"/>
            <a:ext cx="11081391"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想法</a:t>
            </a: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为保证函数嵌套调用的正确执行</a:t>
            </a:r>
            <a:r>
              <a:rPr kumimoji="0" lang="zh-CN"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返回到调用位置</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463012" y="4192397"/>
            <a:ext cx="11170650" cy="523220"/>
            <a:chOff x="487950" y="4584481"/>
            <a:chExt cx="10973606" cy="523220"/>
          </a:xfrm>
        </p:grpSpPr>
        <p:sp>
          <p:nvSpPr>
            <p:cNvPr id="34" name="矩形 33"/>
            <p:cNvSpPr/>
            <p:nvPr/>
          </p:nvSpPr>
          <p:spPr>
            <a:xfrm>
              <a:off x="1022156" y="4584481"/>
              <a:ext cx="1043940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如何保存</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调用位置</a:t>
              </a: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Group 36"/>
            <p:cNvGrpSpPr/>
            <p:nvPr/>
          </p:nvGrpSpPr>
          <p:grpSpPr>
            <a:xfrm>
              <a:off x="487950" y="4644626"/>
              <a:ext cx="432000" cy="432000"/>
              <a:chOff x="4108451" y="4314825"/>
              <a:chExt cx="536575" cy="528638"/>
            </a:xfrm>
            <a:solidFill>
              <a:srgbClr val="5A327D"/>
            </a:solidFill>
          </p:grpSpPr>
          <p:sp>
            <p:nvSpPr>
              <p:cNvPr id="36" name="Freeform 231"/>
              <p:cNvSpPr/>
              <p:nvPr/>
            </p:nvSpPr>
            <p:spPr bwMode="auto">
              <a:xfrm>
                <a:off x="4108451" y="4314825"/>
                <a:ext cx="220663" cy="212725"/>
              </a:xfrm>
              <a:custGeom>
                <a:avLst/>
                <a:gdLst>
                  <a:gd name="T0" fmla="*/ 59 w 81"/>
                  <a:gd name="T1" fmla="*/ 77 h 78"/>
                  <a:gd name="T2" fmla="*/ 62 w 81"/>
                  <a:gd name="T3" fmla="*/ 78 h 78"/>
                  <a:gd name="T4" fmla="*/ 74 w 81"/>
                  <a:gd name="T5" fmla="*/ 57 h 78"/>
                  <a:gd name="T6" fmla="*/ 81 w 81"/>
                  <a:gd name="T7" fmla="*/ 53 h 78"/>
                  <a:gd name="T8" fmla="*/ 52 w 81"/>
                  <a:gd name="T9" fmla="*/ 4 h 78"/>
                  <a:gd name="T10" fmla="*/ 48 w 81"/>
                  <a:gd name="T11" fmla="*/ 0 h 78"/>
                  <a:gd name="T12" fmla="*/ 1 w 81"/>
                  <a:gd name="T13" fmla="*/ 40 h 78"/>
                  <a:gd name="T14" fmla="*/ 3 w 81"/>
                  <a:gd name="T15" fmla="*/ 45 h 78"/>
                  <a:gd name="T16" fmla="*/ 52 w 81"/>
                  <a:gd name="T17" fmla="*/ 78 h 78"/>
                  <a:gd name="T18" fmla="*/ 59 w 81"/>
                  <a:gd name="T1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8">
                    <a:moveTo>
                      <a:pt x="59" y="77"/>
                    </a:moveTo>
                    <a:cubicBezTo>
                      <a:pt x="60" y="77"/>
                      <a:pt x="61" y="78"/>
                      <a:pt x="62" y="78"/>
                    </a:cubicBezTo>
                    <a:cubicBezTo>
                      <a:pt x="65" y="71"/>
                      <a:pt x="68" y="63"/>
                      <a:pt x="74" y="57"/>
                    </a:cubicBezTo>
                    <a:cubicBezTo>
                      <a:pt x="76" y="56"/>
                      <a:pt x="78" y="54"/>
                      <a:pt x="81" y="53"/>
                    </a:cubicBezTo>
                    <a:cubicBezTo>
                      <a:pt x="55" y="26"/>
                      <a:pt x="52" y="4"/>
                      <a:pt x="52" y="4"/>
                    </a:cubicBezTo>
                    <a:cubicBezTo>
                      <a:pt x="52" y="2"/>
                      <a:pt x="50" y="0"/>
                      <a:pt x="48" y="0"/>
                    </a:cubicBezTo>
                    <a:cubicBezTo>
                      <a:pt x="48" y="0"/>
                      <a:pt x="8" y="3"/>
                      <a:pt x="1" y="40"/>
                    </a:cubicBezTo>
                    <a:cubicBezTo>
                      <a:pt x="0" y="42"/>
                      <a:pt x="1" y="44"/>
                      <a:pt x="3" y="45"/>
                    </a:cubicBezTo>
                    <a:cubicBezTo>
                      <a:pt x="4" y="45"/>
                      <a:pt x="26" y="55"/>
                      <a:pt x="52" y="78"/>
                    </a:cubicBezTo>
                    <a:cubicBezTo>
                      <a:pt x="54" y="77"/>
                      <a:pt x="57" y="77"/>
                      <a:pt x="59"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232"/>
              <p:cNvSpPr/>
              <p:nvPr/>
            </p:nvSpPr>
            <p:spPr bwMode="auto">
              <a:xfrm>
                <a:off x="4302126" y="4486275"/>
                <a:ext cx="342900" cy="357188"/>
              </a:xfrm>
              <a:custGeom>
                <a:avLst/>
                <a:gdLst>
                  <a:gd name="T0" fmla="*/ 117 w 126"/>
                  <a:gd name="T1" fmla="*/ 69 h 131"/>
                  <a:gd name="T2" fmla="*/ 80 w 126"/>
                  <a:gd name="T3" fmla="*/ 66 h 131"/>
                  <a:gd name="T4" fmla="*/ 71 w 126"/>
                  <a:gd name="T5" fmla="*/ 84 h 131"/>
                  <a:gd name="T6" fmla="*/ 79 w 126"/>
                  <a:gd name="T7" fmla="*/ 103 h 131"/>
                  <a:gd name="T8" fmla="*/ 85 w 126"/>
                  <a:gd name="T9" fmla="*/ 103 h 131"/>
                  <a:gd name="T10" fmla="*/ 85 w 126"/>
                  <a:gd name="T11" fmla="*/ 97 h 131"/>
                  <a:gd name="T12" fmla="*/ 79 w 126"/>
                  <a:gd name="T13" fmla="*/ 84 h 131"/>
                  <a:gd name="T14" fmla="*/ 85 w 126"/>
                  <a:gd name="T15" fmla="*/ 71 h 131"/>
                  <a:gd name="T16" fmla="*/ 111 w 126"/>
                  <a:gd name="T17" fmla="*/ 74 h 131"/>
                  <a:gd name="T18" fmla="*/ 118 w 126"/>
                  <a:gd name="T19" fmla="*/ 93 h 131"/>
                  <a:gd name="T20" fmla="*/ 109 w 126"/>
                  <a:gd name="T21" fmla="*/ 113 h 131"/>
                  <a:gd name="T22" fmla="*/ 78 w 126"/>
                  <a:gd name="T23" fmla="*/ 122 h 131"/>
                  <a:gd name="T24" fmla="*/ 53 w 126"/>
                  <a:gd name="T25" fmla="*/ 102 h 131"/>
                  <a:gd name="T26" fmla="*/ 51 w 126"/>
                  <a:gd name="T27" fmla="*/ 97 h 131"/>
                  <a:gd name="T28" fmla="*/ 62 w 126"/>
                  <a:gd name="T29" fmla="*/ 61 h 131"/>
                  <a:gd name="T30" fmla="*/ 87 w 126"/>
                  <a:gd name="T31" fmla="*/ 49 h 131"/>
                  <a:gd name="T32" fmla="*/ 91 w 126"/>
                  <a:gd name="T33" fmla="*/ 46 h 131"/>
                  <a:gd name="T34" fmla="*/ 88 w 126"/>
                  <a:gd name="T35" fmla="*/ 42 h 131"/>
                  <a:gd name="T36" fmla="*/ 28 w 126"/>
                  <a:gd name="T37" fmla="*/ 7 h 131"/>
                  <a:gd name="T38" fmla="*/ 26 w 126"/>
                  <a:gd name="T39" fmla="*/ 6 h 131"/>
                  <a:gd name="T40" fmla="*/ 19 w 126"/>
                  <a:gd name="T41" fmla="*/ 0 h 131"/>
                  <a:gd name="T42" fmla="*/ 12 w 126"/>
                  <a:gd name="T43" fmla="*/ 3 h 131"/>
                  <a:gd name="T44" fmla="*/ 2 w 126"/>
                  <a:gd name="T45" fmla="*/ 20 h 131"/>
                  <a:gd name="T46" fmla="*/ 0 w 126"/>
                  <a:gd name="T47" fmla="*/ 26 h 131"/>
                  <a:gd name="T48" fmla="*/ 1 w 126"/>
                  <a:gd name="T49" fmla="*/ 34 h 131"/>
                  <a:gd name="T50" fmla="*/ 1 w 126"/>
                  <a:gd name="T51" fmla="*/ 34 h 131"/>
                  <a:gd name="T52" fmla="*/ 43 w 126"/>
                  <a:gd name="T53" fmla="*/ 99 h 131"/>
                  <a:gd name="T54" fmla="*/ 43 w 126"/>
                  <a:gd name="T55" fmla="*/ 99 h 131"/>
                  <a:gd name="T56" fmla="*/ 45 w 126"/>
                  <a:gd name="T57" fmla="*/ 105 h 131"/>
                  <a:gd name="T58" fmla="*/ 76 w 126"/>
                  <a:gd name="T59" fmla="*/ 130 h 131"/>
                  <a:gd name="T60" fmla="*/ 85 w 126"/>
                  <a:gd name="T61" fmla="*/ 131 h 131"/>
                  <a:gd name="T62" fmla="*/ 114 w 126"/>
                  <a:gd name="T63" fmla="*/ 119 h 131"/>
                  <a:gd name="T64" fmla="*/ 126 w 126"/>
                  <a:gd name="T65" fmla="*/ 93 h 131"/>
                  <a:gd name="T66" fmla="*/ 117 w 126"/>
                  <a:gd name="T67" fmla="*/ 6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31">
                    <a:moveTo>
                      <a:pt x="117" y="69"/>
                    </a:moveTo>
                    <a:cubicBezTo>
                      <a:pt x="112" y="64"/>
                      <a:pt x="94" y="52"/>
                      <a:pt x="80" y="66"/>
                    </a:cubicBezTo>
                    <a:cubicBezTo>
                      <a:pt x="74" y="71"/>
                      <a:pt x="71" y="77"/>
                      <a:pt x="71" y="84"/>
                    </a:cubicBezTo>
                    <a:cubicBezTo>
                      <a:pt x="71" y="92"/>
                      <a:pt x="75" y="99"/>
                      <a:pt x="79" y="103"/>
                    </a:cubicBezTo>
                    <a:cubicBezTo>
                      <a:pt x="81" y="104"/>
                      <a:pt x="84" y="104"/>
                      <a:pt x="85" y="103"/>
                    </a:cubicBezTo>
                    <a:cubicBezTo>
                      <a:pt x="87" y="101"/>
                      <a:pt x="86" y="98"/>
                      <a:pt x="85" y="97"/>
                    </a:cubicBezTo>
                    <a:cubicBezTo>
                      <a:pt x="82" y="94"/>
                      <a:pt x="79" y="89"/>
                      <a:pt x="79" y="84"/>
                    </a:cubicBezTo>
                    <a:cubicBezTo>
                      <a:pt x="79" y="79"/>
                      <a:pt x="81" y="75"/>
                      <a:pt x="85" y="71"/>
                    </a:cubicBezTo>
                    <a:cubicBezTo>
                      <a:pt x="97" y="61"/>
                      <a:pt x="111" y="74"/>
                      <a:pt x="111" y="74"/>
                    </a:cubicBezTo>
                    <a:cubicBezTo>
                      <a:pt x="117" y="80"/>
                      <a:pt x="118" y="88"/>
                      <a:pt x="118" y="93"/>
                    </a:cubicBezTo>
                    <a:cubicBezTo>
                      <a:pt x="117" y="101"/>
                      <a:pt x="114" y="109"/>
                      <a:pt x="109" y="113"/>
                    </a:cubicBezTo>
                    <a:cubicBezTo>
                      <a:pt x="99" y="122"/>
                      <a:pt x="89" y="125"/>
                      <a:pt x="78" y="122"/>
                    </a:cubicBezTo>
                    <a:cubicBezTo>
                      <a:pt x="65" y="119"/>
                      <a:pt x="55" y="108"/>
                      <a:pt x="53" y="102"/>
                    </a:cubicBezTo>
                    <a:cubicBezTo>
                      <a:pt x="52" y="100"/>
                      <a:pt x="51" y="98"/>
                      <a:pt x="51" y="97"/>
                    </a:cubicBezTo>
                    <a:cubicBezTo>
                      <a:pt x="50" y="81"/>
                      <a:pt x="54" y="69"/>
                      <a:pt x="62" y="61"/>
                    </a:cubicBezTo>
                    <a:cubicBezTo>
                      <a:pt x="72" y="50"/>
                      <a:pt x="87" y="49"/>
                      <a:pt x="87" y="49"/>
                    </a:cubicBezTo>
                    <a:cubicBezTo>
                      <a:pt x="89" y="49"/>
                      <a:pt x="90" y="48"/>
                      <a:pt x="91" y="46"/>
                    </a:cubicBezTo>
                    <a:cubicBezTo>
                      <a:pt x="91" y="44"/>
                      <a:pt x="90" y="42"/>
                      <a:pt x="88" y="42"/>
                    </a:cubicBezTo>
                    <a:cubicBezTo>
                      <a:pt x="63" y="31"/>
                      <a:pt x="43" y="19"/>
                      <a:pt x="28" y="7"/>
                    </a:cubicBezTo>
                    <a:cubicBezTo>
                      <a:pt x="28" y="7"/>
                      <a:pt x="27" y="6"/>
                      <a:pt x="26" y="6"/>
                    </a:cubicBezTo>
                    <a:cubicBezTo>
                      <a:pt x="24" y="4"/>
                      <a:pt x="21" y="2"/>
                      <a:pt x="19" y="0"/>
                    </a:cubicBezTo>
                    <a:cubicBezTo>
                      <a:pt x="16" y="0"/>
                      <a:pt x="13" y="1"/>
                      <a:pt x="12" y="3"/>
                    </a:cubicBezTo>
                    <a:cubicBezTo>
                      <a:pt x="7" y="7"/>
                      <a:pt x="5" y="13"/>
                      <a:pt x="2" y="20"/>
                    </a:cubicBezTo>
                    <a:cubicBezTo>
                      <a:pt x="2" y="22"/>
                      <a:pt x="1" y="24"/>
                      <a:pt x="0" y="26"/>
                    </a:cubicBezTo>
                    <a:cubicBezTo>
                      <a:pt x="1" y="28"/>
                      <a:pt x="1" y="31"/>
                      <a:pt x="1" y="34"/>
                    </a:cubicBezTo>
                    <a:cubicBezTo>
                      <a:pt x="1" y="34"/>
                      <a:pt x="1" y="34"/>
                      <a:pt x="1" y="34"/>
                    </a:cubicBezTo>
                    <a:cubicBezTo>
                      <a:pt x="16" y="51"/>
                      <a:pt x="32" y="72"/>
                      <a:pt x="43" y="99"/>
                    </a:cubicBezTo>
                    <a:cubicBezTo>
                      <a:pt x="43" y="99"/>
                      <a:pt x="43" y="99"/>
                      <a:pt x="43" y="99"/>
                    </a:cubicBezTo>
                    <a:cubicBezTo>
                      <a:pt x="44" y="101"/>
                      <a:pt x="45" y="103"/>
                      <a:pt x="45" y="105"/>
                    </a:cubicBezTo>
                    <a:cubicBezTo>
                      <a:pt x="48" y="113"/>
                      <a:pt x="60" y="126"/>
                      <a:pt x="76" y="130"/>
                    </a:cubicBezTo>
                    <a:cubicBezTo>
                      <a:pt x="79" y="131"/>
                      <a:pt x="82" y="131"/>
                      <a:pt x="85" y="131"/>
                    </a:cubicBezTo>
                    <a:cubicBezTo>
                      <a:pt x="93" y="131"/>
                      <a:pt x="104" y="128"/>
                      <a:pt x="114" y="119"/>
                    </a:cubicBezTo>
                    <a:cubicBezTo>
                      <a:pt x="121" y="113"/>
                      <a:pt x="125" y="103"/>
                      <a:pt x="126" y="93"/>
                    </a:cubicBezTo>
                    <a:cubicBezTo>
                      <a:pt x="126" y="84"/>
                      <a:pt x="123" y="75"/>
                      <a:pt x="11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233"/>
              <p:cNvSpPr>
                <a:spLocks noEditPoints="1"/>
              </p:cNvSpPr>
              <p:nvPr/>
            </p:nvSpPr>
            <p:spPr bwMode="auto">
              <a:xfrm>
                <a:off x="4219576" y="4457700"/>
                <a:ext cx="177800" cy="231775"/>
              </a:xfrm>
              <a:custGeom>
                <a:avLst/>
                <a:gdLst>
                  <a:gd name="T0" fmla="*/ 32 w 65"/>
                  <a:gd name="T1" fmla="*/ 85 h 85"/>
                  <a:gd name="T2" fmla="*/ 28 w 65"/>
                  <a:gd name="T3" fmla="*/ 83 h 85"/>
                  <a:gd name="T4" fmla="*/ 26 w 65"/>
                  <a:gd name="T5" fmla="*/ 79 h 85"/>
                  <a:gd name="T6" fmla="*/ 18 w 65"/>
                  <a:gd name="T7" fmla="*/ 57 h 85"/>
                  <a:gd name="T8" fmla="*/ 18 w 65"/>
                  <a:gd name="T9" fmla="*/ 54 h 85"/>
                  <a:gd name="T10" fmla="*/ 19 w 65"/>
                  <a:gd name="T11" fmla="*/ 49 h 85"/>
                  <a:gd name="T12" fmla="*/ 15 w 65"/>
                  <a:gd name="T13" fmla="*/ 52 h 85"/>
                  <a:gd name="T14" fmla="*/ 9 w 65"/>
                  <a:gd name="T15" fmla="*/ 54 h 85"/>
                  <a:gd name="T16" fmla="*/ 6 w 65"/>
                  <a:gd name="T17" fmla="*/ 53 h 85"/>
                  <a:gd name="T18" fmla="*/ 1 w 65"/>
                  <a:gd name="T19" fmla="*/ 41 h 85"/>
                  <a:gd name="T20" fmla="*/ 16 w 65"/>
                  <a:gd name="T21" fmla="*/ 27 h 85"/>
                  <a:gd name="T22" fmla="*/ 17 w 65"/>
                  <a:gd name="T23" fmla="*/ 27 h 85"/>
                  <a:gd name="T24" fmla="*/ 21 w 65"/>
                  <a:gd name="T25" fmla="*/ 28 h 85"/>
                  <a:gd name="T26" fmla="*/ 23 w 65"/>
                  <a:gd name="T27" fmla="*/ 29 h 85"/>
                  <a:gd name="T28" fmla="*/ 23 w 65"/>
                  <a:gd name="T29" fmla="*/ 27 h 85"/>
                  <a:gd name="T30" fmla="*/ 35 w 65"/>
                  <a:gd name="T31" fmla="*/ 7 h 85"/>
                  <a:gd name="T32" fmla="*/ 51 w 65"/>
                  <a:gd name="T33" fmla="*/ 0 h 85"/>
                  <a:gd name="T34" fmla="*/ 56 w 65"/>
                  <a:gd name="T35" fmla="*/ 1 h 85"/>
                  <a:gd name="T36" fmla="*/ 65 w 65"/>
                  <a:gd name="T37" fmla="*/ 12 h 85"/>
                  <a:gd name="T38" fmla="*/ 62 w 65"/>
                  <a:gd name="T39" fmla="*/ 17 h 85"/>
                  <a:gd name="T40" fmla="*/ 61 w 65"/>
                  <a:gd name="T41" fmla="*/ 17 h 85"/>
                  <a:gd name="T42" fmla="*/ 57 w 65"/>
                  <a:gd name="T43" fmla="*/ 14 h 85"/>
                  <a:gd name="T44" fmla="*/ 54 w 65"/>
                  <a:gd name="T45" fmla="*/ 9 h 85"/>
                  <a:gd name="T46" fmla="*/ 51 w 65"/>
                  <a:gd name="T47" fmla="*/ 8 h 85"/>
                  <a:gd name="T48" fmla="*/ 40 w 65"/>
                  <a:gd name="T49" fmla="*/ 12 h 85"/>
                  <a:gd name="T50" fmla="*/ 31 w 65"/>
                  <a:gd name="T51" fmla="*/ 30 h 85"/>
                  <a:gd name="T52" fmla="*/ 28 w 65"/>
                  <a:gd name="T53" fmla="*/ 36 h 85"/>
                  <a:gd name="T54" fmla="*/ 28 w 65"/>
                  <a:gd name="T55" fmla="*/ 37 h 85"/>
                  <a:gd name="T56" fmla="*/ 28 w 65"/>
                  <a:gd name="T57" fmla="*/ 37 h 85"/>
                  <a:gd name="T58" fmla="*/ 29 w 65"/>
                  <a:gd name="T59" fmla="*/ 44 h 85"/>
                  <a:gd name="T60" fmla="*/ 27 w 65"/>
                  <a:gd name="T61" fmla="*/ 51 h 85"/>
                  <a:gd name="T62" fmla="*/ 26 w 65"/>
                  <a:gd name="T63" fmla="*/ 57 h 85"/>
                  <a:gd name="T64" fmla="*/ 33 w 65"/>
                  <a:gd name="T65" fmla="*/ 75 h 85"/>
                  <a:gd name="T66" fmla="*/ 35 w 65"/>
                  <a:gd name="T67" fmla="*/ 79 h 85"/>
                  <a:gd name="T68" fmla="*/ 35 w 65"/>
                  <a:gd name="T69" fmla="*/ 82 h 85"/>
                  <a:gd name="T70" fmla="*/ 33 w 65"/>
                  <a:gd name="T71" fmla="*/ 84 h 85"/>
                  <a:gd name="T72" fmla="*/ 32 w 65"/>
                  <a:gd name="T73" fmla="*/ 85 h 85"/>
                  <a:gd name="T74" fmla="*/ 16 w 65"/>
                  <a:gd name="T75" fmla="*/ 35 h 85"/>
                  <a:gd name="T76" fmla="*/ 9 w 65"/>
                  <a:gd name="T77" fmla="*/ 42 h 85"/>
                  <a:gd name="T78" fmla="*/ 9 w 65"/>
                  <a:gd name="T79" fmla="*/ 47 h 85"/>
                  <a:gd name="T80" fmla="*/ 12 w 65"/>
                  <a:gd name="T81" fmla="*/ 44 h 85"/>
                  <a:gd name="T82" fmla="*/ 18 w 65"/>
                  <a:gd name="T83" fmla="*/ 39 h 85"/>
                  <a:gd name="T84" fmla="*/ 20 w 65"/>
                  <a:gd name="T85" fmla="*/ 36 h 85"/>
                  <a:gd name="T86" fmla="*/ 17 w 65"/>
                  <a:gd name="T87" fmla="*/ 35 h 85"/>
                  <a:gd name="T88" fmla="*/ 16 w 65"/>
                  <a:gd name="T89" fmla="*/ 35 h 85"/>
                  <a:gd name="T90" fmla="*/ 16 w 65"/>
                  <a:gd name="T91"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85">
                    <a:moveTo>
                      <a:pt x="32" y="85"/>
                    </a:moveTo>
                    <a:cubicBezTo>
                      <a:pt x="30" y="85"/>
                      <a:pt x="29" y="84"/>
                      <a:pt x="28" y="83"/>
                    </a:cubicBezTo>
                    <a:cubicBezTo>
                      <a:pt x="27" y="81"/>
                      <a:pt x="27" y="80"/>
                      <a:pt x="26" y="79"/>
                    </a:cubicBezTo>
                    <a:cubicBezTo>
                      <a:pt x="22" y="72"/>
                      <a:pt x="18" y="65"/>
                      <a:pt x="18" y="57"/>
                    </a:cubicBezTo>
                    <a:cubicBezTo>
                      <a:pt x="18" y="56"/>
                      <a:pt x="18" y="55"/>
                      <a:pt x="18" y="54"/>
                    </a:cubicBezTo>
                    <a:cubicBezTo>
                      <a:pt x="19" y="49"/>
                      <a:pt x="19" y="49"/>
                      <a:pt x="19" y="49"/>
                    </a:cubicBezTo>
                    <a:cubicBezTo>
                      <a:pt x="15" y="52"/>
                      <a:pt x="15" y="52"/>
                      <a:pt x="15" y="52"/>
                    </a:cubicBezTo>
                    <a:cubicBezTo>
                      <a:pt x="13" y="53"/>
                      <a:pt x="11" y="54"/>
                      <a:pt x="9" y="54"/>
                    </a:cubicBezTo>
                    <a:cubicBezTo>
                      <a:pt x="8" y="54"/>
                      <a:pt x="7" y="54"/>
                      <a:pt x="6" y="53"/>
                    </a:cubicBezTo>
                    <a:cubicBezTo>
                      <a:pt x="2" y="52"/>
                      <a:pt x="0" y="48"/>
                      <a:pt x="1" y="41"/>
                    </a:cubicBezTo>
                    <a:cubicBezTo>
                      <a:pt x="3" y="31"/>
                      <a:pt x="10" y="27"/>
                      <a:pt x="16" y="27"/>
                    </a:cubicBezTo>
                    <a:cubicBezTo>
                      <a:pt x="16" y="27"/>
                      <a:pt x="17" y="27"/>
                      <a:pt x="17" y="27"/>
                    </a:cubicBezTo>
                    <a:cubicBezTo>
                      <a:pt x="19" y="27"/>
                      <a:pt x="20" y="28"/>
                      <a:pt x="21" y="28"/>
                    </a:cubicBezTo>
                    <a:cubicBezTo>
                      <a:pt x="23" y="29"/>
                      <a:pt x="23" y="29"/>
                      <a:pt x="23" y="29"/>
                    </a:cubicBezTo>
                    <a:cubicBezTo>
                      <a:pt x="23" y="27"/>
                      <a:pt x="23" y="27"/>
                      <a:pt x="23" y="27"/>
                    </a:cubicBezTo>
                    <a:cubicBezTo>
                      <a:pt x="26" y="19"/>
                      <a:pt x="29" y="12"/>
                      <a:pt x="35" y="7"/>
                    </a:cubicBezTo>
                    <a:cubicBezTo>
                      <a:pt x="38" y="4"/>
                      <a:pt x="44" y="0"/>
                      <a:pt x="51" y="0"/>
                    </a:cubicBezTo>
                    <a:cubicBezTo>
                      <a:pt x="53" y="0"/>
                      <a:pt x="55" y="1"/>
                      <a:pt x="56" y="1"/>
                    </a:cubicBezTo>
                    <a:cubicBezTo>
                      <a:pt x="61" y="3"/>
                      <a:pt x="64" y="7"/>
                      <a:pt x="65" y="12"/>
                    </a:cubicBezTo>
                    <a:cubicBezTo>
                      <a:pt x="65" y="15"/>
                      <a:pt x="64" y="17"/>
                      <a:pt x="62" y="17"/>
                    </a:cubicBezTo>
                    <a:cubicBezTo>
                      <a:pt x="61" y="17"/>
                      <a:pt x="61" y="17"/>
                      <a:pt x="61" y="17"/>
                    </a:cubicBezTo>
                    <a:cubicBezTo>
                      <a:pt x="59" y="17"/>
                      <a:pt x="57" y="16"/>
                      <a:pt x="57" y="14"/>
                    </a:cubicBezTo>
                    <a:cubicBezTo>
                      <a:pt x="57" y="10"/>
                      <a:pt x="55" y="9"/>
                      <a:pt x="54" y="9"/>
                    </a:cubicBezTo>
                    <a:cubicBezTo>
                      <a:pt x="53" y="9"/>
                      <a:pt x="52" y="8"/>
                      <a:pt x="51" y="8"/>
                    </a:cubicBezTo>
                    <a:cubicBezTo>
                      <a:pt x="47" y="8"/>
                      <a:pt x="43" y="10"/>
                      <a:pt x="40" y="12"/>
                    </a:cubicBezTo>
                    <a:cubicBezTo>
                      <a:pt x="35" y="17"/>
                      <a:pt x="33" y="23"/>
                      <a:pt x="31" y="30"/>
                    </a:cubicBezTo>
                    <a:cubicBezTo>
                      <a:pt x="30" y="32"/>
                      <a:pt x="29" y="34"/>
                      <a:pt x="28" y="36"/>
                    </a:cubicBezTo>
                    <a:cubicBezTo>
                      <a:pt x="28" y="37"/>
                      <a:pt x="28" y="37"/>
                      <a:pt x="28" y="37"/>
                    </a:cubicBezTo>
                    <a:cubicBezTo>
                      <a:pt x="28" y="37"/>
                      <a:pt x="28" y="37"/>
                      <a:pt x="28" y="37"/>
                    </a:cubicBezTo>
                    <a:cubicBezTo>
                      <a:pt x="29" y="39"/>
                      <a:pt x="29" y="42"/>
                      <a:pt x="29" y="44"/>
                    </a:cubicBezTo>
                    <a:cubicBezTo>
                      <a:pt x="28" y="47"/>
                      <a:pt x="28" y="49"/>
                      <a:pt x="27" y="51"/>
                    </a:cubicBezTo>
                    <a:cubicBezTo>
                      <a:pt x="27" y="53"/>
                      <a:pt x="26" y="55"/>
                      <a:pt x="26" y="57"/>
                    </a:cubicBezTo>
                    <a:cubicBezTo>
                      <a:pt x="26" y="63"/>
                      <a:pt x="29" y="69"/>
                      <a:pt x="33" y="75"/>
                    </a:cubicBezTo>
                    <a:cubicBezTo>
                      <a:pt x="34" y="76"/>
                      <a:pt x="34" y="78"/>
                      <a:pt x="35" y="79"/>
                    </a:cubicBezTo>
                    <a:cubicBezTo>
                      <a:pt x="36" y="80"/>
                      <a:pt x="36" y="81"/>
                      <a:pt x="35" y="82"/>
                    </a:cubicBezTo>
                    <a:cubicBezTo>
                      <a:pt x="35" y="83"/>
                      <a:pt x="34" y="84"/>
                      <a:pt x="33" y="84"/>
                    </a:cubicBezTo>
                    <a:cubicBezTo>
                      <a:pt x="33" y="85"/>
                      <a:pt x="32" y="85"/>
                      <a:pt x="32" y="85"/>
                    </a:cubicBezTo>
                    <a:close/>
                    <a:moveTo>
                      <a:pt x="16" y="35"/>
                    </a:moveTo>
                    <a:cubicBezTo>
                      <a:pt x="13" y="35"/>
                      <a:pt x="10" y="37"/>
                      <a:pt x="9" y="42"/>
                    </a:cubicBezTo>
                    <a:cubicBezTo>
                      <a:pt x="9" y="47"/>
                      <a:pt x="9" y="47"/>
                      <a:pt x="9" y="47"/>
                    </a:cubicBezTo>
                    <a:cubicBezTo>
                      <a:pt x="12" y="44"/>
                      <a:pt x="12" y="44"/>
                      <a:pt x="12" y="44"/>
                    </a:cubicBezTo>
                    <a:cubicBezTo>
                      <a:pt x="15" y="42"/>
                      <a:pt x="17" y="40"/>
                      <a:pt x="18" y="39"/>
                    </a:cubicBezTo>
                    <a:cubicBezTo>
                      <a:pt x="20" y="36"/>
                      <a:pt x="20" y="36"/>
                      <a:pt x="20" y="36"/>
                    </a:cubicBezTo>
                    <a:cubicBezTo>
                      <a:pt x="17" y="35"/>
                      <a:pt x="17" y="35"/>
                      <a:pt x="17" y="35"/>
                    </a:cubicBezTo>
                    <a:cubicBezTo>
                      <a:pt x="17" y="35"/>
                      <a:pt x="17" y="35"/>
                      <a:pt x="16" y="35"/>
                    </a:cubicBezTo>
                    <a:cubicBezTo>
                      <a:pt x="16" y="35"/>
                      <a:pt x="16" y="35"/>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61" name="组合 60"/>
          <p:cNvGrpSpPr/>
          <p:nvPr/>
        </p:nvGrpSpPr>
        <p:grpSpPr>
          <a:xfrm>
            <a:off x="2077251" y="4730857"/>
            <a:ext cx="9068731" cy="766566"/>
            <a:chOff x="2102189" y="4452381"/>
            <a:chExt cx="9068731" cy="766566"/>
          </a:xfrm>
        </p:grpSpPr>
        <p:sp>
          <p:nvSpPr>
            <p:cNvPr id="62" name="圆角右箭头 61"/>
            <p:cNvSpPr/>
            <p:nvPr/>
          </p:nvSpPr>
          <p:spPr>
            <a:xfrm flipV="1">
              <a:off x="2102189" y="4452381"/>
              <a:ext cx="807720" cy="692543"/>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矩形 62"/>
            <p:cNvSpPr/>
            <p:nvPr/>
          </p:nvSpPr>
          <p:spPr>
            <a:xfrm>
              <a:off x="2967228" y="4726504"/>
              <a:ext cx="8203692"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用栈保存，返回最后进栈的位置</a:t>
              </a:r>
              <a:endParaRPr kumimoji="0" lang="zh-CN" altLang="en-US" sz="26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 name="Text Box 6"/>
          <p:cNvSpPr txBox="1">
            <a:spLocks noChangeArrowheads="1"/>
          </p:cNvSpPr>
          <p:nvPr/>
        </p:nvSpPr>
        <p:spPr bwMode="auto">
          <a:xfrm>
            <a:off x="7392910" y="2351762"/>
            <a:ext cx="725488" cy="2460625"/>
          </a:xfrm>
          <a:prstGeom prst="rect">
            <a:avLst/>
          </a:prstGeom>
          <a:solidFill>
            <a:srgbClr val="FFFFFF">
              <a:alpha val="0"/>
            </a:srgbClr>
          </a:solidFill>
          <a:ln w="19050">
            <a:solidFill>
              <a:srgbClr val="5C307D"/>
            </a:solidFill>
            <a:miter lim="800000"/>
          </a:ln>
        </p:spPr>
        <p:txBody>
          <a:bodyPr lIns="0" rIns="0"/>
          <a:lstStyle>
            <a:lvl1pPr eaLnBrk="0" hangingPunct="0">
              <a:defRPr u="sng">
                <a:solidFill>
                  <a:schemeClr val="accent2"/>
                </a:solidFill>
                <a:latin typeface="Arial" panose="020B0604020202020204" pitchFamily="34" charset="0"/>
                <a:ea typeface="华文行楷" panose="02010800040101010101" pitchFamily="2" charset="-122"/>
              </a:defRPr>
            </a:lvl1pPr>
            <a:lvl2pPr marL="742950" indent="-285750" eaLnBrk="0" hangingPunct="0">
              <a:defRPr u="sng">
                <a:solidFill>
                  <a:schemeClr val="accent2"/>
                </a:solidFill>
                <a:latin typeface="Arial" panose="020B0604020202020204" pitchFamily="34" charset="0"/>
                <a:ea typeface="华文行楷" panose="02010800040101010101" pitchFamily="2" charset="-122"/>
              </a:defRPr>
            </a:lvl2pPr>
            <a:lvl3pPr marL="1143000" indent="-228600" eaLnBrk="0" hangingPunct="0">
              <a:defRPr u="sng">
                <a:solidFill>
                  <a:schemeClr val="accent2"/>
                </a:solidFill>
                <a:latin typeface="Arial" panose="020B0604020202020204" pitchFamily="34" charset="0"/>
                <a:ea typeface="华文行楷" panose="02010800040101010101" pitchFamily="2" charset="-122"/>
              </a:defRPr>
            </a:lvl3pPr>
            <a:lvl4pPr marL="1600200" indent="-228600" eaLnBrk="0" hangingPunct="0">
              <a:defRPr u="sng">
                <a:solidFill>
                  <a:schemeClr val="accent2"/>
                </a:solidFill>
                <a:latin typeface="Arial" panose="020B0604020202020204" pitchFamily="34" charset="0"/>
                <a:ea typeface="华文行楷" panose="02010800040101010101" pitchFamily="2" charset="-122"/>
              </a:defRPr>
            </a:lvl4pPr>
            <a:lvl5pPr marL="2057400" indent="-228600" eaLnBrk="0" hangingPunct="0">
              <a:defRPr u="sng">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主</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函</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数</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main</a:t>
            </a:r>
            <a:endParaRPr kumimoji="0" lang="en-US" altLang="zh-CN" sz="2000" b="1" i="0" u="sng" strike="noStrike" kern="1200" cap="none" spc="0" normalizeH="0" baseline="0" noProof="0">
              <a:ln>
                <a:noFill/>
              </a:ln>
              <a:solidFill>
                <a:srgbClr val="404040"/>
              </a:solidFill>
              <a:effectLst/>
              <a:uLnTx/>
              <a:uFillTx/>
              <a:latin typeface="Arial" panose="020B0604020202020204" pitchFamily="34" charset="0"/>
              <a:ea typeface="华文行楷" panose="02010800040101010101" pitchFamily="2" charset="-122"/>
              <a:cs typeface="+mn-cs"/>
            </a:endParaRPr>
          </a:p>
        </p:txBody>
      </p:sp>
      <p:sp>
        <p:nvSpPr>
          <p:cNvPr id="60" name="Text Box 7"/>
          <p:cNvSpPr txBox="1">
            <a:spLocks noChangeArrowheads="1"/>
          </p:cNvSpPr>
          <p:nvPr/>
        </p:nvSpPr>
        <p:spPr bwMode="auto">
          <a:xfrm>
            <a:off x="8832773" y="2453362"/>
            <a:ext cx="503238" cy="465138"/>
          </a:xfrm>
          <a:prstGeom prst="rect">
            <a:avLst/>
          </a:prstGeom>
          <a:solidFill>
            <a:srgbClr val="FFFFFF">
              <a:alpha val="0"/>
            </a:srgbClr>
          </a:solidFill>
          <a:ln w="19050">
            <a:solidFill>
              <a:srgbClr val="285A32"/>
            </a:solidFill>
            <a:miter lim="800000"/>
          </a:ln>
        </p:spPr>
        <p:txBody>
          <a:bodyPr/>
          <a:lstStyle>
            <a:lvl1pPr eaLnBrk="0" hangingPunct="0">
              <a:defRPr u="sng">
                <a:solidFill>
                  <a:schemeClr val="accent2"/>
                </a:solidFill>
                <a:latin typeface="Arial" panose="020B0604020202020204" pitchFamily="34" charset="0"/>
                <a:ea typeface="华文行楷" panose="02010800040101010101" pitchFamily="2" charset="-122"/>
              </a:defRPr>
            </a:lvl1pPr>
            <a:lvl2pPr marL="742950" indent="-285750" eaLnBrk="0" hangingPunct="0">
              <a:defRPr u="sng">
                <a:solidFill>
                  <a:schemeClr val="accent2"/>
                </a:solidFill>
                <a:latin typeface="Arial" panose="020B0604020202020204" pitchFamily="34" charset="0"/>
                <a:ea typeface="华文行楷" panose="02010800040101010101" pitchFamily="2" charset="-122"/>
              </a:defRPr>
            </a:lvl2pPr>
            <a:lvl3pPr marL="1143000" indent="-228600" eaLnBrk="0" hangingPunct="0">
              <a:defRPr u="sng">
                <a:solidFill>
                  <a:schemeClr val="accent2"/>
                </a:solidFill>
                <a:latin typeface="Arial" panose="020B0604020202020204" pitchFamily="34" charset="0"/>
                <a:ea typeface="华文行楷" panose="02010800040101010101" pitchFamily="2" charset="-122"/>
              </a:defRPr>
            </a:lvl3pPr>
            <a:lvl4pPr marL="1600200" indent="-228600" eaLnBrk="0" hangingPunct="0">
              <a:defRPr u="sng">
                <a:solidFill>
                  <a:schemeClr val="accent2"/>
                </a:solidFill>
                <a:latin typeface="Arial" panose="020B0604020202020204" pitchFamily="34" charset="0"/>
                <a:ea typeface="华文行楷" panose="02010800040101010101" pitchFamily="2" charset="-122"/>
              </a:defRPr>
            </a:lvl4pPr>
            <a:lvl5pPr marL="2057400" indent="-228600" eaLnBrk="0" hangingPunct="0">
              <a:defRPr u="sng">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endParaRPr kumimoji="0" lang="en-US" altLang="zh-CN" sz="2000" b="1" i="0" u="sng" strike="noStrike" kern="1200" cap="none" spc="0" normalizeH="0" baseline="0" noProof="0">
              <a:ln>
                <a:noFill/>
              </a:ln>
              <a:solidFill>
                <a:srgbClr val="404040"/>
              </a:solidFill>
              <a:effectLst/>
              <a:uLnTx/>
              <a:uFillTx/>
              <a:latin typeface="Arial" panose="020B0604020202020204" pitchFamily="34" charset="0"/>
              <a:ea typeface="华文行楷" panose="02010800040101010101" pitchFamily="2" charset="-122"/>
              <a:cs typeface="+mn-cs"/>
            </a:endParaRPr>
          </a:p>
        </p:txBody>
      </p:sp>
      <p:sp>
        <p:nvSpPr>
          <p:cNvPr id="64" name="Line 8"/>
          <p:cNvSpPr>
            <a:spLocks noChangeShapeType="1"/>
          </p:cNvSpPr>
          <p:nvPr/>
        </p:nvSpPr>
        <p:spPr bwMode="auto">
          <a:xfrm flipV="1">
            <a:off x="7997748" y="2453362"/>
            <a:ext cx="838200" cy="238125"/>
          </a:xfrm>
          <a:prstGeom prst="line">
            <a:avLst/>
          </a:prstGeom>
          <a:noFill/>
          <a:ln w="28575">
            <a:solidFill>
              <a:srgbClr val="B42D2D"/>
            </a:solidFill>
            <a:round/>
            <a:tailEnd type="stealth" w="lg" len="lg"/>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5" name="Line 9"/>
          <p:cNvSpPr>
            <a:spLocks noChangeShapeType="1"/>
          </p:cNvSpPr>
          <p:nvPr/>
        </p:nvSpPr>
        <p:spPr bwMode="auto">
          <a:xfrm flipH="1" flipV="1">
            <a:off x="7983460" y="2724825"/>
            <a:ext cx="839788" cy="171450"/>
          </a:xfrm>
          <a:prstGeom prst="line">
            <a:avLst/>
          </a:prstGeom>
          <a:noFill/>
          <a:ln w="28575">
            <a:solidFill>
              <a:srgbClr val="285A32"/>
            </a:solidFill>
            <a:prstDash val="dash"/>
            <a:round/>
            <a:tailEnd type="stealth" w="lg" len="lg"/>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6" name="Text Box 10"/>
          <p:cNvSpPr txBox="1">
            <a:spLocks noChangeArrowheads="1"/>
          </p:cNvSpPr>
          <p:nvPr/>
        </p:nvSpPr>
        <p:spPr bwMode="auto">
          <a:xfrm>
            <a:off x="8832773" y="3235365"/>
            <a:ext cx="503238" cy="756000"/>
          </a:xfrm>
          <a:prstGeom prst="rect">
            <a:avLst/>
          </a:prstGeom>
          <a:solidFill>
            <a:srgbClr val="FFFFFF">
              <a:alpha val="0"/>
            </a:srgbClr>
          </a:solidFill>
          <a:ln w="19050">
            <a:solidFill>
              <a:srgbClr val="285A32"/>
            </a:solidFill>
            <a:miter lim="800000"/>
          </a:ln>
        </p:spPr>
        <p:txBody>
          <a:bodyPr anchor="ctr" anchorCtr="0"/>
          <a:lstStyle>
            <a:defPPr>
              <a:defRPr lang="zh-CN"/>
            </a:defPPr>
            <a:lvl1pPr algn="ctr">
              <a:defRPr sz="2000" b="1" u="none">
                <a:solidFill>
                  <a:srgbClr val="404040"/>
                </a:solidFill>
                <a:latin typeface="Times New Roman" panose="02020603050405020304" pitchFamily="18" charset="0"/>
                <a:ea typeface="宋体" panose="02010600030101010101" pitchFamily="2" charset="-122"/>
              </a:defRPr>
            </a:lvl1pPr>
            <a:lvl2pPr marL="742950" indent="-285750" eaLnBrk="0" hangingPunct="0">
              <a:defRPr u="sng">
                <a:solidFill>
                  <a:schemeClr val="accent2"/>
                </a:solidFill>
                <a:latin typeface="Arial" panose="020B0604020202020204" pitchFamily="34" charset="0"/>
                <a:ea typeface="华文行楷" panose="02010800040101010101" pitchFamily="2" charset="-122"/>
              </a:defRPr>
            </a:lvl2pPr>
            <a:lvl3pPr marL="1143000" indent="-228600" eaLnBrk="0" hangingPunct="0">
              <a:defRPr u="sng">
                <a:solidFill>
                  <a:schemeClr val="accent2"/>
                </a:solidFill>
                <a:latin typeface="Arial" panose="020B0604020202020204" pitchFamily="34" charset="0"/>
                <a:ea typeface="华文行楷" panose="02010800040101010101" pitchFamily="2" charset="-122"/>
              </a:defRPr>
            </a:lvl3pPr>
            <a:lvl4pPr marL="1600200" indent="-228600" eaLnBrk="0" hangingPunct="0">
              <a:defRPr u="sng">
                <a:solidFill>
                  <a:schemeClr val="accent2"/>
                </a:solidFill>
                <a:latin typeface="Arial" panose="020B0604020202020204" pitchFamily="34" charset="0"/>
                <a:ea typeface="华文行楷" panose="02010800040101010101" pitchFamily="2" charset="-122"/>
              </a:defRPr>
            </a:lvl4pPr>
            <a:lvl5pPr marL="2057400" indent="-228600" eaLnBrk="0" hangingPunct="0">
              <a:defRPr u="sng">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B</a:t>
            </a:r>
            <a:endParaRPr kumimoji="0" lang="en-US" altLang="zh-CN" sz="20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67" name="Line 11"/>
          <p:cNvSpPr>
            <a:spLocks noChangeShapeType="1"/>
          </p:cNvSpPr>
          <p:nvPr/>
        </p:nvSpPr>
        <p:spPr bwMode="auto">
          <a:xfrm flipV="1">
            <a:off x="7997748" y="3235364"/>
            <a:ext cx="825500" cy="375285"/>
          </a:xfrm>
          <a:prstGeom prst="line">
            <a:avLst/>
          </a:prstGeom>
          <a:noFill/>
          <a:ln w="28575">
            <a:solidFill>
              <a:srgbClr val="B42D2D"/>
            </a:solidFill>
            <a:round/>
            <a:tailEnd type="stealth" w="lg" len="lg"/>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8" name="Line 12"/>
          <p:cNvSpPr>
            <a:spLocks noChangeShapeType="1"/>
          </p:cNvSpPr>
          <p:nvPr/>
        </p:nvSpPr>
        <p:spPr bwMode="auto">
          <a:xfrm flipH="1" flipV="1">
            <a:off x="7983460" y="3643986"/>
            <a:ext cx="839788" cy="340519"/>
          </a:xfrm>
          <a:prstGeom prst="line">
            <a:avLst/>
          </a:prstGeom>
          <a:noFill/>
          <a:ln w="28575">
            <a:solidFill>
              <a:srgbClr val="285A32"/>
            </a:solidFill>
            <a:prstDash val="dash"/>
            <a:round/>
            <a:tailEnd type="stealth" w="lg" len="lg"/>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9" name="Text Box 13"/>
          <p:cNvSpPr txBox="1">
            <a:spLocks noChangeArrowheads="1"/>
          </p:cNvSpPr>
          <p:nvPr/>
        </p:nvSpPr>
        <p:spPr bwMode="auto">
          <a:xfrm>
            <a:off x="8832773" y="4278987"/>
            <a:ext cx="503238" cy="465138"/>
          </a:xfrm>
          <a:prstGeom prst="rect">
            <a:avLst/>
          </a:prstGeom>
          <a:solidFill>
            <a:srgbClr val="FFFFFF">
              <a:alpha val="0"/>
            </a:srgbClr>
          </a:solidFill>
          <a:ln w="19050">
            <a:solidFill>
              <a:srgbClr val="285A32"/>
            </a:solidFill>
            <a:miter lim="800000"/>
          </a:ln>
        </p:spPr>
        <p:txBody>
          <a:bodyPr/>
          <a:lstStyle>
            <a:defPPr>
              <a:defRPr lang="zh-CN"/>
            </a:defPPr>
            <a:lvl1pPr algn="ctr">
              <a:defRPr sz="2000" b="1" u="none">
                <a:solidFill>
                  <a:srgbClr val="404040"/>
                </a:solidFill>
                <a:latin typeface="Times New Roman" panose="02020603050405020304" pitchFamily="18" charset="0"/>
                <a:ea typeface="宋体" panose="02010600030101010101" pitchFamily="2" charset="-122"/>
              </a:defRPr>
            </a:lvl1pPr>
            <a:lvl2pPr marL="742950" indent="-285750" eaLnBrk="0" hangingPunct="0">
              <a:defRPr u="sng">
                <a:solidFill>
                  <a:schemeClr val="accent2"/>
                </a:solidFill>
                <a:latin typeface="Arial" panose="020B0604020202020204" pitchFamily="34" charset="0"/>
                <a:ea typeface="华文行楷" panose="02010800040101010101" pitchFamily="2" charset="-122"/>
              </a:defRPr>
            </a:lvl2pPr>
            <a:lvl3pPr marL="1143000" indent="-228600" eaLnBrk="0" hangingPunct="0">
              <a:defRPr u="sng">
                <a:solidFill>
                  <a:schemeClr val="accent2"/>
                </a:solidFill>
                <a:latin typeface="Arial" panose="020B0604020202020204" pitchFamily="34" charset="0"/>
                <a:ea typeface="华文行楷" panose="02010800040101010101" pitchFamily="2" charset="-122"/>
              </a:defRPr>
            </a:lvl3pPr>
            <a:lvl4pPr marL="1600200" indent="-228600" eaLnBrk="0" hangingPunct="0">
              <a:defRPr u="sng">
                <a:solidFill>
                  <a:schemeClr val="accent2"/>
                </a:solidFill>
                <a:latin typeface="Arial" panose="020B0604020202020204" pitchFamily="34" charset="0"/>
                <a:ea typeface="华文行楷" panose="02010800040101010101" pitchFamily="2" charset="-122"/>
              </a:defRPr>
            </a:lvl4pPr>
            <a:lvl5pPr marL="2057400" indent="-228600" eaLnBrk="0" hangingPunct="0">
              <a:defRPr u="sng">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C</a:t>
            </a:r>
            <a:endParaRPr kumimoji="0" lang="en-US" altLang="zh-CN" sz="20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0" name="Line 14"/>
          <p:cNvSpPr>
            <a:spLocks noChangeShapeType="1"/>
          </p:cNvSpPr>
          <p:nvPr/>
        </p:nvSpPr>
        <p:spPr bwMode="auto">
          <a:xfrm flipV="1">
            <a:off x="7997748" y="4280575"/>
            <a:ext cx="838200" cy="236538"/>
          </a:xfrm>
          <a:prstGeom prst="line">
            <a:avLst/>
          </a:prstGeom>
          <a:noFill/>
          <a:ln w="28575">
            <a:solidFill>
              <a:srgbClr val="B42D2D"/>
            </a:solidFill>
            <a:round/>
            <a:tailEnd type="stealth" w="lg" len="lg"/>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1" name="Line 15"/>
          <p:cNvSpPr>
            <a:spLocks noChangeShapeType="1"/>
          </p:cNvSpPr>
          <p:nvPr/>
        </p:nvSpPr>
        <p:spPr bwMode="auto">
          <a:xfrm flipH="1" flipV="1">
            <a:off x="7983460" y="4552037"/>
            <a:ext cx="839788" cy="169863"/>
          </a:xfrm>
          <a:prstGeom prst="line">
            <a:avLst/>
          </a:prstGeom>
          <a:noFill/>
          <a:ln w="28575">
            <a:solidFill>
              <a:srgbClr val="285A32"/>
            </a:solidFill>
            <a:prstDash val="dash"/>
            <a:round/>
            <a:tailEnd type="stealth" w="lg" len="lg"/>
          </a:ln>
          <a:extLst>
            <a:ext uri="{909E8E84-426E-40DD-AFC4-6F175D3DCCD1}">
              <a14:hiddenFill xmlns:a14="http://schemas.microsoft.com/office/drawing/2010/main">
                <a:no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5" name="Text Box 19"/>
          <p:cNvSpPr txBox="1">
            <a:spLocks noChangeArrowheads="1"/>
          </p:cNvSpPr>
          <p:nvPr/>
        </p:nvSpPr>
        <p:spPr bwMode="auto">
          <a:xfrm>
            <a:off x="10158335" y="3830042"/>
            <a:ext cx="504825" cy="465138"/>
          </a:xfrm>
          <a:prstGeom prst="rect">
            <a:avLst/>
          </a:prstGeom>
          <a:solidFill>
            <a:srgbClr val="FFFFFF">
              <a:alpha val="0"/>
            </a:srgbClr>
          </a:solidFill>
          <a:ln w="19050">
            <a:solidFill>
              <a:srgbClr val="285A32"/>
            </a:solidFill>
            <a:miter lim="800000"/>
          </a:ln>
        </p:spPr>
        <p:txBody>
          <a:bodyPr/>
          <a:lstStyle>
            <a:defPPr>
              <a:defRPr lang="zh-CN"/>
            </a:defPPr>
            <a:lvl1pPr algn="ctr">
              <a:defRPr sz="2000" b="1" u="none">
                <a:solidFill>
                  <a:srgbClr val="404040"/>
                </a:solidFill>
                <a:latin typeface="Times New Roman" panose="02020603050405020304" pitchFamily="18" charset="0"/>
                <a:ea typeface="宋体" panose="02010600030101010101" pitchFamily="2" charset="-122"/>
              </a:defRPr>
            </a:lvl1pPr>
            <a:lvl2pPr marL="742950" indent="-285750" eaLnBrk="0" hangingPunct="0">
              <a:defRPr u="sng">
                <a:solidFill>
                  <a:schemeClr val="accent2"/>
                </a:solidFill>
                <a:latin typeface="Arial" panose="020B0604020202020204" pitchFamily="34" charset="0"/>
                <a:ea typeface="华文行楷" panose="02010800040101010101" pitchFamily="2" charset="-122"/>
              </a:defRPr>
            </a:lvl2pPr>
            <a:lvl3pPr marL="1143000" indent="-228600" eaLnBrk="0" hangingPunct="0">
              <a:defRPr u="sng">
                <a:solidFill>
                  <a:schemeClr val="accent2"/>
                </a:solidFill>
                <a:latin typeface="Arial" panose="020B0604020202020204" pitchFamily="34" charset="0"/>
                <a:ea typeface="华文行楷" panose="02010800040101010101" pitchFamily="2" charset="-122"/>
              </a:defRPr>
            </a:lvl3pPr>
            <a:lvl4pPr marL="1600200" indent="-228600" eaLnBrk="0" hangingPunct="0">
              <a:defRPr u="sng">
                <a:solidFill>
                  <a:schemeClr val="accent2"/>
                </a:solidFill>
                <a:latin typeface="Arial" panose="020B0604020202020204" pitchFamily="34" charset="0"/>
                <a:ea typeface="华文行楷" panose="02010800040101010101" pitchFamily="2" charset="-122"/>
              </a:defRPr>
            </a:lvl4pPr>
            <a:lvl5pPr marL="2057400" indent="-228600" eaLnBrk="0" hangingPunct="0">
              <a:defRPr u="sng">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E</a:t>
            </a:r>
          </a:p>
        </p:txBody>
      </p:sp>
      <p:sp>
        <p:nvSpPr>
          <p:cNvPr id="76" name="Freeform 20"/>
          <p:cNvSpPr/>
          <p:nvPr/>
        </p:nvSpPr>
        <p:spPr bwMode="auto">
          <a:xfrm flipV="1">
            <a:off x="9286798" y="3892590"/>
            <a:ext cx="873125" cy="0"/>
          </a:xfrm>
          <a:custGeom>
            <a:avLst/>
            <a:gdLst>
              <a:gd name="T0" fmla="*/ 0 w 733"/>
              <a:gd name="T1" fmla="*/ 0 h 12"/>
              <a:gd name="T2" fmla="*/ 332 w 733"/>
              <a:gd name="T3" fmla="*/ 0 h 12"/>
              <a:gd name="T4" fmla="*/ 0 60000 65536"/>
              <a:gd name="T5" fmla="*/ 0 60000 65536"/>
            </a:gdLst>
            <a:ahLst/>
            <a:cxnLst>
              <a:cxn ang="T4">
                <a:pos x="T0" y="T1"/>
              </a:cxn>
              <a:cxn ang="T5">
                <a:pos x="T2" y="T3"/>
              </a:cxn>
            </a:cxnLst>
            <a:rect l="0" t="0" r="r" b="b"/>
            <a:pathLst>
              <a:path w="733" h="12">
                <a:moveTo>
                  <a:pt x="0" y="0"/>
                </a:moveTo>
                <a:lnTo>
                  <a:pt x="733" y="12"/>
                </a:lnTo>
              </a:path>
            </a:pathLst>
          </a:custGeom>
          <a:noFill/>
          <a:ln w="28575" cmpd="sng">
            <a:solidFill>
              <a:srgbClr val="B42D2D"/>
            </a:solidFill>
            <a:round/>
            <a:headEnd type="none" w="med" len="med"/>
            <a:tailEnd type="stealth" w="lg" len="lg"/>
          </a:ln>
          <a:extLst>
            <a:ext uri="{909E8E84-426E-40DD-AFC4-6F175D3DCCD1}">
              <a14:hiddenFill xmlns:a14="http://schemas.microsoft.com/office/drawing/2010/main">
                <a:solidFill>
                  <a:srgbClr val="FFFFFF">
                    <a:alpha val="0"/>
                  </a:srgbClr>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7" name="Freeform 21"/>
          <p:cNvSpPr/>
          <p:nvPr/>
        </p:nvSpPr>
        <p:spPr bwMode="auto">
          <a:xfrm>
            <a:off x="9266159" y="3917671"/>
            <a:ext cx="893763" cy="361315"/>
          </a:xfrm>
          <a:custGeom>
            <a:avLst/>
            <a:gdLst>
              <a:gd name="T0" fmla="*/ 369 w 668"/>
              <a:gd name="T1" fmla="*/ 107 h 398"/>
              <a:gd name="T2" fmla="*/ 0 w 668"/>
              <a:gd name="T3" fmla="*/ 0 h 398"/>
              <a:gd name="T4" fmla="*/ 0 60000 65536"/>
              <a:gd name="T5" fmla="*/ 0 60000 65536"/>
            </a:gdLst>
            <a:ahLst/>
            <a:cxnLst>
              <a:cxn ang="T4">
                <a:pos x="T0" y="T1"/>
              </a:cxn>
              <a:cxn ang="T5">
                <a:pos x="T2" y="T3"/>
              </a:cxn>
            </a:cxnLst>
            <a:rect l="0" t="0" r="r" b="b"/>
            <a:pathLst>
              <a:path w="668" h="398">
                <a:moveTo>
                  <a:pt x="668" y="398"/>
                </a:moveTo>
                <a:lnTo>
                  <a:pt x="0" y="0"/>
                </a:lnTo>
              </a:path>
            </a:pathLst>
          </a:custGeom>
          <a:noFill/>
          <a:ln w="28575" cap="flat" cmpd="sng">
            <a:solidFill>
              <a:srgbClr val="285A32"/>
            </a:solidFill>
            <a:prstDash val="dash"/>
            <a:round/>
            <a:headEnd type="none" w="med" len="med"/>
            <a:tailEnd type="stealth" w="lg" len="lg"/>
          </a:ln>
          <a:extLst>
            <a:ext uri="{909E8E84-426E-40DD-AFC4-6F175D3DCCD1}">
              <a14:hiddenFill xmlns:a14="http://schemas.microsoft.com/office/drawing/2010/main">
                <a:solidFill>
                  <a:srgbClr val="FFFFFF">
                    <a:alpha val="0"/>
                  </a:srgbClr>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4" name="Text Box 19"/>
          <p:cNvSpPr txBox="1">
            <a:spLocks noChangeArrowheads="1"/>
          </p:cNvSpPr>
          <p:nvPr/>
        </p:nvSpPr>
        <p:spPr bwMode="auto">
          <a:xfrm>
            <a:off x="10137696" y="3281174"/>
            <a:ext cx="504825" cy="465138"/>
          </a:xfrm>
          <a:prstGeom prst="rect">
            <a:avLst/>
          </a:prstGeom>
          <a:solidFill>
            <a:srgbClr val="FFFFFF">
              <a:alpha val="0"/>
            </a:srgbClr>
          </a:solidFill>
          <a:ln w="19050">
            <a:solidFill>
              <a:srgbClr val="285A32"/>
            </a:solidFill>
            <a:miter lim="800000"/>
          </a:ln>
        </p:spPr>
        <p:txBody>
          <a:bodyPr/>
          <a:lstStyle>
            <a:defPPr>
              <a:defRPr lang="zh-CN"/>
            </a:defPPr>
            <a:lvl1pPr algn="ctr">
              <a:defRPr sz="2000" b="1" u="none">
                <a:solidFill>
                  <a:srgbClr val="404040"/>
                </a:solidFill>
                <a:latin typeface="Times New Roman" panose="02020603050405020304" pitchFamily="18" charset="0"/>
                <a:ea typeface="宋体" panose="02010600030101010101" pitchFamily="2" charset="-122"/>
              </a:defRPr>
            </a:lvl1pPr>
            <a:lvl2pPr marL="742950" indent="-285750" eaLnBrk="0" hangingPunct="0">
              <a:defRPr u="sng">
                <a:solidFill>
                  <a:schemeClr val="accent2"/>
                </a:solidFill>
                <a:latin typeface="Arial" panose="020B0604020202020204" pitchFamily="34" charset="0"/>
                <a:ea typeface="华文行楷" panose="02010800040101010101" pitchFamily="2" charset="-122"/>
              </a:defRPr>
            </a:lvl2pPr>
            <a:lvl3pPr marL="1143000" indent="-228600" eaLnBrk="0" hangingPunct="0">
              <a:defRPr u="sng">
                <a:solidFill>
                  <a:schemeClr val="accent2"/>
                </a:solidFill>
                <a:latin typeface="Arial" panose="020B0604020202020204" pitchFamily="34" charset="0"/>
                <a:ea typeface="华文行楷" panose="02010800040101010101" pitchFamily="2" charset="-122"/>
              </a:defRPr>
            </a:lvl3pPr>
            <a:lvl4pPr marL="1600200" indent="-228600" eaLnBrk="0" hangingPunct="0">
              <a:defRPr u="sng">
                <a:solidFill>
                  <a:schemeClr val="accent2"/>
                </a:solidFill>
                <a:latin typeface="Arial" panose="020B0604020202020204" pitchFamily="34" charset="0"/>
                <a:ea typeface="华文行楷" panose="02010800040101010101" pitchFamily="2" charset="-122"/>
              </a:defRPr>
            </a:lvl4pPr>
            <a:lvl5pPr marL="2057400" indent="-228600" eaLnBrk="0" hangingPunct="0">
              <a:defRPr u="sng">
                <a:solidFill>
                  <a:schemeClr val="accent2"/>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u="sng">
                <a:solidFill>
                  <a:schemeClr val="accent2"/>
                </a:solidFill>
                <a:latin typeface="Arial" panose="020B0604020202020204" pitchFamily="34" charset="0"/>
                <a:ea typeface="华文行楷"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D</a:t>
            </a:r>
            <a:endParaRPr kumimoji="0" lang="en-US" altLang="zh-CN" sz="20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85" name="Freeform 20"/>
          <p:cNvSpPr/>
          <p:nvPr/>
        </p:nvSpPr>
        <p:spPr bwMode="auto">
          <a:xfrm flipV="1">
            <a:off x="9266159" y="3343722"/>
            <a:ext cx="873125" cy="0"/>
          </a:xfrm>
          <a:custGeom>
            <a:avLst/>
            <a:gdLst>
              <a:gd name="T0" fmla="*/ 0 w 733"/>
              <a:gd name="T1" fmla="*/ 0 h 12"/>
              <a:gd name="T2" fmla="*/ 332 w 733"/>
              <a:gd name="T3" fmla="*/ 0 h 12"/>
              <a:gd name="T4" fmla="*/ 0 60000 65536"/>
              <a:gd name="T5" fmla="*/ 0 60000 65536"/>
            </a:gdLst>
            <a:ahLst/>
            <a:cxnLst>
              <a:cxn ang="T4">
                <a:pos x="T0" y="T1"/>
              </a:cxn>
              <a:cxn ang="T5">
                <a:pos x="T2" y="T3"/>
              </a:cxn>
            </a:cxnLst>
            <a:rect l="0" t="0" r="r" b="b"/>
            <a:pathLst>
              <a:path w="733" h="12">
                <a:moveTo>
                  <a:pt x="0" y="0"/>
                </a:moveTo>
                <a:lnTo>
                  <a:pt x="733" y="12"/>
                </a:lnTo>
              </a:path>
            </a:pathLst>
          </a:custGeom>
          <a:noFill/>
          <a:ln w="28575" cmpd="sng">
            <a:solidFill>
              <a:srgbClr val="B42D2D"/>
            </a:solidFill>
            <a:round/>
            <a:headEnd type="none" w="med" len="med"/>
            <a:tailEnd type="stealth" w="lg" len="lg"/>
          </a:ln>
          <a:extLst>
            <a:ext uri="{909E8E84-426E-40DD-AFC4-6F175D3DCCD1}">
              <a14:hiddenFill xmlns:a14="http://schemas.microsoft.com/office/drawing/2010/main">
                <a:solidFill>
                  <a:srgbClr val="FFFFFF">
                    <a:alpha val="0"/>
                  </a:srgbClr>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6" name="Freeform 21"/>
          <p:cNvSpPr/>
          <p:nvPr/>
        </p:nvSpPr>
        <p:spPr bwMode="auto">
          <a:xfrm>
            <a:off x="9245520" y="3368803"/>
            <a:ext cx="893763" cy="361315"/>
          </a:xfrm>
          <a:custGeom>
            <a:avLst/>
            <a:gdLst>
              <a:gd name="T0" fmla="*/ 369 w 668"/>
              <a:gd name="T1" fmla="*/ 107 h 398"/>
              <a:gd name="T2" fmla="*/ 0 w 668"/>
              <a:gd name="T3" fmla="*/ 0 h 398"/>
              <a:gd name="T4" fmla="*/ 0 60000 65536"/>
              <a:gd name="T5" fmla="*/ 0 60000 65536"/>
            </a:gdLst>
            <a:ahLst/>
            <a:cxnLst>
              <a:cxn ang="T4">
                <a:pos x="T0" y="T1"/>
              </a:cxn>
              <a:cxn ang="T5">
                <a:pos x="T2" y="T3"/>
              </a:cxn>
            </a:cxnLst>
            <a:rect l="0" t="0" r="r" b="b"/>
            <a:pathLst>
              <a:path w="668" h="398">
                <a:moveTo>
                  <a:pt x="668" y="398"/>
                </a:moveTo>
                <a:lnTo>
                  <a:pt x="0" y="0"/>
                </a:lnTo>
              </a:path>
            </a:pathLst>
          </a:custGeom>
          <a:noFill/>
          <a:ln w="28575" cap="flat" cmpd="sng">
            <a:solidFill>
              <a:srgbClr val="285A32"/>
            </a:solidFill>
            <a:prstDash val="dash"/>
            <a:round/>
            <a:headEnd type="none" w="med" len="med"/>
            <a:tailEnd type="stealth" w="lg" len="lg"/>
          </a:ln>
          <a:extLst>
            <a:ext uri="{909E8E84-426E-40DD-AFC4-6F175D3DCCD1}">
              <a14:hiddenFill xmlns:a14="http://schemas.microsoft.com/office/drawing/2010/main">
                <a:solidFill>
                  <a:srgbClr val="FFFFFF">
                    <a:alpha val="0"/>
                  </a:srgbClr>
                </a:solidFill>
              </a14:hiddenFill>
            </a:ext>
          </a:ex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001532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6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1" nodeType="afterEffect">
                                  <p:stCondLst>
                                    <p:cond delay="50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6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85"/>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500"/>
                                  </p:stCondLst>
                                  <p:childTnLst>
                                    <p:set>
                                      <p:cBhvr>
                                        <p:cTn id="38" dur="1" fill="hold">
                                          <p:stCondLst>
                                            <p:cond delay="0"/>
                                          </p:stCondLst>
                                        </p:cTn>
                                        <p:tgtEl>
                                          <p:spTgt spid="84"/>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1" nodeType="afterEffect">
                                  <p:stCondLst>
                                    <p:cond delay="500"/>
                                  </p:stCondLst>
                                  <p:childTnLst>
                                    <p:set>
                                      <p:cBhvr>
                                        <p:cTn id="41" dur="1" fill="hold">
                                          <p:stCondLst>
                                            <p:cond delay="0"/>
                                          </p:stCondLst>
                                        </p:cTn>
                                        <p:tgtEl>
                                          <p:spTgt spid="8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1" nodeType="clickEffect">
                                  <p:stCondLst>
                                    <p:cond delay="0"/>
                                  </p:stCondLst>
                                  <p:childTnLst>
                                    <p:set>
                                      <p:cBhvr>
                                        <p:cTn id="45" dur="1" fill="hold">
                                          <p:stCondLst>
                                            <p:cond delay="0"/>
                                          </p:stCondLst>
                                        </p:cTn>
                                        <p:tgtEl>
                                          <p:spTgt spid="76"/>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500"/>
                                  </p:stCondLst>
                                  <p:childTnLst>
                                    <p:set>
                                      <p:cBhvr>
                                        <p:cTn id="48" dur="1" fill="hold">
                                          <p:stCondLst>
                                            <p:cond delay="0"/>
                                          </p:stCondLst>
                                        </p:cTn>
                                        <p:tgtEl>
                                          <p:spTgt spid="75"/>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1" nodeType="afterEffect">
                                  <p:stCondLst>
                                    <p:cond delay="500"/>
                                  </p:stCondLst>
                                  <p:childTnLst>
                                    <p:set>
                                      <p:cBhvr>
                                        <p:cTn id="51" dur="1" fill="hold">
                                          <p:stCondLst>
                                            <p:cond delay="0"/>
                                          </p:stCondLst>
                                        </p:cTn>
                                        <p:tgtEl>
                                          <p:spTgt spid="7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 nodeType="clickEffect">
                                  <p:stCondLst>
                                    <p:cond delay="0"/>
                                  </p:stCondLst>
                                  <p:childTnLst>
                                    <p:set>
                                      <p:cBhvr>
                                        <p:cTn id="55" dur="1" fill="hold">
                                          <p:stCondLst>
                                            <p:cond delay="0"/>
                                          </p:stCondLst>
                                        </p:cTn>
                                        <p:tgtEl>
                                          <p:spTgt spid="6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 nodeType="clickEffect">
                                  <p:stCondLst>
                                    <p:cond delay="0"/>
                                  </p:stCondLst>
                                  <p:childTnLst>
                                    <p:set>
                                      <p:cBhvr>
                                        <p:cTn id="59" dur="1" fill="hold">
                                          <p:stCondLst>
                                            <p:cond delay="0"/>
                                          </p:stCondLst>
                                        </p:cTn>
                                        <p:tgtEl>
                                          <p:spTgt spid="70"/>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500"/>
                                  </p:stCondLst>
                                  <p:childTnLst>
                                    <p:set>
                                      <p:cBhvr>
                                        <p:cTn id="62" dur="1" fill="hold">
                                          <p:stCondLst>
                                            <p:cond delay="0"/>
                                          </p:stCondLst>
                                        </p:cTn>
                                        <p:tgtEl>
                                          <p:spTgt spid="69"/>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1" nodeType="afterEffect">
                                  <p:stCondLst>
                                    <p:cond delay="500"/>
                                  </p:stCondLst>
                                  <p:childTnLst>
                                    <p:set>
                                      <p:cBhvr>
                                        <p:cTn id="65" dur="1" fill="hold">
                                          <p:stCondLst>
                                            <p:cond delay="0"/>
                                          </p:stCondLst>
                                        </p:cTn>
                                        <p:tgtEl>
                                          <p:spTgt spid="7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4" restart="whenNotActive" fill="hold" evtFilter="cancelBubble" nodeType="interactiveSeq">
                <p:stCondLst>
                  <p:cond evt="onClick" delay="0">
                    <p:tgtEl>
                      <p:spTgt spid="86"/>
                    </p:tgtEl>
                  </p:cond>
                </p:stCondLst>
                <p:endSync evt="end" delay="0">
                  <p:rtn val="all"/>
                </p:endSync>
                <p:childTnLst>
                  <p:par>
                    <p:cTn id="75" fill="hold">
                      <p:stCondLst>
                        <p:cond delay="0"/>
                      </p:stCondLst>
                      <p:childTnLst>
                        <p:par>
                          <p:cTn id="76" fill="hold">
                            <p:stCondLst>
                              <p:cond delay="0"/>
                            </p:stCondLst>
                            <p:childTnLst>
                              <p:par>
                                <p:cTn id="77" presetID="35" presetClass="emph" presetSubtype="0" repeatCount="2000" fill="hold" grpId="0" nodeType="clickEffect">
                                  <p:stCondLst>
                                    <p:cond delay="0"/>
                                  </p:stCondLst>
                                  <p:childTnLst>
                                    <p:anim calcmode="discrete" valueType="str">
                                      <p:cBhvr>
                                        <p:cTn id="78" dur="500" fill="hold"/>
                                        <p:tgtEl>
                                          <p:spTgt spid="8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6"/>
                  </p:tgtEl>
                </p:cond>
              </p:nextCondLst>
            </p:seq>
            <p:seq concurrent="1" nextAc="seek">
              <p:cTn id="79" restart="whenNotActive" fill="hold" evtFilter="cancelBubble" nodeType="interactiveSeq">
                <p:stCondLst>
                  <p:cond evt="onClick" delay="0">
                    <p:tgtEl>
                      <p:spTgt spid="77"/>
                    </p:tgtEl>
                  </p:cond>
                </p:stCondLst>
                <p:endSync evt="end" delay="0">
                  <p:rtn val="all"/>
                </p:endSync>
                <p:childTnLst>
                  <p:par>
                    <p:cTn id="80" fill="hold">
                      <p:stCondLst>
                        <p:cond delay="0"/>
                      </p:stCondLst>
                      <p:childTnLst>
                        <p:par>
                          <p:cTn id="81" fill="hold">
                            <p:stCondLst>
                              <p:cond delay="0"/>
                            </p:stCondLst>
                            <p:childTnLst>
                              <p:par>
                                <p:cTn id="82" presetID="35" presetClass="emph" presetSubtype="0" repeatCount="2000" fill="hold" grpId="0" nodeType="clickEffect">
                                  <p:stCondLst>
                                    <p:cond delay="0"/>
                                  </p:stCondLst>
                                  <p:childTnLst>
                                    <p:anim calcmode="discrete" valueType="str">
                                      <p:cBhvr>
                                        <p:cTn id="83"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7"/>
                  </p:tgtEl>
                </p:cond>
              </p:nextCondLst>
            </p:seq>
            <p:seq concurrent="1" nextAc="seek">
              <p:cTn id="84" restart="whenNotActive" fill="hold" evtFilter="cancelBubble" nodeType="interactiveSeq">
                <p:stCondLst>
                  <p:cond evt="onClick" delay="0">
                    <p:tgtEl>
                      <p:spTgt spid="68"/>
                    </p:tgtEl>
                  </p:cond>
                </p:stCondLst>
                <p:endSync evt="end" delay="0">
                  <p:rtn val="all"/>
                </p:endSync>
                <p:childTnLst>
                  <p:par>
                    <p:cTn id="85" fill="hold">
                      <p:stCondLst>
                        <p:cond delay="0"/>
                      </p:stCondLst>
                      <p:childTnLst>
                        <p:par>
                          <p:cTn id="86" fill="hold">
                            <p:stCondLst>
                              <p:cond delay="0"/>
                            </p:stCondLst>
                            <p:childTnLst>
                              <p:par>
                                <p:cTn id="87" presetID="35" presetClass="emph" presetSubtype="0" repeatCount="2000" fill="hold" grpId="0" nodeType="clickEffect">
                                  <p:stCondLst>
                                    <p:cond delay="0"/>
                                  </p:stCondLst>
                                  <p:childTnLst>
                                    <p:anim calcmode="discrete" valueType="str">
                                      <p:cBhvr>
                                        <p:cTn id="88" dur="5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8"/>
                  </p:tgtEl>
                </p:cond>
              </p:nextCondLst>
            </p:seq>
            <p:seq concurrent="1" nextAc="seek">
              <p:cTn id="89" restart="whenNotActive" fill="hold" evtFilter="cancelBubble" nodeType="interactiveSeq">
                <p:stCondLst>
                  <p:cond evt="onClick" delay="0">
                    <p:tgtEl>
                      <p:spTgt spid="71"/>
                    </p:tgtEl>
                  </p:cond>
                </p:stCondLst>
                <p:endSync evt="end" delay="0">
                  <p:rtn val="all"/>
                </p:endSync>
                <p:childTnLst>
                  <p:par>
                    <p:cTn id="90" fill="hold">
                      <p:stCondLst>
                        <p:cond delay="0"/>
                      </p:stCondLst>
                      <p:childTnLst>
                        <p:par>
                          <p:cTn id="91" fill="hold">
                            <p:stCondLst>
                              <p:cond delay="0"/>
                            </p:stCondLst>
                            <p:childTnLst>
                              <p:par>
                                <p:cTn id="92" presetID="35" presetClass="emph" presetSubtype="0" repeatCount="2000" fill="hold" grpId="0" nodeType="clickEffect">
                                  <p:stCondLst>
                                    <p:cond delay="0"/>
                                  </p:stCondLst>
                                  <p:childTnLst>
                                    <p:anim calcmode="discrete" valueType="str">
                                      <p:cBhvr>
                                        <p:cTn id="93" dur="500" fill="hold"/>
                                        <p:tgtEl>
                                          <p:spTgt spid="7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1"/>
                  </p:tgtEl>
                </p:cond>
              </p:nextCondLst>
            </p:seq>
            <p:seq concurrent="1" nextAc="seek">
              <p:cTn id="94" restart="whenNotActive" fill="hold" evtFilter="cancelBubble" nodeType="interactiveSeq">
                <p:stCondLst>
                  <p:cond evt="onClick" delay="0">
                    <p:tgtEl>
                      <p:spTgt spid="65"/>
                    </p:tgtEl>
                  </p:cond>
                </p:stCondLst>
                <p:endSync evt="end" delay="0">
                  <p:rtn val="all"/>
                </p:endSync>
                <p:childTnLst>
                  <p:par>
                    <p:cTn id="95" fill="hold">
                      <p:stCondLst>
                        <p:cond delay="0"/>
                      </p:stCondLst>
                      <p:childTnLst>
                        <p:par>
                          <p:cTn id="96" fill="hold">
                            <p:stCondLst>
                              <p:cond delay="0"/>
                            </p:stCondLst>
                            <p:childTnLst>
                              <p:par>
                                <p:cTn id="97" presetID="35" presetClass="emph" presetSubtype="0" repeatCount="2000" fill="hold" grpId="0" nodeType="clickEffect">
                                  <p:stCondLst>
                                    <p:cond delay="0"/>
                                  </p:stCondLst>
                                  <p:childTnLst>
                                    <p:anim calcmode="discrete" valueType="str">
                                      <p:cBhvr>
                                        <p:cTn id="98" dur="500" fill="hold"/>
                                        <p:tgtEl>
                                          <p:spTgt spid="6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5"/>
                  </p:tgtEl>
                </p:cond>
              </p:nextCondLst>
            </p:seq>
            <p:seq concurrent="1" nextAc="seek">
              <p:cTn id="99" restart="whenNotActive" fill="hold" evtFilter="cancelBubble" nodeType="interactiveSeq">
                <p:stCondLst>
                  <p:cond evt="onClick" delay="0">
                    <p:tgtEl>
                      <p:spTgt spid="85"/>
                    </p:tgtEl>
                  </p:cond>
                </p:stCondLst>
                <p:endSync evt="end" delay="0">
                  <p:rtn val="all"/>
                </p:endSync>
                <p:childTnLst>
                  <p:par>
                    <p:cTn id="100" fill="hold">
                      <p:stCondLst>
                        <p:cond delay="0"/>
                      </p:stCondLst>
                      <p:childTnLst>
                        <p:par>
                          <p:cTn id="101" fill="hold">
                            <p:stCondLst>
                              <p:cond delay="0"/>
                            </p:stCondLst>
                            <p:childTnLst>
                              <p:par>
                                <p:cTn id="102" presetID="35" presetClass="emph" presetSubtype="0" repeatCount="2000" fill="hold" grpId="0" nodeType="clickEffect">
                                  <p:stCondLst>
                                    <p:cond delay="0"/>
                                  </p:stCondLst>
                                  <p:childTnLst>
                                    <p:anim calcmode="discrete" valueType="str">
                                      <p:cBhvr>
                                        <p:cTn id="103" dur="5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5"/>
                  </p:tgtEl>
                </p:cond>
              </p:nextCondLst>
            </p:seq>
            <p:seq concurrent="1" nextAc="seek">
              <p:cTn id="104" restart="whenNotActive" fill="hold" evtFilter="cancelBubble" nodeType="interactiveSeq">
                <p:stCondLst>
                  <p:cond evt="onClick" delay="0">
                    <p:tgtEl>
                      <p:spTgt spid="76"/>
                    </p:tgtEl>
                  </p:cond>
                </p:stCondLst>
                <p:endSync evt="end" delay="0">
                  <p:rtn val="all"/>
                </p:endSync>
                <p:childTnLst>
                  <p:par>
                    <p:cTn id="105" fill="hold">
                      <p:stCondLst>
                        <p:cond delay="0"/>
                      </p:stCondLst>
                      <p:childTnLst>
                        <p:par>
                          <p:cTn id="106" fill="hold">
                            <p:stCondLst>
                              <p:cond delay="0"/>
                            </p:stCondLst>
                            <p:childTnLst>
                              <p:par>
                                <p:cTn id="107" presetID="35" presetClass="emph" presetSubtype="0" repeatCount="2000" fill="hold" grpId="0" nodeType="clickEffect">
                                  <p:stCondLst>
                                    <p:cond delay="0"/>
                                  </p:stCondLst>
                                  <p:childTnLst>
                                    <p:anim calcmode="discrete" valueType="str">
                                      <p:cBhvr>
                                        <p:cTn id="108" dur="500" fill="hold"/>
                                        <p:tgtEl>
                                          <p:spTgt spid="7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6"/>
                  </p:tgtEl>
                </p:cond>
              </p:nextCondLst>
            </p:seq>
            <p:seq concurrent="1" nextAc="seek">
              <p:cTn id="109" restart="whenNotActive" fill="hold" evtFilter="cancelBubble" nodeType="interactiveSeq">
                <p:stCondLst>
                  <p:cond evt="onClick" delay="0">
                    <p:tgtEl>
                      <p:spTgt spid="67"/>
                    </p:tgtEl>
                  </p:cond>
                </p:stCondLst>
                <p:endSync evt="end" delay="0">
                  <p:rtn val="all"/>
                </p:endSync>
                <p:childTnLst>
                  <p:par>
                    <p:cTn id="110" fill="hold">
                      <p:stCondLst>
                        <p:cond delay="0"/>
                      </p:stCondLst>
                      <p:childTnLst>
                        <p:par>
                          <p:cTn id="111" fill="hold">
                            <p:stCondLst>
                              <p:cond delay="0"/>
                            </p:stCondLst>
                            <p:childTnLst>
                              <p:par>
                                <p:cTn id="112" presetID="35" presetClass="emph" presetSubtype="0" repeatCount="2000" fill="hold" grpId="0" nodeType="clickEffect">
                                  <p:stCondLst>
                                    <p:cond delay="0"/>
                                  </p:stCondLst>
                                  <p:childTnLst>
                                    <p:anim calcmode="discrete" valueType="str">
                                      <p:cBhvr>
                                        <p:cTn id="113" dur="500" fill="hold"/>
                                        <p:tgtEl>
                                          <p:spTgt spid="6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7"/>
                  </p:tgtEl>
                </p:cond>
              </p:nextCondLst>
            </p:seq>
            <p:seq concurrent="1" nextAc="seek">
              <p:cTn id="114" restart="whenNotActive" fill="hold" evtFilter="cancelBubble" nodeType="interactiveSeq">
                <p:stCondLst>
                  <p:cond evt="onClick" delay="0">
                    <p:tgtEl>
                      <p:spTgt spid="64"/>
                    </p:tgtEl>
                  </p:cond>
                </p:stCondLst>
                <p:endSync evt="end" delay="0">
                  <p:rtn val="all"/>
                </p:endSync>
                <p:childTnLst>
                  <p:par>
                    <p:cTn id="115" fill="hold">
                      <p:stCondLst>
                        <p:cond delay="0"/>
                      </p:stCondLst>
                      <p:childTnLst>
                        <p:par>
                          <p:cTn id="116" fill="hold">
                            <p:stCondLst>
                              <p:cond delay="0"/>
                            </p:stCondLst>
                            <p:childTnLst>
                              <p:par>
                                <p:cTn id="117" presetID="35" presetClass="emph" presetSubtype="0" repeatCount="2000" fill="hold" grpId="0" nodeType="clickEffect">
                                  <p:stCondLst>
                                    <p:cond delay="0"/>
                                  </p:stCondLst>
                                  <p:childTnLst>
                                    <p:anim calcmode="discrete" valueType="str">
                                      <p:cBhvr>
                                        <p:cTn id="118" dur="500" fill="hold"/>
                                        <p:tgtEl>
                                          <p:spTgt spid="6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4"/>
                  </p:tgtEl>
                </p:cond>
              </p:nextCondLst>
            </p:seq>
            <p:seq concurrent="1" nextAc="seek">
              <p:cTn id="119" restart="whenNotActive" fill="hold" evtFilter="cancelBubble" nodeType="interactiveSeq">
                <p:stCondLst>
                  <p:cond evt="onClick" delay="0">
                    <p:tgtEl>
                      <p:spTgt spid="70"/>
                    </p:tgtEl>
                  </p:cond>
                </p:stCondLst>
                <p:endSync evt="end" delay="0">
                  <p:rtn val="all"/>
                </p:endSync>
                <p:childTnLst>
                  <p:par>
                    <p:cTn id="120" fill="hold">
                      <p:stCondLst>
                        <p:cond delay="0"/>
                      </p:stCondLst>
                      <p:childTnLst>
                        <p:par>
                          <p:cTn id="121" fill="hold">
                            <p:stCondLst>
                              <p:cond delay="0"/>
                            </p:stCondLst>
                            <p:childTnLst>
                              <p:par>
                                <p:cTn id="122" presetID="35" presetClass="emph" presetSubtype="0" repeatCount="2000" fill="hold" grpId="0" nodeType="clickEffect">
                                  <p:stCondLst>
                                    <p:cond delay="0"/>
                                  </p:stCondLst>
                                  <p:childTnLst>
                                    <p:anim calcmode="discrete" valueType="str">
                                      <p:cBhvr>
                                        <p:cTn id="123" dur="5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0"/>
                  </p:tgtEl>
                </p:cond>
              </p:nextCondLst>
            </p:seq>
          </p:childTnLst>
        </p:cTn>
      </p:par>
    </p:tnLst>
    <p:bldLst>
      <p:bldP spid="4" grpId="0"/>
      <p:bldP spid="33" grpId="0"/>
      <p:bldP spid="50" grpId="0" animBg="1"/>
      <p:bldP spid="60" grpId="0" animBg="1"/>
      <p:bldP spid="64" grpId="0" animBg="1"/>
      <p:bldP spid="64" grpId="1" animBg="1"/>
      <p:bldP spid="65" grpId="0" animBg="1"/>
      <p:bldP spid="65" grpId="1" animBg="1"/>
      <p:bldP spid="66" grpId="0" animBg="1"/>
      <p:bldP spid="67" grpId="0" animBg="1"/>
      <p:bldP spid="67" grpId="1" animBg="1"/>
      <p:bldP spid="68" grpId="0" animBg="1"/>
      <p:bldP spid="68" grpId="1" animBg="1"/>
      <p:bldP spid="69" grpId="0" animBg="1"/>
      <p:bldP spid="70" grpId="0" animBg="1"/>
      <p:bldP spid="70" grpId="1" animBg="1"/>
      <p:bldP spid="71" grpId="0" animBg="1"/>
      <p:bldP spid="71" grpId="1" animBg="1"/>
      <p:bldP spid="75" grpId="0" animBg="1"/>
      <p:bldP spid="76" grpId="0" animBg="1"/>
      <p:bldP spid="76" grpId="1" animBg="1"/>
      <p:bldP spid="77" grpId="0" animBg="1"/>
      <p:bldP spid="77" grpId="1" animBg="1"/>
      <p:bldP spid="84" grpId="0" animBg="1"/>
      <p:bldP spid="85" grpId="0" animBg="1"/>
      <p:bldP spid="85" grpId="1" animBg="1"/>
      <p:bldP spid="86" grpId="0" animBg="1"/>
      <p:bldP spid="86" grpId="1"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38200" y="457200"/>
            <a:ext cx="3505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mn-cs"/>
              </a:rPr>
              <a:t>int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s,int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mn-cs"/>
              </a:rPr>
              <a:t>int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main(){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int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m,n</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m=0;n=1;</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mn-cs"/>
              </a:rPr>
              <a:t>m,n</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m+=n;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3" name="Text Box 3"/>
          <p:cNvSpPr txBox="1">
            <a:spLocks noChangeArrowheads="1"/>
          </p:cNvSpPr>
          <p:nvPr/>
        </p:nvSpPr>
        <p:spPr bwMode="auto">
          <a:xfrm>
            <a:off x="3276600" y="1828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4" name="Text Box 5"/>
          <p:cNvSpPr txBox="1">
            <a:spLocks noChangeArrowheads="1"/>
          </p:cNvSpPr>
          <p:nvPr/>
        </p:nvSpPr>
        <p:spPr bwMode="auto">
          <a:xfrm>
            <a:off x="6651626" y="353085"/>
            <a:ext cx="33766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A(</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mn-cs"/>
              </a:rPr>
              <a:t>int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s,int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int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mn-cs"/>
              </a:rPr>
              <a:t>i</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void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B(</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mn-cs"/>
              </a:rPr>
              <a:t>int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d){</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int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mn-cs"/>
              </a:rPr>
              <a:t>x,y</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r>
            <a:b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b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 name="Rectangle 6"/>
          <p:cNvSpPr>
            <a:spLocks noChangeArrowheads="1"/>
          </p:cNvSpPr>
          <p:nvPr/>
        </p:nvSpPr>
        <p:spPr bwMode="auto">
          <a:xfrm>
            <a:off x="2987675" y="4076700"/>
            <a:ext cx="1371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 m  n</a:t>
            </a:r>
          </a:p>
        </p:txBody>
      </p:sp>
      <p:sp>
        <p:nvSpPr>
          <p:cNvPr id="6" name="Rectangle 7"/>
          <p:cNvSpPr>
            <a:spLocks noChangeArrowheads="1"/>
          </p:cNvSpPr>
          <p:nvPr/>
        </p:nvSpPr>
        <p:spPr bwMode="auto">
          <a:xfrm>
            <a:off x="2987675" y="3716338"/>
            <a:ext cx="13716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 s t i</a:t>
            </a:r>
          </a:p>
        </p:txBody>
      </p:sp>
      <p:sp>
        <p:nvSpPr>
          <p:cNvPr id="7" name="Rectangle 8"/>
          <p:cNvSpPr>
            <a:spLocks noChangeArrowheads="1"/>
          </p:cNvSpPr>
          <p:nvPr/>
        </p:nvSpPr>
        <p:spPr bwMode="auto">
          <a:xfrm>
            <a:off x="2987675" y="3251200"/>
            <a:ext cx="1371600" cy="454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  d x y </a:t>
            </a:r>
          </a:p>
        </p:txBody>
      </p:sp>
      <p:sp>
        <p:nvSpPr>
          <p:cNvPr id="8" name="Text Box 9"/>
          <p:cNvSpPr txBox="1">
            <a:spLocks noChangeArrowheads="1"/>
          </p:cNvSpPr>
          <p:nvPr/>
        </p:nvSpPr>
        <p:spPr bwMode="auto">
          <a:xfrm>
            <a:off x="900113" y="5013325"/>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调用记录存储在哪里？</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9" name="Rectangle 10"/>
          <p:cNvSpPr>
            <a:spLocks noChangeArrowheads="1"/>
          </p:cNvSpPr>
          <p:nvPr/>
        </p:nvSpPr>
        <p:spPr bwMode="auto">
          <a:xfrm>
            <a:off x="0" y="5653183"/>
            <a:ext cx="55451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mn-cs"/>
              </a:rPr>
              <a:t>Last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In, First Out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LIFO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（后进先出）</a:t>
            </a:r>
          </a:p>
        </p:txBody>
      </p:sp>
      <p:sp>
        <p:nvSpPr>
          <p:cNvPr id="10" name="Rectangle 11"/>
          <p:cNvSpPr>
            <a:spLocks noChangeArrowheads="1"/>
          </p:cNvSpPr>
          <p:nvPr/>
        </p:nvSpPr>
        <p:spPr bwMode="auto">
          <a:xfrm>
            <a:off x="2916238" y="3097213"/>
            <a:ext cx="1657350" cy="574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1" name="Rectangle 12"/>
          <p:cNvSpPr>
            <a:spLocks noChangeArrowheads="1"/>
          </p:cNvSpPr>
          <p:nvPr/>
        </p:nvSpPr>
        <p:spPr bwMode="auto">
          <a:xfrm>
            <a:off x="2916238" y="3573463"/>
            <a:ext cx="1585912"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2" name="Rectangle 13"/>
          <p:cNvSpPr>
            <a:spLocks noChangeArrowheads="1"/>
          </p:cNvSpPr>
          <p:nvPr/>
        </p:nvSpPr>
        <p:spPr bwMode="auto">
          <a:xfrm>
            <a:off x="2852738" y="4005263"/>
            <a:ext cx="1644649" cy="504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3" name="AutoShape 14"/>
          <p:cNvSpPr>
            <a:spLocks noChangeArrowheads="1"/>
          </p:cNvSpPr>
          <p:nvPr/>
        </p:nvSpPr>
        <p:spPr bwMode="auto">
          <a:xfrm>
            <a:off x="323850" y="1412875"/>
            <a:ext cx="360363" cy="144463"/>
          </a:xfrm>
          <a:prstGeom prst="rightArrow">
            <a:avLst>
              <a:gd name="adj1" fmla="val 50000"/>
              <a:gd name="adj2" fmla="val 62351"/>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4" name="AutoShape 15"/>
          <p:cNvSpPr>
            <a:spLocks noChangeArrowheads="1"/>
          </p:cNvSpPr>
          <p:nvPr/>
        </p:nvSpPr>
        <p:spPr bwMode="auto">
          <a:xfrm>
            <a:off x="611188" y="2852738"/>
            <a:ext cx="360362" cy="144462"/>
          </a:xfrm>
          <a:prstGeom prst="rightArrow">
            <a:avLst>
              <a:gd name="adj1" fmla="val 50000"/>
              <a:gd name="adj2" fmla="val 62351"/>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5" name="AutoShape 16"/>
          <p:cNvSpPr>
            <a:spLocks noChangeArrowheads="1"/>
          </p:cNvSpPr>
          <p:nvPr/>
        </p:nvSpPr>
        <p:spPr bwMode="auto">
          <a:xfrm>
            <a:off x="6291264" y="541998"/>
            <a:ext cx="360362" cy="144462"/>
          </a:xfrm>
          <a:prstGeom prst="rightArrow">
            <a:avLst>
              <a:gd name="adj1" fmla="val 50000"/>
              <a:gd name="adj2" fmla="val 62351"/>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6" name="AutoShape 17"/>
          <p:cNvSpPr>
            <a:spLocks noChangeArrowheads="1"/>
          </p:cNvSpPr>
          <p:nvPr/>
        </p:nvSpPr>
        <p:spPr bwMode="auto">
          <a:xfrm>
            <a:off x="6291264" y="1621498"/>
            <a:ext cx="360362" cy="144462"/>
          </a:xfrm>
          <a:prstGeom prst="rightArrow">
            <a:avLst>
              <a:gd name="adj1" fmla="val 50000"/>
              <a:gd name="adj2" fmla="val 62351"/>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7" name="AutoShape 20"/>
          <p:cNvSpPr>
            <a:spLocks noChangeArrowheads="1"/>
          </p:cNvSpPr>
          <p:nvPr/>
        </p:nvSpPr>
        <p:spPr bwMode="auto">
          <a:xfrm>
            <a:off x="6291264" y="1981860"/>
            <a:ext cx="360362" cy="144463"/>
          </a:xfrm>
          <a:prstGeom prst="rightArrow">
            <a:avLst>
              <a:gd name="adj1" fmla="val 50000"/>
              <a:gd name="adj2" fmla="val 62351"/>
            </a:avLst>
          </a:prstGeom>
          <a:solidFill>
            <a:srgbClr val="CC0066"/>
          </a:solidFill>
          <a:ln w="9525">
            <a:solidFill>
              <a:srgbClr val="339966"/>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 name="AutoShape 21"/>
          <p:cNvSpPr>
            <a:spLocks noChangeArrowheads="1"/>
          </p:cNvSpPr>
          <p:nvPr/>
        </p:nvSpPr>
        <p:spPr bwMode="auto">
          <a:xfrm>
            <a:off x="6218239" y="2774023"/>
            <a:ext cx="360362" cy="144462"/>
          </a:xfrm>
          <a:prstGeom prst="rightArrow">
            <a:avLst>
              <a:gd name="adj1" fmla="val 50000"/>
              <a:gd name="adj2" fmla="val 62351"/>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 name="AutoShape 22"/>
          <p:cNvSpPr>
            <a:spLocks noChangeArrowheads="1"/>
          </p:cNvSpPr>
          <p:nvPr/>
        </p:nvSpPr>
        <p:spPr bwMode="auto">
          <a:xfrm>
            <a:off x="6365876" y="3853523"/>
            <a:ext cx="360363" cy="146050"/>
          </a:xfrm>
          <a:prstGeom prst="rightArrow">
            <a:avLst>
              <a:gd name="adj1" fmla="val 50000"/>
              <a:gd name="adj2" fmla="val 61673"/>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0" name="AutoShape 24"/>
          <p:cNvSpPr>
            <a:spLocks noChangeArrowheads="1"/>
          </p:cNvSpPr>
          <p:nvPr/>
        </p:nvSpPr>
        <p:spPr bwMode="auto">
          <a:xfrm>
            <a:off x="6291264" y="2413660"/>
            <a:ext cx="360362" cy="144463"/>
          </a:xfrm>
          <a:prstGeom prst="rightArrow">
            <a:avLst>
              <a:gd name="adj1" fmla="val 50000"/>
              <a:gd name="adj2" fmla="val 62351"/>
            </a:avLst>
          </a:prstGeom>
          <a:solidFill>
            <a:srgbClr val="CC0066"/>
          </a:solidFill>
          <a:ln w="9525">
            <a:solidFill>
              <a:srgbClr val="339966"/>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1" name="AutoShape 25"/>
          <p:cNvSpPr>
            <a:spLocks noChangeArrowheads="1"/>
          </p:cNvSpPr>
          <p:nvPr/>
        </p:nvSpPr>
        <p:spPr bwMode="auto">
          <a:xfrm>
            <a:off x="539750" y="3213100"/>
            <a:ext cx="360363" cy="144463"/>
          </a:xfrm>
          <a:prstGeom prst="rightArrow">
            <a:avLst>
              <a:gd name="adj1" fmla="val 50000"/>
              <a:gd name="adj2" fmla="val 62351"/>
            </a:avLst>
          </a:prstGeom>
          <a:solidFill>
            <a:srgbClr val="CC0066"/>
          </a:solidFill>
          <a:ln w="9525">
            <a:solidFill>
              <a:srgbClr val="339966"/>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2" name="AutoShape 26"/>
          <p:cNvSpPr>
            <a:spLocks noChangeArrowheads="1"/>
          </p:cNvSpPr>
          <p:nvPr/>
        </p:nvSpPr>
        <p:spPr bwMode="auto">
          <a:xfrm>
            <a:off x="539750" y="3933825"/>
            <a:ext cx="360363" cy="144463"/>
          </a:xfrm>
          <a:prstGeom prst="rightArrow">
            <a:avLst>
              <a:gd name="adj1" fmla="val 50000"/>
              <a:gd name="adj2" fmla="val 62351"/>
            </a:avLst>
          </a:prstGeom>
          <a:solidFill>
            <a:srgbClr val="CC0066"/>
          </a:solidFill>
          <a:ln w="9525">
            <a:solidFill>
              <a:srgbClr val="339966"/>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3" name="矩形 22"/>
          <p:cNvSpPr/>
          <p:nvPr/>
        </p:nvSpPr>
        <p:spPr>
          <a:xfrm>
            <a:off x="6984845" y="3873332"/>
            <a:ext cx="4677545"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存储每个函数的参数、局部变量和返回地址等信息的空间称为</a:t>
            </a:r>
            <a:r>
              <a:rPr kumimoji="0" lang="zh-CN" altLang="en-US"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调用记录</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invocation record</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en-US" sz="1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活动</a:t>
            </a:r>
            <a:r>
              <a:rPr kumimoji="0" lang="zh-CN" altLang="en-US" sz="1800" b="1"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记录、栈帧</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25" name="图片 24"/>
          <p:cNvPicPr>
            <a:picLocks noChangeAspect="1"/>
          </p:cNvPicPr>
          <p:nvPr/>
        </p:nvPicPr>
        <p:blipFill>
          <a:blip r:embed="rId3"/>
          <a:stretch>
            <a:fillRect/>
          </a:stretch>
        </p:blipFill>
        <p:spPr>
          <a:xfrm>
            <a:off x="3347201" y="4611688"/>
            <a:ext cx="8844800" cy="2193925"/>
          </a:xfrm>
          <a:prstGeom prst="rect">
            <a:avLst/>
          </a:prstGeom>
        </p:spPr>
      </p:pic>
      <p:sp>
        <p:nvSpPr>
          <p:cNvPr id="26" name="矩形 25"/>
          <p:cNvSpPr/>
          <p:nvPr/>
        </p:nvSpPr>
        <p:spPr>
          <a:xfrm>
            <a:off x="9323618" y="5234223"/>
            <a:ext cx="24929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调用栈空间变化示意图</a:t>
            </a:r>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val="4197433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155" y="235390"/>
            <a:ext cx="8303647" cy="5912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3250277" y="3125585"/>
            <a:ext cx="881150" cy="584775"/>
          </a:xfrm>
          <a:prstGeom prst="rect">
            <a:avLst/>
          </a:prstGeom>
          <a:solidFill>
            <a:schemeClr val="bg1"/>
          </a:solidFill>
        </p:spPr>
        <p:txBody>
          <a:bodyPr wrap="square" rtlCol="0">
            <a:spAutoFit/>
          </a:bodyPr>
          <a:lstStyle/>
          <a:p>
            <a:r>
              <a:rPr lang="zh-CN" altLang="en-US" sz="1600" dirty="0" smtClean="0"/>
              <a:t>全局数据区</a:t>
            </a:r>
            <a:endParaRPr lang="zh-CN" altLang="en-US" sz="1600" dirty="0"/>
          </a:p>
        </p:txBody>
      </p:sp>
      <p:sp>
        <p:nvSpPr>
          <p:cNvPr id="4" name="文本框 3"/>
          <p:cNvSpPr txBox="1"/>
          <p:nvPr/>
        </p:nvSpPr>
        <p:spPr>
          <a:xfrm>
            <a:off x="3094876" y="4005548"/>
            <a:ext cx="1191951" cy="923330"/>
          </a:xfrm>
          <a:prstGeom prst="rect">
            <a:avLst/>
          </a:prstGeom>
          <a:solidFill>
            <a:schemeClr val="bg1"/>
          </a:solidFill>
        </p:spPr>
        <p:txBody>
          <a:bodyPr wrap="square" rtlCol="0">
            <a:spAutoFit/>
          </a:bodyPr>
          <a:lstStyle/>
          <a:p>
            <a:endParaRPr lang="en-US" altLang="zh-CN" dirty="0" smtClean="0"/>
          </a:p>
          <a:p>
            <a:pPr algn="ctr"/>
            <a:r>
              <a:rPr lang="zh-CN" altLang="en-US" sz="1600" dirty="0" smtClean="0"/>
              <a:t>代 码 区</a:t>
            </a:r>
            <a:endParaRPr lang="en-US" altLang="zh-CN" sz="1600" dirty="0" smtClean="0"/>
          </a:p>
          <a:p>
            <a:endParaRPr lang="zh-CN" altLang="en-US" dirty="0"/>
          </a:p>
        </p:txBody>
      </p:sp>
    </p:spTree>
    <p:extLst>
      <p:ext uri="{BB962C8B-B14F-4D97-AF65-F5344CB8AC3E}">
        <p14:creationId xmlns:p14="http://schemas.microsoft.com/office/powerpoint/2010/main" val="3010038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069510" y="2814031"/>
            <a:ext cx="5591175" cy="3819525"/>
          </a:xfrm>
          <a:prstGeom prst="rect">
            <a:avLst/>
          </a:prstGeom>
        </p:spPr>
      </p:pic>
      <p:pic>
        <p:nvPicPr>
          <p:cNvPr id="4" name="图片 3"/>
          <p:cNvPicPr>
            <a:picLocks noChangeAspect="1"/>
          </p:cNvPicPr>
          <p:nvPr/>
        </p:nvPicPr>
        <p:blipFill>
          <a:blip r:embed="rId3"/>
          <a:stretch>
            <a:fillRect/>
          </a:stretch>
        </p:blipFill>
        <p:spPr>
          <a:xfrm>
            <a:off x="317437" y="405809"/>
            <a:ext cx="8577120" cy="2127528"/>
          </a:xfrm>
          <a:prstGeom prst="rect">
            <a:avLst/>
          </a:prstGeom>
        </p:spPr>
      </p:pic>
      <p:sp>
        <p:nvSpPr>
          <p:cNvPr id="5" name="矩形 4"/>
          <p:cNvSpPr/>
          <p:nvPr/>
        </p:nvSpPr>
        <p:spPr>
          <a:xfrm>
            <a:off x="5055394" y="5263256"/>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函数调用树</a:t>
            </a:r>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6" name="矩形 5"/>
          <p:cNvSpPr/>
          <p:nvPr/>
        </p:nvSpPr>
        <p:spPr>
          <a:xfrm>
            <a:off x="5340207" y="492565"/>
            <a:ext cx="24929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调用栈空间变化示意图</a:t>
            </a:r>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val="3628525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quarter" idx="10"/>
          </p:nvPr>
        </p:nvSpPr>
        <p:spPr>
          <a:xfrm>
            <a:off x="1343474" y="1441580"/>
            <a:ext cx="9664391" cy="2592288"/>
          </a:xfrm>
        </p:spPr>
        <p:txBody>
          <a:bodyPr>
            <a:normAutofit/>
          </a:bodyPr>
          <a:lstStyle/>
          <a:p>
            <a:pPr>
              <a:lnSpc>
                <a:spcPct val="120000"/>
              </a:lnSpc>
            </a:pPr>
            <a:r>
              <a:rPr lang="en-US" altLang="zh-CN" dirty="0" smtClean="0"/>
              <a:t>C++</a:t>
            </a:r>
            <a:r>
              <a:rPr lang="zh-CN" altLang="en-US" dirty="0" smtClean="0"/>
              <a:t>中有没有栈类？</a:t>
            </a:r>
            <a:endParaRPr lang="en-US" altLang="zh-CN" dirty="0" smtClean="0"/>
          </a:p>
          <a:p>
            <a:pPr lvl="1">
              <a:lnSpc>
                <a:spcPct val="120000"/>
              </a:lnSpc>
            </a:pPr>
            <a:r>
              <a:rPr lang="en-US" altLang="zh-CN" dirty="0" smtClean="0"/>
              <a:t>C++ STL </a:t>
            </a:r>
            <a:r>
              <a:rPr lang="zh-CN" altLang="zh-CN" dirty="0" smtClean="0"/>
              <a:t>标准</a:t>
            </a:r>
            <a:r>
              <a:rPr lang="zh-CN" altLang="en-US" dirty="0" smtClean="0"/>
              <a:t>模板</a:t>
            </a:r>
            <a:r>
              <a:rPr lang="zh-CN" altLang="zh-CN" dirty="0" smtClean="0"/>
              <a:t>库中</a:t>
            </a:r>
            <a:r>
              <a:rPr lang="zh-CN" altLang="zh-CN" dirty="0"/>
              <a:t>，提供</a:t>
            </a:r>
            <a:r>
              <a:rPr lang="zh-CN" altLang="zh-CN" dirty="0" smtClean="0"/>
              <a:t>了</a:t>
            </a:r>
            <a:r>
              <a:rPr lang="zh-CN" altLang="en-US" dirty="0" smtClean="0"/>
              <a:t>栈类</a:t>
            </a:r>
            <a:r>
              <a:rPr lang="en-US" altLang="zh-CN" dirty="0" smtClean="0"/>
              <a:t>stack</a:t>
            </a:r>
          </a:p>
        </p:txBody>
      </p:sp>
      <p:sp>
        <p:nvSpPr>
          <p:cNvPr id="6" name="标题 2"/>
          <p:cNvSpPr>
            <a:spLocks noGrp="1"/>
          </p:cNvSpPr>
          <p:nvPr>
            <p:ph type="title"/>
          </p:nvPr>
        </p:nvSpPr>
        <p:spPr/>
        <p:txBody>
          <a:bodyPr>
            <a:normAutofit fontScale="90000"/>
          </a:bodyPr>
          <a:lstStyle/>
          <a:p>
            <a:r>
              <a:rPr lang="zh-CN" altLang="en-US" dirty="0" smtClean="0"/>
              <a:t>问题</a:t>
            </a:r>
            <a:endParaRPr lang="zh-CN" altLang="en-US" dirty="0"/>
          </a:p>
        </p:txBody>
      </p:sp>
      <p:sp>
        <p:nvSpPr>
          <p:cNvPr id="2" name="矩形 1"/>
          <p:cNvSpPr/>
          <p:nvPr/>
        </p:nvSpPr>
        <p:spPr>
          <a:xfrm>
            <a:off x="6441638" y="5349214"/>
            <a:ext cx="5486400" cy="443184"/>
          </a:xfrm>
          <a:prstGeom prst="rect">
            <a:avLst/>
          </a:prstGeom>
        </p:spPr>
        <p:txBody>
          <a:bodyPr lIns="109714" tIns="54857" rIns="109714" bIns="54857">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1" i="0" u="none" strike="noStrike" kern="1200" cap="none" spc="0" normalizeH="0" baseline="0" noProof="0" dirty="0">
                <a:ln>
                  <a:noFill/>
                </a:ln>
                <a:solidFill>
                  <a:srgbClr val="00007D"/>
                </a:solidFill>
                <a:effectLst/>
                <a:uLnTx/>
                <a:uFillTx/>
                <a:latin typeface="Verdana"/>
                <a:ea typeface="楷体_GB2312" pitchFamily="49" charset="-122"/>
                <a:cs typeface="+mn-cs"/>
              </a:rPr>
              <a:t> </a:t>
            </a:r>
            <a:endParaRPr kumimoji="0" lang="zh-CN" altLang="en-US" sz="2160" b="0" i="0" u="none" strike="noStrike" kern="1200" cap="none" spc="0" normalizeH="0" baseline="0" noProof="0" dirty="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1725767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43207" y="161530"/>
            <a:ext cx="7384987" cy="3968642"/>
          </a:xfrm>
          <a:prstGeom prst="rect">
            <a:avLst/>
          </a:prstGeom>
        </p:spPr>
      </p:pic>
      <p:pic>
        <p:nvPicPr>
          <p:cNvPr id="5" name="图片 4"/>
          <p:cNvPicPr>
            <a:picLocks noChangeAspect="1"/>
          </p:cNvPicPr>
          <p:nvPr/>
        </p:nvPicPr>
        <p:blipFill>
          <a:blip r:embed="rId3"/>
          <a:stretch>
            <a:fillRect/>
          </a:stretch>
        </p:blipFill>
        <p:spPr>
          <a:xfrm>
            <a:off x="189886" y="4571905"/>
            <a:ext cx="8848725" cy="2105025"/>
          </a:xfrm>
          <a:prstGeom prst="rect">
            <a:avLst/>
          </a:prstGeom>
        </p:spPr>
      </p:pic>
      <p:sp>
        <p:nvSpPr>
          <p:cNvPr id="4" name="矩形 3"/>
          <p:cNvSpPr/>
          <p:nvPr/>
        </p:nvSpPr>
        <p:spPr>
          <a:xfrm>
            <a:off x="9222328" y="5439751"/>
            <a:ext cx="249299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调用栈空间变化示意图</a:t>
            </a:r>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6" name="矩形 5"/>
          <p:cNvSpPr/>
          <p:nvPr/>
        </p:nvSpPr>
        <p:spPr>
          <a:xfrm>
            <a:off x="8256758" y="1222715"/>
            <a:ext cx="3826733"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递归函数</a:t>
            </a:r>
            <a:r>
              <a:rPr kumimoji="0" 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D</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的自我调用与返回与普通函数之间的相互调用方法是一致的，只不过每次递归函数调用的函数仍是</a:t>
            </a:r>
            <a:r>
              <a:rPr kumimoji="0" lang="zh-CN" altLang="en-US" sz="1800" b="0" i="0" u="none" strike="noStrike" kern="1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自己</a:t>
            </a: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矩形 6"/>
          <p:cNvSpPr/>
          <p:nvPr/>
        </p:nvSpPr>
        <p:spPr>
          <a:xfrm>
            <a:off x="4340170" y="3697007"/>
            <a:ext cx="13388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函数调用树</a:t>
            </a:r>
            <a:endParaRPr kumimoji="0" lang="en-US" sz="1800" b="0"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val="1162213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设某递归函数如下：</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int fun(int n){</a:t>
            </a:r>
            <a:endPar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    if </a:t>
            </a:r>
            <a:r>
              <a:rPr kumimoji="0" lang="en-US" altLang="zh-CN" sz="20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(n </a:t>
            </a:r>
            <a:r>
              <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&lt;= </a:t>
            </a:r>
            <a:r>
              <a:rPr kumimoji="0" lang="en-US" altLang="zh-CN" sz="20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0)</a:t>
            </a:r>
            <a:endPar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        return </a:t>
            </a:r>
            <a:r>
              <a:rPr kumimoji="0" lang="en-US" altLang="zh-CN" sz="20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0;</a:t>
            </a:r>
            <a:endPar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    </a:t>
            </a:r>
            <a:r>
              <a:rPr kumimoji="0" lang="en-US" altLang="zh-CN" sz="20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else</a:t>
            </a:r>
            <a:endPar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        return fun(n - 1) + </a:t>
            </a:r>
            <a:r>
              <a:rPr kumimoji="0" lang="en-US" altLang="zh-CN" sz="20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当以</a:t>
            </a:r>
            <a:r>
              <a:rPr kumimoji="0" lang="en-US" altLang="zh-CN"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fun(2)</a:t>
            </a:r>
            <a:r>
              <a:rPr kumimoji="0" lang="zh-CN" altLang="en-US" sz="2000" b="0" i="0" u="none" strike="noStrike" kern="1200" cap="none" spc="0" normalizeH="0" baseline="0" noProof="0">
                <a:ln>
                  <a:noFill/>
                </a:ln>
                <a:solidFill>
                  <a:srgbClr val="000000"/>
                </a:solidFill>
                <a:effectLst/>
                <a:uLnTx/>
                <a:uFillTx/>
                <a:latin typeface="Microsoft Yahei"/>
                <a:ea typeface="Microsoft Yahei"/>
                <a:cs typeface="+mn-cs"/>
                <a:sym typeface="Microsoft Yahei"/>
              </a:rPr>
              <a:t>调用该递归函数，递归返回阶段前，调用栈中自栈底到栈顶保存的记录依次对应的是 </a:t>
            </a:r>
          </a:p>
        </p:txBody>
      </p:sp>
      <p:sp>
        <p:nvSpPr>
          <p:cNvPr id="4" name="TextBox 3"/>
          <p:cNvSpPr txBox="1"/>
          <p:nvPr>
            <p:custDataLst>
              <p:tags r:id="rId3"/>
            </p:custDataLst>
          </p:nvPr>
        </p:nvSpPr>
        <p:spPr>
          <a:xfrm>
            <a:off x="2438400" y="31432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fun(2) </a:t>
            </a:r>
            <a:r>
              <a:rPr kumimoji="0" lang="en-US"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-&gt; fun(1) -&gt; fun(0)</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5" name="TextBox 4"/>
          <p:cNvSpPr txBox="1"/>
          <p:nvPr>
            <p:custDataLst>
              <p:tags r:id="rId4"/>
            </p:custDataLst>
          </p:nvPr>
        </p:nvSpPr>
        <p:spPr>
          <a:xfrm>
            <a:off x="2438400" y="40005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fun(0) -&gt; fun(1) -&gt; fun(2)</a:t>
            </a:r>
            <a:endPar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TextBox 5"/>
          <p:cNvSpPr txBox="1"/>
          <p:nvPr>
            <p:custDataLst>
              <p:tags r:id="rId5"/>
            </p:custDataLst>
          </p:nvPr>
        </p:nvSpPr>
        <p:spPr>
          <a:xfrm>
            <a:off x="2438400" y="48577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 </a:t>
            </a:r>
            <a:r>
              <a:rPr kumimoji="0" lang="en-US"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fun(2) -&gt; fun(0) -&gt; fun(1)</a:t>
            </a:r>
            <a:endPar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TextBox 6"/>
          <p:cNvSpPr txBox="1"/>
          <p:nvPr>
            <p:custDataLst>
              <p:tags r:id="rId6"/>
            </p:custDataLst>
          </p:nvPr>
        </p:nvSpPr>
        <p:spPr>
          <a:xfrm>
            <a:off x="2438400" y="57150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fun(1</a:t>
            </a:r>
            <a:r>
              <a:rPr kumimoji="0" lang="en-US"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-&gt; fun(0) -&gt; fun(2)</a:t>
            </a:r>
            <a:endPar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椭圆 7"/>
          <p:cNvSpPr>
            <a:spLocks noChangeAspect="1"/>
          </p:cNvSpPr>
          <p:nvPr>
            <p:custDataLst>
              <p:tags r:id="rId7"/>
            </p:custDataLst>
          </p:nvPr>
        </p:nvSpPr>
        <p:spPr>
          <a:xfrm>
            <a:off x="1571625" y="32075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A</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9" name="椭圆 8"/>
          <p:cNvSpPr>
            <a:spLocks noChangeAspect="1"/>
          </p:cNvSpPr>
          <p:nvPr>
            <p:custDataLst>
              <p:tags r:id="rId8"/>
            </p:custDataLst>
          </p:nvPr>
        </p:nvSpPr>
        <p:spPr>
          <a:xfrm>
            <a:off x="1571625" y="40648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B</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0" name="椭圆 9"/>
          <p:cNvSpPr>
            <a:spLocks noChangeAspect="1"/>
          </p:cNvSpPr>
          <p:nvPr>
            <p:custDataLst>
              <p:tags r:id="rId9"/>
            </p:custDataLst>
          </p:nvPr>
        </p:nvSpPr>
        <p:spPr>
          <a:xfrm>
            <a:off x="1571625" y="49220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C</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1" name="椭圆 10"/>
          <p:cNvSpPr>
            <a:spLocks noChangeAspect="1"/>
          </p:cNvSpPr>
          <p:nvPr>
            <p:custDataLst>
              <p:tags r:id="rId10"/>
            </p:custDataLst>
          </p:nvPr>
        </p:nvSpPr>
        <p:spPr>
          <a:xfrm>
            <a:off x="1571625" y="57793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D</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提交</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单选题</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5</a:t>
              </a:r>
              <a:r>
                <a:rPr kumimoji="0" lang="zh-CN" altLang="en-US"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分</a:t>
              </a:r>
              <a:endParaRPr kumimoji="0" lang="zh-CN" altLang="en-US" sz="2000" b="0" i="0" u="none" strike="noStrike" kern="1200" cap="none" spc="0" normalizeH="0" baseline="0" noProof="0">
                <a:ln>
                  <a:noFill/>
                </a:ln>
                <a:solidFill>
                  <a:srgbClr val="808080"/>
                </a:solidFill>
                <a:effectLst/>
                <a:uLnTx/>
                <a:uFillTx/>
                <a:latin typeface="Microsoft Yahei"/>
                <a:ea typeface="Microsoft Yahei"/>
                <a:cs typeface="+mn-cs"/>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15636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栈是实现函数间相互调用所必须的结构。</a:t>
            </a:r>
          </a:p>
        </p:txBody>
      </p:sp>
      <p:sp>
        <p:nvSpPr>
          <p:cNvPr id="4" name="TextBox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rPr>
              <a:t>对</a:t>
            </a:r>
          </a:p>
        </p:txBody>
      </p:sp>
      <p:sp>
        <p:nvSpPr>
          <p:cNvPr id="5" name="TextBox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错</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8" name="椭圆 7"/>
          <p:cNvSpPr>
            <a:spLocks noChangeAspect="1"/>
          </p:cNvSpPr>
          <p:nvPr>
            <p:custDataLst>
              <p:tags r:id="rId5"/>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A</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9" name="椭圆 8"/>
          <p:cNvSpPr>
            <a:spLocks noChangeAspect="1"/>
          </p:cNvSpPr>
          <p:nvPr>
            <p:custDataLst>
              <p:tags r:id="rId6"/>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B</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2" name="圆角矩形 11"/>
          <p:cNvSpPr/>
          <p:nvPr>
            <p:custDataLst>
              <p:tags r:id="rId7"/>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提交</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grpSp>
        <p:nvGrpSpPr>
          <p:cNvPr id="17" name="组合 16"/>
          <p:cNvGrpSpPr/>
          <p:nvPr>
            <p:custDataLst>
              <p:tags r:id="rId8"/>
            </p:custDataLst>
          </p:nvPr>
        </p:nvGrpSpPr>
        <p:grpSpPr>
          <a:xfrm>
            <a:off x="0" y="0"/>
            <a:ext cx="12192000" cy="635000"/>
            <a:chOff x="0" y="0"/>
            <a:chExt cx="12192000" cy="635000"/>
          </a:xfrm>
        </p:grpSpPr>
        <p:sp>
          <p:nvSpPr>
            <p:cNvPr id="13"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单选题</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16"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5</a:t>
              </a:r>
              <a:r>
                <a:rPr kumimoji="0" lang="zh-CN" altLang="en-US"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分</a:t>
              </a:r>
              <a:endParaRPr kumimoji="0" lang="zh-CN" altLang="en-US" sz="2000" b="0" i="0" u="none" strike="noStrike" kern="1200" cap="none" spc="0" normalizeH="0" baseline="0" noProof="0">
                <a:ln>
                  <a:noFill/>
                </a:ln>
                <a:solidFill>
                  <a:srgbClr val="808080"/>
                </a:solidFill>
                <a:effectLst/>
                <a:uLnTx/>
                <a:uFillTx/>
                <a:latin typeface="Microsoft Yahei"/>
                <a:ea typeface="Microsoft Yahei"/>
                <a:cs typeface="+mn-cs"/>
                <a:sym typeface="Microsoft Yahei"/>
              </a:endParaRPr>
            </a:p>
          </p:txBody>
        </p:sp>
      </p:grpSp>
      <p:pic>
        <p:nvPicPr>
          <p:cNvPr id="2" name="图片 1"/>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47796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z="2800" dirty="0"/>
              <a:t>递归定义是一种自我嵌套定义方式，即使用被定义对象的自身来定义该对象，可用于对数学概念、实体、问题解决方案等进行定义。递归主要应用在数学和计算机科学领域中。</a:t>
            </a:r>
            <a:endParaRPr lang="en-US" sz="2800" dirty="0"/>
          </a:p>
          <a:p>
            <a:r>
              <a:rPr lang="zh-CN" altLang="en-US" sz="2800" dirty="0"/>
              <a:t>例如，集合论对自然数的定义：</a:t>
            </a:r>
            <a:r>
              <a:rPr lang="en-US" sz="2800" dirty="0"/>
              <a:t>0</a:t>
            </a:r>
            <a:r>
              <a:rPr lang="zh-CN" altLang="en-US" sz="2800" dirty="0"/>
              <a:t>是一个自然数，每个</a:t>
            </a:r>
            <a:r>
              <a:rPr lang="zh-CN" altLang="en-US" sz="2800" dirty="0" smtClean="0"/>
              <a:t>自然数</a:t>
            </a:r>
            <a:r>
              <a:rPr lang="zh-CN" altLang="en-US" sz="2800" dirty="0"/>
              <a:t>都有一个后继，这个后继也是自然数</a:t>
            </a:r>
            <a:r>
              <a:rPr lang="zh-CN" altLang="en-US" sz="2800" dirty="0" smtClean="0"/>
              <a:t>。</a:t>
            </a:r>
            <a:endParaRPr lang="en-US" altLang="zh-CN" sz="2800" dirty="0" smtClean="0"/>
          </a:p>
          <a:p>
            <a:r>
              <a:rPr lang="zh-CN" altLang="en-US" sz="2800" dirty="0"/>
              <a:t>在生活中，也可以将一些概念或行为采用递归方式来定义。某人的祖先可定义为：某人的父母以及他父亲的祖先和他母亲的祖先。树枝、海岸线、山峰、雪花等分形图是自然界中递归的例子，俄罗斯套娃则是艺术中应用递归的例子</a:t>
            </a:r>
            <a:r>
              <a:rPr lang="zh-CN" altLang="en-US" sz="2800" dirty="0" smtClean="0"/>
              <a:t>。</a:t>
            </a:r>
            <a:endParaRPr lang="en-US" sz="2800" dirty="0"/>
          </a:p>
        </p:txBody>
      </p:sp>
      <p:sp>
        <p:nvSpPr>
          <p:cNvPr id="3" name="标题 2"/>
          <p:cNvSpPr>
            <a:spLocks noGrp="1"/>
          </p:cNvSpPr>
          <p:nvPr>
            <p:ph type="title"/>
          </p:nvPr>
        </p:nvSpPr>
        <p:spPr/>
        <p:txBody>
          <a:bodyPr>
            <a:normAutofit fontScale="90000"/>
          </a:bodyPr>
          <a:lstStyle/>
          <a:p>
            <a:r>
              <a:rPr lang="zh-CN" altLang="en-US" dirty="0" smtClean="0"/>
              <a:t>什么是递归？</a:t>
            </a:r>
            <a:endParaRPr lang="en-US" dirty="0"/>
          </a:p>
        </p:txBody>
      </p:sp>
    </p:spTree>
    <p:extLst>
      <p:ext uri="{BB962C8B-B14F-4D97-AF65-F5344CB8AC3E}">
        <p14:creationId xmlns:p14="http://schemas.microsoft.com/office/powerpoint/2010/main" val="4057024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把一个</a:t>
            </a:r>
            <a:r>
              <a:rPr lang="zh-CN" altLang="en-US">
                <a:solidFill>
                  <a:srgbClr val="FF0000"/>
                </a:solidFill>
              </a:rPr>
              <a:t>大规模</a:t>
            </a:r>
            <a:r>
              <a:rPr lang="zh-CN" altLang="en-US" smtClean="0"/>
              <a:t>的复杂问题</a:t>
            </a:r>
            <a:r>
              <a:rPr lang="zh-CN" altLang="en-US" dirty="0"/>
              <a:t>层层转化为一个或多个与</a:t>
            </a:r>
            <a:r>
              <a:rPr lang="zh-CN" altLang="en-US" dirty="0">
                <a:solidFill>
                  <a:srgbClr val="FF0000"/>
                </a:solidFill>
              </a:rPr>
              <a:t>原问题相同、规模较小</a:t>
            </a:r>
            <a:r>
              <a:rPr lang="zh-CN" altLang="en-US" dirty="0"/>
              <a:t>的子问题来求解，直到问题小到可以用非常简单直接的方式来</a:t>
            </a:r>
            <a:r>
              <a:rPr lang="zh-CN" altLang="en-US"/>
              <a:t>解决</a:t>
            </a:r>
            <a:r>
              <a:rPr lang="zh-CN" altLang="en-US" smtClean="0"/>
              <a:t>，即</a:t>
            </a:r>
            <a:r>
              <a:rPr lang="zh-CN" altLang="en-US" dirty="0"/>
              <a:t>分而治之（</a:t>
            </a:r>
            <a:r>
              <a:rPr lang="en-US" dirty="0"/>
              <a:t>divide and </a:t>
            </a:r>
            <a:r>
              <a:rPr lang="en-US"/>
              <a:t>conquer</a:t>
            </a:r>
            <a:r>
              <a:rPr lang="zh-CN" altLang="en-US" smtClean="0"/>
              <a:t>）策略</a:t>
            </a:r>
            <a:r>
              <a:rPr lang="zh-CN" altLang="en-US" dirty="0"/>
              <a:t>。</a:t>
            </a:r>
            <a:endParaRPr lang="en-US" dirty="0"/>
          </a:p>
          <a:p>
            <a:endParaRPr lang="en-US" dirty="0"/>
          </a:p>
        </p:txBody>
      </p:sp>
      <p:sp>
        <p:nvSpPr>
          <p:cNvPr id="3" name="标题 2"/>
          <p:cNvSpPr>
            <a:spLocks noGrp="1"/>
          </p:cNvSpPr>
          <p:nvPr>
            <p:ph type="title"/>
          </p:nvPr>
        </p:nvSpPr>
        <p:spPr/>
        <p:txBody>
          <a:bodyPr>
            <a:normAutofit fontScale="90000"/>
          </a:bodyPr>
          <a:lstStyle/>
          <a:p>
            <a:r>
              <a:rPr lang="zh-CN" altLang="en-US" dirty="0"/>
              <a:t>递归求解</a:t>
            </a:r>
            <a:r>
              <a:rPr lang="zh-CN" altLang="en-US" dirty="0" smtClean="0"/>
              <a:t>问题的策略</a:t>
            </a:r>
            <a:endParaRPr lang="en-US" dirty="0"/>
          </a:p>
        </p:txBody>
      </p:sp>
    </p:spTree>
    <p:extLst>
      <p:ext uri="{BB962C8B-B14F-4D97-AF65-F5344CB8AC3E}">
        <p14:creationId xmlns:p14="http://schemas.microsoft.com/office/powerpoint/2010/main" val="269554176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zh-CN" smtClean="0"/>
              <a:t>（</a:t>
            </a:r>
            <a:r>
              <a:rPr lang="en-US" altLang="zh-CN"/>
              <a:t>1</a:t>
            </a:r>
            <a:r>
              <a:rPr lang="zh-CN" altLang="zh-CN"/>
              <a:t>）必须存在递归结束的情形，即一个或多个递归出口，通常对应于最小规模或满足某个条件时无须递归可直接求解的情况，常被称为</a:t>
            </a:r>
            <a:r>
              <a:rPr lang="zh-CN" altLang="zh-CN">
                <a:solidFill>
                  <a:srgbClr val="FF0000"/>
                </a:solidFill>
              </a:rPr>
              <a:t>基本情况</a:t>
            </a:r>
            <a:r>
              <a:rPr lang="zh-CN" altLang="zh-CN"/>
              <a:t>（</a:t>
            </a:r>
            <a:r>
              <a:rPr lang="en-US" altLang="zh-CN"/>
              <a:t>base case</a:t>
            </a:r>
            <a:r>
              <a:rPr lang="zh-CN" altLang="zh-CN"/>
              <a:t>）；</a:t>
            </a:r>
          </a:p>
          <a:p>
            <a:r>
              <a:rPr lang="zh-CN" altLang="zh-CN"/>
              <a:t>（</a:t>
            </a:r>
            <a:r>
              <a:rPr lang="en-US" altLang="zh-CN"/>
              <a:t>2</a:t>
            </a:r>
            <a:r>
              <a:rPr lang="zh-CN" altLang="zh-CN"/>
              <a:t>）原问题可以分解为更小规模的相同子问题，即存在一个确定的</a:t>
            </a:r>
            <a:r>
              <a:rPr lang="zh-CN" altLang="zh-CN">
                <a:solidFill>
                  <a:srgbClr val="FF0000"/>
                </a:solidFill>
              </a:rPr>
              <a:t>通用递归分解规则</a:t>
            </a:r>
            <a:r>
              <a:rPr lang="zh-CN" altLang="zh-CN"/>
              <a:t>；</a:t>
            </a:r>
          </a:p>
          <a:p>
            <a:r>
              <a:rPr lang="zh-CN" altLang="zh-CN"/>
              <a:t>（</a:t>
            </a:r>
            <a:r>
              <a:rPr lang="en-US" altLang="zh-CN"/>
              <a:t>3</a:t>
            </a:r>
            <a:r>
              <a:rPr lang="zh-CN" altLang="zh-CN"/>
              <a:t>）子问题的个数必须是有限的，即保证不管多大的规模，都可以最终到达一个基本情况。</a:t>
            </a:r>
          </a:p>
          <a:p>
            <a:endParaRPr lang="zh-CN" altLang="en-US"/>
          </a:p>
        </p:txBody>
      </p:sp>
      <p:sp>
        <p:nvSpPr>
          <p:cNvPr id="3" name="标题 2"/>
          <p:cNvSpPr>
            <a:spLocks noGrp="1"/>
          </p:cNvSpPr>
          <p:nvPr>
            <p:ph type="title"/>
          </p:nvPr>
        </p:nvSpPr>
        <p:spPr/>
        <p:txBody>
          <a:bodyPr>
            <a:normAutofit fontScale="90000"/>
          </a:bodyPr>
          <a:lstStyle/>
          <a:p>
            <a:r>
              <a:rPr lang="zh-CN" altLang="en-US"/>
              <a:t>能够用递归解决的问题</a:t>
            </a:r>
            <a:r>
              <a:rPr lang="zh-CN" altLang="en-US" smtClean="0"/>
              <a:t>应满足的条件</a:t>
            </a:r>
            <a:endParaRPr lang="zh-CN" altLang="en-US"/>
          </a:p>
        </p:txBody>
      </p:sp>
    </p:spTree>
    <p:extLst>
      <p:ext uri="{BB962C8B-B14F-4D97-AF65-F5344CB8AC3E}">
        <p14:creationId xmlns:p14="http://schemas.microsoft.com/office/powerpoint/2010/main" val="2954855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891" y="1147943"/>
            <a:ext cx="10738212" cy="2174679"/>
          </a:xfrm>
        </p:spPr>
        <p:txBody>
          <a:bodyPr>
            <a:normAutofit lnSpcReduction="10000"/>
          </a:bodyPr>
          <a:lstStyle/>
          <a:p>
            <a:r>
              <a:rPr lang="zh-CN" altLang="zh-CN"/>
              <a:t>对正整数</a:t>
            </a:r>
            <a:r>
              <a:rPr lang="en-US" altLang="zh-CN"/>
              <a:t>m</a:t>
            </a:r>
            <a:r>
              <a:rPr lang="zh-CN" altLang="zh-CN"/>
              <a:t>和</a:t>
            </a:r>
            <a:r>
              <a:rPr lang="en-US" altLang="zh-CN"/>
              <a:t>n</a:t>
            </a:r>
            <a:r>
              <a:rPr lang="zh-CN" altLang="zh-CN"/>
              <a:t>，用辗转相除法求最大公约数</a:t>
            </a:r>
            <a:r>
              <a:rPr lang="zh-CN" altLang="zh-CN" smtClean="0"/>
              <a:t>。</a:t>
            </a:r>
            <a:endParaRPr lang="en-US" altLang="zh-CN" smtClean="0"/>
          </a:p>
          <a:p>
            <a:pPr lvl="1"/>
            <a:r>
              <a:rPr lang="zh-CN" altLang="zh-CN"/>
              <a:t>首先求出余数</a:t>
            </a:r>
            <a:r>
              <a:rPr lang="en-US" altLang="zh-CN"/>
              <a:t>r=m%n</a:t>
            </a:r>
            <a:r>
              <a:rPr lang="zh-CN" altLang="zh-CN" smtClean="0"/>
              <a:t>；</a:t>
            </a:r>
            <a:endParaRPr lang="en-US" altLang="zh-CN" smtClean="0"/>
          </a:p>
          <a:p>
            <a:pPr lvl="1"/>
            <a:r>
              <a:rPr lang="zh-CN" altLang="zh-CN" smtClean="0"/>
              <a:t>如果</a:t>
            </a:r>
            <a:r>
              <a:rPr lang="en-US" altLang="zh-CN"/>
              <a:t>r=0</a:t>
            </a:r>
            <a:r>
              <a:rPr lang="zh-CN" altLang="zh-CN"/>
              <a:t>，则</a:t>
            </a:r>
            <a:r>
              <a:rPr lang="en-US" altLang="zh-CN"/>
              <a:t>m</a:t>
            </a:r>
            <a:r>
              <a:rPr lang="zh-CN" altLang="zh-CN"/>
              <a:t>和</a:t>
            </a:r>
            <a:r>
              <a:rPr lang="en-US" altLang="zh-CN"/>
              <a:t>n</a:t>
            </a:r>
            <a:r>
              <a:rPr lang="zh-CN" altLang="zh-CN"/>
              <a:t>的最大公约数为</a:t>
            </a:r>
            <a:r>
              <a:rPr lang="en-US" altLang="zh-CN"/>
              <a:t>n</a:t>
            </a:r>
            <a:r>
              <a:rPr lang="zh-CN" altLang="zh-CN"/>
              <a:t>，无须递归求解</a:t>
            </a:r>
            <a:r>
              <a:rPr lang="zh-CN" altLang="zh-CN" smtClean="0"/>
              <a:t>；</a:t>
            </a:r>
            <a:endParaRPr lang="en-US" altLang="zh-CN" smtClean="0"/>
          </a:p>
          <a:p>
            <a:pPr lvl="1"/>
            <a:r>
              <a:rPr lang="zh-CN" altLang="zh-CN" smtClean="0"/>
              <a:t>否则</a:t>
            </a:r>
            <a:r>
              <a:rPr lang="en-US" altLang="zh-CN"/>
              <a:t>m</a:t>
            </a:r>
            <a:r>
              <a:rPr lang="zh-CN" altLang="zh-CN"/>
              <a:t>和</a:t>
            </a:r>
            <a:r>
              <a:rPr lang="en-US" altLang="zh-CN"/>
              <a:t>n</a:t>
            </a:r>
            <a:r>
              <a:rPr lang="zh-CN" altLang="zh-CN"/>
              <a:t>的最大公约数即为</a:t>
            </a:r>
            <a:r>
              <a:rPr lang="en-US" altLang="zh-CN"/>
              <a:t>n</a:t>
            </a:r>
            <a:r>
              <a:rPr lang="zh-CN" altLang="zh-CN"/>
              <a:t>和</a:t>
            </a:r>
            <a:r>
              <a:rPr lang="en-US" altLang="zh-CN"/>
              <a:t>r</a:t>
            </a:r>
            <a:r>
              <a:rPr lang="zh-CN" altLang="zh-CN"/>
              <a:t>的最大公约数。</a:t>
            </a:r>
            <a:endParaRPr lang="zh-CN" altLang="en-US"/>
          </a:p>
        </p:txBody>
      </p:sp>
      <p:sp>
        <p:nvSpPr>
          <p:cNvPr id="3" name="标题 2"/>
          <p:cNvSpPr>
            <a:spLocks noGrp="1"/>
          </p:cNvSpPr>
          <p:nvPr>
            <p:ph type="title"/>
          </p:nvPr>
        </p:nvSpPr>
        <p:spPr/>
        <p:txBody>
          <a:bodyPr>
            <a:normAutofit fontScale="90000"/>
          </a:bodyPr>
          <a:lstStyle/>
          <a:p>
            <a:r>
              <a:rPr lang="zh-CN" altLang="en-US" smtClean="0"/>
              <a:t>举例</a:t>
            </a:r>
            <a:r>
              <a:rPr lang="en-US" altLang="zh-CN" smtClean="0"/>
              <a:t>1</a:t>
            </a:r>
            <a:endParaRPr lang="zh-CN" altLang="en-US"/>
          </a:p>
        </p:txBody>
      </p:sp>
      <p:sp>
        <p:nvSpPr>
          <p:cNvPr id="4" name="矩形 3"/>
          <p:cNvSpPr/>
          <p:nvPr/>
        </p:nvSpPr>
        <p:spPr>
          <a:xfrm>
            <a:off x="1871048" y="3497490"/>
            <a:ext cx="6802171" cy="2677656"/>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int gcd(int m, int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int r = m %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(r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gcd(n, 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a:t>
            </a:r>
          </a:p>
        </p:txBody>
      </p:sp>
    </p:spTree>
    <p:extLst>
      <p:ext uri="{BB962C8B-B14F-4D97-AF65-F5344CB8AC3E}">
        <p14:creationId xmlns:p14="http://schemas.microsoft.com/office/powerpoint/2010/main" val="2387167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891" y="1021194"/>
            <a:ext cx="10738212" cy="3460271"/>
          </a:xfrm>
        </p:spPr>
        <p:txBody>
          <a:bodyPr>
            <a:noAutofit/>
          </a:bodyPr>
          <a:lstStyle/>
          <a:p>
            <a:r>
              <a:rPr lang="zh-CN" altLang="zh-CN" sz="2400"/>
              <a:t>假设上楼共有</a:t>
            </a:r>
            <a:r>
              <a:rPr lang="en-US" altLang="zh-CN" sz="2400"/>
              <a:t>n</a:t>
            </a:r>
            <a:r>
              <a:rPr lang="zh-CN" altLang="zh-CN" sz="2400"/>
              <a:t>阶台阶，可以</a:t>
            </a:r>
            <a:r>
              <a:rPr lang="en-US" altLang="zh-CN" sz="2400"/>
              <a:t>1</a:t>
            </a:r>
            <a:r>
              <a:rPr lang="zh-CN" altLang="zh-CN" sz="2400"/>
              <a:t>步上</a:t>
            </a:r>
            <a:r>
              <a:rPr lang="en-US" altLang="zh-CN" sz="2400"/>
              <a:t>1</a:t>
            </a:r>
            <a:r>
              <a:rPr lang="zh-CN" altLang="zh-CN" sz="2400"/>
              <a:t>阶，也可以</a:t>
            </a:r>
            <a:r>
              <a:rPr lang="en-US" altLang="zh-CN" sz="2400"/>
              <a:t>1</a:t>
            </a:r>
            <a:r>
              <a:rPr lang="zh-CN" altLang="zh-CN" sz="2400"/>
              <a:t>步上</a:t>
            </a:r>
            <a:r>
              <a:rPr lang="en-US" altLang="zh-CN" sz="2400"/>
              <a:t>2</a:t>
            </a:r>
            <a:r>
              <a:rPr lang="zh-CN" altLang="zh-CN" sz="2400"/>
              <a:t>阶，共有多少种不同的走法</a:t>
            </a:r>
            <a:r>
              <a:rPr lang="en-US" altLang="zh-CN" sz="2400" smtClean="0"/>
              <a:t>?</a:t>
            </a:r>
          </a:p>
          <a:p>
            <a:pPr lvl="1"/>
            <a:r>
              <a:rPr lang="zh-CN" altLang="zh-CN" sz="2400"/>
              <a:t>设</a:t>
            </a:r>
            <a:r>
              <a:rPr lang="en-US" altLang="zh-CN" sz="2400"/>
              <a:t>n</a:t>
            </a:r>
            <a:r>
              <a:rPr lang="zh-CN" altLang="zh-CN" sz="2400"/>
              <a:t>阶台阶的走法总数为</a:t>
            </a:r>
            <a:r>
              <a:rPr lang="en-US" altLang="zh-CN" sz="2400"/>
              <a:t>f(n)</a:t>
            </a:r>
            <a:r>
              <a:rPr lang="zh-CN" altLang="zh-CN" sz="2400" smtClean="0"/>
              <a:t>。</a:t>
            </a:r>
            <a:endParaRPr lang="en-US" altLang="zh-CN" sz="2400" smtClean="0"/>
          </a:p>
          <a:p>
            <a:pPr lvl="1"/>
            <a:r>
              <a:rPr lang="zh-CN" altLang="zh-CN" sz="2400" smtClean="0"/>
              <a:t>当</a:t>
            </a:r>
            <a:r>
              <a:rPr lang="en-US" altLang="zh-CN" sz="2400"/>
              <a:t>n=0</a:t>
            </a:r>
            <a:r>
              <a:rPr lang="zh-CN" altLang="zh-CN" sz="2400"/>
              <a:t>或</a:t>
            </a:r>
            <a:r>
              <a:rPr lang="en-US" altLang="zh-CN" sz="2400"/>
              <a:t>1</a:t>
            </a:r>
            <a:r>
              <a:rPr lang="zh-CN" altLang="zh-CN" sz="2400"/>
              <a:t>时，</a:t>
            </a:r>
            <a:r>
              <a:rPr lang="en-US" altLang="zh-CN" sz="2400"/>
              <a:t>f(n)=1</a:t>
            </a:r>
            <a:r>
              <a:rPr lang="zh-CN" altLang="zh-CN" sz="2400" smtClean="0"/>
              <a:t>；</a:t>
            </a:r>
            <a:endParaRPr lang="en-US" altLang="zh-CN" sz="2400" smtClean="0"/>
          </a:p>
          <a:p>
            <a:pPr lvl="1"/>
            <a:r>
              <a:rPr lang="zh-CN" altLang="zh-CN" sz="2400" smtClean="0"/>
              <a:t>当</a:t>
            </a:r>
            <a:r>
              <a:rPr lang="en-US" altLang="zh-CN" sz="2400"/>
              <a:t>n&gt;1</a:t>
            </a:r>
            <a:r>
              <a:rPr lang="zh-CN" altLang="zh-CN" sz="2400"/>
              <a:t>时，如果第</a:t>
            </a:r>
            <a:r>
              <a:rPr lang="en-US" altLang="zh-CN" sz="2400"/>
              <a:t>1</a:t>
            </a:r>
            <a:r>
              <a:rPr lang="zh-CN" altLang="zh-CN" sz="2400"/>
              <a:t>步走</a:t>
            </a:r>
            <a:r>
              <a:rPr lang="en-US" altLang="zh-CN" sz="2400"/>
              <a:t>1</a:t>
            </a:r>
            <a:r>
              <a:rPr lang="zh-CN" altLang="zh-CN" sz="2400"/>
              <a:t>阶，则剩下的</a:t>
            </a:r>
            <a:r>
              <a:rPr lang="en-US" altLang="zh-CN" sz="2400"/>
              <a:t>n-1</a:t>
            </a:r>
            <a:r>
              <a:rPr lang="zh-CN" altLang="zh-CN" sz="2400"/>
              <a:t>阶台阶走法总数为</a:t>
            </a:r>
            <a:r>
              <a:rPr lang="en-US" altLang="zh-CN" sz="2400"/>
              <a:t>f(n-1)</a:t>
            </a:r>
            <a:r>
              <a:rPr lang="zh-CN" altLang="zh-CN" sz="2400"/>
              <a:t>；如果第</a:t>
            </a:r>
            <a:r>
              <a:rPr lang="en-US" altLang="zh-CN" sz="2400"/>
              <a:t>1</a:t>
            </a:r>
            <a:r>
              <a:rPr lang="zh-CN" altLang="zh-CN" sz="2400"/>
              <a:t>步走</a:t>
            </a:r>
            <a:r>
              <a:rPr lang="en-US" altLang="zh-CN" sz="2400"/>
              <a:t>2</a:t>
            </a:r>
            <a:r>
              <a:rPr lang="zh-CN" altLang="zh-CN" sz="2400"/>
              <a:t>阶，则剩下的</a:t>
            </a:r>
            <a:r>
              <a:rPr lang="en-US" altLang="zh-CN" sz="2400"/>
              <a:t>n-2</a:t>
            </a:r>
            <a:r>
              <a:rPr lang="zh-CN" altLang="zh-CN" sz="2400"/>
              <a:t>阶台阶走法总数为</a:t>
            </a:r>
            <a:r>
              <a:rPr lang="en-US" altLang="zh-CN" sz="2400"/>
              <a:t>f(n-2)</a:t>
            </a:r>
            <a:r>
              <a:rPr lang="zh-CN" altLang="zh-CN" sz="2400"/>
              <a:t>；即</a:t>
            </a:r>
            <a:r>
              <a:rPr lang="en-US" altLang="zh-CN" sz="2400"/>
              <a:t>f(n)=f(n-1)+f(n-2)</a:t>
            </a:r>
            <a:r>
              <a:rPr lang="zh-CN" altLang="zh-CN" sz="2400"/>
              <a:t>。</a:t>
            </a:r>
          </a:p>
          <a:p>
            <a:endParaRPr lang="zh-CN" altLang="zh-CN" sz="2400"/>
          </a:p>
          <a:p>
            <a:endParaRPr lang="zh-CN" altLang="en-US" sz="2400"/>
          </a:p>
        </p:txBody>
      </p:sp>
      <p:sp>
        <p:nvSpPr>
          <p:cNvPr id="3" name="标题 2"/>
          <p:cNvSpPr>
            <a:spLocks noGrp="1"/>
          </p:cNvSpPr>
          <p:nvPr>
            <p:ph type="title"/>
          </p:nvPr>
        </p:nvSpPr>
        <p:spPr/>
        <p:txBody>
          <a:bodyPr>
            <a:normAutofit fontScale="90000"/>
          </a:bodyPr>
          <a:lstStyle/>
          <a:p>
            <a:r>
              <a:rPr lang="zh-CN" altLang="en-US" smtClean="0"/>
              <a:t>举例</a:t>
            </a:r>
            <a:r>
              <a:rPr lang="en-US" altLang="zh-CN" smtClean="0"/>
              <a:t>2</a:t>
            </a:r>
            <a:endParaRPr lang="zh-CN" altLang="en-US"/>
          </a:p>
        </p:txBody>
      </p:sp>
      <p:sp>
        <p:nvSpPr>
          <p:cNvPr id="5" name="矩形 4"/>
          <p:cNvSpPr/>
          <p:nvPr/>
        </p:nvSpPr>
        <p:spPr>
          <a:xfrm>
            <a:off x="1952531" y="3999369"/>
            <a:ext cx="8323152" cy="2308324"/>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long fibonacci(int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(n == 0 || n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fibonacci(n - 1) + fibonacci(n - 2);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a:t>
            </a:r>
            <a:endParaRPr kumimoji="0" lang="zh-CN" altLang="en-US"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3506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760" y="394311"/>
            <a:ext cx="12369339" cy="5016758"/>
          </a:xfrm>
          <a:prstGeom prst="rect">
            <a:avLst/>
          </a:prstGeom>
          <a:solidFill>
            <a:schemeClr val="bg1"/>
          </a:solidFill>
        </p:spPr>
        <p:txBody>
          <a:bodyPr wrap="square">
            <a:spAutoFit/>
          </a:bodyPr>
          <a:lstStyle/>
          <a:p>
            <a:r>
              <a:rPr lang="en-US" altLang="zh-CN" sz="2000" b="1" dirty="0">
                <a:solidFill>
                  <a:srgbClr val="0000FF"/>
                </a:solidFill>
                <a:latin typeface="新宋体" panose="02010609030101010101" pitchFamily="49" charset="-122"/>
                <a:ea typeface="新宋体" panose="02010609030101010101" pitchFamily="49" charset="-122"/>
              </a:rPr>
              <a:t>class</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err="1" smtClean="0">
                <a:solidFill>
                  <a:srgbClr val="2B91AF"/>
                </a:solidFill>
                <a:latin typeface="新宋体" panose="02010609030101010101" pitchFamily="49" charset="-122"/>
                <a:ea typeface="新宋体" panose="02010609030101010101" pitchFamily="49" charset="-122"/>
              </a:rPr>
              <a:t>LinkQueue</a:t>
            </a:r>
            <a:r>
              <a:rPr lang="en-US" altLang="zh-CN" sz="2000" b="1" dirty="0" smtClean="0">
                <a:solidFill>
                  <a:srgbClr val="000000"/>
                </a:solidFill>
                <a:latin typeface="新宋体" panose="02010609030101010101" pitchFamily="49" charset="-122"/>
                <a:ea typeface="新宋体" panose="02010609030101010101" pitchFamily="49" charset="-122"/>
              </a:rPr>
              <a:t>{</a:t>
            </a:r>
            <a:endParaRPr lang="en-US" altLang="zh-CN" sz="2000" b="1" dirty="0">
              <a:solidFill>
                <a:srgbClr val="000000"/>
              </a:solidFill>
              <a:latin typeface="新宋体" panose="02010609030101010101" pitchFamily="49" charset="-122"/>
              <a:ea typeface="新宋体" panose="02010609030101010101" pitchFamily="49" charset="-122"/>
            </a:endParaRPr>
          </a:p>
          <a:p>
            <a:r>
              <a:rPr lang="en-US" altLang="zh-CN" sz="2000" b="1" dirty="0">
                <a:solidFill>
                  <a:srgbClr val="0000FF"/>
                </a:solidFill>
                <a:latin typeface="新宋体" panose="02010609030101010101" pitchFamily="49" charset="-122"/>
                <a:ea typeface="新宋体" panose="02010609030101010101" pitchFamily="49" charset="-122"/>
              </a:rPr>
              <a:t>public</a:t>
            </a:r>
            <a:r>
              <a:rPr lang="en-US" altLang="zh-CN" sz="2000" b="1" dirty="0">
                <a:solidFill>
                  <a:srgbClr val="000000"/>
                </a:solidFill>
                <a:latin typeface="新宋体" panose="02010609030101010101" pitchFamily="49" charset="-122"/>
                <a:ea typeface="新宋体" panose="02010609030101010101" pitchFamily="49" charset="-122"/>
              </a:rPr>
              <a:t>:</a:t>
            </a:r>
          </a:p>
          <a:p>
            <a:pPr lvl="1"/>
            <a:r>
              <a:rPr lang="en-US" altLang="zh-CN" sz="2000" b="1" dirty="0" err="1">
                <a:solidFill>
                  <a:srgbClr val="000000"/>
                </a:solidFill>
                <a:latin typeface="新宋体" panose="02010609030101010101" pitchFamily="49" charset="-122"/>
                <a:ea typeface="新宋体" panose="02010609030101010101" pitchFamily="49" charset="-122"/>
              </a:rPr>
              <a:t>LinkQueue</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8000"/>
                </a:solidFill>
                <a:latin typeface="新宋体" panose="02010609030101010101" pitchFamily="49" charset="-122"/>
                <a:ea typeface="新宋体" panose="02010609030101010101" pitchFamily="49" charset="-122"/>
              </a:rPr>
              <a:t>//</a:t>
            </a:r>
            <a:r>
              <a:rPr lang="zh-CN" altLang="en-US" sz="2000" b="1" dirty="0">
                <a:solidFill>
                  <a:srgbClr val="008000"/>
                </a:solidFill>
                <a:latin typeface="新宋体" panose="02010609030101010101" pitchFamily="49" charset="-122"/>
                <a:ea typeface="新宋体" panose="02010609030101010101" pitchFamily="49" charset="-122"/>
              </a:rPr>
              <a:t>构造函数，初始化一个空的链队列</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a:solidFill>
                  <a:srgbClr val="000000"/>
                </a:solidFill>
                <a:latin typeface="新宋体" panose="02010609030101010101" pitchFamily="49" charset="-122"/>
                <a:ea typeface="新宋体" panose="02010609030101010101" pitchFamily="49" charset="-122"/>
              </a:rPr>
              <a:t>~</a:t>
            </a:r>
            <a:r>
              <a:rPr lang="en-US" altLang="zh-CN" sz="2000" b="1" dirty="0" err="1">
                <a:solidFill>
                  <a:srgbClr val="000000"/>
                </a:solidFill>
                <a:latin typeface="新宋体" panose="02010609030101010101" pitchFamily="49" charset="-122"/>
                <a:ea typeface="新宋体" panose="02010609030101010101" pitchFamily="49" charset="-122"/>
              </a:rPr>
              <a:t>LinkQueue</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8000"/>
                </a:solidFill>
                <a:latin typeface="新宋体" panose="02010609030101010101" pitchFamily="49" charset="-122"/>
                <a:ea typeface="新宋体" panose="02010609030101010101" pitchFamily="49" charset="-122"/>
              </a:rPr>
              <a:t>//</a:t>
            </a:r>
            <a:r>
              <a:rPr lang="zh-CN" altLang="en-US" sz="2000" b="1" dirty="0">
                <a:solidFill>
                  <a:srgbClr val="008000"/>
                </a:solidFill>
                <a:latin typeface="新宋体" panose="02010609030101010101" pitchFamily="49" charset="-122"/>
                <a:ea typeface="新宋体" panose="02010609030101010101" pitchFamily="49" charset="-122"/>
              </a:rPr>
              <a:t>析构函数，释放链队列各结点的存储空间</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a:solidFill>
                  <a:srgbClr val="0000FF"/>
                </a:solidFill>
                <a:latin typeface="新宋体" panose="02010609030101010101" pitchFamily="49" charset="-122"/>
                <a:ea typeface="新宋体" panose="02010609030101010101" pitchFamily="49" charset="-122"/>
              </a:rPr>
              <a:t>void</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err="1">
                <a:solidFill>
                  <a:srgbClr val="000000"/>
                </a:solidFill>
                <a:latin typeface="新宋体" panose="02010609030101010101" pitchFamily="49" charset="-122"/>
                <a:ea typeface="新宋体" panose="02010609030101010101" pitchFamily="49" charset="-122"/>
              </a:rPr>
              <a:t>EnQueue</a:t>
            </a:r>
            <a:r>
              <a:rPr lang="en-US" altLang="zh-CN" sz="2000" b="1" dirty="0">
                <a:solidFill>
                  <a:srgbClr val="000000"/>
                </a:solidFill>
                <a:latin typeface="新宋体" panose="02010609030101010101" pitchFamily="49" charset="-122"/>
                <a:ea typeface="新宋体" panose="02010609030101010101" pitchFamily="49" charset="-122"/>
              </a:rPr>
              <a:t>(</a:t>
            </a:r>
            <a:r>
              <a:rPr lang="en-US" altLang="zh-CN" sz="2000" b="1" dirty="0" err="1">
                <a:solidFill>
                  <a:srgbClr val="2B91AF"/>
                </a:solidFill>
                <a:latin typeface="新宋体" panose="02010609030101010101" pitchFamily="49" charset="-122"/>
                <a:ea typeface="新宋体" panose="02010609030101010101" pitchFamily="49" charset="-122"/>
              </a:rPr>
              <a:t>DataType</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808080"/>
                </a:solidFill>
                <a:latin typeface="新宋体" panose="02010609030101010101" pitchFamily="49" charset="-122"/>
                <a:ea typeface="新宋体" panose="02010609030101010101" pitchFamily="49" charset="-122"/>
              </a:rPr>
              <a:t>x</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8000"/>
                </a:solidFill>
                <a:latin typeface="新宋体" panose="02010609030101010101" pitchFamily="49" charset="-122"/>
                <a:ea typeface="新宋体" panose="02010609030101010101" pitchFamily="49" charset="-122"/>
              </a:rPr>
              <a:t>//</a:t>
            </a:r>
            <a:r>
              <a:rPr lang="zh-CN" altLang="en-US" sz="2000" b="1" dirty="0">
                <a:solidFill>
                  <a:srgbClr val="008000"/>
                </a:solidFill>
                <a:latin typeface="新宋体" panose="02010609030101010101" pitchFamily="49" charset="-122"/>
                <a:ea typeface="新宋体" panose="02010609030101010101" pitchFamily="49" charset="-122"/>
              </a:rPr>
              <a:t>入队操作，将元素</a:t>
            </a:r>
            <a:r>
              <a:rPr lang="en-US" altLang="zh-CN" sz="2000" b="1" dirty="0">
                <a:solidFill>
                  <a:srgbClr val="008000"/>
                </a:solidFill>
                <a:latin typeface="新宋体" panose="02010609030101010101" pitchFamily="49" charset="-122"/>
                <a:ea typeface="新宋体" panose="02010609030101010101" pitchFamily="49" charset="-122"/>
              </a:rPr>
              <a:t>x</a:t>
            </a:r>
            <a:r>
              <a:rPr lang="zh-CN" altLang="en-US" sz="2000" b="1" dirty="0">
                <a:solidFill>
                  <a:srgbClr val="008000"/>
                </a:solidFill>
                <a:latin typeface="新宋体" panose="02010609030101010101" pitchFamily="49" charset="-122"/>
                <a:ea typeface="新宋体" panose="02010609030101010101" pitchFamily="49" charset="-122"/>
              </a:rPr>
              <a:t>入队</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err="1">
                <a:solidFill>
                  <a:srgbClr val="2B91AF"/>
                </a:solidFill>
                <a:latin typeface="新宋体" panose="02010609030101010101" pitchFamily="49" charset="-122"/>
                <a:ea typeface="新宋体" panose="02010609030101010101" pitchFamily="49" charset="-122"/>
              </a:rPr>
              <a:t>DataType</a:t>
            </a:r>
            <a:r>
              <a:rPr lang="zh-CN" altLang="en-US" sz="2000" b="1" dirty="0">
                <a:solidFill>
                  <a:srgbClr val="000000"/>
                </a:solidFill>
                <a:latin typeface="新宋体" panose="02010609030101010101" pitchFamily="49" charset="-122"/>
                <a:ea typeface="新宋体" panose="02010609030101010101" pitchFamily="49" charset="-122"/>
              </a:rPr>
              <a:t> </a:t>
            </a:r>
            <a:r>
              <a:rPr lang="en-US" altLang="zh-CN" sz="2000" b="1" dirty="0" err="1">
                <a:solidFill>
                  <a:srgbClr val="000000"/>
                </a:solidFill>
                <a:latin typeface="新宋体" panose="02010609030101010101" pitchFamily="49" charset="-122"/>
                <a:ea typeface="新宋体" panose="02010609030101010101" pitchFamily="49" charset="-122"/>
              </a:rPr>
              <a:t>DeQueue</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8000"/>
                </a:solidFill>
                <a:latin typeface="新宋体" panose="02010609030101010101" pitchFamily="49" charset="-122"/>
                <a:ea typeface="新宋体" panose="02010609030101010101" pitchFamily="49" charset="-122"/>
              </a:rPr>
              <a:t>//</a:t>
            </a:r>
            <a:r>
              <a:rPr lang="zh-CN" altLang="en-US" sz="2000" b="1" dirty="0">
                <a:solidFill>
                  <a:srgbClr val="008000"/>
                </a:solidFill>
                <a:latin typeface="新宋体" panose="02010609030101010101" pitchFamily="49" charset="-122"/>
                <a:ea typeface="新宋体" panose="02010609030101010101" pitchFamily="49" charset="-122"/>
              </a:rPr>
              <a:t>出队操作，将队头元素出队</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err="1">
                <a:solidFill>
                  <a:srgbClr val="2B91AF"/>
                </a:solidFill>
                <a:latin typeface="新宋体" panose="02010609030101010101" pitchFamily="49" charset="-122"/>
                <a:ea typeface="新宋体" panose="02010609030101010101" pitchFamily="49" charset="-122"/>
              </a:rPr>
              <a:t>DataType</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err="1">
                <a:solidFill>
                  <a:srgbClr val="000000"/>
                </a:solidFill>
                <a:latin typeface="新宋体" panose="02010609030101010101" pitchFamily="49" charset="-122"/>
                <a:ea typeface="新宋体" panose="02010609030101010101" pitchFamily="49" charset="-122"/>
              </a:rPr>
              <a:t>GetQueue</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8000"/>
                </a:solidFill>
                <a:latin typeface="新宋体" panose="02010609030101010101" pitchFamily="49" charset="-122"/>
                <a:ea typeface="新宋体" panose="02010609030101010101" pitchFamily="49" charset="-122"/>
              </a:rPr>
              <a:t>//</a:t>
            </a:r>
            <a:r>
              <a:rPr lang="zh-CN" altLang="en-US" sz="2000" b="1" dirty="0">
                <a:solidFill>
                  <a:srgbClr val="008000"/>
                </a:solidFill>
                <a:latin typeface="新宋体" panose="02010609030101010101" pitchFamily="49" charset="-122"/>
                <a:ea typeface="新宋体" panose="02010609030101010101" pitchFamily="49" charset="-122"/>
              </a:rPr>
              <a:t>取链队列的队头元素</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err="1">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Empty();                </a:t>
            </a:r>
            <a:r>
              <a:rPr lang="en-US" altLang="zh-CN" sz="2000" b="1" dirty="0">
                <a:solidFill>
                  <a:srgbClr val="008000"/>
                </a:solidFill>
                <a:latin typeface="新宋体" panose="02010609030101010101" pitchFamily="49" charset="-122"/>
                <a:ea typeface="新宋体" panose="02010609030101010101" pitchFamily="49" charset="-122"/>
              </a:rPr>
              <a:t>//</a:t>
            </a:r>
            <a:r>
              <a:rPr lang="zh-CN" altLang="en-US" sz="2000" b="1" dirty="0">
                <a:solidFill>
                  <a:srgbClr val="008000"/>
                </a:solidFill>
                <a:latin typeface="新宋体" panose="02010609030101010101" pitchFamily="49" charset="-122"/>
                <a:ea typeface="新宋体" panose="02010609030101010101" pitchFamily="49" charset="-122"/>
              </a:rPr>
              <a:t>判断链队列是否为空</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err="1">
                <a:solidFill>
                  <a:srgbClr val="000000"/>
                </a:solidFill>
                <a:latin typeface="新宋体" panose="02010609030101010101" pitchFamily="49" charset="-122"/>
                <a:ea typeface="新宋体" panose="02010609030101010101" pitchFamily="49" charset="-122"/>
              </a:rPr>
              <a:t>LinkQueue</a:t>
            </a:r>
            <a:r>
              <a:rPr lang="en-US" altLang="zh-CN" sz="2000" b="1" dirty="0">
                <a:solidFill>
                  <a:srgbClr val="000000"/>
                </a:solidFill>
                <a:latin typeface="新宋体" panose="02010609030101010101" pitchFamily="49" charset="-122"/>
                <a:ea typeface="新宋体" panose="02010609030101010101" pitchFamily="49" charset="-122"/>
              </a:rPr>
              <a:t>(</a:t>
            </a:r>
            <a:r>
              <a:rPr lang="en-US" altLang="zh-CN" sz="2000" b="1" dirty="0" err="1">
                <a:solidFill>
                  <a:srgbClr val="2B91AF"/>
                </a:solidFill>
                <a:latin typeface="新宋体" panose="02010609030101010101" pitchFamily="49" charset="-122"/>
                <a:ea typeface="新宋体" panose="02010609030101010101" pitchFamily="49" charset="-122"/>
              </a:rPr>
              <a:t>LinkQueue</a:t>
            </a:r>
            <a:r>
              <a:rPr lang="en-US" altLang="zh-CN" sz="2000" b="1" dirty="0">
                <a:solidFill>
                  <a:srgbClr val="000000"/>
                </a:solidFill>
                <a:latin typeface="新宋体" panose="02010609030101010101" pitchFamily="49" charset="-122"/>
                <a:ea typeface="新宋体" panose="02010609030101010101" pitchFamily="49" charset="-122"/>
              </a:rPr>
              <a:t>&amp; </a:t>
            </a:r>
            <a:r>
              <a:rPr lang="en-US" altLang="zh-CN" sz="2000" b="1" dirty="0" err="1">
                <a:solidFill>
                  <a:srgbClr val="808080"/>
                </a:solidFill>
                <a:latin typeface="新宋体" panose="02010609030101010101" pitchFamily="49" charset="-122"/>
                <a:ea typeface="新宋体" panose="02010609030101010101" pitchFamily="49" charset="-122"/>
              </a:rPr>
              <a:t>orginal</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smtClean="0">
                <a:solidFill>
                  <a:srgbClr val="008000"/>
                </a:solidFill>
                <a:latin typeface="新宋体" panose="02010609030101010101" pitchFamily="49" charset="-122"/>
                <a:ea typeface="新宋体" panose="02010609030101010101" pitchFamily="49" charset="-122"/>
              </a:rPr>
              <a:t>//</a:t>
            </a:r>
            <a:r>
              <a:rPr lang="zh-CN" altLang="en-US" sz="2000" b="1" dirty="0" smtClean="0">
                <a:solidFill>
                  <a:srgbClr val="008000"/>
                </a:solidFill>
                <a:latin typeface="新宋体" panose="02010609030101010101" pitchFamily="49" charset="-122"/>
                <a:ea typeface="新宋体" panose="02010609030101010101" pitchFamily="49" charset="-122"/>
              </a:rPr>
              <a:t>拷贝</a:t>
            </a:r>
            <a:r>
              <a:rPr lang="zh-CN" altLang="en-US" sz="2000" b="1" dirty="0">
                <a:solidFill>
                  <a:srgbClr val="008000"/>
                </a:solidFill>
                <a:latin typeface="新宋体" panose="02010609030101010101" pitchFamily="49" charset="-122"/>
                <a:ea typeface="新宋体" panose="02010609030101010101" pitchFamily="49" charset="-122"/>
              </a:rPr>
              <a:t>构造</a:t>
            </a:r>
            <a:r>
              <a:rPr lang="zh-CN" altLang="en-US" sz="2000" b="1" dirty="0" smtClean="0">
                <a:solidFill>
                  <a:srgbClr val="008000"/>
                </a:solidFill>
                <a:latin typeface="新宋体" panose="02010609030101010101" pitchFamily="49" charset="-122"/>
                <a:ea typeface="新宋体" panose="02010609030101010101" pitchFamily="49" charset="-122"/>
              </a:rPr>
              <a:t>方法</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err="1">
                <a:solidFill>
                  <a:srgbClr val="2B91AF"/>
                </a:solidFill>
                <a:latin typeface="新宋体" panose="02010609030101010101" pitchFamily="49" charset="-122"/>
                <a:ea typeface="新宋体" panose="02010609030101010101" pitchFamily="49" charset="-122"/>
              </a:rPr>
              <a:t>LinkQueue</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a:solidFill>
                  <a:srgbClr val="008080"/>
                </a:solidFill>
                <a:latin typeface="新宋体" panose="02010609030101010101" pitchFamily="49" charset="-122"/>
                <a:ea typeface="新宋体" panose="02010609030101010101" pitchFamily="49" charset="-122"/>
              </a:rPr>
              <a:t>operator=</a:t>
            </a:r>
            <a:r>
              <a:rPr lang="en-US" altLang="zh-CN" sz="2000" b="1" dirty="0">
                <a:solidFill>
                  <a:srgbClr val="000000"/>
                </a:solidFill>
                <a:latin typeface="新宋体" panose="02010609030101010101" pitchFamily="49" charset="-122"/>
                <a:ea typeface="新宋体" panose="02010609030101010101" pitchFamily="49" charset="-122"/>
              </a:rPr>
              <a:t>(</a:t>
            </a:r>
            <a:r>
              <a:rPr lang="en-US" altLang="zh-CN" sz="2000" b="1" dirty="0" err="1">
                <a:solidFill>
                  <a:srgbClr val="0000FF"/>
                </a:solidFill>
                <a:latin typeface="新宋体" panose="02010609030101010101" pitchFamily="49" charset="-122"/>
                <a:ea typeface="新宋体" panose="02010609030101010101" pitchFamily="49" charset="-122"/>
              </a:rPr>
              <a:t>const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err="1">
                <a:solidFill>
                  <a:srgbClr val="2B91AF"/>
                </a:solidFill>
                <a:latin typeface="新宋体" panose="02010609030101010101" pitchFamily="49" charset="-122"/>
                <a:ea typeface="新宋体" panose="02010609030101010101" pitchFamily="49" charset="-122"/>
              </a:rPr>
              <a:t>LinkQueue</a:t>
            </a:r>
            <a:r>
              <a:rPr lang="en-US" altLang="zh-CN" sz="2000" b="1" dirty="0">
                <a:solidFill>
                  <a:srgbClr val="000000"/>
                </a:solidFill>
                <a:latin typeface="新宋体" panose="02010609030101010101" pitchFamily="49" charset="-122"/>
                <a:ea typeface="新宋体" panose="02010609030101010101" pitchFamily="49" charset="-122"/>
              </a:rPr>
              <a:t>&amp; </a:t>
            </a:r>
            <a:r>
              <a:rPr lang="en-US" altLang="zh-CN" sz="2000" b="1" dirty="0">
                <a:solidFill>
                  <a:srgbClr val="808080"/>
                </a:solidFill>
                <a:latin typeface="新宋体" panose="02010609030101010101" pitchFamily="49" charset="-122"/>
                <a:ea typeface="新宋体" panose="02010609030101010101" pitchFamily="49" charset="-122"/>
              </a:rPr>
              <a:t>original</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smtClean="0">
                <a:solidFill>
                  <a:srgbClr val="008000"/>
                </a:solidFill>
                <a:latin typeface="新宋体" panose="02010609030101010101" pitchFamily="49" charset="-122"/>
                <a:ea typeface="新宋体" panose="02010609030101010101" pitchFamily="49" charset="-122"/>
              </a:rPr>
              <a:t>//</a:t>
            </a:r>
            <a:r>
              <a:rPr lang="zh-CN" altLang="en-US" sz="2000" b="1" dirty="0" smtClean="0">
                <a:solidFill>
                  <a:srgbClr val="008000"/>
                </a:solidFill>
                <a:latin typeface="新宋体" panose="02010609030101010101" pitchFamily="49" charset="-122"/>
                <a:ea typeface="新宋体" panose="02010609030101010101" pitchFamily="49" charset="-122"/>
              </a:rPr>
              <a:t>赋值</a:t>
            </a:r>
            <a:r>
              <a:rPr lang="zh-CN" altLang="en-US" sz="2000" b="1" dirty="0">
                <a:solidFill>
                  <a:srgbClr val="008000"/>
                </a:solidFill>
                <a:latin typeface="新宋体" panose="02010609030101010101" pitchFamily="49" charset="-122"/>
                <a:ea typeface="新宋体" panose="02010609030101010101" pitchFamily="49" charset="-122"/>
              </a:rPr>
              <a:t>重载</a:t>
            </a:r>
            <a:r>
              <a:rPr lang="zh-CN" altLang="en-US" sz="2000" b="1" dirty="0" smtClean="0">
                <a:solidFill>
                  <a:srgbClr val="008000"/>
                </a:solidFill>
                <a:latin typeface="新宋体" panose="02010609030101010101" pitchFamily="49" charset="-122"/>
                <a:ea typeface="新宋体" panose="02010609030101010101" pitchFamily="49" charset="-122"/>
              </a:rPr>
              <a:t>方法</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a:solidFill>
                  <a:srgbClr val="0000FF"/>
                </a:solidFill>
                <a:latin typeface="新宋体" panose="02010609030101010101" pitchFamily="49" charset="-122"/>
                <a:ea typeface="新宋体" panose="02010609030101010101" pitchFamily="49" charset="-122"/>
              </a:rPr>
              <a:t>void</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err="1">
                <a:solidFill>
                  <a:srgbClr val="000000"/>
                </a:solidFill>
                <a:latin typeface="新宋体" panose="02010609030101010101" pitchFamily="49" charset="-122"/>
                <a:ea typeface="新宋体" panose="02010609030101010101" pitchFamily="49" charset="-122"/>
              </a:rPr>
              <a:t>PrintOut</a:t>
            </a:r>
            <a:r>
              <a:rPr lang="en-US" altLang="zh-CN" sz="2000" b="1" dirty="0">
                <a:solidFill>
                  <a:srgbClr val="000000"/>
                </a:solidFill>
                <a:latin typeface="新宋体" panose="02010609030101010101" pitchFamily="49" charset="-122"/>
                <a:ea typeface="新宋体" panose="02010609030101010101" pitchFamily="49" charset="-122"/>
              </a:rPr>
              <a:t>(); </a:t>
            </a:r>
            <a:r>
              <a:rPr lang="en-US" altLang="zh-CN" sz="2000" b="1" dirty="0" smtClean="0">
                <a:solidFill>
                  <a:srgbClr val="008000"/>
                </a:solidFill>
                <a:latin typeface="新宋体" panose="02010609030101010101" pitchFamily="49" charset="-122"/>
                <a:ea typeface="新宋体" panose="02010609030101010101" pitchFamily="49" charset="-122"/>
              </a:rPr>
              <a:t>//</a:t>
            </a:r>
            <a:r>
              <a:rPr lang="zh-CN" altLang="en-US" sz="2000" b="1" dirty="0" smtClean="0">
                <a:solidFill>
                  <a:srgbClr val="008000"/>
                </a:solidFill>
                <a:latin typeface="新宋体" panose="02010609030101010101" pitchFamily="49" charset="-122"/>
                <a:ea typeface="新宋体" panose="02010609030101010101" pitchFamily="49" charset="-122"/>
              </a:rPr>
              <a:t>栈</a:t>
            </a:r>
            <a:r>
              <a:rPr lang="zh-CN" altLang="en-US" sz="2000" b="1" dirty="0">
                <a:solidFill>
                  <a:srgbClr val="008000"/>
                </a:solidFill>
                <a:latin typeface="新宋体" panose="02010609030101010101" pitchFamily="49" charset="-122"/>
                <a:ea typeface="新宋体" panose="02010609030101010101" pitchFamily="49" charset="-122"/>
              </a:rPr>
              <a:t>的所有元素输出</a:t>
            </a:r>
            <a:r>
              <a:rPr lang="zh-CN" altLang="en-US" sz="2000" b="1" dirty="0" smtClean="0">
                <a:solidFill>
                  <a:srgbClr val="008000"/>
                </a:solidFill>
                <a:latin typeface="新宋体" panose="02010609030101010101" pitchFamily="49" charset="-122"/>
                <a:ea typeface="新宋体" panose="02010609030101010101" pitchFamily="49" charset="-122"/>
              </a:rPr>
              <a:t>方法</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err="1">
                <a:solidFill>
                  <a:srgbClr val="C00000"/>
                </a:solidFill>
                <a:latin typeface="新宋体" panose="02010609030101010101" pitchFamily="49" charset="-122"/>
                <a:ea typeface="新宋体" panose="02010609030101010101" pitchFamily="49" charset="-122"/>
              </a:rPr>
              <a:t>int</a:t>
            </a:r>
            <a:r>
              <a:rPr lang="en-US" altLang="zh-CN" sz="2000" b="1" dirty="0">
                <a:solidFill>
                  <a:srgbClr val="C00000"/>
                </a:solidFill>
                <a:latin typeface="新宋体" panose="02010609030101010101" pitchFamily="49" charset="-122"/>
                <a:ea typeface="新宋体" panose="02010609030101010101" pitchFamily="49" charset="-122"/>
              </a:rPr>
              <a:t> size();</a:t>
            </a:r>
          </a:p>
          <a:p>
            <a:r>
              <a:rPr lang="en-US" altLang="zh-CN" sz="2000" b="1" dirty="0">
                <a:solidFill>
                  <a:srgbClr val="0000FF"/>
                </a:solidFill>
                <a:latin typeface="新宋体" panose="02010609030101010101" pitchFamily="49" charset="-122"/>
                <a:ea typeface="新宋体" panose="02010609030101010101" pitchFamily="49" charset="-122"/>
              </a:rPr>
              <a:t>private</a:t>
            </a:r>
            <a:r>
              <a:rPr lang="en-US" altLang="zh-CN" sz="2000" b="1" dirty="0">
                <a:solidFill>
                  <a:srgbClr val="000000"/>
                </a:solidFill>
                <a:latin typeface="新宋体" panose="02010609030101010101" pitchFamily="49" charset="-122"/>
                <a:ea typeface="新宋体" panose="02010609030101010101" pitchFamily="49" charset="-122"/>
              </a:rPr>
              <a:t>:</a:t>
            </a:r>
          </a:p>
          <a:p>
            <a:pPr lvl="1"/>
            <a:r>
              <a:rPr lang="en-US" altLang="zh-CN" sz="2000" b="1" dirty="0">
                <a:solidFill>
                  <a:srgbClr val="2B91AF"/>
                </a:solidFill>
                <a:latin typeface="新宋体" panose="02010609030101010101" pitchFamily="49" charset="-122"/>
                <a:ea typeface="新宋体" panose="02010609030101010101" pitchFamily="49" charset="-122"/>
              </a:rPr>
              <a:t>Node</a:t>
            </a:r>
            <a:r>
              <a:rPr lang="en-US" altLang="zh-CN" sz="2000" b="1" dirty="0">
                <a:solidFill>
                  <a:srgbClr val="000000"/>
                </a:solidFill>
                <a:latin typeface="新宋体" panose="02010609030101010101" pitchFamily="49" charset="-122"/>
                <a:ea typeface="新宋体" panose="02010609030101010101" pitchFamily="49" charset="-122"/>
              </a:rPr>
              <a:t>&lt;</a:t>
            </a:r>
            <a:r>
              <a:rPr lang="en-US" altLang="zh-CN" sz="2000" b="1" dirty="0" err="1">
                <a:solidFill>
                  <a:srgbClr val="2B91AF"/>
                </a:solidFill>
                <a:latin typeface="新宋体" panose="02010609030101010101" pitchFamily="49" charset="-122"/>
                <a:ea typeface="新宋体" panose="02010609030101010101" pitchFamily="49" charset="-122"/>
              </a:rPr>
              <a:t>DataType</a:t>
            </a:r>
            <a:r>
              <a:rPr lang="en-US" altLang="zh-CN" sz="2000" b="1" dirty="0">
                <a:solidFill>
                  <a:srgbClr val="000000"/>
                </a:solidFill>
                <a:latin typeface="新宋体" panose="02010609030101010101" pitchFamily="49" charset="-122"/>
                <a:ea typeface="新宋体" panose="02010609030101010101" pitchFamily="49" charset="-122"/>
              </a:rPr>
              <a:t>&gt; *front, *rear;       </a:t>
            </a:r>
            <a:r>
              <a:rPr lang="en-US" altLang="zh-CN" sz="2000" b="1" dirty="0">
                <a:solidFill>
                  <a:srgbClr val="008000"/>
                </a:solidFill>
                <a:latin typeface="新宋体" panose="02010609030101010101" pitchFamily="49" charset="-122"/>
                <a:ea typeface="新宋体" panose="02010609030101010101" pitchFamily="49" charset="-122"/>
              </a:rPr>
              <a:t>//</a:t>
            </a:r>
            <a:r>
              <a:rPr lang="zh-CN" altLang="en-US" sz="2000" b="1" dirty="0">
                <a:solidFill>
                  <a:srgbClr val="008000"/>
                </a:solidFill>
                <a:latin typeface="新宋体" panose="02010609030101010101" pitchFamily="49" charset="-122"/>
                <a:ea typeface="新宋体" panose="02010609030101010101" pitchFamily="49" charset="-122"/>
              </a:rPr>
              <a:t>队头和队尾指针，分别指向头结点和终端结点</a:t>
            </a:r>
            <a:endParaRPr lang="zh-CN" altLang="en-US" sz="2000" b="1" dirty="0">
              <a:solidFill>
                <a:srgbClr val="000000"/>
              </a:solidFill>
              <a:latin typeface="新宋体" panose="02010609030101010101" pitchFamily="49" charset="-122"/>
              <a:ea typeface="新宋体" panose="02010609030101010101" pitchFamily="49" charset="-122"/>
            </a:endParaRPr>
          </a:p>
          <a:p>
            <a:pPr lvl="1"/>
            <a:r>
              <a:rPr lang="en-US" altLang="zh-CN" sz="2000" b="1" dirty="0" err="1">
                <a:solidFill>
                  <a:srgbClr val="C00000"/>
                </a:solidFill>
                <a:latin typeface="新宋体" panose="02010609030101010101" pitchFamily="49" charset="-122"/>
                <a:ea typeface="新宋体" panose="02010609030101010101" pitchFamily="49" charset="-122"/>
              </a:rPr>
              <a:t>int</a:t>
            </a:r>
            <a:r>
              <a:rPr lang="en-US" altLang="zh-CN" sz="2000" b="1" dirty="0">
                <a:solidFill>
                  <a:srgbClr val="C00000"/>
                </a:solidFill>
                <a:latin typeface="新宋体" panose="02010609030101010101" pitchFamily="49" charset="-122"/>
                <a:ea typeface="新宋体" panose="02010609030101010101" pitchFamily="49" charset="-122"/>
              </a:rPr>
              <a:t> </a:t>
            </a:r>
            <a:r>
              <a:rPr lang="en-US" altLang="zh-CN" sz="2000" b="1" dirty="0" err="1">
                <a:solidFill>
                  <a:srgbClr val="C00000"/>
                </a:solidFill>
                <a:latin typeface="新宋体" panose="02010609030101010101" pitchFamily="49" charset="-122"/>
                <a:ea typeface="新宋体" panose="02010609030101010101" pitchFamily="49" charset="-122"/>
              </a:rPr>
              <a:t>recur_size</a:t>
            </a:r>
            <a:r>
              <a:rPr lang="en-US" altLang="zh-CN" sz="2000" b="1" dirty="0">
                <a:solidFill>
                  <a:srgbClr val="C00000"/>
                </a:solidFill>
                <a:latin typeface="新宋体" panose="02010609030101010101" pitchFamily="49" charset="-122"/>
                <a:ea typeface="新宋体" panose="02010609030101010101" pitchFamily="49" charset="-122"/>
              </a:rPr>
              <a:t>(Node&lt;</a:t>
            </a:r>
            <a:r>
              <a:rPr lang="en-US" altLang="zh-CN" sz="2000" b="1" dirty="0" err="1">
                <a:solidFill>
                  <a:srgbClr val="C00000"/>
                </a:solidFill>
                <a:latin typeface="新宋体" panose="02010609030101010101" pitchFamily="49" charset="-122"/>
                <a:ea typeface="新宋体" panose="02010609030101010101" pitchFamily="49" charset="-122"/>
              </a:rPr>
              <a:t>DataType</a:t>
            </a:r>
            <a:r>
              <a:rPr lang="en-US" altLang="zh-CN" sz="2000" b="1" dirty="0">
                <a:solidFill>
                  <a:srgbClr val="C00000"/>
                </a:solidFill>
                <a:latin typeface="新宋体" panose="02010609030101010101" pitchFamily="49" charset="-122"/>
                <a:ea typeface="新宋体" panose="02010609030101010101" pitchFamily="49" charset="-122"/>
              </a:rPr>
              <a:t>&gt;* start);</a:t>
            </a:r>
          </a:p>
          <a:p>
            <a:r>
              <a:rPr lang="en-US" altLang="zh-CN" sz="2000" b="1" dirty="0">
                <a:solidFill>
                  <a:srgbClr val="000000"/>
                </a:solidFill>
                <a:latin typeface="新宋体" panose="02010609030101010101" pitchFamily="49" charset="-122"/>
                <a:ea typeface="新宋体" panose="02010609030101010101" pitchFamily="49" charset="-122"/>
              </a:rPr>
              <a:t>};</a:t>
            </a:r>
            <a:endParaRPr lang="zh-CN" altLang="en-US" sz="2000" b="1" dirty="0"/>
          </a:p>
        </p:txBody>
      </p:sp>
    </p:spTree>
    <p:extLst>
      <p:ext uri="{BB962C8B-B14F-4D97-AF65-F5344CB8AC3E}">
        <p14:creationId xmlns:p14="http://schemas.microsoft.com/office/powerpoint/2010/main" val="13438468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sz="2800"/>
              <a:t>设计递归算法的关键是获得一个</a:t>
            </a:r>
            <a:r>
              <a:rPr lang="zh-CN" altLang="en-US" sz="2800">
                <a:solidFill>
                  <a:srgbClr val="FF0000"/>
                </a:solidFill>
              </a:rPr>
              <a:t>清晰而准确的问题求解方案的递归定义</a:t>
            </a:r>
            <a:r>
              <a:rPr lang="zh-CN" altLang="en-US" sz="2800" smtClean="0"/>
              <a:t>。</a:t>
            </a:r>
            <a:endParaRPr lang="en-US" altLang="zh-CN" sz="2800" smtClean="0"/>
          </a:p>
          <a:p>
            <a:r>
              <a:rPr lang="zh-CN" altLang="en-US" sz="2800" smtClean="0"/>
              <a:t>所有</a:t>
            </a:r>
            <a:r>
              <a:rPr lang="zh-CN" altLang="en-US" sz="2800"/>
              <a:t>递归算法都包含两大部分：</a:t>
            </a:r>
          </a:p>
          <a:p>
            <a:r>
              <a:rPr lang="zh-CN" altLang="en-US" sz="2800"/>
              <a:t>（</a:t>
            </a:r>
            <a:r>
              <a:rPr lang="en-US" altLang="zh-CN" sz="2800"/>
              <a:t>1</a:t>
            </a:r>
            <a:r>
              <a:rPr lang="zh-CN" altLang="en-US" sz="2800"/>
              <a:t>）不用递归实现的基本情况的直接处理，即递归出口部分。</a:t>
            </a:r>
          </a:p>
          <a:p>
            <a:r>
              <a:rPr lang="zh-CN" altLang="en-US" sz="2800"/>
              <a:t>（</a:t>
            </a:r>
            <a:r>
              <a:rPr lang="en-US" altLang="zh-CN" sz="2800"/>
              <a:t>2</a:t>
            </a:r>
            <a:r>
              <a:rPr lang="zh-CN" altLang="en-US" sz="2800"/>
              <a:t>）将特定规模的问题求解分解为一个或多个小规模同等问题的求解，即递归分解规则的描述部分。</a:t>
            </a:r>
          </a:p>
          <a:p>
            <a:endParaRPr lang="zh-CN" altLang="en-US" sz="2800"/>
          </a:p>
        </p:txBody>
      </p:sp>
      <p:sp>
        <p:nvSpPr>
          <p:cNvPr id="3" name="标题 2"/>
          <p:cNvSpPr>
            <a:spLocks noGrp="1"/>
          </p:cNvSpPr>
          <p:nvPr>
            <p:ph type="title"/>
          </p:nvPr>
        </p:nvSpPr>
        <p:spPr/>
        <p:txBody>
          <a:bodyPr>
            <a:normAutofit fontScale="90000"/>
          </a:bodyPr>
          <a:lstStyle/>
          <a:p>
            <a:r>
              <a:rPr lang="zh-CN" altLang="en-US" smtClean="0"/>
              <a:t>结论</a:t>
            </a:r>
            <a:endParaRPr lang="zh-CN" altLang="en-US"/>
          </a:p>
        </p:txBody>
      </p:sp>
    </p:spTree>
    <p:extLst>
      <p:ext uri="{BB962C8B-B14F-4D97-AF65-F5344CB8AC3E}">
        <p14:creationId xmlns:p14="http://schemas.microsoft.com/office/powerpoint/2010/main" val="73670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举例</a:t>
            </a:r>
            <a:endParaRPr lang="zh-CN" altLang="en-US" dirty="0"/>
          </a:p>
        </p:txBody>
      </p:sp>
      <p:pic>
        <p:nvPicPr>
          <p:cNvPr id="4" name="图片 3"/>
          <p:cNvPicPr>
            <a:picLocks noChangeAspect="1"/>
          </p:cNvPicPr>
          <p:nvPr/>
        </p:nvPicPr>
        <p:blipFill>
          <a:blip r:embed="rId2"/>
          <a:stretch>
            <a:fillRect/>
          </a:stretch>
        </p:blipFill>
        <p:spPr>
          <a:xfrm>
            <a:off x="2967130" y="274638"/>
            <a:ext cx="8419048" cy="6238095"/>
          </a:xfrm>
          <a:prstGeom prst="rect">
            <a:avLst/>
          </a:prstGeom>
        </p:spPr>
      </p:pic>
    </p:spTree>
    <p:extLst>
      <p:ext uri="{BB962C8B-B14F-4D97-AF65-F5344CB8AC3E}">
        <p14:creationId xmlns:p14="http://schemas.microsoft.com/office/powerpoint/2010/main" val="296396049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pPr>
              <a:lnSpc>
                <a:spcPct val="150000"/>
              </a:lnSpc>
              <a:spcBef>
                <a:spcPts val="600"/>
              </a:spcBef>
              <a:spcAft>
                <a:spcPts val="600"/>
              </a:spcAft>
            </a:pPr>
            <a:r>
              <a:rPr lang="zh-CN" altLang="en-US" sz="2400" smtClean="0"/>
              <a:t>（</a:t>
            </a:r>
            <a:r>
              <a:rPr lang="en-US" altLang="zh-CN" sz="2400"/>
              <a:t>1</a:t>
            </a:r>
            <a:r>
              <a:rPr lang="zh-CN" altLang="en-US" sz="2400"/>
              <a:t>）直接或者间接调用自己；</a:t>
            </a:r>
          </a:p>
          <a:p>
            <a:pPr>
              <a:lnSpc>
                <a:spcPct val="150000"/>
              </a:lnSpc>
              <a:spcBef>
                <a:spcPts val="600"/>
              </a:spcBef>
              <a:spcAft>
                <a:spcPts val="600"/>
              </a:spcAft>
            </a:pPr>
            <a:r>
              <a:rPr lang="zh-CN" altLang="en-US" sz="2400"/>
              <a:t>（</a:t>
            </a:r>
            <a:r>
              <a:rPr lang="en-US" altLang="zh-CN" sz="2400"/>
              <a:t>2</a:t>
            </a:r>
            <a:r>
              <a:rPr lang="zh-CN" altLang="en-US" sz="2400"/>
              <a:t>）在结构上，</a:t>
            </a:r>
            <a:r>
              <a:rPr lang="zh-CN" altLang="en-US" sz="2400" smtClean="0"/>
              <a:t>递归函数包含</a:t>
            </a:r>
            <a:r>
              <a:rPr lang="zh-CN" altLang="en-US" sz="2400"/>
              <a:t>如</a:t>
            </a:r>
            <a:r>
              <a:rPr lang="en-US" altLang="zh-CN" sz="2400"/>
              <a:t>if…else</a:t>
            </a:r>
            <a:r>
              <a:rPr lang="zh-CN" altLang="en-US" sz="2400"/>
              <a:t>等形式的分支语句；</a:t>
            </a:r>
          </a:p>
          <a:p>
            <a:pPr>
              <a:lnSpc>
                <a:spcPct val="150000"/>
              </a:lnSpc>
              <a:spcBef>
                <a:spcPts val="600"/>
              </a:spcBef>
              <a:spcAft>
                <a:spcPts val="600"/>
              </a:spcAft>
            </a:pPr>
            <a:r>
              <a:rPr lang="zh-CN" altLang="en-US" sz="2400" smtClean="0"/>
              <a:t>（</a:t>
            </a:r>
            <a:r>
              <a:rPr lang="en-US" altLang="zh-CN" sz="2400" smtClean="0"/>
              <a:t>3</a:t>
            </a:r>
            <a:r>
              <a:rPr lang="zh-CN" altLang="en-US" sz="2400" smtClean="0"/>
              <a:t>）除了少数情况下在函数中通过输入或删除元素等方法修改问题规模之外，大多情况下递归函数都含有用来表示问题规模的入口参数。在执行过程中，随着递归函数的调用和返回，该参数表示的规模通常从大变小，再从小变大反复变化。</a:t>
            </a:r>
          </a:p>
          <a:p>
            <a:pPr>
              <a:lnSpc>
                <a:spcPct val="150000"/>
              </a:lnSpc>
              <a:spcBef>
                <a:spcPts val="600"/>
              </a:spcBef>
              <a:spcAft>
                <a:spcPts val="600"/>
              </a:spcAft>
            </a:pPr>
            <a:r>
              <a:rPr lang="zh-CN" altLang="en-US" sz="2400" smtClean="0"/>
              <a:t>（</a:t>
            </a:r>
            <a:r>
              <a:rPr lang="en-US" altLang="zh-CN" sz="2400" smtClean="0"/>
              <a:t>4</a:t>
            </a:r>
            <a:r>
              <a:rPr lang="zh-CN" altLang="en-US" sz="2400" smtClean="0"/>
              <a:t>）较为</a:t>
            </a:r>
            <a:r>
              <a:rPr lang="zh-CN" altLang="en-US" sz="2400"/>
              <a:t>简短，少量的代码就可完成解题过程所需要的重复计算。</a:t>
            </a:r>
          </a:p>
          <a:p>
            <a:pPr>
              <a:lnSpc>
                <a:spcPct val="150000"/>
              </a:lnSpc>
              <a:spcBef>
                <a:spcPts val="600"/>
              </a:spcBef>
              <a:spcAft>
                <a:spcPts val="600"/>
              </a:spcAft>
            </a:pPr>
            <a:endParaRPr lang="zh-CN" altLang="en-US" sz="2400"/>
          </a:p>
        </p:txBody>
      </p:sp>
      <p:sp>
        <p:nvSpPr>
          <p:cNvPr id="3" name="标题 2"/>
          <p:cNvSpPr>
            <a:spLocks noGrp="1"/>
          </p:cNvSpPr>
          <p:nvPr>
            <p:ph type="title"/>
          </p:nvPr>
        </p:nvSpPr>
        <p:spPr/>
        <p:txBody>
          <a:bodyPr>
            <a:normAutofit fontScale="90000"/>
          </a:bodyPr>
          <a:lstStyle/>
          <a:p>
            <a:r>
              <a:rPr lang="zh-CN" altLang="en-US" smtClean="0"/>
              <a:t>递归函数特点</a:t>
            </a:r>
            <a:endParaRPr lang="zh-CN" altLang="en-US"/>
          </a:p>
        </p:txBody>
      </p:sp>
      <p:sp>
        <p:nvSpPr>
          <p:cNvPr id="4" name="右箭头 3"/>
          <p:cNvSpPr/>
          <p:nvPr/>
        </p:nvSpPr>
        <p:spPr>
          <a:xfrm>
            <a:off x="9722069" y="5927834"/>
            <a:ext cx="1040524" cy="32582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202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一个递归算法必须包括</a:t>
            </a:r>
            <a:r>
              <a:rPr kumimoji="0" lang="en-US" altLang="zh-CN" sz="2800" b="0" i="0" u="sng"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zh-CN" altLang="zh-CN" sz="2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a:t>
            </a:r>
            <a:endPar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TextBox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递归部分</a:t>
            </a:r>
          </a:p>
        </p:txBody>
      </p:sp>
      <p:sp>
        <p:nvSpPr>
          <p:cNvPr id="7" name="TextBox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终止条件和递归部分</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8" name="TextBox 7"/>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迭代部分</a:t>
            </a:r>
          </a:p>
        </p:txBody>
      </p:sp>
      <p:sp>
        <p:nvSpPr>
          <p:cNvPr id="9" name="TextBox 8"/>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终止条件和迭代部分</a:t>
            </a: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A</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B</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C</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D</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提交</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单选题</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5</a:t>
              </a:r>
              <a:r>
                <a:rPr kumimoji="0" lang="zh-CN" altLang="en-US"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分</a:t>
              </a:r>
              <a:endParaRPr kumimoji="0" lang="zh-CN" altLang="en-US" sz="2000" b="0" i="0" u="none" strike="noStrike" kern="1200" cap="none" spc="0" normalizeH="0" baseline="0" noProof="0">
                <a:ln>
                  <a:noFill/>
                </a:ln>
                <a:solidFill>
                  <a:srgbClr val="808080"/>
                </a:solidFill>
                <a:effectLst/>
                <a:uLnTx/>
                <a:uFillTx/>
                <a:latin typeface="Microsoft Yahei"/>
                <a:ea typeface="Microsoft Yahei"/>
                <a:cs typeface="+mn-cs"/>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2688285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以下哪项不是递归函数的特点？</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4" name="TextBox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有一个基本结束条件</a:t>
            </a:r>
          </a:p>
        </p:txBody>
      </p:sp>
      <p:sp>
        <p:nvSpPr>
          <p:cNvPr id="5" name="TextBox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能够</a:t>
            </a: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不断减小问题规模</a:t>
            </a:r>
          </a:p>
        </p:txBody>
      </p:sp>
      <p:sp>
        <p:nvSpPr>
          <p:cNvPr id="6" name="TextBox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对函数运行结果进行缓存</a:t>
            </a:r>
          </a:p>
        </p:txBody>
      </p:sp>
      <p:sp>
        <p:nvSpPr>
          <p:cNvPr id="7" name="TextBox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函数</a:t>
            </a: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直接或间接调用自身</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A</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B</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C</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1" name="椭圆 10"/>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D</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提交</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单选题</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5</a:t>
              </a:r>
              <a:r>
                <a:rPr kumimoji="0" lang="zh-CN" altLang="en-US"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分</a:t>
              </a:r>
              <a:endParaRPr kumimoji="0" lang="zh-CN" altLang="en-US" sz="2000" b="0" i="0" u="none" strike="noStrike" kern="1200" cap="none" spc="0" normalizeH="0" baseline="0" noProof="0">
                <a:ln>
                  <a:noFill/>
                </a:ln>
                <a:solidFill>
                  <a:srgbClr val="808080"/>
                </a:solidFill>
                <a:effectLst/>
                <a:uLnTx/>
                <a:uFillTx/>
                <a:latin typeface="Microsoft Yahei"/>
                <a:ea typeface="Microsoft Yahei"/>
                <a:cs typeface="+mn-cs"/>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6197426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递归算法的性能</a:t>
            </a:r>
            <a:endParaRPr lang="zh-CN" altLang="en-US"/>
          </a:p>
        </p:txBody>
      </p:sp>
    </p:spTree>
    <p:extLst>
      <p:ext uri="{BB962C8B-B14F-4D97-AF65-F5344CB8AC3E}">
        <p14:creationId xmlns:p14="http://schemas.microsoft.com/office/powerpoint/2010/main" val="2313342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488555" y="98824"/>
            <a:ext cx="10231105" cy="648377"/>
          </a:xfrm>
        </p:spPr>
        <p:txBody>
          <a:bodyPr>
            <a:normAutofit fontScale="90000"/>
          </a:bodyPr>
          <a:lstStyle/>
          <a:p>
            <a:r>
              <a:rPr lang="zh-CN" altLang="en-US"/>
              <a:t>阶乘</a:t>
            </a:r>
            <a:r>
              <a:rPr lang="zh-CN" altLang="en-US" smtClean="0"/>
              <a:t>递归函数时间效率</a:t>
            </a:r>
            <a:endParaRPr lang="zh-CN" altLang="en-US"/>
          </a:p>
        </p:txBody>
      </p:sp>
      <p:pic>
        <p:nvPicPr>
          <p:cNvPr id="11" name="图片 10"/>
          <p:cNvPicPr>
            <a:picLocks noChangeAspect="1"/>
          </p:cNvPicPr>
          <p:nvPr/>
        </p:nvPicPr>
        <p:blipFill>
          <a:blip r:embed="rId2"/>
          <a:stretch>
            <a:fillRect/>
          </a:stretch>
        </p:blipFill>
        <p:spPr>
          <a:xfrm>
            <a:off x="7967775" y="447046"/>
            <a:ext cx="3894823" cy="5189924"/>
          </a:xfrm>
          <a:prstGeom prst="rect">
            <a:avLst/>
          </a:prstGeom>
        </p:spPr>
      </p:pic>
      <p:sp>
        <p:nvSpPr>
          <p:cNvPr id="6" name="矩形 5"/>
          <p:cNvSpPr/>
          <p:nvPr/>
        </p:nvSpPr>
        <p:spPr>
          <a:xfrm>
            <a:off x="7931359" y="2718918"/>
            <a:ext cx="756330" cy="646181"/>
          </a:xfrm>
          <a:prstGeom prst="rect">
            <a:avLst/>
          </a:prstGeom>
        </p:spPr>
        <p:txBody>
          <a:bodyPr wrap="square">
            <a:spAutoFit/>
          </a:bodyPr>
          <a:lstStyle/>
          <a:p>
            <a:pPr defTabSz="1171887"/>
            <a:r>
              <a:rPr lang="zh-CN" altLang="en-US" kern="100">
                <a:solidFill>
                  <a:srgbClr val="1F5281"/>
                </a:solidFill>
                <a:latin typeface="Times New Roman" panose="02020603050405020304" pitchFamily="18" charset="0"/>
                <a:cs typeface="Times New Roman" panose="02020603050405020304" pitchFamily="18" charset="0"/>
              </a:rPr>
              <a:t>调用</a:t>
            </a:r>
            <a:r>
              <a:rPr lang="zh-CN" altLang="en-US" kern="100" dirty="0">
                <a:solidFill>
                  <a:srgbClr val="1F5281"/>
                </a:solidFill>
                <a:latin typeface="Times New Roman" panose="02020603050405020304" pitchFamily="18" charset="0"/>
                <a:cs typeface="Times New Roman" panose="02020603050405020304" pitchFamily="18" charset="0"/>
              </a:rPr>
              <a:t>阶段</a:t>
            </a:r>
            <a:endParaRPr lang="en-US" dirty="0">
              <a:solidFill>
                <a:srgbClr val="1F5281"/>
              </a:solidFill>
              <a:latin typeface="Verdana"/>
            </a:endParaRPr>
          </a:p>
        </p:txBody>
      </p:sp>
      <p:sp>
        <p:nvSpPr>
          <p:cNvPr id="7" name="矩形 6"/>
          <p:cNvSpPr/>
          <p:nvPr/>
        </p:nvSpPr>
        <p:spPr>
          <a:xfrm>
            <a:off x="9263619" y="5778439"/>
            <a:ext cx="1659045" cy="446173"/>
          </a:xfrm>
          <a:prstGeom prst="rect">
            <a:avLst/>
          </a:prstGeom>
        </p:spPr>
        <p:txBody>
          <a:bodyPr wrap="none">
            <a:spAutoFit/>
          </a:bodyPr>
          <a:lstStyle/>
          <a:p>
            <a:pPr defTabSz="1171887"/>
            <a:r>
              <a:rPr lang="zh-CN" altLang="en-US" sz="2300">
                <a:solidFill>
                  <a:srgbClr val="1F5281"/>
                </a:solidFill>
                <a:latin typeface="Verdana"/>
              </a:rPr>
              <a:t>递归调用树</a:t>
            </a:r>
          </a:p>
        </p:txBody>
      </p:sp>
      <p:sp>
        <p:nvSpPr>
          <p:cNvPr id="5" name="矩形 4"/>
          <p:cNvSpPr/>
          <p:nvPr/>
        </p:nvSpPr>
        <p:spPr>
          <a:xfrm>
            <a:off x="409376" y="3365099"/>
            <a:ext cx="6091415" cy="3415529"/>
          </a:xfrm>
          <a:prstGeom prst="rect">
            <a:avLst/>
          </a:prstGeom>
        </p:spPr>
        <p:txBody>
          <a:bodyPr>
            <a:spAutoFit/>
          </a:bodyPr>
          <a:lstStyle/>
          <a:p>
            <a:pPr marL="285693" indent="-285693" defTabSz="1171887">
              <a:lnSpc>
                <a:spcPct val="150000"/>
              </a:lnSpc>
              <a:buFont typeface="Arial" panose="020B0604020202020204" pitchFamily="34" charset="0"/>
              <a:buChar char="•"/>
            </a:pPr>
            <a:r>
              <a:rPr lang="zh-CN" altLang="en-US" sz="2400" b="1" kern="100" dirty="0">
                <a:solidFill>
                  <a:srgbClr val="1F5281"/>
                </a:solidFill>
                <a:latin typeface="Times New Roman" panose="02020603050405020304" pitchFamily="18" charset="0"/>
                <a:ea typeface="宋体" panose="02010600030101010101" pitchFamily="2" charset="-122"/>
                <a:cs typeface="Arial" panose="020B0604020202020204" pitchFamily="34" charset="0"/>
              </a:rPr>
              <a:t>递归算法的</a:t>
            </a:r>
            <a:r>
              <a:rPr lang="zh-CN" altLang="en-US" sz="2400" b="1" kern="100" dirty="0">
                <a:solidFill>
                  <a:srgbClr val="FF0000"/>
                </a:solidFill>
                <a:latin typeface="Times New Roman" panose="02020603050405020304" pitchFamily="18" charset="0"/>
                <a:ea typeface="宋体" panose="02010600030101010101" pitchFamily="2" charset="-122"/>
                <a:cs typeface="Arial" panose="020B0604020202020204" pitchFamily="34" charset="0"/>
              </a:rPr>
              <a:t>时间效率</a:t>
            </a:r>
            <a:r>
              <a:rPr lang="zh-CN" altLang="en-US" sz="2400" b="1" kern="100" dirty="0">
                <a:solidFill>
                  <a:srgbClr val="1F5281"/>
                </a:solidFill>
                <a:latin typeface="Times New Roman" panose="02020603050405020304" pitchFamily="18" charset="0"/>
                <a:ea typeface="宋体" panose="02010600030101010101" pitchFamily="2" charset="-122"/>
                <a:cs typeface="Arial" panose="020B0604020202020204" pitchFamily="34" charset="0"/>
              </a:rPr>
              <a:t>由</a:t>
            </a:r>
            <a:r>
              <a:rPr lang="zh-CN" altLang="en-US" sz="2400" b="1" kern="100" dirty="0">
                <a:solidFill>
                  <a:srgbClr val="FF0000"/>
                </a:solidFill>
                <a:latin typeface="Times New Roman" panose="02020603050405020304" pitchFamily="18" charset="0"/>
                <a:ea typeface="宋体" panose="02010600030101010101" pitchFamily="2" charset="-122"/>
                <a:cs typeface="Arial" panose="020B0604020202020204" pitchFamily="34" charset="0"/>
              </a:rPr>
              <a:t>递归调用树的规模</a:t>
            </a:r>
            <a:r>
              <a:rPr lang="zh-CN" altLang="en-US" sz="2400" b="1" kern="100" dirty="0">
                <a:solidFill>
                  <a:srgbClr val="1F5281"/>
                </a:solidFill>
                <a:latin typeface="Times New Roman" panose="02020603050405020304" pitchFamily="18" charset="0"/>
                <a:ea typeface="宋体" panose="02010600030101010101" pitchFamily="2" charset="-122"/>
                <a:cs typeface="Arial" panose="020B0604020202020204" pitchFamily="34" charset="0"/>
              </a:rPr>
              <a:t>决定</a:t>
            </a:r>
            <a:r>
              <a:rPr lang="zh-CN" altLang="en-US" sz="2400" b="1" kern="100" dirty="0">
                <a:solidFill>
                  <a:srgbClr val="1F5281"/>
                </a:solidFill>
                <a:latin typeface="Times New Roman" panose="02020603050405020304" pitchFamily="18" charset="0"/>
                <a:cs typeface="Arial" panose="020B0604020202020204" pitchFamily="34" charset="0"/>
              </a:rPr>
              <a:t>。</a:t>
            </a:r>
            <a:endParaRPr lang="en-US" altLang="zh-CN" sz="2400" b="1" kern="100" dirty="0">
              <a:solidFill>
                <a:srgbClr val="1F5281"/>
              </a:solidFill>
              <a:latin typeface="Times New Roman" panose="02020603050405020304" pitchFamily="18" charset="0"/>
              <a:cs typeface="Arial" panose="020B0604020202020204" pitchFamily="34" charset="0"/>
            </a:endParaRPr>
          </a:p>
          <a:p>
            <a:pPr marL="285693" indent="-285693" defTabSz="1171887">
              <a:lnSpc>
                <a:spcPct val="150000"/>
              </a:lnSpc>
              <a:buFont typeface="Arial" panose="020B0604020202020204" pitchFamily="34" charset="0"/>
              <a:buChar char="•"/>
            </a:pPr>
            <a:r>
              <a:rPr lang="zh-CN" altLang="en-US" sz="2400" b="1" kern="100" dirty="0">
                <a:solidFill>
                  <a:srgbClr val="1F5281"/>
                </a:solidFill>
                <a:latin typeface="Times New Roman" panose="02020603050405020304" pitchFamily="18" charset="0"/>
                <a:cs typeface="Arial" panose="020B0604020202020204" pitchFamily="34" charset="0"/>
              </a:rPr>
              <a:t>递归调用的最大层次数称为</a:t>
            </a:r>
            <a:r>
              <a:rPr lang="zh-CN" altLang="en-US" sz="2400" b="1" kern="100" dirty="0">
                <a:solidFill>
                  <a:srgbClr val="FF0000"/>
                </a:solidFill>
                <a:latin typeface="Times New Roman" panose="02020603050405020304" pitchFamily="18" charset="0"/>
                <a:cs typeface="Arial" panose="020B0604020202020204" pitchFamily="34" charset="0"/>
              </a:rPr>
              <a:t>递归深度</a:t>
            </a:r>
            <a:r>
              <a:rPr lang="zh-CN" altLang="en-US" sz="2400" b="1" kern="100" dirty="0">
                <a:solidFill>
                  <a:srgbClr val="1F5281"/>
                </a:solidFill>
                <a:latin typeface="Times New Roman" panose="02020603050405020304" pitchFamily="18" charset="0"/>
                <a:cs typeface="Arial" panose="020B0604020202020204" pitchFamily="34" charset="0"/>
              </a:rPr>
              <a:t>。运行</a:t>
            </a:r>
            <a:r>
              <a:rPr lang="en-US" altLang="zh-CN" sz="2400" b="1" kern="100" dirty="0">
                <a:solidFill>
                  <a:srgbClr val="1F5281"/>
                </a:solidFill>
                <a:latin typeface="Times New Roman" panose="02020603050405020304" pitchFamily="18" charset="0"/>
                <a:ea typeface="宋体" panose="02010600030101010101" pitchFamily="2" charset="-122"/>
                <a:cs typeface="Arial" panose="020B0604020202020204" pitchFamily="34" charset="0"/>
              </a:rPr>
              <a:t>fact(4)</a:t>
            </a:r>
            <a:r>
              <a:rPr lang="zh-CN" altLang="en-US" sz="2400" b="1" kern="100" dirty="0">
                <a:solidFill>
                  <a:srgbClr val="1F5281"/>
                </a:solidFill>
                <a:latin typeface="Times New Roman" panose="02020603050405020304" pitchFamily="18" charset="0"/>
                <a:cs typeface="Arial" panose="020B0604020202020204" pitchFamily="34" charset="0"/>
              </a:rPr>
              <a:t>时，递归调用的最大层次为</a:t>
            </a:r>
            <a:r>
              <a:rPr lang="en-US" altLang="zh-CN" sz="2400" b="1" kern="100" dirty="0">
                <a:solidFill>
                  <a:srgbClr val="1F5281"/>
                </a:solidFill>
                <a:latin typeface="Times New Roman" panose="02020603050405020304" pitchFamily="18" charset="0"/>
                <a:ea typeface="宋体" panose="02010600030101010101" pitchFamily="2" charset="-122"/>
                <a:cs typeface="Arial" panose="020B0604020202020204" pitchFamily="34" charset="0"/>
              </a:rPr>
              <a:t>5</a:t>
            </a:r>
            <a:r>
              <a:rPr lang="zh-CN" altLang="en-US" sz="2400" b="1" kern="100" dirty="0">
                <a:solidFill>
                  <a:srgbClr val="1F5281"/>
                </a:solidFill>
                <a:latin typeface="Times New Roman" panose="02020603050405020304" pitchFamily="18" charset="0"/>
                <a:cs typeface="Arial" panose="020B0604020202020204" pitchFamily="34" charset="0"/>
              </a:rPr>
              <a:t>，即递归深度为</a:t>
            </a:r>
            <a:r>
              <a:rPr lang="en-US" altLang="zh-CN" sz="2400" b="1" kern="100" dirty="0">
                <a:solidFill>
                  <a:srgbClr val="1F5281"/>
                </a:solidFill>
                <a:latin typeface="Times New Roman" panose="02020603050405020304" pitchFamily="18" charset="0"/>
                <a:ea typeface="宋体" panose="02010600030101010101" pitchFamily="2" charset="-122"/>
                <a:cs typeface="Arial" panose="020B0604020202020204" pitchFamily="34" charset="0"/>
              </a:rPr>
              <a:t>5</a:t>
            </a:r>
            <a:r>
              <a:rPr lang="zh-CN" altLang="en-US" sz="2400" b="1" kern="100" dirty="0">
                <a:solidFill>
                  <a:srgbClr val="1F5281"/>
                </a:solidFill>
                <a:latin typeface="Times New Roman" panose="02020603050405020304" pitchFamily="18" charset="0"/>
                <a:cs typeface="Arial" panose="020B0604020202020204" pitchFamily="34" charset="0"/>
              </a:rPr>
              <a:t>。</a:t>
            </a:r>
            <a:endParaRPr lang="en-US" altLang="zh-CN" sz="2400" b="1" kern="100" dirty="0">
              <a:solidFill>
                <a:srgbClr val="1F5281"/>
              </a:solidFill>
              <a:latin typeface="Times New Roman" panose="02020603050405020304" pitchFamily="18" charset="0"/>
              <a:cs typeface="Arial" panose="020B0604020202020204" pitchFamily="34" charset="0"/>
            </a:endParaRPr>
          </a:p>
          <a:p>
            <a:pPr marL="285693" indent="-285693" defTabSz="1171887">
              <a:lnSpc>
                <a:spcPct val="150000"/>
              </a:lnSpc>
              <a:buFont typeface="Arial" panose="020B0604020202020204" pitchFamily="34" charset="0"/>
              <a:buChar char="•"/>
            </a:pPr>
            <a:r>
              <a:rPr lang="zh-CN" altLang="en-US" sz="2400" b="1" kern="100" dirty="0">
                <a:solidFill>
                  <a:srgbClr val="FF0000"/>
                </a:solidFill>
                <a:latin typeface="Times New Roman" panose="02020603050405020304" pitchFamily="18" charset="0"/>
                <a:cs typeface="Arial" panose="020B0604020202020204" pitchFamily="34" charset="0"/>
              </a:rPr>
              <a:t>递归深度</a:t>
            </a:r>
            <a:r>
              <a:rPr lang="zh-CN" altLang="en-US" sz="2400" b="1" kern="100" dirty="0">
                <a:solidFill>
                  <a:srgbClr val="1F5281"/>
                </a:solidFill>
                <a:latin typeface="Times New Roman" panose="02020603050405020304" pitchFamily="18" charset="0"/>
                <a:cs typeface="Arial" panose="020B0604020202020204" pitchFamily="34" charset="0"/>
              </a:rPr>
              <a:t>与对应</a:t>
            </a:r>
            <a:r>
              <a:rPr lang="zh-CN" altLang="en-US" sz="2400" b="1" kern="100" dirty="0">
                <a:solidFill>
                  <a:srgbClr val="FF0000"/>
                </a:solidFill>
                <a:latin typeface="Times New Roman" panose="02020603050405020304" pitchFamily="18" charset="0"/>
                <a:cs typeface="Arial" panose="020B0604020202020204" pitchFamily="34" charset="0"/>
              </a:rPr>
              <a:t>递归调用树的高度</a:t>
            </a:r>
            <a:r>
              <a:rPr lang="zh-CN" altLang="en-US" sz="2400" b="1" kern="100" dirty="0">
                <a:solidFill>
                  <a:srgbClr val="1F5281"/>
                </a:solidFill>
                <a:latin typeface="Times New Roman" panose="02020603050405020304" pitchFamily="18" charset="0"/>
                <a:cs typeface="Arial" panose="020B0604020202020204" pitchFamily="34" charset="0"/>
              </a:rPr>
              <a:t>一致。</a:t>
            </a:r>
            <a:endParaRPr lang="en-US" altLang="zh-CN" sz="2400" b="1" kern="100" dirty="0">
              <a:solidFill>
                <a:srgbClr val="1F5281"/>
              </a:solidFill>
              <a:latin typeface="Times New Roman" panose="02020603050405020304" pitchFamily="18" charset="0"/>
              <a:cs typeface="Arial" panose="020B0604020202020204" pitchFamily="34" charset="0"/>
            </a:endParaRPr>
          </a:p>
        </p:txBody>
      </p:sp>
      <p:sp>
        <p:nvSpPr>
          <p:cNvPr id="12" name="圆角矩形标注 11"/>
          <p:cNvSpPr/>
          <p:nvPr/>
        </p:nvSpPr>
        <p:spPr>
          <a:xfrm>
            <a:off x="5191257" y="2528610"/>
            <a:ext cx="2636148" cy="49547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171887"/>
            <a:r>
              <a:rPr lang="zh-CN" altLang="en-US" sz="2300">
                <a:solidFill>
                  <a:srgbClr val="FFFFFF"/>
                </a:solidFill>
                <a:latin typeface="Verdana"/>
              </a:rPr>
              <a:t>时间复杂度</a:t>
            </a:r>
            <a:r>
              <a:rPr lang="en-US" altLang="zh-CN" sz="2300">
                <a:solidFill>
                  <a:srgbClr val="FFFFFF"/>
                </a:solidFill>
                <a:latin typeface="Verdana"/>
              </a:rPr>
              <a:t>O(n)</a:t>
            </a:r>
            <a:endParaRPr lang="zh-CN" altLang="en-US" sz="2300">
              <a:solidFill>
                <a:srgbClr val="FFFFFF"/>
              </a:solidFill>
              <a:latin typeface="Verdana"/>
            </a:endParaRPr>
          </a:p>
        </p:txBody>
      </p:sp>
      <p:sp>
        <p:nvSpPr>
          <p:cNvPr id="2" name="矩形 1"/>
          <p:cNvSpPr/>
          <p:nvPr/>
        </p:nvSpPr>
        <p:spPr>
          <a:xfrm>
            <a:off x="653935" y="1135771"/>
            <a:ext cx="6096000" cy="2267287"/>
          </a:xfrm>
          <a:prstGeom prst="rect">
            <a:avLst/>
          </a:prstGeom>
        </p:spPr>
        <p:txBody>
          <a:bodyPr>
            <a:spAutoFit/>
          </a:bodyPr>
          <a:lstStyle/>
          <a:p>
            <a:pPr marL="228600" lvl="0" indent="-228600">
              <a:lnSpc>
                <a:spcPct val="90000"/>
              </a:lnSpc>
              <a:spcBef>
                <a:spcPts val="1000"/>
              </a:spcBef>
              <a:defRPr/>
            </a:pPr>
            <a:r>
              <a:rPr lang="en-US" altLang="zh-CN" sz="2400" dirty="0" err="1">
                <a:solidFill>
                  <a:prstClr val="black"/>
                </a:solidFill>
                <a:latin typeface="Calibri"/>
                <a:ea typeface="宋体" panose="02010600030101010101" pitchFamily="2" charset="-122"/>
              </a:rPr>
              <a:t>int</a:t>
            </a:r>
            <a:r>
              <a:rPr lang="en-US" altLang="zh-CN" sz="2400" dirty="0">
                <a:solidFill>
                  <a:prstClr val="black"/>
                </a:solidFill>
                <a:latin typeface="Calibri"/>
                <a:ea typeface="宋体" panose="02010600030101010101" pitchFamily="2" charset="-122"/>
              </a:rPr>
              <a:t>  fact(</a:t>
            </a:r>
            <a:r>
              <a:rPr lang="en-US" altLang="zh-CN" sz="2400" dirty="0" err="1">
                <a:solidFill>
                  <a:prstClr val="black"/>
                </a:solidFill>
                <a:latin typeface="Calibri"/>
                <a:ea typeface="宋体" panose="02010600030101010101" pitchFamily="2" charset="-122"/>
              </a:rPr>
              <a:t>int</a:t>
            </a:r>
            <a:r>
              <a:rPr lang="en-US" altLang="zh-CN" sz="2400" dirty="0">
                <a:solidFill>
                  <a:prstClr val="black"/>
                </a:solidFill>
                <a:latin typeface="Calibri"/>
                <a:ea typeface="宋体" panose="02010600030101010101" pitchFamily="2" charset="-122"/>
              </a:rPr>
              <a:t> n</a:t>
            </a:r>
            <a:r>
              <a:rPr lang="en-US" altLang="zh-CN" sz="2400" dirty="0" smtClean="0">
                <a:solidFill>
                  <a:prstClr val="black"/>
                </a:solidFill>
                <a:latin typeface="Calibri"/>
                <a:ea typeface="宋体" panose="02010600030101010101" pitchFamily="2" charset="-122"/>
              </a:rPr>
              <a:t>){</a:t>
            </a:r>
            <a:endParaRPr lang="en-US" altLang="zh-CN" sz="2400" dirty="0">
              <a:solidFill>
                <a:prstClr val="black"/>
              </a:solidFill>
              <a:latin typeface="Calibri"/>
              <a:ea typeface="宋体" panose="02010600030101010101" pitchFamily="2" charset="-122"/>
            </a:endParaRPr>
          </a:p>
          <a:p>
            <a:pPr marL="228600" lvl="0" indent="-228600">
              <a:lnSpc>
                <a:spcPct val="90000"/>
              </a:lnSpc>
              <a:spcBef>
                <a:spcPts val="1000"/>
              </a:spcBef>
              <a:defRPr/>
            </a:pPr>
            <a:r>
              <a:rPr lang="en-US" altLang="zh-CN" sz="2400" dirty="0">
                <a:solidFill>
                  <a:prstClr val="black"/>
                </a:solidFill>
                <a:latin typeface="Calibri"/>
                <a:ea typeface="宋体" panose="02010600030101010101" pitchFamily="2" charset="-122"/>
              </a:rPr>
              <a:t>	if (n==0)</a:t>
            </a:r>
          </a:p>
          <a:p>
            <a:pPr marL="228600" lvl="0" indent="-228600">
              <a:lnSpc>
                <a:spcPct val="90000"/>
              </a:lnSpc>
              <a:spcBef>
                <a:spcPts val="1000"/>
              </a:spcBef>
              <a:defRPr/>
            </a:pPr>
            <a:r>
              <a:rPr lang="en-US" altLang="zh-CN" sz="2400" dirty="0">
                <a:solidFill>
                  <a:prstClr val="black"/>
                </a:solidFill>
                <a:latin typeface="Calibri"/>
                <a:ea typeface="宋体" panose="02010600030101010101" pitchFamily="2" charset="-122"/>
              </a:rPr>
              <a:t>		return 1;</a:t>
            </a:r>
          </a:p>
          <a:p>
            <a:pPr marL="228600" lvl="0" indent="-228600">
              <a:lnSpc>
                <a:spcPct val="90000"/>
              </a:lnSpc>
              <a:spcBef>
                <a:spcPts val="1000"/>
              </a:spcBef>
              <a:defRPr/>
            </a:pPr>
            <a:r>
              <a:rPr lang="en-US" altLang="zh-CN" sz="2400" dirty="0">
                <a:solidFill>
                  <a:prstClr val="black"/>
                </a:solidFill>
                <a:latin typeface="Calibri"/>
                <a:ea typeface="宋体" panose="02010600030101010101" pitchFamily="2" charset="-122"/>
              </a:rPr>
              <a:t>	return n*fact(n-1);</a:t>
            </a:r>
          </a:p>
          <a:p>
            <a:pPr marL="228600" lvl="0" indent="-228600">
              <a:lnSpc>
                <a:spcPct val="90000"/>
              </a:lnSpc>
              <a:spcBef>
                <a:spcPts val="1000"/>
              </a:spcBef>
              <a:defRPr/>
            </a:pPr>
            <a:r>
              <a:rPr lang="en-US" altLang="zh-CN" sz="2400" dirty="0">
                <a:solidFill>
                  <a:prstClr val="black"/>
                </a:solidFill>
                <a:latin typeface="Calibri"/>
                <a:ea typeface="宋体" panose="02010600030101010101" pitchFamily="2" charset="-122"/>
              </a:rPr>
              <a:t>}</a:t>
            </a:r>
          </a:p>
        </p:txBody>
      </p:sp>
    </p:spTree>
    <p:extLst>
      <p:ext uri="{BB962C8B-B14F-4D97-AF65-F5344CB8AC3E}">
        <p14:creationId xmlns:p14="http://schemas.microsoft.com/office/powerpoint/2010/main" val="820942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15697" y="5555353"/>
            <a:ext cx="1659045" cy="446173"/>
          </a:xfrm>
          <a:prstGeom prst="rect">
            <a:avLst/>
          </a:prstGeom>
        </p:spPr>
        <p:txBody>
          <a:bodyPr wrap="none">
            <a:spAutoFit/>
          </a:bodyPr>
          <a:lstStyle/>
          <a:p>
            <a:pPr defTabSz="1171887"/>
            <a:r>
              <a:rPr lang="zh-CN" altLang="en-US" sz="2300">
                <a:solidFill>
                  <a:srgbClr val="1F5281"/>
                </a:solidFill>
                <a:latin typeface="Verdana"/>
              </a:rPr>
              <a:t>递归调用树</a:t>
            </a:r>
          </a:p>
        </p:txBody>
      </p:sp>
      <mc:AlternateContent xmlns:mc="http://schemas.openxmlformats.org/markup-compatibility/2006" xmlns:a14="http://schemas.microsoft.com/office/drawing/2010/main">
        <mc:Choice Requires="a14">
          <p:sp>
            <p:nvSpPr>
              <p:cNvPr id="7" name="矩形 6"/>
              <p:cNvSpPr/>
              <p:nvPr/>
            </p:nvSpPr>
            <p:spPr>
              <a:xfrm>
                <a:off x="696650" y="1059315"/>
                <a:ext cx="6347750" cy="2861660"/>
              </a:xfrm>
              <a:prstGeom prst="rect">
                <a:avLst/>
              </a:prstGeom>
            </p:spPr>
            <p:txBody>
              <a:bodyPr wrap="square">
                <a:spAutoFit/>
              </a:bodyPr>
              <a:lstStyle/>
              <a:p>
                <a:pPr marL="285693" indent="-285693" defTabSz="1171887">
                  <a:lnSpc>
                    <a:spcPct val="150000"/>
                  </a:lnSpc>
                  <a:buFont typeface="Arial" panose="020B0604020202020204" pitchFamily="34" charset="0"/>
                  <a:buChar char="•"/>
                </a:pPr>
                <a:r>
                  <a:rPr lang="zh-CN" altLang="en-US" sz="2400" b="1" kern="100" dirty="0">
                    <a:solidFill>
                      <a:srgbClr val="1F5281"/>
                    </a:solidFill>
                    <a:latin typeface="Times New Roman" panose="02020603050405020304" pitchFamily="18" charset="0"/>
                    <a:cs typeface="Arial" panose="020B0604020202020204" pitchFamily="34" charset="0"/>
                  </a:rPr>
                  <a:t>递归函数的</a:t>
                </a:r>
                <a:r>
                  <a:rPr lang="zh-CN" altLang="en-US" sz="2400" b="1" kern="100" dirty="0">
                    <a:solidFill>
                      <a:srgbClr val="FF0000"/>
                    </a:solidFill>
                    <a:latin typeface="Times New Roman" panose="02020603050405020304" pitchFamily="18" charset="0"/>
                    <a:cs typeface="Arial" panose="020B0604020202020204" pitchFamily="34" charset="0"/>
                  </a:rPr>
                  <a:t>空间效率</a:t>
                </a:r>
                <a:r>
                  <a:rPr lang="zh-CN" altLang="en-US" sz="2400" b="1" kern="100" dirty="0">
                    <a:solidFill>
                      <a:srgbClr val="1F5281"/>
                    </a:solidFill>
                    <a:latin typeface="Times New Roman" panose="02020603050405020304" pitchFamily="18" charset="0"/>
                    <a:cs typeface="Arial" panose="020B0604020202020204" pitchFamily="34" charset="0"/>
                  </a:rPr>
                  <a:t>由递归深度、递归</a:t>
                </a:r>
                <a:r>
                  <a:rPr lang="zh-CN" altLang="en-US" sz="2400" b="1" kern="100" dirty="0">
                    <a:solidFill>
                      <a:srgbClr val="FF0000"/>
                    </a:solidFill>
                    <a:latin typeface="Times New Roman" panose="02020603050405020304" pitchFamily="18" charset="0"/>
                    <a:cs typeface="Arial" panose="020B0604020202020204" pitchFamily="34" charset="0"/>
                  </a:rPr>
                  <a:t>调用树的高度</a:t>
                </a:r>
                <a:r>
                  <a:rPr lang="zh-CN" altLang="en-US" sz="2400" b="1" kern="100" dirty="0">
                    <a:solidFill>
                      <a:srgbClr val="1F5281"/>
                    </a:solidFill>
                    <a:latin typeface="Times New Roman" panose="02020603050405020304" pitchFamily="18" charset="0"/>
                    <a:cs typeface="Arial" panose="020B0604020202020204" pitchFamily="34" charset="0"/>
                  </a:rPr>
                  <a:t>决定，</a:t>
                </a:r>
                <a:r>
                  <a:rPr lang="en-US" altLang="zh-CN" sz="2400" b="1" kern="100" dirty="0">
                    <a:solidFill>
                      <a:srgbClr val="1F5281"/>
                    </a:solidFill>
                    <a:latin typeface="Times New Roman" panose="02020603050405020304" pitchFamily="18" charset="0"/>
                    <a:ea typeface="宋体" panose="02010600030101010101" pitchFamily="2" charset="-122"/>
                    <a:cs typeface="Arial" panose="020B0604020202020204" pitchFamily="34" charset="0"/>
                  </a:rPr>
                  <a:t>fact</a:t>
                </a:r>
                <a:r>
                  <a:rPr lang="zh-CN" altLang="en-US" sz="2400" b="1" kern="100" dirty="0">
                    <a:solidFill>
                      <a:srgbClr val="1F5281"/>
                    </a:solidFill>
                    <a:latin typeface="Times New Roman" panose="02020603050405020304" pitchFamily="18" charset="0"/>
                    <a:cs typeface="Arial" panose="020B0604020202020204" pitchFamily="34" charset="0"/>
                  </a:rPr>
                  <a:t>递归函数的空间效率为</a:t>
                </a:r>
                <a14:m>
                  <m:oMath xmlns:m="http://schemas.openxmlformats.org/officeDocument/2006/math">
                    <m:r>
                      <a:rPr lang="en-US" altLang="zh-CN" sz="2400" b="1" i="1" kern="100">
                        <a:solidFill>
                          <a:srgbClr val="1F5281"/>
                        </a:solidFill>
                        <a:latin typeface="Cambria Math" panose="02040503050406030204" pitchFamily="18" charset="0"/>
                        <a:ea typeface="宋体" panose="02010600030101010101" pitchFamily="2" charset="-122"/>
                        <a:cs typeface="Times New Roman" panose="02020603050405020304" pitchFamily="18" charset="0"/>
                      </a:rPr>
                      <m:t>𝐎</m:t>
                    </m:r>
                    <m:r>
                      <a:rPr lang="en-US" altLang="zh-CN" sz="2400" b="1" kern="100">
                        <a:solidFill>
                          <a:srgbClr val="1F5281"/>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kern="100">
                        <a:solidFill>
                          <a:srgbClr val="1F5281"/>
                        </a:solidFill>
                        <a:latin typeface="Cambria Math" panose="02040503050406030204" pitchFamily="18" charset="0"/>
                        <a:ea typeface="宋体" panose="02010600030101010101" pitchFamily="2" charset="-122"/>
                        <a:cs typeface="Times New Roman" panose="02020603050405020304" pitchFamily="18" charset="0"/>
                      </a:rPr>
                      <m:t>𝐧</m:t>
                    </m:r>
                    <m:r>
                      <a:rPr lang="en-US" altLang="zh-CN" sz="2400" b="1" kern="100">
                        <a:solidFill>
                          <a:srgbClr val="1F5281"/>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b="1" kern="100" dirty="0">
                    <a:solidFill>
                      <a:srgbClr val="1F5281"/>
                    </a:solidFill>
                    <a:latin typeface="Times New Roman" panose="02020603050405020304" pitchFamily="18" charset="0"/>
                    <a:cs typeface="Arial" panose="020B0604020202020204" pitchFamily="34" charset="0"/>
                  </a:rPr>
                  <a:t>。</a:t>
                </a:r>
                <a:endParaRPr lang="en-US" altLang="zh-CN" sz="2400" b="1" kern="100" dirty="0">
                  <a:solidFill>
                    <a:srgbClr val="1F5281"/>
                  </a:solidFill>
                  <a:latin typeface="Times New Roman" panose="02020603050405020304" pitchFamily="18" charset="0"/>
                  <a:cs typeface="Arial" panose="020B0604020202020204" pitchFamily="34" charset="0"/>
                </a:endParaRPr>
              </a:p>
              <a:p>
                <a:pPr defTabSz="1171887">
                  <a:lnSpc>
                    <a:spcPct val="150000"/>
                  </a:lnSpc>
                </a:pPr>
                <a:endParaRPr lang="en-US" altLang="zh-CN" sz="2400" b="1" dirty="0">
                  <a:solidFill>
                    <a:srgbClr val="1F5281"/>
                  </a:solidFill>
                  <a:latin typeface="Verdana"/>
                </a:endParaRPr>
              </a:p>
              <a:p>
                <a:pPr marL="285693" indent="-285693" defTabSz="1171887">
                  <a:lnSpc>
                    <a:spcPct val="150000"/>
                  </a:lnSpc>
                  <a:buFont typeface="Arial" panose="020B0604020202020204" pitchFamily="34" charset="0"/>
                  <a:buChar char="•"/>
                </a:pPr>
                <a:endParaRPr lang="en-US" sz="2400" b="1" kern="100" dirty="0">
                  <a:solidFill>
                    <a:srgbClr val="1F5281"/>
                  </a:solidFill>
                  <a:latin typeface="Times New Roman" panose="02020603050405020304" pitchFamily="18" charset="0"/>
                  <a:ea typeface="宋体" panose="02010600030101010101" pitchFamily="2"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696650" y="1059315"/>
                <a:ext cx="6347750" cy="2861660"/>
              </a:xfrm>
              <a:prstGeom prst="rect">
                <a:avLst/>
              </a:prstGeom>
              <a:blipFill>
                <a:blip r:embed="rId2"/>
                <a:stretch>
                  <a:fillRect l="-1248" r="-96"/>
                </a:stretch>
              </a:blipFill>
            </p:spPr>
            <p:txBody>
              <a:bodyPr/>
              <a:lstStyle/>
              <a:p>
                <a:r>
                  <a:rPr lang="zh-CN" altLang="en-US">
                    <a:noFill/>
                  </a:rPr>
                  <a:t> </a:t>
                </a:r>
              </a:p>
            </p:txBody>
          </p:sp>
        </mc:Fallback>
      </mc:AlternateContent>
      <p:pic>
        <p:nvPicPr>
          <p:cNvPr id="11" name="图片 10"/>
          <p:cNvPicPr>
            <a:picLocks noChangeAspect="1"/>
          </p:cNvPicPr>
          <p:nvPr/>
        </p:nvPicPr>
        <p:blipFill>
          <a:blip r:embed="rId3"/>
          <a:stretch>
            <a:fillRect/>
          </a:stretch>
        </p:blipFill>
        <p:spPr>
          <a:xfrm>
            <a:off x="8183749" y="233680"/>
            <a:ext cx="3894823" cy="5189924"/>
          </a:xfrm>
          <a:prstGeom prst="rect">
            <a:avLst/>
          </a:prstGeom>
        </p:spPr>
      </p:pic>
      <p:sp>
        <p:nvSpPr>
          <p:cNvPr id="8" name="矩形 7"/>
          <p:cNvSpPr/>
          <p:nvPr/>
        </p:nvSpPr>
        <p:spPr>
          <a:xfrm>
            <a:off x="7700219" y="2415060"/>
            <a:ext cx="967059" cy="646181"/>
          </a:xfrm>
          <a:prstGeom prst="rect">
            <a:avLst/>
          </a:prstGeom>
        </p:spPr>
        <p:txBody>
          <a:bodyPr wrap="square">
            <a:spAutoFit/>
          </a:bodyPr>
          <a:lstStyle/>
          <a:p>
            <a:pPr defTabSz="1171887"/>
            <a:r>
              <a:rPr lang="zh-CN" altLang="en-US" kern="100" dirty="0">
                <a:solidFill>
                  <a:srgbClr val="1F5281"/>
                </a:solidFill>
                <a:latin typeface="Times New Roman" panose="02020603050405020304" pitchFamily="18" charset="0"/>
                <a:cs typeface="Times New Roman" panose="02020603050405020304" pitchFamily="18" charset="0"/>
              </a:rPr>
              <a:t>递归调用阶段</a:t>
            </a:r>
            <a:endParaRPr lang="en-US" dirty="0">
              <a:solidFill>
                <a:srgbClr val="1F5281"/>
              </a:solidFill>
              <a:latin typeface="Verdana"/>
            </a:endParaRPr>
          </a:p>
        </p:txBody>
      </p:sp>
      <p:sp>
        <p:nvSpPr>
          <p:cNvPr id="12" name="标题 2"/>
          <p:cNvSpPr>
            <a:spLocks noGrp="1"/>
          </p:cNvSpPr>
          <p:nvPr>
            <p:ph type="title"/>
          </p:nvPr>
        </p:nvSpPr>
        <p:spPr/>
        <p:txBody>
          <a:bodyPr>
            <a:normAutofit fontScale="90000"/>
          </a:bodyPr>
          <a:lstStyle/>
          <a:p>
            <a:r>
              <a:rPr lang="zh-CN" altLang="en-US"/>
              <a:t>阶乘</a:t>
            </a:r>
            <a:r>
              <a:rPr lang="zh-CN" altLang="en-US" smtClean="0"/>
              <a:t>递归函数空间效率</a:t>
            </a:r>
            <a:endParaRPr lang="zh-CN" altLang="en-US"/>
          </a:p>
        </p:txBody>
      </p:sp>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948" y="3920975"/>
            <a:ext cx="7775064" cy="2532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圆角矩形标注 9"/>
          <p:cNvSpPr/>
          <p:nvPr/>
        </p:nvSpPr>
        <p:spPr>
          <a:xfrm>
            <a:off x="5999597" y="3909475"/>
            <a:ext cx="2636148" cy="495470"/>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1171887"/>
            <a:r>
              <a:rPr lang="zh-CN" altLang="en-US" sz="2300">
                <a:solidFill>
                  <a:srgbClr val="FFFFFF"/>
                </a:solidFill>
                <a:latin typeface="Verdana"/>
              </a:rPr>
              <a:t>空间复杂度</a:t>
            </a:r>
            <a:r>
              <a:rPr lang="en-US" altLang="zh-CN" sz="2300">
                <a:solidFill>
                  <a:srgbClr val="FFFFFF"/>
                </a:solidFill>
                <a:latin typeface="Verdana"/>
              </a:rPr>
              <a:t>O(n)</a:t>
            </a:r>
            <a:endParaRPr lang="zh-CN" altLang="en-US" sz="2300">
              <a:solidFill>
                <a:srgbClr val="FFFFFF"/>
              </a:solidFill>
              <a:latin typeface="Verdana"/>
            </a:endParaRPr>
          </a:p>
        </p:txBody>
      </p:sp>
      <p:sp>
        <p:nvSpPr>
          <p:cNvPr id="2" name="矩形 1"/>
          <p:cNvSpPr/>
          <p:nvPr/>
        </p:nvSpPr>
        <p:spPr>
          <a:xfrm>
            <a:off x="696650" y="2871278"/>
            <a:ext cx="6091415" cy="1200051"/>
          </a:xfrm>
          <a:prstGeom prst="rect">
            <a:avLst/>
          </a:prstGeom>
        </p:spPr>
        <p:txBody>
          <a:bodyPr>
            <a:spAutoFit/>
          </a:bodyPr>
          <a:lstStyle/>
          <a:p>
            <a:pPr marL="285693" indent="-285693" defTabSz="1171887">
              <a:lnSpc>
                <a:spcPct val="150000"/>
              </a:lnSpc>
              <a:buFont typeface="Arial" panose="020B0604020202020204" pitchFamily="34" charset="0"/>
              <a:buChar char="•"/>
            </a:pPr>
            <a:r>
              <a:rPr lang="zh-CN" altLang="en-US" sz="2400" b="1" kern="100">
                <a:solidFill>
                  <a:prstClr val="black"/>
                </a:solidFill>
                <a:latin typeface="Times New Roman" panose="02020603050405020304" pitchFamily="18" charset="0"/>
                <a:cs typeface="Times New Roman" panose="02020603050405020304" pitchFamily="18" charset="0"/>
              </a:rPr>
              <a:t>如果递归深度过大，则会导致调用栈所占容量过大发生溢出。</a:t>
            </a:r>
            <a:endParaRPr lang="en-US" altLang="zh-CN" sz="2400" b="1">
              <a:solidFill>
                <a:prstClr val="black"/>
              </a:solidFill>
              <a:latin typeface="Verdana"/>
            </a:endParaRPr>
          </a:p>
        </p:txBody>
      </p:sp>
    </p:spTree>
    <p:extLst>
      <p:ext uri="{BB962C8B-B14F-4D97-AF65-F5344CB8AC3E}">
        <p14:creationId xmlns:p14="http://schemas.microsoft.com/office/powerpoint/2010/main" val="3428932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P spid="2"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a:t>
            </a:r>
            <a:r>
              <a:rPr lang="zh-CN" altLang="en-US" dirty="0"/>
              <a:t>递归调用</a:t>
            </a:r>
            <a:r>
              <a:rPr lang="zh-CN" altLang="en-US" dirty="0" smtClean="0"/>
              <a:t>树直观表示出算法</a:t>
            </a:r>
            <a:r>
              <a:rPr lang="zh-CN" altLang="en-US" dirty="0"/>
              <a:t>的运行</a:t>
            </a:r>
            <a:r>
              <a:rPr lang="zh-CN" altLang="en-US" dirty="0" smtClean="0"/>
              <a:t>过程</a:t>
            </a:r>
            <a:r>
              <a:rPr lang="zh-CN" altLang="en-US" dirty="0"/>
              <a:t>；</a:t>
            </a:r>
            <a:endParaRPr lang="en-US" altLang="zh-CN" dirty="0" smtClean="0"/>
          </a:p>
          <a:p>
            <a:r>
              <a:rPr lang="zh-CN" altLang="en-US" dirty="0" smtClean="0"/>
              <a:t>算法</a:t>
            </a:r>
            <a:r>
              <a:rPr lang="zh-CN" altLang="en-US" dirty="0"/>
              <a:t>的</a:t>
            </a:r>
            <a:r>
              <a:rPr lang="zh-CN" altLang="en-US" dirty="0" smtClean="0"/>
              <a:t>时间性能由调用</a:t>
            </a:r>
            <a:r>
              <a:rPr lang="zh-CN" altLang="en-US" dirty="0"/>
              <a:t>树的</a:t>
            </a:r>
            <a:r>
              <a:rPr lang="zh-CN" altLang="en-US" dirty="0" smtClean="0"/>
              <a:t>规模（结点个数）</a:t>
            </a:r>
            <a:r>
              <a:rPr lang="zh-CN" altLang="en-US" dirty="0"/>
              <a:t>决定</a:t>
            </a:r>
            <a:r>
              <a:rPr lang="zh-CN" altLang="en-US" dirty="0" smtClean="0"/>
              <a:t>；</a:t>
            </a:r>
            <a:endParaRPr lang="en-US" altLang="zh-CN" dirty="0" smtClean="0"/>
          </a:p>
          <a:p>
            <a:r>
              <a:rPr lang="zh-CN" altLang="en-US" dirty="0" smtClean="0"/>
              <a:t>算法</a:t>
            </a:r>
            <a:r>
              <a:rPr lang="zh-CN" altLang="en-US" dirty="0"/>
              <a:t>的空间</a:t>
            </a:r>
            <a:r>
              <a:rPr lang="zh-CN" altLang="en-US" dirty="0" smtClean="0"/>
              <a:t>性能由调用</a:t>
            </a:r>
            <a:r>
              <a:rPr lang="zh-CN" altLang="en-US" dirty="0"/>
              <a:t>树的</a:t>
            </a:r>
            <a:r>
              <a:rPr lang="zh-CN" altLang="en-US" dirty="0" smtClean="0"/>
              <a:t>高度决定。</a:t>
            </a:r>
            <a:endParaRPr lang="zh-CN" altLang="en-US" dirty="0"/>
          </a:p>
        </p:txBody>
      </p:sp>
      <p:sp>
        <p:nvSpPr>
          <p:cNvPr id="3" name="标题 2"/>
          <p:cNvSpPr>
            <a:spLocks noGrp="1"/>
          </p:cNvSpPr>
          <p:nvPr>
            <p:ph type="title"/>
          </p:nvPr>
        </p:nvSpPr>
        <p:spPr/>
        <p:txBody>
          <a:bodyPr>
            <a:normAutofit fontScale="90000"/>
          </a:bodyPr>
          <a:lstStyle/>
          <a:p>
            <a:r>
              <a:rPr lang="zh-CN" altLang="en-US" smtClean="0"/>
              <a:t>递归算法的性能</a:t>
            </a:r>
            <a:endParaRPr lang="zh-CN" altLang="en-US"/>
          </a:p>
        </p:txBody>
      </p:sp>
    </p:spTree>
    <p:extLst>
      <p:ext uri="{BB962C8B-B14F-4D97-AF65-F5344CB8AC3E}">
        <p14:creationId xmlns:p14="http://schemas.microsoft.com/office/powerpoint/2010/main" val="112532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19667" y="328613"/>
            <a:ext cx="10972800" cy="1371600"/>
          </a:xfrm>
        </p:spPr>
        <p:txBody>
          <a:bodyPr/>
          <a:lstStyle/>
          <a:p>
            <a:pPr algn="ctr" eaLnBrk="1" hangingPunct="1"/>
            <a:r>
              <a:rPr lang="en-US" altLang="zh-CN" sz="4000" smtClean="0">
                <a:solidFill>
                  <a:srgbClr val="0000DA"/>
                </a:solidFill>
                <a:latin typeface="Comic Sans MS" pitchFamily="66" charset="0"/>
              </a:rPr>
              <a:t>Divide and Conquer: The Towers of Hanoi</a:t>
            </a:r>
          </a:p>
        </p:txBody>
      </p:sp>
      <p:pic>
        <p:nvPicPr>
          <p:cNvPr id="14339"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968501" y="3270251"/>
            <a:ext cx="8447617" cy="3052763"/>
          </a:xfrm>
        </p:spPr>
      </p:pic>
      <p:sp>
        <p:nvSpPr>
          <p:cNvPr id="14340" name="Rectangle 6"/>
          <p:cNvSpPr>
            <a:spLocks noChangeArrowheads="1"/>
          </p:cNvSpPr>
          <p:nvPr/>
        </p:nvSpPr>
        <p:spPr bwMode="auto">
          <a:xfrm>
            <a:off x="1828800" y="1700214"/>
            <a:ext cx="924560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20000"/>
              </a:spcBef>
              <a:spcAft>
                <a:spcPts val="0"/>
              </a:spcAft>
              <a:buClr>
                <a:srgbClr val="0000DA"/>
              </a:buClr>
              <a:buSzPct val="75000"/>
              <a:buFont typeface="Wingdings" pitchFamily="2" charset="2"/>
              <a:buChar char="r"/>
              <a:tabLst/>
              <a:defRPr/>
            </a:pPr>
            <a:r>
              <a:rPr kumimoji="0" lang="en-US" altLang="zh-CN" sz="2400" b="0" i="0" u="none" strike="noStrike" kern="1200" cap="none" spc="0" normalizeH="0" baseline="0" noProof="0" dirty="0">
                <a:ln>
                  <a:noFill/>
                </a:ln>
                <a:solidFill>
                  <a:srgbClr val="FF0000"/>
                </a:solidFill>
                <a:effectLst/>
                <a:uLnTx/>
                <a:uFillTx/>
                <a:latin typeface="Comic Sans MS" pitchFamily="66" charset="0"/>
                <a:ea typeface="宋体" charset="-122"/>
                <a:cs typeface="+mn-cs"/>
              </a:rPr>
              <a:t> The Problem</a:t>
            </a: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Blip>
                <a:blip r:embed="rId4"/>
              </a:buBlip>
              <a:tabLst/>
              <a:defRPr/>
            </a:pPr>
            <a:r>
              <a:rPr kumimoji="0" lang="en-US" altLang="zh-CN" sz="2000" b="0" i="0" u="none" strike="noStrike" kern="1200" cap="none" spc="0" normalizeH="0" baseline="0" noProof="0" dirty="0">
                <a:ln>
                  <a:noFill/>
                </a:ln>
                <a:solidFill>
                  <a:prstClr val="black"/>
                </a:solidFill>
                <a:effectLst/>
                <a:uLnTx/>
                <a:uFillTx/>
                <a:latin typeface="Comic Sans MS" pitchFamily="66" charset="0"/>
                <a:ea typeface="宋体" charset="-122"/>
                <a:cs typeface="+mn-cs"/>
              </a:rPr>
              <a:t> move(64,1,3,2)——move 64 disks from tower 1 to tower 3 using tower 2 as temporary storage.</a:t>
            </a: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Blip>
                <a:blip r:embed="rId4"/>
              </a:buBlip>
              <a:tabLst/>
              <a:defRPr/>
            </a:pPr>
            <a:r>
              <a:rPr kumimoji="0" lang="en-US" altLang="zh-CN" sz="2000" b="0" i="0" u="none" strike="noStrike" kern="1200" cap="none" spc="0" normalizeH="0" baseline="0" noProof="0" dirty="0">
                <a:ln>
                  <a:noFill/>
                </a:ln>
                <a:solidFill>
                  <a:prstClr val="black"/>
                </a:solidFill>
                <a:effectLst/>
                <a:uLnTx/>
                <a:uFillTx/>
                <a:latin typeface="Comic Sans MS" pitchFamily="66" charset="0"/>
                <a:ea typeface="宋体" charset="-122"/>
                <a:cs typeface="+mn-cs"/>
              </a:rPr>
              <a:t> One disk can be moved at a time and no disk is ever allowed to be placed on top of a smaller disk.</a:t>
            </a: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Blip>
                <a:blip r:embed="rId4"/>
              </a:buBlip>
              <a:tabLst/>
              <a:defRPr/>
            </a:pPr>
            <a:endParaRPr kumimoji="0" lang="en-US" altLang="zh-CN" sz="2800" b="0" i="0" u="none" strike="noStrike" kern="1200" cap="none" spc="0" normalizeH="0" baseline="0" noProof="0" dirty="0">
              <a:ln>
                <a:noFill/>
              </a:ln>
              <a:solidFill>
                <a:srgbClr val="FF0000"/>
              </a:solidFill>
              <a:effectLst/>
              <a:uLnTx/>
              <a:uFillTx/>
              <a:latin typeface="Comic Sans MS" pitchFamily="66" charset="0"/>
              <a:ea typeface="宋体" charset="-122"/>
              <a:cs typeface="+mn-cs"/>
              <a:hlinkClick r:id="rId5" action="ppaction://hlinkfile"/>
            </a:endParaRP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Blip>
                <a:blip r:embed="rId4"/>
              </a:buBlip>
              <a:tabLst/>
              <a:defRPr/>
            </a:pPr>
            <a:endParaRPr kumimoji="0" lang="en-US" altLang="zh-CN" sz="2800" b="0" i="0" u="none" strike="noStrike" kern="1200" cap="none" spc="0" normalizeH="0" baseline="0" noProof="0" dirty="0">
              <a:ln>
                <a:noFill/>
              </a:ln>
              <a:solidFill>
                <a:srgbClr val="FF0000"/>
              </a:solidFill>
              <a:effectLst/>
              <a:uLnTx/>
              <a:uFillTx/>
              <a:latin typeface="Comic Sans MS" pitchFamily="66" charset="0"/>
              <a:ea typeface="宋体" charset="-122"/>
              <a:cs typeface="+mn-cs"/>
              <a:hlinkClick r:id="rId5" action="ppaction://hlinkfile"/>
            </a:endParaRP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None/>
              <a:tabLst/>
              <a:defRPr/>
            </a:pPr>
            <a:endParaRPr kumimoji="0" lang="en-US" altLang="zh-CN" sz="2800" b="0" i="0" u="none" strike="noStrike" kern="1200" cap="none" spc="0" normalizeH="0" baseline="0" noProof="0" dirty="0">
              <a:ln>
                <a:noFill/>
              </a:ln>
              <a:solidFill>
                <a:srgbClr val="FF0000"/>
              </a:solidFill>
              <a:effectLst/>
              <a:uLnTx/>
              <a:uFillTx/>
              <a:latin typeface="Comic Sans MS" pitchFamily="66" charset="0"/>
              <a:ea typeface="宋体" charset="-122"/>
              <a:cs typeface="+mn-cs"/>
              <a:hlinkClick r:id="rId5" action="ppaction://hlinkfile"/>
            </a:endParaRP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None/>
              <a:tabLst/>
              <a:defRPr/>
            </a:pPr>
            <a:endParaRPr kumimoji="0" lang="en-US" altLang="zh-CN" sz="2800" b="0" i="0" u="none" strike="noStrike" kern="1200" cap="none" spc="0" normalizeH="0" baseline="0" noProof="0" dirty="0">
              <a:ln>
                <a:noFill/>
              </a:ln>
              <a:solidFill>
                <a:srgbClr val="FF0000"/>
              </a:solidFill>
              <a:effectLst/>
              <a:uLnTx/>
              <a:uFillTx/>
              <a:latin typeface="Comic Sans MS" pitchFamily="66" charset="0"/>
              <a:ea typeface="宋体" charset="-122"/>
              <a:cs typeface="+mn-cs"/>
              <a:hlinkClick r:id="rId5" action="ppaction://hlinkfile"/>
            </a:endParaRP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Blip>
                <a:blip r:embed="rId4"/>
              </a:buBlip>
              <a:tabLst/>
              <a:defRPr/>
            </a:pPr>
            <a:endParaRPr kumimoji="0" lang="en-US" altLang="zh-CN" sz="2800" b="0" i="0" u="none" strike="noStrike" kern="1200" cap="none" spc="0" normalizeH="0" baseline="0" noProof="0" dirty="0">
              <a:ln>
                <a:noFill/>
              </a:ln>
              <a:solidFill>
                <a:srgbClr val="FF0000"/>
              </a:solidFill>
              <a:effectLst/>
              <a:uLnTx/>
              <a:uFillTx/>
              <a:latin typeface="Comic Sans MS" pitchFamily="66" charset="0"/>
              <a:ea typeface="宋体" charset="-122"/>
              <a:cs typeface="+mn-cs"/>
              <a:hlinkClick r:id="rId5" action="ppaction://hlinkfile"/>
            </a:endParaRP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Blip>
                <a:blip r:embed="rId4"/>
              </a:buBlip>
              <a:tabLst/>
              <a:defRPr/>
            </a:pPr>
            <a:r>
              <a:rPr kumimoji="0" lang="zh-CN" altLang="en-US" sz="3200" b="0" i="0" u="sng" strike="noStrike" kern="1200" cap="none" spc="0" normalizeH="0" baseline="0" noProof="0" dirty="0">
                <a:ln>
                  <a:noFill/>
                </a:ln>
                <a:solidFill>
                  <a:srgbClr val="FF0000"/>
                </a:solidFill>
                <a:effectLst/>
                <a:uLnTx/>
                <a:uFillTx/>
                <a:latin typeface="Comic Sans MS" pitchFamily="66" charset="0"/>
                <a:ea typeface="宋体" charset="-122"/>
                <a:cs typeface="+mn-cs"/>
                <a:hlinkClick r:id="rId5" action="ppaction://hlinkfile"/>
              </a:rPr>
              <a:t>动画</a:t>
            </a:r>
            <a:endParaRPr kumimoji="0" lang="en-US" altLang="zh-CN" sz="3200" b="0" i="0" u="sng" strike="noStrike" kern="1200" cap="none" spc="0" normalizeH="0" baseline="0" noProof="0" dirty="0">
              <a:ln>
                <a:noFill/>
              </a:ln>
              <a:solidFill>
                <a:srgbClr val="FF0000"/>
              </a:solidFill>
              <a:effectLst/>
              <a:uLnTx/>
              <a:uFillTx/>
              <a:latin typeface="Comic Sans MS" pitchFamily="66" charset="0"/>
              <a:ea typeface="宋体" charset="-122"/>
              <a:cs typeface="+mn-cs"/>
            </a:endParaRPr>
          </a:p>
        </p:txBody>
      </p:sp>
    </p:spTree>
    <p:extLst>
      <p:ext uri="{BB962C8B-B14F-4D97-AF65-F5344CB8AC3E}">
        <p14:creationId xmlns:p14="http://schemas.microsoft.com/office/powerpoint/2010/main" val="1184336815"/>
      </p:ext>
    </p:extLst>
  </p:cSld>
  <p:clrMapOvr>
    <a:masterClrMapping/>
  </p:clrMapOvr>
  <p:transition>
    <p:checke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altLang="zh-CN" sz="4000" smtClean="0">
                <a:solidFill>
                  <a:srgbClr val="0000DA"/>
                </a:solidFill>
                <a:latin typeface="Comic Sans MS" pitchFamily="66" charset="0"/>
              </a:rPr>
              <a:t>Divide and Conquer: The Towers of Hanoi</a:t>
            </a:r>
          </a:p>
        </p:txBody>
      </p:sp>
      <p:sp>
        <p:nvSpPr>
          <p:cNvPr id="15363" name="Rectangle 6"/>
          <p:cNvSpPr>
            <a:spLocks noChangeArrowheads="1"/>
          </p:cNvSpPr>
          <p:nvPr/>
        </p:nvSpPr>
        <p:spPr bwMode="auto">
          <a:xfrm>
            <a:off x="1117600" y="1676401"/>
            <a:ext cx="10363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20000"/>
              </a:spcBef>
              <a:spcAft>
                <a:spcPts val="0"/>
              </a:spcAft>
              <a:buClr>
                <a:srgbClr val="0000DA"/>
              </a:buClr>
              <a:buSzPct val="75000"/>
              <a:buFont typeface="Wingdings" pitchFamily="2" charset="2"/>
              <a:buChar char="r"/>
              <a:tabLst/>
              <a:defRPr/>
            </a:pPr>
            <a:r>
              <a:rPr kumimoji="0" lang="en-US" altLang="zh-CN" sz="2400" b="0" i="0" u="none" strike="noStrike" kern="1200" cap="none" spc="0" normalizeH="0" baseline="0" noProof="0">
                <a:ln>
                  <a:noFill/>
                </a:ln>
                <a:solidFill>
                  <a:prstClr val="black"/>
                </a:solidFill>
                <a:effectLst/>
                <a:uLnTx/>
                <a:uFillTx/>
                <a:latin typeface="Comic Sans MS" pitchFamily="66" charset="0"/>
                <a:ea typeface="宋体" charset="-122"/>
                <a:cs typeface="+mn-cs"/>
              </a:rPr>
              <a:t> The Solution</a:t>
            </a:r>
          </a:p>
          <a:p>
            <a:pPr marL="457200" marR="0" lvl="1" indent="0" algn="l" defTabSz="914400" rtl="0" eaLnBrk="1" fontAlgn="auto" latinLnBrk="0" hangingPunct="1">
              <a:lnSpc>
                <a:spcPct val="100000"/>
              </a:lnSpc>
              <a:spcBef>
                <a:spcPct val="20000"/>
              </a:spcBef>
              <a:spcAft>
                <a:spcPts val="0"/>
              </a:spcAft>
              <a:buClr>
                <a:srgbClr val="C0504D"/>
              </a:buClr>
              <a:buSzPct val="85000"/>
              <a:buFont typeface="Wingdings" pitchFamily="2" charset="2"/>
              <a:buBlip>
                <a:blip r:embed="rId3"/>
              </a:buBlip>
              <a:tabLst/>
              <a:defRPr/>
            </a:pPr>
            <a:r>
              <a:rPr kumimoji="0" lang="en-US" altLang="zh-CN" sz="2000" b="0" i="0" u="none" strike="noStrike" kern="1200" cap="none" spc="0" normalizeH="0" baseline="0" noProof="0">
                <a:ln>
                  <a:noFill/>
                </a:ln>
                <a:solidFill>
                  <a:prstClr val="black"/>
                </a:solidFill>
                <a:effectLst/>
                <a:uLnTx/>
                <a:uFillTx/>
                <a:latin typeface="Comic Sans MS" pitchFamily="66" charset="0"/>
                <a:ea typeface="宋体" charset="-122"/>
                <a:cs typeface="+mn-cs"/>
              </a:rPr>
              <a:t> Concentrate our attention not on the first step, but rather on the </a:t>
            </a:r>
            <a:r>
              <a:rPr kumimoji="0" lang="en-US" altLang="zh-CN" sz="2000" b="0" i="0" u="none" strike="noStrike" kern="1200" cap="none" spc="0" normalizeH="0" baseline="0" noProof="0">
                <a:ln>
                  <a:noFill/>
                </a:ln>
                <a:solidFill>
                  <a:srgbClr val="FF0000"/>
                </a:solidFill>
                <a:effectLst/>
                <a:uLnTx/>
                <a:uFillTx/>
                <a:latin typeface="Comic Sans MS" pitchFamily="66" charset="0"/>
                <a:ea typeface="宋体" charset="-122"/>
                <a:cs typeface="+mn-cs"/>
              </a:rPr>
              <a:t>hardest step: moving the bottom disk</a:t>
            </a:r>
            <a:r>
              <a:rPr kumimoji="0" lang="en-US" altLang="zh-CN" sz="2000" b="0" i="0" u="none" strike="noStrike" kern="1200" cap="none" spc="0" normalizeH="0" baseline="0" noProof="0">
                <a:ln>
                  <a:noFill/>
                </a:ln>
                <a:solidFill>
                  <a:prstClr val="black"/>
                </a:solidFill>
                <a:effectLst/>
                <a:uLnTx/>
                <a:uFillTx/>
                <a:latin typeface="Comic Sans MS" pitchFamily="66" charset="0"/>
                <a:ea typeface="宋体" charset="-122"/>
                <a:cs typeface="+mn-cs"/>
              </a:rPr>
              <a:t>.</a:t>
            </a: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p>
          <a:p>
            <a:pPr marL="914400" marR="0" lvl="2" indent="0" algn="l" defTabSz="914400" rtl="0" eaLnBrk="1" fontAlgn="auto" latinLnBrk="0" hangingPunct="1">
              <a:lnSpc>
                <a:spcPct val="100000"/>
              </a:lnSpc>
              <a:spcBef>
                <a:spcPct val="20000"/>
              </a:spcBef>
              <a:spcAft>
                <a:spcPts val="0"/>
              </a:spcAft>
              <a:buClr>
                <a:srgbClr val="EEECE1"/>
              </a:buClr>
              <a:buSzPct val="6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move(63,1,2,3); //move 63 disks from tower 1 to 2</a:t>
            </a:r>
          </a:p>
          <a:p>
            <a:pPr marL="914400" marR="0" lvl="2" indent="0" algn="l" defTabSz="914400" rtl="0" eaLnBrk="1" fontAlgn="auto" latinLnBrk="0" hangingPunct="1">
              <a:lnSpc>
                <a:spcPct val="100000"/>
              </a:lnSpc>
              <a:spcBef>
                <a:spcPct val="20000"/>
              </a:spcBef>
              <a:spcAft>
                <a:spcPts val="0"/>
              </a:spcAft>
              <a:buClr>
                <a:srgbClr val="EEECE1"/>
              </a:buClr>
              <a:buSzPct val="6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		</a:t>
            </a:r>
            <a:r>
              <a:rPr kumimoji="0" lang="en-US" altLang="zh-CN" sz="2000" b="0" i="0" u="none" strike="noStrike" kern="1200" cap="none" spc="0" normalizeH="0" baseline="0" noProof="0">
                <a:ln>
                  <a:noFill/>
                </a:ln>
                <a:solidFill>
                  <a:srgbClr val="0000DA"/>
                </a:solidFill>
                <a:effectLst/>
                <a:uLnTx/>
                <a:uFillTx/>
                <a:latin typeface="Arial" charset="0"/>
                <a:ea typeface="宋体" charset="-122"/>
                <a:cs typeface="+mn-cs"/>
              </a:rPr>
              <a:t>// using tower 3 as temporary storage</a:t>
            </a:r>
          </a:p>
          <a:p>
            <a:pPr marL="914400" marR="0" lvl="2" indent="0" algn="l" defTabSz="914400" rtl="0" eaLnBrk="1" fontAlgn="auto" latinLnBrk="0" hangingPunct="1">
              <a:lnSpc>
                <a:spcPct val="100000"/>
              </a:lnSpc>
              <a:spcBef>
                <a:spcPct val="20000"/>
              </a:spcBef>
              <a:spcAft>
                <a:spcPts val="0"/>
              </a:spcAft>
              <a:buClr>
                <a:srgbClr val="EEECE1"/>
              </a:buClr>
              <a:buSzPct val="6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cout&lt;&lt;“Move disk 64 from tower 1 to tower 3.”&lt;&lt;endl;</a:t>
            </a:r>
          </a:p>
          <a:p>
            <a:pPr marL="914400" marR="0" lvl="2" indent="0" algn="l" defTabSz="914400" rtl="0" eaLnBrk="1" fontAlgn="auto" latinLnBrk="0" hangingPunct="1">
              <a:lnSpc>
                <a:spcPct val="100000"/>
              </a:lnSpc>
              <a:spcBef>
                <a:spcPct val="20000"/>
              </a:spcBef>
              <a:spcAft>
                <a:spcPts val="0"/>
              </a:spcAft>
              <a:buClr>
                <a:srgbClr val="EEECE1"/>
              </a:buClr>
              <a:buSzPct val="6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move(63,2,3,1); //move 63 disks from tower 2 to 3</a:t>
            </a:r>
          </a:p>
          <a:p>
            <a:pPr marL="914400" marR="0" lvl="2" indent="0" algn="l" defTabSz="914400" rtl="0" eaLnBrk="1" fontAlgn="auto" latinLnBrk="0" hangingPunct="1">
              <a:lnSpc>
                <a:spcPct val="100000"/>
              </a:lnSpc>
              <a:spcBef>
                <a:spcPct val="20000"/>
              </a:spcBef>
              <a:spcAft>
                <a:spcPts val="0"/>
              </a:spcAft>
              <a:buClr>
                <a:srgbClr val="EEECE1"/>
              </a:buClr>
              <a:buSzPct val="6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		</a:t>
            </a:r>
            <a:r>
              <a:rPr kumimoji="0" lang="en-US" altLang="zh-CN" sz="2000" b="0" i="0" u="none" strike="noStrike" kern="1200" cap="none" spc="0" normalizeH="0" baseline="0" noProof="0">
                <a:ln>
                  <a:noFill/>
                </a:ln>
                <a:solidFill>
                  <a:srgbClr val="0000DA"/>
                </a:solidFill>
                <a:effectLst/>
                <a:uLnTx/>
                <a:uFillTx/>
                <a:latin typeface="Arial" charset="0"/>
                <a:ea typeface="宋体" charset="-122"/>
                <a:cs typeface="+mn-cs"/>
              </a:rPr>
              <a:t>//using tower 1 as temporary storage</a:t>
            </a:r>
          </a:p>
          <a:p>
            <a:pPr marL="457200" marR="0" lvl="1" indent="0" algn="l" defTabSz="914400" rtl="0" eaLnBrk="1" fontAlgn="auto" latinLnBrk="0" hangingPunct="1">
              <a:lnSpc>
                <a:spcPct val="100000"/>
              </a:lnSpc>
              <a:spcBef>
                <a:spcPct val="20000"/>
              </a:spcBef>
              <a:spcAft>
                <a:spcPts val="0"/>
              </a:spcAft>
              <a:buClr>
                <a:srgbClr val="C0504D"/>
              </a:buClr>
              <a:buSzPct val="80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p>
          <a:p>
            <a:pPr marL="457200" marR="0" lvl="1" indent="0" algn="l" defTabSz="914400" rtl="0" eaLnBrk="1" fontAlgn="auto" latinLnBrk="0" hangingPunct="1">
              <a:lnSpc>
                <a:spcPct val="100000"/>
              </a:lnSpc>
              <a:spcBef>
                <a:spcPct val="20000"/>
              </a:spcBef>
              <a:spcAft>
                <a:spcPts val="0"/>
              </a:spcAft>
              <a:buClr>
                <a:srgbClr val="C0504D"/>
              </a:buClr>
              <a:buSzPct val="85000"/>
              <a:buFont typeface="Wingdings" pitchFamily="2" charset="2"/>
              <a:buBlip>
                <a:blip r:embed="rId3"/>
              </a:buBlip>
              <a:tabLst/>
              <a:defRPr/>
            </a:pPr>
            <a:r>
              <a:rPr kumimoji="0" lang="en-US" altLang="zh-CN" sz="2000" b="0" i="0" u="none" strike="noStrike" kern="1200" cap="none" spc="0" normalizeH="0" baseline="0" noProof="0">
                <a:ln>
                  <a:noFill/>
                </a:ln>
                <a:solidFill>
                  <a:srgbClr val="FF0000"/>
                </a:solidFill>
                <a:effectLst/>
                <a:uLnTx/>
                <a:uFillTx/>
                <a:latin typeface="Comic Sans MS" pitchFamily="66" charset="0"/>
                <a:ea typeface="宋体" charset="-122"/>
                <a:cs typeface="+mn-cs"/>
              </a:rPr>
              <a:t> Divide and Conquer</a:t>
            </a:r>
            <a:r>
              <a:rPr kumimoji="0" lang="en-US" altLang="zh-CN" sz="2000" b="0" i="0" u="none" strike="noStrike" kern="1200" cap="none" spc="0" normalizeH="0" baseline="0" noProof="0">
                <a:ln>
                  <a:noFill/>
                </a:ln>
                <a:solidFill>
                  <a:prstClr val="black"/>
                </a:solidFill>
                <a:effectLst/>
                <a:uLnTx/>
                <a:uFillTx/>
                <a:latin typeface="Comic Sans MS" pitchFamily="66" charset="0"/>
                <a:ea typeface="宋体" charset="-122"/>
                <a:cs typeface="+mn-cs"/>
              </a:rPr>
              <a:t>: To solve a problem, split the work into smaller and smaller parts, each of which is easier to solve than the original problem.</a:t>
            </a:r>
            <a:r>
              <a:rPr kumimoji="0" lang="zh-CN" altLang="en-US" sz="2000" b="1" i="0" u="none" strike="noStrike" kern="1200" cap="none" spc="0" normalizeH="0" baseline="0" noProof="0">
                <a:ln>
                  <a:noFill/>
                </a:ln>
                <a:solidFill>
                  <a:srgbClr val="FF0000"/>
                </a:solidFill>
                <a:effectLst/>
                <a:uLnTx/>
                <a:uFillTx/>
                <a:latin typeface="Comic Sans MS" pitchFamily="66" charset="0"/>
                <a:ea typeface="宋体" charset="-122"/>
                <a:cs typeface="+mn-cs"/>
              </a:rPr>
              <a:t>（分而治之）</a:t>
            </a:r>
          </a:p>
        </p:txBody>
      </p:sp>
    </p:spTree>
    <p:extLst>
      <p:ext uri="{BB962C8B-B14F-4D97-AF65-F5344CB8AC3E}">
        <p14:creationId xmlns:p14="http://schemas.microsoft.com/office/powerpoint/2010/main" val="741547727"/>
      </p:ext>
    </p:extLst>
  </p:cSld>
  <p:clrMapOvr>
    <a:masterClrMapping/>
  </p:clrMapOvr>
  <p:transition>
    <p:checker dir="vert"/>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en-US" altLang="zh-CN" sz="4000" smtClean="0">
                <a:solidFill>
                  <a:srgbClr val="0000DA"/>
                </a:solidFill>
                <a:latin typeface="Comic Sans MS" pitchFamily="66" charset="0"/>
              </a:rPr>
              <a:t>Divide and Conquer: The Towers of Hanoi</a:t>
            </a:r>
          </a:p>
        </p:txBody>
      </p:sp>
      <p:sp>
        <p:nvSpPr>
          <p:cNvPr id="16387" name="Rectangle 3"/>
          <p:cNvSpPr>
            <a:spLocks noGrp="1" noChangeArrowheads="1"/>
          </p:cNvSpPr>
          <p:nvPr>
            <p:ph type="body" sz="half" idx="1"/>
          </p:nvPr>
        </p:nvSpPr>
        <p:spPr>
          <a:xfrm>
            <a:off x="1521885" y="1905001"/>
            <a:ext cx="10670116" cy="4537075"/>
          </a:xfrm>
        </p:spPr>
        <p:txBody>
          <a:bodyPr>
            <a:normAutofit/>
          </a:bodyPr>
          <a:lstStyle/>
          <a:p>
            <a:pPr marL="609600" indent="-609600" eaLnBrk="1" hangingPunct="1">
              <a:lnSpc>
                <a:spcPct val="90000"/>
              </a:lnSpc>
              <a:buClr>
                <a:srgbClr val="0000DA"/>
              </a:buClr>
              <a:buFont typeface="Wingdings" pitchFamily="2" charset="2"/>
              <a:buNone/>
            </a:pPr>
            <a:r>
              <a:rPr lang="en-US" altLang="zh-CN" sz="2000" dirty="0" err="1" smtClean="0"/>
              <a:t>const</a:t>
            </a:r>
            <a:r>
              <a:rPr lang="en-US" altLang="zh-CN" sz="2000" dirty="0" smtClean="0"/>
              <a:t> </a:t>
            </a:r>
            <a:r>
              <a:rPr lang="en-US" altLang="zh-CN" sz="2000" dirty="0" err="1" smtClean="0"/>
              <a:t>int</a:t>
            </a:r>
            <a:r>
              <a:rPr lang="en-US" altLang="zh-CN" sz="2000" dirty="0" smtClean="0"/>
              <a:t> disks=64;</a:t>
            </a:r>
          </a:p>
          <a:p>
            <a:pPr marL="609600" indent="-609600" eaLnBrk="1" hangingPunct="1">
              <a:lnSpc>
                <a:spcPct val="90000"/>
              </a:lnSpc>
              <a:buClr>
                <a:srgbClr val="0000DA"/>
              </a:buClr>
              <a:buFont typeface="Wingdings" pitchFamily="2" charset="2"/>
              <a:buNone/>
            </a:pPr>
            <a:r>
              <a:rPr lang="en-US" altLang="zh-CN" sz="2000" dirty="0" smtClean="0"/>
              <a:t>void move(</a:t>
            </a:r>
            <a:r>
              <a:rPr lang="en-US" altLang="zh-CN" sz="2000" dirty="0" err="1" smtClean="0"/>
              <a:t>int</a:t>
            </a:r>
            <a:r>
              <a:rPr lang="en-US" altLang="zh-CN" sz="2000" dirty="0" smtClean="0"/>
              <a:t> </a:t>
            </a:r>
            <a:r>
              <a:rPr lang="en-US" altLang="zh-CN" sz="2000" dirty="0" err="1" smtClean="0"/>
              <a:t>count,int</a:t>
            </a:r>
            <a:r>
              <a:rPr lang="en-US" altLang="zh-CN" sz="2000" dirty="0" smtClean="0"/>
              <a:t> </a:t>
            </a:r>
            <a:r>
              <a:rPr lang="en-US" altLang="zh-CN" sz="2000" dirty="0" err="1" smtClean="0"/>
              <a:t>start,int</a:t>
            </a:r>
            <a:r>
              <a:rPr lang="en-US" altLang="zh-CN" sz="2000" dirty="0" smtClean="0"/>
              <a:t> </a:t>
            </a:r>
            <a:r>
              <a:rPr lang="en-US" altLang="zh-CN" sz="2000" dirty="0" err="1" smtClean="0"/>
              <a:t>finish,int</a:t>
            </a:r>
            <a:r>
              <a:rPr lang="en-US" altLang="zh-CN" sz="2000" dirty="0" smtClean="0"/>
              <a:t> temp);</a:t>
            </a:r>
          </a:p>
          <a:p>
            <a:pPr marL="609600" indent="-609600" eaLnBrk="1" hangingPunct="1">
              <a:lnSpc>
                <a:spcPct val="90000"/>
              </a:lnSpc>
              <a:buClr>
                <a:srgbClr val="0000DA"/>
              </a:buClr>
              <a:buFont typeface="Wingdings" pitchFamily="2" charset="2"/>
              <a:buNone/>
            </a:pPr>
            <a:r>
              <a:rPr lang="en-US" altLang="zh-CN" sz="2000" dirty="0" smtClean="0"/>
              <a:t>main(){</a:t>
            </a:r>
          </a:p>
          <a:p>
            <a:pPr marL="609600" indent="-609600" eaLnBrk="1" hangingPunct="1">
              <a:lnSpc>
                <a:spcPct val="90000"/>
              </a:lnSpc>
              <a:buClr>
                <a:srgbClr val="0000DA"/>
              </a:buClr>
              <a:buFont typeface="Wingdings" pitchFamily="2" charset="2"/>
              <a:buNone/>
            </a:pPr>
            <a:r>
              <a:rPr lang="en-US" altLang="zh-CN" sz="2000" dirty="0" smtClean="0"/>
              <a:t>	move(disks,1,3,2);</a:t>
            </a:r>
          </a:p>
          <a:p>
            <a:pPr marL="609600" indent="-609600" eaLnBrk="1" hangingPunct="1">
              <a:lnSpc>
                <a:spcPct val="90000"/>
              </a:lnSpc>
              <a:buClr>
                <a:srgbClr val="0000DA"/>
              </a:buClr>
              <a:buFont typeface="Wingdings" pitchFamily="2" charset="2"/>
              <a:buNone/>
            </a:pPr>
            <a:r>
              <a:rPr lang="en-US" altLang="zh-CN" sz="2000" dirty="0" smtClean="0"/>
              <a:t>}</a:t>
            </a:r>
          </a:p>
          <a:p>
            <a:pPr marL="609600" indent="-609600" eaLnBrk="1" hangingPunct="1">
              <a:lnSpc>
                <a:spcPct val="90000"/>
              </a:lnSpc>
              <a:buClr>
                <a:srgbClr val="0000DA"/>
              </a:buClr>
              <a:buFont typeface="Wingdings" pitchFamily="2" charset="2"/>
              <a:buNone/>
            </a:pPr>
            <a:r>
              <a:rPr lang="en-US" altLang="zh-CN" sz="2000" dirty="0" smtClean="0"/>
              <a:t>void move(</a:t>
            </a:r>
            <a:r>
              <a:rPr lang="en-US" altLang="zh-CN" sz="2000" dirty="0" err="1" smtClean="0"/>
              <a:t>int</a:t>
            </a:r>
            <a:r>
              <a:rPr lang="en-US" altLang="zh-CN" sz="2000" dirty="0" smtClean="0"/>
              <a:t> </a:t>
            </a:r>
            <a:r>
              <a:rPr lang="en-US" altLang="zh-CN" sz="2000" dirty="0" err="1" smtClean="0"/>
              <a:t>count,int</a:t>
            </a:r>
            <a:r>
              <a:rPr lang="en-US" altLang="zh-CN" sz="2000" dirty="0" smtClean="0"/>
              <a:t> </a:t>
            </a:r>
            <a:r>
              <a:rPr lang="en-US" altLang="zh-CN" sz="2000" dirty="0" err="1" smtClean="0"/>
              <a:t>start,int</a:t>
            </a:r>
            <a:r>
              <a:rPr lang="en-US" altLang="zh-CN" sz="2000" dirty="0" smtClean="0"/>
              <a:t> </a:t>
            </a:r>
            <a:r>
              <a:rPr lang="en-US" altLang="zh-CN" sz="2000" dirty="0" err="1" smtClean="0"/>
              <a:t>finish,int</a:t>
            </a:r>
            <a:r>
              <a:rPr lang="en-US" altLang="zh-CN" sz="2000" dirty="0" smtClean="0"/>
              <a:t> temp){</a:t>
            </a:r>
          </a:p>
          <a:p>
            <a:pPr marL="609600" indent="-609600" eaLnBrk="1" hangingPunct="1">
              <a:lnSpc>
                <a:spcPct val="90000"/>
              </a:lnSpc>
              <a:buClr>
                <a:srgbClr val="0000DA"/>
              </a:buClr>
              <a:buFont typeface="Wingdings" pitchFamily="2" charset="2"/>
              <a:buNone/>
            </a:pPr>
            <a:r>
              <a:rPr lang="en-US" altLang="zh-CN" sz="2000" dirty="0" smtClean="0"/>
              <a:t>	if (count&gt;0){</a:t>
            </a:r>
          </a:p>
          <a:p>
            <a:pPr marL="609600" indent="-609600" eaLnBrk="1" hangingPunct="1">
              <a:lnSpc>
                <a:spcPct val="90000"/>
              </a:lnSpc>
              <a:buClr>
                <a:srgbClr val="0000DA"/>
              </a:buClr>
              <a:buFont typeface="Wingdings" pitchFamily="2" charset="2"/>
              <a:buNone/>
            </a:pPr>
            <a:r>
              <a:rPr lang="en-US" altLang="zh-CN" sz="2000" dirty="0" smtClean="0"/>
              <a:t>		move(count-1,start,temp,finish);</a:t>
            </a:r>
          </a:p>
          <a:p>
            <a:pPr marL="609600" indent="-609600" eaLnBrk="1" hangingPunct="1">
              <a:lnSpc>
                <a:spcPct val="90000"/>
              </a:lnSpc>
              <a:buClr>
                <a:srgbClr val="0000DA"/>
              </a:buClr>
              <a:buFont typeface="Wingdings" pitchFamily="2" charset="2"/>
              <a:buNone/>
            </a:pPr>
            <a:r>
              <a:rPr lang="en-US" altLang="zh-CN" sz="2000" dirty="0" smtClean="0"/>
              <a:t>		</a:t>
            </a:r>
            <a:r>
              <a:rPr lang="en-US" altLang="zh-CN" sz="2000" dirty="0" err="1" smtClean="0"/>
              <a:t>cout</a:t>
            </a:r>
            <a:r>
              <a:rPr lang="en-US" altLang="zh-CN" sz="2000" dirty="0" smtClean="0"/>
              <a:t>&lt;&lt;“Move disk ”&lt;&lt;count&lt;&lt;“ from “&lt;&lt;start&lt;&lt;“ to “&lt;&lt;finish</a:t>
            </a:r>
          </a:p>
          <a:p>
            <a:pPr marL="609600" indent="-609600" eaLnBrk="1" hangingPunct="1">
              <a:lnSpc>
                <a:spcPct val="90000"/>
              </a:lnSpc>
              <a:buClr>
                <a:srgbClr val="0000DA"/>
              </a:buClr>
              <a:buFont typeface="Wingdings" pitchFamily="2" charset="2"/>
              <a:buNone/>
            </a:pPr>
            <a:r>
              <a:rPr lang="en-US" altLang="zh-CN" sz="2000" dirty="0" smtClean="0"/>
              <a:t>			&lt;&lt;“ . ”&lt;&lt;</a:t>
            </a:r>
            <a:r>
              <a:rPr lang="en-US" altLang="zh-CN" sz="2000" dirty="0" err="1" smtClean="0"/>
              <a:t>endl</a:t>
            </a:r>
            <a:r>
              <a:rPr lang="en-US" altLang="zh-CN" sz="2000" dirty="0" smtClean="0"/>
              <a:t>;</a:t>
            </a:r>
          </a:p>
          <a:p>
            <a:pPr marL="609600" indent="-609600" eaLnBrk="1" hangingPunct="1">
              <a:lnSpc>
                <a:spcPct val="90000"/>
              </a:lnSpc>
              <a:buClr>
                <a:srgbClr val="0000DA"/>
              </a:buClr>
              <a:buFont typeface="Wingdings" pitchFamily="2" charset="2"/>
              <a:buNone/>
            </a:pPr>
            <a:r>
              <a:rPr lang="en-US" altLang="zh-CN" sz="2000" dirty="0" smtClean="0"/>
              <a:t>		move(count-1,temp,finish,start);</a:t>
            </a:r>
          </a:p>
          <a:p>
            <a:pPr marL="609600" indent="-609600" eaLnBrk="1" hangingPunct="1">
              <a:lnSpc>
                <a:spcPct val="90000"/>
              </a:lnSpc>
              <a:buClr>
                <a:srgbClr val="0000DA"/>
              </a:buClr>
              <a:buFont typeface="Wingdings" pitchFamily="2" charset="2"/>
              <a:buNone/>
            </a:pPr>
            <a:r>
              <a:rPr lang="en-US" altLang="zh-CN" sz="2000" dirty="0" smtClean="0"/>
              <a:t>	}</a:t>
            </a:r>
          </a:p>
          <a:p>
            <a:pPr marL="609600" indent="-609600" eaLnBrk="1" hangingPunct="1">
              <a:lnSpc>
                <a:spcPct val="90000"/>
              </a:lnSpc>
              <a:buClr>
                <a:srgbClr val="0000DA"/>
              </a:buClr>
              <a:buFont typeface="Wingdings" pitchFamily="2" charset="2"/>
              <a:buNone/>
            </a:pPr>
            <a:r>
              <a:rPr lang="en-US" altLang="zh-CN" sz="2000" dirty="0" smtClean="0"/>
              <a:t>}</a:t>
            </a:r>
          </a:p>
        </p:txBody>
      </p:sp>
    </p:spTree>
    <p:extLst>
      <p:ext uri="{BB962C8B-B14F-4D97-AF65-F5344CB8AC3E}">
        <p14:creationId xmlns:p14="http://schemas.microsoft.com/office/powerpoint/2010/main" val="1857267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dirty="0" smtClean="0"/>
              <a:t>顺序栈</a:t>
            </a:r>
            <a:endParaRPr lang="en-US" altLang="zh-CN" dirty="0" smtClean="0"/>
          </a:p>
          <a:p>
            <a:pPr lvl="1"/>
            <a:r>
              <a:rPr lang="zh-CN" altLang="en-US" dirty="0" smtClean="0"/>
              <a:t>自己实现顺序栈</a:t>
            </a:r>
            <a:endParaRPr lang="en-US" altLang="zh-CN" dirty="0" smtClean="0"/>
          </a:p>
          <a:p>
            <a:r>
              <a:rPr lang="zh-CN" altLang="en-US" dirty="0"/>
              <a:t>链</a:t>
            </a:r>
            <a:r>
              <a:rPr lang="zh-CN" altLang="en-US" dirty="0" smtClean="0"/>
              <a:t>栈</a:t>
            </a:r>
            <a:endParaRPr lang="en-US" altLang="zh-CN" dirty="0" smtClean="0"/>
          </a:p>
          <a:p>
            <a:endParaRPr lang="en-US" altLang="zh-CN" dirty="0"/>
          </a:p>
          <a:p>
            <a:pPr marL="228600" lvl="1">
              <a:spcBef>
                <a:spcPts val="1000"/>
              </a:spcBef>
            </a:pPr>
            <a:r>
              <a:rPr lang="en-US" altLang="zh-CN" dirty="0"/>
              <a:t>STL</a:t>
            </a:r>
            <a:r>
              <a:rPr lang="zh-CN" altLang="en-US" dirty="0"/>
              <a:t>中的</a:t>
            </a:r>
            <a:r>
              <a:rPr lang="en-US" altLang="zh-CN" dirty="0" smtClean="0"/>
              <a:t>stack</a:t>
            </a:r>
            <a:r>
              <a:rPr lang="zh-CN" altLang="en-US" dirty="0" smtClean="0"/>
              <a:t>？</a:t>
            </a:r>
            <a:endParaRPr lang="en-US" altLang="zh-CN" dirty="0" smtClean="0"/>
          </a:p>
          <a:p>
            <a:pPr marL="685800" lvl="2">
              <a:spcBef>
                <a:spcPts val="1000"/>
              </a:spcBef>
            </a:pPr>
            <a:r>
              <a:rPr lang="zh-CN" altLang="en-US" dirty="0"/>
              <a:t>默认是</a:t>
            </a:r>
            <a:r>
              <a:rPr lang="en-US" altLang="zh-CN" dirty="0" err="1" smtClean="0"/>
              <a:t>deque</a:t>
            </a:r>
            <a:endParaRPr lang="en-US" altLang="zh-CN" dirty="0" smtClean="0"/>
          </a:p>
          <a:p>
            <a:pPr marL="685800" lvl="2">
              <a:spcBef>
                <a:spcPts val="1000"/>
              </a:spcBef>
            </a:pPr>
            <a:r>
              <a:rPr lang="zh-CN" altLang="en-US" dirty="0"/>
              <a:t>可选</a:t>
            </a:r>
            <a:r>
              <a:rPr lang="zh-CN" altLang="en-US" dirty="0" smtClean="0"/>
              <a:t>实现 </a:t>
            </a:r>
            <a:r>
              <a:rPr lang="en-US" altLang="zh-CN" dirty="0" err="1" smtClean="0"/>
              <a:t>vector,list</a:t>
            </a:r>
            <a:endParaRPr lang="en-US" altLang="zh-CN" dirty="0"/>
          </a:p>
          <a:p>
            <a:endParaRPr lang="zh-CN" altLang="en-US" dirty="0"/>
          </a:p>
        </p:txBody>
      </p:sp>
      <p:sp>
        <p:nvSpPr>
          <p:cNvPr id="2" name="标题 1"/>
          <p:cNvSpPr>
            <a:spLocks noGrp="1"/>
          </p:cNvSpPr>
          <p:nvPr>
            <p:ph type="title"/>
          </p:nvPr>
        </p:nvSpPr>
        <p:spPr>
          <a:prstGeom prst="rect">
            <a:avLst/>
          </a:prstGeom>
        </p:spPr>
        <p:txBody>
          <a:bodyPr>
            <a:normAutofit fontScale="90000"/>
          </a:bodyPr>
          <a:lstStyle/>
          <a:p>
            <a:r>
              <a:rPr lang="zh-CN" altLang="en-US" dirty="0"/>
              <a:t>栈的实现</a:t>
            </a:r>
          </a:p>
        </p:txBody>
      </p:sp>
    </p:spTree>
    <p:extLst>
      <p:ext uri="{BB962C8B-B14F-4D97-AF65-F5344CB8AC3E}">
        <p14:creationId xmlns:p14="http://schemas.microsoft.com/office/powerpoint/2010/main" val="955509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29166" y="0"/>
            <a:ext cx="12721167" cy="1371600"/>
          </a:xfrm>
        </p:spPr>
        <p:txBody>
          <a:bodyPr/>
          <a:lstStyle/>
          <a:p>
            <a:pPr algn="ctr" eaLnBrk="1" hangingPunct="1"/>
            <a:r>
              <a:rPr lang="en-US" altLang="zh-CN" sz="3600" smtClean="0">
                <a:solidFill>
                  <a:srgbClr val="0000DA"/>
                </a:solidFill>
                <a:latin typeface="Comic Sans MS" pitchFamily="66" charset="0"/>
              </a:rPr>
              <a:t>Divide and Conquer: The Towers of Hanoi</a:t>
            </a:r>
          </a:p>
        </p:txBody>
      </p:sp>
      <p:pic>
        <p:nvPicPr>
          <p:cNvPr id="17411"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77734" y="981076"/>
            <a:ext cx="9131300" cy="5516563"/>
          </a:xfrm>
        </p:spPr>
      </p:pic>
      <p:sp>
        <p:nvSpPr>
          <p:cNvPr id="17412" name="Rectangle 6"/>
          <p:cNvSpPr>
            <a:spLocks noChangeArrowheads="1"/>
          </p:cNvSpPr>
          <p:nvPr/>
        </p:nvSpPr>
        <p:spPr bwMode="auto">
          <a:xfrm>
            <a:off x="431800" y="1125538"/>
            <a:ext cx="223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20000"/>
              </a:spcBef>
              <a:spcAft>
                <a:spcPts val="0"/>
              </a:spcAft>
              <a:buClr>
                <a:srgbClr val="0000DA"/>
              </a:buClr>
              <a:buSzPct val="75000"/>
              <a:buFont typeface="Wingdings" pitchFamily="2" charset="2"/>
              <a:buChar char="r"/>
              <a:tabLst/>
              <a:defRPr/>
            </a:pPr>
            <a:r>
              <a:rPr kumimoji="0" lang="en-US" altLang="zh-CN" sz="2400" b="0" i="0" u="none" strike="noStrike" kern="1200" cap="none" spc="0" normalizeH="0" baseline="0" noProof="0">
                <a:ln>
                  <a:noFill/>
                </a:ln>
                <a:solidFill>
                  <a:srgbClr val="FF0000"/>
                </a:solidFill>
                <a:effectLst/>
                <a:uLnTx/>
                <a:uFillTx/>
                <a:latin typeface="Comic Sans MS" pitchFamily="66" charset="0"/>
                <a:ea typeface="宋体" charset="-122"/>
                <a:cs typeface="+mn-cs"/>
              </a:rPr>
              <a:t> Tracing</a:t>
            </a:r>
          </a:p>
        </p:txBody>
      </p:sp>
      <p:sp>
        <p:nvSpPr>
          <p:cNvPr id="17413" name="Text Box 7"/>
          <p:cNvSpPr txBox="1">
            <a:spLocks noChangeArrowheads="1"/>
          </p:cNvSpPr>
          <p:nvPr/>
        </p:nvSpPr>
        <p:spPr bwMode="auto">
          <a:xfrm>
            <a:off x="239184" y="1668463"/>
            <a:ext cx="37592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move(int count,int start,int finish,int temp){</a:t>
            </a: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①</a:t>
            </a: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 if (count&gt;0){</a:t>
            </a: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②</a:t>
            </a: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 move(count- </a:t>
            </a: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       1,start,temp,finish);</a:t>
            </a: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endPar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endParaRP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③</a:t>
            </a: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cout&lt;&lt;“Move disk ”&lt;&lt;count&lt;&lt;“ from “&lt;&lt;start&lt;&lt;“ to “&lt;&lt;finish	&lt;&lt;“ . ”&lt;&lt;endl;</a:t>
            </a: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④</a:t>
            </a: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move(count-1,temp,finish,start);</a:t>
            </a: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r>
              <a:rPr kumimoji="0" lang="en-US" altLang="zh-CN" sz="2000" b="0" i="0" u="none" strike="noStrike" kern="1200" cap="none" spc="0" normalizeH="0" baseline="0" noProof="0">
                <a:ln>
                  <a:noFill/>
                </a:ln>
                <a:solidFill>
                  <a:prstClr val="black"/>
                </a:solidFill>
                <a:effectLst/>
                <a:uLnTx/>
                <a:uFillTx/>
                <a:latin typeface="Arial" charset="0"/>
                <a:ea typeface="宋体" charset="-122"/>
                <a:cs typeface="+mn-cs"/>
              </a:rPr>
              <a:t>	}</a:t>
            </a:r>
          </a:p>
          <a:p>
            <a:pPr marL="0" marR="0" lvl="0" indent="0" algn="l" defTabSz="914400" rtl="0" eaLnBrk="1" fontAlgn="auto" latinLnBrk="0" hangingPunct="1">
              <a:lnSpc>
                <a:spcPct val="90000"/>
              </a:lnSpc>
              <a:spcBef>
                <a:spcPct val="20000"/>
              </a:spcBef>
              <a:spcAft>
                <a:spcPts val="0"/>
              </a:spcAft>
              <a:buClr>
                <a:srgbClr val="0000DA"/>
              </a:buClr>
              <a:buSzPct val="75000"/>
              <a:buFont typeface="Wingdings" pitchFamily="2" charset="2"/>
              <a:buNone/>
              <a:tabLst/>
              <a:defRPr/>
            </a:pPr>
            <a:endPar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17414" name="Text Box 8"/>
          <p:cNvSpPr txBox="1">
            <a:spLocks noChangeArrowheads="1"/>
          </p:cNvSpPr>
          <p:nvPr/>
        </p:nvSpPr>
        <p:spPr bwMode="auto">
          <a:xfrm>
            <a:off x="858959" y="6019800"/>
            <a:ext cx="2185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None/>
              <a:tabLst/>
              <a:defRPr/>
            </a:pPr>
            <a:r>
              <a:rPr kumimoji="0" lang="zh-CN" altLang="en-US" sz="2400" b="0" i="0" u="none" strike="noStrike" kern="1200" cap="none" spc="0" normalizeH="0" baseline="0" noProof="0">
                <a:ln>
                  <a:noFill/>
                </a:ln>
                <a:solidFill>
                  <a:prstClr val="black"/>
                </a:solidFill>
                <a:effectLst/>
                <a:uLnTx/>
                <a:uFillTx/>
                <a:latin typeface="Times New Roman" pitchFamily="18" charset="0"/>
                <a:ea typeface="宋体" charset="-122"/>
                <a:cs typeface="+mn-cs"/>
              </a:rPr>
              <a:t>移动次数：</a:t>
            </a: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3</a:t>
            </a:r>
            <a:r>
              <a:rPr kumimoji="0" lang="zh-CN" altLang="en-US" sz="2400" b="0" i="0" u="none" strike="noStrike" kern="1200" cap="none" spc="0" normalizeH="0" baseline="0" noProof="0">
                <a:ln>
                  <a:noFill/>
                </a:ln>
                <a:solidFill>
                  <a:prstClr val="black"/>
                </a:solidFill>
                <a:effectLst/>
                <a:uLnTx/>
                <a:uFillTx/>
                <a:latin typeface="Times New Roman" pitchFamily="18" charset="0"/>
                <a:ea typeface="宋体" charset="-122"/>
                <a:cs typeface="+mn-cs"/>
              </a:rPr>
              <a:t>次</a:t>
            </a:r>
          </a:p>
        </p:txBody>
      </p:sp>
      <mc:AlternateContent xmlns:mc="http://schemas.openxmlformats.org/markup-compatibility/2006" xmlns:p14="http://schemas.microsoft.com/office/powerpoint/2010/main">
        <mc:Choice Requires="p14">
          <p:contentPart p14:bwMode="auto" r:id="rId4">
            <p14:nvContentPartPr>
              <p14:cNvPr id="92173" name="Ink 13"/>
              <p14:cNvContentPartPr/>
              <p14:nvPr/>
            </p14:nvContentPartPr>
            <p14:xfrm>
              <a:off x="1892300" y="3463925"/>
              <a:ext cx="2117" cy="1588"/>
            </p14:xfrm>
          </p:contentPart>
        </mc:Choice>
        <mc:Fallback xmlns="">
          <p:pic>
            <p:nvPicPr>
              <p:cNvPr id="92173" name="Ink 13"/>
              <p:cNvPicPr/>
              <p:nvPr/>
            </p:nvPicPr>
            <p:blipFill>
              <a:blip r:embed="rId5"/>
              <a:stretch>
                <a:fillRect/>
              </a:stretch>
            </p:blipFill>
            <p:spPr>
              <a:xfrm>
                <a:off x="1788567" y="3386113"/>
                <a:ext cx="209583" cy="157212"/>
              </a:xfrm>
              <a:prstGeom prst="rect">
                <a:avLst/>
              </a:prstGeom>
            </p:spPr>
          </p:pic>
        </mc:Fallback>
      </mc:AlternateContent>
    </p:spTree>
    <p:extLst>
      <p:ext uri="{BB962C8B-B14F-4D97-AF65-F5344CB8AC3E}">
        <p14:creationId xmlns:p14="http://schemas.microsoft.com/office/powerpoint/2010/main" val="896596983"/>
      </p:ext>
    </p:extLst>
  </p:cSld>
  <p:clrMapOvr>
    <a:masterClrMapping/>
  </p:clrMapOvr>
  <p:transition>
    <p:cut/>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en-US" altLang="zh-CN" sz="4000" smtClean="0">
                <a:solidFill>
                  <a:srgbClr val="0000DA"/>
                </a:solidFill>
                <a:latin typeface="Comic Sans MS" pitchFamily="66" charset="0"/>
              </a:rPr>
              <a:t>Divide and Conquer: The Towers of Hanoi</a:t>
            </a:r>
          </a:p>
        </p:txBody>
      </p:sp>
      <p:pic>
        <p:nvPicPr>
          <p:cNvPr id="18435"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4400" y="1600200"/>
            <a:ext cx="10974917" cy="3703638"/>
          </a:xfrm>
        </p:spPr>
      </p:pic>
      <p:sp>
        <p:nvSpPr>
          <p:cNvPr id="18436" name="Rectangle 6"/>
          <p:cNvSpPr>
            <a:spLocks noChangeArrowheads="1"/>
          </p:cNvSpPr>
          <p:nvPr/>
        </p:nvSpPr>
        <p:spPr bwMode="auto">
          <a:xfrm>
            <a:off x="711200" y="1905000"/>
            <a:ext cx="2743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50000"/>
              </a:spcBef>
              <a:spcAft>
                <a:spcPts val="0"/>
              </a:spcAft>
              <a:buClr>
                <a:srgbClr val="0000DA"/>
              </a:buClr>
              <a:buSzPct val="75000"/>
              <a:buFont typeface="Wingdings" pitchFamily="2" charset="2"/>
              <a:buChar char="r"/>
              <a:tabLst/>
              <a:defRPr/>
            </a:pPr>
            <a:r>
              <a:rPr kumimoji="0" lang="en-US" altLang="zh-CN" sz="2400" b="0" i="0" u="none" strike="noStrike" kern="1200" cap="none" spc="0" normalizeH="0" baseline="0" noProof="0">
                <a:ln>
                  <a:noFill/>
                </a:ln>
                <a:solidFill>
                  <a:srgbClr val="FF0000"/>
                </a:solidFill>
                <a:effectLst/>
                <a:uLnTx/>
                <a:uFillTx/>
                <a:latin typeface="Comic Sans MS" pitchFamily="66" charset="0"/>
                <a:ea typeface="宋体" charset="-122"/>
                <a:cs typeface="+mn-cs"/>
              </a:rPr>
              <a:t> Analysis</a:t>
            </a:r>
          </a:p>
          <a:p>
            <a:pPr marL="0" marR="0" lvl="0" indent="0" algn="l" defTabSz="914400" rtl="0" eaLnBrk="1" fontAlgn="auto" latinLnBrk="0" hangingPunct="1">
              <a:lnSpc>
                <a:spcPct val="100000"/>
              </a:lnSpc>
              <a:spcBef>
                <a:spcPct val="50000"/>
              </a:spcBef>
              <a:spcAft>
                <a:spcPts val="0"/>
              </a:spcAft>
              <a:buClr>
                <a:srgbClr val="0000DA"/>
              </a:buClr>
              <a:buSzPct val="75000"/>
              <a:buFont typeface="Wingdings" pitchFamily="2" charset="2"/>
              <a:buChar char="r"/>
              <a:tabLst/>
              <a:defRPr/>
            </a:pPr>
            <a:endParaRPr kumimoji="0" lang="en-US" altLang="zh-CN" sz="2400" b="1" i="0" u="none" strike="noStrike" kern="1200" cap="none" spc="0" normalizeH="0" baseline="0" noProof="0">
              <a:ln>
                <a:noFill/>
              </a:ln>
              <a:solidFill>
                <a:srgbClr val="FF0000"/>
              </a:solidFill>
              <a:effectLst/>
              <a:uLnTx/>
              <a:uFillTx/>
              <a:latin typeface="Comic Sans MS" pitchFamily="66" charset="0"/>
              <a:ea typeface="宋体" charset="-122"/>
              <a:cs typeface="+mn-cs"/>
            </a:endParaRPr>
          </a:p>
        </p:txBody>
      </p:sp>
      <p:pic>
        <p:nvPicPr>
          <p:cNvPr id="18437" name="Picture 7" descr="BS00975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61600" y="5791200"/>
            <a:ext cx="13208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8"/>
          <p:cNvSpPr txBox="1">
            <a:spLocks noChangeArrowheads="1"/>
          </p:cNvSpPr>
          <p:nvPr/>
        </p:nvSpPr>
        <p:spPr bwMode="auto">
          <a:xfrm>
            <a:off x="1969898" y="5680075"/>
            <a:ext cx="3781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ctr" defTabSz="914400" rtl="0" eaLnBrk="1" fontAlgn="auto" latinLnBrk="0" hangingPunct="1">
              <a:lnSpc>
                <a:spcPct val="100000"/>
              </a:lnSpc>
              <a:spcBef>
                <a:spcPct val="0"/>
              </a:spcBef>
              <a:spcAft>
                <a:spcPts val="0"/>
              </a:spcAft>
              <a:buClrTx/>
              <a:buSzTx/>
              <a:buFont typeface="Wingdings" pitchFamily="2" charset="2"/>
              <a:buNone/>
              <a:tabLst/>
              <a:defRPr/>
            </a:pPr>
            <a:r>
              <a:rPr kumimoji="0" lang="zh-CN" altLang="en-US" sz="2400" b="0" i="0" u="none" strike="noStrike" kern="1200" cap="none" spc="0" normalizeH="0" baseline="0" noProof="0">
                <a:ln>
                  <a:noFill/>
                </a:ln>
                <a:solidFill>
                  <a:prstClr val="black"/>
                </a:solidFill>
                <a:effectLst/>
                <a:uLnTx/>
                <a:uFillTx/>
                <a:latin typeface="Times New Roman" pitchFamily="18" charset="0"/>
                <a:ea typeface="宋体" charset="-122"/>
                <a:cs typeface="+mn-cs"/>
              </a:rPr>
              <a:t>圆盘移动次数：</a:t>
            </a: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1+2+4=7</a:t>
            </a:r>
            <a:r>
              <a:rPr kumimoji="0" lang="zh-CN" altLang="en-US" sz="2400" b="0" i="0" u="none" strike="noStrike" kern="1200" cap="none" spc="0" normalizeH="0" baseline="0" noProof="0">
                <a:ln>
                  <a:noFill/>
                </a:ln>
                <a:solidFill>
                  <a:prstClr val="black"/>
                </a:solidFill>
                <a:effectLst/>
                <a:uLnTx/>
                <a:uFillTx/>
                <a:latin typeface="Times New Roman" pitchFamily="18" charset="0"/>
                <a:ea typeface="宋体" charset="-122"/>
                <a:cs typeface="+mn-cs"/>
              </a:rPr>
              <a:t>次</a:t>
            </a:r>
          </a:p>
        </p:txBody>
      </p:sp>
    </p:spTree>
    <p:extLst>
      <p:ext uri="{BB962C8B-B14F-4D97-AF65-F5344CB8AC3E}">
        <p14:creationId xmlns:p14="http://schemas.microsoft.com/office/powerpoint/2010/main" val="2131518204"/>
      </p:ext>
    </p:extLst>
  </p:cSld>
  <p:clrMapOvr>
    <a:masterClrMapping/>
  </p:clrMapOvr>
  <p:transition>
    <p:cover dir="d"/>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1"/>
          <p:cNvSpPr>
            <a:spLocks noChangeArrowheads="1"/>
          </p:cNvSpPr>
          <p:nvPr/>
        </p:nvSpPr>
        <p:spPr bwMode="auto">
          <a:xfrm>
            <a:off x="719667" y="127000"/>
            <a:ext cx="11279717"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#include &lt;iostream&gt;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#include &lt;ctime&gt;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#include &lt;fstream&gt;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using namespace std;</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void move(int count, int start, int finish, int temp,double &amp;step);</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int main()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ofstream file ("d:\\a.txt");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for (int disk = 1; disk &lt; 64; disk++)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double step = 0;</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clock_t start = clock();</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move(disk, 1, 3, 2,step);</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file&lt;&lt; "end of moving " &lt;&lt; disk &lt;&lt; "disks "&lt;&lt;"in "&lt;&lt;step&lt;&lt;"steps using time: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cout &lt;&lt; "end of moving " &lt;&lt; disk &lt;&lt; "disks " &lt;&lt; "in " &lt;&lt; step &lt;&lt; "steps using time: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clock_t end = clock();</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file &lt;&lt; (end - start) / (double)CLK_TCK&lt;&lt;endl;</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cout &lt;&lt; (end - start) / (double)CLK_TCK &lt;&lt; endl;</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file.close();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system("pause");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endParaRPr kumimoji="0" lang="zh-CN" altLang="en-US"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75435490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527051" y="796925"/>
            <a:ext cx="1142576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void move(int count, int start, int finish, int temp,double &amp;step)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if (count &gt; 0) {</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move(count - 1, start, temp, finish,step);</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//cout &lt;&lt; "Move disk" &lt;&lt; count &lt;&lt; " from " &lt;&lt; start &lt;&lt; " to" &lt;&lt; finish&lt;&lt;"." &lt;&lt; endl;</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step++;</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move(count - 1, temp, finish, start,step);</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endParaRPr kumimoji="0" lang="zh-CN" altLang="en-US" sz="24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14864373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115888"/>
            <a:ext cx="7296149" cy="664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TextBox 1"/>
          <p:cNvSpPr txBox="1">
            <a:spLocks noChangeArrowheads="1"/>
          </p:cNvSpPr>
          <p:nvPr/>
        </p:nvSpPr>
        <p:spPr bwMode="auto">
          <a:xfrm>
            <a:off x="8333318" y="1628775"/>
            <a:ext cx="364913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28701/(2</a:t>
            </a:r>
            <a:r>
              <a:rPr kumimoji="0" lang="en-US" altLang="zh-CN" sz="2400" b="0" i="0" u="none" strike="noStrike" kern="1200" cap="none" spc="0" normalizeH="0" baseline="30000" noProof="0">
                <a:ln>
                  <a:noFill/>
                </a:ln>
                <a:solidFill>
                  <a:prstClr val="black"/>
                </a:solidFill>
                <a:effectLst/>
                <a:uLnTx/>
                <a:uFillTx/>
                <a:latin typeface="Times New Roman" pitchFamily="18" charset="0"/>
                <a:ea typeface="宋体" charset="-122"/>
                <a:cs typeface="+mn-cs"/>
              </a:rPr>
              <a:t>39</a:t>
            </a: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-1)*(2</a:t>
            </a:r>
            <a:r>
              <a:rPr kumimoji="0" lang="en-US" altLang="zh-CN" sz="2400" b="0" i="0" u="none" strike="noStrike" kern="1200" cap="none" spc="0" normalizeH="0" baseline="30000" noProof="0">
                <a:ln>
                  <a:noFill/>
                </a:ln>
                <a:solidFill>
                  <a:prstClr val="black"/>
                </a:solidFill>
                <a:effectLst/>
                <a:uLnTx/>
                <a:uFillTx/>
                <a:latin typeface="Times New Roman" pitchFamily="18" charset="0"/>
                <a:ea typeface="宋体" charset="-122"/>
                <a:cs typeface="+mn-cs"/>
              </a:rPr>
              <a:t>64</a:t>
            </a: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-1)/3600/24/365</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=30537(</a:t>
            </a:r>
            <a:r>
              <a:rPr kumimoji="0" lang="zh-CN" altLang="en-US" sz="2400" b="0" i="0" u="none" strike="noStrike" kern="1200" cap="none" spc="0" normalizeH="0" baseline="0" noProof="0">
                <a:ln>
                  <a:noFill/>
                </a:ln>
                <a:solidFill>
                  <a:prstClr val="black"/>
                </a:solidFill>
                <a:effectLst/>
                <a:uLnTx/>
                <a:uFillTx/>
                <a:latin typeface="Times New Roman" pitchFamily="18" charset="0"/>
                <a:ea typeface="宋体" charset="-122"/>
                <a:cs typeface="+mn-cs"/>
              </a:rPr>
              <a:t>年）</a:t>
            </a:r>
          </a:p>
        </p:txBody>
      </p:sp>
      <p:sp>
        <p:nvSpPr>
          <p:cNvPr id="22532" name="TextBox 2"/>
          <p:cNvSpPr txBox="1">
            <a:spLocks noChangeArrowheads="1"/>
          </p:cNvSpPr>
          <p:nvPr/>
        </p:nvSpPr>
        <p:spPr bwMode="auto">
          <a:xfrm>
            <a:off x="8326967" y="695326"/>
            <a:ext cx="3625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itchFamily="18" charset="0"/>
                <a:ea typeface="宋体" charset="-122"/>
                <a:cs typeface="+mn-cs"/>
              </a:rPr>
              <a:t>64</a:t>
            </a:r>
            <a:r>
              <a:rPr kumimoji="0" lang="zh-CN" altLang="en-US" sz="2400" b="0" i="0" u="none" strike="noStrike" kern="1200" cap="none" spc="0" normalizeH="0" baseline="0" noProof="0">
                <a:ln>
                  <a:noFill/>
                </a:ln>
                <a:solidFill>
                  <a:prstClr val="black"/>
                </a:solidFill>
                <a:effectLst/>
                <a:uLnTx/>
                <a:uFillTx/>
                <a:latin typeface="Times New Roman" pitchFamily="18" charset="0"/>
                <a:ea typeface="宋体" charset="-122"/>
                <a:cs typeface="+mn-cs"/>
              </a:rPr>
              <a:t>个圆盘移动时间约为：</a:t>
            </a:r>
          </a:p>
        </p:txBody>
      </p:sp>
    </p:spTree>
    <p:extLst>
      <p:ext uri="{BB962C8B-B14F-4D97-AF65-F5344CB8AC3E}">
        <p14:creationId xmlns:p14="http://schemas.microsoft.com/office/powerpoint/2010/main" val="49008486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zh-CN" dirty="0"/>
                  <a:t>当</a:t>
                </a:r>
                <a:r>
                  <a:rPr lang="en-US" altLang="zh-CN" dirty="0"/>
                  <a:t>n=64</a:t>
                </a:r>
                <a:r>
                  <a:rPr lang="zh-CN" altLang="zh-CN" dirty="0"/>
                  <a:t>时，圆盘移动的次数为</a:t>
                </a:r>
                <a:r>
                  <a:rPr lang="en-US" altLang="zh-CN" dirty="0"/>
                  <a:t>2</a:t>
                </a:r>
                <a:r>
                  <a:rPr lang="en-US" altLang="zh-CN" baseline="30000" dirty="0"/>
                  <a:t>64</a:t>
                </a:r>
                <a:r>
                  <a:rPr lang="en-US" altLang="zh-CN" dirty="0"/>
                  <a:t>-1</a:t>
                </a:r>
                <a14:m>
                  <m:oMath xmlns:m="http://schemas.openxmlformats.org/officeDocument/2006/math">
                    <m:r>
                      <a:rPr lang="en-US" altLang="zh-CN">
                        <a:latin typeface="Cambria Math"/>
                      </a:rPr>
                      <m:t>≈1.6</m:t>
                    </m:r>
                    <m:r>
                      <a:rPr lang="zh-CN" altLang="en-US" i="1">
                        <a:latin typeface="Cambria Math"/>
                      </a:rPr>
                      <m:t>∗</m:t>
                    </m:r>
                    <m:sSup>
                      <m:sSupPr>
                        <m:ctrlPr>
                          <a:rPr lang="zh-CN" altLang="zh-CN" i="1">
                            <a:latin typeface="Cambria Math" panose="02040503050406030204" pitchFamily="18" charset="0"/>
                          </a:rPr>
                        </m:ctrlPr>
                      </m:sSupPr>
                      <m:e>
                        <m:r>
                          <a:rPr lang="en-US" altLang="zh-CN">
                            <a:latin typeface="Cambria Math"/>
                          </a:rPr>
                          <m:t>10</m:t>
                        </m:r>
                      </m:e>
                      <m:sup>
                        <m:r>
                          <a:rPr lang="en-US" altLang="zh-CN">
                            <a:latin typeface="Cambria Math"/>
                          </a:rPr>
                          <m:t>19</m:t>
                        </m:r>
                      </m:sup>
                    </m:sSup>
                  </m:oMath>
                </a14:m>
                <a:r>
                  <a:rPr lang="zh-CN" altLang="zh-CN" dirty="0"/>
                  <a:t>次</a:t>
                </a:r>
                <a:r>
                  <a:rPr lang="zh-CN" altLang="zh-CN" dirty="0" smtClean="0"/>
                  <a:t>。</a:t>
                </a:r>
                <a:endParaRPr lang="en-US" altLang="zh-CN" dirty="0" smtClean="0"/>
              </a:p>
              <a:p>
                <a:r>
                  <a:rPr lang="zh-CN" altLang="zh-CN" dirty="0" smtClean="0"/>
                  <a:t>假设人</a:t>
                </a:r>
                <a:r>
                  <a:rPr lang="en-US" altLang="zh-CN" dirty="0" smtClean="0"/>
                  <a:t>1</a:t>
                </a:r>
                <a:r>
                  <a:rPr lang="zh-CN" altLang="zh-CN" dirty="0" smtClean="0"/>
                  <a:t>秒</a:t>
                </a:r>
                <a:r>
                  <a:rPr lang="zh-CN" altLang="zh-CN" dirty="0"/>
                  <a:t>能搬动</a:t>
                </a:r>
                <a:r>
                  <a:rPr lang="en-US" altLang="zh-CN" dirty="0"/>
                  <a:t>1</a:t>
                </a:r>
                <a:r>
                  <a:rPr lang="zh-CN" altLang="zh-CN" dirty="0"/>
                  <a:t>个圆盘</a:t>
                </a:r>
                <a:r>
                  <a:rPr lang="zh-CN" altLang="zh-CN" dirty="0" smtClean="0"/>
                  <a:t>，</a:t>
                </a:r>
                <a:r>
                  <a:rPr lang="en-US" altLang="zh-CN" dirty="0" smtClean="0"/>
                  <a:t>1</a:t>
                </a:r>
                <a:r>
                  <a:rPr lang="zh-CN" altLang="zh-CN" dirty="0"/>
                  <a:t>年约有</a:t>
                </a:r>
                <a14:m>
                  <m:oMath xmlns:m="http://schemas.openxmlformats.org/officeDocument/2006/math">
                    <m:r>
                      <a:rPr lang="en-US" altLang="zh-CN">
                        <a:latin typeface="Cambria Math"/>
                      </a:rPr>
                      <m:t>3.2</m:t>
                    </m:r>
                    <m:r>
                      <a:rPr lang="zh-CN" altLang="en-US" i="1">
                        <a:latin typeface="Cambria Math"/>
                      </a:rPr>
                      <m:t>∗</m:t>
                    </m:r>
                    <m:sSup>
                      <m:sSupPr>
                        <m:ctrlPr>
                          <a:rPr lang="zh-CN" altLang="zh-CN" i="1">
                            <a:latin typeface="Cambria Math" panose="02040503050406030204" pitchFamily="18" charset="0"/>
                          </a:rPr>
                        </m:ctrlPr>
                      </m:sSupPr>
                      <m:e>
                        <m:r>
                          <a:rPr lang="en-US" altLang="zh-CN">
                            <a:latin typeface="Cambria Math"/>
                          </a:rPr>
                          <m:t>10</m:t>
                        </m:r>
                      </m:e>
                      <m:sup>
                        <m:r>
                          <a:rPr lang="en-US" altLang="zh-CN">
                            <a:latin typeface="Cambria Math"/>
                          </a:rPr>
                          <m:t>7</m:t>
                        </m:r>
                      </m:sup>
                    </m:sSup>
                  </m:oMath>
                </a14:m>
                <a:r>
                  <a:rPr lang="zh-CN" altLang="zh-CN" dirty="0"/>
                  <a:t>秒，</a:t>
                </a:r>
                <a:r>
                  <a:rPr lang="en-US" altLang="zh-CN" dirty="0"/>
                  <a:t>64</a:t>
                </a:r>
                <a:r>
                  <a:rPr lang="zh-CN" altLang="zh-CN" dirty="0"/>
                  <a:t>个圆盘的搬动则大约需要</a:t>
                </a:r>
                <a14:m>
                  <m:oMath xmlns:m="http://schemas.openxmlformats.org/officeDocument/2006/math">
                    <m:r>
                      <a:rPr lang="en-US" altLang="zh-CN">
                        <a:latin typeface="Cambria Math"/>
                      </a:rPr>
                      <m:t>5</m:t>
                    </m:r>
                    <m:r>
                      <a:rPr lang="zh-CN" altLang="en-US" i="1">
                        <a:latin typeface="Cambria Math"/>
                      </a:rPr>
                      <m:t>∗</m:t>
                    </m:r>
                    <m:sSup>
                      <m:sSupPr>
                        <m:ctrlPr>
                          <a:rPr lang="zh-CN" altLang="zh-CN" i="1">
                            <a:latin typeface="Cambria Math" panose="02040503050406030204" pitchFamily="18" charset="0"/>
                          </a:rPr>
                        </m:ctrlPr>
                      </m:sSupPr>
                      <m:e>
                        <m:r>
                          <a:rPr lang="en-US" altLang="zh-CN">
                            <a:latin typeface="Cambria Math"/>
                          </a:rPr>
                          <m:t>10</m:t>
                        </m:r>
                      </m:e>
                      <m:sup>
                        <m:r>
                          <a:rPr lang="en-US" altLang="zh-CN">
                            <a:latin typeface="Cambria Math"/>
                          </a:rPr>
                          <m:t>11</m:t>
                        </m:r>
                      </m:sup>
                    </m:sSup>
                  </m:oMath>
                </a14:m>
                <a:r>
                  <a:rPr lang="zh-CN" altLang="zh-CN" dirty="0"/>
                  <a:t>年，而天文学家估计宇宙</a:t>
                </a:r>
                <a:r>
                  <a:rPr lang="zh-CN" altLang="zh-CN" dirty="0" smtClean="0"/>
                  <a:t>的</a:t>
                </a:r>
                <a:r>
                  <a:rPr lang="zh-CN" altLang="en-US" dirty="0"/>
                  <a:t>寿命</a:t>
                </a:r>
                <a:r>
                  <a:rPr lang="zh-CN" altLang="zh-CN" dirty="0" smtClean="0"/>
                  <a:t>小于</a:t>
                </a:r>
                <a14:m>
                  <m:oMath xmlns:m="http://schemas.openxmlformats.org/officeDocument/2006/math">
                    <m:r>
                      <a:rPr lang="en-US" altLang="zh-CN">
                        <a:latin typeface="Cambria Math"/>
                      </a:rPr>
                      <m:t>2</m:t>
                    </m:r>
                    <m:r>
                      <a:rPr lang="zh-CN" altLang="en-US" i="1">
                        <a:latin typeface="Cambria Math"/>
                      </a:rPr>
                      <m:t>∗</m:t>
                    </m:r>
                    <m:sSup>
                      <m:sSupPr>
                        <m:ctrlPr>
                          <a:rPr lang="zh-CN" altLang="zh-CN" i="1">
                            <a:latin typeface="Cambria Math" panose="02040503050406030204" pitchFamily="18" charset="0"/>
                          </a:rPr>
                        </m:ctrlPr>
                      </m:sSupPr>
                      <m:e>
                        <m:r>
                          <a:rPr lang="en-US" altLang="zh-CN">
                            <a:latin typeface="Cambria Math"/>
                          </a:rPr>
                          <m:t>10</m:t>
                        </m:r>
                      </m:e>
                      <m:sup>
                        <m:r>
                          <a:rPr lang="en-US" altLang="zh-CN">
                            <a:latin typeface="Cambria Math"/>
                          </a:rPr>
                          <m:t>10</m:t>
                        </m:r>
                      </m:sup>
                    </m:sSup>
                  </m:oMath>
                </a14:m>
                <a:r>
                  <a:rPr lang="zh-CN" altLang="zh-CN" dirty="0"/>
                  <a:t>年</a:t>
                </a:r>
                <a:r>
                  <a:rPr lang="zh-CN" altLang="zh-CN" dirty="0" smtClean="0"/>
                  <a:t>。</a:t>
                </a:r>
                <a:endParaRPr lang="en-US" altLang="zh-CN" dirty="0" smtClean="0"/>
              </a:p>
              <a:p>
                <a:r>
                  <a:rPr lang="zh-CN" altLang="zh-CN" dirty="0" smtClean="0"/>
                  <a:t>假设</a:t>
                </a:r>
                <a:r>
                  <a:rPr lang="en-US" altLang="zh-CN" dirty="0" err="1"/>
                  <a:t>hanoi</a:t>
                </a:r>
                <a:r>
                  <a:rPr lang="zh-CN" altLang="zh-CN" dirty="0"/>
                  <a:t>游戏模拟程序在某计算机上运行，搬动速度为每秒</a:t>
                </a:r>
                <a:r>
                  <a:rPr lang="en-US" altLang="zh-CN" dirty="0"/>
                  <a:t>10</a:t>
                </a:r>
                <a:r>
                  <a:rPr lang="en-US" altLang="zh-CN" baseline="30000" dirty="0"/>
                  <a:t>7</a:t>
                </a:r>
                <a:r>
                  <a:rPr lang="zh-CN" altLang="zh-CN" dirty="0"/>
                  <a:t>个圆盘，则</a:t>
                </a:r>
                <a:r>
                  <a:rPr lang="en-US" altLang="zh-CN" dirty="0"/>
                  <a:t>64</a:t>
                </a:r>
                <a:r>
                  <a:rPr lang="zh-CN" altLang="zh-CN" dirty="0"/>
                  <a:t>个圆盘的搬动大约需要</a:t>
                </a:r>
                <a14:m>
                  <m:oMath xmlns:m="http://schemas.openxmlformats.org/officeDocument/2006/math">
                    <m:r>
                      <a:rPr lang="en-US" altLang="zh-CN">
                        <a:latin typeface="Cambria Math"/>
                      </a:rPr>
                      <m:t>5</m:t>
                    </m:r>
                    <m:r>
                      <a:rPr lang="zh-CN" altLang="en-US" i="1">
                        <a:latin typeface="Cambria Math"/>
                      </a:rPr>
                      <m:t>∗</m:t>
                    </m:r>
                    <m:sSup>
                      <m:sSupPr>
                        <m:ctrlPr>
                          <a:rPr lang="zh-CN" altLang="zh-CN" i="1">
                            <a:latin typeface="Cambria Math" panose="02040503050406030204" pitchFamily="18" charset="0"/>
                          </a:rPr>
                        </m:ctrlPr>
                      </m:sSupPr>
                      <m:e>
                        <m:r>
                          <a:rPr lang="en-US" altLang="zh-CN">
                            <a:latin typeface="Cambria Math"/>
                          </a:rPr>
                          <m:t>10</m:t>
                        </m:r>
                      </m:e>
                      <m:sup>
                        <m:r>
                          <a:rPr lang="en-US" altLang="zh-CN">
                            <a:latin typeface="Cambria Math"/>
                          </a:rPr>
                          <m:t>4</m:t>
                        </m:r>
                      </m:sup>
                    </m:sSup>
                  </m:oMath>
                </a14:m>
                <a:r>
                  <a:rPr lang="zh-CN" altLang="zh-CN" dirty="0"/>
                  <a:t>年</a:t>
                </a:r>
                <a:r>
                  <a:rPr lang="zh-CN" altLang="zh-CN" dirty="0" smtClean="0"/>
                  <a:t>。</a:t>
                </a:r>
                <a:endParaRPr lang="en-US" altLang="zh-CN" dirty="0" smtClean="0"/>
              </a:p>
              <a:p>
                <a:r>
                  <a:rPr lang="zh-CN" altLang="zh-CN" dirty="0" smtClean="0"/>
                  <a:t>由此</a:t>
                </a:r>
                <a:r>
                  <a:rPr lang="zh-CN" altLang="zh-CN" dirty="0"/>
                  <a:t>可以看到，在达到一定问题规模时，具有指数阶时间性能的算法将产生灾难性的后果。</a:t>
                </a:r>
              </a:p>
              <a:p>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511" t="-876" r="-624"/>
                </a:stretch>
              </a:blipFill>
            </p:spPr>
            <p:txBody>
              <a:bodyPr/>
              <a:lstStyle/>
              <a:p>
                <a:r>
                  <a:rPr lang="zh-CN" altLang="en-US">
                    <a:noFill/>
                  </a:rPr>
                  <a:t> </a:t>
                </a:r>
              </a:p>
            </p:txBody>
          </p:sp>
        </mc:Fallback>
      </mc:AlternateContent>
      <p:sp>
        <p:nvSpPr>
          <p:cNvPr id="3" name="标题 2"/>
          <p:cNvSpPr>
            <a:spLocks noGrp="1"/>
          </p:cNvSpPr>
          <p:nvPr>
            <p:ph type="title"/>
          </p:nvPr>
        </p:nvSpPr>
        <p:spPr/>
        <p:txBody>
          <a:bodyPr>
            <a:normAutofit fontScale="90000"/>
          </a:bodyPr>
          <a:lstStyle/>
          <a:p>
            <a:r>
              <a:rPr lang="zh-CN" altLang="en-US" smtClean="0"/>
              <a:t>汉诺塔问题时间性能</a:t>
            </a:r>
            <a:endParaRPr lang="zh-CN" altLang="en-US"/>
          </a:p>
        </p:txBody>
      </p:sp>
    </p:spTree>
    <p:extLst>
      <p:ext uri="{BB962C8B-B14F-4D97-AF65-F5344CB8AC3E}">
        <p14:creationId xmlns:p14="http://schemas.microsoft.com/office/powerpoint/2010/main" val="2080895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944138" y="860248"/>
            <a:ext cx="1007879" cy="6487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f(81)</a:t>
            </a:r>
            <a:endParaRPr lang="zh-CN" altLang="en-US" dirty="0">
              <a:solidFill>
                <a:srgbClr val="000000"/>
              </a:solidFill>
              <a:latin typeface="Verdana"/>
            </a:endParaRPr>
          </a:p>
        </p:txBody>
      </p:sp>
      <p:sp>
        <p:nvSpPr>
          <p:cNvPr id="5" name="椭圆 4"/>
          <p:cNvSpPr/>
          <p:nvPr/>
        </p:nvSpPr>
        <p:spPr>
          <a:xfrm>
            <a:off x="4944138" y="2061165"/>
            <a:ext cx="1007879" cy="6249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f(27)</a:t>
            </a:r>
            <a:endParaRPr lang="zh-CN" altLang="en-US" dirty="0">
              <a:solidFill>
                <a:srgbClr val="000000"/>
              </a:solidFill>
              <a:latin typeface="Verdana"/>
            </a:endParaRPr>
          </a:p>
        </p:txBody>
      </p:sp>
      <p:sp>
        <p:nvSpPr>
          <p:cNvPr id="6" name="椭圆 5"/>
          <p:cNvSpPr/>
          <p:nvPr/>
        </p:nvSpPr>
        <p:spPr>
          <a:xfrm>
            <a:off x="4944138" y="3188716"/>
            <a:ext cx="1007879" cy="647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f(9)</a:t>
            </a:r>
            <a:endParaRPr lang="zh-CN" altLang="en-US" dirty="0">
              <a:solidFill>
                <a:srgbClr val="000000"/>
              </a:solidFill>
              <a:latin typeface="Verdana"/>
            </a:endParaRPr>
          </a:p>
        </p:txBody>
      </p:sp>
      <p:sp>
        <p:nvSpPr>
          <p:cNvPr id="7" name="椭圆 6"/>
          <p:cNvSpPr/>
          <p:nvPr/>
        </p:nvSpPr>
        <p:spPr>
          <a:xfrm>
            <a:off x="4944138" y="4356276"/>
            <a:ext cx="1007879" cy="647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f(3)</a:t>
            </a:r>
            <a:endParaRPr lang="zh-CN" altLang="en-US" dirty="0">
              <a:solidFill>
                <a:srgbClr val="000000"/>
              </a:solidFill>
              <a:latin typeface="Verdana"/>
            </a:endParaRPr>
          </a:p>
        </p:txBody>
      </p:sp>
      <p:sp>
        <p:nvSpPr>
          <p:cNvPr id="8" name="椭圆 7"/>
          <p:cNvSpPr/>
          <p:nvPr/>
        </p:nvSpPr>
        <p:spPr>
          <a:xfrm>
            <a:off x="4944138" y="5564430"/>
            <a:ext cx="1007879" cy="647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f(1)</a:t>
            </a:r>
            <a:endParaRPr lang="zh-CN" altLang="en-US" dirty="0">
              <a:solidFill>
                <a:srgbClr val="000000"/>
              </a:solidFill>
              <a:latin typeface="Verdana"/>
            </a:endParaRPr>
          </a:p>
        </p:txBody>
      </p:sp>
      <p:cxnSp>
        <p:nvCxnSpPr>
          <p:cNvPr id="10" name="直接箭头连接符 9"/>
          <p:cNvCxnSpPr/>
          <p:nvPr/>
        </p:nvCxnSpPr>
        <p:spPr>
          <a:xfrm>
            <a:off x="5448078" y="1508965"/>
            <a:ext cx="0" cy="5284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448078" y="2686148"/>
            <a:ext cx="0" cy="5025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442375" y="3860152"/>
            <a:ext cx="11408" cy="5284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5442375" y="5016734"/>
            <a:ext cx="11408" cy="5284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815913" y="1650044"/>
            <a:ext cx="3888306" cy="2215478"/>
          </a:xfrm>
          <a:prstGeom prst="rect">
            <a:avLst/>
          </a:prstGeom>
          <a:noFill/>
        </p:spPr>
        <p:txBody>
          <a:bodyPr wrap="none" rtlCol="0">
            <a:spAutoFit/>
          </a:bodyPr>
          <a:lstStyle/>
          <a:p>
            <a:pPr defTabSz="1171887"/>
            <a:r>
              <a:rPr lang="zh-CN" altLang="en-US" sz="2300" dirty="0">
                <a:solidFill>
                  <a:srgbClr val="1F5281"/>
                </a:solidFill>
                <a:latin typeface="Verdana"/>
              </a:rPr>
              <a:t>设</a:t>
            </a:r>
            <a:r>
              <a:rPr lang="en-US" altLang="zh-CN" sz="2300" dirty="0">
                <a:solidFill>
                  <a:srgbClr val="1F5281"/>
                </a:solidFill>
                <a:latin typeface="Verdana"/>
              </a:rPr>
              <a:t>n=3</a:t>
            </a:r>
            <a:r>
              <a:rPr lang="en-US" altLang="zh-CN" sz="2300" baseline="30000" dirty="0">
                <a:solidFill>
                  <a:srgbClr val="1F5281"/>
                </a:solidFill>
                <a:latin typeface="Verdana"/>
              </a:rPr>
              <a:t>k</a:t>
            </a:r>
          </a:p>
          <a:p>
            <a:pPr defTabSz="1171887"/>
            <a:r>
              <a:rPr lang="en-US" altLang="zh-CN" sz="2300" dirty="0">
                <a:solidFill>
                  <a:srgbClr val="1F5281"/>
                </a:solidFill>
                <a:latin typeface="Verdana"/>
              </a:rPr>
              <a:t>T(n)=</a:t>
            </a:r>
          </a:p>
          <a:p>
            <a:pPr defTabSz="1171887"/>
            <a:r>
              <a:rPr lang="en-US" altLang="zh-CN" sz="2300" dirty="0">
                <a:solidFill>
                  <a:srgbClr val="1F5281"/>
                </a:solidFill>
                <a:latin typeface="Verdana"/>
              </a:rPr>
              <a:t>      3</a:t>
            </a:r>
            <a:r>
              <a:rPr lang="en-US" altLang="zh-CN" sz="2300" baseline="30000" dirty="0">
                <a:solidFill>
                  <a:srgbClr val="1F5281"/>
                </a:solidFill>
                <a:latin typeface="Verdana"/>
              </a:rPr>
              <a:t>k</a:t>
            </a:r>
            <a:r>
              <a:rPr lang="en-US" altLang="zh-CN" sz="2300" dirty="0">
                <a:solidFill>
                  <a:srgbClr val="1F5281"/>
                </a:solidFill>
                <a:latin typeface="Verdana"/>
              </a:rPr>
              <a:t>+3</a:t>
            </a:r>
            <a:r>
              <a:rPr lang="en-US" altLang="zh-CN" sz="2300" baseline="30000" dirty="0">
                <a:solidFill>
                  <a:srgbClr val="1F5281"/>
                </a:solidFill>
                <a:latin typeface="Verdana"/>
              </a:rPr>
              <a:t>k-1</a:t>
            </a:r>
            <a:r>
              <a:rPr lang="en-US" altLang="zh-CN" sz="2300" dirty="0">
                <a:solidFill>
                  <a:srgbClr val="1F5281"/>
                </a:solidFill>
                <a:latin typeface="Verdana"/>
              </a:rPr>
              <a:t>+…+3</a:t>
            </a:r>
            <a:r>
              <a:rPr lang="en-US" altLang="zh-CN" sz="2300" baseline="30000" dirty="0">
                <a:solidFill>
                  <a:srgbClr val="1F5281"/>
                </a:solidFill>
                <a:latin typeface="Verdana"/>
              </a:rPr>
              <a:t>2</a:t>
            </a:r>
            <a:r>
              <a:rPr lang="en-US" altLang="zh-CN" sz="2300" dirty="0">
                <a:solidFill>
                  <a:srgbClr val="1F5281"/>
                </a:solidFill>
                <a:latin typeface="Verdana"/>
              </a:rPr>
              <a:t>+3</a:t>
            </a:r>
            <a:r>
              <a:rPr lang="en-US" altLang="zh-CN" sz="2300" baseline="30000" dirty="0">
                <a:solidFill>
                  <a:srgbClr val="1F5281"/>
                </a:solidFill>
                <a:latin typeface="Verdana"/>
              </a:rPr>
              <a:t>1</a:t>
            </a:r>
            <a:r>
              <a:rPr lang="en-US" altLang="zh-CN" sz="2300" dirty="0">
                <a:solidFill>
                  <a:srgbClr val="1F5281"/>
                </a:solidFill>
                <a:latin typeface="Verdana"/>
              </a:rPr>
              <a:t>+1</a:t>
            </a:r>
          </a:p>
          <a:p>
            <a:pPr defTabSz="1171887"/>
            <a:r>
              <a:rPr lang="en-US" altLang="zh-CN" sz="2300" dirty="0">
                <a:solidFill>
                  <a:srgbClr val="1F5281"/>
                </a:solidFill>
                <a:latin typeface="Verdana"/>
              </a:rPr>
              <a:t>      =</a:t>
            </a:r>
            <a:r>
              <a:rPr lang="zh-CN" altLang="en-US" sz="2300" dirty="0">
                <a:solidFill>
                  <a:srgbClr val="1F5281"/>
                </a:solidFill>
                <a:latin typeface="Verdana"/>
              </a:rPr>
              <a:t>（</a:t>
            </a:r>
            <a:r>
              <a:rPr lang="en-US" altLang="zh-CN" sz="2300" dirty="0">
                <a:solidFill>
                  <a:srgbClr val="1F5281"/>
                </a:solidFill>
                <a:latin typeface="Verdana"/>
              </a:rPr>
              <a:t>3</a:t>
            </a:r>
            <a:r>
              <a:rPr lang="en-US" altLang="zh-CN" sz="2300" baseline="30000" dirty="0">
                <a:solidFill>
                  <a:srgbClr val="1F5281"/>
                </a:solidFill>
                <a:latin typeface="Verdana"/>
              </a:rPr>
              <a:t>k+1</a:t>
            </a:r>
            <a:r>
              <a:rPr lang="en-US" altLang="zh-CN" sz="2300" dirty="0">
                <a:solidFill>
                  <a:srgbClr val="1F5281"/>
                </a:solidFill>
                <a:latin typeface="Verdana"/>
              </a:rPr>
              <a:t>-1</a:t>
            </a:r>
            <a:r>
              <a:rPr lang="zh-CN" altLang="en-US" sz="2300" dirty="0">
                <a:solidFill>
                  <a:srgbClr val="1F5281"/>
                </a:solidFill>
                <a:latin typeface="Verdana"/>
              </a:rPr>
              <a:t>）</a:t>
            </a:r>
            <a:r>
              <a:rPr lang="en-US" altLang="zh-CN" sz="2300" dirty="0">
                <a:solidFill>
                  <a:srgbClr val="1F5281"/>
                </a:solidFill>
                <a:latin typeface="Verdana"/>
              </a:rPr>
              <a:t>/2</a:t>
            </a:r>
            <a:endParaRPr lang="zh-CN" altLang="en-US" sz="2300" dirty="0">
              <a:solidFill>
                <a:srgbClr val="1F5281"/>
              </a:solidFill>
              <a:latin typeface="Verdana"/>
            </a:endParaRPr>
          </a:p>
          <a:p>
            <a:pPr defTabSz="1171887"/>
            <a:endParaRPr lang="zh-CN" altLang="en-US" sz="2300" dirty="0">
              <a:solidFill>
                <a:srgbClr val="1F5281"/>
              </a:solidFill>
              <a:latin typeface="Verdana"/>
            </a:endParaRPr>
          </a:p>
          <a:p>
            <a:pPr defTabSz="1171887"/>
            <a:endParaRPr lang="zh-CN" altLang="en-US" sz="2300" dirty="0">
              <a:solidFill>
                <a:srgbClr val="1F5281"/>
              </a:solidFill>
              <a:latin typeface="Verdana"/>
            </a:endParaRPr>
          </a:p>
        </p:txBody>
      </p:sp>
      <p:sp>
        <p:nvSpPr>
          <p:cNvPr id="21" name="矩形 20"/>
          <p:cNvSpPr/>
          <p:nvPr/>
        </p:nvSpPr>
        <p:spPr>
          <a:xfrm>
            <a:off x="6887905" y="3420324"/>
            <a:ext cx="1750395" cy="446173"/>
          </a:xfrm>
          <a:prstGeom prst="rect">
            <a:avLst/>
          </a:prstGeom>
        </p:spPr>
        <p:txBody>
          <a:bodyPr wrap="none">
            <a:spAutoFit/>
          </a:bodyPr>
          <a:lstStyle/>
          <a:p>
            <a:pPr defTabSz="1171887"/>
            <a:r>
              <a:rPr lang="en-US" altLang="zh-CN" sz="2300" dirty="0">
                <a:solidFill>
                  <a:srgbClr val="1F5281"/>
                </a:solidFill>
                <a:latin typeface="Verdana"/>
              </a:rPr>
              <a:t>T(n)=O(n)</a:t>
            </a:r>
            <a:endParaRPr lang="zh-CN" altLang="en-US" sz="2300" dirty="0">
              <a:solidFill>
                <a:srgbClr val="1F5281"/>
              </a:solidFill>
              <a:latin typeface="Verdana"/>
            </a:endParaRPr>
          </a:p>
        </p:txBody>
      </p:sp>
      <p:sp>
        <p:nvSpPr>
          <p:cNvPr id="22" name="矩形 21"/>
          <p:cNvSpPr/>
          <p:nvPr/>
        </p:nvSpPr>
        <p:spPr>
          <a:xfrm>
            <a:off x="6887904" y="4355613"/>
            <a:ext cx="4409092" cy="800034"/>
          </a:xfrm>
          <a:prstGeom prst="rect">
            <a:avLst/>
          </a:prstGeom>
        </p:spPr>
        <p:txBody>
          <a:bodyPr wrap="square">
            <a:spAutoFit/>
          </a:bodyPr>
          <a:lstStyle/>
          <a:p>
            <a:pPr defTabSz="1171887"/>
            <a:r>
              <a:rPr lang="en-US" altLang="zh-CN" sz="2300" dirty="0">
                <a:solidFill>
                  <a:srgbClr val="1F5281"/>
                </a:solidFill>
                <a:latin typeface="Verdana"/>
              </a:rPr>
              <a:t>S(n)=</a:t>
            </a:r>
          </a:p>
          <a:p>
            <a:pPr defTabSz="1171887"/>
            <a:r>
              <a:rPr lang="en-US" altLang="zh-CN" sz="2300" dirty="0">
                <a:solidFill>
                  <a:srgbClr val="1F5281"/>
                </a:solidFill>
                <a:latin typeface="Verdana"/>
              </a:rPr>
              <a:t>O(log</a:t>
            </a:r>
            <a:r>
              <a:rPr lang="en-US" altLang="zh-CN" sz="2300" baseline="-25000" dirty="0">
                <a:solidFill>
                  <a:srgbClr val="1F5281"/>
                </a:solidFill>
                <a:latin typeface="Verdana"/>
              </a:rPr>
              <a:t>3</a:t>
            </a:r>
            <a:r>
              <a:rPr lang="en-US" altLang="zh-CN" sz="2300" dirty="0">
                <a:solidFill>
                  <a:srgbClr val="1F5281"/>
                </a:solidFill>
                <a:latin typeface="Verdana"/>
              </a:rPr>
              <a:t>n)</a:t>
            </a:r>
            <a:endParaRPr lang="zh-CN" altLang="en-US" sz="2300" dirty="0">
              <a:solidFill>
                <a:srgbClr val="1F5281"/>
              </a:solidFill>
              <a:latin typeface="Verdana"/>
            </a:endParaRPr>
          </a:p>
        </p:txBody>
      </p:sp>
      <p:sp>
        <p:nvSpPr>
          <p:cNvPr id="9" name="矩形 8"/>
          <p:cNvSpPr/>
          <p:nvPr/>
        </p:nvSpPr>
        <p:spPr>
          <a:xfrm>
            <a:off x="1308576" y="2458348"/>
            <a:ext cx="3321613" cy="598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endParaRPr lang="zh-CN" altLang="en-US" sz="2300">
              <a:solidFill>
                <a:srgbClr val="FFFFFF"/>
              </a:solidFill>
              <a:latin typeface="Verdana"/>
            </a:endParaRPr>
          </a:p>
        </p:txBody>
      </p:sp>
      <p:sp>
        <p:nvSpPr>
          <p:cNvPr id="17" name="矩形 16"/>
          <p:cNvSpPr/>
          <p:nvPr/>
        </p:nvSpPr>
        <p:spPr>
          <a:xfrm>
            <a:off x="1308576" y="3083445"/>
            <a:ext cx="3167619" cy="12721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endParaRPr lang="zh-CN" altLang="en-US" sz="2300">
              <a:solidFill>
                <a:srgbClr val="FFFFFF"/>
              </a:solidFill>
              <a:latin typeface="Verdana"/>
            </a:endParaRPr>
          </a:p>
        </p:txBody>
      </p:sp>
      <p:sp>
        <p:nvSpPr>
          <p:cNvPr id="4" name="矩形 3"/>
          <p:cNvSpPr/>
          <p:nvPr/>
        </p:nvSpPr>
        <p:spPr>
          <a:xfrm>
            <a:off x="866617" y="1304186"/>
            <a:ext cx="6096000" cy="3693319"/>
          </a:xfrm>
          <a:prstGeom prst="rect">
            <a:avLst/>
          </a:prstGeom>
        </p:spPr>
        <p:txBody>
          <a:bodyPr>
            <a:spAutoFit/>
          </a:bodyPr>
          <a:lstStyle/>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f(</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 &lt; 3)</a:t>
            </a:r>
          </a:p>
          <a:p>
            <a:pPr lvl="1"/>
            <a:r>
              <a:rPr lang="en-US" altLang="zh-CN" dirty="0" smtClean="0">
                <a:solidFill>
                  <a:srgbClr val="0000FF"/>
                </a:solidFill>
                <a:latin typeface="新宋体" panose="02010609030101010101" pitchFamily="49" charset="-122"/>
                <a:ea typeface="新宋体" panose="02010609030101010101" pitchFamily="49" charset="-122"/>
              </a:rPr>
              <a:t>	return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0; </a:t>
            </a:r>
          </a:p>
          <a:p>
            <a:pPr lvl="1"/>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num</a:t>
            </a:r>
            <a:r>
              <a:rPr lang="en-US" altLang="zh-CN" dirty="0">
                <a:solidFill>
                  <a:srgbClr val="000000"/>
                </a:solidFill>
                <a:latin typeface="新宋体" panose="02010609030101010101" pitchFamily="49" charset="-122"/>
                <a:ea typeface="新宋体" panose="02010609030101010101" pitchFamily="49" charset="-122"/>
              </a:rPr>
              <a:t> = 7;</a:t>
            </a:r>
          </a:p>
          <a:p>
            <a:pPr lvl="1"/>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int</a:t>
            </a:r>
            <a:r>
              <a:rPr lang="nn-NO" altLang="zh-CN" dirty="0">
                <a:solidFill>
                  <a:srgbClr val="000000"/>
                </a:solidFill>
                <a:latin typeface="新宋体" panose="02010609030101010101" pitchFamily="49" charset="-122"/>
                <a:ea typeface="新宋体" panose="02010609030101010101" pitchFamily="49" charset="-122"/>
              </a:rPr>
              <a:t> i = 1; i &lt;= </a:t>
            </a:r>
            <a:r>
              <a:rPr lang="nn-NO" altLang="zh-CN" dirty="0">
                <a:solidFill>
                  <a:srgbClr val="808080"/>
                </a:solidFill>
                <a:latin typeface="新宋体" panose="02010609030101010101" pitchFamily="49" charset="-122"/>
                <a:ea typeface="新宋体" panose="02010609030101010101" pitchFamily="49" charset="-122"/>
              </a:rPr>
              <a:t>n</a:t>
            </a:r>
            <a:r>
              <a:rPr lang="nn-NO" altLang="zh-CN" dirty="0">
                <a:solidFill>
                  <a:srgbClr val="000000"/>
                </a:solidFill>
                <a:latin typeface="新宋体" panose="02010609030101010101" pitchFamily="49" charset="-122"/>
                <a:ea typeface="新宋体" panose="02010609030101010101" pitchFamily="49" charset="-122"/>
              </a:rPr>
              <a:t>; i++)</a:t>
            </a:r>
          </a:p>
          <a:p>
            <a:pPr lvl="1"/>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num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1;</a:t>
            </a:r>
          </a:p>
          <a:p>
            <a:pPr lvl="1"/>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 =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(k &gt;= 1) {</a:t>
            </a:r>
          </a:p>
          <a:p>
            <a:pPr lvl="1"/>
            <a:r>
              <a:rPr lang="en-US" altLang="zh-CN" dirty="0" smtClean="0">
                <a:solidFill>
                  <a:srgbClr val="000000"/>
                </a:solidFill>
                <a:latin typeface="新宋体" panose="02010609030101010101" pitchFamily="49" charset="-122"/>
                <a:ea typeface="新宋体" panose="02010609030101010101" pitchFamily="49" charset="-122"/>
              </a:rPr>
              <a:t>	k </a:t>
            </a:r>
            <a:r>
              <a:rPr lang="en-US" altLang="zh-CN" dirty="0">
                <a:solidFill>
                  <a:srgbClr val="000000"/>
                </a:solidFill>
                <a:latin typeface="新宋体" panose="02010609030101010101" pitchFamily="49" charset="-122"/>
                <a:ea typeface="新宋体" panose="02010609030101010101" pitchFamily="49" charset="-122"/>
              </a:rPr>
              <a:t>= k / 2;</a:t>
            </a:r>
          </a:p>
          <a:p>
            <a:pPr lvl="1"/>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num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1;</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f(</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/3) + </a:t>
            </a:r>
            <a:r>
              <a:rPr lang="en-US" altLang="zh-CN" dirty="0" err="1">
                <a:solidFill>
                  <a:srgbClr val="000000"/>
                </a:solidFill>
                <a:latin typeface="新宋体" panose="02010609030101010101" pitchFamily="49" charset="-122"/>
                <a:ea typeface="新宋体" panose="02010609030101010101" pitchFamily="49" charset="-122"/>
              </a:rPr>
              <a:t>num</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37564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21"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5133798" y="788257"/>
            <a:ext cx="1007879" cy="6487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f(81)</a:t>
            </a:r>
            <a:endParaRPr lang="zh-CN" altLang="en-US" dirty="0">
              <a:solidFill>
                <a:srgbClr val="000000"/>
              </a:solidFill>
              <a:latin typeface="Verdana"/>
            </a:endParaRPr>
          </a:p>
        </p:txBody>
      </p:sp>
      <p:sp>
        <p:nvSpPr>
          <p:cNvPr id="5" name="椭圆 4"/>
          <p:cNvSpPr/>
          <p:nvPr/>
        </p:nvSpPr>
        <p:spPr>
          <a:xfrm>
            <a:off x="5133798" y="1989173"/>
            <a:ext cx="1007879" cy="6249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f(79)</a:t>
            </a:r>
            <a:endParaRPr lang="zh-CN" altLang="en-US" dirty="0">
              <a:solidFill>
                <a:srgbClr val="000000"/>
              </a:solidFill>
              <a:latin typeface="Verdana"/>
            </a:endParaRPr>
          </a:p>
        </p:txBody>
      </p:sp>
      <p:sp>
        <p:nvSpPr>
          <p:cNvPr id="6" name="椭圆 5"/>
          <p:cNvSpPr/>
          <p:nvPr/>
        </p:nvSpPr>
        <p:spPr>
          <a:xfrm>
            <a:off x="5133798" y="3116725"/>
            <a:ext cx="1007879" cy="647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f(77)</a:t>
            </a:r>
            <a:endParaRPr lang="zh-CN" altLang="en-US" dirty="0">
              <a:solidFill>
                <a:srgbClr val="000000"/>
              </a:solidFill>
              <a:latin typeface="Verdana"/>
            </a:endParaRPr>
          </a:p>
        </p:txBody>
      </p:sp>
      <p:sp>
        <p:nvSpPr>
          <p:cNvPr id="7" name="椭圆 6"/>
          <p:cNvSpPr/>
          <p:nvPr/>
        </p:nvSpPr>
        <p:spPr>
          <a:xfrm>
            <a:off x="5128094" y="4713168"/>
            <a:ext cx="1007879" cy="647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f(3)</a:t>
            </a:r>
            <a:endParaRPr lang="zh-CN" altLang="en-US" dirty="0">
              <a:solidFill>
                <a:srgbClr val="000000"/>
              </a:solidFill>
              <a:latin typeface="Verdana"/>
            </a:endParaRPr>
          </a:p>
        </p:txBody>
      </p:sp>
      <p:sp>
        <p:nvSpPr>
          <p:cNvPr id="8" name="椭圆 7"/>
          <p:cNvSpPr/>
          <p:nvPr/>
        </p:nvSpPr>
        <p:spPr>
          <a:xfrm>
            <a:off x="5128094" y="5921323"/>
            <a:ext cx="1007879" cy="6477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r>
              <a:rPr lang="en-US" altLang="zh-CN" dirty="0">
                <a:solidFill>
                  <a:srgbClr val="000000"/>
                </a:solidFill>
                <a:latin typeface="Verdana"/>
              </a:rPr>
              <a:t>f(1)</a:t>
            </a:r>
            <a:endParaRPr lang="zh-CN" altLang="en-US" dirty="0">
              <a:solidFill>
                <a:srgbClr val="000000"/>
              </a:solidFill>
              <a:latin typeface="Verdana"/>
            </a:endParaRPr>
          </a:p>
        </p:txBody>
      </p:sp>
      <p:cxnSp>
        <p:nvCxnSpPr>
          <p:cNvPr id="10" name="直接箭头连接符 9"/>
          <p:cNvCxnSpPr/>
          <p:nvPr/>
        </p:nvCxnSpPr>
        <p:spPr>
          <a:xfrm>
            <a:off x="5637737" y="1436973"/>
            <a:ext cx="0" cy="5284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637737" y="2614156"/>
            <a:ext cx="0" cy="5025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32034" y="3788160"/>
            <a:ext cx="11408" cy="5284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5626330" y="5373626"/>
            <a:ext cx="11408" cy="5284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666516" y="4010669"/>
            <a:ext cx="668618" cy="446173"/>
          </a:xfrm>
          <a:prstGeom prst="rect">
            <a:avLst/>
          </a:prstGeom>
          <a:noFill/>
        </p:spPr>
        <p:txBody>
          <a:bodyPr wrap="none" rtlCol="0">
            <a:spAutoFit/>
          </a:bodyPr>
          <a:lstStyle/>
          <a:p>
            <a:pPr defTabSz="1171887"/>
            <a:r>
              <a:rPr lang="en-US" altLang="zh-CN" sz="2300" dirty="0">
                <a:solidFill>
                  <a:srgbClr val="1F5281"/>
                </a:solidFill>
                <a:latin typeface="Verdana"/>
              </a:rPr>
              <a:t>……</a:t>
            </a:r>
            <a:endParaRPr lang="zh-CN" altLang="en-US" sz="2300" dirty="0">
              <a:solidFill>
                <a:srgbClr val="1F5281"/>
              </a:solidFill>
              <a:latin typeface="Verdana"/>
            </a:endParaRPr>
          </a:p>
        </p:txBody>
      </p:sp>
      <p:sp>
        <p:nvSpPr>
          <p:cNvPr id="9" name="矩形 8"/>
          <p:cNvSpPr/>
          <p:nvPr/>
        </p:nvSpPr>
        <p:spPr>
          <a:xfrm>
            <a:off x="6963106" y="1106477"/>
            <a:ext cx="4770631" cy="2569339"/>
          </a:xfrm>
          <a:prstGeom prst="rect">
            <a:avLst/>
          </a:prstGeom>
        </p:spPr>
        <p:txBody>
          <a:bodyPr wrap="square">
            <a:spAutoFit/>
          </a:bodyPr>
          <a:lstStyle/>
          <a:p>
            <a:pPr defTabSz="1171887"/>
            <a:r>
              <a:rPr lang="en-US" altLang="zh-CN" sz="2300" dirty="0">
                <a:solidFill>
                  <a:srgbClr val="1F5281"/>
                </a:solidFill>
                <a:latin typeface="Verdana"/>
              </a:rPr>
              <a:t>T(n)=T(n-2)+n</a:t>
            </a:r>
          </a:p>
          <a:p>
            <a:pPr defTabSz="1171887"/>
            <a:r>
              <a:rPr lang="en-US" altLang="zh-CN" sz="2300" dirty="0">
                <a:solidFill>
                  <a:srgbClr val="1F5281"/>
                </a:solidFill>
                <a:latin typeface="Verdana"/>
              </a:rPr>
              <a:t>      =T(n-4)+n-2+n</a:t>
            </a:r>
          </a:p>
          <a:p>
            <a:pPr defTabSz="1171887"/>
            <a:r>
              <a:rPr lang="en-US" altLang="zh-CN" sz="2300" dirty="0">
                <a:solidFill>
                  <a:srgbClr val="1F5281"/>
                </a:solidFill>
                <a:latin typeface="Verdana"/>
              </a:rPr>
              <a:t>      =T(n-6)+n-4+n-2+n</a:t>
            </a:r>
          </a:p>
          <a:p>
            <a:pPr defTabSz="1171887"/>
            <a:r>
              <a:rPr lang="en-US" altLang="zh-CN" sz="2300" dirty="0">
                <a:solidFill>
                  <a:srgbClr val="1F5281"/>
                </a:solidFill>
                <a:latin typeface="Verdana"/>
              </a:rPr>
              <a:t>	……</a:t>
            </a:r>
          </a:p>
          <a:p>
            <a:pPr defTabSz="1171887"/>
            <a:r>
              <a:rPr lang="en-US" altLang="zh-CN" sz="2300" dirty="0">
                <a:solidFill>
                  <a:srgbClr val="1F5281"/>
                </a:solidFill>
                <a:latin typeface="Verdana"/>
              </a:rPr>
              <a:t>      </a:t>
            </a:r>
            <a:r>
              <a:rPr lang="zh-CN" altLang="en-US" sz="2300" dirty="0">
                <a:solidFill>
                  <a:srgbClr val="1F5281"/>
                </a:solidFill>
                <a:latin typeface="Verdana"/>
              </a:rPr>
              <a:t>≈</a:t>
            </a:r>
            <a:r>
              <a:rPr lang="en-US" altLang="zh-CN" sz="2300" dirty="0">
                <a:solidFill>
                  <a:srgbClr val="1F5281"/>
                </a:solidFill>
                <a:latin typeface="Verdana"/>
              </a:rPr>
              <a:t>1+3+5…+n-2+n</a:t>
            </a:r>
          </a:p>
          <a:p>
            <a:pPr defTabSz="1171887"/>
            <a:r>
              <a:rPr lang="en-US" altLang="zh-CN" sz="2300" dirty="0">
                <a:solidFill>
                  <a:srgbClr val="1F5281"/>
                </a:solidFill>
                <a:latin typeface="Verdana"/>
              </a:rPr>
              <a:t>      </a:t>
            </a:r>
            <a:r>
              <a:rPr lang="zh-CN" altLang="en-US" sz="2300" dirty="0">
                <a:solidFill>
                  <a:srgbClr val="1F5281"/>
                </a:solidFill>
                <a:latin typeface="Verdana"/>
              </a:rPr>
              <a:t>≈</a:t>
            </a:r>
            <a:r>
              <a:rPr lang="en-US" altLang="zh-CN" sz="2300" dirty="0">
                <a:solidFill>
                  <a:srgbClr val="1F5281"/>
                </a:solidFill>
                <a:latin typeface="Verdana"/>
              </a:rPr>
              <a:t>(n+1)</a:t>
            </a:r>
            <a:r>
              <a:rPr lang="en-US" altLang="zh-CN" sz="2300" baseline="30000" dirty="0">
                <a:solidFill>
                  <a:srgbClr val="1F5281"/>
                </a:solidFill>
                <a:latin typeface="Verdana"/>
              </a:rPr>
              <a:t>2</a:t>
            </a:r>
            <a:r>
              <a:rPr lang="en-US" altLang="zh-CN" sz="2300" dirty="0">
                <a:solidFill>
                  <a:srgbClr val="1F5281"/>
                </a:solidFill>
                <a:latin typeface="Verdana"/>
              </a:rPr>
              <a:t>/4</a:t>
            </a:r>
          </a:p>
          <a:p>
            <a:pPr defTabSz="1171887"/>
            <a:r>
              <a:rPr lang="en-US" altLang="zh-CN" sz="2300" dirty="0">
                <a:solidFill>
                  <a:srgbClr val="1F5281"/>
                </a:solidFill>
                <a:latin typeface="Verdana"/>
              </a:rPr>
              <a:t>      </a:t>
            </a:r>
            <a:endParaRPr lang="zh-CN" altLang="en-US" sz="2300" dirty="0">
              <a:solidFill>
                <a:srgbClr val="1F5281"/>
              </a:solidFill>
              <a:latin typeface="Verdana"/>
            </a:endParaRPr>
          </a:p>
        </p:txBody>
      </p:sp>
      <p:sp>
        <p:nvSpPr>
          <p:cNvPr id="15" name="矩形 14"/>
          <p:cNvSpPr/>
          <p:nvPr/>
        </p:nvSpPr>
        <p:spPr>
          <a:xfrm>
            <a:off x="6998753" y="3675816"/>
            <a:ext cx="1937902" cy="446173"/>
          </a:xfrm>
          <a:prstGeom prst="rect">
            <a:avLst/>
          </a:prstGeom>
        </p:spPr>
        <p:txBody>
          <a:bodyPr wrap="none">
            <a:spAutoFit/>
          </a:bodyPr>
          <a:lstStyle/>
          <a:p>
            <a:pPr defTabSz="1171887"/>
            <a:r>
              <a:rPr lang="en-US" altLang="zh-CN" sz="2300" dirty="0">
                <a:solidFill>
                  <a:srgbClr val="1F5281"/>
                </a:solidFill>
                <a:latin typeface="Verdana"/>
              </a:rPr>
              <a:t>T(n)=O(n</a:t>
            </a:r>
            <a:r>
              <a:rPr lang="en-US" altLang="zh-CN" sz="2300" baseline="30000" dirty="0">
                <a:solidFill>
                  <a:srgbClr val="1F5281"/>
                </a:solidFill>
                <a:latin typeface="Verdana"/>
              </a:rPr>
              <a:t>2</a:t>
            </a:r>
            <a:r>
              <a:rPr lang="en-US" altLang="zh-CN" sz="2300" dirty="0">
                <a:solidFill>
                  <a:srgbClr val="1F5281"/>
                </a:solidFill>
                <a:latin typeface="Verdana"/>
              </a:rPr>
              <a:t>)</a:t>
            </a:r>
            <a:endParaRPr lang="zh-CN" altLang="en-US" sz="2300" dirty="0">
              <a:solidFill>
                <a:srgbClr val="1F5281"/>
              </a:solidFill>
              <a:latin typeface="Verdana"/>
            </a:endParaRPr>
          </a:p>
        </p:txBody>
      </p:sp>
      <p:sp>
        <p:nvSpPr>
          <p:cNvPr id="16" name="矩形 15"/>
          <p:cNvSpPr/>
          <p:nvPr/>
        </p:nvSpPr>
        <p:spPr>
          <a:xfrm>
            <a:off x="6998752" y="4611104"/>
            <a:ext cx="1771229" cy="446173"/>
          </a:xfrm>
          <a:prstGeom prst="rect">
            <a:avLst/>
          </a:prstGeom>
        </p:spPr>
        <p:txBody>
          <a:bodyPr wrap="none">
            <a:spAutoFit/>
          </a:bodyPr>
          <a:lstStyle/>
          <a:p>
            <a:pPr defTabSz="1171887"/>
            <a:r>
              <a:rPr lang="en-US" altLang="zh-CN" sz="2300" dirty="0">
                <a:solidFill>
                  <a:srgbClr val="1F5281"/>
                </a:solidFill>
                <a:latin typeface="Verdana"/>
              </a:rPr>
              <a:t>S(n)=O(n)</a:t>
            </a:r>
            <a:endParaRPr lang="zh-CN" altLang="en-US" sz="2300" dirty="0">
              <a:solidFill>
                <a:srgbClr val="1F5281"/>
              </a:solidFill>
              <a:latin typeface="Verdana"/>
            </a:endParaRPr>
          </a:p>
        </p:txBody>
      </p:sp>
      <p:sp>
        <p:nvSpPr>
          <p:cNvPr id="17" name="矩形 16"/>
          <p:cNvSpPr/>
          <p:nvPr/>
        </p:nvSpPr>
        <p:spPr>
          <a:xfrm>
            <a:off x="1308576" y="2458348"/>
            <a:ext cx="3321613" cy="598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endParaRPr lang="zh-CN" altLang="en-US" sz="2300">
              <a:solidFill>
                <a:srgbClr val="FFFFFF"/>
              </a:solidFill>
              <a:latin typeface="Verdana"/>
            </a:endParaRPr>
          </a:p>
        </p:txBody>
      </p:sp>
      <p:sp>
        <p:nvSpPr>
          <p:cNvPr id="18" name="矩形 17"/>
          <p:cNvSpPr/>
          <p:nvPr/>
        </p:nvSpPr>
        <p:spPr>
          <a:xfrm>
            <a:off x="1308576" y="3083445"/>
            <a:ext cx="3167619" cy="12721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endParaRPr lang="zh-CN" altLang="en-US" sz="2300">
              <a:solidFill>
                <a:srgbClr val="FFFFFF"/>
              </a:solidFill>
              <a:latin typeface="Verdana"/>
            </a:endParaRPr>
          </a:p>
        </p:txBody>
      </p:sp>
      <p:sp>
        <p:nvSpPr>
          <p:cNvPr id="19" name="矩形 18"/>
          <p:cNvSpPr/>
          <p:nvPr/>
        </p:nvSpPr>
        <p:spPr>
          <a:xfrm>
            <a:off x="866617" y="1304186"/>
            <a:ext cx="6096000" cy="3693319"/>
          </a:xfrm>
          <a:prstGeom prst="rect">
            <a:avLst/>
          </a:prstGeom>
        </p:spPr>
        <p:txBody>
          <a:bodyPr>
            <a:spAutoFit/>
          </a:bodyPr>
          <a:lstStyle/>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f(</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 &lt; 3)</a:t>
            </a:r>
          </a:p>
          <a:p>
            <a:pPr lvl="1"/>
            <a:r>
              <a:rPr lang="en-US" altLang="zh-CN" dirty="0" smtClean="0">
                <a:solidFill>
                  <a:srgbClr val="0000FF"/>
                </a:solidFill>
                <a:latin typeface="新宋体" panose="02010609030101010101" pitchFamily="49" charset="-122"/>
                <a:ea typeface="新宋体" panose="02010609030101010101" pitchFamily="49" charset="-122"/>
              </a:rPr>
              <a:t>	return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0; </a:t>
            </a:r>
          </a:p>
          <a:p>
            <a:pPr lvl="1"/>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num</a:t>
            </a:r>
            <a:r>
              <a:rPr lang="en-US" altLang="zh-CN" dirty="0">
                <a:solidFill>
                  <a:srgbClr val="000000"/>
                </a:solidFill>
                <a:latin typeface="新宋体" panose="02010609030101010101" pitchFamily="49" charset="-122"/>
                <a:ea typeface="新宋体" panose="02010609030101010101" pitchFamily="49" charset="-122"/>
              </a:rPr>
              <a:t> = 7;</a:t>
            </a:r>
          </a:p>
          <a:p>
            <a:pPr lvl="1"/>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int</a:t>
            </a:r>
            <a:r>
              <a:rPr lang="nn-NO" altLang="zh-CN" dirty="0">
                <a:solidFill>
                  <a:srgbClr val="000000"/>
                </a:solidFill>
                <a:latin typeface="新宋体" panose="02010609030101010101" pitchFamily="49" charset="-122"/>
                <a:ea typeface="新宋体" panose="02010609030101010101" pitchFamily="49" charset="-122"/>
              </a:rPr>
              <a:t> i = 1; i &lt;= </a:t>
            </a:r>
            <a:r>
              <a:rPr lang="nn-NO" altLang="zh-CN" dirty="0">
                <a:solidFill>
                  <a:srgbClr val="808080"/>
                </a:solidFill>
                <a:latin typeface="新宋体" panose="02010609030101010101" pitchFamily="49" charset="-122"/>
                <a:ea typeface="新宋体" panose="02010609030101010101" pitchFamily="49" charset="-122"/>
              </a:rPr>
              <a:t>n</a:t>
            </a:r>
            <a:r>
              <a:rPr lang="nn-NO" altLang="zh-CN" dirty="0">
                <a:solidFill>
                  <a:srgbClr val="000000"/>
                </a:solidFill>
                <a:latin typeface="新宋体" panose="02010609030101010101" pitchFamily="49" charset="-122"/>
                <a:ea typeface="新宋体" panose="02010609030101010101" pitchFamily="49" charset="-122"/>
              </a:rPr>
              <a:t>; i++)</a:t>
            </a:r>
          </a:p>
          <a:p>
            <a:pPr lvl="1"/>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num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1;</a:t>
            </a:r>
          </a:p>
          <a:p>
            <a:pPr lvl="1"/>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 =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(k &gt;= 1) {</a:t>
            </a:r>
          </a:p>
          <a:p>
            <a:pPr lvl="1"/>
            <a:r>
              <a:rPr lang="en-US" altLang="zh-CN" dirty="0" smtClean="0">
                <a:solidFill>
                  <a:srgbClr val="000000"/>
                </a:solidFill>
                <a:latin typeface="新宋体" panose="02010609030101010101" pitchFamily="49" charset="-122"/>
                <a:ea typeface="新宋体" panose="02010609030101010101" pitchFamily="49" charset="-122"/>
              </a:rPr>
              <a:t>	k </a:t>
            </a:r>
            <a:r>
              <a:rPr lang="en-US" altLang="zh-CN" dirty="0">
                <a:solidFill>
                  <a:srgbClr val="000000"/>
                </a:solidFill>
                <a:latin typeface="新宋体" panose="02010609030101010101" pitchFamily="49" charset="-122"/>
                <a:ea typeface="新宋体" panose="02010609030101010101" pitchFamily="49" charset="-122"/>
              </a:rPr>
              <a:t>= k / 2;</a:t>
            </a:r>
          </a:p>
          <a:p>
            <a:pPr lvl="1"/>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num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1;</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f(</a:t>
            </a:r>
            <a:r>
              <a:rPr lang="en-US" altLang="zh-CN" dirty="0" smtClean="0">
                <a:solidFill>
                  <a:srgbClr val="808080"/>
                </a:solidFill>
                <a:latin typeface="新宋体" panose="02010609030101010101" pitchFamily="49" charset="-122"/>
                <a:ea typeface="新宋体" panose="02010609030101010101" pitchFamily="49" charset="-122"/>
              </a:rPr>
              <a:t>n</a:t>
            </a:r>
            <a:r>
              <a:rPr lang="en-US" altLang="zh-CN" dirty="0" smtClean="0">
                <a:solidFill>
                  <a:srgbClr val="000000"/>
                </a:solidFill>
                <a:latin typeface="新宋体" panose="02010609030101010101" pitchFamily="49" charset="-122"/>
                <a:ea typeface="新宋体" panose="02010609030101010101" pitchFamily="49" charset="-122"/>
              </a:rPr>
              <a:t>-2)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num</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87440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311974" y="5085217"/>
            <a:ext cx="2567738" cy="446173"/>
          </a:xfrm>
          <a:prstGeom prst="rect">
            <a:avLst/>
          </a:prstGeom>
        </p:spPr>
        <p:txBody>
          <a:bodyPr wrap="none">
            <a:spAutoFit/>
          </a:bodyPr>
          <a:lstStyle/>
          <a:p>
            <a:pPr defTabSz="1171887"/>
            <a:r>
              <a:rPr lang="en-US" altLang="zh-CN" sz="2300" dirty="0">
                <a:solidFill>
                  <a:srgbClr val="1F5281"/>
                </a:solidFill>
                <a:latin typeface="Verdana"/>
              </a:rPr>
              <a:t>T(n)=O(nlog</a:t>
            </a:r>
            <a:r>
              <a:rPr lang="en-US" altLang="zh-CN" sz="2300" baseline="-25000" dirty="0">
                <a:solidFill>
                  <a:srgbClr val="1F5281"/>
                </a:solidFill>
                <a:latin typeface="Verdana"/>
              </a:rPr>
              <a:t>2</a:t>
            </a:r>
            <a:r>
              <a:rPr lang="en-US" altLang="zh-CN" sz="2300" dirty="0">
                <a:solidFill>
                  <a:srgbClr val="1F5281"/>
                </a:solidFill>
                <a:latin typeface="Verdana"/>
              </a:rPr>
              <a:t>n)</a:t>
            </a:r>
            <a:endParaRPr lang="zh-CN" altLang="en-US" sz="2300" dirty="0">
              <a:solidFill>
                <a:srgbClr val="1F5281"/>
              </a:solidFill>
              <a:latin typeface="Verdana"/>
            </a:endParaRPr>
          </a:p>
        </p:txBody>
      </p:sp>
      <p:sp>
        <p:nvSpPr>
          <p:cNvPr id="22" name="矩形 21"/>
          <p:cNvSpPr/>
          <p:nvPr/>
        </p:nvSpPr>
        <p:spPr>
          <a:xfrm>
            <a:off x="6311974" y="5661149"/>
            <a:ext cx="1441086" cy="800034"/>
          </a:xfrm>
          <a:prstGeom prst="rect">
            <a:avLst/>
          </a:prstGeom>
        </p:spPr>
        <p:txBody>
          <a:bodyPr wrap="none">
            <a:spAutoFit/>
          </a:bodyPr>
          <a:lstStyle/>
          <a:p>
            <a:pPr defTabSz="1171887"/>
            <a:r>
              <a:rPr lang="en-US" altLang="zh-CN" sz="2300" dirty="0">
                <a:solidFill>
                  <a:srgbClr val="1F5281"/>
                </a:solidFill>
                <a:latin typeface="Verdana"/>
              </a:rPr>
              <a:t>S(n)=</a:t>
            </a:r>
          </a:p>
          <a:p>
            <a:pPr defTabSz="1171887"/>
            <a:r>
              <a:rPr lang="en-US" altLang="zh-CN" sz="2300" dirty="0">
                <a:solidFill>
                  <a:srgbClr val="1F5281"/>
                </a:solidFill>
                <a:latin typeface="Verdana"/>
              </a:rPr>
              <a:t>O(log</a:t>
            </a:r>
            <a:r>
              <a:rPr lang="en-US" altLang="zh-CN" sz="2300" baseline="-25000" dirty="0">
                <a:solidFill>
                  <a:srgbClr val="1F5281"/>
                </a:solidFill>
                <a:latin typeface="Verdana"/>
              </a:rPr>
              <a:t>2</a:t>
            </a:r>
            <a:r>
              <a:rPr lang="en-US" altLang="zh-CN" sz="2300" dirty="0">
                <a:solidFill>
                  <a:srgbClr val="1F5281"/>
                </a:solidFill>
                <a:latin typeface="Verdana"/>
              </a:rPr>
              <a:t>n)</a:t>
            </a:r>
            <a:endParaRPr lang="zh-CN" altLang="en-US" sz="2300" dirty="0">
              <a:solidFill>
                <a:srgbClr val="1F5281"/>
              </a:solidFill>
              <a:latin typeface="Verdana"/>
            </a:endParaRPr>
          </a:p>
        </p:txBody>
      </p:sp>
      <p:sp>
        <p:nvSpPr>
          <p:cNvPr id="15" name="矩形 14"/>
          <p:cNvSpPr/>
          <p:nvPr/>
        </p:nvSpPr>
        <p:spPr>
          <a:xfrm>
            <a:off x="6098382" y="1269260"/>
            <a:ext cx="6091415" cy="2569339"/>
          </a:xfrm>
          <a:prstGeom prst="rect">
            <a:avLst/>
          </a:prstGeom>
        </p:spPr>
        <p:txBody>
          <a:bodyPr>
            <a:spAutoFit/>
          </a:bodyPr>
          <a:lstStyle/>
          <a:p>
            <a:pPr defTabSz="1171887"/>
            <a:r>
              <a:rPr lang="en-US" altLang="zh-CN" sz="2300" dirty="0">
                <a:solidFill>
                  <a:srgbClr val="1F5281"/>
                </a:solidFill>
                <a:latin typeface="Verdana"/>
              </a:rPr>
              <a:t>T(n)</a:t>
            </a:r>
          </a:p>
          <a:p>
            <a:pPr defTabSz="1171887"/>
            <a:r>
              <a:rPr lang="en-US" altLang="zh-CN" sz="2300" dirty="0">
                <a:solidFill>
                  <a:srgbClr val="1F5281"/>
                </a:solidFill>
                <a:latin typeface="Verdana"/>
              </a:rPr>
              <a:t>      =2T(n/2)+n</a:t>
            </a:r>
          </a:p>
          <a:p>
            <a:pPr defTabSz="1171887"/>
            <a:r>
              <a:rPr lang="en-US" altLang="zh-CN" sz="2300" dirty="0">
                <a:solidFill>
                  <a:srgbClr val="1F5281"/>
                </a:solidFill>
                <a:latin typeface="Verdana"/>
              </a:rPr>
              <a:t>      =2</a:t>
            </a:r>
            <a:r>
              <a:rPr lang="en-US" altLang="zh-CN" sz="2300" baseline="30000" dirty="0">
                <a:solidFill>
                  <a:srgbClr val="1F5281"/>
                </a:solidFill>
                <a:latin typeface="Verdana"/>
              </a:rPr>
              <a:t>2</a:t>
            </a:r>
            <a:r>
              <a:rPr lang="en-US" altLang="zh-CN" sz="2300" dirty="0">
                <a:solidFill>
                  <a:srgbClr val="1F5281"/>
                </a:solidFill>
                <a:latin typeface="Verdana"/>
              </a:rPr>
              <a:t>T(n/2</a:t>
            </a:r>
            <a:r>
              <a:rPr lang="en-US" altLang="zh-CN" sz="2300" baseline="30000" dirty="0">
                <a:solidFill>
                  <a:srgbClr val="1F5281"/>
                </a:solidFill>
                <a:latin typeface="Verdana"/>
              </a:rPr>
              <a:t>2</a:t>
            </a:r>
            <a:r>
              <a:rPr lang="en-US" altLang="zh-CN" sz="2300" dirty="0">
                <a:solidFill>
                  <a:srgbClr val="1F5281"/>
                </a:solidFill>
                <a:latin typeface="Verdana"/>
              </a:rPr>
              <a:t>)+</a:t>
            </a:r>
            <a:r>
              <a:rPr lang="en-US" altLang="zh-CN" sz="2300" dirty="0" err="1">
                <a:solidFill>
                  <a:srgbClr val="1F5281"/>
                </a:solidFill>
                <a:latin typeface="Verdana"/>
              </a:rPr>
              <a:t>n+n</a:t>
            </a:r>
            <a:endParaRPr lang="en-US" altLang="zh-CN" sz="2300" dirty="0">
              <a:solidFill>
                <a:srgbClr val="1F5281"/>
              </a:solidFill>
              <a:latin typeface="Verdana"/>
            </a:endParaRPr>
          </a:p>
          <a:p>
            <a:pPr defTabSz="1171887"/>
            <a:r>
              <a:rPr lang="en-US" altLang="zh-CN" sz="2300" dirty="0">
                <a:solidFill>
                  <a:srgbClr val="1F5281"/>
                </a:solidFill>
                <a:latin typeface="Verdana"/>
              </a:rPr>
              <a:t>      =2</a:t>
            </a:r>
            <a:r>
              <a:rPr lang="en-US" altLang="zh-CN" sz="2300" baseline="30000" dirty="0">
                <a:solidFill>
                  <a:srgbClr val="1F5281"/>
                </a:solidFill>
                <a:latin typeface="Verdana"/>
              </a:rPr>
              <a:t>2</a:t>
            </a:r>
            <a:r>
              <a:rPr lang="en-US" altLang="zh-CN" sz="2300" dirty="0">
                <a:solidFill>
                  <a:srgbClr val="1F5281"/>
                </a:solidFill>
                <a:latin typeface="Verdana"/>
              </a:rPr>
              <a:t>(2T(n/2</a:t>
            </a:r>
            <a:r>
              <a:rPr lang="en-US" altLang="zh-CN" sz="2300" baseline="30000" dirty="0">
                <a:solidFill>
                  <a:srgbClr val="1F5281"/>
                </a:solidFill>
                <a:latin typeface="Verdana"/>
              </a:rPr>
              <a:t>3</a:t>
            </a:r>
            <a:r>
              <a:rPr lang="en-US" altLang="zh-CN" sz="2300" dirty="0">
                <a:solidFill>
                  <a:srgbClr val="1F5281"/>
                </a:solidFill>
                <a:latin typeface="Verdana"/>
              </a:rPr>
              <a:t>)+n/2</a:t>
            </a:r>
            <a:r>
              <a:rPr lang="en-US" altLang="zh-CN" sz="2300" baseline="30000" dirty="0">
                <a:solidFill>
                  <a:srgbClr val="1F5281"/>
                </a:solidFill>
                <a:latin typeface="Verdana"/>
              </a:rPr>
              <a:t>2</a:t>
            </a:r>
            <a:r>
              <a:rPr lang="en-US" altLang="zh-CN" sz="2300" dirty="0">
                <a:solidFill>
                  <a:srgbClr val="1F5281"/>
                </a:solidFill>
                <a:latin typeface="Verdana"/>
              </a:rPr>
              <a:t>)+</a:t>
            </a:r>
            <a:r>
              <a:rPr lang="en-US" altLang="zh-CN" sz="2300" dirty="0" err="1">
                <a:solidFill>
                  <a:srgbClr val="1F5281"/>
                </a:solidFill>
                <a:latin typeface="Verdana"/>
              </a:rPr>
              <a:t>n+n</a:t>
            </a:r>
            <a:endParaRPr lang="en-US" altLang="zh-CN" sz="2300" dirty="0">
              <a:solidFill>
                <a:srgbClr val="1F5281"/>
              </a:solidFill>
              <a:latin typeface="Verdana"/>
            </a:endParaRPr>
          </a:p>
          <a:p>
            <a:pPr defTabSz="1171887"/>
            <a:r>
              <a:rPr lang="en-US" altLang="zh-CN" sz="2300" dirty="0">
                <a:solidFill>
                  <a:srgbClr val="1F5281"/>
                </a:solidFill>
                <a:latin typeface="Verdana"/>
              </a:rPr>
              <a:t>      = 2</a:t>
            </a:r>
            <a:r>
              <a:rPr lang="en-US" altLang="zh-CN" sz="2300" baseline="30000" dirty="0">
                <a:solidFill>
                  <a:srgbClr val="1F5281"/>
                </a:solidFill>
                <a:latin typeface="Verdana"/>
              </a:rPr>
              <a:t>3</a:t>
            </a:r>
            <a:r>
              <a:rPr lang="en-US" altLang="zh-CN" sz="2300" dirty="0">
                <a:solidFill>
                  <a:srgbClr val="1F5281"/>
                </a:solidFill>
                <a:latin typeface="Verdana"/>
              </a:rPr>
              <a:t>T(n/2</a:t>
            </a:r>
            <a:r>
              <a:rPr lang="en-US" altLang="zh-CN" sz="2300" baseline="30000" dirty="0">
                <a:solidFill>
                  <a:srgbClr val="1F5281"/>
                </a:solidFill>
                <a:latin typeface="Verdana"/>
              </a:rPr>
              <a:t>3</a:t>
            </a:r>
            <a:r>
              <a:rPr lang="en-US" altLang="zh-CN" sz="2300" dirty="0">
                <a:solidFill>
                  <a:srgbClr val="1F5281"/>
                </a:solidFill>
                <a:latin typeface="Verdana"/>
              </a:rPr>
              <a:t>)+</a:t>
            </a:r>
            <a:r>
              <a:rPr lang="en-US" altLang="zh-CN" sz="2300" dirty="0" err="1">
                <a:solidFill>
                  <a:srgbClr val="1F5281"/>
                </a:solidFill>
                <a:latin typeface="Verdana"/>
              </a:rPr>
              <a:t>n+n+n</a:t>
            </a:r>
            <a:endParaRPr lang="en-US" altLang="zh-CN" sz="2300" dirty="0">
              <a:solidFill>
                <a:srgbClr val="1F5281"/>
              </a:solidFill>
              <a:latin typeface="Verdana"/>
            </a:endParaRPr>
          </a:p>
          <a:p>
            <a:pPr defTabSz="1171887"/>
            <a:r>
              <a:rPr lang="en-US" altLang="zh-CN" sz="2300" dirty="0">
                <a:solidFill>
                  <a:srgbClr val="1F5281"/>
                </a:solidFill>
                <a:latin typeface="Verdana"/>
              </a:rPr>
              <a:t>	……</a:t>
            </a:r>
          </a:p>
          <a:p>
            <a:pPr defTabSz="1171887"/>
            <a:r>
              <a:rPr lang="en-US" altLang="zh-CN" sz="2300" dirty="0">
                <a:solidFill>
                  <a:srgbClr val="1F5281"/>
                </a:solidFill>
                <a:latin typeface="Verdana"/>
              </a:rPr>
              <a:t>      =2</a:t>
            </a:r>
            <a:r>
              <a:rPr lang="en-US" altLang="zh-CN" sz="2300" baseline="30000" dirty="0">
                <a:solidFill>
                  <a:srgbClr val="1F5281"/>
                </a:solidFill>
                <a:latin typeface="Verdana"/>
              </a:rPr>
              <a:t>k</a:t>
            </a:r>
            <a:r>
              <a:rPr lang="en-US" altLang="zh-CN" sz="2300" dirty="0">
                <a:solidFill>
                  <a:srgbClr val="1F5281"/>
                </a:solidFill>
                <a:latin typeface="Verdana"/>
              </a:rPr>
              <a:t>T(n/2</a:t>
            </a:r>
            <a:r>
              <a:rPr lang="en-US" altLang="zh-CN" sz="2300" baseline="30000" dirty="0">
                <a:solidFill>
                  <a:srgbClr val="1F5281"/>
                </a:solidFill>
                <a:latin typeface="Verdana"/>
              </a:rPr>
              <a:t>k</a:t>
            </a:r>
            <a:r>
              <a:rPr lang="en-US" altLang="zh-CN" sz="2300" dirty="0">
                <a:solidFill>
                  <a:srgbClr val="1F5281"/>
                </a:solidFill>
                <a:latin typeface="Verdana"/>
              </a:rPr>
              <a:t>)+</a:t>
            </a:r>
            <a:r>
              <a:rPr lang="en-US" altLang="zh-CN" sz="2300" dirty="0" err="1">
                <a:solidFill>
                  <a:srgbClr val="1F5281"/>
                </a:solidFill>
                <a:latin typeface="Verdana"/>
              </a:rPr>
              <a:t>kn</a:t>
            </a:r>
            <a:r>
              <a:rPr lang="en-US" altLang="zh-CN" sz="2300" dirty="0">
                <a:solidFill>
                  <a:srgbClr val="1F5281"/>
                </a:solidFill>
                <a:latin typeface="Verdana"/>
              </a:rPr>
              <a:t>            </a:t>
            </a:r>
            <a:endParaRPr lang="zh-CN" altLang="en-US" sz="2300" dirty="0">
              <a:solidFill>
                <a:srgbClr val="1F5281"/>
              </a:solidFill>
              <a:latin typeface="Verdana"/>
            </a:endParaRPr>
          </a:p>
        </p:txBody>
      </p:sp>
      <p:sp>
        <p:nvSpPr>
          <p:cNvPr id="16" name="矩形 15"/>
          <p:cNvSpPr/>
          <p:nvPr/>
        </p:nvSpPr>
        <p:spPr>
          <a:xfrm>
            <a:off x="6959896" y="3837936"/>
            <a:ext cx="1420253" cy="446173"/>
          </a:xfrm>
          <a:prstGeom prst="rect">
            <a:avLst/>
          </a:prstGeom>
        </p:spPr>
        <p:txBody>
          <a:bodyPr wrap="none">
            <a:spAutoFit/>
          </a:bodyPr>
          <a:lstStyle/>
          <a:p>
            <a:pPr defTabSz="1171887"/>
            <a:r>
              <a:rPr lang="zh-CN" altLang="en-US" sz="2300" dirty="0">
                <a:solidFill>
                  <a:srgbClr val="1F5281"/>
                </a:solidFill>
                <a:latin typeface="Verdana"/>
              </a:rPr>
              <a:t>当</a:t>
            </a:r>
            <a:r>
              <a:rPr lang="en-US" altLang="zh-CN" sz="2300" dirty="0">
                <a:solidFill>
                  <a:srgbClr val="1F5281"/>
                </a:solidFill>
                <a:latin typeface="Verdana"/>
              </a:rPr>
              <a:t>n = 2</a:t>
            </a:r>
            <a:r>
              <a:rPr lang="en-US" altLang="zh-CN" sz="2300" baseline="30000" dirty="0">
                <a:solidFill>
                  <a:srgbClr val="1F5281"/>
                </a:solidFill>
                <a:latin typeface="Verdana"/>
              </a:rPr>
              <a:t>k</a:t>
            </a:r>
          </a:p>
        </p:txBody>
      </p:sp>
      <p:sp>
        <p:nvSpPr>
          <p:cNvPr id="4" name="矩形 3"/>
          <p:cNvSpPr/>
          <p:nvPr/>
        </p:nvSpPr>
        <p:spPr>
          <a:xfrm>
            <a:off x="6965000" y="4284109"/>
            <a:ext cx="4962299" cy="800034"/>
          </a:xfrm>
          <a:prstGeom prst="rect">
            <a:avLst/>
          </a:prstGeom>
        </p:spPr>
        <p:txBody>
          <a:bodyPr wrap="square">
            <a:spAutoFit/>
          </a:bodyPr>
          <a:lstStyle/>
          <a:p>
            <a:pPr defTabSz="1171887"/>
            <a:r>
              <a:rPr lang="en-US" altLang="zh-CN" sz="2300" dirty="0">
                <a:solidFill>
                  <a:srgbClr val="1F5281"/>
                </a:solidFill>
                <a:latin typeface="Verdana"/>
              </a:rPr>
              <a:t>T(n)=</a:t>
            </a:r>
            <a:r>
              <a:rPr lang="en-US" altLang="zh-CN" sz="2300" dirty="0" err="1">
                <a:solidFill>
                  <a:srgbClr val="1F5281"/>
                </a:solidFill>
                <a:latin typeface="Verdana"/>
              </a:rPr>
              <a:t>nT</a:t>
            </a:r>
            <a:r>
              <a:rPr lang="en-US" altLang="zh-CN" sz="2300" dirty="0">
                <a:solidFill>
                  <a:srgbClr val="1F5281"/>
                </a:solidFill>
                <a:latin typeface="Verdana"/>
              </a:rPr>
              <a:t>(1)+</a:t>
            </a:r>
            <a:r>
              <a:rPr lang="en-US" altLang="zh-CN" sz="2300" dirty="0" err="1">
                <a:solidFill>
                  <a:srgbClr val="1F5281"/>
                </a:solidFill>
                <a:latin typeface="Verdana"/>
              </a:rPr>
              <a:t>kn</a:t>
            </a:r>
            <a:endParaRPr lang="en-US" altLang="zh-CN" sz="2300" dirty="0">
              <a:solidFill>
                <a:srgbClr val="1F5281"/>
              </a:solidFill>
              <a:latin typeface="Verdana"/>
            </a:endParaRPr>
          </a:p>
          <a:p>
            <a:pPr defTabSz="1171887"/>
            <a:r>
              <a:rPr lang="en-US" altLang="zh-CN" sz="2300" dirty="0">
                <a:solidFill>
                  <a:srgbClr val="1F5281"/>
                </a:solidFill>
                <a:latin typeface="Verdana"/>
              </a:rPr>
              <a:t>      = n+nlog</a:t>
            </a:r>
            <a:r>
              <a:rPr lang="en-US" altLang="zh-CN" sz="2300" baseline="-25000" dirty="0">
                <a:solidFill>
                  <a:srgbClr val="1F5281"/>
                </a:solidFill>
                <a:latin typeface="Verdana"/>
              </a:rPr>
              <a:t>2</a:t>
            </a:r>
            <a:r>
              <a:rPr lang="en-US" altLang="zh-CN" sz="2300" dirty="0">
                <a:solidFill>
                  <a:srgbClr val="1F5281"/>
                </a:solidFill>
                <a:latin typeface="Verdana"/>
              </a:rPr>
              <a:t>n</a:t>
            </a:r>
          </a:p>
        </p:txBody>
      </p:sp>
      <p:sp>
        <p:nvSpPr>
          <p:cNvPr id="8" name="矩形 7"/>
          <p:cNvSpPr/>
          <p:nvPr/>
        </p:nvSpPr>
        <p:spPr>
          <a:xfrm>
            <a:off x="875098" y="2500835"/>
            <a:ext cx="3321613" cy="598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endParaRPr lang="zh-CN" altLang="en-US" sz="2300">
              <a:solidFill>
                <a:srgbClr val="FFFFFF"/>
              </a:solidFill>
              <a:latin typeface="Verdana"/>
            </a:endParaRPr>
          </a:p>
        </p:txBody>
      </p:sp>
      <p:sp>
        <p:nvSpPr>
          <p:cNvPr id="9" name="矩形 8"/>
          <p:cNvSpPr/>
          <p:nvPr/>
        </p:nvSpPr>
        <p:spPr>
          <a:xfrm>
            <a:off x="875098" y="3125932"/>
            <a:ext cx="3167619" cy="12721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1887"/>
            <a:endParaRPr lang="zh-CN" altLang="en-US" sz="2300">
              <a:solidFill>
                <a:srgbClr val="FFFFFF"/>
              </a:solidFill>
              <a:latin typeface="Verdana"/>
            </a:endParaRPr>
          </a:p>
        </p:txBody>
      </p:sp>
      <p:sp>
        <p:nvSpPr>
          <p:cNvPr id="10" name="矩形 9"/>
          <p:cNvSpPr/>
          <p:nvPr/>
        </p:nvSpPr>
        <p:spPr>
          <a:xfrm>
            <a:off x="433139" y="1346673"/>
            <a:ext cx="6096000" cy="3693319"/>
          </a:xfrm>
          <a:prstGeom prst="rect">
            <a:avLst/>
          </a:prstGeom>
        </p:spPr>
        <p:txBody>
          <a:bodyPr>
            <a:spAutoFit/>
          </a:bodyPr>
          <a:lstStyle/>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f(</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 &lt; 3)</a:t>
            </a:r>
          </a:p>
          <a:p>
            <a:pPr lvl="1"/>
            <a:r>
              <a:rPr lang="en-US" altLang="zh-CN" dirty="0" smtClean="0">
                <a:solidFill>
                  <a:srgbClr val="0000FF"/>
                </a:solidFill>
                <a:latin typeface="新宋体" panose="02010609030101010101" pitchFamily="49" charset="-122"/>
                <a:ea typeface="新宋体" panose="02010609030101010101" pitchFamily="49" charset="-122"/>
              </a:rPr>
              <a:t>	return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0; </a:t>
            </a:r>
          </a:p>
          <a:p>
            <a:pPr lvl="1"/>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num</a:t>
            </a:r>
            <a:r>
              <a:rPr lang="en-US" altLang="zh-CN" dirty="0">
                <a:solidFill>
                  <a:srgbClr val="000000"/>
                </a:solidFill>
                <a:latin typeface="新宋体" panose="02010609030101010101" pitchFamily="49" charset="-122"/>
                <a:ea typeface="新宋体" panose="02010609030101010101" pitchFamily="49" charset="-122"/>
              </a:rPr>
              <a:t> = 7;</a:t>
            </a:r>
          </a:p>
          <a:p>
            <a:pPr lvl="1"/>
            <a:r>
              <a:rPr lang="nn-NO" altLang="zh-CN" dirty="0">
                <a:solidFill>
                  <a:srgbClr val="0000FF"/>
                </a:solidFill>
                <a:latin typeface="新宋体" panose="02010609030101010101" pitchFamily="49" charset="-122"/>
                <a:ea typeface="新宋体" panose="02010609030101010101" pitchFamily="49" charset="-122"/>
              </a:rPr>
              <a:t>for</a:t>
            </a:r>
            <a:r>
              <a:rPr lang="nn-NO" altLang="zh-CN" dirty="0">
                <a:solidFill>
                  <a:srgbClr val="000000"/>
                </a:solidFill>
                <a:latin typeface="新宋体" panose="02010609030101010101" pitchFamily="49" charset="-122"/>
                <a:ea typeface="新宋体" panose="02010609030101010101" pitchFamily="49" charset="-122"/>
              </a:rPr>
              <a:t> (</a:t>
            </a:r>
            <a:r>
              <a:rPr lang="nn-NO" altLang="zh-CN" dirty="0">
                <a:solidFill>
                  <a:srgbClr val="0000FF"/>
                </a:solidFill>
                <a:latin typeface="新宋体" panose="02010609030101010101" pitchFamily="49" charset="-122"/>
                <a:ea typeface="新宋体" panose="02010609030101010101" pitchFamily="49" charset="-122"/>
              </a:rPr>
              <a:t>int</a:t>
            </a:r>
            <a:r>
              <a:rPr lang="nn-NO" altLang="zh-CN" dirty="0">
                <a:solidFill>
                  <a:srgbClr val="000000"/>
                </a:solidFill>
                <a:latin typeface="新宋体" panose="02010609030101010101" pitchFamily="49" charset="-122"/>
                <a:ea typeface="新宋体" panose="02010609030101010101" pitchFamily="49" charset="-122"/>
              </a:rPr>
              <a:t> i = 1; i &lt;= </a:t>
            </a:r>
            <a:r>
              <a:rPr lang="nn-NO" altLang="zh-CN" dirty="0">
                <a:solidFill>
                  <a:srgbClr val="808080"/>
                </a:solidFill>
                <a:latin typeface="新宋体" panose="02010609030101010101" pitchFamily="49" charset="-122"/>
                <a:ea typeface="新宋体" panose="02010609030101010101" pitchFamily="49" charset="-122"/>
              </a:rPr>
              <a:t>n</a:t>
            </a:r>
            <a:r>
              <a:rPr lang="nn-NO" altLang="zh-CN" dirty="0">
                <a:solidFill>
                  <a:srgbClr val="000000"/>
                </a:solidFill>
                <a:latin typeface="新宋体" panose="02010609030101010101" pitchFamily="49" charset="-122"/>
                <a:ea typeface="新宋体" panose="02010609030101010101" pitchFamily="49" charset="-122"/>
              </a:rPr>
              <a:t>; i++)</a:t>
            </a:r>
          </a:p>
          <a:p>
            <a:pPr lvl="1"/>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num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1;</a:t>
            </a:r>
          </a:p>
          <a:p>
            <a:pPr lvl="1"/>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k = </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(k &gt;= 1) {</a:t>
            </a:r>
          </a:p>
          <a:p>
            <a:pPr lvl="1"/>
            <a:r>
              <a:rPr lang="en-US" altLang="zh-CN" dirty="0" smtClean="0">
                <a:solidFill>
                  <a:srgbClr val="000000"/>
                </a:solidFill>
                <a:latin typeface="新宋体" panose="02010609030101010101" pitchFamily="49" charset="-122"/>
                <a:ea typeface="新宋体" panose="02010609030101010101" pitchFamily="49" charset="-122"/>
              </a:rPr>
              <a:t>	k </a:t>
            </a:r>
            <a:r>
              <a:rPr lang="en-US" altLang="zh-CN" dirty="0">
                <a:solidFill>
                  <a:srgbClr val="000000"/>
                </a:solidFill>
                <a:latin typeface="新宋体" panose="02010609030101010101" pitchFamily="49" charset="-122"/>
                <a:ea typeface="新宋体" panose="02010609030101010101" pitchFamily="49" charset="-122"/>
              </a:rPr>
              <a:t>= k / 2;</a:t>
            </a:r>
          </a:p>
          <a:p>
            <a:pPr lvl="1"/>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num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1;</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00"/>
                </a:solidFill>
                <a:latin typeface="新宋体" panose="02010609030101010101" pitchFamily="49" charset="-122"/>
                <a:ea typeface="新宋体" panose="02010609030101010101" pitchFamily="49" charset="-122"/>
              </a:rPr>
              <a:t>f(</a:t>
            </a:r>
            <a:r>
              <a:rPr lang="en-US" altLang="zh-CN" dirty="0" smtClean="0">
                <a:solidFill>
                  <a:srgbClr val="808080"/>
                </a:solidFill>
                <a:latin typeface="新宋体" panose="02010609030101010101" pitchFamily="49" charset="-122"/>
                <a:ea typeface="新宋体" panose="02010609030101010101" pitchFamily="49" charset="-122"/>
              </a:rPr>
              <a:t>n</a:t>
            </a:r>
            <a:r>
              <a:rPr lang="en-US" altLang="zh-CN" dirty="0" smtClean="0">
                <a:solidFill>
                  <a:srgbClr val="000000"/>
                </a:solidFill>
                <a:latin typeface="新宋体" panose="02010609030101010101" pitchFamily="49" charset="-122"/>
                <a:ea typeface="新宋体" panose="02010609030101010101" pitchFamily="49" charset="-122"/>
              </a:rPr>
              <a:t>/2) </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num</a:t>
            </a:r>
            <a:r>
              <a:rPr lang="en-US" altLang="zh-CN" dirty="0" smtClean="0">
                <a:solidFill>
                  <a:srgbClr val="000000"/>
                </a:solidFill>
                <a:latin typeface="新宋体" panose="02010609030101010101" pitchFamily="49" charset="-122"/>
                <a:ea typeface="新宋体" panose="02010609030101010101" pitchFamily="49" charset="-122"/>
              </a:rPr>
              <a:t> + </a:t>
            </a:r>
            <a:r>
              <a:rPr lang="en-US" altLang="zh-CN" dirty="0">
                <a:solidFill>
                  <a:srgbClr val="000000"/>
                </a:solidFill>
                <a:latin typeface="新宋体" panose="02010609030101010101" pitchFamily="49" charset="-122"/>
                <a:ea typeface="新宋体" panose="02010609030101010101" pitchFamily="49" charset="-122"/>
              </a:rPr>
              <a:t>f(</a:t>
            </a:r>
            <a:r>
              <a:rPr lang="en-US" altLang="zh-CN" dirty="0">
                <a:solidFill>
                  <a:srgbClr val="808080"/>
                </a:solidFill>
                <a:latin typeface="新宋体" panose="02010609030101010101" pitchFamily="49" charset="-122"/>
                <a:ea typeface="新宋体" panose="02010609030101010101" pitchFamily="49" charset="-122"/>
              </a:rPr>
              <a:t>n</a:t>
            </a:r>
            <a:r>
              <a:rPr lang="en-US" altLang="zh-CN" dirty="0">
                <a:solidFill>
                  <a:srgbClr val="000000"/>
                </a:solidFill>
                <a:latin typeface="新宋体" panose="02010609030101010101" pitchFamily="49" charset="-122"/>
                <a:ea typeface="新宋体" panose="02010609030101010101" pitchFamily="49" charset="-122"/>
              </a:rPr>
              <a:t>/2)</a:t>
            </a:r>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352654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栈的顺序存储</a:t>
            </a:r>
            <a:endParaRPr lang="zh-CN" altLang="en-US" dirty="0"/>
          </a:p>
        </p:txBody>
      </p:sp>
      <p:sp>
        <p:nvSpPr>
          <p:cNvPr id="4" name="灯片编号占位符 3"/>
          <p:cNvSpPr>
            <a:spLocks noGrp="1"/>
          </p:cNvSpPr>
          <p:nvPr>
            <p:ph type="sldNum" sz="quarter" idx="4294967295"/>
          </p:nvPr>
        </p:nvSpPr>
        <p:spPr>
          <a:xfrm>
            <a:off x="9022080" y="6597016"/>
            <a:ext cx="2560320" cy="260984"/>
          </a:xfrm>
          <a:prstGeom prst="rect">
            <a:avLst/>
          </a:prstGeom>
        </p:spPr>
        <p:txBody>
          <a:bodyPr/>
          <a:lstStyle/>
          <a:p>
            <a:pPr marL="0" marR="0" lvl="0" indent="0" algn="l" defTabSz="1097149" rtl="0" eaLnBrk="1" fontAlgn="auto" latinLnBrk="0" hangingPunct="1">
              <a:lnSpc>
                <a:spcPct val="100000"/>
              </a:lnSpc>
              <a:spcBef>
                <a:spcPts val="0"/>
              </a:spcBef>
              <a:spcAft>
                <a:spcPts val="0"/>
              </a:spcAft>
              <a:buClrTx/>
              <a:buSzTx/>
              <a:buFontTx/>
              <a:buNone/>
              <a:tabLst/>
              <a:defRPr/>
            </a:pPr>
            <a:fld id="{03393B65-40D7-4763-93B6-B3A5C3BD0019}" type="slidenum">
              <a:rPr kumimoji="0" lang="zh-CN" altLang="en-US" sz="2160" b="0" i="0" u="none" strike="noStrike" kern="1200" cap="none" spc="0" normalizeH="0" baseline="0" noProof="0">
                <a:ln>
                  <a:noFill/>
                </a:ln>
                <a:solidFill>
                  <a:prstClr val="black">
                    <a:tint val="75000"/>
                  </a:prstClr>
                </a:solidFill>
                <a:effectLst/>
                <a:uLnTx/>
                <a:uFillTx/>
                <a:latin typeface="Verdana"/>
                <a:ea typeface="+mn-ea"/>
                <a:cs typeface="+mn-cs"/>
              </a:rPr>
              <a:pPr marL="0" marR="0" lvl="0" indent="0" algn="l" defTabSz="1097149" rtl="0" eaLnBrk="1" fontAlgn="auto" latinLnBrk="0" hangingPunct="1">
                <a:lnSpc>
                  <a:spcPct val="100000"/>
                </a:lnSpc>
                <a:spcBef>
                  <a:spcPts val="0"/>
                </a:spcBef>
                <a:spcAft>
                  <a:spcPts val="0"/>
                </a:spcAft>
                <a:buClrTx/>
                <a:buSzTx/>
                <a:buFontTx/>
                <a:buNone/>
                <a:tabLst/>
                <a:defRPr/>
              </a:pPr>
              <a:t>17</a:t>
            </a:fld>
            <a:endParaRPr kumimoji="0" lang="zh-CN" altLang="en-US" sz="2160" b="0" i="0" u="none" strike="noStrike" kern="1200" cap="none" spc="0" normalizeH="0" baseline="0" noProof="0">
              <a:ln>
                <a:noFill/>
              </a:ln>
              <a:solidFill>
                <a:prstClr val="black">
                  <a:tint val="75000"/>
                </a:prstClr>
              </a:solidFill>
              <a:effectLst/>
              <a:uLnTx/>
              <a:uFillTx/>
              <a:latin typeface="Verdana"/>
              <a:ea typeface="+mn-ea"/>
              <a:cs typeface="+mn-cs"/>
            </a:endParaRPr>
          </a:p>
        </p:txBody>
      </p:sp>
    </p:spTree>
    <p:extLst>
      <p:ext uri="{BB962C8B-B14F-4D97-AF65-F5344CB8AC3E}">
        <p14:creationId xmlns:p14="http://schemas.microsoft.com/office/powerpoint/2010/main" val="130801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2"/>
          <p:cNvSpPr>
            <a:spLocks noChangeArrowheads="1"/>
          </p:cNvSpPr>
          <p:nvPr/>
        </p:nvSpPr>
        <p:spPr bwMode="auto">
          <a:xfrm>
            <a:off x="2743200" y="2362200"/>
            <a:ext cx="1295400" cy="1219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51" name="Text Box 2"/>
          <p:cNvSpPr txBox="1">
            <a:spLocks noChangeArrowheads="1"/>
          </p:cNvSpPr>
          <p:nvPr/>
        </p:nvSpPr>
        <p:spPr bwMode="auto">
          <a:xfrm>
            <a:off x="1981200" y="457200"/>
            <a:ext cx="2577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Stack</a:t>
            </a:r>
            <a:r>
              <a:rPr kumimoji="0"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类数据成员</a:t>
            </a:r>
            <a:r>
              <a:rPr kumimoji="0"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52" name="Rectangle 3"/>
          <p:cNvSpPr>
            <a:spLocks noChangeArrowheads="1"/>
          </p:cNvSpPr>
          <p:nvPr/>
        </p:nvSpPr>
        <p:spPr bwMode="auto">
          <a:xfrm>
            <a:off x="2743200" y="1371600"/>
            <a:ext cx="1295400" cy="2209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53" name="Line 4"/>
          <p:cNvSpPr>
            <a:spLocks noChangeShapeType="1"/>
          </p:cNvSpPr>
          <p:nvPr/>
        </p:nvSpPr>
        <p:spPr bwMode="auto">
          <a:xfrm>
            <a:off x="2743200" y="3276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254" name="Line 5"/>
          <p:cNvSpPr>
            <a:spLocks noChangeShapeType="1"/>
          </p:cNvSpPr>
          <p:nvPr/>
        </p:nvSpPr>
        <p:spPr bwMode="auto">
          <a:xfrm>
            <a:off x="2743200" y="29718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255" name="Line 6"/>
          <p:cNvSpPr>
            <a:spLocks noChangeShapeType="1"/>
          </p:cNvSpPr>
          <p:nvPr/>
        </p:nvSpPr>
        <p:spPr bwMode="auto">
          <a:xfrm>
            <a:off x="2743200" y="2667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256" name="Line 7"/>
          <p:cNvSpPr>
            <a:spLocks noChangeShapeType="1"/>
          </p:cNvSpPr>
          <p:nvPr/>
        </p:nvSpPr>
        <p:spPr bwMode="auto">
          <a:xfrm>
            <a:off x="2743200" y="23622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257" name="Line 9"/>
          <p:cNvSpPr>
            <a:spLocks noChangeShapeType="1"/>
          </p:cNvSpPr>
          <p:nvPr/>
        </p:nvSpPr>
        <p:spPr bwMode="auto">
          <a:xfrm flipH="1">
            <a:off x="4038600" y="2438400"/>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258" name="Text Box 10"/>
          <p:cNvSpPr txBox="1">
            <a:spLocks noChangeArrowheads="1"/>
          </p:cNvSpPr>
          <p:nvPr/>
        </p:nvSpPr>
        <p:spPr bwMode="auto">
          <a:xfrm>
            <a:off x="4403725" y="220662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栈顶</a:t>
            </a:r>
          </a:p>
        </p:txBody>
      </p:sp>
      <p:sp>
        <p:nvSpPr>
          <p:cNvPr id="53259" name="Text Box 13"/>
          <p:cNvSpPr txBox="1">
            <a:spLocks noChangeArrowheads="1"/>
          </p:cNvSpPr>
          <p:nvPr/>
        </p:nvSpPr>
        <p:spPr bwMode="auto">
          <a:xfrm>
            <a:off x="5546725" y="10874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zh-CN"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61" name="AutoShape 15"/>
          <p:cNvSpPr>
            <a:spLocks noChangeArrowheads="1"/>
          </p:cNvSpPr>
          <p:nvPr/>
        </p:nvSpPr>
        <p:spPr bwMode="auto">
          <a:xfrm>
            <a:off x="7086600" y="1295400"/>
            <a:ext cx="228600" cy="381000"/>
          </a:xfrm>
          <a:prstGeom prst="downArrow">
            <a:avLst>
              <a:gd name="adj1" fmla="val 50000"/>
              <a:gd name="adj2" fmla="val 41659"/>
            </a:avLst>
          </a:prstGeom>
          <a:solidFill>
            <a:schemeClr val="accent1"/>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62" name="Text Box 16"/>
          <p:cNvSpPr txBox="1">
            <a:spLocks noChangeArrowheads="1"/>
          </p:cNvSpPr>
          <p:nvPr/>
        </p:nvSpPr>
        <p:spPr bwMode="auto">
          <a:xfrm>
            <a:off x="5791200" y="1676400"/>
            <a:ext cx="2818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如何存储栈中元素</a:t>
            </a:r>
            <a:r>
              <a:rPr kumimoji="0" lang="en-US" altLang="zh-CN"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63" name="AutoShape 17"/>
          <p:cNvSpPr>
            <a:spLocks noChangeArrowheads="1"/>
          </p:cNvSpPr>
          <p:nvPr/>
        </p:nvSpPr>
        <p:spPr bwMode="auto">
          <a:xfrm>
            <a:off x="7086600" y="2057400"/>
            <a:ext cx="228600" cy="533400"/>
          </a:xfrm>
          <a:prstGeom prst="downArrow">
            <a:avLst>
              <a:gd name="adj1" fmla="val 50000"/>
              <a:gd name="adj2" fmla="val 58323"/>
            </a:avLst>
          </a:prstGeom>
          <a:solidFill>
            <a:schemeClr val="accent1"/>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64" name="Text Box 18"/>
          <p:cNvSpPr txBox="1">
            <a:spLocks noChangeArrowheads="1"/>
          </p:cNvSpPr>
          <p:nvPr/>
        </p:nvSpPr>
        <p:spPr bwMode="auto">
          <a:xfrm>
            <a:off x="6607314" y="257602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定长数组</a:t>
            </a:r>
            <a:endPar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65" name="AutoShape 19"/>
          <p:cNvSpPr>
            <a:spLocks noChangeArrowheads="1"/>
          </p:cNvSpPr>
          <p:nvPr/>
        </p:nvSpPr>
        <p:spPr bwMode="auto">
          <a:xfrm>
            <a:off x="7086600" y="2971800"/>
            <a:ext cx="228600" cy="533400"/>
          </a:xfrm>
          <a:prstGeom prst="downArrow">
            <a:avLst>
              <a:gd name="adj1" fmla="val 50000"/>
              <a:gd name="adj2" fmla="val 58323"/>
            </a:avLst>
          </a:prstGeom>
          <a:solidFill>
            <a:schemeClr val="accent1"/>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68" name="Text Box 22"/>
          <p:cNvSpPr txBox="1">
            <a:spLocks noChangeArrowheads="1"/>
          </p:cNvSpPr>
          <p:nvPr/>
        </p:nvSpPr>
        <p:spPr bwMode="auto">
          <a:xfrm>
            <a:off x="5298519" y="3581400"/>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栈只占用了数组中的部分空间</a:t>
            </a:r>
            <a:endPar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69" name="AutoShape 23"/>
          <p:cNvSpPr>
            <a:spLocks noChangeArrowheads="1"/>
          </p:cNvSpPr>
          <p:nvPr/>
        </p:nvSpPr>
        <p:spPr bwMode="auto">
          <a:xfrm>
            <a:off x="7117387" y="4114833"/>
            <a:ext cx="228600" cy="533400"/>
          </a:xfrm>
          <a:prstGeom prst="downArrow">
            <a:avLst>
              <a:gd name="adj1" fmla="val 50000"/>
              <a:gd name="adj2" fmla="val 58323"/>
            </a:avLst>
          </a:prstGeom>
          <a:solidFill>
            <a:schemeClr val="accent1"/>
          </a:solidFill>
          <a:ln w="9525">
            <a:solidFill>
              <a:schemeClr val="tx1"/>
            </a:solidFill>
            <a:miter lim="800000"/>
            <a:headEnd/>
            <a:tailEnd/>
          </a:ln>
        </p:spPr>
        <p:txBody>
          <a:bodyPr vert="eaVert"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3270" name="Text Box 24"/>
          <p:cNvSpPr txBox="1">
            <a:spLocks noChangeArrowheads="1"/>
          </p:cNvSpPr>
          <p:nvPr/>
        </p:nvSpPr>
        <p:spPr bwMode="auto">
          <a:xfrm>
            <a:off x="5974387" y="4572033"/>
            <a:ext cx="33409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t>多少个空间</a:t>
            </a:r>
            <a:r>
              <a:rPr kumimoji="0" lang="en-US" altLang="zh-CN"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0" lang="zh-CN" altLang="en-US" sz="24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sym typeface="Wingdings" panose="05000000000000000000" pitchFamily="2" charset="2"/>
              </a:rPr>
              <a:t>栈顶位置</a:t>
            </a:r>
            <a:endPar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31980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4" y="100964"/>
            <a:ext cx="36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38169" y="61585"/>
            <a:ext cx="34918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顺序栈的存储方法</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1" name="Group 67"/>
          <p:cNvGrpSpPr/>
          <p:nvPr/>
        </p:nvGrpSpPr>
        <p:grpSpPr>
          <a:xfrm>
            <a:off x="651936" y="10935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9" name="Text Box 7"/>
          <p:cNvSpPr txBox="1">
            <a:spLocks noChangeArrowheads="1"/>
          </p:cNvSpPr>
          <p:nvPr/>
        </p:nvSpPr>
        <p:spPr bwMode="auto">
          <a:xfrm>
            <a:off x="1191936" y="1006408"/>
            <a:ext cx="541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顺序</a:t>
            </a: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栈</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的顺序存储结构</a:t>
            </a:r>
            <a:endPar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24" name="Text Box 25"/>
          <p:cNvSpPr txBox="1">
            <a:spLocks noChangeArrowheads="1"/>
          </p:cNvSpPr>
          <p:nvPr/>
        </p:nvSpPr>
        <p:spPr bwMode="auto">
          <a:xfrm>
            <a:off x="1929330" y="1737996"/>
            <a:ext cx="6700838" cy="45720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0       1       2        3        4        5       6        7       8</a:t>
            </a:r>
          </a:p>
        </p:txBody>
      </p:sp>
      <p:grpSp>
        <p:nvGrpSpPr>
          <p:cNvPr id="2" name="组合 1"/>
          <p:cNvGrpSpPr/>
          <p:nvPr/>
        </p:nvGrpSpPr>
        <p:grpSpPr>
          <a:xfrm>
            <a:off x="1915042" y="2222184"/>
            <a:ext cx="6624638" cy="612000"/>
            <a:chOff x="1915042" y="2206944"/>
            <a:chExt cx="6624638" cy="762000"/>
          </a:xfrm>
        </p:grpSpPr>
        <p:sp>
          <p:nvSpPr>
            <p:cNvPr id="23" name="Rectangle 24"/>
            <p:cNvSpPr>
              <a:spLocks noChangeArrowheads="1"/>
            </p:cNvSpPr>
            <p:nvPr/>
          </p:nvSpPr>
          <p:spPr bwMode="auto">
            <a:xfrm>
              <a:off x="1915042" y="2206944"/>
              <a:ext cx="6624638" cy="762000"/>
            </a:xfrm>
            <a:prstGeom prst="rect">
              <a:avLst/>
            </a:prstGeom>
            <a:noFill/>
            <a:ln w="28575">
              <a:solidFill>
                <a:srgbClr val="5C30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Line 26"/>
            <p:cNvSpPr>
              <a:spLocks noChangeShapeType="1"/>
            </p:cNvSpPr>
            <p:nvPr/>
          </p:nvSpPr>
          <p:spPr bwMode="auto">
            <a:xfrm>
              <a:off x="2661167"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Line 27"/>
            <p:cNvSpPr>
              <a:spLocks noChangeShapeType="1"/>
            </p:cNvSpPr>
            <p:nvPr/>
          </p:nvSpPr>
          <p:spPr bwMode="auto">
            <a:xfrm>
              <a:off x="3375542"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 name="Line 28"/>
            <p:cNvSpPr>
              <a:spLocks noChangeShapeType="1"/>
            </p:cNvSpPr>
            <p:nvPr/>
          </p:nvSpPr>
          <p:spPr bwMode="auto">
            <a:xfrm>
              <a:off x="4105792"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Line 29"/>
            <p:cNvSpPr>
              <a:spLocks noChangeShapeType="1"/>
            </p:cNvSpPr>
            <p:nvPr/>
          </p:nvSpPr>
          <p:spPr bwMode="auto">
            <a:xfrm>
              <a:off x="4855092"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Line 30"/>
            <p:cNvSpPr>
              <a:spLocks noChangeShapeType="1"/>
            </p:cNvSpPr>
            <p:nvPr/>
          </p:nvSpPr>
          <p:spPr bwMode="auto">
            <a:xfrm>
              <a:off x="5572642"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Line 31"/>
            <p:cNvSpPr>
              <a:spLocks noChangeShapeType="1"/>
            </p:cNvSpPr>
            <p:nvPr/>
          </p:nvSpPr>
          <p:spPr bwMode="auto">
            <a:xfrm>
              <a:off x="6306067"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Line 32"/>
            <p:cNvSpPr>
              <a:spLocks noChangeShapeType="1"/>
            </p:cNvSpPr>
            <p:nvPr/>
          </p:nvSpPr>
          <p:spPr bwMode="auto">
            <a:xfrm>
              <a:off x="7039492"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Line 33"/>
            <p:cNvSpPr>
              <a:spLocks noChangeShapeType="1"/>
            </p:cNvSpPr>
            <p:nvPr/>
          </p:nvSpPr>
          <p:spPr bwMode="auto">
            <a:xfrm>
              <a:off x="7772917" y="2206944"/>
              <a:ext cx="0" cy="76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16" name="组合 15"/>
          <p:cNvGrpSpPr/>
          <p:nvPr/>
        </p:nvGrpSpPr>
        <p:grpSpPr>
          <a:xfrm>
            <a:off x="651937" y="5387316"/>
            <a:ext cx="9772223" cy="523220"/>
            <a:chOff x="651937" y="5387316"/>
            <a:chExt cx="9772223" cy="523220"/>
          </a:xfrm>
        </p:grpSpPr>
        <p:sp>
          <p:nvSpPr>
            <p:cNvPr id="49" name="Rectangle 13"/>
            <p:cNvSpPr>
              <a:spLocks noChangeArrowheads="1"/>
            </p:cNvSpPr>
            <p:nvPr/>
          </p:nvSpPr>
          <p:spPr bwMode="auto">
            <a:xfrm>
              <a:off x="1130976" y="5387316"/>
              <a:ext cx="9293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如何表示栈顶</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：设变量</a:t>
              </a:r>
              <a:r>
                <a:rPr kumimoji="1" lang="en-US"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top</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存储</a:t>
              </a:r>
              <a:r>
                <a:rPr kumimoji="1"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栈顶元素所在的下标</a:t>
              </a:r>
              <a:endPar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nvGrpSpPr>
            <p:cNvPr id="50" name="Group 67"/>
            <p:cNvGrpSpPr/>
            <p:nvPr/>
          </p:nvGrpSpPr>
          <p:grpSpPr>
            <a:xfrm>
              <a:off x="651937" y="5480365"/>
              <a:ext cx="359992" cy="360001"/>
              <a:chOff x="10115551" y="5634036"/>
              <a:chExt cx="577837" cy="576265"/>
            </a:xfrm>
            <a:solidFill>
              <a:srgbClr val="5A327D"/>
            </a:solidFill>
          </p:grpSpPr>
          <p:sp>
            <p:nvSpPr>
              <p:cNvPr id="51"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12" name="组合 11"/>
          <p:cNvGrpSpPr/>
          <p:nvPr/>
        </p:nvGrpSpPr>
        <p:grpSpPr>
          <a:xfrm>
            <a:off x="723146" y="1981836"/>
            <a:ext cx="10741603" cy="3327435"/>
            <a:chOff x="723146" y="1981836"/>
            <a:chExt cx="10741603" cy="3327435"/>
          </a:xfrm>
        </p:grpSpPr>
        <p:sp>
          <p:nvSpPr>
            <p:cNvPr id="41" name="Rectangle 13"/>
            <p:cNvSpPr>
              <a:spLocks noChangeArrowheads="1"/>
            </p:cNvSpPr>
            <p:nvPr/>
          </p:nvSpPr>
          <p:spPr bwMode="auto">
            <a:xfrm>
              <a:off x="1130976" y="4786051"/>
              <a:ext cx="1033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如何表示栈底</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：用数组的</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一端</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作为栈底</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p:nvCxnSpPr>
          <p:spPr>
            <a:xfrm flipH="1">
              <a:off x="1899802" y="1981836"/>
              <a:ext cx="0" cy="1152000"/>
            </a:xfrm>
            <a:prstGeom prst="line">
              <a:avLst/>
            </a:prstGeom>
            <a:ln w="57150">
              <a:solidFill>
                <a:srgbClr val="5C307D"/>
              </a:solidFill>
            </a:ln>
          </p:spPr>
          <p:style>
            <a:lnRef idx="1">
              <a:schemeClr val="accent1"/>
            </a:lnRef>
            <a:fillRef idx="0">
              <a:schemeClr val="accent1"/>
            </a:fillRef>
            <a:effectRef idx="0">
              <a:schemeClr val="accent1"/>
            </a:effectRef>
            <a:fontRef idx="minor">
              <a:schemeClr val="tx1"/>
            </a:fontRef>
          </p:style>
        </p:cxnSp>
        <p:grpSp>
          <p:nvGrpSpPr>
            <p:cNvPr id="53" name="Group 67"/>
            <p:cNvGrpSpPr/>
            <p:nvPr/>
          </p:nvGrpSpPr>
          <p:grpSpPr>
            <a:xfrm>
              <a:off x="723146" y="4928620"/>
              <a:ext cx="359992" cy="360001"/>
              <a:chOff x="10115551" y="5634036"/>
              <a:chExt cx="577837" cy="576265"/>
            </a:xfrm>
            <a:solidFill>
              <a:srgbClr val="5A327D"/>
            </a:solidFill>
          </p:grpSpPr>
          <p:sp>
            <p:nvSpPr>
              <p:cNvPr id="54"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14" name="组合 13"/>
          <p:cNvGrpSpPr/>
          <p:nvPr/>
        </p:nvGrpSpPr>
        <p:grpSpPr>
          <a:xfrm>
            <a:off x="637371" y="4010864"/>
            <a:ext cx="6494949" cy="519113"/>
            <a:chOff x="1826091" y="4148024"/>
            <a:chExt cx="6494949" cy="519113"/>
          </a:xfrm>
        </p:grpSpPr>
        <p:sp>
          <p:nvSpPr>
            <p:cNvPr id="33" name="Text Box 11"/>
            <p:cNvSpPr txBox="1">
              <a:spLocks noChangeArrowheads="1"/>
            </p:cNvSpPr>
            <p:nvPr/>
          </p:nvSpPr>
          <p:spPr bwMode="auto">
            <a:xfrm>
              <a:off x="2324100" y="4148024"/>
              <a:ext cx="599694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如何改造数组实现栈的顺序</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存储呢？</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17" name="组合 16"/>
          <p:cNvGrpSpPr/>
          <p:nvPr/>
        </p:nvGrpSpPr>
        <p:grpSpPr>
          <a:xfrm>
            <a:off x="2132617" y="2216847"/>
            <a:ext cx="3485745" cy="1528460"/>
            <a:chOff x="2132617" y="2277807"/>
            <a:chExt cx="3485745" cy="1528460"/>
          </a:xfrm>
        </p:grpSpPr>
        <p:grpSp>
          <p:nvGrpSpPr>
            <p:cNvPr id="36" name="Group 7"/>
            <p:cNvGrpSpPr/>
            <p:nvPr/>
          </p:nvGrpSpPr>
          <p:grpSpPr bwMode="auto">
            <a:xfrm>
              <a:off x="3405705" y="2898217"/>
              <a:ext cx="719137" cy="908050"/>
              <a:chOff x="1635" y="2742"/>
              <a:chExt cx="453" cy="572"/>
            </a:xfrm>
          </p:grpSpPr>
          <p:sp>
            <p:nvSpPr>
              <p:cNvPr id="42" name="Line 5"/>
              <p:cNvSpPr>
                <a:spLocks noChangeShapeType="1"/>
              </p:cNvSpPr>
              <p:nvPr/>
            </p:nvSpPr>
            <p:spPr bwMode="auto">
              <a:xfrm flipV="1">
                <a:off x="1834" y="2742"/>
                <a:ext cx="0" cy="312"/>
              </a:xfrm>
              <a:prstGeom prst="line">
                <a:avLst/>
              </a:prstGeom>
              <a:noFill/>
              <a:ln w="38100">
                <a:solidFill>
                  <a:srgbClr val="B42D2D"/>
                </a:solidFill>
                <a:rou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Text Box 6"/>
              <p:cNvSpPr txBox="1">
                <a:spLocks noChangeArrowheads="1"/>
              </p:cNvSpPr>
              <p:nvPr/>
            </p:nvSpPr>
            <p:spPr bwMode="auto">
              <a:xfrm>
                <a:off x="1635" y="2987"/>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top</a:t>
                </a:r>
              </a:p>
            </p:txBody>
          </p:sp>
        </p:grpSp>
        <p:sp>
          <p:nvSpPr>
            <p:cNvPr id="15" name="TextBox 14"/>
            <p:cNvSpPr txBox="1"/>
            <p:nvPr/>
          </p:nvSpPr>
          <p:spPr>
            <a:xfrm>
              <a:off x="2132617" y="2277807"/>
              <a:ext cx="348574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     b     c</a:t>
              </a:r>
              <a:endPar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4" name="组合 43"/>
          <p:cNvGrpSpPr/>
          <p:nvPr/>
        </p:nvGrpSpPr>
        <p:grpSpPr>
          <a:xfrm>
            <a:off x="7175331" y="1025829"/>
            <a:ext cx="4026069" cy="519113"/>
            <a:chOff x="1826091" y="4148024"/>
            <a:chExt cx="4026069" cy="519113"/>
          </a:xfrm>
        </p:grpSpPr>
        <p:sp>
          <p:nvSpPr>
            <p:cNvPr id="45" name="Text Box 11"/>
            <p:cNvSpPr txBox="1">
              <a:spLocks noChangeArrowheads="1"/>
            </p:cNvSpPr>
            <p:nvPr/>
          </p:nvSpPr>
          <p:spPr bwMode="auto">
            <a:xfrm>
              <a:off x="2385060" y="4148024"/>
              <a:ext cx="3467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什么是顺序存储？</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6" name="Group 31"/>
            <p:cNvGrpSpPr/>
            <p:nvPr/>
          </p:nvGrpSpPr>
          <p:grpSpPr>
            <a:xfrm>
              <a:off x="1826091" y="4213620"/>
              <a:ext cx="465732" cy="432000"/>
              <a:chOff x="8686801" y="2019300"/>
              <a:chExt cx="528638" cy="565150"/>
            </a:xfrm>
            <a:solidFill>
              <a:srgbClr val="5A327D"/>
            </a:solidFill>
          </p:grpSpPr>
          <p:sp>
            <p:nvSpPr>
              <p:cNvPr id="4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806534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2"/>
                    </p:tgtEl>
                  </p:cond>
                </p:stCondLst>
                <p:endSync evt="end" delay="0">
                  <p:rtn val="all"/>
                </p:endSync>
                <p:childTnLst>
                  <p:par>
                    <p:cTn id="29" fill="hold">
                      <p:stCondLst>
                        <p:cond delay="0"/>
                      </p:stCondLst>
                      <p:childTnLst>
                        <p:par>
                          <p:cTn id="30" fill="hold">
                            <p:stCondLst>
                              <p:cond delay="0"/>
                            </p:stCondLst>
                            <p:childTnLst>
                              <p:par>
                                <p:cTn id="31" presetID="35" presetClass="emph" presetSubtype="0" repeatCount="2000" fill="hold" nodeType="clickEffect">
                                  <p:stCondLst>
                                    <p:cond delay="0"/>
                                  </p:stCondLst>
                                  <p:childTnLst>
                                    <p:anim calcmode="discrete" valueType="str">
                                      <p:cBhvr>
                                        <p:cTn id="32"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5511663" y="1720594"/>
            <a:ext cx="4234070" cy="707245"/>
          </a:xfrm>
          <a:prstGeom prst="rect">
            <a:avLst/>
          </a:prstGeom>
          <a:noFill/>
          <a:ln w="9525">
            <a:noFill/>
            <a:miter lim="800000"/>
          </a:ln>
        </p:spPr>
        <p:txBody>
          <a:bodyPr wrap="square">
            <a:spAutoFit/>
          </a:bodyPr>
          <a:lstStyle/>
          <a:p>
            <a:pPr marL="483870" marR="0" lvl="3" indent="-415290" algn="l" defTabSz="1097280" rtl="0" eaLnBrk="1" fontAlgn="auto" latinLnBrk="0" hangingPunct="1">
              <a:lnSpc>
                <a:spcPct val="185000"/>
              </a:lnSpc>
              <a:spcBef>
                <a:spcPct val="30000"/>
              </a:spcBef>
              <a:spcAft>
                <a:spcPts val="0"/>
              </a:spcAft>
              <a:buClrTx/>
              <a:buSzTx/>
              <a:buFont typeface="Arial" panose="020B0604020202020204" pitchFamily="34" charset="0"/>
              <a:buChar char="•"/>
              <a:tabLst/>
              <a:defRPr/>
            </a:pPr>
            <a:endParaRPr kumimoji="0" lang="en-US" altLang="zh-CN"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51" name="Rectangle 50"/>
          <p:cNvSpPr>
            <a:spLocks noChangeArrowheads="1"/>
          </p:cNvSpPr>
          <p:nvPr/>
        </p:nvSpPr>
        <p:spPr bwMode="auto">
          <a:xfrm>
            <a:off x="6545100" y="1308309"/>
            <a:ext cx="2643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0000FF"/>
                </a:solidFill>
                <a:latin typeface="Times New Roman" panose="02020603050405020304" pitchFamily="18" charset="0"/>
                <a:ea typeface="宋体" panose="02010600030101010101" pitchFamily="2" charset="-122"/>
              </a:defRPr>
            </a:lvl1pPr>
            <a:lvl2pPr marL="742950" indent="-285750">
              <a:defRPr kumimoji="1" sz="2800" b="1">
                <a:solidFill>
                  <a:srgbClr val="0000FF"/>
                </a:solidFill>
                <a:latin typeface="Times New Roman" panose="02020603050405020304" pitchFamily="18" charset="0"/>
                <a:ea typeface="宋体" panose="02010600030101010101" pitchFamily="2" charset="-122"/>
              </a:defRPr>
            </a:lvl2pPr>
            <a:lvl3pPr marL="1143000" indent="-228600">
              <a:defRPr kumimoji="1" sz="2800" b="1">
                <a:solidFill>
                  <a:srgbClr val="0000FF"/>
                </a:solidFill>
                <a:latin typeface="Times New Roman" panose="02020603050405020304" pitchFamily="18" charset="0"/>
                <a:ea typeface="宋体" panose="02010600030101010101" pitchFamily="2" charset="-122"/>
              </a:defRPr>
            </a:lvl3pPr>
            <a:lvl4pPr marL="1600200" indent="-228600">
              <a:defRPr kumimoji="1" sz="2800" b="1">
                <a:solidFill>
                  <a:srgbClr val="0000FF"/>
                </a:solidFill>
                <a:latin typeface="Times New Roman" panose="02020603050405020304" pitchFamily="18" charset="0"/>
                <a:ea typeface="宋体" panose="02010600030101010101" pitchFamily="2" charset="-122"/>
              </a:defRPr>
            </a:lvl4pPr>
            <a:lvl5pPr marL="2057400" indent="-228600">
              <a:defRPr kumimoji="1" sz="28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rgbClr val="0000FF"/>
                </a:solidFill>
                <a:latin typeface="Times New Roman" panose="02020603050405020304" pitchFamily="18" charset="0"/>
                <a:ea typeface="宋体" panose="02010600030101010101" pitchFamily="2" charset="-122"/>
              </a:defRPr>
            </a:lvl9pPr>
          </a:lstStyle>
          <a:p>
            <a:pPr marL="0" marR="0" lvl="0" indent="0" algn="l" defTabSz="1097280" rtl="0" eaLnBrk="1" fontAlgn="auto" latinLnBrk="0" hangingPunct="1">
              <a:lnSpc>
                <a:spcPct val="1000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FF3300"/>
                </a:solidFill>
                <a:effectLst/>
                <a:uLnTx/>
                <a:uFillTx/>
                <a:latin typeface="楷体_GB2312" pitchFamily="49" charset="-122"/>
                <a:ea typeface="楷体_GB2312" pitchFamily="49" charset="-122"/>
                <a:cs typeface="Arial Unicode MS" pitchFamily="34" charset="-122"/>
              </a:rPr>
              <a:t>逻辑结构示意图</a:t>
            </a:r>
            <a:endPar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Arial Unicode MS"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291" y="2035295"/>
            <a:ext cx="5880943" cy="525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8698" y="1712488"/>
            <a:ext cx="3514099" cy="2338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529" y="3981047"/>
            <a:ext cx="2944514" cy="1664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7012" y="4262701"/>
            <a:ext cx="3396764" cy="2171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sz="quarter" idx="10"/>
          </p:nvPr>
        </p:nvSpPr>
        <p:spPr>
          <a:xfrm>
            <a:off x="1343473" y="1294203"/>
            <a:ext cx="9664391" cy="4867072"/>
          </a:xfrm>
        </p:spPr>
        <p:txBody>
          <a:bodyPr/>
          <a:lstStyle/>
          <a:p>
            <a:r>
              <a:rPr lang="zh-CN" altLang="en-US"/>
              <a:t>线性结构</a:t>
            </a:r>
            <a:r>
              <a:rPr lang="en-US" altLang="zh-CN"/>
              <a:t>(</a:t>
            </a:r>
            <a:r>
              <a:rPr lang="zh-CN" altLang="en-US"/>
              <a:t>一对一</a:t>
            </a:r>
            <a:r>
              <a:rPr lang="en-US" altLang="zh-CN" smtClean="0"/>
              <a:t>)</a:t>
            </a:r>
          </a:p>
          <a:p>
            <a:endParaRPr lang="en-US" altLang="zh-CN"/>
          </a:p>
          <a:p>
            <a:endParaRPr lang="en-US" altLang="zh-CN"/>
          </a:p>
          <a:p>
            <a:r>
              <a:rPr lang="zh-CN" altLang="en-US"/>
              <a:t>树形结构</a:t>
            </a:r>
            <a:r>
              <a:rPr lang="en-US" altLang="zh-CN"/>
              <a:t>(</a:t>
            </a:r>
            <a:r>
              <a:rPr lang="zh-CN" altLang="en-US"/>
              <a:t>一对多</a:t>
            </a:r>
            <a:r>
              <a:rPr lang="en-US" altLang="zh-CN"/>
              <a:t>)</a:t>
            </a:r>
          </a:p>
          <a:p>
            <a:endParaRPr lang="en-US" altLang="zh-CN" smtClean="0"/>
          </a:p>
          <a:p>
            <a:r>
              <a:rPr lang="zh-CN" altLang="en-US" smtClean="0"/>
              <a:t>图</a:t>
            </a:r>
            <a:r>
              <a:rPr lang="zh-CN" altLang="en-US"/>
              <a:t>状结构</a:t>
            </a:r>
            <a:r>
              <a:rPr lang="en-US" altLang="zh-CN"/>
              <a:t>(</a:t>
            </a:r>
            <a:r>
              <a:rPr lang="zh-CN" altLang="en-US"/>
              <a:t>多对多</a:t>
            </a:r>
            <a:r>
              <a:rPr lang="en-US" altLang="zh-CN"/>
              <a:t>)</a:t>
            </a:r>
          </a:p>
          <a:p>
            <a:endParaRPr lang="en-US" altLang="zh-CN" smtClean="0"/>
          </a:p>
          <a:p>
            <a:r>
              <a:rPr lang="zh-CN" altLang="en-US" smtClean="0"/>
              <a:t>集合</a:t>
            </a:r>
            <a:r>
              <a:rPr lang="en-US" altLang="zh-CN"/>
              <a:t>(</a:t>
            </a:r>
            <a:r>
              <a:rPr lang="zh-CN" altLang="en-US"/>
              <a:t>松散</a:t>
            </a:r>
            <a:r>
              <a:rPr lang="en-US" altLang="zh-CN"/>
              <a:t>)</a:t>
            </a:r>
          </a:p>
          <a:p>
            <a:endParaRPr lang="zh-CN" altLang="en-US"/>
          </a:p>
        </p:txBody>
      </p:sp>
      <p:sp>
        <p:nvSpPr>
          <p:cNvPr id="2" name="标题 1"/>
          <p:cNvSpPr>
            <a:spLocks noGrp="1"/>
          </p:cNvSpPr>
          <p:nvPr>
            <p:ph type="title"/>
          </p:nvPr>
        </p:nvSpPr>
        <p:spPr/>
        <p:txBody>
          <a:bodyPr>
            <a:normAutofit fontScale="90000"/>
          </a:bodyPr>
          <a:lstStyle/>
          <a:p>
            <a:r>
              <a:rPr lang="zh-CN" altLang="en-US" dirty="0"/>
              <a:t>逻辑结构（</a:t>
            </a:r>
            <a:r>
              <a:rPr lang="en-US" altLang="zh-CN" dirty="0"/>
              <a:t>Logical Structure</a:t>
            </a:r>
            <a:r>
              <a:rPr lang="zh-CN" altLang="en-US" dirty="0"/>
              <a:t>）</a:t>
            </a:r>
            <a:endParaRPr lang="en-US" dirty="0"/>
          </a:p>
        </p:txBody>
      </p:sp>
    </p:spTree>
    <p:extLst>
      <p:ext uri="{BB962C8B-B14F-4D97-AF65-F5344CB8AC3E}">
        <p14:creationId xmlns:p14="http://schemas.microsoft.com/office/powerpoint/2010/main" val="224871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smtClean="0"/>
              <a:t>举例</a:t>
            </a:r>
            <a:endParaRPr lang="zh-CN" altLang="en-US" dirty="0"/>
          </a:p>
        </p:txBody>
      </p:sp>
      <p:sp>
        <p:nvSpPr>
          <p:cNvPr id="2" name="Rectangle 2"/>
          <p:cNvSpPr>
            <a:spLocks noChangeArrowheads="1"/>
          </p:cNvSpPr>
          <p:nvPr/>
        </p:nvSpPr>
        <p:spPr bwMode="auto">
          <a:xfrm>
            <a:off x="609601" y="-221599"/>
            <a:ext cx="221664"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6" name="矩形 5"/>
          <p:cNvSpPr/>
          <p:nvPr/>
        </p:nvSpPr>
        <p:spPr>
          <a:xfrm>
            <a:off x="1602701" y="4667372"/>
            <a:ext cx="9937104" cy="387798"/>
          </a:xfrm>
          <a:prstGeom prst="rect">
            <a:avLst/>
          </a:prstGeom>
        </p:spPr>
        <p:txBody>
          <a:bodyPr wrap="squar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zh-CN" sz="1920" b="0" i="0" u="none" strike="noStrike" kern="1200" cap="none" spc="0" normalizeH="0" baseline="0" noProof="0">
                <a:ln>
                  <a:noFill/>
                </a:ln>
                <a:solidFill>
                  <a:srgbClr val="1F5281"/>
                </a:solidFill>
                <a:effectLst/>
                <a:uLnTx/>
                <a:uFillTx/>
                <a:latin typeface="Verdana"/>
                <a:ea typeface="+mn-ea"/>
                <a:cs typeface="+mn-cs"/>
              </a:rPr>
              <a:t> </a:t>
            </a:r>
            <a:r>
              <a:rPr kumimoji="0" lang="en-US" altLang="zh-CN" sz="1920" b="0" i="0" u="none" strike="noStrike" kern="1200" cap="none" spc="0" normalizeH="0" baseline="0" noProof="0">
                <a:ln>
                  <a:noFill/>
                </a:ln>
                <a:solidFill>
                  <a:srgbClr val="1F5281"/>
                </a:solidFill>
                <a:effectLst/>
                <a:uLnTx/>
                <a:uFillTx/>
                <a:latin typeface="Verdana"/>
                <a:ea typeface="+mn-ea"/>
                <a:cs typeface="+mn-cs"/>
              </a:rPr>
              <a:t>(a) </a:t>
            </a:r>
            <a:r>
              <a:rPr kumimoji="0" lang="zh-CN" altLang="zh-CN" sz="1920" b="0" i="0" u="none" strike="noStrike" kern="1200" cap="none" spc="0" normalizeH="0" baseline="0" noProof="0">
                <a:ln>
                  <a:noFill/>
                </a:ln>
                <a:solidFill>
                  <a:srgbClr val="1F5281"/>
                </a:solidFill>
                <a:effectLst/>
                <a:uLnTx/>
                <a:uFillTx/>
                <a:latin typeface="Verdana"/>
                <a:ea typeface="+mn-ea"/>
                <a:cs typeface="+mn-cs"/>
              </a:rPr>
              <a:t>空栈</a:t>
            </a:r>
            <a:r>
              <a:rPr kumimoji="0" lang="en-US" altLang="zh-CN" sz="1920" b="0" i="0" u="none" strike="noStrike" kern="1200" cap="none" spc="0" normalizeH="0" baseline="0" noProof="0">
                <a:ln>
                  <a:noFill/>
                </a:ln>
                <a:solidFill>
                  <a:srgbClr val="1F5281"/>
                </a:solidFill>
                <a:effectLst/>
                <a:uLnTx/>
                <a:uFillTx/>
                <a:latin typeface="Verdana"/>
                <a:ea typeface="+mn-ea"/>
                <a:cs typeface="+mn-cs"/>
              </a:rPr>
              <a:t>          	 (b) </a:t>
            </a:r>
            <a:r>
              <a:rPr kumimoji="0" lang="zh-CN" altLang="zh-CN" sz="1920" b="0" i="0" u="none" strike="noStrike" kern="1200" cap="none" spc="0" normalizeH="0" baseline="0" noProof="0">
                <a:ln>
                  <a:noFill/>
                </a:ln>
                <a:solidFill>
                  <a:srgbClr val="1F5281"/>
                </a:solidFill>
                <a:effectLst/>
                <a:uLnTx/>
                <a:uFillTx/>
                <a:latin typeface="Verdana"/>
                <a:ea typeface="+mn-ea"/>
                <a:cs typeface="+mn-cs"/>
              </a:rPr>
              <a:t>入栈</a:t>
            </a:r>
            <a:r>
              <a:rPr kumimoji="0" lang="en-US" altLang="zh-CN" sz="1920" b="0" i="0" u="none" strike="noStrike" kern="1200" cap="none" spc="0" normalizeH="0" baseline="0" noProof="0">
                <a:ln>
                  <a:noFill/>
                </a:ln>
                <a:solidFill>
                  <a:srgbClr val="1F5281"/>
                </a:solidFill>
                <a:effectLst/>
                <a:uLnTx/>
                <a:uFillTx/>
                <a:latin typeface="Verdana"/>
                <a:ea typeface="+mn-ea"/>
                <a:cs typeface="+mn-cs"/>
              </a:rPr>
              <a:t>         	 (c) </a:t>
            </a:r>
            <a:r>
              <a:rPr kumimoji="0" lang="zh-CN" altLang="zh-CN" sz="1920" b="0" i="0" u="none" strike="noStrike" kern="1200" cap="none" spc="0" normalizeH="0" baseline="0" noProof="0">
                <a:ln>
                  <a:noFill/>
                </a:ln>
                <a:solidFill>
                  <a:srgbClr val="1F5281"/>
                </a:solidFill>
                <a:effectLst/>
                <a:uLnTx/>
                <a:uFillTx/>
                <a:latin typeface="Verdana"/>
                <a:ea typeface="+mn-ea"/>
                <a:cs typeface="+mn-cs"/>
              </a:rPr>
              <a:t>出栈</a:t>
            </a:r>
            <a:r>
              <a:rPr kumimoji="0" lang="en-US" altLang="zh-CN" sz="1920" b="0" i="0" u="none" strike="noStrike" kern="1200" cap="none" spc="0" normalizeH="0" baseline="0" noProof="0">
                <a:ln>
                  <a:noFill/>
                </a:ln>
                <a:solidFill>
                  <a:srgbClr val="1F5281"/>
                </a:solidFill>
                <a:effectLst/>
                <a:uLnTx/>
                <a:uFillTx/>
                <a:latin typeface="Verdana"/>
                <a:ea typeface="+mn-ea"/>
                <a:cs typeface="+mn-cs"/>
              </a:rPr>
              <a:t>           	(d) </a:t>
            </a:r>
            <a:r>
              <a:rPr kumimoji="0" lang="zh-CN" altLang="zh-CN" sz="1920" b="0" i="0" u="none" strike="noStrike" kern="1200" cap="none" spc="0" normalizeH="0" baseline="0" noProof="0">
                <a:ln>
                  <a:noFill/>
                </a:ln>
                <a:solidFill>
                  <a:srgbClr val="1F5281"/>
                </a:solidFill>
                <a:effectLst/>
                <a:uLnTx/>
                <a:uFillTx/>
                <a:latin typeface="Verdana"/>
                <a:ea typeface="+mn-ea"/>
                <a:cs typeface="+mn-cs"/>
              </a:rPr>
              <a:t>栈满</a:t>
            </a:r>
            <a:r>
              <a:rPr kumimoji="0" lang="en-US" altLang="zh-CN" sz="1920" b="0" i="0" u="none" strike="noStrike" kern="1200" cap="none" spc="0" normalizeH="0" baseline="0" noProof="0">
                <a:ln>
                  <a:noFill/>
                </a:ln>
                <a:solidFill>
                  <a:srgbClr val="1F5281"/>
                </a:solidFill>
                <a:effectLst/>
                <a:uLnTx/>
                <a:uFillTx/>
                <a:latin typeface="Verdana"/>
                <a:ea typeface="+mn-ea"/>
                <a:cs typeface="+mn-cs"/>
              </a:rPr>
              <a:t>             (e) </a:t>
            </a:r>
            <a:r>
              <a:rPr kumimoji="0" lang="zh-CN" altLang="zh-CN" sz="1920" b="0" i="0" u="none" strike="noStrike" kern="1200" cap="none" spc="0" normalizeH="0" baseline="0" noProof="0">
                <a:ln>
                  <a:noFill/>
                </a:ln>
                <a:solidFill>
                  <a:srgbClr val="1F5281"/>
                </a:solidFill>
                <a:effectLst/>
                <a:uLnTx/>
                <a:uFillTx/>
                <a:latin typeface="Verdana"/>
                <a:ea typeface="+mn-ea"/>
                <a:cs typeface="+mn-cs"/>
              </a:rPr>
              <a:t>空栈</a:t>
            </a:r>
          </a:p>
        </p:txBody>
      </p:sp>
      <p:pic>
        <p:nvPicPr>
          <p:cNvPr id="4" name="图片 3"/>
          <p:cNvPicPr>
            <a:picLocks noChangeAspect="1"/>
          </p:cNvPicPr>
          <p:nvPr/>
        </p:nvPicPr>
        <p:blipFill>
          <a:blip r:embed="rId3"/>
          <a:stretch>
            <a:fillRect/>
          </a:stretch>
        </p:blipFill>
        <p:spPr>
          <a:xfrm>
            <a:off x="720433" y="1113569"/>
            <a:ext cx="10782300" cy="3409950"/>
          </a:xfrm>
          <a:prstGeom prst="rect">
            <a:avLst/>
          </a:prstGeom>
        </p:spPr>
      </p:pic>
      <p:sp>
        <p:nvSpPr>
          <p:cNvPr id="7" name="矩形 6"/>
          <p:cNvSpPr/>
          <p:nvPr/>
        </p:nvSpPr>
        <p:spPr>
          <a:xfrm>
            <a:off x="720433" y="5605149"/>
            <a:ext cx="3877985" cy="369332"/>
          </a:xfrm>
          <a:prstGeom prst="rect">
            <a:avLst/>
          </a:prstGeom>
        </p:spPr>
        <p:txBody>
          <a:bodyPr wrap="none">
            <a:spAutoFit/>
          </a:bodyPr>
          <a:lstStyle/>
          <a:p>
            <a:r>
              <a:rPr lang="zh-CN" altLang="en-US" dirty="0"/>
              <a:t>顺序结构，可能发生上溢出与下溢出</a:t>
            </a:r>
            <a:endParaRPr lang="en-US" altLang="zh-CN" dirty="0"/>
          </a:p>
        </p:txBody>
      </p:sp>
      <p:sp>
        <p:nvSpPr>
          <p:cNvPr id="5" name="矩形 4"/>
          <p:cNvSpPr/>
          <p:nvPr/>
        </p:nvSpPr>
        <p:spPr>
          <a:xfrm>
            <a:off x="7024253" y="1038755"/>
            <a:ext cx="1080656" cy="523220"/>
          </a:xfrm>
          <a:prstGeom prst="rect">
            <a:avLst/>
          </a:prstGeom>
          <a:solidFill>
            <a:schemeClr val="bg1"/>
          </a:solidFill>
        </p:spPr>
        <p:txBody>
          <a:bodyPr wrap="square">
            <a:spAutoFit/>
          </a:bodyPr>
          <a:lstStyle/>
          <a:p>
            <a:r>
              <a:rPr lang="en-US" altLang="zh-CN" sz="1400" b="1" dirty="0" smtClean="0">
                <a:solidFill>
                  <a:prstClr val="black"/>
                </a:solidFill>
                <a:latin typeface="Calibri" panose="020F0502020204030204" pitchFamily="34" charset="0"/>
                <a:ea typeface="宋体" panose="02010600030101010101" pitchFamily="2" charset="-122"/>
                <a:cs typeface="Calibri" panose="020F0502020204030204" pitchFamily="34" charset="0"/>
              </a:rPr>
              <a:t>top=</a:t>
            </a:r>
          </a:p>
          <a:p>
            <a:r>
              <a:rPr lang="en-US" altLang="zh-CN" sz="1400" b="1" dirty="0" smtClean="0">
                <a:solidFill>
                  <a:prstClr val="black"/>
                </a:solidFill>
                <a:latin typeface="Calibri" panose="020F0502020204030204" pitchFamily="34" charset="0"/>
                <a:ea typeface="宋体" panose="02010600030101010101" pitchFamily="2" charset="-122"/>
                <a:cs typeface="Calibri" panose="020F0502020204030204" pitchFamily="34" charset="0"/>
              </a:rPr>
              <a:t>StackSize-1</a:t>
            </a:r>
            <a:endParaRPr lang="zh-CN" alt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852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60720" y="600849"/>
            <a:ext cx="5580000" cy="5580000"/>
          </a:xfrm>
          <a:prstGeom prst="rect">
            <a:avLst/>
          </a:prstGeom>
          <a:ln w="19050">
            <a:solidFill>
              <a:srgbClr val="7878A0"/>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const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StackSize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10;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template &lt;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typename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SeqStack</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SeqStack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SeqStack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Push(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Pop(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GetTop</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Empty(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private: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data[</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StackSize</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 top;                   </a:t>
            </a:r>
            <a:endParaRPr kumimoji="0" lang="zh-CN" altLang="en-US" sz="2400" b="0"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Rounded Rectangle 10"/>
          <p:cNvSpPr/>
          <p:nvPr/>
        </p:nvSpPr>
        <p:spPr>
          <a:xfrm>
            <a:off x="542924" y="100964"/>
            <a:ext cx="324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Text Box 2"/>
          <p:cNvSpPr txBox="1">
            <a:spLocks noChangeArrowheads="1"/>
          </p:cNvSpPr>
          <p:nvPr/>
        </p:nvSpPr>
        <p:spPr bwMode="auto">
          <a:xfrm>
            <a:off x="638169" y="61585"/>
            <a:ext cx="31413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顺序栈的类定义</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22" name="矩形 21"/>
          <p:cNvSpPr/>
          <p:nvPr/>
        </p:nvSpPr>
        <p:spPr>
          <a:xfrm>
            <a:off x="701297" y="2322150"/>
            <a:ext cx="4320000" cy="2785378"/>
          </a:xfrm>
          <a:prstGeom prst="rect">
            <a:avLst/>
          </a:prstGeom>
          <a:ln>
            <a:solidFill>
              <a:srgbClr val="5C307D"/>
            </a:solidFill>
            <a:prstDash val="solid"/>
          </a:ln>
        </p:spPr>
        <p:txBody>
          <a:bodyPr wrap="square">
            <a:spAutoFit/>
          </a:bodyPr>
          <a:lstStyle/>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InitStack</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：栈的</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初始化</a:t>
            </a:r>
            <a:endPar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DestroyStack</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：栈的销毁</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Push</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：入栈</a:t>
            </a:r>
            <a:endParaRPr kumimoji="1"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Pop</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：出栈</a:t>
            </a:r>
            <a:endParaRPr kumimoji="1"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GetTop</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：取栈顶元素</a:t>
            </a: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Empty</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：判空</a:t>
            </a:r>
          </a:p>
        </p:txBody>
      </p:sp>
      <p:sp>
        <p:nvSpPr>
          <p:cNvPr id="6" name="右箭头 5"/>
          <p:cNvSpPr/>
          <p:nvPr/>
        </p:nvSpPr>
        <p:spPr>
          <a:xfrm>
            <a:off x="5105400" y="3581400"/>
            <a:ext cx="576000" cy="360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7" name="组合 6"/>
          <p:cNvGrpSpPr/>
          <p:nvPr/>
        </p:nvGrpSpPr>
        <p:grpSpPr>
          <a:xfrm>
            <a:off x="590114" y="865666"/>
            <a:ext cx="4820086" cy="523220"/>
            <a:chOff x="1826091" y="4148024"/>
            <a:chExt cx="4820086" cy="523220"/>
          </a:xfrm>
        </p:grpSpPr>
        <p:sp>
          <p:nvSpPr>
            <p:cNvPr id="8" name="Text Box 11"/>
            <p:cNvSpPr txBox="1">
              <a:spLocks noChangeArrowheads="1"/>
            </p:cNvSpPr>
            <p:nvPr/>
          </p:nvSpPr>
          <p:spPr bwMode="auto">
            <a:xfrm>
              <a:off x="2385059" y="4148024"/>
              <a:ext cx="4261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栈的抽象数据类型定义？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9" name="Group 31"/>
            <p:cNvGrpSpPr/>
            <p:nvPr/>
          </p:nvGrpSpPr>
          <p:grpSpPr>
            <a:xfrm>
              <a:off x="1826091" y="4213620"/>
              <a:ext cx="465732" cy="432000"/>
              <a:chOff x="8686801" y="2019300"/>
              <a:chExt cx="528638" cy="565150"/>
            </a:xfrm>
            <a:solidFill>
              <a:srgbClr val="5A327D"/>
            </a:solidFill>
          </p:grpSpPr>
          <p:sp>
            <p:nvSpPr>
              <p:cNvPr id="1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35792086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68649" y="61585"/>
            <a:ext cx="18916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入栈操作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39" name="组合 38"/>
          <p:cNvGrpSpPr/>
          <p:nvPr/>
        </p:nvGrpSpPr>
        <p:grpSpPr>
          <a:xfrm>
            <a:off x="818714" y="957106"/>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入</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栈的函数原型是什么？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1" name="Group 31"/>
            <p:cNvGrpSpPr/>
            <p:nvPr/>
          </p:nvGrpSpPr>
          <p:grpSpPr>
            <a:xfrm>
              <a:off x="1826091" y="4213620"/>
              <a:ext cx="465732" cy="432000"/>
              <a:chOff x="8686801" y="2019300"/>
              <a:chExt cx="528638" cy="565150"/>
            </a:xfrm>
            <a:solidFill>
              <a:srgbClr val="5A327D"/>
            </a:solidFill>
          </p:grpSpPr>
          <p:sp>
            <p:nvSpPr>
              <p:cNvPr id="4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4" name="Rectangle 1034"/>
          <p:cNvSpPr>
            <a:spLocks noChangeArrowheads="1"/>
          </p:cNvSpPr>
          <p:nvPr/>
        </p:nvSpPr>
        <p:spPr bwMode="auto">
          <a:xfrm>
            <a:off x="904770" y="1642775"/>
            <a:ext cx="10259695"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Push</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：元素值</a:t>
            </a:r>
            <a:r>
              <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：在栈顶插入一个</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 </a:t>
            </a:r>
            <a:r>
              <a:rPr kumimoji="0" lang="en-US"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：如果插入成功，栈顶增加了一个</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元素；否则返回失败信息</a:t>
            </a:r>
            <a:endParaRPr kumimoji="0" lang="en-US" altLang="zh-CN" sz="2400" b="0" i="0" u="none" strike="noStrike" kern="1200" cap="none" spc="0" normalizeH="0" baseline="0" noProof="0" dirty="0">
              <a:ln>
                <a:noFill/>
              </a:ln>
              <a:solidFill>
                <a:srgbClr val="5C307D"/>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Text Box 25"/>
          <p:cNvSpPr txBox="1">
            <a:spLocks noChangeArrowheads="1"/>
          </p:cNvSpPr>
          <p:nvPr/>
        </p:nvSpPr>
        <p:spPr bwMode="auto">
          <a:xfrm>
            <a:off x="5481202" y="461328"/>
            <a:ext cx="6268838" cy="4616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StackSize-1</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7" name="Rectangle 24"/>
          <p:cNvSpPr>
            <a:spLocks noChangeArrowheads="1"/>
          </p:cNvSpPr>
          <p:nvPr/>
        </p:nvSpPr>
        <p:spPr bwMode="auto">
          <a:xfrm>
            <a:off x="5532120" y="945516"/>
            <a:ext cx="6086992" cy="612000"/>
          </a:xfrm>
          <a:prstGeom prst="rect">
            <a:avLst/>
          </a:prstGeom>
          <a:noFill/>
          <a:ln w="28575">
            <a:solidFill>
              <a:srgbClr val="5C30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Line 26"/>
          <p:cNvSpPr>
            <a:spLocks noChangeShapeType="1"/>
          </p:cNvSpPr>
          <p:nvPr/>
        </p:nvSpPr>
        <p:spPr bwMode="auto">
          <a:xfrm>
            <a:off x="6228279"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Line 27"/>
          <p:cNvSpPr>
            <a:spLocks noChangeShapeType="1"/>
          </p:cNvSpPr>
          <p:nvPr/>
        </p:nvSpPr>
        <p:spPr bwMode="auto">
          <a:xfrm>
            <a:off x="694265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Line 28"/>
          <p:cNvSpPr>
            <a:spLocks noChangeShapeType="1"/>
          </p:cNvSpPr>
          <p:nvPr/>
        </p:nvSpPr>
        <p:spPr bwMode="auto">
          <a:xfrm>
            <a:off x="767290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Line 29"/>
          <p:cNvSpPr>
            <a:spLocks noChangeShapeType="1"/>
          </p:cNvSpPr>
          <p:nvPr/>
        </p:nvSpPr>
        <p:spPr bwMode="auto">
          <a:xfrm>
            <a:off x="842220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Line 30"/>
          <p:cNvSpPr>
            <a:spLocks noChangeShapeType="1"/>
          </p:cNvSpPr>
          <p:nvPr/>
        </p:nvSpPr>
        <p:spPr bwMode="auto">
          <a:xfrm>
            <a:off x="913975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Line 33"/>
          <p:cNvSpPr>
            <a:spLocks noChangeShapeType="1"/>
          </p:cNvSpPr>
          <p:nvPr/>
        </p:nvSpPr>
        <p:spPr bwMode="auto">
          <a:xfrm>
            <a:off x="10852349"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nvGrpSpPr>
          <p:cNvPr id="27" name="Group 7"/>
          <p:cNvGrpSpPr/>
          <p:nvPr/>
        </p:nvGrpSpPr>
        <p:grpSpPr bwMode="auto">
          <a:xfrm>
            <a:off x="6972817" y="1565034"/>
            <a:ext cx="719137" cy="923925"/>
            <a:chOff x="1635" y="2812"/>
            <a:chExt cx="453" cy="582"/>
          </a:xfrm>
        </p:grpSpPr>
        <p:sp>
          <p:nvSpPr>
            <p:cNvPr id="28" name="Line 5"/>
            <p:cNvSpPr>
              <a:spLocks noChangeShapeType="1"/>
            </p:cNvSpPr>
            <p:nvPr/>
          </p:nvSpPr>
          <p:spPr bwMode="auto">
            <a:xfrm flipV="1">
              <a:off x="1834" y="2812"/>
              <a:ext cx="0" cy="312"/>
            </a:xfrm>
            <a:prstGeom prst="line">
              <a:avLst/>
            </a:prstGeom>
            <a:noFill/>
            <a:ln w="38100">
              <a:solidFill>
                <a:srgbClr val="B42D2D"/>
              </a:solidFill>
              <a:rou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Text Box 6"/>
            <p:cNvSpPr txBox="1">
              <a:spLocks noChangeArrowheads="1"/>
            </p:cNvSpPr>
            <p:nvPr/>
          </p:nvSpPr>
          <p:spPr bwMode="auto">
            <a:xfrm>
              <a:off x="1635" y="3067"/>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top</a:t>
              </a:r>
            </a:p>
          </p:txBody>
        </p:sp>
      </p:grpSp>
      <p:sp>
        <p:nvSpPr>
          <p:cNvPr id="30" name="TextBox 29"/>
          <p:cNvSpPr txBox="1"/>
          <p:nvPr/>
        </p:nvSpPr>
        <p:spPr>
          <a:xfrm>
            <a:off x="5654009" y="955419"/>
            <a:ext cx="348574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     b     c</a:t>
            </a:r>
            <a:endParaRPr kumimoji="0" lang="zh-CN" altLang="en-US" sz="32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TextBox 30"/>
          <p:cNvSpPr txBox="1"/>
          <p:nvPr/>
        </p:nvSpPr>
        <p:spPr>
          <a:xfrm>
            <a:off x="7817662" y="952815"/>
            <a:ext cx="6705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en-US" sz="3200" b="0"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矩形 31"/>
          <p:cNvSpPr/>
          <p:nvPr/>
        </p:nvSpPr>
        <p:spPr>
          <a:xfrm>
            <a:off x="942969" y="4093511"/>
            <a:ext cx="6461975" cy="1938992"/>
          </a:xfrm>
          <a:prstGeom prst="rect">
            <a:avLst/>
          </a:prstGeom>
          <a:ln>
            <a:solidFill>
              <a:srgbClr val="5C30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SeqStack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Push(</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if (top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StackSize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- 1)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throw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上溢</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data[++top]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4" name="组合 33"/>
          <p:cNvGrpSpPr/>
          <p:nvPr/>
        </p:nvGrpSpPr>
        <p:grpSpPr>
          <a:xfrm>
            <a:off x="7744951" y="4949986"/>
            <a:ext cx="3044533" cy="519113"/>
            <a:chOff x="1826091" y="4148024"/>
            <a:chExt cx="3044533" cy="519113"/>
          </a:xfrm>
        </p:grpSpPr>
        <p:sp>
          <p:nvSpPr>
            <p:cNvPr id="35" name="Text Box 11"/>
            <p:cNvSpPr txBox="1">
              <a:spLocks noChangeArrowheads="1"/>
            </p:cNvSpPr>
            <p:nvPr/>
          </p:nvSpPr>
          <p:spPr bwMode="auto">
            <a:xfrm>
              <a:off x="2385060" y="4148024"/>
              <a:ext cx="248556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时间</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复杂度？</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36" name="Group 31"/>
            <p:cNvGrpSpPr/>
            <p:nvPr/>
          </p:nvGrpSpPr>
          <p:grpSpPr>
            <a:xfrm>
              <a:off x="1826091" y="4213620"/>
              <a:ext cx="465732" cy="432000"/>
              <a:chOff x="8686801" y="2019300"/>
              <a:chExt cx="528638" cy="565150"/>
            </a:xfrm>
            <a:solidFill>
              <a:srgbClr val="5A327D"/>
            </a:solidFill>
          </p:grpSpPr>
          <p:sp>
            <p:nvSpPr>
              <p:cNvPr id="4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52" name="Text Box 45"/>
          <p:cNvSpPr txBox="1">
            <a:spLocks noChangeArrowheads="1"/>
          </p:cNvSpPr>
          <p:nvPr/>
        </p:nvSpPr>
        <p:spPr bwMode="auto">
          <a:xfrm>
            <a:off x="7698740" y="4093511"/>
            <a:ext cx="3844172" cy="523220"/>
          </a:xfrm>
          <a:prstGeom prst="rect">
            <a:avLst/>
          </a:prstGeom>
          <a:noFill/>
          <a:ln w="12700">
            <a:solidFill>
              <a:srgbClr val="5C307D"/>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栈满：</a:t>
            </a: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top=StackSize</a:t>
            </a:r>
            <a:r>
              <a:rPr kumimoji="0" lang="en-US" altLang="zh-CN" sz="2800" b="1"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53" name="组合 52"/>
          <p:cNvGrpSpPr/>
          <p:nvPr/>
        </p:nvGrpSpPr>
        <p:grpSpPr>
          <a:xfrm>
            <a:off x="731048" y="3478198"/>
            <a:ext cx="3327744" cy="523220"/>
            <a:chOff x="510241" y="1907333"/>
            <a:chExt cx="3327744" cy="523220"/>
          </a:xfrm>
        </p:grpSpPr>
        <p:grpSp>
          <p:nvGrpSpPr>
            <p:cNvPr id="54" name="Group 109"/>
            <p:cNvGrpSpPr/>
            <p:nvPr/>
          </p:nvGrpSpPr>
          <p:grpSpPr>
            <a:xfrm>
              <a:off x="510241" y="1917012"/>
              <a:ext cx="540000" cy="432000"/>
              <a:chOff x="1501535" y="1870628"/>
              <a:chExt cx="924087" cy="714938"/>
            </a:xfrm>
            <a:solidFill>
              <a:srgbClr val="5A327D"/>
            </a:solidFill>
          </p:grpSpPr>
          <p:sp>
            <p:nvSpPr>
              <p:cNvPr id="56"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7"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4"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5"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6"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7"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8"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5"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231186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16667E-6 2.59259E-6 L 0.05873 2.59259E-6 " pathEditMode="relative" rAng="0" ptsTypes="AA">
                                      <p:cBhvr>
                                        <p:cTn id="10" dur="500" fill="hold"/>
                                        <p:tgtEl>
                                          <p:spTgt spid="27"/>
                                        </p:tgtEl>
                                        <p:attrNameLst>
                                          <p:attrName>ppt_x</p:attrName>
                                          <p:attrName>ppt_y</p:attrName>
                                        </p:attrNameLst>
                                      </p:cBhvr>
                                      <p:rCtr x="2930"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27"/>
                    </p:tgtEl>
                  </p:cond>
                </p:stCondLst>
                <p:endSync evt="end" delay="0">
                  <p:rtn val="all"/>
                </p:endSync>
                <p:childTnLst>
                  <p:par>
                    <p:cTn id="30" fill="hold">
                      <p:stCondLst>
                        <p:cond delay="0"/>
                      </p:stCondLst>
                      <p:childTnLst>
                        <p:par>
                          <p:cTn id="31" fill="hold">
                            <p:stCondLst>
                              <p:cond delay="0"/>
                            </p:stCondLst>
                            <p:childTnLst>
                              <p:par>
                                <p:cTn id="32" presetID="26" presetClass="emph" presetSubtype="0" repeatCount="3000" fill="hold" nodeType="clickEffect">
                                  <p:stCondLst>
                                    <p:cond delay="0"/>
                                  </p:stCondLst>
                                  <p:childTnLst>
                                    <p:animEffect transition="out" filter="fade">
                                      <p:cBhvr>
                                        <p:cTn id="33" dur="1000" tmFilter="0, 0; .2, .5; .8, .5; 1, 0"/>
                                        <p:tgtEl>
                                          <p:spTgt spid="27"/>
                                        </p:tgtEl>
                                      </p:cBhvr>
                                    </p:animEffect>
                                    <p:animScale>
                                      <p:cBhvr>
                                        <p:cTn id="34" dur="500" autoRev="1" fill="hold"/>
                                        <p:tgtEl>
                                          <p:spTgt spid="27"/>
                                        </p:tgtEl>
                                      </p:cBhvr>
                                      <p:by x="105000" y="105000"/>
                                    </p:animScale>
                                  </p:childTnLst>
                                </p:cTn>
                              </p:par>
                            </p:childTnLst>
                          </p:cTn>
                        </p:par>
                      </p:childTnLst>
                    </p:cTn>
                  </p:par>
                </p:childTnLst>
              </p:cTn>
              <p:nextCondLst>
                <p:cond evt="onClick" delay="0">
                  <p:tgtEl>
                    <p:spTgt spid="27"/>
                  </p:tgtEl>
                </p:cond>
              </p:nextCondLst>
            </p:seq>
          </p:childTnLst>
        </p:cTn>
      </p:par>
    </p:tnLst>
    <p:bldLst>
      <p:bldP spid="44" grpId="0"/>
      <p:bldP spid="31" grpId="0"/>
      <p:bldP spid="32" grpId="0" animBg="1"/>
      <p:bldP spid="5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8714" y="957106"/>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出栈的函数原型是什么？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1" name="Group 31"/>
            <p:cNvGrpSpPr/>
            <p:nvPr/>
          </p:nvGrpSpPr>
          <p:grpSpPr>
            <a:xfrm>
              <a:off x="1826091" y="4213620"/>
              <a:ext cx="465732" cy="432000"/>
              <a:chOff x="8686801" y="2019300"/>
              <a:chExt cx="528638" cy="565150"/>
            </a:xfrm>
            <a:solidFill>
              <a:srgbClr val="5A327D"/>
            </a:solidFill>
          </p:grpSpPr>
          <p:sp>
            <p:nvSpPr>
              <p:cNvPr id="4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56" name="Rectangle 1034"/>
          <p:cNvSpPr>
            <a:spLocks noChangeArrowheads="1"/>
          </p:cNvSpPr>
          <p:nvPr/>
        </p:nvSpPr>
        <p:spPr bwMode="auto">
          <a:xfrm>
            <a:off x="911223" y="1612295"/>
            <a:ext cx="10259695"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Pop </a:t>
            </a:r>
            <a:endPar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：删除栈顶元素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：如果删除成功，返回被删元素值；否则返回失败</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信息</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Text Box 2"/>
          <p:cNvSpPr txBox="1">
            <a:spLocks noChangeArrowheads="1"/>
          </p:cNvSpPr>
          <p:nvPr/>
        </p:nvSpPr>
        <p:spPr bwMode="auto">
          <a:xfrm>
            <a:off x="668649" y="61585"/>
            <a:ext cx="19373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出栈操作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15" name="Text Box 25"/>
          <p:cNvSpPr txBox="1">
            <a:spLocks noChangeArrowheads="1"/>
          </p:cNvSpPr>
          <p:nvPr/>
        </p:nvSpPr>
        <p:spPr bwMode="auto">
          <a:xfrm>
            <a:off x="5496442" y="461328"/>
            <a:ext cx="6268838" cy="4616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StackSize-1</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6" name="Rectangle 24"/>
          <p:cNvSpPr>
            <a:spLocks noChangeArrowheads="1"/>
          </p:cNvSpPr>
          <p:nvPr/>
        </p:nvSpPr>
        <p:spPr bwMode="auto">
          <a:xfrm>
            <a:off x="5547360" y="945516"/>
            <a:ext cx="6086992" cy="612000"/>
          </a:xfrm>
          <a:prstGeom prst="rect">
            <a:avLst/>
          </a:prstGeom>
          <a:noFill/>
          <a:ln w="28575">
            <a:solidFill>
              <a:srgbClr val="5C30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Line 26"/>
          <p:cNvSpPr>
            <a:spLocks noChangeShapeType="1"/>
          </p:cNvSpPr>
          <p:nvPr/>
        </p:nvSpPr>
        <p:spPr bwMode="auto">
          <a:xfrm>
            <a:off x="6243519"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Line 27"/>
          <p:cNvSpPr>
            <a:spLocks noChangeShapeType="1"/>
          </p:cNvSpPr>
          <p:nvPr/>
        </p:nvSpPr>
        <p:spPr bwMode="auto">
          <a:xfrm>
            <a:off x="695789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Line 28"/>
          <p:cNvSpPr>
            <a:spLocks noChangeShapeType="1"/>
          </p:cNvSpPr>
          <p:nvPr/>
        </p:nvSpPr>
        <p:spPr bwMode="auto">
          <a:xfrm>
            <a:off x="768814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Line 29"/>
          <p:cNvSpPr>
            <a:spLocks noChangeShapeType="1"/>
          </p:cNvSpPr>
          <p:nvPr/>
        </p:nvSpPr>
        <p:spPr bwMode="auto">
          <a:xfrm>
            <a:off x="843744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Line 30"/>
          <p:cNvSpPr>
            <a:spLocks noChangeShapeType="1"/>
          </p:cNvSpPr>
          <p:nvPr/>
        </p:nvSpPr>
        <p:spPr bwMode="auto">
          <a:xfrm>
            <a:off x="9154994"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Line 33"/>
          <p:cNvSpPr>
            <a:spLocks noChangeShapeType="1"/>
          </p:cNvSpPr>
          <p:nvPr/>
        </p:nvSpPr>
        <p:spPr bwMode="auto">
          <a:xfrm>
            <a:off x="10867589" y="94551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TextBox 28"/>
          <p:cNvSpPr txBox="1"/>
          <p:nvPr/>
        </p:nvSpPr>
        <p:spPr>
          <a:xfrm>
            <a:off x="5669249" y="955419"/>
            <a:ext cx="348574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     b     c</a:t>
            </a:r>
            <a:endParaRPr kumimoji="0" lang="zh-CN" altLang="en-US" sz="32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1" name="Group 7"/>
          <p:cNvGrpSpPr/>
          <p:nvPr/>
        </p:nvGrpSpPr>
        <p:grpSpPr bwMode="auto">
          <a:xfrm>
            <a:off x="6972817" y="1565034"/>
            <a:ext cx="719137" cy="923925"/>
            <a:chOff x="1635" y="2812"/>
            <a:chExt cx="453" cy="582"/>
          </a:xfrm>
        </p:grpSpPr>
        <p:sp>
          <p:nvSpPr>
            <p:cNvPr id="32" name="Line 5"/>
            <p:cNvSpPr>
              <a:spLocks noChangeShapeType="1"/>
            </p:cNvSpPr>
            <p:nvPr/>
          </p:nvSpPr>
          <p:spPr bwMode="auto">
            <a:xfrm flipV="1">
              <a:off x="1834" y="2812"/>
              <a:ext cx="0" cy="312"/>
            </a:xfrm>
            <a:prstGeom prst="line">
              <a:avLst/>
            </a:prstGeom>
            <a:noFill/>
            <a:ln w="38100">
              <a:solidFill>
                <a:srgbClr val="B42D2D"/>
              </a:solidFill>
              <a:rou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Text Box 6"/>
            <p:cNvSpPr txBox="1">
              <a:spLocks noChangeArrowheads="1"/>
            </p:cNvSpPr>
            <p:nvPr/>
          </p:nvSpPr>
          <p:spPr bwMode="auto">
            <a:xfrm>
              <a:off x="1635" y="3067"/>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top</a:t>
              </a:r>
            </a:p>
          </p:txBody>
        </p:sp>
      </p:grpSp>
      <p:grpSp>
        <p:nvGrpSpPr>
          <p:cNvPr id="26" name="组合 25"/>
          <p:cNvGrpSpPr/>
          <p:nvPr/>
        </p:nvGrpSpPr>
        <p:grpSpPr>
          <a:xfrm>
            <a:off x="731048" y="3478198"/>
            <a:ext cx="3327744" cy="523220"/>
            <a:chOff x="510241" y="1907333"/>
            <a:chExt cx="3327744" cy="523220"/>
          </a:xfrm>
        </p:grpSpPr>
        <p:grpSp>
          <p:nvGrpSpPr>
            <p:cNvPr id="27" name="Group 109"/>
            <p:cNvGrpSpPr/>
            <p:nvPr/>
          </p:nvGrpSpPr>
          <p:grpSpPr>
            <a:xfrm>
              <a:off x="510241" y="1917012"/>
              <a:ext cx="540000" cy="432000"/>
              <a:chOff x="1501535" y="1870628"/>
              <a:chExt cx="924087" cy="714938"/>
            </a:xfrm>
            <a:solidFill>
              <a:srgbClr val="5A327D"/>
            </a:solidFill>
          </p:grpSpPr>
          <p:sp>
            <p:nvSpPr>
              <p:cNvPr id="30"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5"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6"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8"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54" name="矩形 53"/>
          <p:cNvSpPr/>
          <p:nvPr/>
        </p:nvSpPr>
        <p:spPr>
          <a:xfrm>
            <a:off x="5009707" y="3445252"/>
            <a:ext cx="6236695" cy="2677656"/>
          </a:xfrm>
          <a:prstGeom prst="rect">
            <a:avLst/>
          </a:prstGeom>
          <a:ln>
            <a:solidFill>
              <a:srgbClr val="5C30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SeqStack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Pop(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if (top == </a:t>
            </a:r>
            <a:r>
              <a:rPr kumimoji="0" lang="en-US" altLang="zh-CN" sz="2400" b="0"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 throw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下溢</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x = data[top</a:t>
            </a:r>
            <a:r>
              <a:rPr kumimoji="0" lang="en-US" altLang="zh-CN" sz="2400" b="0" i="0" u="none" strike="noStrike" kern="1200" cap="none" spc="0" normalizeH="0" baseline="0" noProof="0" dirty="0" smtClean="0">
                <a:ln>
                  <a:noFill/>
                </a:ln>
                <a:solidFill>
                  <a:srgbClr val="B42D2D"/>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Text Box 45"/>
          <p:cNvSpPr txBox="1">
            <a:spLocks noChangeArrowheads="1"/>
          </p:cNvSpPr>
          <p:nvPr/>
        </p:nvSpPr>
        <p:spPr bwMode="auto">
          <a:xfrm>
            <a:off x="8201660" y="1805699"/>
            <a:ext cx="3060000" cy="523220"/>
          </a:xfrm>
          <a:prstGeom prst="rect">
            <a:avLst/>
          </a:prstGeom>
          <a:noFill/>
          <a:ln w="12700">
            <a:solidFill>
              <a:srgbClr val="5C307D"/>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栈空</a:t>
            </a:r>
            <a:r>
              <a:rPr kumimoji="0" lang="zh-CN" altLang="en-US"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top=</a:t>
            </a:r>
            <a:r>
              <a:rPr kumimoji="0" lang="en-US" altLang="zh-CN" sz="2800" b="1"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57" name="组合 56"/>
          <p:cNvGrpSpPr/>
          <p:nvPr/>
        </p:nvGrpSpPr>
        <p:grpSpPr>
          <a:xfrm>
            <a:off x="818714" y="4628194"/>
            <a:ext cx="4027606" cy="519113"/>
            <a:chOff x="1826091" y="4148024"/>
            <a:chExt cx="4027606" cy="519113"/>
          </a:xfrm>
        </p:grpSpPr>
        <p:sp>
          <p:nvSpPr>
            <p:cNvPr id="58" name="Text Box 11"/>
            <p:cNvSpPr txBox="1">
              <a:spLocks noChangeArrowheads="1"/>
            </p:cNvSpPr>
            <p:nvPr/>
          </p:nvSpPr>
          <p:spPr bwMode="auto">
            <a:xfrm>
              <a:off x="2385060" y="4148024"/>
              <a:ext cx="3468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取栈顶元素的实现？</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9" name="Group 31"/>
            <p:cNvGrpSpPr/>
            <p:nvPr/>
          </p:nvGrpSpPr>
          <p:grpSpPr>
            <a:xfrm>
              <a:off x="1826091" y="4213620"/>
              <a:ext cx="465732" cy="432000"/>
              <a:chOff x="8686801" y="2019300"/>
              <a:chExt cx="528638" cy="565150"/>
            </a:xfrm>
            <a:solidFill>
              <a:srgbClr val="5A327D"/>
            </a:solidFill>
          </p:grpSpPr>
          <p:sp>
            <p:nvSpPr>
              <p:cNvPr id="6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3178982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16667E-6 2.59259E-6 L -0.05507 2.59259E-6 " pathEditMode="relative" rAng="0" ptsTypes="AA">
                                      <p:cBhvr>
                                        <p:cTn id="10" dur="500" fill="hold"/>
                                        <p:tgtEl>
                                          <p:spTgt spid="31"/>
                                        </p:tgtEl>
                                        <p:attrNameLst>
                                          <p:attrName>ppt_x</p:attrName>
                                          <p:attrName>ppt_y</p:attrName>
                                        </p:attrNameLst>
                                      </p:cBhvr>
                                      <p:rCtr x="-2760"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31"/>
                    </p:tgtEl>
                  </p:cond>
                </p:stCondLst>
                <p:endSync evt="end" delay="0">
                  <p:rtn val="all"/>
                </p:endSync>
                <p:childTnLst>
                  <p:par>
                    <p:cTn id="26" fill="hold">
                      <p:stCondLst>
                        <p:cond delay="0"/>
                      </p:stCondLst>
                      <p:childTnLst>
                        <p:par>
                          <p:cTn id="27" fill="hold">
                            <p:stCondLst>
                              <p:cond delay="0"/>
                            </p:stCondLst>
                            <p:childTnLst>
                              <p:par>
                                <p:cTn id="28" presetID="26" presetClass="emph" presetSubtype="0" repeatCount="3000" fill="hold" nodeType="clickEffect">
                                  <p:stCondLst>
                                    <p:cond delay="0"/>
                                  </p:stCondLst>
                                  <p:childTnLst>
                                    <p:animEffect transition="out" filter="fade">
                                      <p:cBhvr>
                                        <p:cTn id="29" dur="1000" tmFilter="0, 0; .2, .5; .8, .5; 1, 0"/>
                                        <p:tgtEl>
                                          <p:spTgt spid="31"/>
                                        </p:tgtEl>
                                      </p:cBhvr>
                                    </p:animEffect>
                                    <p:animScale>
                                      <p:cBhvr>
                                        <p:cTn id="30" dur="500" autoRev="1" fill="hold"/>
                                        <p:tgtEl>
                                          <p:spTgt spid="31"/>
                                        </p:tgtEl>
                                      </p:cBhvr>
                                      <p:by x="105000" y="105000"/>
                                    </p:animScale>
                                  </p:childTnLst>
                                </p:cTn>
                              </p:par>
                            </p:childTnLst>
                          </p:cTn>
                        </p:par>
                      </p:childTnLst>
                    </p:cTn>
                  </p:par>
                </p:childTnLst>
              </p:cTn>
              <p:nextCondLst>
                <p:cond evt="onClick" delay="0">
                  <p:tgtEl>
                    <p:spTgt spid="31"/>
                  </p:tgtEl>
                </p:cond>
              </p:nextCondLst>
            </p:seq>
            <p:seq concurrent="1" nextAc="seek">
              <p:cTn id="31" restart="whenNotActive" fill="hold" evtFilter="cancelBubble" nodeType="interactiveSeq">
                <p:stCondLst>
                  <p:cond evt="onClick" delay="0">
                    <p:tgtEl>
                      <p:spTgt spid="57"/>
                    </p:tgtEl>
                  </p:cond>
                </p:stCondLst>
                <p:endSync evt="end" delay="0">
                  <p:rtn val="all"/>
                </p:endSync>
                <p:childTnLst>
                  <p:par>
                    <p:cTn id="32" fill="hold">
                      <p:stCondLst>
                        <p:cond delay="0"/>
                      </p:stCondLst>
                      <p:childTnLst>
                        <p:par>
                          <p:cTn id="33" fill="hold">
                            <p:stCondLst>
                              <p:cond delay="0"/>
                            </p:stCondLst>
                            <p:childTnLst>
                              <p:par>
                                <p:cTn id="34" presetID="32" presetClass="emph" presetSubtype="0" fill="hold" nodeType="clickEffect">
                                  <p:stCondLst>
                                    <p:cond delay="0"/>
                                  </p:stCondLst>
                                  <p:childTnLst>
                                    <p:animRot by="120000">
                                      <p:cBhvr>
                                        <p:cTn id="35" dur="100" fill="hold">
                                          <p:stCondLst>
                                            <p:cond delay="0"/>
                                          </p:stCondLst>
                                        </p:cTn>
                                        <p:tgtEl>
                                          <p:spTgt spid="57"/>
                                        </p:tgtEl>
                                        <p:attrNameLst>
                                          <p:attrName>r</p:attrName>
                                        </p:attrNameLst>
                                      </p:cBhvr>
                                    </p:animRot>
                                    <p:animRot by="-240000">
                                      <p:cBhvr>
                                        <p:cTn id="36" dur="200" fill="hold">
                                          <p:stCondLst>
                                            <p:cond delay="200"/>
                                          </p:stCondLst>
                                        </p:cTn>
                                        <p:tgtEl>
                                          <p:spTgt spid="57"/>
                                        </p:tgtEl>
                                        <p:attrNameLst>
                                          <p:attrName>r</p:attrName>
                                        </p:attrNameLst>
                                      </p:cBhvr>
                                    </p:animRot>
                                    <p:animRot by="240000">
                                      <p:cBhvr>
                                        <p:cTn id="37" dur="200" fill="hold">
                                          <p:stCondLst>
                                            <p:cond delay="400"/>
                                          </p:stCondLst>
                                        </p:cTn>
                                        <p:tgtEl>
                                          <p:spTgt spid="57"/>
                                        </p:tgtEl>
                                        <p:attrNameLst>
                                          <p:attrName>r</p:attrName>
                                        </p:attrNameLst>
                                      </p:cBhvr>
                                    </p:animRot>
                                    <p:animRot by="-240000">
                                      <p:cBhvr>
                                        <p:cTn id="38" dur="200" fill="hold">
                                          <p:stCondLst>
                                            <p:cond delay="600"/>
                                          </p:stCondLst>
                                        </p:cTn>
                                        <p:tgtEl>
                                          <p:spTgt spid="57"/>
                                        </p:tgtEl>
                                        <p:attrNameLst>
                                          <p:attrName>r</p:attrName>
                                        </p:attrNameLst>
                                      </p:cBhvr>
                                    </p:animRot>
                                    <p:animRot by="120000">
                                      <p:cBhvr>
                                        <p:cTn id="39" dur="200" fill="hold">
                                          <p:stCondLst>
                                            <p:cond delay="800"/>
                                          </p:stCondLst>
                                        </p:cTn>
                                        <p:tgtEl>
                                          <p:spTgt spid="57"/>
                                        </p:tgtEl>
                                        <p:attrNameLst>
                                          <p:attrName>r</p:attrName>
                                        </p:attrNameLst>
                                      </p:cBhvr>
                                    </p:animRot>
                                  </p:childTnLst>
                                </p:cTn>
                              </p:par>
                            </p:childTnLst>
                          </p:cTn>
                        </p:par>
                      </p:childTnLst>
                    </p:cTn>
                  </p:par>
                </p:childTnLst>
              </p:cTn>
              <p:nextCondLst>
                <p:cond evt="onClick" delay="0">
                  <p:tgtEl>
                    <p:spTgt spid="57"/>
                  </p:tgtEl>
                </p:cond>
              </p:nextCondLst>
            </p:seq>
          </p:childTnLst>
        </p:cTn>
      </p:par>
    </p:tnLst>
    <p:bldLst>
      <p:bldP spid="56" grpId="0"/>
      <p:bldP spid="54" grpId="0" animBg="1"/>
      <p:bldP spid="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8714" y="957106"/>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判</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空</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的函数原型是什么？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1" name="Group 31"/>
            <p:cNvGrpSpPr/>
            <p:nvPr/>
          </p:nvGrpSpPr>
          <p:grpSpPr>
            <a:xfrm>
              <a:off x="1826091" y="4213620"/>
              <a:ext cx="465732" cy="432000"/>
              <a:chOff x="8686801" y="2019300"/>
              <a:chExt cx="528638" cy="565150"/>
            </a:xfrm>
            <a:solidFill>
              <a:srgbClr val="5A327D"/>
            </a:solidFill>
          </p:grpSpPr>
          <p:sp>
            <p:nvSpPr>
              <p:cNvPr id="4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9" name="Rectangle 1034"/>
          <p:cNvSpPr>
            <a:spLocks noChangeArrowheads="1"/>
          </p:cNvSpPr>
          <p:nvPr/>
        </p:nvSpPr>
        <p:spPr bwMode="auto">
          <a:xfrm>
            <a:off x="850264" y="1710977"/>
            <a:ext cx="10259695"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Empty</a:t>
            </a:r>
            <a:endParaRPr kumimoji="0" lang="zh-CN" altLang="en-US"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1"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ts val="32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功能</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：判断栈是否为空</a:t>
            </a:r>
          </a:p>
          <a:p>
            <a:pPr marL="0" marR="0" lvl="0" indent="0" algn="l" defTabSz="914400" rtl="0" eaLnBrk="1" fontAlgn="auto" latinLnBrk="0" hangingPunct="1">
              <a:lnSpc>
                <a:spcPts val="32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输出</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：如果栈为空，</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返回 </a:t>
            </a:r>
            <a:r>
              <a:rPr kumimoji="1"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；否则，</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返回 </a:t>
            </a:r>
            <a:r>
              <a:rPr kumimoji="1"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16"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ext Box 2"/>
          <p:cNvSpPr txBox="1">
            <a:spLocks noChangeArrowheads="1"/>
          </p:cNvSpPr>
          <p:nvPr/>
        </p:nvSpPr>
        <p:spPr bwMode="auto">
          <a:xfrm>
            <a:off x="668649" y="61585"/>
            <a:ext cx="19221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判空操作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14" name="Text Box 25"/>
          <p:cNvSpPr txBox="1">
            <a:spLocks noChangeArrowheads="1"/>
          </p:cNvSpPr>
          <p:nvPr/>
        </p:nvSpPr>
        <p:spPr bwMode="auto">
          <a:xfrm>
            <a:off x="5481202" y="430848"/>
            <a:ext cx="6268838" cy="46166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0       1       2 </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StackSize-1</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15" name="Rectangle 24"/>
          <p:cNvSpPr>
            <a:spLocks noChangeArrowheads="1"/>
          </p:cNvSpPr>
          <p:nvPr/>
        </p:nvSpPr>
        <p:spPr bwMode="auto">
          <a:xfrm>
            <a:off x="5532120" y="915036"/>
            <a:ext cx="6086992" cy="612000"/>
          </a:xfrm>
          <a:prstGeom prst="rect">
            <a:avLst/>
          </a:prstGeom>
          <a:noFill/>
          <a:ln w="28575">
            <a:solidFill>
              <a:srgbClr val="5C30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Line 26"/>
          <p:cNvSpPr>
            <a:spLocks noChangeShapeType="1"/>
          </p:cNvSpPr>
          <p:nvPr/>
        </p:nvSpPr>
        <p:spPr bwMode="auto">
          <a:xfrm>
            <a:off x="6228279" y="91503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Line 27"/>
          <p:cNvSpPr>
            <a:spLocks noChangeShapeType="1"/>
          </p:cNvSpPr>
          <p:nvPr/>
        </p:nvSpPr>
        <p:spPr bwMode="auto">
          <a:xfrm>
            <a:off x="6942654" y="91503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Line 28"/>
          <p:cNvSpPr>
            <a:spLocks noChangeShapeType="1"/>
          </p:cNvSpPr>
          <p:nvPr/>
        </p:nvSpPr>
        <p:spPr bwMode="auto">
          <a:xfrm>
            <a:off x="7672904" y="91503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Line 29"/>
          <p:cNvSpPr>
            <a:spLocks noChangeShapeType="1"/>
          </p:cNvSpPr>
          <p:nvPr/>
        </p:nvSpPr>
        <p:spPr bwMode="auto">
          <a:xfrm>
            <a:off x="8422204" y="91503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Line 30"/>
          <p:cNvSpPr>
            <a:spLocks noChangeShapeType="1"/>
          </p:cNvSpPr>
          <p:nvPr/>
        </p:nvSpPr>
        <p:spPr bwMode="auto">
          <a:xfrm>
            <a:off x="9139754" y="91503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Line 33"/>
          <p:cNvSpPr>
            <a:spLocks noChangeShapeType="1"/>
          </p:cNvSpPr>
          <p:nvPr/>
        </p:nvSpPr>
        <p:spPr bwMode="auto">
          <a:xfrm>
            <a:off x="10852349" y="915036"/>
            <a:ext cx="0" cy="612000"/>
          </a:xfrm>
          <a:prstGeom prst="line">
            <a:avLst/>
          </a:prstGeom>
          <a:noFill/>
          <a:ln w="28575">
            <a:solidFill>
              <a:srgbClr val="5C307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TextBox 24"/>
          <p:cNvSpPr txBox="1"/>
          <p:nvPr/>
        </p:nvSpPr>
        <p:spPr>
          <a:xfrm>
            <a:off x="5654009" y="924939"/>
            <a:ext cx="348574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     b     c</a:t>
            </a:r>
            <a:endParaRPr kumimoji="0" lang="zh-CN" altLang="en-US" sz="32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9" name="Group 7"/>
          <p:cNvGrpSpPr/>
          <p:nvPr/>
        </p:nvGrpSpPr>
        <p:grpSpPr bwMode="auto">
          <a:xfrm>
            <a:off x="7003297" y="1534554"/>
            <a:ext cx="719137" cy="923925"/>
            <a:chOff x="1635" y="2812"/>
            <a:chExt cx="453" cy="582"/>
          </a:xfrm>
        </p:grpSpPr>
        <p:sp>
          <p:nvSpPr>
            <p:cNvPr id="30" name="Line 5"/>
            <p:cNvSpPr>
              <a:spLocks noChangeShapeType="1"/>
            </p:cNvSpPr>
            <p:nvPr/>
          </p:nvSpPr>
          <p:spPr bwMode="auto">
            <a:xfrm flipV="1">
              <a:off x="1834" y="2812"/>
              <a:ext cx="0" cy="312"/>
            </a:xfrm>
            <a:prstGeom prst="line">
              <a:avLst/>
            </a:prstGeom>
            <a:noFill/>
            <a:ln w="38100">
              <a:solidFill>
                <a:srgbClr val="B42D2D"/>
              </a:solidFill>
              <a:rou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Text Box 6"/>
            <p:cNvSpPr txBox="1">
              <a:spLocks noChangeArrowheads="1"/>
            </p:cNvSpPr>
            <p:nvPr/>
          </p:nvSpPr>
          <p:spPr bwMode="auto">
            <a:xfrm>
              <a:off x="1635" y="3067"/>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top</a:t>
              </a:r>
            </a:p>
          </p:txBody>
        </p:sp>
      </p:grpSp>
      <p:sp>
        <p:nvSpPr>
          <p:cNvPr id="32" name="矩形 31"/>
          <p:cNvSpPr/>
          <p:nvPr/>
        </p:nvSpPr>
        <p:spPr>
          <a:xfrm>
            <a:off x="862543" y="4166755"/>
            <a:ext cx="6486095" cy="1938992"/>
          </a:xfrm>
          <a:prstGeom prst="rect">
            <a:avLst/>
          </a:prstGeom>
          <a:ln>
            <a:solidFill>
              <a:srgbClr val="5C30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SeqStack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Empty(</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if</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(top == </a:t>
            </a:r>
            <a:r>
              <a:rPr kumimoji="0" lang="en-US" altLang="zh-CN" sz="2400" b="0" i="0" u="none" strike="noStrike" kern="1200" cap="none" spc="0" normalizeH="0" baseline="0" noProof="0" dirty="0" smtClean="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else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Text Box 45"/>
          <p:cNvSpPr txBox="1">
            <a:spLocks noChangeArrowheads="1"/>
          </p:cNvSpPr>
          <p:nvPr/>
        </p:nvSpPr>
        <p:spPr bwMode="auto">
          <a:xfrm>
            <a:off x="8422204" y="1983300"/>
            <a:ext cx="2740660" cy="523220"/>
          </a:xfrm>
          <a:prstGeom prst="rect">
            <a:avLst/>
          </a:prstGeom>
          <a:noFill/>
          <a:ln w="12700">
            <a:solidFill>
              <a:srgbClr val="5C307D"/>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栈空</a:t>
            </a:r>
            <a:r>
              <a:rPr kumimoji="0" lang="zh-CN" altLang="en-US"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top=</a:t>
            </a:r>
            <a:r>
              <a:rPr kumimoji="0" lang="en-US" altLang="zh-CN" sz="2800" b="1"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mn-cs"/>
              </a:rPr>
              <a:t>-</a:t>
            </a:r>
            <a:r>
              <a:rPr kumimoji="1"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27" name="组合 26"/>
          <p:cNvGrpSpPr/>
          <p:nvPr/>
        </p:nvGrpSpPr>
        <p:grpSpPr>
          <a:xfrm>
            <a:off x="731048" y="3478198"/>
            <a:ext cx="3327744" cy="523220"/>
            <a:chOff x="510241" y="1907333"/>
            <a:chExt cx="3327744" cy="523220"/>
          </a:xfrm>
        </p:grpSpPr>
        <p:grpSp>
          <p:nvGrpSpPr>
            <p:cNvPr id="28" name="Group 109"/>
            <p:cNvGrpSpPr/>
            <p:nvPr/>
          </p:nvGrpSpPr>
          <p:grpSpPr>
            <a:xfrm>
              <a:off x="510241" y="1917012"/>
              <a:ext cx="540000" cy="432000"/>
              <a:chOff x="1501535" y="1870628"/>
              <a:chExt cx="924087" cy="714938"/>
            </a:xfrm>
            <a:solidFill>
              <a:srgbClr val="5A327D"/>
            </a:solidFill>
          </p:grpSpPr>
          <p:sp>
            <p:nvSpPr>
              <p:cNvPr id="36"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3"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4"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5"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2" name="右箭头 1"/>
          <p:cNvSpPr/>
          <p:nvPr/>
        </p:nvSpPr>
        <p:spPr>
          <a:xfrm>
            <a:off x="9451818" y="5136251"/>
            <a:ext cx="724277" cy="341096"/>
          </a:xfrm>
          <a:prstGeom prst="rightArrow">
            <a:avLst/>
          </a:prstGeom>
          <a:solidFill>
            <a:srgbClr val="B42D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82204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16667E-6 2.59259E-6 L -0.17005 2.59259E-6 " pathEditMode="relative" rAng="0" ptsTypes="AA">
                                      <p:cBhvr>
                                        <p:cTn id="10" dur="500" fill="hold"/>
                                        <p:tgtEl>
                                          <p:spTgt spid="29"/>
                                        </p:tgtEl>
                                        <p:attrNameLst>
                                          <p:attrName>ppt_x</p:attrName>
                                          <p:attrName>ppt_y</p:attrName>
                                        </p:attrNameLst>
                                      </p:cBhvr>
                                      <p:rCtr x="-8503" y="0"/>
                                    </p:animMotion>
                                  </p:childTnLst>
                                </p:cTn>
                              </p:par>
                            </p:childTnLst>
                          </p:cTn>
                        </p:par>
                      </p:childTnLst>
                    </p:cTn>
                  </p:par>
                  <p:par>
                    <p:cTn id="11" fill="hold">
                      <p:stCondLst>
                        <p:cond delay="indefinite"/>
                      </p:stCondLst>
                      <p:childTnLst>
                        <p:par>
                          <p:cTn id="12" fill="hold">
                            <p:stCondLst>
                              <p:cond delay="0"/>
                            </p:stCondLst>
                            <p:childTnLst>
                              <p:par>
                                <p:cTn id="13" presetID="22" presetClass="exit" presetSubtype="2" fill="hold" grpId="0" nodeType="clickEffect">
                                  <p:stCondLst>
                                    <p:cond delay="0"/>
                                  </p:stCondLst>
                                  <p:childTnLst>
                                    <p:animEffect transition="out" filter="wipe(right)">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5" grpId="0"/>
      <p:bldP spid="32"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1. 对于顺序栈，在栈满的情况下不能做进栈操作，否则将产生上溢，因此对于入栈操作首先要判断是否栈满。</a:t>
            </a:r>
          </a:p>
        </p:txBody>
      </p:sp>
      <p:sp>
        <p:nvSpPr>
          <p:cNvPr id="6" name="文本框 5"/>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7" name="文本框 6"/>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10" name="椭圆 9"/>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11" name="椭圆 10"/>
          <p:cNvSpPr>
            <a:spLocks noChangeAspect="1"/>
          </p:cNvSpPr>
          <p:nvPr>
            <p:custDataLst>
              <p:tags r:id="rId6"/>
            </p:custDataLst>
          </p:nvPr>
        </p:nvSpPr>
        <p:spPr>
          <a:xfrm>
            <a:off x="1571625" y="37071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4" name="圆角矩形 13"/>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9" name="组合 18"/>
          <p:cNvGrpSpPr/>
          <p:nvPr>
            <p:custDataLst>
              <p:tags r:id="rId8"/>
            </p:custDataLst>
          </p:nvPr>
        </p:nvGrpSpPr>
        <p:grpSpPr>
          <a:xfrm>
            <a:off x="0" y="0"/>
            <a:ext cx="12192000" cy="635000"/>
            <a:chOff x="0" y="0"/>
            <a:chExt cx="19200" cy="1000"/>
          </a:xfrm>
        </p:grpSpPr>
        <p:sp>
          <p:nvSpPr>
            <p:cNvPr id="15"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8"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4" name="图片 3"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994011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 栈结构只允许在栈顶进行存取操作，所有基本操作的时间复杂度均是O(1)。</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850307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 三个元素按a、b、c的次序进栈，且每个元素只允许进一次栈，则出栈序列一定是abc。</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20892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4. 在顺序栈的类定义中，成员变量top是指针类型。</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214167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5. 设top表示栈顶元素所在下标，顺序栈的栈空条件是（   ）。</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lang="en-US" altLang="zh-CN" sz="2600" dirty="0">
                <a:solidFill>
                  <a:srgbClr val="000000"/>
                </a:solidFill>
                <a:latin typeface="微软雅黑" panose="020B0503020204020204" pitchFamily="34" charset="-122"/>
                <a:ea typeface="微软雅黑" panose="020B0503020204020204" pitchFamily="34" charset="-122"/>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0</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-1</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StackSize</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StackSize-1</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10656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normAutofit/>
          </a:bodyPr>
          <a:lstStyle/>
          <a:p>
            <a:r>
              <a:rPr lang="zh-CN" altLang="en-US" dirty="0"/>
              <a:t>线性结构</a:t>
            </a:r>
            <a:r>
              <a:rPr lang="zh-CN" altLang="en-US" dirty="0" smtClean="0"/>
              <a:t>是</a:t>
            </a:r>
            <a:r>
              <a:rPr lang="en-US" altLang="zh-CN" dirty="0" smtClean="0"/>
              <a:t>n</a:t>
            </a:r>
            <a:r>
              <a:rPr lang="zh-CN" altLang="en-US" dirty="0" smtClean="0"/>
              <a:t>（</a:t>
            </a:r>
            <a:r>
              <a:rPr lang="en-US" altLang="zh-CN" dirty="0" smtClean="0"/>
              <a:t>n</a:t>
            </a:r>
            <a:r>
              <a:rPr lang="zh-CN" altLang="en-US" dirty="0" smtClean="0"/>
              <a:t>≥</a:t>
            </a:r>
            <a:r>
              <a:rPr lang="en-US" altLang="zh-CN" dirty="0" smtClean="0"/>
              <a:t>0</a:t>
            </a:r>
            <a:r>
              <a:rPr lang="zh-CN" altLang="en-US" dirty="0" smtClean="0"/>
              <a:t>）</a:t>
            </a:r>
            <a:r>
              <a:rPr lang="zh-CN" altLang="en-US" dirty="0"/>
              <a:t>个</a:t>
            </a:r>
            <a:r>
              <a:rPr lang="zh-CN" altLang="en-US" dirty="0" smtClean="0"/>
              <a:t>数据</a:t>
            </a:r>
            <a:r>
              <a:rPr lang="zh-CN" altLang="en-US" u="sng" dirty="0" smtClean="0">
                <a:solidFill>
                  <a:srgbClr val="FF0000"/>
                </a:solidFill>
              </a:rPr>
              <a:t>元素</a:t>
            </a:r>
            <a:r>
              <a:rPr lang="zh-CN" altLang="en-US" dirty="0" smtClean="0"/>
              <a:t>构成的</a:t>
            </a:r>
            <a:r>
              <a:rPr lang="zh-CN" altLang="en-US" u="sng" dirty="0" smtClean="0"/>
              <a:t>有限</a:t>
            </a:r>
            <a:r>
              <a:rPr lang="zh-CN" altLang="en-US" dirty="0" smtClean="0"/>
              <a:t>序列。</a:t>
            </a:r>
            <a:endParaRPr lang="en-US" altLang="zh-CN" dirty="0" smtClean="0"/>
          </a:p>
          <a:p>
            <a:pPr lvl="1"/>
            <a:r>
              <a:rPr lang="zh-CN" altLang="en-US" dirty="0"/>
              <a:t>当</a:t>
            </a:r>
            <a:r>
              <a:rPr lang="en-US" altLang="zh-CN" dirty="0"/>
              <a:t>n=0</a:t>
            </a:r>
            <a:r>
              <a:rPr lang="zh-CN" altLang="en-US" dirty="0"/>
              <a:t>，表长为</a:t>
            </a:r>
            <a:r>
              <a:rPr lang="en-US" altLang="zh-CN" dirty="0"/>
              <a:t>0</a:t>
            </a:r>
            <a:r>
              <a:rPr lang="zh-CN" altLang="en-US" dirty="0"/>
              <a:t>，表中没有元素，称为空线性表，简称空表</a:t>
            </a:r>
            <a:r>
              <a:rPr lang="zh-CN" altLang="en-US" dirty="0" smtClean="0"/>
              <a:t>；</a:t>
            </a:r>
            <a:endParaRPr lang="en-US" altLang="zh-CN" dirty="0" smtClean="0"/>
          </a:p>
          <a:p>
            <a:pPr lvl="1"/>
            <a:r>
              <a:rPr lang="zh-CN" altLang="en-US" dirty="0" smtClean="0"/>
              <a:t>当</a:t>
            </a:r>
            <a:r>
              <a:rPr lang="en-US" altLang="zh-CN" dirty="0" smtClean="0"/>
              <a:t>n&gt;0</a:t>
            </a:r>
            <a:r>
              <a:rPr lang="zh-CN" altLang="en-US" dirty="0" smtClean="0"/>
              <a:t>，非空表，记为：</a:t>
            </a:r>
            <a:r>
              <a:rPr lang="en-US" altLang="zh-CN" dirty="0" smtClean="0"/>
              <a:t>L=(a</a:t>
            </a:r>
            <a:r>
              <a:rPr lang="en-US" altLang="zh-CN" baseline="-25000" dirty="0" smtClean="0"/>
              <a:t>1</a:t>
            </a:r>
            <a:r>
              <a:rPr lang="en-US" altLang="zh-CN" dirty="0" smtClean="0"/>
              <a:t>,a</a:t>
            </a:r>
            <a:r>
              <a:rPr lang="en-US" altLang="zh-CN" baseline="-25000" dirty="0" smtClean="0"/>
              <a:t>2</a:t>
            </a:r>
            <a:r>
              <a:rPr lang="en-US" altLang="zh-CN" dirty="0" smtClean="0"/>
              <a:t>,…</a:t>
            </a:r>
            <a:r>
              <a:rPr lang="en-US" altLang="zh-CN" dirty="0" err="1" smtClean="0"/>
              <a:t>a</a:t>
            </a:r>
            <a:r>
              <a:rPr lang="en-US" altLang="zh-CN" baseline="-25000" dirty="0" err="1" smtClean="0"/>
              <a:t>i</a:t>
            </a:r>
            <a:r>
              <a:rPr lang="en-US" altLang="zh-CN" dirty="0" smtClean="0"/>
              <a:t>…a</a:t>
            </a:r>
            <a:r>
              <a:rPr lang="en-US" altLang="zh-CN" baseline="-25000" dirty="0" smtClean="0"/>
              <a:t>n</a:t>
            </a:r>
            <a:r>
              <a:rPr lang="en-US" altLang="zh-CN" dirty="0" smtClean="0"/>
              <a:t>)</a:t>
            </a:r>
            <a:r>
              <a:rPr lang="zh-CN" altLang="en-US" dirty="0" smtClean="0"/>
              <a:t>或</a:t>
            </a:r>
            <a:r>
              <a:rPr lang="en-US" altLang="zh-CN" dirty="0"/>
              <a:t>L=(a</a:t>
            </a:r>
            <a:r>
              <a:rPr lang="en-US" altLang="zh-CN" baseline="-25000" dirty="0"/>
              <a:t>0</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err="1"/>
              <a:t>a</a:t>
            </a:r>
            <a:r>
              <a:rPr lang="en-US" altLang="zh-CN" baseline="-25000" dirty="0" err="1"/>
              <a:t>i</a:t>
            </a:r>
            <a:r>
              <a:rPr lang="en-US" altLang="zh-CN" dirty="0"/>
              <a:t>…a</a:t>
            </a:r>
            <a:r>
              <a:rPr lang="en-US" altLang="zh-CN" baseline="-25000" dirty="0"/>
              <a:t>n-1</a:t>
            </a:r>
            <a:r>
              <a:rPr lang="en-US" altLang="zh-CN" dirty="0" smtClean="0"/>
              <a:t>)</a:t>
            </a:r>
            <a:r>
              <a:rPr lang="zh-CN" altLang="en-US" dirty="0" smtClean="0"/>
              <a:t>。</a:t>
            </a:r>
            <a:endParaRPr lang="en-US" altLang="zh-CN" dirty="0" smtClean="0"/>
          </a:p>
          <a:p>
            <a:pPr lvl="1"/>
            <a:r>
              <a:rPr lang="zh-CN" altLang="en-US" dirty="0" smtClean="0"/>
              <a:t>每个元素有一个固定的位序号，如元素</a:t>
            </a:r>
            <a:r>
              <a:rPr lang="en-US" altLang="zh-CN" dirty="0" smtClean="0"/>
              <a:t>a</a:t>
            </a:r>
            <a:r>
              <a:rPr lang="en-US" altLang="zh-CN" baseline="-25000" dirty="0" smtClean="0"/>
              <a:t>1</a:t>
            </a:r>
            <a:r>
              <a:rPr lang="zh-CN" altLang="en-US" dirty="0" smtClean="0"/>
              <a:t>的位序号是</a:t>
            </a:r>
            <a:r>
              <a:rPr lang="en-US" altLang="zh-CN" dirty="0" smtClean="0"/>
              <a:t>1</a:t>
            </a:r>
            <a:r>
              <a:rPr lang="zh-CN" altLang="en-US" dirty="0" smtClean="0"/>
              <a:t>，</a:t>
            </a:r>
            <a:r>
              <a:rPr lang="en-US" altLang="zh-CN" dirty="0" err="1" smtClean="0"/>
              <a:t>a</a:t>
            </a:r>
            <a:r>
              <a:rPr lang="en-US" altLang="zh-CN" baseline="-25000" dirty="0" err="1" smtClean="0"/>
              <a:t>i</a:t>
            </a:r>
            <a:r>
              <a:rPr lang="zh-CN" altLang="en-US" dirty="0" smtClean="0"/>
              <a:t>的位序号是</a:t>
            </a:r>
            <a:r>
              <a:rPr lang="en-US" altLang="zh-CN" dirty="0" err="1" smtClean="0"/>
              <a:t>i</a:t>
            </a:r>
            <a:r>
              <a:rPr lang="zh-CN" altLang="en-US" dirty="0" smtClean="0"/>
              <a:t>；</a:t>
            </a:r>
            <a:endParaRPr lang="en-US" altLang="zh-CN" dirty="0" smtClean="0"/>
          </a:p>
          <a:p>
            <a:pPr lvl="1"/>
            <a:r>
              <a:rPr lang="zh-CN" altLang="en-US" dirty="0" smtClean="0"/>
              <a:t>数据</a:t>
            </a:r>
            <a:r>
              <a:rPr lang="zh-CN" altLang="en-US" dirty="0" smtClean="0">
                <a:solidFill>
                  <a:srgbClr val="FF0000"/>
                </a:solidFill>
              </a:rPr>
              <a:t>元素</a:t>
            </a:r>
            <a:r>
              <a:rPr lang="zh-CN" altLang="en-US" dirty="0" smtClean="0"/>
              <a:t>唯一</a:t>
            </a:r>
            <a:r>
              <a:rPr lang="zh-CN" altLang="en-US" dirty="0"/>
              <a:t>的前驱和</a:t>
            </a:r>
            <a:r>
              <a:rPr lang="zh-CN" altLang="en-US" dirty="0" smtClean="0"/>
              <a:t>后继。</a:t>
            </a:r>
            <a:endParaRPr lang="en-US" altLang="zh-CN" dirty="0" smtClean="0"/>
          </a:p>
          <a:p>
            <a:endParaRPr lang="zh-CN" altLang="en-US" dirty="0"/>
          </a:p>
          <a:p>
            <a:endParaRPr lang="zh-CN" altLang="en-US" dirty="0"/>
          </a:p>
        </p:txBody>
      </p:sp>
      <p:sp>
        <p:nvSpPr>
          <p:cNvPr id="5" name="标题 4"/>
          <p:cNvSpPr>
            <a:spLocks noGrp="1"/>
          </p:cNvSpPr>
          <p:nvPr>
            <p:ph type="title"/>
          </p:nvPr>
        </p:nvSpPr>
        <p:spPr/>
        <p:txBody>
          <a:bodyPr>
            <a:normAutofit fontScale="90000"/>
          </a:bodyPr>
          <a:lstStyle/>
          <a:p>
            <a:r>
              <a:rPr lang="zh-CN" altLang="en-US" dirty="0"/>
              <a:t>什么</a:t>
            </a:r>
            <a:r>
              <a:rPr lang="zh-CN" altLang="en-US" dirty="0" smtClean="0"/>
              <a:t>是线性结构</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612" y="4142829"/>
            <a:ext cx="7734278" cy="768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图片 1"/>
          <p:cNvPicPr>
            <a:picLocks noChangeAspect="1"/>
          </p:cNvPicPr>
          <p:nvPr/>
        </p:nvPicPr>
        <p:blipFill>
          <a:blip r:embed="rId3"/>
          <a:stretch>
            <a:fillRect/>
          </a:stretch>
        </p:blipFill>
        <p:spPr>
          <a:xfrm>
            <a:off x="3045575" y="5364992"/>
            <a:ext cx="5219700" cy="857250"/>
          </a:xfrm>
          <a:prstGeom prst="rect">
            <a:avLst/>
          </a:prstGeom>
        </p:spPr>
      </p:pic>
    </p:spTree>
    <p:extLst>
      <p:ext uri="{BB962C8B-B14F-4D97-AF65-F5344CB8AC3E}">
        <p14:creationId xmlns:p14="http://schemas.microsoft.com/office/powerpoint/2010/main" val="3427823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6</a:t>
            </a: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设top表示栈顶元素所在下标，顺序栈的栈满条件是（   ）。</a:t>
            </a:r>
            <a:endPar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0</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-1</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custDataLst>
              <p:tags r:id="rId5"/>
            </p:custDataLst>
          </p:nvPr>
        </p:nvSpPr>
        <p:spPr>
          <a:xfrm>
            <a:off x="2438400" y="45002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StackSize</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custDataLst>
              <p:tags r:id="rId6"/>
            </p:custDataLst>
          </p:nvPr>
        </p:nvSpPr>
        <p:spPr>
          <a:xfrm>
            <a:off x="2438400" y="53574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top </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StackSize</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mn-ea"/>
              </a:rPr>
              <a:t>-1</a:t>
            </a:r>
            <a:endPar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椭圆 7"/>
          <p:cNvSpPr>
            <a:spLocks noChangeAspect="1"/>
          </p:cNvSpPr>
          <p:nvPr>
            <p:custDataLst>
              <p:tags r:id="rId7"/>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8"/>
            </p:custDataLst>
          </p:nvPr>
        </p:nvSpPr>
        <p:spPr>
          <a:xfrm>
            <a:off x="15716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0" name="椭圆 9"/>
          <p:cNvSpPr>
            <a:spLocks noChangeAspect="1"/>
          </p:cNvSpPr>
          <p:nvPr>
            <p:custDataLst>
              <p:tags r:id="rId9"/>
            </p:custDataLst>
          </p:nvPr>
        </p:nvSpPr>
        <p:spPr>
          <a:xfrm>
            <a:off x="1571625" y="45643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C</a:t>
            </a:r>
          </a:p>
        </p:txBody>
      </p:sp>
      <p:sp>
        <p:nvSpPr>
          <p:cNvPr id="11" name="椭圆 10"/>
          <p:cNvSpPr>
            <a:spLocks noChangeAspect="1"/>
          </p:cNvSpPr>
          <p:nvPr>
            <p:custDataLst>
              <p:tags r:id="rId10"/>
            </p:custDataLst>
          </p:nvPr>
        </p:nvSpPr>
        <p:spPr>
          <a:xfrm>
            <a:off x="1571625" y="54216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D</a:t>
            </a:r>
          </a:p>
        </p:txBody>
      </p:sp>
      <p:sp>
        <p:nvSpPr>
          <p:cNvPr id="12" name="圆角矩形 11"/>
          <p:cNvSpPr/>
          <p:nvPr>
            <p:custDataLst>
              <p:tags r:id="rId11"/>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12"/>
            </p:custDataLst>
          </p:nvPr>
        </p:nvGrpSpPr>
        <p:grpSpPr>
          <a:xfrm>
            <a:off x="0" y="0"/>
            <a:ext cx="12192000" cy="635000"/>
            <a:chOff x="0" y="0"/>
            <a:chExt cx="19200" cy="1000"/>
          </a:xfrm>
        </p:grpSpPr>
        <p:sp>
          <p:nvSpPr>
            <p:cNvPr id="13" name="TitleBackground"/>
            <p:cNvSpPr/>
            <p:nvPr>
              <p:custDataLst>
                <p:tags r:id="rId1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cap="flat" cmpd="sng" algn="ctr">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7"/>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DA0"/>
          <p:cNvPicPr>
            <a:picLocks noChangeAspect="1"/>
          </p:cNvPicPr>
          <p:nvPr>
            <p:custDataLst>
              <p:tags r:id="rId13"/>
            </p:custDataLst>
          </p:nvPr>
        </p:nvPicPr>
        <p:blipFill>
          <a:blip r:embed="rId19"/>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714600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栈的链式存储</a:t>
            </a:r>
            <a:endParaRPr lang="zh-CN" altLang="en-US" dirty="0"/>
          </a:p>
        </p:txBody>
      </p:sp>
      <p:sp>
        <p:nvSpPr>
          <p:cNvPr id="4" name="灯片编号占位符 3"/>
          <p:cNvSpPr>
            <a:spLocks noGrp="1"/>
          </p:cNvSpPr>
          <p:nvPr>
            <p:ph type="sldNum" sz="quarter" idx="4294967295"/>
          </p:nvPr>
        </p:nvSpPr>
        <p:spPr>
          <a:xfrm>
            <a:off x="9022080" y="6597016"/>
            <a:ext cx="2560320" cy="260984"/>
          </a:xfrm>
          <a:prstGeom prst="rect">
            <a:avLst/>
          </a:prstGeom>
        </p:spPr>
        <p:txBody>
          <a:bodyPr/>
          <a:lstStyle/>
          <a:p>
            <a:pPr marL="0" marR="0" lvl="0" indent="0" algn="l" defTabSz="1097149" rtl="0" eaLnBrk="1" fontAlgn="auto" latinLnBrk="0" hangingPunct="1">
              <a:lnSpc>
                <a:spcPct val="100000"/>
              </a:lnSpc>
              <a:spcBef>
                <a:spcPts val="0"/>
              </a:spcBef>
              <a:spcAft>
                <a:spcPts val="0"/>
              </a:spcAft>
              <a:buClrTx/>
              <a:buSzTx/>
              <a:buFontTx/>
              <a:buNone/>
              <a:tabLst/>
              <a:defRPr/>
            </a:pPr>
            <a:fld id="{03393B65-40D7-4763-93B6-B3A5C3BD0019}" type="slidenum">
              <a:rPr kumimoji="0" lang="zh-CN" altLang="en-US" sz="2160" b="0" i="0" u="none" strike="noStrike" kern="1200" cap="none" spc="0" normalizeH="0" baseline="0" noProof="0">
                <a:ln>
                  <a:noFill/>
                </a:ln>
                <a:solidFill>
                  <a:prstClr val="black">
                    <a:tint val="75000"/>
                  </a:prstClr>
                </a:solidFill>
                <a:effectLst/>
                <a:uLnTx/>
                <a:uFillTx/>
                <a:latin typeface="Verdana"/>
                <a:ea typeface="+mn-ea"/>
                <a:cs typeface="+mn-cs"/>
              </a:rPr>
              <a:pPr marL="0" marR="0" lvl="0" indent="0" algn="l" defTabSz="1097149" rtl="0" eaLnBrk="1" fontAlgn="auto" latinLnBrk="0" hangingPunct="1">
                <a:lnSpc>
                  <a:spcPct val="100000"/>
                </a:lnSpc>
                <a:spcBef>
                  <a:spcPts val="0"/>
                </a:spcBef>
                <a:spcAft>
                  <a:spcPts val="0"/>
                </a:spcAft>
                <a:buClrTx/>
                <a:buSzTx/>
                <a:buFontTx/>
                <a:buNone/>
                <a:tabLst/>
                <a:defRPr/>
              </a:pPr>
              <a:t>31</a:t>
            </a:fld>
            <a:endParaRPr kumimoji="0" lang="zh-CN" altLang="en-US" sz="2160" b="0" i="0" u="none" strike="noStrike" kern="1200" cap="none" spc="0" normalizeH="0" baseline="0" noProof="0">
              <a:ln>
                <a:noFill/>
              </a:ln>
              <a:solidFill>
                <a:prstClr val="black">
                  <a:tint val="75000"/>
                </a:prstClr>
              </a:solidFill>
              <a:effectLst/>
              <a:uLnTx/>
              <a:uFillTx/>
              <a:latin typeface="Verdana"/>
              <a:ea typeface="+mn-ea"/>
              <a:cs typeface="+mn-cs"/>
            </a:endParaRPr>
          </a:p>
        </p:txBody>
      </p:sp>
    </p:spTree>
    <p:extLst>
      <p:ext uri="{BB962C8B-B14F-4D97-AF65-F5344CB8AC3E}">
        <p14:creationId xmlns:p14="http://schemas.microsoft.com/office/powerpoint/2010/main" val="3240711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pPr eaLnBrk="1" hangingPunct="1"/>
            <a:r>
              <a:rPr lang="zh-CN" altLang="en-US" sz="4000" b="1" dirty="0" smtClean="0">
                <a:latin typeface="华文新魏" pitchFamily="2" charset="-122"/>
                <a:ea typeface="华文新魏" pitchFamily="2" charset="-122"/>
              </a:rPr>
              <a:t>线性表的</a:t>
            </a:r>
            <a:r>
              <a:rPr lang="zh-CN" altLang="en-US" sz="4000" b="1" dirty="0">
                <a:latin typeface="华文新魏" pitchFamily="2" charset="-122"/>
                <a:ea typeface="华文新魏" pitchFamily="2" charset="-122"/>
              </a:rPr>
              <a:t>链式存储表示 </a:t>
            </a:r>
            <a:r>
              <a:rPr lang="en-US" altLang="zh-CN" sz="4000" b="1" dirty="0">
                <a:ea typeface="华文新魏" pitchFamily="2" charset="-122"/>
              </a:rPr>
              <a:t>—</a:t>
            </a:r>
            <a:r>
              <a:rPr lang="en-US" altLang="zh-CN" sz="4000" b="1" dirty="0">
                <a:latin typeface="华文新魏" pitchFamily="2" charset="-122"/>
                <a:ea typeface="华文新魏" pitchFamily="2" charset="-122"/>
              </a:rPr>
              <a:t> </a:t>
            </a:r>
            <a:r>
              <a:rPr lang="zh-CN" altLang="en-US" sz="4000" b="1" dirty="0" smtClean="0">
                <a:latin typeface="华文新魏" pitchFamily="2" charset="-122"/>
                <a:ea typeface="华文新魏" pitchFamily="2" charset="-122"/>
              </a:rPr>
              <a:t>单链表</a:t>
            </a:r>
            <a:endParaRPr lang="zh-CN" altLang="en-US" sz="4000" dirty="0">
              <a:latin typeface="华文新魏" pitchFamily="2" charset="-122"/>
              <a:ea typeface="华文新魏" pitchFamily="2" charset="-122"/>
            </a:endParaRPr>
          </a:p>
        </p:txBody>
      </p:sp>
      <p:sp>
        <p:nvSpPr>
          <p:cNvPr id="27652" name="Line 5"/>
          <p:cNvSpPr>
            <a:spLocks noChangeShapeType="1"/>
          </p:cNvSpPr>
          <p:nvPr/>
        </p:nvSpPr>
        <p:spPr bwMode="auto">
          <a:xfrm>
            <a:off x="1673737" y="2287046"/>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3" name="Rectangle 6"/>
          <p:cNvSpPr>
            <a:spLocks noChangeArrowheads="1"/>
          </p:cNvSpPr>
          <p:nvPr/>
        </p:nvSpPr>
        <p:spPr bwMode="auto">
          <a:xfrm>
            <a:off x="2181737" y="2153696"/>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1</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54" name="Line 7"/>
          <p:cNvSpPr>
            <a:spLocks noChangeShapeType="1"/>
          </p:cNvSpPr>
          <p:nvPr/>
        </p:nvSpPr>
        <p:spPr bwMode="auto">
          <a:xfrm>
            <a:off x="2892937" y="2153696"/>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5" name="Line 8"/>
          <p:cNvSpPr>
            <a:spLocks noChangeShapeType="1"/>
          </p:cNvSpPr>
          <p:nvPr/>
        </p:nvSpPr>
        <p:spPr bwMode="auto">
          <a:xfrm flipV="1">
            <a:off x="2892937" y="2001296"/>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6" name="Rectangle 9"/>
          <p:cNvSpPr>
            <a:spLocks noChangeArrowheads="1"/>
          </p:cNvSpPr>
          <p:nvPr/>
        </p:nvSpPr>
        <p:spPr bwMode="auto">
          <a:xfrm>
            <a:off x="4010537" y="2153696"/>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2</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57" name="Line 10"/>
          <p:cNvSpPr>
            <a:spLocks noChangeShapeType="1"/>
          </p:cNvSpPr>
          <p:nvPr/>
        </p:nvSpPr>
        <p:spPr bwMode="auto">
          <a:xfrm>
            <a:off x="4721737" y="2153696"/>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8" name="Line 11"/>
          <p:cNvSpPr>
            <a:spLocks noChangeShapeType="1"/>
          </p:cNvSpPr>
          <p:nvPr/>
        </p:nvSpPr>
        <p:spPr bwMode="auto">
          <a:xfrm flipV="1">
            <a:off x="4721737" y="2001296"/>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9" name="Rectangle 12"/>
          <p:cNvSpPr>
            <a:spLocks noChangeArrowheads="1"/>
          </p:cNvSpPr>
          <p:nvPr/>
        </p:nvSpPr>
        <p:spPr bwMode="auto">
          <a:xfrm>
            <a:off x="5839337" y="2153696"/>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27660" name="Line 13"/>
          <p:cNvSpPr>
            <a:spLocks noChangeShapeType="1"/>
          </p:cNvSpPr>
          <p:nvPr/>
        </p:nvSpPr>
        <p:spPr bwMode="auto">
          <a:xfrm>
            <a:off x="6550537" y="2153696"/>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1" name="Line 14"/>
          <p:cNvSpPr>
            <a:spLocks noChangeShapeType="1"/>
          </p:cNvSpPr>
          <p:nvPr/>
        </p:nvSpPr>
        <p:spPr bwMode="auto">
          <a:xfrm flipV="1">
            <a:off x="6550537" y="2001296"/>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2" name="Rectangle 15"/>
          <p:cNvSpPr>
            <a:spLocks noChangeArrowheads="1"/>
          </p:cNvSpPr>
          <p:nvPr/>
        </p:nvSpPr>
        <p:spPr bwMode="auto">
          <a:xfrm>
            <a:off x="9192137" y="2153696"/>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n</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63" name="Line 16"/>
          <p:cNvSpPr>
            <a:spLocks noChangeShapeType="1"/>
          </p:cNvSpPr>
          <p:nvPr/>
        </p:nvSpPr>
        <p:spPr bwMode="auto">
          <a:xfrm>
            <a:off x="9903337" y="2153696"/>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4" name="Line 17"/>
          <p:cNvSpPr>
            <a:spLocks noChangeShapeType="1"/>
          </p:cNvSpPr>
          <p:nvPr/>
        </p:nvSpPr>
        <p:spPr bwMode="auto">
          <a:xfrm flipV="1">
            <a:off x="9903337" y="2001296"/>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5" name="Line 18"/>
          <p:cNvSpPr>
            <a:spLocks noChangeShapeType="1"/>
          </p:cNvSpPr>
          <p:nvPr/>
        </p:nvSpPr>
        <p:spPr bwMode="auto">
          <a:xfrm>
            <a:off x="3502537" y="2306096"/>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6" name="Line 19"/>
          <p:cNvSpPr>
            <a:spLocks noChangeShapeType="1"/>
          </p:cNvSpPr>
          <p:nvPr/>
        </p:nvSpPr>
        <p:spPr bwMode="auto">
          <a:xfrm>
            <a:off x="5331337" y="2306096"/>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7" name="Line 20"/>
          <p:cNvSpPr>
            <a:spLocks noChangeShapeType="1"/>
          </p:cNvSpPr>
          <p:nvPr/>
        </p:nvSpPr>
        <p:spPr bwMode="auto">
          <a:xfrm>
            <a:off x="7160137" y="2306096"/>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8" name="Line 21"/>
          <p:cNvSpPr>
            <a:spLocks noChangeShapeType="1"/>
          </p:cNvSpPr>
          <p:nvPr/>
        </p:nvSpPr>
        <p:spPr bwMode="auto">
          <a:xfrm>
            <a:off x="8582537" y="2306096"/>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9" name="Line 22"/>
          <p:cNvSpPr>
            <a:spLocks noChangeShapeType="1"/>
          </p:cNvSpPr>
          <p:nvPr/>
        </p:nvSpPr>
        <p:spPr bwMode="auto">
          <a:xfrm>
            <a:off x="7769737" y="2306096"/>
            <a:ext cx="8128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 name="矩形 1"/>
          <p:cNvSpPr/>
          <p:nvPr/>
        </p:nvSpPr>
        <p:spPr>
          <a:xfrm>
            <a:off x="708609" y="1258473"/>
            <a:ext cx="30604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srgbClr val="1F5281"/>
                </a:solidFill>
                <a:effectLst/>
                <a:uLnTx/>
                <a:uFillTx/>
                <a:latin typeface="Verdana"/>
                <a:ea typeface="+mn-ea"/>
                <a:cs typeface="+mn-cs"/>
              </a:rPr>
              <a:t>L=(</a:t>
            </a:r>
            <a:r>
              <a:rPr kumimoji="0" lang="en-US" altLang="zh-CN" sz="1800" b="0" i="0" u="none" strike="noStrike" kern="1200" cap="none" spc="0" normalizeH="0" baseline="0" noProof="0" dirty="0">
                <a:ln>
                  <a:noFill/>
                </a:ln>
                <a:solidFill>
                  <a:srgbClr val="1F5281"/>
                </a:solidFill>
                <a:effectLst/>
                <a:uLnTx/>
                <a:uFillTx/>
                <a:latin typeface="Verdana"/>
                <a:ea typeface="+mn-ea"/>
                <a:cs typeface="+mn-cs"/>
              </a:rPr>
              <a:t>a</a:t>
            </a:r>
            <a:r>
              <a:rPr kumimoji="0" lang="en-US" altLang="zh-CN" sz="1800" b="0" i="0" u="none" strike="noStrike" kern="1200" cap="none" spc="0" normalizeH="0" baseline="-25000" noProof="0" dirty="0">
                <a:ln>
                  <a:noFill/>
                </a:ln>
                <a:solidFill>
                  <a:srgbClr val="1F5281"/>
                </a:solidFill>
                <a:effectLst/>
                <a:uLnTx/>
                <a:uFillTx/>
                <a:latin typeface="Verdana"/>
                <a:ea typeface="+mn-ea"/>
                <a:cs typeface="+mn-cs"/>
              </a:rPr>
              <a:t>1</a:t>
            </a:r>
            <a:r>
              <a:rPr kumimoji="0" lang="en-US" altLang="zh-CN" sz="1800" b="0" i="0" u="none" strike="noStrike" kern="1200" cap="none" spc="0" normalizeH="0" baseline="0" noProof="0" dirty="0">
                <a:ln>
                  <a:noFill/>
                </a:ln>
                <a:solidFill>
                  <a:srgbClr val="1F5281"/>
                </a:solidFill>
                <a:effectLst/>
                <a:uLnTx/>
                <a:uFillTx/>
                <a:latin typeface="Verdana"/>
                <a:ea typeface="+mn-ea"/>
                <a:cs typeface="+mn-cs"/>
              </a:rPr>
              <a:t>, a</a:t>
            </a:r>
            <a:r>
              <a:rPr kumimoji="0" lang="en-US" altLang="zh-CN" sz="1800" b="0" i="0" u="none" strike="noStrike" kern="1200" cap="none" spc="0" normalizeH="0" baseline="-25000" noProof="0" dirty="0">
                <a:ln>
                  <a:noFill/>
                </a:ln>
                <a:solidFill>
                  <a:srgbClr val="1F5281"/>
                </a:solidFill>
                <a:effectLst/>
                <a:uLnTx/>
                <a:uFillTx/>
                <a:latin typeface="Verdana"/>
                <a:ea typeface="+mn-ea"/>
                <a:cs typeface="+mn-cs"/>
              </a:rPr>
              <a:t>2</a:t>
            </a:r>
            <a:r>
              <a:rPr kumimoji="0" lang="en-US" altLang="zh-CN" sz="1800" b="0" i="0" u="none" strike="noStrike" kern="1200" cap="none" spc="0" normalizeH="0" baseline="0" noProof="0" dirty="0">
                <a:ln>
                  <a:noFill/>
                </a:ln>
                <a:solidFill>
                  <a:srgbClr val="1F5281"/>
                </a:solidFill>
                <a:effectLst/>
                <a:uLnTx/>
                <a:uFillTx/>
                <a:latin typeface="Verdana"/>
                <a:ea typeface="+mn-ea"/>
                <a:cs typeface="+mn-cs"/>
              </a:rPr>
              <a:t>, …, </a:t>
            </a:r>
            <a:r>
              <a:rPr kumimoji="0" lang="en-US" altLang="zh-CN" sz="1800" b="0" i="0" u="none" strike="noStrike" kern="1200" cap="none" spc="0" normalizeH="0" baseline="0" noProof="0" dirty="0" err="1">
                <a:ln>
                  <a:noFill/>
                </a:ln>
                <a:solidFill>
                  <a:srgbClr val="1F5281"/>
                </a:solidFill>
                <a:effectLst/>
                <a:uLnTx/>
                <a:uFillTx/>
                <a:latin typeface="Verdana"/>
                <a:ea typeface="+mn-ea"/>
                <a:cs typeface="+mn-cs"/>
              </a:rPr>
              <a:t>a</a:t>
            </a:r>
            <a:r>
              <a:rPr kumimoji="0" lang="en-US" altLang="zh-CN" sz="1800" b="0" i="0" u="none" strike="noStrike" kern="1200" cap="none" spc="0" normalizeH="0" baseline="-25000" noProof="0" dirty="0" err="1">
                <a:ln>
                  <a:noFill/>
                </a:ln>
                <a:solidFill>
                  <a:srgbClr val="1F5281"/>
                </a:solidFill>
                <a:effectLst/>
                <a:uLnTx/>
                <a:uFillTx/>
                <a:latin typeface="Verdana"/>
                <a:ea typeface="+mn-ea"/>
                <a:cs typeface="+mn-cs"/>
              </a:rPr>
              <a:t>i</a:t>
            </a:r>
            <a:r>
              <a:rPr kumimoji="0" lang="en-US" altLang="zh-CN" sz="1800" b="0" i="0" u="none" strike="noStrike" kern="1200" cap="none" spc="0" normalizeH="0" baseline="0" noProof="0" dirty="0">
                <a:ln>
                  <a:noFill/>
                </a:ln>
                <a:solidFill>
                  <a:srgbClr val="1F5281"/>
                </a:solidFill>
                <a:effectLst/>
                <a:uLnTx/>
                <a:uFillTx/>
                <a:latin typeface="Verdana"/>
                <a:ea typeface="+mn-ea"/>
                <a:cs typeface="+mn-cs"/>
              </a:rPr>
              <a:t>, …, a</a:t>
            </a:r>
            <a:r>
              <a:rPr kumimoji="0" lang="en-US" altLang="zh-CN" sz="1800" b="0" i="0" u="none" strike="noStrike" kern="1200" cap="none" spc="0" normalizeH="0" baseline="-25000" noProof="0" dirty="0">
                <a:ln>
                  <a:noFill/>
                </a:ln>
                <a:solidFill>
                  <a:srgbClr val="1F5281"/>
                </a:solidFill>
                <a:effectLst/>
                <a:uLnTx/>
                <a:uFillTx/>
                <a:latin typeface="Verdana"/>
                <a:ea typeface="+mn-ea"/>
                <a:cs typeface="+mn-cs"/>
              </a:rPr>
              <a:t>n</a:t>
            </a:r>
            <a:r>
              <a:rPr kumimoji="0" lang="en-US" altLang="zh-CN" sz="1800" b="0" i="0" u="none" strike="noStrike" kern="1200" cap="none" spc="0" normalizeH="0" baseline="0" noProof="0" dirty="0">
                <a:ln>
                  <a:noFill/>
                </a:ln>
                <a:solidFill>
                  <a:srgbClr val="1F5281"/>
                </a:solidFill>
                <a:effectLst/>
                <a:uLnTx/>
                <a:uFillTx/>
                <a:latin typeface="Verdana"/>
                <a:ea typeface="+mn-ea"/>
                <a:cs typeface="+mn-cs"/>
              </a:rPr>
              <a:t>)</a:t>
            </a:r>
            <a:r>
              <a:rPr kumimoji="0" lang="zh-CN" altLang="zh-CN" sz="1800" b="0" i="0" u="none" strike="noStrike" kern="1200" cap="none" spc="0" normalizeH="0" baseline="0" noProof="0" dirty="0">
                <a:ln>
                  <a:noFill/>
                </a:ln>
                <a:solidFill>
                  <a:srgbClr val="1F5281"/>
                </a:solidFill>
                <a:effectLst/>
                <a:uLnTx/>
                <a:uFillTx/>
                <a:latin typeface="Verdana"/>
                <a:ea typeface="+mn-ea"/>
                <a:cs typeface="+mn-cs"/>
              </a:rPr>
              <a:t>，</a:t>
            </a:r>
            <a:endParaRPr kumimoji="0" lang="zh-CN" altLang="en-US" sz="1800" b="0" i="0" u="none" strike="noStrike" kern="1200" cap="none" spc="0" normalizeH="0" baseline="0" noProof="0" dirty="0">
              <a:ln>
                <a:noFill/>
              </a:ln>
              <a:solidFill>
                <a:srgbClr val="1F5281"/>
              </a:solidFill>
              <a:effectLst/>
              <a:uLnTx/>
              <a:uFillTx/>
              <a:latin typeface="Verdana"/>
              <a:ea typeface="+mn-ea"/>
              <a:cs typeface="+mn-cs"/>
            </a:endParaRPr>
          </a:p>
        </p:txBody>
      </p:sp>
      <p:sp>
        <p:nvSpPr>
          <p:cNvPr id="50" name="Text Box 4"/>
          <p:cNvSpPr txBox="1">
            <a:spLocks noChangeArrowheads="1"/>
          </p:cNvSpPr>
          <p:nvPr/>
        </p:nvSpPr>
        <p:spPr bwMode="auto">
          <a:xfrm>
            <a:off x="628996" y="1994664"/>
            <a:ext cx="960489"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4" rIns="91425" bIns="45714">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head</a:t>
            </a:r>
            <a:endParaRPr kumimoji="0"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51" name="TextBox 44"/>
          <p:cNvSpPr txBox="1"/>
          <p:nvPr/>
        </p:nvSpPr>
        <p:spPr>
          <a:xfrm>
            <a:off x="1923227" y="3870300"/>
            <a:ext cx="4399741" cy="395370"/>
          </a:xfrm>
          <a:prstGeom prst="rect">
            <a:avLst/>
          </a:prstGeom>
          <a:noFill/>
        </p:spPr>
        <p:txBody>
          <a:bodyPr wrap="none" lIns="117226" tIns="58613" rIns="117226" bIns="58613"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head</a:t>
            </a:r>
            <a:r>
              <a:rPr kumimoji="0" lang="zh-CN" altLang="en-US"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指针代表整个链表，代表整个线性表</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250485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pPr eaLnBrk="1" hangingPunct="1"/>
            <a:r>
              <a:rPr lang="zh-CN" altLang="en-US" sz="4000" b="1" dirty="0">
                <a:latin typeface="华文新魏" pitchFamily="2" charset="-122"/>
                <a:ea typeface="华文新魏" pitchFamily="2" charset="-122"/>
              </a:rPr>
              <a:t>栈的链式存储表示 </a:t>
            </a:r>
            <a:r>
              <a:rPr lang="en-US" altLang="zh-CN" sz="4000" b="1" dirty="0">
                <a:ea typeface="华文新魏" pitchFamily="2" charset="-122"/>
              </a:rPr>
              <a:t>—</a:t>
            </a:r>
            <a:r>
              <a:rPr lang="en-US" altLang="zh-CN" sz="4000" b="1" dirty="0">
                <a:latin typeface="华文新魏" pitchFamily="2" charset="-122"/>
                <a:ea typeface="华文新魏" pitchFamily="2" charset="-122"/>
              </a:rPr>
              <a:t> </a:t>
            </a:r>
            <a:r>
              <a:rPr lang="zh-CN" altLang="en-US" sz="4000" b="1" dirty="0">
                <a:latin typeface="华文新魏" pitchFamily="2" charset="-122"/>
                <a:ea typeface="华文新魏" pitchFamily="2" charset="-122"/>
              </a:rPr>
              <a:t>链式栈</a:t>
            </a:r>
            <a:endParaRPr lang="zh-CN" altLang="en-US" sz="4000" dirty="0">
              <a:latin typeface="华文新魏" pitchFamily="2" charset="-122"/>
              <a:ea typeface="华文新魏" pitchFamily="2" charset="-122"/>
            </a:endParaRPr>
          </a:p>
        </p:txBody>
      </p:sp>
      <p:sp>
        <p:nvSpPr>
          <p:cNvPr id="27652" name="Line 5"/>
          <p:cNvSpPr>
            <a:spLocks noChangeShapeType="1"/>
          </p:cNvSpPr>
          <p:nvPr/>
        </p:nvSpPr>
        <p:spPr bwMode="auto">
          <a:xfrm>
            <a:off x="1669935" y="2453973"/>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3" name="Rectangle 6"/>
          <p:cNvSpPr>
            <a:spLocks noChangeArrowheads="1"/>
          </p:cNvSpPr>
          <p:nvPr/>
        </p:nvSpPr>
        <p:spPr bwMode="auto">
          <a:xfrm>
            <a:off x="21779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1</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54" name="Line 7"/>
          <p:cNvSpPr>
            <a:spLocks noChangeShapeType="1"/>
          </p:cNvSpPr>
          <p:nvPr/>
        </p:nvSpPr>
        <p:spPr bwMode="auto">
          <a:xfrm>
            <a:off x="28891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5" name="Line 8"/>
          <p:cNvSpPr>
            <a:spLocks noChangeShapeType="1"/>
          </p:cNvSpPr>
          <p:nvPr/>
        </p:nvSpPr>
        <p:spPr bwMode="auto">
          <a:xfrm flipV="1">
            <a:off x="28891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6" name="Rectangle 9"/>
          <p:cNvSpPr>
            <a:spLocks noChangeArrowheads="1"/>
          </p:cNvSpPr>
          <p:nvPr/>
        </p:nvSpPr>
        <p:spPr bwMode="auto">
          <a:xfrm>
            <a:off x="40067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2</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57" name="Line 10"/>
          <p:cNvSpPr>
            <a:spLocks noChangeShapeType="1"/>
          </p:cNvSpPr>
          <p:nvPr/>
        </p:nvSpPr>
        <p:spPr bwMode="auto">
          <a:xfrm>
            <a:off x="47179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8" name="Line 11"/>
          <p:cNvSpPr>
            <a:spLocks noChangeShapeType="1"/>
          </p:cNvSpPr>
          <p:nvPr/>
        </p:nvSpPr>
        <p:spPr bwMode="auto">
          <a:xfrm flipV="1">
            <a:off x="47179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59" name="Rectangle 12"/>
          <p:cNvSpPr>
            <a:spLocks noChangeArrowheads="1"/>
          </p:cNvSpPr>
          <p:nvPr/>
        </p:nvSpPr>
        <p:spPr bwMode="auto">
          <a:xfrm>
            <a:off x="58355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27660" name="Line 13"/>
          <p:cNvSpPr>
            <a:spLocks noChangeShapeType="1"/>
          </p:cNvSpPr>
          <p:nvPr/>
        </p:nvSpPr>
        <p:spPr bwMode="auto">
          <a:xfrm>
            <a:off x="65467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1" name="Line 14"/>
          <p:cNvSpPr>
            <a:spLocks noChangeShapeType="1"/>
          </p:cNvSpPr>
          <p:nvPr/>
        </p:nvSpPr>
        <p:spPr bwMode="auto">
          <a:xfrm flipV="1">
            <a:off x="65467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2" name="Rectangle 15"/>
          <p:cNvSpPr>
            <a:spLocks noChangeArrowheads="1"/>
          </p:cNvSpPr>
          <p:nvPr/>
        </p:nvSpPr>
        <p:spPr bwMode="auto">
          <a:xfrm>
            <a:off x="91883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n</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63" name="Line 16"/>
          <p:cNvSpPr>
            <a:spLocks noChangeShapeType="1"/>
          </p:cNvSpPr>
          <p:nvPr/>
        </p:nvSpPr>
        <p:spPr bwMode="auto">
          <a:xfrm>
            <a:off x="98995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4" name="Line 17"/>
          <p:cNvSpPr>
            <a:spLocks noChangeShapeType="1"/>
          </p:cNvSpPr>
          <p:nvPr/>
        </p:nvSpPr>
        <p:spPr bwMode="auto">
          <a:xfrm flipV="1">
            <a:off x="98995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5" name="Line 18"/>
          <p:cNvSpPr>
            <a:spLocks noChangeShapeType="1"/>
          </p:cNvSpPr>
          <p:nvPr/>
        </p:nvSpPr>
        <p:spPr bwMode="auto">
          <a:xfrm>
            <a:off x="3498735" y="2473023"/>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6" name="Line 19"/>
          <p:cNvSpPr>
            <a:spLocks noChangeShapeType="1"/>
          </p:cNvSpPr>
          <p:nvPr/>
        </p:nvSpPr>
        <p:spPr bwMode="auto">
          <a:xfrm>
            <a:off x="5327535" y="2473023"/>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7" name="Line 20"/>
          <p:cNvSpPr>
            <a:spLocks noChangeShapeType="1"/>
          </p:cNvSpPr>
          <p:nvPr/>
        </p:nvSpPr>
        <p:spPr bwMode="auto">
          <a:xfrm>
            <a:off x="7156335" y="2473023"/>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8" name="Line 21"/>
          <p:cNvSpPr>
            <a:spLocks noChangeShapeType="1"/>
          </p:cNvSpPr>
          <p:nvPr/>
        </p:nvSpPr>
        <p:spPr bwMode="auto">
          <a:xfrm>
            <a:off x="8578735" y="2473023"/>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69" name="Line 22"/>
          <p:cNvSpPr>
            <a:spLocks noChangeShapeType="1"/>
          </p:cNvSpPr>
          <p:nvPr/>
        </p:nvSpPr>
        <p:spPr bwMode="auto">
          <a:xfrm>
            <a:off x="7765935" y="2473023"/>
            <a:ext cx="8128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Text Box 4"/>
          <p:cNvSpPr txBox="1">
            <a:spLocks noChangeArrowheads="1"/>
          </p:cNvSpPr>
          <p:nvPr/>
        </p:nvSpPr>
        <p:spPr bwMode="auto">
          <a:xfrm>
            <a:off x="889135" y="4312854"/>
            <a:ext cx="70881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4" rIns="91425" bIns="45714">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top</a:t>
            </a:r>
            <a:endParaRPr kumimoji="0"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grpSp>
        <p:nvGrpSpPr>
          <p:cNvPr id="4" name="组合 3"/>
          <p:cNvGrpSpPr/>
          <p:nvPr/>
        </p:nvGrpSpPr>
        <p:grpSpPr>
          <a:xfrm>
            <a:off x="1824700" y="4389052"/>
            <a:ext cx="8737600" cy="609600"/>
            <a:chOff x="1824700" y="4389052"/>
            <a:chExt cx="8737600" cy="609600"/>
          </a:xfrm>
        </p:grpSpPr>
        <p:sp>
          <p:nvSpPr>
            <p:cNvPr id="27671" name="Line 5"/>
            <p:cNvSpPr>
              <a:spLocks noChangeShapeType="1"/>
            </p:cNvSpPr>
            <p:nvPr/>
          </p:nvSpPr>
          <p:spPr bwMode="auto">
            <a:xfrm>
              <a:off x="1824700" y="4674802"/>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72" name="Rectangle 6"/>
            <p:cNvSpPr>
              <a:spLocks noChangeArrowheads="1"/>
            </p:cNvSpPr>
            <p:nvPr/>
          </p:nvSpPr>
          <p:spPr bwMode="auto">
            <a:xfrm>
              <a:off x="23327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n</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73" name="Line 7"/>
            <p:cNvSpPr>
              <a:spLocks noChangeShapeType="1"/>
            </p:cNvSpPr>
            <p:nvPr/>
          </p:nvSpPr>
          <p:spPr bwMode="auto">
            <a:xfrm>
              <a:off x="30439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74" name="Line 8"/>
            <p:cNvSpPr>
              <a:spLocks noChangeShapeType="1"/>
            </p:cNvSpPr>
            <p:nvPr/>
          </p:nvSpPr>
          <p:spPr bwMode="auto">
            <a:xfrm flipV="1">
              <a:off x="30439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75" name="Rectangle 9"/>
            <p:cNvSpPr>
              <a:spLocks noChangeArrowheads="1"/>
            </p:cNvSpPr>
            <p:nvPr/>
          </p:nvSpPr>
          <p:spPr bwMode="auto">
            <a:xfrm>
              <a:off x="41615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n-1</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76" name="Line 10"/>
            <p:cNvSpPr>
              <a:spLocks noChangeShapeType="1"/>
            </p:cNvSpPr>
            <p:nvPr/>
          </p:nvSpPr>
          <p:spPr bwMode="auto">
            <a:xfrm>
              <a:off x="48727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77" name="Line 11"/>
            <p:cNvSpPr>
              <a:spLocks noChangeShapeType="1"/>
            </p:cNvSpPr>
            <p:nvPr/>
          </p:nvSpPr>
          <p:spPr bwMode="auto">
            <a:xfrm flipV="1">
              <a:off x="48727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78" name="Rectangle 12"/>
            <p:cNvSpPr>
              <a:spLocks noChangeArrowheads="1"/>
            </p:cNvSpPr>
            <p:nvPr/>
          </p:nvSpPr>
          <p:spPr bwMode="auto">
            <a:xfrm>
              <a:off x="59903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27679" name="Line 13"/>
            <p:cNvSpPr>
              <a:spLocks noChangeShapeType="1"/>
            </p:cNvSpPr>
            <p:nvPr/>
          </p:nvSpPr>
          <p:spPr bwMode="auto">
            <a:xfrm>
              <a:off x="67015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0" name="Line 14"/>
            <p:cNvSpPr>
              <a:spLocks noChangeShapeType="1"/>
            </p:cNvSpPr>
            <p:nvPr/>
          </p:nvSpPr>
          <p:spPr bwMode="auto">
            <a:xfrm flipV="1">
              <a:off x="67015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1" name="Rectangle 15"/>
            <p:cNvSpPr>
              <a:spLocks noChangeArrowheads="1"/>
            </p:cNvSpPr>
            <p:nvPr/>
          </p:nvSpPr>
          <p:spPr bwMode="auto">
            <a:xfrm>
              <a:off x="93431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1</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27682" name="Line 16"/>
            <p:cNvSpPr>
              <a:spLocks noChangeShapeType="1"/>
            </p:cNvSpPr>
            <p:nvPr/>
          </p:nvSpPr>
          <p:spPr bwMode="auto">
            <a:xfrm>
              <a:off x="100543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3" name="Line 17"/>
            <p:cNvSpPr>
              <a:spLocks noChangeShapeType="1"/>
            </p:cNvSpPr>
            <p:nvPr/>
          </p:nvSpPr>
          <p:spPr bwMode="auto">
            <a:xfrm flipV="1">
              <a:off x="100543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4" name="Line 18"/>
            <p:cNvSpPr>
              <a:spLocks noChangeShapeType="1"/>
            </p:cNvSpPr>
            <p:nvPr/>
          </p:nvSpPr>
          <p:spPr bwMode="auto">
            <a:xfrm>
              <a:off x="3653500" y="4693852"/>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5" name="Line 19"/>
            <p:cNvSpPr>
              <a:spLocks noChangeShapeType="1"/>
            </p:cNvSpPr>
            <p:nvPr/>
          </p:nvSpPr>
          <p:spPr bwMode="auto">
            <a:xfrm>
              <a:off x="5482300" y="4693852"/>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6" name="Line 20"/>
            <p:cNvSpPr>
              <a:spLocks noChangeShapeType="1"/>
            </p:cNvSpPr>
            <p:nvPr/>
          </p:nvSpPr>
          <p:spPr bwMode="auto">
            <a:xfrm>
              <a:off x="7311100" y="4693852"/>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7" name="Line 21"/>
            <p:cNvSpPr>
              <a:spLocks noChangeShapeType="1"/>
            </p:cNvSpPr>
            <p:nvPr/>
          </p:nvSpPr>
          <p:spPr bwMode="auto">
            <a:xfrm>
              <a:off x="8733500" y="4693852"/>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7688" name="Line 22"/>
            <p:cNvSpPr>
              <a:spLocks noChangeShapeType="1"/>
            </p:cNvSpPr>
            <p:nvPr/>
          </p:nvSpPr>
          <p:spPr bwMode="auto">
            <a:xfrm>
              <a:off x="7920700" y="4693852"/>
              <a:ext cx="8128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 name="文本框 2"/>
          <p:cNvSpPr txBox="1">
            <a:spLocks noChangeArrowheads="1"/>
          </p:cNvSpPr>
          <p:nvPr/>
        </p:nvSpPr>
        <p:spPr bwMode="auto">
          <a:xfrm>
            <a:off x="10583469" y="4262053"/>
            <a:ext cx="1507067" cy="101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14" rIns="91425" bIns="45714">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rPr>
              <a:t>√</a:t>
            </a:r>
            <a:endParaRPr kumimoji="0" lang="zh-CN" altLang="en-US" sz="6000" b="0" i="0" u="none" strike="noStrike" kern="1200" cap="none" spc="0" normalizeH="0" baseline="0" noProof="0" dirty="0">
              <a:ln>
                <a:noFill/>
              </a:ln>
              <a:solidFill>
                <a:prstClr val="black"/>
              </a:solidFill>
              <a:effectLst/>
              <a:uLnTx/>
              <a:uFillTx/>
              <a:latin typeface="楷体" pitchFamily="49" charset="-122"/>
              <a:ea typeface="楷体" pitchFamily="49" charset="-122"/>
              <a:cs typeface="+mn-cs"/>
            </a:endParaRPr>
          </a:p>
        </p:txBody>
      </p:sp>
      <p:sp>
        <p:nvSpPr>
          <p:cNvPr id="46" name="AutoShape 32"/>
          <p:cNvSpPr>
            <a:spLocks noChangeArrowheads="1"/>
          </p:cNvSpPr>
          <p:nvPr/>
        </p:nvSpPr>
        <p:spPr bwMode="auto">
          <a:xfrm flipV="1">
            <a:off x="9994537" y="3838916"/>
            <a:ext cx="260351" cy="522288"/>
          </a:xfrm>
          <a:prstGeom prst="upArrow">
            <a:avLst>
              <a:gd name="adj1" fmla="val 50000"/>
              <a:gd name="adj2" fmla="val 80179"/>
            </a:avLst>
          </a:prstGeom>
          <a:solidFill>
            <a:srgbClr val="FFCC99"/>
          </a:solidFill>
          <a:ln w="9525">
            <a:solidFill>
              <a:schemeClr val="tx1"/>
            </a:solidFill>
            <a:miter lim="800000"/>
            <a:headEnd/>
            <a:tailEnd/>
          </a:ln>
        </p:spPr>
        <p:txBody>
          <a:bodyPr vert="eaVert" wrap="none" lIns="91425" tIns="45714" rIns="91425" bIns="45714"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00000"/>
              </a:lnSpc>
              <a:spcBef>
                <a:spcPct val="0"/>
              </a:spcBef>
              <a:spcAft>
                <a:spcPts val="0"/>
              </a:spcAft>
              <a:buClrTx/>
              <a:buSzTx/>
              <a:buFont typeface="Wingdings" pitchFamily="2" charset="2"/>
              <a:buNone/>
              <a:tabLst/>
              <a:defRPr/>
            </a:pPr>
            <a:endParaRPr kumimoji="0" lang="zh-CN" altLang="en-US" sz="3200" b="1"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47" name="矩形 46"/>
          <p:cNvSpPr/>
          <p:nvPr/>
        </p:nvSpPr>
        <p:spPr>
          <a:xfrm>
            <a:off x="9724597" y="3392372"/>
            <a:ext cx="800189" cy="461653"/>
          </a:xfrm>
          <a:prstGeom prst="rect">
            <a:avLst/>
          </a:prstGeom>
        </p:spPr>
        <p:txBody>
          <a:bodyPr wrap="none" lIns="91425" tIns="45714" rIns="91425" bIns="45714">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800000"/>
                </a:solidFill>
                <a:effectLst/>
                <a:uLnTx/>
                <a:uFillTx/>
                <a:latin typeface="Calibri"/>
                <a:ea typeface="楷体_GB2312" pitchFamily="49" charset="-122"/>
                <a:cs typeface="+mn-cs"/>
              </a:rPr>
              <a:t>栈底</a:t>
            </a:r>
          </a:p>
        </p:txBody>
      </p:sp>
      <p:sp>
        <p:nvSpPr>
          <p:cNvPr id="48" name="AutoShape 32"/>
          <p:cNvSpPr>
            <a:spLocks noChangeArrowheads="1"/>
          </p:cNvSpPr>
          <p:nvPr/>
        </p:nvSpPr>
        <p:spPr bwMode="auto">
          <a:xfrm flipV="1">
            <a:off x="2791337" y="3790284"/>
            <a:ext cx="260351" cy="522288"/>
          </a:xfrm>
          <a:prstGeom prst="upArrow">
            <a:avLst>
              <a:gd name="adj1" fmla="val 50000"/>
              <a:gd name="adj2" fmla="val 80179"/>
            </a:avLst>
          </a:prstGeom>
          <a:solidFill>
            <a:srgbClr val="FFCC99"/>
          </a:solidFill>
          <a:ln w="9525">
            <a:solidFill>
              <a:schemeClr val="tx1"/>
            </a:solidFill>
            <a:miter lim="800000"/>
            <a:headEnd/>
            <a:tailEnd/>
          </a:ln>
        </p:spPr>
        <p:txBody>
          <a:bodyPr vert="eaVert" wrap="none" lIns="91425" tIns="45714" rIns="91425" bIns="45714"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00000"/>
              </a:lnSpc>
              <a:spcBef>
                <a:spcPct val="0"/>
              </a:spcBef>
              <a:spcAft>
                <a:spcPts val="0"/>
              </a:spcAft>
              <a:buClrTx/>
              <a:buSzTx/>
              <a:buFont typeface="Wingdings" pitchFamily="2" charset="2"/>
              <a:buNone/>
              <a:tabLst/>
              <a:defRPr/>
            </a:pPr>
            <a:endParaRPr kumimoji="0" lang="zh-CN" altLang="en-US" sz="3200" b="1"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49" name="矩形 48"/>
          <p:cNvSpPr/>
          <p:nvPr/>
        </p:nvSpPr>
        <p:spPr>
          <a:xfrm>
            <a:off x="2521401" y="3343741"/>
            <a:ext cx="800189" cy="461653"/>
          </a:xfrm>
          <a:prstGeom prst="rect">
            <a:avLst/>
          </a:prstGeom>
        </p:spPr>
        <p:txBody>
          <a:bodyPr wrap="none" lIns="91425" tIns="45714" rIns="91425" bIns="45714">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800000"/>
                </a:solidFill>
                <a:effectLst/>
                <a:uLnTx/>
                <a:uFillTx/>
                <a:latin typeface="Calibri"/>
                <a:ea typeface="楷体_GB2312" pitchFamily="49" charset="-122"/>
                <a:cs typeface="+mn-cs"/>
              </a:rPr>
              <a:t>栈顶</a:t>
            </a:r>
          </a:p>
        </p:txBody>
      </p:sp>
      <p:sp>
        <p:nvSpPr>
          <p:cNvPr id="45" name="TextBox 44"/>
          <p:cNvSpPr txBox="1"/>
          <p:nvPr/>
        </p:nvSpPr>
        <p:spPr>
          <a:xfrm>
            <a:off x="2078700" y="5765602"/>
            <a:ext cx="2863423" cy="395370"/>
          </a:xfrm>
          <a:prstGeom prst="rect">
            <a:avLst/>
          </a:prstGeom>
          <a:noFill/>
        </p:spPr>
        <p:txBody>
          <a:bodyPr wrap="none" lIns="117226" tIns="58613" rIns="117226" bIns="58613"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栈顶指针</a:t>
            </a:r>
            <a:r>
              <a:rPr kumimoji="0" lang="en-US" altLang="zh-CN" sz="18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top</a:t>
            </a:r>
            <a:r>
              <a:rPr kumimoji="0" lang="zh-CN" altLang="en-US"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代表整个链栈</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矩形 1"/>
          <p:cNvSpPr/>
          <p:nvPr/>
        </p:nvSpPr>
        <p:spPr>
          <a:xfrm>
            <a:off x="186647" y="1255587"/>
            <a:ext cx="3060453" cy="369332"/>
          </a:xfrm>
          <a:prstGeom prst="rect">
            <a:avLst/>
          </a:prstGeom>
        </p:spPr>
        <p:txBody>
          <a:bodyPr wrap="none">
            <a:spAutoFit/>
          </a:bodyPr>
          <a:lstStyle/>
          <a:p>
            <a:r>
              <a:rPr lang="en-US" altLang="zh-CN" dirty="0"/>
              <a:t>S=(a</a:t>
            </a:r>
            <a:r>
              <a:rPr lang="en-US" altLang="zh-CN" baseline="-25000" dirty="0"/>
              <a:t>1</a:t>
            </a:r>
            <a:r>
              <a:rPr lang="en-US" altLang="zh-CN" dirty="0"/>
              <a:t>, a</a:t>
            </a:r>
            <a:r>
              <a:rPr lang="en-US" altLang="zh-CN" baseline="-25000" dirty="0"/>
              <a:t>2</a:t>
            </a:r>
            <a:r>
              <a:rPr lang="en-US" altLang="zh-CN" dirty="0"/>
              <a:t>, …, </a:t>
            </a:r>
            <a:r>
              <a:rPr lang="en-US" altLang="zh-CN" dirty="0" err="1"/>
              <a:t>a</a:t>
            </a:r>
            <a:r>
              <a:rPr lang="en-US" altLang="zh-CN" baseline="-25000" dirty="0" err="1"/>
              <a:t>i</a:t>
            </a:r>
            <a:r>
              <a:rPr lang="en-US" altLang="zh-CN" dirty="0"/>
              <a:t>, …, a</a:t>
            </a:r>
            <a:r>
              <a:rPr lang="en-US" altLang="zh-CN" baseline="-25000" dirty="0"/>
              <a:t>n</a:t>
            </a:r>
            <a:r>
              <a:rPr lang="en-US" altLang="zh-CN" dirty="0"/>
              <a:t>)</a:t>
            </a:r>
            <a:r>
              <a:rPr lang="zh-CN" altLang="zh-CN" dirty="0"/>
              <a:t>，</a:t>
            </a:r>
            <a:endParaRPr lang="zh-CN" altLang="en-US" dirty="0"/>
          </a:p>
        </p:txBody>
      </p:sp>
      <p:sp>
        <p:nvSpPr>
          <p:cNvPr id="50" name="Text Box 4"/>
          <p:cNvSpPr txBox="1">
            <a:spLocks noChangeArrowheads="1"/>
          </p:cNvSpPr>
          <p:nvPr/>
        </p:nvSpPr>
        <p:spPr bwMode="auto">
          <a:xfrm>
            <a:off x="373136" y="2193060"/>
            <a:ext cx="1346813"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4" rIns="91425" bIns="45714">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bottom</a:t>
            </a:r>
            <a:endParaRPr kumimoji="0"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51" name="AutoShape 32"/>
          <p:cNvSpPr>
            <a:spLocks noChangeArrowheads="1"/>
          </p:cNvSpPr>
          <p:nvPr/>
        </p:nvSpPr>
        <p:spPr bwMode="auto">
          <a:xfrm flipV="1">
            <a:off x="10053220" y="1660340"/>
            <a:ext cx="260351" cy="522288"/>
          </a:xfrm>
          <a:prstGeom prst="upArrow">
            <a:avLst>
              <a:gd name="adj1" fmla="val 50000"/>
              <a:gd name="adj2" fmla="val 80179"/>
            </a:avLst>
          </a:prstGeom>
          <a:solidFill>
            <a:srgbClr val="FFCC99"/>
          </a:solidFill>
          <a:ln w="9525">
            <a:solidFill>
              <a:schemeClr val="tx1"/>
            </a:solidFill>
            <a:miter lim="800000"/>
            <a:headEnd/>
            <a:tailEnd/>
          </a:ln>
        </p:spPr>
        <p:txBody>
          <a:bodyPr vert="eaVert" wrap="none" lIns="91425" tIns="45714" rIns="91425" bIns="45714"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00000"/>
              </a:lnSpc>
              <a:spcBef>
                <a:spcPct val="0"/>
              </a:spcBef>
              <a:spcAft>
                <a:spcPts val="0"/>
              </a:spcAft>
              <a:buClrTx/>
              <a:buSzTx/>
              <a:buFont typeface="Wingdings" pitchFamily="2" charset="2"/>
              <a:buNone/>
              <a:tabLst/>
              <a:defRPr/>
            </a:pPr>
            <a:endParaRPr kumimoji="0" lang="zh-CN" altLang="en-US" sz="3200" b="1"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52" name="矩形 51"/>
          <p:cNvSpPr/>
          <p:nvPr/>
        </p:nvSpPr>
        <p:spPr>
          <a:xfrm>
            <a:off x="9783280" y="1213796"/>
            <a:ext cx="800189" cy="461653"/>
          </a:xfrm>
          <a:prstGeom prst="rect">
            <a:avLst/>
          </a:prstGeom>
        </p:spPr>
        <p:txBody>
          <a:bodyPr wrap="none" lIns="91425" tIns="45714" rIns="91425" bIns="45714">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800000"/>
                </a:solidFill>
                <a:effectLst/>
                <a:uLnTx/>
                <a:uFillTx/>
                <a:latin typeface="Calibri"/>
                <a:ea typeface="楷体_GB2312" pitchFamily="49" charset="-122"/>
                <a:cs typeface="+mn-cs"/>
              </a:rPr>
              <a:t>栈顶</a:t>
            </a:r>
            <a:endParaRPr kumimoji="0" lang="zh-CN" altLang="en-US" sz="2400" b="0" i="0" u="none" strike="noStrike" kern="1200" cap="none" spc="0" normalizeH="0" baseline="0" noProof="0" dirty="0">
              <a:ln>
                <a:noFill/>
              </a:ln>
              <a:solidFill>
                <a:srgbClr val="800000"/>
              </a:solidFill>
              <a:effectLst/>
              <a:uLnTx/>
              <a:uFillTx/>
              <a:latin typeface="Calibri"/>
              <a:ea typeface="楷体_GB2312" pitchFamily="49" charset="-122"/>
              <a:cs typeface="+mn-cs"/>
            </a:endParaRPr>
          </a:p>
        </p:txBody>
      </p:sp>
      <p:sp>
        <p:nvSpPr>
          <p:cNvPr id="53" name="AutoShape 32"/>
          <p:cNvSpPr>
            <a:spLocks noChangeArrowheads="1"/>
          </p:cNvSpPr>
          <p:nvPr/>
        </p:nvSpPr>
        <p:spPr bwMode="auto">
          <a:xfrm flipV="1">
            <a:off x="2850020" y="1611708"/>
            <a:ext cx="260351" cy="522288"/>
          </a:xfrm>
          <a:prstGeom prst="upArrow">
            <a:avLst>
              <a:gd name="adj1" fmla="val 50000"/>
              <a:gd name="adj2" fmla="val 80179"/>
            </a:avLst>
          </a:prstGeom>
          <a:solidFill>
            <a:srgbClr val="FFCC99"/>
          </a:solidFill>
          <a:ln w="9525">
            <a:solidFill>
              <a:schemeClr val="tx1"/>
            </a:solidFill>
            <a:miter lim="800000"/>
            <a:headEnd/>
            <a:tailEnd/>
          </a:ln>
        </p:spPr>
        <p:txBody>
          <a:bodyPr vert="eaVert" wrap="none" lIns="91425" tIns="45714" rIns="91425" bIns="45714"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00000"/>
              </a:lnSpc>
              <a:spcBef>
                <a:spcPct val="0"/>
              </a:spcBef>
              <a:spcAft>
                <a:spcPts val="0"/>
              </a:spcAft>
              <a:buClrTx/>
              <a:buSzTx/>
              <a:buFont typeface="Wingdings" pitchFamily="2" charset="2"/>
              <a:buNone/>
              <a:tabLst/>
              <a:defRPr/>
            </a:pPr>
            <a:endParaRPr kumimoji="0" lang="zh-CN" altLang="en-US" sz="3200" b="1"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54" name="矩形 53"/>
          <p:cNvSpPr/>
          <p:nvPr/>
        </p:nvSpPr>
        <p:spPr>
          <a:xfrm>
            <a:off x="2860306" y="1155974"/>
            <a:ext cx="800189" cy="461653"/>
          </a:xfrm>
          <a:prstGeom prst="rect">
            <a:avLst/>
          </a:prstGeom>
        </p:spPr>
        <p:txBody>
          <a:bodyPr wrap="none" lIns="91425" tIns="45714" rIns="91425" bIns="45714">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800000"/>
                </a:solidFill>
                <a:effectLst/>
                <a:uLnTx/>
                <a:uFillTx/>
                <a:latin typeface="Calibri"/>
                <a:ea typeface="楷体_GB2312" pitchFamily="49" charset="-122"/>
                <a:cs typeface="+mn-cs"/>
              </a:rPr>
              <a:t>栈底</a:t>
            </a:r>
            <a:endParaRPr kumimoji="0" lang="zh-CN" altLang="en-US" sz="2400" b="0" i="0" u="none" strike="noStrike" kern="1200" cap="none" spc="0" normalizeH="0" baseline="0" noProof="0" dirty="0">
              <a:ln>
                <a:noFill/>
              </a:ln>
              <a:solidFill>
                <a:srgbClr val="800000"/>
              </a:solidFill>
              <a:effectLst/>
              <a:uLnTx/>
              <a:uFillTx/>
              <a:latin typeface="Calibri"/>
              <a:ea typeface="楷体_GB2312" pitchFamily="49" charset="-122"/>
              <a:cs typeface="+mn-cs"/>
            </a:endParaRPr>
          </a:p>
        </p:txBody>
      </p:sp>
    </p:spTree>
    <p:extLst>
      <p:ext uri="{BB962C8B-B14F-4D97-AF65-F5344CB8AC3E}">
        <p14:creationId xmlns:p14="http://schemas.microsoft.com/office/powerpoint/2010/main" val="26978405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P spid="46" grpId="0" animBg="1"/>
      <p:bldP spid="47" grpId="0"/>
      <p:bldP spid="48" grpId="0" animBg="1"/>
      <p:bldP spid="49" grpId="0"/>
      <p:bldP spid="45" grpId="0"/>
      <p:bldP spid="50" grpId="0"/>
      <p:bldP spid="51" grpId="0" animBg="1"/>
      <p:bldP spid="52" grpId="0"/>
      <p:bldP spid="53" grpId="0" animBg="1"/>
      <p:bldP spid="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单链表的</a:t>
            </a:r>
            <a:r>
              <a:rPr lang="zh-CN" altLang="en-US" dirty="0" smtClean="0"/>
              <a:t>结点</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306985508"/>
              </p:ext>
            </p:extLst>
          </p:nvPr>
        </p:nvGraphicFramePr>
        <p:xfrm>
          <a:off x="1031632" y="2058846"/>
          <a:ext cx="2468026" cy="634478"/>
        </p:xfrm>
        <a:graphic>
          <a:graphicData uri="http://schemas.openxmlformats.org/drawingml/2006/table">
            <a:tbl>
              <a:tblPr firstRow="1" bandRow="1">
                <a:tableStyleId>{5C22544A-7EE6-4342-B048-85BDC9FD1C3A}</a:tableStyleId>
              </a:tblPr>
              <a:tblGrid>
                <a:gridCol w="1234013">
                  <a:extLst>
                    <a:ext uri="{9D8B030D-6E8A-4147-A177-3AD203B41FA5}">
                      <a16:colId xmlns:a16="http://schemas.microsoft.com/office/drawing/2014/main" val="4069762152"/>
                    </a:ext>
                  </a:extLst>
                </a:gridCol>
                <a:gridCol w="1234013">
                  <a:extLst>
                    <a:ext uri="{9D8B030D-6E8A-4147-A177-3AD203B41FA5}">
                      <a16:colId xmlns:a16="http://schemas.microsoft.com/office/drawing/2014/main" val="2883993118"/>
                    </a:ext>
                  </a:extLst>
                </a:gridCol>
              </a:tblGrid>
              <a:tr h="634478">
                <a:tc>
                  <a:txBody>
                    <a:bodyPr/>
                    <a:lstStyle/>
                    <a:p>
                      <a:r>
                        <a:rPr lang="en-US" altLang="zh-CN" dirty="0" smtClean="0"/>
                        <a:t>data</a:t>
                      </a:r>
                      <a:endParaRPr lang="zh-CN" altLang="en-US" dirty="0"/>
                    </a:p>
                  </a:txBody>
                  <a:tcPr anchor="ctr"/>
                </a:tc>
                <a:tc>
                  <a:txBody>
                    <a:bodyPr/>
                    <a:lstStyle/>
                    <a:p>
                      <a:r>
                        <a:rPr lang="en-US" altLang="zh-CN" dirty="0" smtClean="0"/>
                        <a:t>next</a:t>
                      </a:r>
                      <a:endParaRPr lang="zh-CN" altLang="en-US" dirty="0"/>
                    </a:p>
                  </a:txBody>
                  <a:tcPr anchor="ctr"/>
                </a:tc>
                <a:extLst>
                  <a:ext uri="{0D108BD9-81ED-4DB2-BD59-A6C34878D82A}">
                    <a16:rowId xmlns:a16="http://schemas.microsoft.com/office/drawing/2014/main" val="3692439864"/>
                  </a:ext>
                </a:extLst>
              </a:tr>
            </a:tbl>
          </a:graphicData>
        </a:graphic>
      </p:graphicFrame>
      <p:sp>
        <p:nvSpPr>
          <p:cNvPr id="6" name="矩形 5"/>
          <p:cNvSpPr/>
          <p:nvPr/>
        </p:nvSpPr>
        <p:spPr>
          <a:xfrm>
            <a:off x="4959927" y="1925704"/>
            <a:ext cx="6096000" cy="2308324"/>
          </a:xfrm>
          <a:prstGeom prst="rect">
            <a:avLst/>
          </a:prstGeom>
        </p:spPr>
        <p:txBody>
          <a:bodyPr>
            <a:spAutoFit/>
          </a:bodyPr>
          <a:lstStyle/>
          <a:p>
            <a:pPr lvl="0" eaLnBrk="0" hangingPunct="0">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template &lt;</a:t>
            </a: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typename</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DataType</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&gt; </a:t>
            </a:r>
          </a:p>
          <a:p>
            <a:pPr lvl="0" eaLnBrk="0" hangingPunct="0">
              <a:defRPr/>
            </a:pP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struct</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Node</a:t>
            </a:r>
          </a:p>
          <a:p>
            <a:pPr lvl="0" eaLnBrk="0" hangingPunct="0">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p>
          <a:p>
            <a:pPr lvl="0" eaLnBrk="0" hangingPunct="0">
              <a:defRPr/>
            </a:pP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DataType</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data; </a:t>
            </a:r>
            <a:endPar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eaLnBrk="0" hangingPunct="0">
              <a:defRPr/>
            </a:pP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Node&lt;</a:t>
            </a: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DataType</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&gt; *next; </a:t>
            </a:r>
            <a:endPar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eaLnBrk="0" hangingPunct="0">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6718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0"/>
          <p:cNvSpPr/>
          <p:nvPr/>
        </p:nvSpPr>
        <p:spPr>
          <a:xfrm>
            <a:off x="542924" y="100964"/>
            <a:ext cx="284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Text Box 2"/>
          <p:cNvSpPr txBox="1">
            <a:spLocks noChangeArrowheads="1"/>
          </p:cNvSpPr>
          <p:nvPr/>
        </p:nvSpPr>
        <p:spPr bwMode="auto">
          <a:xfrm>
            <a:off x="668649" y="61585"/>
            <a:ext cx="28365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链</a:t>
            </a: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栈的类定义</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22" name="矩形 21"/>
          <p:cNvSpPr/>
          <p:nvPr/>
        </p:nvSpPr>
        <p:spPr>
          <a:xfrm>
            <a:off x="5814187" y="1516393"/>
            <a:ext cx="5580000" cy="4893647"/>
          </a:xfrm>
          <a:prstGeom prst="rect">
            <a:avLst/>
          </a:prstGeom>
          <a:ln w="19050">
            <a:solidFill>
              <a:srgbClr val="7878A0"/>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template &lt;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typename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LinkStack</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Push(</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x);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Pop(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GetTop</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int</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 Empty( );                   </a:t>
            </a:r>
            <a:endParaRPr kumimoji="0" lang="zh-CN" altLang="en-US"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private: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*top;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矩形 40"/>
          <p:cNvSpPr/>
          <p:nvPr/>
        </p:nvSpPr>
        <p:spPr>
          <a:xfrm>
            <a:off x="542924" y="3600718"/>
            <a:ext cx="4500000" cy="2308324"/>
          </a:xfrm>
          <a:prstGeom prst="rect">
            <a:avLst/>
          </a:prstGeom>
          <a:ln>
            <a:solidFill>
              <a:srgbClr val="5C307D"/>
            </a:solidFill>
            <a:prstDash val="solid"/>
          </a:ln>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InitStack</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：栈的</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初始化</a:t>
            </a:r>
            <a:endParaRPr kumimoji="0"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DestroyStack</a:t>
            </a: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：栈的销毁</a:t>
            </a:r>
            <a:endPar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Push</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：入栈</a:t>
            </a:r>
            <a:endParaRPr kumimoji="1"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Pop</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：出栈</a:t>
            </a:r>
            <a:endParaRPr kumimoji="1"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GetTop</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：取栈顶元素</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Empty</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：判空</a:t>
            </a:r>
          </a:p>
        </p:txBody>
      </p:sp>
      <p:sp>
        <p:nvSpPr>
          <p:cNvPr id="14" name="右箭头 13"/>
          <p:cNvSpPr/>
          <p:nvPr/>
        </p:nvSpPr>
        <p:spPr>
          <a:xfrm>
            <a:off x="5181600" y="4754880"/>
            <a:ext cx="576000" cy="360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ext Box 4"/>
          <p:cNvSpPr txBox="1">
            <a:spLocks noChangeArrowheads="1"/>
          </p:cNvSpPr>
          <p:nvPr/>
        </p:nvSpPr>
        <p:spPr bwMode="auto">
          <a:xfrm>
            <a:off x="1362687" y="581581"/>
            <a:ext cx="70881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4" rIns="91425" bIns="45714">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rPr>
              <a:t>top</a:t>
            </a:r>
            <a:endParaRPr kumimoji="0"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grpSp>
        <p:nvGrpSpPr>
          <p:cNvPr id="16" name="组合 15"/>
          <p:cNvGrpSpPr/>
          <p:nvPr/>
        </p:nvGrpSpPr>
        <p:grpSpPr>
          <a:xfrm>
            <a:off x="2298252" y="657779"/>
            <a:ext cx="8737600" cy="609600"/>
            <a:chOff x="1824700" y="4389052"/>
            <a:chExt cx="8737600" cy="609600"/>
          </a:xfrm>
        </p:grpSpPr>
        <p:sp>
          <p:nvSpPr>
            <p:cNvPr id="17" name="Line 5"/>
            <p:cNvSpPr>
              <a:spLocks noChangeShapeType="1"/>
            </p:cNvSpPr>
            <p:nvPr/>
          </p:nvSpPr>
          <p:spPr bwMode="auto">
            <a:xfrm>
              <a:off x="1824700" y="4674802"/>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Rectangle 6"/>
            <p:cNvSpPr>
              <a:spLocks noChangeArrowheads="1"/>
            </p:cNvSpPr>
            <p:nvPr/>
          </p:nvSpPr>
          <p:spPr bwMode="auto">
            <a:xfrm>
              <a:off x="23327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n</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19" name="Line 7"/>
            <p:cNvSpPr>
              <a:spLocks noChangeShapeType="1"/>
            </p:cNvSpPr>
            <p:nvPr/>
          </p:nvSpPr>
          <p:spPr bwMode="auto">
            <a:xfrm>
              <a:off x="30439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Line 8"/>
            <p:cNvSpPr>
              <a:spLocks noChangeShapeType="1"/>
            </p:cNvSpPr>
            <p:nvPr/>
          </p:nvSpPr>
          <p:spPr bwMode="auto">
            <a:xfrm flipV="1">
              <a:off x="30439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Rectangle 9"/>
            <p:cNvSpPr>
              <a:spLocks noChangeArrowheads="1"/>
            </p:cNvSpPr>
            <p:nvPr/>
          </p:nvSpPr>
          <p:spPr bwMode="auto">
            <a:xfrm>
              <a:off x="41615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n-1</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33" name="Line 10"/>
            <p:cNvSpPr>
              <a:spLocks noChangeShapeType="1"/>
            </p:cNvSpPr>
            <p:nvPr/>
          </p:nvSpPr>
          <p:spPr bwMode="auto">
            <a:xfrm>
              <a:off x="48727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Line 11"/>
            <p:cNvSpPr>
              <a:spLocks noChangeShapeType="1"/>
            </p:cNvSpPr>
            <p:nvPr/>
          </p:nvSpPr>
          <p:spPr bwMode="auto">
            <a:xfrm flipV="1">
              <a:off x="48727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5" name="Rectangle 12"/>
            <p:cNvSpPr>
              <a:spLocks noChangeArrowheads="1"/>
            </p:cNvSpPr>
            <p:nvPr/>
          </p:nvSpPr>
          <p:spPr bwMode="auto">
            <a:xfrm>
              <a:off x="59903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36" name="Line 13"/>
            <p:cNvSpPr>
              <a:spLocks noChangeShapeType="1"/>
            </p:cNvSpPr>
            <p:nvPr/>
          </p:nvSpPr>
          <p:spPr bwMode="auto">
            <a:xfrm>
              <a:off x="67015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Line 14"/>
            <p:cNvSpPr>
              <a:spLocks noChangeShapeType="1"/>
            </p:cNvSpPr>
            <p:nvPr/>
          </p:nvSpPr>
          <p:spPr bwMode="auto">
            <a:xfrm flipV="1">
              <a:off x="67015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Rectangle 15"/>
            <p:cNvSpPr>
              <a:spLocks noChangeArrowheads="1"/>
            </p:cNvSpPr>
            <p:nvPr/>
          </p:nvSpPr>
          <p:spPr bwMode="auto">
            <a:xfrm>
              <a:off x="9343100" y="4541452"/>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1</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39" name="Line 16"/>
            <p:cNvSpPr>
              <a:spLocks noChangeShapeType="1"/>
            </p:cNvSpPr>
            <p:nvPr/>
          </p:nvSpPr>
          <p:spPr bwMode="auto">
            <a:xfrm>
              <a:off x="10054300" y="4541452"/>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Line 17"/>
            <p:cNvSpPr>
              <a:spLocks noChangeShapeType="1"/>
            </p:cNvSpPr>
            <p:nvPr/>
          </p:nvSpPr>
          <p:spPr bwMode="auto">
            <a:xfrm flipV="1">
              <a:off x="10054300" y="4389052"/>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Line 18"/>
            <p:cNvSpPr>
              <a:spLocks noChangeShapeType="1"/>
            </p:cNvSpPr>
            <p:nvPr/>
          </p:nvSpPr>
          <p:spPr bwMode="auto">
            <a:xfrm>
              <a:off x="3653500" y="4693852"/>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Line 19"/>
            <p:cNvSpPr>
              <a:spLocks noChangeShapeType="1"/>
            </p:cNvSpPr>
            <p:nvPr/>
          </p:nvSpPr>
          <p:spPr bwMode="auto">
            <a:xfrm>
              <a:off x="5482300" y="4693852"/>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Line 20"/>
            <p:cNvSpPr>
              <a:spLocks noChangeShapeType="1"/>
            </p:cNvSpPr>
            <p:nvPr/>
          </p:nvSpPr>
          <p:spPr bwMode="auto">
            <a:xfrm>
              <a:off x="7311100" y="4693852"/>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Line 21"/>
            <p:cNvSpPr>
              <a:spLocks noChangeShapeType="1"/>
            </p:cNvSpPr>
            <p:nvPr/>
          </p:nvSpPr>
          <p:spPr bwMode="auto">
            <a:xfrm>
              <a:off x="8733500" y="4693852"/>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Line 22"/>
            <p:cNvSpPr>
              <a:spLocks noChangeShapeType="1"/>
            </p:cNvSpPr>
            <p:nvPr/>
          </p:nvSpPr>
          <p:spPr bwMode="auto">
            <a:xfrm>
              <a:off x="7920700" y="4693852"/>
              <a:ext cx="8128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Tree>
    <p:extLst>
      <p:ext uri="{BB962C8B-B14F-4D97-AF65-F5344CB8AC3E}">
        <p14:creationId xmlns:p14="http://schemas.microsoft.com/office/powerpoint/2010/main" val="368557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animBg="1"/>
      <p:bldP spid="1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合 79"/>
          <p:cNvGrpSpPr/>
          <p:nvPr/>
        </p:nvGrpSpPr>
        <p:grpSpPr>
          <a:xfrm>
            <a:off x="818714" y="957106"/>
            <a:ext cx="5429685" cy="519113"/>
            <a:chOff x="1826091" y="4148024"/>
            <a:chExt cx="5429685" cy="519113"/>
          </a:xfrm>
        </p:grpSpPr>
        <p:sp>
          <p:nvSpPr>
            <p:cNvPr id="81"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入</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栈的函数原型是什么？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82" name="Group 31"/>
            <p:cNvGrpSpPr/>
            <p:nvPr/>
          </p:nvGrpSpPr>
          <p:grpSpPr>
            <a:xfrm>
              <a:off x="1826091" y="4213620"/>
              <a:ext cx="465732" cy="432000"/>
              <a:chOff x="8686801" y="2019300"/>
              <a:chExt cx="528638" cy="565150"/>
            </a:xfrm>
            <a:solidFill>
              <a:srgbClr val="5A327D"/>
            </a:solidFill>
          </p:grpSpPr>
          <p:sp>
            <p:nvSpPr>
              <p:cNvPr id="8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88" name="Rectangle 1034"/>
          <p:cNvSpPr>
            <a:spLocks noChangeArrowheads="1"/>
          </p:cNvSpPr>
          <p:nvPr/>
        </p:nvSpPr>
        <p:spPr bwMode="auto">
          <a:xfrm>
            <a:off x="710564" y="1469716"/>
            <a:ext cx="10259695" cy="170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Push</a:t>
            </a:r>
            <a:r>
              <a:rPr kumimoji="0"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值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endParaRPr kumimoji="0" lang="en-US" altLang="zh-CN"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：在栈顶插入一个</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 </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x</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：如果插入成功，栈顶增加了一个</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元素；否则返回失败信息</a:t>
            </a:r>
            <a:endParaRPr kumimoji="0" lang="en-US" altLang="zh-CN" sz="2400" b="0" i="0" u="none" strike="noStrike" kern="1200" cap="none" spc="0" normalizeH="0" baseline="0" noProof="0" dirty="0">
              <a:ln>
                <a:noFill/>
              </a:ln>
              <a:solidFill>
                <a:srgbClr val="5C307D"/>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ext Box 2"/>
          <p:cNvSpPr txBox="1">
            <a:spLocks noChangeArrowheads="1"/>
          </p:cNvSpPr>
          <p:nvPr/>
        </p:nvSpPr>
        <p:spPr bwMode="auto">
          <a:xfrm>
            <a:off x="622929" y="61585"/>
            <a:ext cx="21507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入栈操作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14" name="Group 27"/>
          <p:cNvGrpSpPr/>
          <p:nvPr/>
        </p:nvGrpSpPr>
        <p:grpSpPr bwMode="auto">
          <a:xfrm>
            <a:off x="9093041" y="1822767"/>
            <a:ext cx="981075" cy="463550"/>
            <a:chOff x="270" y="1878"/>
            <a:chExt cx="837" cy="292"/>
          </a:xfrm>
          <a:noFill/>
        </p:grpSpPr>
        <p:sp>
          <p:nvSpPr>
            <p:cNvPr id="15" name="Line 3"/>
            <p:cNvSpPr>
              <a:spLocks noChangeShapeType="1"/>
            </p:cNvSpPr>
            <p:nvPr/>
          </p:nvSpPr>
          <p:spPr bwMode="auto">
            <a:xfrm flipV="1">
              <a:off x="676" y="2051"/>
              <a:ext cx="43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19" name="Text Box 4"/>
            <p:cNvSpPr txBox="1">
              <a:spLocks noChangeArrowheads="1"/>
            </p:cNvSpPr>
            <p:nvPr/>
          </p:nvSpPr>
          <p:spPr bwMode="auto">
            <a:xfrm>
              <a:off x="270" y="1878"/>
              <a:ext cx="480" cy="29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top</a:t>
              </a:r>
            </a:p>
          </p:txBody>
        </p:sp>
      </p:grpSp>
      <p:sp>
        <p:nvSpPr>
          <p:cNvPr id="20" name="Text Box 5"/>
          <p:cNvSpPr txBox="1">
            <a:spLocks noChangeArrowheads="1"/>
          </p:cNvSpPr>
          <p:nvPr/>
        </p:nvSpPr>
        <p:spPr bwMode="auto">
          <a:xfrm>
            <a:off x="10120154" y="1819592"/>
            <a:ext cx="900112" cy="431800"/>
          </a:xfrm>
          <a:prstGeom prst="rect">
            <a:avLst/>
          </a:prstGeom>
          <a:noFill/>
          <a:ln w="28575">
            <a:solidFill>
              <a:srgbClr val="507D7D"/>
            </a:solidFill>
            <a:miter lim="800000"/>
          </a:ln>
          <a:effec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21" name="Line 6"/>
          <p:cNvSpPr>
            <a:spLocks noChangeShapeType="1"/>
          </p:cNvSpPr>
          <p:nvPr/>
        </p:nvSpPr>
        <p:spPr bwMode="auto">
          <a:xfrm>
            <a:off x="10661491" y="1819592"/>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2" name="Text Box 7"/>
          <p:cNvSpPr txBox="1">
            <a:spLocks noChangeArrowheads="1"/>
          </p:cNvSpPr>
          <p:nvPr/>
        </p:nvSpPr>
        <p:spPr bwMode="auto">
          <a:xfrm>
            <a:off x="10118566" y="2635567"/>
            <a:ext cx="900113" cy="431800"/>
          </a:xfrm>
          <a:prstGeom prst="rect">
            <a:avLst/>
          </a:prstGeom>
          <a:noFill/>
          <a:ln w="28575">
            <a:solidFill>
              <a:srgbClr val="507D7D"/>
            </a:solidFill>
            <a:miter lim="800000"/>
          </a:ln>
          <a:effectLst/>
        </p:spPr>
        <p:txBody>
          <a:bodyPr lIns="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r>
              <a:rPr kumimoji="0" lang="en-US" altLang="zh-CN" sz="2800" b="0"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23" name="Line 8"/>
          <p:cNvSpPr>
            <a:spLocks noChangeShapeType="1"/>
          </p:cNvSpPr>
          <p:nvPr/>
        </p:nvSpPr>
        <p:spPr bwMode="auto">
          <a:xfrm>
            <a:off x="10659904" y="2635567"/>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4" name="Text Box 9"/>
          <p:cNvSpPr txBox="1">
            <a:spLocks noChangeArrowheads="1"/>
          </p:cNvSpPr>
          <p:nvPr/>
        </p:nvSpPr>
        <p:spPr bwMode="auto">
          <a:xfrm>
            <a:off x="10118566" y="4448492"/>
            <a:ext cx="900113" cy="431800"/>
          </a:xfrm>
          <a:prstGeom prst="rect">
            <a:avLst/>
          </a:prstGeom>
          <a:noFill/>
          <a:ln w="28575">
            <a:solidFill>
              <a:srgbClr val="507D7D"/>
            </a:solidFill>
            <a:miter lim="800000"/>
          </a:ln>
          <a:effec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25" name="Line 10"/>
          <p:cNvSpPr>
            <a:spLocks noChangeShapeType="1"/>
          </p:cNvSpPr>
          <p:nvPr/>
        </p:nvSpPr>
        <p:spPr bwMode="auto">
          <a:xfrm>
            <a:off x="10612279" y="4448492"/>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6" name="Text Box 11"/>
          <p:cNvSpPr txBox="1">
            <a:spLocks noChangeArrowheads="1"/>
          </p:cNvSpPr>
          <p:nvPr/>
        </p:nvSpPr>
        <p:spPr bwMode="auto">
          <a:xfrm>
            <a:off x="10574179" y="4459605"/>
            <a:ext cx="449262" cy="457200"/>
          </a:xfrm>
          <a:prstGeom prst="rect">
            <a:avLst/>
          </a:prstGeom>
          <a:no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27" name="Line 12"/>
          <p:cNvSpPr>
            <a:spLocks noChangeShapeType="1"/>
          </p:cNvSpPr>
          <p:nvPr/>
        </p:nvSpPr>
        <p:spPr bwMode="auto">
          <a:xfrm flipH="1">
            <a:off x="10867866" y="2175192"/>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8" name="Line 13"/>
          <p:cNvSpPr>
            <a:spLocks noChangeShapeType="1"/>
          </p:cNvSpPr>
          <p:nvPr/>
        </p:nvSpPr>
        <p:spPr bwMode="auto">
          <a:xfrm flipH="1">
            <a:off x="10867866" y="2945130"/>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9" name="Line 14"/>
          <p:cNvSpPr>
            <a:spLocks noChangeShapeType="1"/>
          </p:cNvSpPr>
          <p:nvPr/>
        </p:nvSpPr>
        <p:spPr bwMode="auto">
          <a:xfrm flipH="1">
            <a:off x="10871041" y="4000817"/>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0" name="Line 15"/>
          <p:cNvSpPr>
            <a:spLocks noChangeShapeType="1"/>
          </p:cNvSpPr>
          <p:nvPr/>
        </p:nvSpPr>
        <p:spPr bwMode="auto">
          <a:xfrm flipH="1">
            <a:off x="10871041" y="3445192"/>
            <a:ext cx="0" cy="463550"/>
          </a:xfrm>
          <a:prstGeom prst="line">
            <a:avLst/>
          </a:prstGeom>
          <a:noFill/>
          <a:ln w="28575">
            <a:solidFill>
              <a:srgbClr val="507D7D"/>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31" name="Group 21"/>
          <p:cNvGrpSpPr/>
          <p:nvPr/>
        </p:nvGrpSpPr>
        <p:grpSpPr bwMode="auto">
          <a:xfrm>
            <a:off x="10097929" y="965517"/>
            <a:ext cx="1414462" cy="508000"/>
            <a:chOff x="1122" y="1338"/>
            <a:chExt cx="891" cy="320"/>
          </a:xfrm>
          <a:noFill/>
        </p:grpSpPr>
        <p:sp>
          <p:nvSpPr>
            <p:cNvPr id="32" name="Text Box 17"/>
            <p:cNvSpPr txBox="1">
              <a:spLocks noChangeArrowheads="1"/>
            </p:cNvSpPr>
            <p:nvPr/>
          </p:nvSpPr>
          <p:spPr bwMode="auto">
            <a:xfrm>
              <a:off x="1122" y="1338"/>
              <a:ext cx="567" cy="272"/>
            </a:xfrm>
            <a:prstGeom prst="rect">
              <a:avLst/>
            </a:prstGeom>
            <a:grpFill/>
            <a:ln w="28575">
              <a:solidFill>
                <a:srgbClr val="507D7D"/>
              </a:solidFill>
              <a:miter lim="800000"/>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 x</a:t>
              </a:r>
              <a:endParaRPr kumimoji="0" lang="en-US" altLang="zh-CN" sz="2800" b="0" i="1"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34" name="Line 18"/>
            <p:cNvSpPr>
              <a:spLocks noChangeShapeType="1"/>
            </p:cNvSpPr>
            <p:nvPr/>
          </p:nvSpPr>
          <p:spPr bwMode="auto">
            <a:xfrm>
              <a:off x="1463" y="1338"/>
              <a:ext cx="0" cy="2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5" name="Line 19"/>
            <p:cNvSpPr>
              <a:spLocks noChangeShapeType="1"/>
            </p:cNvSpPr>
            <p:nvPr/>
          </p:nvSpPr>
          <p:spPr bwMode="auto">
            <a:xfrm flipH="1">
              <a:off x="1702" y="1423"/>
              <a:ext cx="299"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6" name="Text Box 20"/>
            <p:cNvSpPr txBox="1">
              <a:spLocks noChangeArrowheads="1"/>
            </p:cNvSpPr>
            <p:nvPr/>
          </p:nvSpPr>
          <p:spPr bwMode="auto">
            <a:xfrm>
              <a:off x="1843" y="1375"/>
              <a:ext cx="170" cy="283"/>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s</a:t>
              </a:r>
            </a:p>
          </p:txBody>
        </p:sp>
      </p:grpSp>
      <p:sp>
        <p:nvSpPr>
          <p:cNvPr id="37" name="Line 22"/>
          <p:cNvSpPr>
            <a:spLocks noChangeShapeType="1"/>
          </p:cNvSpPr>
          <p:nvPr/>
        </p:nvSpPr>
        <p:spPr bwMode="auto">
          <a:xfrm>
            <a:off x="10863104" y="1310005"/>
            <a:ext cx="0" cy="495300"/>
          </a:xfrm>
          <a:prstGeom prst="line">
            <a:avLst/>
          </a:prstGeom>
          <a:noFill/>
          <a:ln w="28575">
            <a:solidFill>
              <a:srgbClr val="B42D2D"/>
            </a:solidFill>
            <a:prstDash val="dash"/>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38" name="Group 30"/>
          <p:cNvGrpSpPr/>
          <p:nvPr/>
        </p:nvGrpSpPr>
        <p:grpSpPr bwMode="auto">
          <a:xfrm>
            <a:off x="9072635" y="1009967"/>
            <a:ext cx="976081" cy="1216025"/>
            <a:chOff x="226" y="1366"/>
            <a:chExt cx="865" cy="766"/>
          </a:xfrm>
          <a:noFill/>
        </p:grpSpPr>
        <p:grpSp>
          <p:nvGrpSpPr>
            <p:cNvPr id="39" name="Group 28"/>
            <p:cNvGrpSpPr/>
            <p:nvPr/>
          </p:nvGrpSpPr>
          <p:grpSpPr bwMode="auto">
            <a:xfrm>
              <a:off x="226" y="1366"/>
              <a:ext cx="865" cy="292"/>
              <a:chOff x="226" y="1366"/>
              <a:chExt cx="865" cy="292"/>
            </a:xfrm>
            <a:grpFill/>
          </p:grpSpPr>
          <p:sp>
            <p:nvSpPr>
              <p:cNvPr id="41" name="Text Box 23"/>
              <p:cNvSpPr txBox="1">
                <a:spLocks noChangeArrowheads="1"/>
              </p:cNvSpPr>
              <p:nvPr/>
            </p:nvSpPr>
            <p:spPr bwMode="auto">
              <a:xfrm>
                <a:off x="226" y="1366"/>
                <a:ext cx="480" cy="29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top</a:t>
                </a:r>
              </a:p>
            </p:txBody>
          </p:sp>
          <p:sp>
            <p:nvSpPr>
              <p:cNvPr id="42" name="Line 26"/>
              <p:cNvSpPr>
                <a:spLocks noChangeShapeType="1"/>
              </p:cNvSpPr>
              <p:nvPr/>
            </p:nvSpPr>
            <p:spPr bwMode="auto">
              <a:xfrm flipV="1">
                <a:off x="660" y="1536"/>
                <a:ext cx="431" cy="0"/>
              </a:xfrm>
              <a:prstGeom prst="line">
                <a:avLst/>
              </a:prstGeom>
              <a:grpFill/>
              <a:ln w="28575">
                <a:solidFill>
                  <a:srgbClr val="B42D2D"/>
                </a:solidFill>
                <a:prstDash val="dash"/>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40" name="Line 29"/>
            <p:cNvSpPr>
              <a:spLocks noChangeShapeType="1"/>
            </p:cNvSpPr>
            <p:nvPr/>
          </p:nvSpPr>
          <p:spPr bwMode="auto">
            <a:xfrm>
              <a:off x="810" y="1962"/>
              <a:ext cx="86" cy="170"/>
            </a:xfrm>
            <a:prstGeom prst="line">
              <a:avLst/>
            </a:prstGeom>
            <a:grpFill/>
            <a:ln w="28575">
              <a:solidFill>
                <a:srgbClr val="B42D2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43" name="矩形 42"/>
          <p:cNvSpPr/>
          <p:nvPr/>
        </p:nvSpPr>
        <p:spPr>
          <a:xfrm>
            <a:off x="3332367" y="3327469"/>
            <a:ext cx="6604113" cy="2308324"/>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void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Push(</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*s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 = new 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s-&gt;data = 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s-&gt;next = top; top = s;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4" name="组合 43"/>
          <p:cNvGrpSpPr/>
          <p:nvPr/>
        </p:nvGrpSpPr>
        <p:grpSpPr>
          <a:xfrm>
            <a:off x="711521" y="5816376"/>
            <a:ext cx="8076243" cy="523220"/>
            <a:chOff x="1826091" y="4148024"/>
            <a:chExt cx="8076243" cy="523220"/>
          </a:xfrm>
        </p:grpSpPr>
        <p:sp>
          <p:nvSpPr>
            <p:cNvPr id="45" name="Text Box 11"/>
            <p:cNvSpPr txBox="1">
              <a:spLocks noChangeArrowheads="1"/>
            </p:cNvSpPr>
            <p:nvPr/>
          </p:nvSpPr>
          <p:spPr bwMode="auto">
            <a:xfrm>
              <a:off x="2385059" y="4148024"/>
              <a:ext cx="7517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链栈的入栈操作不用判断是否栈满</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6" name="Group 31"/>
            <p:cNvGrpSpPr/>
            <p:nvPr/>
          </p:nvGrpSpPr>
          <p:grpSpPr>
            <a:xfrm>
              <a:off x="1826091" y="4213620"/>
              <a:ext cx="465732" cy="432000"/>
              <a:chOff x="8686801" y="2019300"/>
              <a:chExt cx="528638" cy="565150"/>
            </a:xfrm>
            <a:solidFill>
              <a:srgbClr val="5A327D"/>
            </a:solidFill>
          </p:grpSpPr>
          <p:sp>
            <p:nvSpPr>
              <p:cNvPr id="4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51" name="组合 50"/>
          <p:cNvGrpSpPr/>
          <p:nvPr/>
        </p:nvGrpSpPr>
        <p:grpSpPr>
          <a:xfrm>
            <a:off x="731048" y="3478198"/>
            <a:ext cx="3327744" cy="523220"/>
            <a:chOff x="510241" y="1907333"/>
            <a:chExt cx="3327744" cy="523220"/>
          </a:xfrm>
        </p:grpSpPr>
        <p:grpSp>
          <p:nvGrpSpPr>
            <p:cNvPr id="52" name="Group 109"/>
            <p:cNvGrpSpPr/>
            <p:nvPr/>
          </p:nvGrpSpPr>
          <p:grpSpPr>
            <a:xfrm>
              <a:off x="510241" y="1917012"/>
              <a:ext cx="540000" cy="432000"/>
              <a:chOff x="1501535" y="1870628"/>
              <a:chExt cx="924087" cy="714938"/>
            </a:xfrm>
            <a:solidFill>
              <a:srgbClr val="5A327D"/>
            </a:solidFill>
          </p:grpSpPr>
          <p:sp>
            <p:nvSpPr>
              <p:cNvPr id="54"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7"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4"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5"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6"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3"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4011643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righ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2" restart="whenNotActive" fill="hold" evtFilter="cancelBubble" nodeType="interactiveSeq">
                <p:stCondLst>
                  <p:cond evt="onClick" delay="0">
                    <p:tgtEl>
                      <p:spTgt spid="31"/>
                    </p:tgtEl>
                  </p:cond>
                </p:stCondLst>
                <p:endSync evt="end" delay="0">
                  <p:rtn val="all"/>
                </p:endSync>
                <p:childTnLst>
                  <p:par>
                    <p:cTn id="33" fill="hold">
                      <p:stCondLst>
                        <p:cond delay="0"/>
                      </p:stCondLst>
                      <p:childTnLst>
                        <p:par>
                          <p:cTn id="34" fill="hold">
                            <p:stCondLst>
                              <p:cond delay="0"/>
                            </p:stCondLst>
                            <p:childTnLst>
                              <p:par>
                                <p:cTn id="35" presetID="32" presetClass="emph" presetSubtype="0" fill="hold" nodeType="clickEffect">
                                  <p:stCondLst>
                                    <p:cond delay="0"/>
                                  </p:stCondLst>
                                  <p:childTnLst>
                                    <p:animRot by="120000">
                                      <p:cBhvr>
                                        <p:cTn id="36" dur="100" fill="hold">
                                          <p:stCondLst>
                                            <p:cond delay="0"/>
                                          </p:stCondLst>
                                        </p:cTn>
                                        <p:tgtEl>
                                          <p:spTgt spid="31"/>
                                        </p:tgtEl>
                                        <p:attrNameLst>
                                          <p:attrName>r</p:attrName>
                                        </p:attrNameLst>
                                      </p:cBhvr>
                                    </p:animRot>
                                    <p:animRot by="-240000">
                                      <p:cBhvr>
                                        <p:cTn id="37" dur="200" fill="hold">
                                          <p:stCondLst>
                                            <p:cond delay="200"/>
                                          </p:stCondLst>
                                        </p:cTn>
                                        <p:tgtEl>
                                          <p:spTgt spid="31"/>
                                        </p:tgtEl>
                                        <p:attrNameLst>
                                          <p:attrName>r</p:attrName>
                                        </p:attrNameLst>
                                      </p:cBhvr>
                                    </p:animRot>
                                    <p:animRot by="240000">
                                      <p:cBhvr>
                                        <p:cTn id="38" dur="200" fill="hold">
                                          <p:stCondLst>
                                            <p:cond delay="400"/>
                                          </p:stCondLst>
                                        </p:cTn>
                                        <p:tgtEl>
                                          <p:spTgt spid="31"/>
                                        </p:tgtEl>
                                        <p:attrNameLst>
                                          <p:attrName>r</p:attrName>
                                        </p:attrNameLst>
                                      </p:cBhvr>
                                    </p:animRot>
                                    <p:animRot by="-240000">
                                      <p:cBhvr>
                                        <p:cTn id="39" dur="200" fill="hold">
                                          <p:stCondLst>
                                            <p:cond delay="600"/>
                                          </p:stCondLst>
                                        </p:cTn>
                                        <p:tgtEl>
                                          <p:spTgt spid="31"/>
                                        </p:tgtEl>
                                        <p:attrNameLst>
                                          <p:attrName>r</p:attrName>
                                        </p:attrNameLst>
                                      </p:cBhvr>
                                    </p:animRot>
                                    <p:animRot by="120000">
                                      <p:cBhvr>
                                        <p:cTn id="40" dur="200" fill="hold">
                                          <p:stCondLst>
                                            <p:cond delay="800"/>
                                          </p:stCondLst>
                                        </p:cTn>
                                        <p:tgtEl>
                                          <p:spTgt spid="31"/>
                                        </p:tgtEl>
                                        <p:attrNameLst>
                                          <p:attrName>r</p:attrName>
                                        </p:attrNameLst>
                                      </p:cBhvr>
                                    </p:animRot>
                                  </p:childTnLst>
                                </p:cTn>
                              </p:par>
                            </p:childTnLst>
                          </p:cTn>
                        </p:par>
                      </p:childTnLst>
                    </p:cTn>
                  </p:par>
                </p:childTnLst>
              </p:cTn>
              <p:nextCondLst>
                <p:cond evt="onClick" delay="0">
                  <p:tgtEl>
                    <p:spTgt spid="31"/>
                  </p:tgtEl>
                </p:cond>
              </p:nextCondLst>
            </p:seq>
            <p:seq concurrent="1" nextAc="seek">
              <p:cTn id="41" restart="whenNotActive" fill="hold" evtFilter="cancelBubble" nodeType="interactiveSeq">
                <p:stCondLst>
                  <p:cond evt="onClick" delay="0">
                    <p:tgtEl>
                      <p:spTgt spid="37"/>
                    </p:tgtEl>
                  </p:cond>
                </p:stCondLst>
                <p:endSync evt="end" delay="0">
                  <p:rtn val="all"/>
                </p:endSync>
                <p:childTnLst>
                  <p:par>
                    <p:cTn id="42" fill="hold">
                      <p:stCondLst>
                        <p:cond delay="0"/>
                      </p:stCondLst>
                      <p:childTnLst>
                        <p:par>
                          <p:cTn id="43" fill="hold">
                            <p:stCondLst>
                              <p:cond delay="0"/>
                            </p:stCondLst>
                            <p:childTnLst>
                              <p:par>
                                <p:cTn id="44" presetID="32" presetClass="emph" presetSubtype="0" fill="hold" grpId="1" nodeType="clickEffect">
                                  <p:stCondLst>
                                    <p:cond delay="0"/>
                                  </p:stCondLst>
                                  <p:childTnLst>
                                    <p:animRot by="120000">
                                      <p:cBhvr>
                                        <p:cTn id="45" dur="100" fill="hold">
                                          <p:stCondLst>
                                            <p:cond delay="0"/>
                                          </p:stCondLst>
                                        </p:cTn>
                                        <p:tgtEl>
                                          <p:spTgt spid="37"/>
                                        </p:tgtEl>
                                        <p:attrNameLst>
                                          <p:attrName>r</p:attrName>
                                        </p:attrNameLst>
                                      </p:cBhvr>
                                    </p:animRot>
                                    <p:animRot by="-240000">
                                      <p:cBhvr>
                                        <p:cTn id="46" dur="200" fill="hold">
                                          <p:stCondLst>
                                            <p:cond delay="200"/>
                                          </p:stCondLst>
                                        </p:cTn>
                                        <p:tgtEl>
                                          <p:spTgt spid="37"/>
                                        </p:tgtEl>
                                        <p:attrNameLst>
                                          <p:attrName>r</p:attrName>
                                        </p:attrNameLst>
                                      </p:cBhvr>
                                    </p:animRot>
                                    <p:animRot by="240000">
                                      <p:cBhvr>
                                        <p:cTn id="47" dur="200" fill="hold">
                                          <p:stCondLst>
                                            <p:cond delay="400"/>
                                          </p:stCondLst>
                                        </p:cTn>
                                        <p:tgtEl>
                                          <p:spTgt spid="37"/>
                                        </p:tgtEl>
                                        <p:attrNameLst>
                                          <p:attrName>r</p:attrName>
                                        </p:attrNameLst>
                                      </p:cBhvr>
                                    </p:animRot>
                                    <p:animRot by="-240000">
                                      <p:cBhvr>
                                        <p:cTn id="48" dur="200" fill="hold">
                                          <p:stCondLst>
                                            <p:cond delay="600"/>
                                          </p:stCondLst>
                                        </p:cTn>
                                        <p:tgtEl>
                                          <p:spTgt spid="37"/>
                                        </p:tgtEl>
                                        <p:attrNameLst>
                                          <p:attrName>r</p:attrName>
                                        </p:attrNameLst>
                                      </p:cBhvr>
                                    </p:animRot>
                                    <p:animRot by="120000">
                                      <p:cBhvr>
                                        <p:cTn id="49" dur="200" fill="hold">
                                          <p:stCondLst>
                                            <p:cond delay="800"/>
                                          </p:stCondLst>
                                        </p:cTn>
                                        <p:tgtEl>
                                          <p:spTgt spid="37"/>
                                        </p:tgtEl>
                                        <p:attrNameLst>
                                          <p:attrName>r</p:attrName>
                                        </p:attrNameLst>
                                      </p:cBhvr>
                                    </p:animRot>
                                  </p:childTnLst>
                                </p:cTn>
                              </p:par>
                            </p:childTnLst>
                          </p:cTn>
                        </p:par>
                      </p:childTnLst>
                    </p:cTn>
                  </p:par>
                </p:childTnLst>
              </p:cTn>
              <p:nextCondLst>
                <p:cond evt="onClick" delay="0">
                  <p:tgtEl>
                    <p:spTgt spid="37"/>
                  </p:tgtEl>
                </p:cond>
              </p:nextCondLst>
            </p:seq>
            <p:seq concurrent="1" nextAc="seek">
              <p:cTn id="50" restart="whenNotActive" fill="hold" evtFilter="cancelBubble" nodeType="interactiveSeq">
                <p:stCondLst>
                  <p:cond evt="onClick" delay="0">
                    <p:tgtEl>
                      <p:spTgt spid="38"/>
                    </p:tgtEl>
                  </p:cond>
                </p:stCondLst>
                <p:endSync evt="end" delay="0">
                  <p:rtn val="all"/>
                </p:endSync>
                <p:childTnLst>
                  <p:par>
                    <p:cTn id="51" fill="hold">
                      <p:stCondLst>
                        <p:cond delay="0"/>
                      </p:stCondLst>
                      <p:childTnLst>
                        <p:par>
                          <p:cTn id="52" fill="hold">
                            <p:stCondLst>
                              <p:cond delay="0"/>
                            </p:stCondLst>
                            <p:childTnLst>
                              <p:par>
                                <p:cTn id="53" presetID="32" presetClass="emph" presetSubtype="0" fill="hold" nodeType="clickEffect">
                                  <p:stCondLst>
                                    <p:cond delay="0"/>
                                  </p:stCondLst>
                                  <p:childTnLst>
                                    <p:animRot by="120000">
                                      <p:cBhvr>
                                        <p:cTn id="54" dur="100" fill="hold">
                                          <p:stCondLst>
                                            <p:cond delay="0"/>
                                          </p:stCondLst>
                                        </p:cTn>
                                        <p:tgtEl>
                                          <p:spTgt spid="38"/>
                                        </p:tgtEl>
                                        <p:attrNameLst>
                                          <p:attrName>r</p:attrName>
                                        </p:attrNameLst>
                                      </p:cBhvr>
                                    </p:animRot>
                                    <p:animRot by="-240000">
                                      <p:cBhvr>
                                        <p:cTn id="55" dur="200" fill="hold">
                                          <p:stCondLst>
                                            <p:cond delay="200"/>
                                          </p:stCondLst>
                                        </p:cTn>
                                        <p:tgtEl>
                                          <p:spTgt spid="38"/>
                                        </p:tgtEl>
                                        <p:attrNameLst>
                                          <p:attrName>r</p:attrName>
                                        </p:attrNameLst>
                                      </p:cBhvr>
                                    </p:animRot>
                                    <p:animRot by="240000">
                                      <p:cBhvr>
                                        <p:cTn id="56" dur="200" fill="hold">
                                          <p:stCondLst>
                                            <p:cond delay="400"/>
                                          </p:stCondLst>
                                        </p:cTn>
                                        <p:tgtEl>
                                          <p:spTgt spid="38"/>
                                        </p:tgtEl>
                                        <p:attrNameLst>
                                          <p:attrName>r</p:attrName>
                                        </p:attrNameLst>
                                      </p:cBhvr>
                                    </p:animRot>
                                    <p:animRot by="-240000">
                                      <p:cBhvr>
                                        <p:cTn id="57" dur="200" fill="hold">
                                          <p:stCondLst>
                                            <p:cond delay="600"/>
                                          </p:stCondLst>
                                        </p:cTn>
                                        <p:tgtEl>
                                          <p:spTgt spid="38"/>
                                        </p:tgtEl>
                                        <p:attrNameLst>
                                          <p:attrName>r</p:attrName>
                                        </p:attrNameLst>
                                      </p:cBhvr>
                                    </p:animRot>
                                    <p:animRot by="120000">
                                      <p:cBhvr>
                                        <p:cTn id="58" dur="200" fill="hold">
                                          <p:stCondLst>
                                            <p:cond delay="800"/>
                                          </p:stCondLst>
                                        </p:cTn>
                                        <p:tgtEl>
                                          <p:spTgt spid="38"/>
                                        </p:tgtEl>
                                        <p:attrNameLst>
                                          <p:attrName>r</p:attrName>
                                        </p:attrNameLst>
                                      </p:cBhvr>
                                    </p:animRot>
                                  </p:childTnLst>
                                </p:cTn>
                              </p:par>
                            </p:childTnLst>
                          </p:cTn>
                        </p:par>
                      </p:childTnLst>
                    </p:cTn>
                  </p:par>
                </p:childTnLst>
              </p:cTn>
              <p:nextCondLst>
                <p:cond evt="onClick" delay="0">
                  <p:tgtEl>
                    <p:spTgt spid="38"/>
                  </p:tgtEl>
                </p:cond>
              </p:nextCondLst>
            </p:seq>
          </p:childTnLst>
        </p:cTn>
      </p:par>
    </p:tnLst>
    <p:bldLst>
      <p:bldP spid="88" grpId="0"/>
      <p:bldP spid="37" grpId="0" animBg="1"/>
      <p:bldP spid="37" grpId="1" animBg="1"/>
      <p:bldP spid="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818714" y="957106"/>
            <a:ext cx="5429685" cy="519113"/>
            <a:chOff x="1826091" y="4148024"/>
            <a:chExt cx="5429685" cy="519113"/>
          </a:xfrm>
        </p:grpSpPr>
        <p:sp>
          <p:nvSpPr>
            <p:cNvPr id="47"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出栈的函数原型是什么？</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8" name="Group 31"/>
            <p:cNvGrpSpPr/>
            <p:nvPr/>
          </p:nvGrpSpPr>
          <p:grpSpPr>
            <a:xfrm>
              <a:off x="1826091" y="4213620"/>
              <a:ext cx="465732" cy="432000"/>
              <a:chOff x="8686801" y="2019300"/>
              <a:chExt cx="528638" cy="565150"/>
            </a:xfrm>
            <a:solidFill>
              <a:srgbClr val="5A327D"/>
            </a:solidFill>
          </p:grpSpPr>
          <p:sp>
            <p:nvSpPr>
              <p:cNvPr id="4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54" name="Rectangle 1034"/>
          <p:cNvSpPr>
            <a:spLocks noChangeArrowheads="1"/>
          </p:cNvSpPr>
          <p:nvPr/>
        </p:nvSpPr>
        <p:spPr bwMode="auto">
          <a:xfrm>
            <a:off x="835025" y="1523640"/>
            <a:ext cx="8720456"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Pop </a:t>
            </a:r>
            <a:endPar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：删除栈顶元素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：如果删除成功，返回被删元素值；否则返回失败</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信息</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ext Box 2"/>
          <p:cNvSpPr txBox="1">
            <a:spLocks noChangeArrowheads="1"/>
          </p:cNvSpPr>
          <p:nvPr/>
        </p:nvSpPr>
        <p:spPr bwMode="auto">
          <a:xfrm>
            <a:off x="622929" y="61585"/>
            <a:ext cx="20745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出栈操作</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41" name="Group 4"/>
          <p:cNvGrpSpPr/>
          <p:nvPr/>
        </p:nvGrpSpPr>
        <p:grpSpPr bwMode="auto">
          <a:xfrm>
            <a:off x="9475153" y="1643724"/>
            <a:ext cx="906462" cy="463550"/>
            <a:chOff x="270" y="1878"/>
            <a:chExt cx="837" cy="292"/>
          </a:xfrm>
          <a:noFill/>
        </p:grpSpPr>
        <p:sp>
          <p:nvSpPr>
            <p:cNvPr id="42" name="Line 5"/>
            <p:cNvSpPr>
              <a:spLocks noChangeShapeType="1"/>
            </p:cNvSpPr>
            <p:nvPr/>
          </p:nvSpPr>
          <p:spPr bwMode="auto">
            <a:xfrm flipV="1">
              <a:off x="676" y="2051"/>
              <a:ext cx="43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43" name="Text Box 6"/>
            <p:cNvSpPr txBox="1">
              <a:spLocks noChangeArrowheads="1"/>
            </p:cNvSpPr>
            <p:nvPr/>
          </p:nvSpPr>
          <p:spPr bwMode="auto">
            <a:xfrm>
              <a:off x="270" y="1878"/>
              <a:ext cx="480" cy="29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top</a:t>
              </a:r>
            </a:p>
          </p:txBody>
        </p:sp>
      </p:grpSp>
      <p:grpSp>
        <p:nvGrpSpPr>
          <p:cNvPr id="44" name="组合 43"/>
          <p:cNvGrpSpPr/>
          <p:nvPr/>
        </p:nvGrpSpPr>
        <p:grpSpPr>
          <a:xfrm>
            <a:off x="10427653" y="1640549"/>
            <a:ext cx="900112" cy="431800"/>
            <a:chOff x="9741853" y="1030949"/>
            <a:chExt cx="900112" cy="431800"/>
          </a:xfrm>
        </p:grpSpPr>
        <p:sp>
          <p:nvSpPr>
            <p:cNvPr id="45" name="Text Box 7"/>
            <p:cNvSpPr txBox="1">
              <a:spLocks noChangeArrowheads="1"/>
            </p:cNvSpPr>
            <p:nvPr/>
          </p:nvSpPr>
          <p:spPr bwMode="auto">
            <a:xfrm>
              <a:off x="9741853" y="1030949"/>
              <a:ext cx="900112" cy="431800"/>
            </a:xfrm>
            <a:prstGeom prst="rect">
              <a:avLst/>
            </a:prstGeom>
            <a:noFill/>
            <a:ln w="28575">
              <a:solidFill>
                <a:srgbClr val="507D7D"/>
              </a:solidFill>
              <a:miter lim="800000"/>
            </a:ln>
            <a:effec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53" name="Line 8"/>
            <p:cNvSpPr>
              <a:spLocks noChangeShapeType="1"/>
            </p:cNvSpPr>
            <p:nvPr/>
          </p:nvSpPr>
          <p:spPr bwMode="auto">
            <a:xfrm>
              <a:off x="10283190" y="1030949"/>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55" name="Text Box 9"/>
          <p:cNvSpPr txBox="1">
            <a:spLocks noChangeArrowheads="1"/>
          </p:cNvSpPr>
          <p:nvPr/>
        </p:nvSpPr>
        <p:spPr bwMode="auto">
          <a:xfrm>
            <a:off x="10426065" y="2456524"/>
            <a:ext cx="900113" cy="431800"/>
          </a:xfrm>
          <a:prstGeom prst="rect">
            <a:avLst/>
          </a:prstGeom>
          <a:noFill/>
          <a:ln w="28575">
            <a:solidFill>
              <a:srgbClr val="507D7D"/>
            </a:solidFill>
            <a:miter lim="800000"/>
          </a:ln>
          <a:effectLst/>
        </p:spPr>
        <p:txBody>
          <a:bodyPr lIns="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r>
              <a:rPr kumimoji="0" lang="en-US" altLang="zh-CN" sz="2800" b="0"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57" name="Line 10"/>
          <p:cNvSpPr>
            <a:spLocks noChangeShapeType="1"/>
          </p:cNvSpPr>
          <p:nvPr/>
        </p:nvSpPr>
        <p:spPr bwMode="auto">
          <a:xfrm>
            <a:off x="10967403" y="2456524"/>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8" name="Text Box 11"/>
          <p:cNvSpPr txBox="1">
            <a:spLocks noChangeArrowheads="1"/>
          </p:cNvSpPr>
          <p:nvPr/>
        </p:nvSpPr>
        <p:spPr bwMode="auto">
          <a:xfrm>
            <a:off x="10426065" y="4269449"/>
            <a:ext cx="900113" cy="431800"/>
          </a:xfrm>
          <a:prstGeom prst="rect">
            <a:avLst/>
          </a:prstGeom>
          <a:noFill/>
          <a:ln w="28575">
            <a:solidFill>
              <a:srgbClr val="507D7D"/>
            </a:solidFill>
            <a:miter lim="800000"/>
          </a:ln>
          <a:effec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59" name="Line 12"/>
          <p:cNvSpPr>
            <a:spLocks noChangeShapeType="1"/>
          </p:cNvSpPr>
          <p:nvPr/>
        </p:nvSpPr>
        <p:spPr bwMode="auto">
          <a:xfrm>
            <a:off x="10919778" y="4269449"/>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0" name="Text Box 13"/>
          <p:cNvSpPr txBox="1">
            <a:spLocks noChangeArrowheads="1"/>
          </p:cNvSpPr>
          <p:nvPr/>
        </p:nvSpPr>
        <p:spPr bwMode="auto">
          <a:xfrm>
            <a:off x="10881678" y="4280562"/>
            <a:ext cx="449262" cy="457200"/>
          </a:xfrm>
          <a:prstGeom prst="rect">
            <a:avLst/>
          </a:prstGeom>
          <a:noFill/>
          <a:ln>
            <a:no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sp>
        <p:nvSpPr>
          <p:cNvPr id="61" name="Line 14"/>
          <p:cNvSpPr>
            <a:spLocks noChangeShapeType="1"/>
          </p:cNvSpPr>
          <p:nvPr/>
        </p:nvSpPr>
        <p:spPr bwMode="auto">
          <a:xfrm flipH="1">
            <a:off x="11175365" y="1996149"/>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2" name="Line 15"/>
          <p:cNvSpPr>
            <a:spLocks noChangeShapeType="1"/>
          </p:cNvSpPr>
          <p:nvPr/>
        </p:nvSpPr>
        <p:spPr bwMode="auto">
          <a:xfrm flipH="1">
            <a:off x="11175365" y="2766087"/>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3" name="Line 16"/>
          <p:cNvSpPr>
            <a:spLocks noChangeShapeType="1"/>
          </p:cNvSpPr>
          <p:nvPr/>
        </p:nvSpPr>
        <p:spPr bwMode="auto">
          <a:xfrm flipH="1">
            <a:off x="11178540" y="3821774"/>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4" name="Line 17"/>
          <p:cNvSpPr>
            <a:spLocks noChangeShapeType="1"/>
          </p:cNvSpPr>
          <p:nvPr/>
        </p:nvSpPr>
        <p:spPr bwMode="auto">
          <a:xfrm flipH="1">
            <a:off x="11178540" y="3266149"/>
            <a:ext cx="0" cy="463550"/>
          </a:xfrm>
          <a:prstGeom prst="line">
            <a:avLst/>
          </a:prstGeom>
          <a:noFill/>
          <a:ln w="28575">
            <a:solidFill>
              <a:srgbClr val="507D7D"/>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28" name="矩形 27"/>
          <p:cNvSpPr/>
          <p:nvPr/>
        </p:nvSpPr>
        <p:spPr>
          <a:xfrm>
            <a:off x="4673486" y="3371706"/>
            <a:ext cx="5616000" cy="3093154"/>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Pop( )</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600"/>
              </a:lnSpc>
              <a:spcBef>
                <a:spcPts val="0"/>
              </a:spcBef>
              <a:spcAft>
                <a:spcPts val="0"/>
              </a:spcAft>
              <a:buClrTx/>
              <a:buSzTx/>
              <a:buFontTx/>
              <a:buNone/>
              <a:tabLst/>
              <a:defRPr/>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if  (top==</a:t>
            </a:r>
            <a:r>
              <a:rPr lang="en-US" altLang="zh-CN" sz="2400" dirty="0" err="1"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nullptr</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throw “underflow”</a:t>
            </a:r>
          </a:p>
          <a:p>
            <a:pPr marL="0" marR="0" lvl="0" indent="0" algn="l" defTabSz="914400" rtl="0" eaLnBrk="1" fontAlgn="auto" latinLnBrk="0" hangingPunct="1">
              <a:lnSpc>
                <a:spcPts val="2600"/>
              </a:lnSpc>
              <a:spcBef>
                <a:spcPts val="0"/>
              </a:spcBef>
              <a:spcAft>
                <a:spcPts val="0"/>
              </a:spcAft>
              <a:buClrTx/>
              <a:buSzTx/>
              <a:buFontTx/>
              <a:buNone/>
              <a:tabLst/>
              <a:defRPr/>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Node&lt;</a:t>
            </a:r>
            <a:r>
              <a:rPr lang="en-US" altLang="zh-CN" sz="2400" dirty="0" err="1"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DataType</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&gt; *p =top;</a:t>
            </a:r>
          </a:p>
          <a:p>
            <a:pPr marL="0" marR="0" lvl="0" indent="0" algn="l" defTabSz="914400" rtl="0" eaLnBrk="1" fontAlgn="auto" latinLnBrk="0" hangingPunct="1">
              <a:lnSpc>
                <a:spcPts val="2600"/>
              </a:lnSpc>
              <a:spcBef>
                <a:spcPts val="0"/>
              </a:spcBef>
              <a:spcAft>
                <a:spcPts val="0"/>
              </a:spcAft>
              <a:buClrTx/>
              <a:buSzTx/>
              <a:buFontTx/>
              <a:buNone/>
              <a:tabLst/>
              <a:defRPr/>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top=top-&gt;next;</a:t>
            </a:r>
          </a:p>
          <a:p>
            <a:pPr marL="0" marR="0" lvl="0" indent="0" algn="l" defTabSz="914400" rtl="0" eaLnBrk="1" fontAlgn="auto" latinLnBrk="0" hangingPunct="1">
              <a:lnSpc>
                <a:spcPts val="2600"/>
              </a:lnSpc>
              <a:spcBef>
                <a:spcPts val="0"/>
              </a:spcBef>
              <a:spcAft>
                <a:spcPts val="0"/>
              </a:spcAft>
              <a:buClrTx/>
              <a:buSzTx/>
              <a:buFontTx/>
              <a:buNone/>
              <a:tabLst/>
              <a:defRPr/>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x=p-&gt;data;</a:t>
            </a:r>
          </a:p>
          <a:p>
            <a:pPr marL="0" marR="0" lvl="0" indent="0" algn="l" defTabSz="914400" rtl="0" eaLnBrk="1" fontAlgn="auto" latinLnBrk="0" hangingPunct="1">
              <a:lnSpc>
                <a:spcPts val="2600"/>
              </a:lnSpc>
              <a:spcBef>
                <a:spcPts val="0"/>
              </a:spcBef>
              <a:spcAft>
                <a:spcPts val="0"/>
              </a:spcAft>
              <a:buClrTx/>
              <a:buSzTx/>
              <a:buFontTx/>
              <a:buNone/>
              <a:tabLst/>
              <a:defRPr/>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delete p;</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return x;</a:t>
            </a:r>
          </a:p>
          <a:p>
            <a:pPr marL="0" marR="0" lvl="0" indent="0" algn="l" defTabSz="914400" rtl="0" eaLnBrk="1" fontAlgn="auto" latinLnBrk="0" hangingPunct="1">
              <a:lnSpc>
                <a:spcPts val="26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9" name="组合 28"/>
          <p:cNvGrpSpPr/>
          <p:nvPr/>
        </p:nvGrpSpPr>
        <p:grpSpPr>
          <a:xfrm>
            <a:off x="731048" y="3478198"/>
            <a:ext cx="3327744" cy="523220"/>
            <a:chOff x="510241" y="1907333"/>
            <a:chExt cx="3327744" cy="523220"/>
          </a:xfrm>
        </p:grpSpPr>
        <p:grpSp>
          <p:nvGrpSpPr>
            <p:cNvPr id="30" name="Group 109"/>
            <p:cNvGrpSpPr/>
            <p:nvPr/>
          </p:nvGrpSpPr>
          <p:grpSpPr>
            <a:xfrm>
              <a:off x="510241" y="1917012"/>
              <a:ext cx="540000" cy="432000"/>
              <a:chOff x="1501535" y="1870628"/>
              <a:chExt cx="924087" cy="714938"/>
            </a:xfrm>
            <a:solidFill>
              <a:srgbClr val="5A327D"/>
            </a:solidFill>
          </p:grpSpPr>
          <p:sp>
            <p:nvSpPr>
              <p:cNvPr id="32"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4"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5"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6"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7"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8"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9"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5"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6"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7"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8"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1"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grpSp>
        <p:nvGrpSpPr>
          <p:cNvPr id="69" name="组合 68"/>
          <p:cNvGrpSpPr/>
          <p:nvPr/>
        </p:nvGrpSpPr>
        <p:grpSpPr>
          <a:xfrm>
            <a:off x="8220133" y="849593"/>
            <a:ext cx="3240347" cy="559789"/>
            <a:chOff x="885508" y="4085040"/>
            <a:chExt cx="3240347" cy="559789"/>
          </a:xfrm>
        </p:grpSpPr>
        <p:sp>
          <p:nvSpPr>
            <p:cNvPr id="70" name="Text Box 9"/>
            <p:cNvSpPr txBox="1">
              <a:spLocks noChangeArrowheads="1"/>
            </p:cNvSpPr>
            <p:nvPr/>
          </p:nvSpPr>
          <p:spPr bwMode="auto">
            <a:xfrm>
              <a:off x="2083695" y="4085040"/>
              <a:ext cx="2042160" cy="523220"/>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top = </a:t>
              </a:r>
              <a:r>
                <a:rPr kumimoji="0" lang="en-US" altLang="zh-CN" sz="28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mn-cs"/>
                </a:rPr>
                <a:t>nullptr</a:t>
              </a:r>
              <a:endPar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1" name="Text Box 132"/>
            <p:cNvSpPr txBox="1">
              <a:spLocks noChangeArrowheads="1"/>
            </p:cNvSpPr>
            <p:nvPr/>
          </p:nvSpPr>
          <p:spPr bwMode="auto">
            <a:xfrm>
              <a:off x="885508" y="4125717"/>
              <a:ext cx="1065212" cy="5191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r"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空栈</a:t>
              </a:r>
              <a:endPar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grpSp>
        <p:nvGrpSpPr>
          <p:cNvPr id="72" name="组合 71"/>
          <p:cNvGrpSpPr/>
          <p:nvPr/>
        </p:nvGrpSpPr>
        <p:grpSpPr>
          <a:xfrm>
            <a:off x="818714" y="4628194"/>
            <a:ext cx="4027606" cy="519113"/>
            <a:chOff x="1826091" y="4148024"/>
            <a:chExt cx="4027606" cy="519113"/>
          </a:xfrm>
        </p:grpSpPr>
        <p:sp>
          <p:nvSpPr>
            <p:cNvPr id="73" name="Text Box 11"/>
            <p:cNvSpPr txBox="1">
              <a:spLocks noChangeArrowheads="1"/>
            </p:cNvSpPr>
            <p:nvPr/>
          </p:nvSpPr>
          <p:spPr bwMode="auto">
            <a:xfrm>
              <a:off x="2385060" y="4148024"/>
              <a:ext cx="3468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取栈顶元素的实现？</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74" name="Group 31"/>
            <p:cNvGrpSpPr/>
            <p:nvPr/>
          </p:nvGrpSpPr>
          <p:grpSpPr>
            <a:xfrm>
              <a:off x="1826091" y="4213620"/>
              <a:ext cx="465732" cy="432000"/>
              <a:chOff x="8686801" y="2019300"/>
              <a:chExt cx="528638" cy="565150"/>
            </a:xfrm>
            <a:solidFill>
              <a:srgbClr val="5A327D"/>
            </a:solidFill>
          </p:grpSpPr>
          <p:sp>
            <p:nvSpPr>
              <p:cNvPr id="7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335668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1" restart="whenNotActive" fill="hold" evtFilter="cancelBubble" nodeType="interactiveSeq">
                <p:stCondLst>
                  <p:cond evt="onClick" delay="0">
                    <p:tgtEl>
                      <p:spTgt spid="72"/>
                    </p:tgtEl>
                  </p:cond>
                </p:stCondLst>
                <p:endSync evt="end" delay="0">
                  <p:rtn val="all"/>
                </p:endSync>
                <p:childTnLst>
                  <p:par>
                    <p:cTn id="22" fill="hold">
                      <p:stCondLst>
                        <p:cond delay="0"/>
                      </p:stCondLst>
                      <p:childTnLst>
                        <p:par>
                          <p:cTn id="23" fill="hold">
                            <p:stCondLst>
                              <p:cond delay="0"/>
                            </p:stCondLst>
                            <p:childTnLst>
                              <p:par>
                                <p:cTn id="24" presetID="32" presetClass="emph" presetSubtype="0" fill="hold" nodeType="clickEffect">
                                  <p:stCondLst>
                                    <p:cond delay="0"/>
                                  </p:stCondLst>
                                  <p:childTnLst>
                                    <p:animRot by="120000">
                                      <p:cBhvr>
                                        <p:cTn id="25" dur="100" fill="hold">
                                          <p:stCondLst>
                                            <p:cond delay="0"/>
                                          </p:stCondLst>
                                        </p:cTn>
                                        <p:tgtEl>
                                          <p:spTgt spid="72"/>
                                        </p:tgtEl>
                                        <p:attrNameLst>
                                          <p:attrName>r</p:attrName>
                                        </p:attrNameLst>
                                      </p:cBhvr>
                                    </p:animRot>
                                    <p:animRot by="-240000">
                                      <p:cBhvr>
                                        <p:cTn id="26" dur="200" fill="hold">
                                          <p:stCondLst>
                                            <p:cond delay="200"/>
                                          </p:stCondLst>
                                        </p:cTn>
                                        <p:tgtEl>
                                          <p:spTgt spid="72"/>
                                        </p:tgtEl>
                                        <p:attrNameLst>
                                          <p:attrName>r</p:attrName>
                                        </p:attrNameLst>
                                      </p:cBhvr>
                                    </p:animRot>
                                    <p:animRot by="240000">
                                      <p:cBhvr>
                                        <p:cTn id="27" dur="200" fill="hold">
                                          <p:stCondLst>
                                            <p:cond delay="400"/>
                                          </p:stCondLst>
                                        </p:cTn>
                                        <p:tgtEl>
                                          <p:spTgt spid="72"/>
                                        </p:tgtEl>
                                        <p:attrNameLst>
                                          <p:attrName>r</p:attrName>
                                        </p:attrNameLst>
                                      </p:cBhvr>
                                    </p:animRot>
                                    <p:animRot by="-240000">
                                      <p:cBhvr>
                                        <p:cTn id="28" dur="200" fill="hold">
                                          <p:stCondLst>
                                            <p:cond delay="600"/>
                                          </p:stCondLst>
                                        </p:cTn>
                                        <p:tgtEl>
                                          <p:spTgt spid="72"/>
                                        </p:tgtEl>
                                        <p:attrNameLst>
                                          <p:attrName>r</p:attrName>
                                        </p:attrNameLst>
                                      </p:cBhvr>
                                    </p:animRot>
                                    <p:animRot by="120000">
                                      <p:cBhvr>
                                        <p:cTn id="29" dur="200" fill="hold">
                                          <p:stCondLst>
                                            <p:cond delay="800"/>
                                          </p:stCondLst>
                                        </p:cTn>
                                        <p:tgtEl>
                                          <p:spTgt spid="72"/>
                                        </p:tgtEl>
                                        <p:attrNameLst>
                                          <p:attrName>r</p:attrName>
                                        </p:attrNameLst>
                                      </p:cBhvr>
                                    </p:animRot>
                                  </p:childTnLst>
                                </p:cTn>
                              </p:par>
                            </p:childTnLst>
                          </p:cTn>
                        </p:par>
                      </p:childTnLst>
                    </p:cTn>
                  </p:par>
                </p:childTnLst>
              </p:cTn>
              <p:nextCondLst>
                <p:cond evt="onClick" delay="0">
                  <p:tgtEl>
                    <p:spTgt spid="72"/>
                  </p:tgtEl>
                </p:cond>
              </p:nextCondLst>
            </p:seq>
          </p:childTnLst>
        </p:cTn>
      </p:par>
    </p:tnLst>
    <p:bldLst>
      <p:bldP spid="54" grpId="0"/>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18714" y="936310"/>
            <a:ext cx="5429685" cy="519113"/>
            <a:chOff x="1826091" y="4148024"/>
            <a:chExt cx="5429685" cy="519113"/>
          </a:xfrm>
        </p:grpSpPr>
        <p:sp>
          <p:nvSpPr>
            <p:cNvPr id="40" name="Text Box 11"/>
            <p:cNvSpPr txBox="1">
              <a:spLocks noChangeArrowheads="1"/>
            </p:cNvSpPr>
            <p:nvPr/>
          </p:nvSpPr>
          <p:spPr bwMode="auto">
            <a:xfrm>
              <a:off x="2385059" y="4148024"/>
              <a:ext cx="487071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栈销毁的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函数原型是什么？</a:t>
              </a:r>
            </a:p>
          </p:txBody>
        </p:sp>
        <p:grpSp>
          <p:nvGrpSpPr>
            <p:cNvPr id="41" name="Group 31"/>
            <p:cNvGrpSpPr/>
            <p:nvPr/>
          </p:nvGrpSpPr>
          <p:grpSpPr>
            <a:xfrm>
              <a:off x="1826091" y="4213620"/>
              <a:ext cx="465732" cy="432000"/>
              <a:chOff x="8686801" y="2019300"/>
              <a:chExt cx="528638" cy="565150"/>
            </a:xfrm>
            <a:solidFill>
              <a:srgbClr val="5A327D"/>
            </a:solidFill>
          </p:grpSpPr>
          <p:sp>
            <p:nvSpPr>
              <p:cNvPr id="4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7" name="Rectangle 1034"/>
          <p:cNvSpPr>
            <a:spLocks noChangeArrowheads="1"/>
          </p:cNvSpPr>
          <p:nvPr/>
        </p:nvSpPr>
        <p:spPr bwMode="auto">
          <a:xfrm>
            <a:off x="818714" y="1469105"/>
            <a:ext cx="7351396" cy="170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ts val="32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DestroyStack</a:t>
            </a:r>
            <a:endPar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：销毁栈，释放栈所占用的存储空间</a:t>
            </a:r>
          </a:p>
          <a:p>
            <a:pPr marL="0" marR="0" lvl="0" indent="0" algn="l" defTabSz="914400" rtl="0" eaLnBrk="1" fontAlgn="auto" latinLnBrk="0" hangingPunct="1">
              <a:lnSpc>
                <a:spcPts val="32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Text Box 2"/>
          <p:cNvSpPr txBox="1">
            <a:spLocks noChangeArrowheads="1"/>
          </p:cNvSpPr>
          <p:nvPr/>
        </p:nvSpPr>
        <p:spPr bwMode="auto">
          <a:xfrm>
            <a:off x="622929" y="61585"/>
            <a:ext cx="20288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析构函数</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46" name="矩形 45"/>
          <p:cNvSpPr/>
          <p:nvPr/>
        </p:nvSpPr>
        <p:spPr>
          <a:xfrm>
            <a:off x="3509998" y="3151875"/>
            <a:ext cx="6175067" cy="3298339"/>
          </a:xfrm>
          <a:prstGeom prst="rect">
            <a:avLst/>
          </a:prstGeom>
          <a:ln>
            <a:solidFill>
              <a:srgbClr val="5A327D"/>
            </a:solidFill>
            <a:prstDash val="dash"/>
          </a:ln>
        </p:spPr>
        <p:txBody>
          <a:bodyPr wrap="square">
            <a:spAutoFit/>
          </a:bodyPr>
          <a:lstStyle/>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Node&lt;</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DataType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&gt; *q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while (top != </a:t>
            </a:r>
            <a:r>
              <a:rPr kumimoji="0" lang="en-US" altLang="zh-CN" sz="24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nullptr</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5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 = top;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5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top = top-&gt;next;   </a:t>
            </a:r>
            <a:endPar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ts val="25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delete q;    </a:t>
            </a:r>
          </a:p>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ts val="25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8" name="Group 4"/>
          <p:cNvGrpSpPr/>
          <p:nvPr/>
        </p:nvGrpSpPr>
        <p:grpSpPr bwMode="auto">
          <a:xfrm>
            <a:off x="8792127" y="1544690"/>
            <a:ext cx="951948" cy="463550"/>
            <a:chOff x="228" y="1878"/>
            <a:chExt cx="879" cy="292"/>
          </a:xfrm>
          <a:noFill/>
        </p:grpSpPr>
        <p:sp>
          <p:nvSpPr>
            <p:cNvPr id="52" name="Line 5"/>
            <p:cNvSpPr>
              <a:spLocks noChangeShapeType="1"/>
            </p:cNvSpPr>
            <p:nvPr/>
          </p:nvSpPr>
          <p:spPr bwMode="auto">
            <a:xfrm flipV="1">
              <a:off x="676" y="2051"/>
              <a:ext cx="431"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3" name="Text Box 6"/>
            <p:cNvSpPr txBox="1">
              <a:spLocks noChangeArrowheads="1"/>
            </p:cNvSpPr>
            <p:nvPr/>
          </p:nvSpPr>
          <p:spPr bwMode="auto">
            <a:xfrm>
              <a:off x="228" y="1878"/>
              <a:ext cx="480" cy="29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top</a:t>
              </a:r>
            </a:p>
          </p:txBody>
        </p:sp>
      </p:grpSp>
      <p:sp>
        <p:nvSpPr>
          <p:cNvPr id="54" name="Text Box 9"/>
          <p:cNvSpPr txBox="1">
            <a:spLocks noChangeArrowheads="1"/>
          </p:cNvSpPr>
          <p:nvPr/>
        </p:nvSpPr>
        <p:spPr bwMode="auto">
          <a:xfrm>
            <a:off x="9788525" y="2357490"/>
            <a:ext cx="900113" cy="431800"/>
          </a:xfrm>
          <a:prstGeom prst="rect">
            <a:avLst/>
          </a:prstGeom>
          <a:noFill/>
          <a:ln w="28575">
            <a:solidFill>
              <a:srgbClr val="507D7D"/>
            </a:solidFill>
            <a:miter lim="800000"/>
          </a:ln>
          <a:effectLst/>
        </p:spPr>
        <p:txBody>
          <a:bodyPr lIns="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1"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n</a:t>
            </a:r>
            <a:r>
              <a:rPr kumimoji="0" lang="en-US" altLang="zh-CN" sz="2800" b="0"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55" name="Line 10"/>
          <p:cNvSpPr>
            <a:spLocks noChangeShapeType="1"/>
          </p:cNvSpPr>
          <p:nvPr/>
        </p:nvSpPr>
        <p:spPr bwMode="auto">
          <a:xfrm>
            <a:off x="10329863" y="2357490"/>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6" name="Text Box 11"/>
          <p:cNvSpPr txBox="1">
            <a:spLocks noChangeArrowheads="1"/>
          </p:cNvSpPr>
          <p:nvPr/>
        </p:nvSpPr>
        <p:spPr bwMode="auto">
          <a:xfrm>
            <a:off x="9788525" y="4170415"/>
            <a:ext cx="900113" cy="431800"/>
          </a:xfrm>
          <a:prstGeom prst="rect">
            <a:avLst/>
          </a:prstGeom>
          <a:noFill/>
          <a:ln w="28575">
            <a:solidFill>
              <a:srgbClr val="507D7D"/>
            </a:solidFill>
            <a:miter lim="800000"/>
          </a:ln>
          <a:effectLst/>
        </p:spPr>
        <p:txBody>
          <a:bodyPr lIns="72000"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0" u="none" strike="noStrike" kern="1200" cap="none" spc="0" normalizeH="0" baseline="-25000" noProof="0">
                <a:ln>
                  <a:noFill/>
                </a:ln>
                <a:solidFill>
                  <a:srgbClr val="404040"/>
                </a:solidFill>
                <a:effectLst/>
                <a:uLnTx/>
                <a:uFillTx/>
                <a:latin typeface="Times New Roman" panose="02020603050405020304" pitchFamily="18" charset="0"/>
                <a:ea typeface="宋体" panose="02010600030101010101" pitchFamily="2" charset="-122"/>
                <a:cs typeface="+mn-cs"/>
              </a:rPr>
              <a:t>1</a:t>
            </a:r>
          </a:p>
        </p:txBody>
      </p:sp>
      <p:sp>
        <p:nvSpPr>
          <p:cNvPr id="57" name="Line 12"/>
          <p:cNvSpPr>
            <a:spLocks noChangeShapeType="1"/>
          </p:cNvSpPr>
          <p:nvPr/>
        </p:nvSpPr>
        <p:spPr bwMode="auto">
          <a:xfrm>
            <a:off x="10282238" y="4170415"/>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58" name="Text Box 13"/>
          <p:cNvSpPr txBox="1">
            <a:spLocks noChangeArrowheads="1"/>
          </p:cNvSpPr>
          <p:nvPr/>
        </p:nvSpPr>
        <p:spPr bwMode="auto">
          <a:xfrm>
            <a:off x="10244138" y="4181528"/>
            <a:ext cx="449262" cy="457200"/>
          </a:xfrm>
          <a:prstGeom prst="rect">
            <a:avLst/>
          </a:prstGeom>
          <a:noFill/>
          <a:ln>
            <a:solidFill>
              <a:srgbClr val="507D7D"/>
            </a:solidFill>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a:t>
            </a:r>
          </a:p>
        </p:txBody>
      </p:sp>
      <p:grpSp>
        <p:nvGrpSpPr>
          <p:cNvPr id="59" name="组合 58"/>
          <p:cNvGrpSpPr/>
          <p:nvPr/>
        </p:nvGrpSpPr>
        <p:grpSpPr>
          <a:xfrm>
            <a:off x="9790113" y="1541515"/>
            <a:ext cx="900112" cy="784225"/>
            <a:chOff x="10153333" y="710909"/>
            <a:chExt cx="900112" cy="784225"/>
          </a:xfrm>
        </p:grpSpPr>
        <p:grpSp>
          <p:nvGrpSpPr>
            <p:cNvPr id="60" name="组合 59"/>
            <p:cNvGrpSpPr/>
            <p:nvPr/>
          </p:nvGrpSpPr>
          <p:grpSpPr>
            <a:xfrm>
              <a:off x="10153333" y="710909"/>
              <a:ext cx="900112" cy="431800"/>
              <a:chOff x="10153333" y="710909"/>
              <a:chExt cx="900112" cy="431800"/>
            </a:xfrm>
          </p:grpSpPr>
          <p:sp>
            <p:nvSpPr>
              <p:cNvPr id="62" name="Text Box 7"/>
              <p:cNvSpPr txBox="1">
                <a:spLocks noChangeArrowheads="1"/>
              </p:cNvSpPr>
              <p:nvPr/>
            </p:nvSpPr>
            <p:spPr bwMode="auto">
              <a:xfrm>
                <a:off x="10153333" y="710909"/>
                <a:ext cx="900112" cy="431800"/>
              </a:xfrm>
              <a:prstGeom prst="rect">
                <a:avLst/>
              </a:prstGeom>
              <a:noFill/>
              <a:ln w="28575">
                <a:solidFill>
                  <a:srgbClr val="507D7D"/>
                </a:solidFill>
                <a:miter lim="800000"/>
              </a:ln>
              <a:effectLst/>
            </p:spPr>
            <p:txBody>
              <a:bodyPr tIns="0" rIns="0" bIns="72000"/>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2800" b="0" i="1"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n</a:t>
                </a:r>
              </a:p>
            </p:txBody>
          </p:sp>
          <p:sp>
            <p:nvSpPr>
              <p:cNvPr id="63" name="Line 8"/>
              <p:cNvSpPr>
                <a:spLocks noChangeShapeType="1"/>
              </p:cNvSpPr>
              <p:nvPr/>
            </p:nvSpPr>
            <p:spPr bwMode="auto">
              <a:xfrm>
                <a:off x="10694670" y="710909"/>
                <a:ext cx="0" cy="431800"/>
              </a:xfrm>
              <a:prstGeom prst="line">
                <a:avLst/>
              </a:prstGeom>
              <a:noFill/>
              <a:ln w="28575">
                <a:solidFill>
                  <a:srgbClr val="507D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bIns="7200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61" name="Line 14"/>
            <p:cNvSpPr>
              <a:spLocks noChangeShapeType="1"/>
            </p:cNvSpPr>
            <p:nvPr/>
          </p:nvSpPr>
          <p:spPr bwMode="auto">
            <a:xfrm flipH="1">
              <a:off x="10901045" y="1066509"/>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64" name="Line 15"/>
          <p:cNvSpPr>
            <a:spLocks noChangeShapeType="1"/>
          </p:cNvSpPr>
          <p:nvPr/>
        </p:nvSpPr>
        <p:spPr bwMode="auto">
          <a:xfrm flipH="1">
            <a:off x="10537825" y="2667053"/>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5" name="Line 16"/>
          <p:cNvSpPr>
            <a:spLocks noChangeShapeType="1"/>
          </p:cNvSpPr>
          <p:nvPr/>
        </p:nvSpPr>
        <p:spPr bwMode="auto">
          <a:xfrm flipH="1">
            <a:off x="10541000" y="3722740"/>
            <a:ext cx="1588" cy="428625"/>
          </a:xfrm>
          <a:prstGeom prst="line">
            <a:avLst/>
          </a:prstGeom>
          <a:noFill/>
          <a:ln w="28575">
            <a:solidFill>
              <a:srgbClr val="507D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6" name="Line 17"/>
          <p:cNvSpPr>
            <a:spLocks noChangeShapeType="1"/>
          </p:cNvSpPr>
          <p:nvPr/>
        </p:nvSpPr>
        <p:spPr bwMode="auto">
          <a:xfrm flipH="1">
            <a:off x="10541000" y="3167115"/>
            <a:ext cx="0" cy="463550"/>
          </a:xfrm>
          <a:prstGeom prst="line">
            <a:avLst/>
          </a:prstGeom>
          <a:noFill/>
          <a:ln w="28575">
            <a:solidFill>
              <a:srgbClr val="507D7D"/>
            </a:solidFill>
            <a:prstDash val="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nvGrpSpPr>
          <p:cNvPr id="67" name="Group 23"/>
          <p:cNvGrpSpPr/>
          <p:nvPr/>
        </p:nvGrpSpPr>
        <p:grpSpPr bwMode="auto">
          <a:xfrm>
            <a:off x="8779032" y="1678040"/>
            <a:ext cx="944406" cy="1166813"/>
            <a:chOff x="371" y="1877"/>
            <a:chExt cx="879" cy="735"/>
          </a:xfrm>
          <a:noFill/>
        </p:grpSpPr>
        <p:grpSp>
          <p:nvGrpSpPr>
            <p:cNvPr id="68" name="Group 19"/>
            <p:cNvGrpSpPr/>
            <p:nvPr/>
          </p:nvGrpSpPr>
          <p:grpSpPr bwMode="auto">
            <a:xfrm>
              <a:off x="371" y="2320"/>
              <a:ext cx="879" cy="292"/>
              <a:chOff x="212" y="1366"/>
              <a:chExt cx="879" cy="292"/>
            </a:xfrm>
            <a:grpFill/>
          </p:grpSpPr>
          <p:sp>
            <p:nvSpPr>
              <p:cNvPr id="70" name="Text Box 20"/>
              <p:cNvSpPr txBox="1">
                <a:spLocks noChangeArrowheads="1"/>
              </p:cNvSpPr>
              <p:nvPr/>
            </p:nvSpPr>
            <p:spPr bwMode="auto">
              <a:xfrm>
                <a:off x="212" y="1366"/>
                <a:ext cx="480" cy="292"/>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36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top</a:t>
                </a:r>
              </a:p>
            </p:txBody>
          </p:sp>
          <p:sp>
            <p:nvSpPr>
              <p:cNvPr id="71" name="Line 21"/>
              <p:cNvSpPr>
                <a:spLocks noChangeShapeType="1"/>
              </p:cNvSpPr>
              <p:nvPr/>
            </p:nvSpPr>
            <p:spPr bwMode="auto">
              <a:xfrm flipV="1">
                <a:off x="660" y="1536"/>
                <a:ext cx="431" cy="0"/>
              </a:xfrm>
              <a:prstGeom prst="line">
                <a:avLst/>
              </a:prstGeom>
              <a:grpFill/>
              <a:ln w="28575">
                <a:solidFill>
                  <a:srgbClr val="B42D2D"/>
                </a:solidFill>
                <a:prstDash val="dash"/>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36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sp>
          <p:nvSpPr>
            <p:cNvPr id="69" name="Line 22"/>
            <p:cNvSpPr>
              <a:spLocks noChangeShapeType="1"/>
            </p:cNvSpPr>
            <p:nvPr/>
          </p:nvSpPr>
          <p:spPr bwMode="auto">
            <a:xfrm>
              <a:off x="981" y="1877"/>
              <a:ext cx="86" cy="170"/>
            </a:xfrm>
            <a:prstGeom prst="line">
              <a:avLst/>
            </a:prstGeom>
            <a:grpFill/>
            <a:ln w="28575">
              <a:solidFill>
                <a:srgbClr val="B42D2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grpSp>
      <p:grpSp>
        <p:nvGrpSpPr>
          <p:cNvPr id="72" name="Group 26"/>
          <p:cNvGrpSpPr/>
          <p:nvPr/>
        </p:nvGrpSpPr>
        <p:grpSpPr bwMode="auto">
          <a:xfrm>
            <a:off x="10712450" y="1720585"/>
            <a:ext cx="519113" cy="457200"/>
            <a:chOff x="1873" y="1877"/>
            <a:chExt cx="327" cy="288"/>
          </a:xfrm>
          <a:noFill/>
        </p:grpSpPr>
        <p:sp>
          <p:nvSpPr>
            <p:cNvPr id="73" name="Line 24"/>
            <p:cNvSpPr>
              <a:spLocks noChangeShapeType="1"/>
            </p:cNvSpPr>
            <p:nvPr/>
          </p:nvSpPr>
          <p:spPr bwMode="auto">
            <a:xfrm flipH="1">
              <a:off x="1873" y="1933"/>
              <a:ext cx="312" cy="0"/>
            </a:xfrm>
            <a:prstGeom prst="line">
              <a:avLst/>
            </a:prstGeom>
            <a:grpFill/>
            <a:ln w="28575">
              <a:solidFill>
                <a:srgbClr val="507D7D"/>
              </a:solidFill>
              <a:round/>
              <a:tailEnd type="stealth"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4" name="Text Box 25"/>
            <p:cNvSpPr txBox="1">
              <a:spLocks noChangeArrowheads="1"/>
            </p:cNvSpPr>
            <p:nvPr/>
          </p:nvSpPr>
          <p:spPr bwMode="auto">
            <a:xfrm>
              <a:off x="1973" y="1877"/>
              <a:ext cx="227" cy="288"/>
            </a:xfrm>
            <a:prstGeom prst="rect">
              <a:avLst/>
            </a:prstGeom>
            <a:grp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p</a:t>
              </a:r>
              <a:r>
                <a:rPr kumimoji="0" lang="en-US" altLang="zh-CN" sz="2400" b="0" i="0" u="none" strike="noStrike" kern="1200" cap="none" spc="0" normalizeH="0" baseline="0" noProof="0" dirty="0">
                  <a:ln>
                    <a:noFill/>
                  </a:ln>
                  <a:solidFill>
                    <a:srgbClr val="404040"/>
                  </a:solidFill>
                  <a:effectLst/>
                  <a:uLnTx/>
                  <a:uFillTx/>
                  <a:latin typeface="Calibri"/>
                  <a:ea typeface="宋体" panose="02010600030101010101" pitchFamily="2" charset="-122"/>
                  <a:cs typeface="+mn-cs"/>
                </a:rPr>
                <a:t> </a:t>
              </a:r>
            </a:p>
          </p:txBody>
        </p:sp>
      </p:grpSp>
      <p:grpSp>
        <p:nvGrpSpPr>
          <p:cNvPr id="38" name="组合 37"/>
          <p:cNvGrpSpPr/>
          <p:nvPr/>
        </p:nvGrpSpPr>
        <p:grpSpPr>
          <a:xfrm>
            <a:off x="731048" y="3478198"/>
            <a:ext cx="3327744" cy="523220"/>
            <a:chOff x="510241" y="1907333"/>
            <a:chExt cx="3327744" cy="523220"/>
          </a:xfrm>
        </p:grpSpPr>
        <p:grpSp>
          <p:nvGrpSpPr>
            <p:cNvPr id="49" name="Group 109"/>
            <p:cNvGrpSpPr/>
            <p:nvPr/>
          </p:nvGrpSpPr>
          <p:grpSpPr>
            <a:xfrm>
              <a:off x="510241" y="1917012"/>
              <a:ext cx="540000" cy="432000"/>
              <a:chOff x="1501535" y="1870628"/>
              <a:chExt cx="924087" cy="714938"/>
            </a:xfrm>
            <a:solidFill>
              <a:srgbClr val="5A327D"/>
            </a:solidFill>
          </p:grpSpPr>
          <p:sp>
            <p:nvSpPr>
              <p:cNvPr id="51"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5"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6"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7"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6"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0" name="Text Box 8"/>
            <p:cNvSpPr txBox="1">
              <a:spLocks noChangeArrowheads="1"/>
            </p:cNvSpPr>
            <p:nvPr/>
          </p:nvSpPr>
          <p:spPr bwMode="auto">
            <a:xfrm>
              <a:off x="1207860" y="1907333"/>
              <a:ext cx="2630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算法描述</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231508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right)">
                                      <p:cBhvr>
                                        <p:cTn id="11" dur="500"/>
                                        <p:tgtEl>
                                          <p:spTgt spid="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wipe(left)">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5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 restart="whenNotActive" fill="hold" evtFilter="cancelBubble" nodeType="interactiveSeq">
                <p:stCondLst>
                  <p:cond evt="onClick" delay="0">
                    <p:tgtEl>
                      <p:spTgt spid="67"/>
                    </p:tgtEl>
                  </p:cond>
                </p:stCondLst>
                <p:endSync evt="end" delay="0">
                  <p:rtn val="all"/>
                </p:endSync>
                <p:childTnLst>
                  <p:par>
                    <p:cTn id="28" fill="hold">
                      <p:stCondLst>
                        <p:cond delay="0"/>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67"/>
                                        </p:tgtEl>
                                        <p:attrNameLst>
                                          <p:attrName>r</p:attrName>
                                        </p:attrNameLst>
                                      </p:cBhvr>
                                    </p:animRot>
                                    <p:animRot by="-240000">
                                      <p:cBhvr>
                                        <p:cTn id="32" dur="200" fill="hold">
                                          <p:stCondLst>
                                            <p:cond delay="200"/>
                                          </p:stCondLst>
                                        </p:cTn>
                                        <p:tgtEl>
                                          <p:spTgt spid="67"/>
                                        </p:tgtEl>
                                        <p:attrNameLst>
                                          <p:attrName>r</p:attrName>
                                        </p:attrNameLst>
                                      </p:cBhvr>
                                    </p:animRot>
                                    <p:animRot by="240000">
                                      <p:cBhvr>
                                        <p:cTn id="33" dur="200" fill="hold">
                                          <p:stCondLst>
                                            <p:cond delay="400"/>
                                          </p:stCondLst>
                                        </p:cTn>
                                        <p:tgtEl>
                                          <p:spTgt spid="67"/>
                                        </p:tgtEl>
                                        <p:attrNameLst>
                                          <p:attrName>r</p:attrName>
                                        </p:attrNameLst>
                                      </p:cBhvr>
                                    </p:animRot>
                                    <p:animRot by="-240000">
                                      <p:cBhvr>
                                        <p:cTn id="34" dur="200" fill="hold">
                                          <p:stCondLst>
                                            <p:cond delay="600"/>
                                          </p:stCondLst>
                                        </p:cTn>
                                        <p:tgtEl>
                                          <p:spTgt spid="67"/>
                                        </p:tgtEl>
                                        <p:attrNameLst>
                                          <p:attrName>r</p:attrName>
                                        </p:attrNameLst>
                                      </p:cBhvr>
                                    </p:animRot>
                                    <p:animRot by="120000">
                                      <p:cBhvr>
                                        <p:cTn id="35" dur="200" fill="hold">
                                          <p:stCondLst>
                                            <p:cond delay="800"/>
                                          </p:stCondLst>
                                        </p:cTn>
                                        <p:tgtEl>
                                          <p:spTgt spid="67"/>
                                        </p:tgtEl>
                                        <p:attrNameLst>
                                          <p:attrName>r</p:attrName>
                                        </p:attrNameLst>
                                      </p:cBhvr>
                                    </p:animRot>
                                  </p:childTnLst>
                                </p:cTn>
                              </p:par>
                            </p:childTnLst>
                          </p:cTn>
                        </p:par>
                      </p:childTnLst>
                    </p:cTn>
                  </p:par>
                </p:childTnLst>
              </p:cTn>
              <p:nextCondLst>
                <p:cond evt="onClick" delay="0">
                  <p:tgtEl>
                    <p:spTgt spid="67"/>
                  </p:tgtEl>
                </p:cond>
              </p:nextCondLst>
            </p:seq>
          </p:childTnLst>
        </p:cTn>
      </p:par>
    </p:tnLst>
    <p:bldLst>
      <p:bldP spid="47" grpId="0"/>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302328" y="606743"/>
            <a:ext cx="9753600" cy="2143125"/>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7</a:t>
            </a:r>
            <a:r>
              <a:rPr kumimoji="0" lang="zh-CN" altLang="en-US" sz="2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在顺序栈和链栈中，语句top--;实现将指针top指向当前栈顶元素的下一个元素。</a:t>
            </a:r>
          </a:p>
        </p:txBody>
      </p:sp>
      <p:sp>
        <p:nvSpPr>
          <p:cNvPr id="4" name="文本框 3"/>
          <p:cNvSpPr txBox="1"/>
          <p:nvPr>
            <p:custDataLst>
              <p:tags r:id="rId3"/>
            </p:custDataLst>
          </p:nvPr>
        </p:nvSpPr>
        <p:spPr>
          <a:xfrm>
            <a:off x="2438400" y="278574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正确</a:t>
            </a:r>
          </a:p>
        </p:txBody>
      </p:sp>
      <p:sp>
        <p:nvSpPr>
          <p:cNvPr id="5" name="文本框 4"/>
          <p:cNvSpPr txBox="1"/>
          <p:nvPr>
            <p:custDataLst>
              <p:tags r:id="rId4"/>
            </p:custDataLst>
          </p:nvPr>
        </p:nvSpPr>
        <p:spPr>
          <a:xfrm>
            <a:off x="2438400" y="3642995"/>
            <a:ext cx="8534400" cy="642620"/>
          </a:xfrm>
          <a:prstGeom prst="rect">
            <a:avLst/>
          </a:prstGeom>
          <a:noFill/>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错误</a:t>
            </a:r>
          </a:p>
        </p:txBody>
      </p:sp>
      <p:sp>
        <p:nvSpPr>
          <p:cNvPr id="8" name="椭圆 7"/>
          <p:cNvSpPr>
            <a:spLocks noChangeAspect="1"/>
          </p:cNvSpPr>
          <p:nvPr>
            <p:custDataLst>
              <p:tags r:id="rId5"/>
            </p:custDataLst>
          </p:nvPr>
        </p:nvSpPr>
        <p:spPr>
          <a:xfrm>
            <a:off x="15716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A</a:t>
            </a:r>
          </a:p>
        </p:txBody>
      </p:sp>
      <p:sp>
        <p:nvSpPr>
          <p:cNvPr id="9" name="椭圆 8"/>
          <p:cNvSpPr>
            <a:spLocks noChangeAspect="1"/>
          </p:cNvSpPr>
          <p:nvPr>
            <p:custDataLst>
              <p:tags r:id="rId6"/>
            </p:custDataLst>
          </p:nvPr>
        </p:nvSpPr>
        <p:spPr>
          <a:xfrm>
            <a:off x="15716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B</a:t>
            </a:r>
          </a:p>
        </p:txBody>
      </p:sp>
      <p:sp>
        <p:nvSpPr>
          <p:cNvPr id="12" name="圆角矩形 11"/>
          <p:cNvSpPr/>
          <p:nvPr>
            <p:custDataLst>
              <p:tags r:id="rId7"/>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提交</a:t>
            </a:r>
          </a:p>
        </p:txBody>
      </p:sp>
      <p:grpSp>
        <p:nvGrpSpPr>
          <p:cNvPr id="17" name="组合 16"/>
          <p:cNvGrpSpPr/>
          <p:nvPr>
            <p:custDataLst>
              <p:tags r:id="rId8"/>
            </p:custDataLst>
          </p:nvPr>
        </p:nvGrpSpPr>
        <p:grpSpPr>
          <a:xfrm>
            <a:off x="0" y="0"/>
            <a:ext cx="12192000" cy="635000"/>
            <a:chOff x="0" y="0"/>
            <a:chExt cx="19200" cy="1000"/>
          </a:xfrm>
        </p:grpSpPr>
        <p:sp>
          <p:nvSpPr>
            <p:cNvPr id="13" name="TitleBackground"/>
            <p:cNvSpPr/>
            <p:nvPr>
              <p:custDataLst>
                <p:tags r:id="rId10"/>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1"/>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2"/>
              </p:custDataLst>
            </p:nvPr>
          </p:nvSpPr>
          <p:spPr>
            <a:xfrm>
              <a:off x="400" y="0"/>
              <a:ext cx="3000" cy="10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单选题</a:t>
              </a:r>
            </a:p>
          </p:txBody>
        </p:sp>
        <p:sp>
          <p:nvSpPr>
            <p:cNvPr id="16" name="TipText"/>
            <p:cNvSpPr txBox="1"/>
            <p:nvPr>
              <p:custDataLst>
                <p:tags r:id="rId13"/>
              </p:custDataLst>
            </p:nvPr>
          </p:nvSpPr>
          <p:spPr>
            <a:xfrm>
              <a:off x="2403" y="172"/>
              <a:ext cx="3600" cy="800"/>
            </a:xfrm>
            <a:prstGeom prst="rect">
              <a:avLst/>
            </a:prstGeom>
            <a:noFill/>
          </p:spPr>
          <p:txBody>
            <a:bodyPr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80808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5分</a:t>
              </a:r>
            </a:p>
          </p:txBody>
        </p:sp>
      </p:grpSp>
      <p:pic>
        <p:nvPicPr>
          <p:cNvPr id="2" name="图片 1" descr="tmp608"/>
          <p:cNvPicPr>
            <a:picLocks noChangeAspect="1"/>
          </p:cNvPicPr>
          <p:nvPr>
            <p:custDataLst>
              <p:tags r:id="rId9"/>
            </p:custDataLst>
          </p:nvPr>
        </p:nvPicPr>
        <p:blipFill>
          <a:blip r:embed="rId15"/>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6751847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516295" y="1140671"/>
            <a:ext cx="9664391" cy="4867072"/>
          </a:xfrm>
        </p:spPr>
        <p:txBody>
          <a:bodyPr>
            <a:normAutofit lnSpcReduction="10000"/>
          </a:bodyPr>
          <a:lstStyle/>
          <a:p>
            <a:r>
              <a:rPr lang="zh-CN" altLang="en-US" dirty="0" smtClean="0"/>
              <a:t>按操作方法不同</a:t>
            </a:r>
            <a:endParaRPr lang="en-US" altLang="zh-CN" dirty="0" smtClean="0"/>
          </a:p>
          <a:p>
            <a:pPr lvl="1"/>
            <a:r>
              <a:rPr lang="zh-CN" altLang="en-US" dirty="0" smtClean="0"/>
              <a:t>普通线性表</a:t>
            </a:r>
            <a:endParaRPr lang="en-US" altLang="zh-CN" dirty="0" smtClean="0"/>
          </a:p>
          <a:p>
            <a:pPr lvl="1"/>
            <a:r>
              <a:rPr lang="zh-CN" altLang="en-US" dirty="0" smtClean="0">
                <a:solidFill>
                  <a:srgbClr val="FF0000"/>
                </a:solidFill>
              </a:rPr>
              <a:t>栈</a:t>
            </a:r>
            <a:endParaRPr lang="en-US" altLang="zh-CN" dirty="0" smtClean="0">
              <a:solidFill>
                <a:srgbClr val="FF0000"/>
              </a:solidFill>
            </a:endParaRPr>
          </a:p>
          <a:p>
            <a:pPr lvl="1"/>
            <a:r>
              <a:rPr lang="zh-CN" altLang="en-US" dirty="0" smtClean="0"/>
              <a:t>队列</a:t>
            </a:r>
            <a:endParaRPr lang="en-US" altLang="zh-CN" dirty="0" smtClean="0"/>
          </a:p>
          <a:p>
            <a:pPr lvl="1"/>
            <a:r>
              <a:rPr lang="zh-CN" altLang="en-US" dirty="0"/>
              <a:t>双</a:t>
            </a:r>
            <a:r>
              <a:rPr lang="zh-CN" altLang="en-US" dirty="0" smtClean="0"/>
              <a:t>端队列</a:t>
            </a:r>
            <a:endParaRPr lang="en-US" altLang="zh-CN" dirty="0" smtClean="0"/>
          </a:p>
          <a:p>
            <a:pPr lvl="1"/>
            <a:r>
              <a:rPr lang="zh-CN" altLang="en-US" dirty="0"/>
              <a:t>优先队列</a:t>
            </a:r>
            <a:endParaRPr lang="en-US" altLang="zh-CN" dirty="0" smtClean="0"/>
          </a:p>
          <a:p>
            <a:endParaRPr lang="en-US" altLang="zh-CN" dirty="0"/>
          </a:p>
          <a:p>
            <a:r>
              <a:rPr lang="zh-CN" altLang="en-US" dirty="0" smtClean="0"/>
              <a:t>按数据元素类型不同</a:t>
            </a:r>
            <a:endParaRPr lang="en-US" altLang="zh-CN" dirty="0" smtClean="0"/>
          </a:p>
          <a:p>
            <a:pPr lvl="1"/>
            <a:r>
              <a:rPr lang="zh-CN" altLang="en-US" dirty="0" smtClean="0"/>
              <a:t>字符串</a:t>
            </a:r>
            <a:endParaRPr lang="en-US" altLang="zh-CN" dirty="0" smtClean="0"/>
          </a:p>
        </p:txBody>
      </p:sp>
      <p:sp>
        <p:nvSpPr>
          <p:cNvPr id="3" name="标题 2"/>
          <p:cNvSpPr>
            <a:spLocks noGrp="1"/>
          </p:cNvSpPr>
          <p:nvPr>
            <p:ph type="title"/>
          </p:nvPr>
        </p:nvSpPr>
        <p:spPr>
          <a:xfrm>
            <a:off x="1861932" y="164641"/>
            <a:ext cx="9211325" cy="648377"/>
          </a:xfrm>
        </p:spPr>
        <p:txBody>
          <a:bodyPr>
            <a:normAutofit fontScale="90000"/>
          </a:bodyPr>
          <a:lstStyle/>
          <a:p>
            <a:pPr algn="l"/>
            <a:r>
              <a:rPr lang="zh-CN" altLang="en-US" dirty="0" smtClean="0"/>
              <a:t>线性结构分类</a:t>
            </a:r>
            <a:endParaRPr lang="zh-CN" altLang="en-US" dirty="0"/>
          </a:p>
        </p:txBody>
      </p:sp>
    </p:spTree>
    <p:extLst>
      <p:ext uri="{BB962C8B-B14F-4D97-AF65-F5344CB8AC3E}">
        <p14:creationId xmlns:p14="http://schemas.microsoft.com/office/powerpoint/2010/main" val="3212817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343472" y="942650"/>
            <a:ext cx="9951720" cy="2358764"/>
          </a:xfrm>
          <a:prstGeom prst="rect">
            <a:avLst/>
          </a:prstGeom>
          <a:noFill/>
        </p:spPr>
        <p:txBody>
          <a:bodyPr vert="horz" wrap="square" rtlCol="0" anchor="ctr" anchorCtr="0">
            <a:noAutofit/>
          </a:bodyPr>
          <a:lstStyle/>
          <a:p>
            <a:pPr marL="0" marR="0" lvl="0" indent="0" algn="just" defTabSz="1097280" rtl="0" eaLnBrk="1" fontAlgn="base" latinLnBrk="0" hangingPunct="1">
              <a:lnSpc>
                <a:spcPct val="100000"/>
              </a:lnSpc>
              <a:spcBef>
                <a:spcPts val="720"/>
              </a:spcBef>
              <a:spcAft>
                <a:spcPts val="0"/>
              </a:spcAft>
              <a:buClr>
                <a:srgbClr val="1481B8"/>
              </a:buClr>
              <a:buSzTx/>
              <a:buFontTx/>
              <a:buNone/>
              <a:tabLst/>
              <a:defRPr/>
            </a:pPr>
            <a:r>
              <a:rPr kumimoji="0" lang="en-US" altLang="zh-CN" sz="2640" b="1" i="0" u="none" strike="noStrike" kern="100" cap="none" spc="0" normalizeH="0" baseline="0" noProof="0" dirty="0" smtClean="0">
                <a:ln>
                  <a:noFill/>
                </a:ln>
                <a:solidFill>
                  <a:srgbClr val="000000"/>
                </a:solidFill>
                <a:effectLst/>
                <a:uLnTx/>
                <a:uFillTx/>
                <a:latin typeface="Calibri"/>
                <a:ea typeface="宋体"/>
                <a:cs typeface="Times New Roman"/>
              </a:rPr>
              <a:t>8.Suppose </a:t>
            </a:r>
            <a:r>
              <a:rPr kumimoji="0" lang="en-US" altLang="zh-CN" sz="2640" b="1" i="0" u="none" strike="noStrike" kern="100" cap="none" spc="0" normalizeH="0" baseline="0" noProof="0" dirty="0">
                <a:ln>
                  <a:noFill/>
                </a:ln>
                <a:solidFill>
                  <a:srgbClr val="000000"/>
                </a:solidFill>
                <a:effectLst/>
                <a:uLnTx/>
                <a:uFillTx/>
                <a:latin typeface="Calibri"/>
                <a:ea typeface="宋体"/>
                <a:cs typeface="Times New Roman"/>
              </a:rPr>
              <a:t>we have implemented the Stack ADT as a singly-linked-list with </a:t>
            </a:r>
            <a:r>
              <a:rPr kumimoji="0" lang="en-US" altLang="zh-CN" sz="2640" b="1" i="0" u="none" strike="noStrike" kern="100" cap="none" spc="0" normalizeH="0" baseline="0" noProof="0" dirty="0">
                <a:ln>
                  <a:noFill/>
                </a:ln>
                <a:solidFill>
                  <a:srgbClr val="FF0000"/>
                </a:solidFill>
                <a:effectLst/>
                <a:uLnTx/>
                <a:uFillTx/>
                <a:latin typeface="Calibri"/>
                <a:ea typeface="宋体"/>
                <a:cs typeface="Times New Roman"/>
              </a:rPr>
              <a:t>head and tail </a:t>
            </a:r>
            <a:r>
              <a:rPr kumimoji="0" lang="en-US" altLang="zh-CN" sz="2640" b="1" i="0" u="none" strike="noStrike" kern="100" cap="none" spc="0" normalizeH="0" baseline="0" noProof="0" dirty="0" smtClean="0">
                <a:ln>
                  <a:noFill/>
                </a:ln>
                <a:solidFill>
                  <a:srgbClr val="FF0000"/>
                </a:solidFill>
                <a:effectLst/>
                <a:uLnTx/>
                <a:uFillTx/>
                <a:latin typeface="Calibri"/>
                <a:ea typeface="宋体"/>
                <a:cs typeface="Times New Roman"/>
              </a:rPr>
              <a:t>pointers</a:t>
            </a:r>
            <a:r>
              <a:rPr kumimoji="0" lang="en-US" altLang="zh-CN" sz="2640" b="1" i="0" u="none" strike="noStrike" kern="100" cap="none" spc="0" normalizeH="0" baseline="0" noProof="0" dirty="0" smtClean="0">
                <a:ln>
                  <a:noFill/>
                </a:ln>
                <a:solidFill>
                  <a:srgbClr val="000000"/>
                </a:solidFill>
                <a:effectLst/>
                <a:uLnTx/>
                <a:uFillTx/>
                <a:latin typeface="Calibri"/>
                <a:ea typeface="宋体"/>
                <a:cs typeface="Times New Roman"/>
              </a:rPr>
              <a:t>. </a:t>
            </a:r>
            <a:r>
              <a:rPr kumimoji="0" lang="en-US" altLang="zh-CN" sz="2640" b="1" i="0" u="none" strike="noStrike" kern="100" cap="none" spc="0" normalizeH="0" baseline="0" noProof="0" dirty="0">
                <a:ln>
                  <a:noFill/>
                </a:ln>
                <a:solidFill>
                  <a:srgbClr val="000000"/>
                </a:solidFill>
                <a:effectLst/>
                <a:uLnTx/>
                <a:uFillTx/>
                <a:latin typeface="Calibri"/>
                <a:ea typeface="宋体"/>
                <a:cs typeface="Times New Roman"/>
              </a:rPr>
              <a:t>Which of the following best describe the running times for the functions push and pop, assuming there are n items in the list, and that </a:t>
            </a:r>
            <a:r>
              <a:rPr kumimoji="0" lang="en-US" altLang="zh-CN" sz="2640" b="1" i="0" u="none" strike="noStrike" kern="100" cap="none" spc="0" normalizeH="0" baseline="0" noProof="0" dirty="0">
                <a:ln>
                  <a:noFill/>
                </a:ln>
                <a:solidFill>
                  <a:srgbClr val="FF0000"/>
                </a:solidFill>
                <a:effectLst/>
                <a:uLnTx/>
                <a:uFillTx/>
                <a:latin typeface="Calibri"/>
                <a:ea typeface="宋体"/>
                <a:cs typeface="Times New Roman"/>
              </a:rPr>
              <a:t>the bottom of the stack is at the head of the list</a:t>
            </a:r>
            <a:r>
              <a:rPr kumimoji="0" lang="en-US" altLang="zh-CN" sz="2640" b="1" i="0" u="none" strike="noStrike" kern="100" cap="none" spc="0" normalizeH="0" baseline="0" noProof="0" dirty="0">
                <a:ln>
                  <a:noFill/>
                </a:ln>
                <a:solidFill>
                  <a:srgbClr val="000000"/>
                </a:solidFill>
                <a:effectLst/>
                <a:uLnTx/>
                <a:uFillTx/>
                <a:latin typeface="Calibri"/>
                <a:ea typeface="宋体"/>
                <a:cs typeface="Times New Roman"/>
              </a:rPr>
              <a:t>?</a:t>
            </a:r>
            <a:endParaRPr kumimoji="0" lang="zh-CN" altLang="zh-CN" sz="2640" b="1" i="0" u="none" strike="noStrike" kern="100" cap="none" spc="0" normalizeH="0" baseline="0" noProof="0" dirty="0">
              <a:ln>
                <a:noFill/>
              </a:ln>
              <a:solidFill>
                <a:srgbClr val="000000"/>
              </a:solidFill>
              <a:effectLst/>
              <a:uLnTx/>
              <a:uFillTx/>
              <a:latin typeface="Calibri"/>
              <a:ea typeface="宋体"/>
              <a:cs typeface="Times New Roman"/>
            </a:endParaRPr>
          </a:p>
        </p:txBody>
      </p:sp>
      <p:sp>
        <p:nvSpPr>
          <p:cNvPr id="6" name="文本框 5"/>
          <p:cNvSpPr txBox="1"/>
          <p:nvPr>
            <p:custDataLst>
              <p:tags r:id="rId3"/>
            </p:custDataLst>
          </p:nvPr>
        </p:nvSpPr>
        <p:spPr>
          <a:xfrm>
            <a:off x="3417302" y="3131053"/>
            <a:ext cx="7680960" cy="642937"/>
          </a:xfrm>
          <a:prstGeom prst="rect">
            <a:avLst/>
          </a:prstGeom>
          <a:noFill/>
        </p:spPr>
        <p:txBody>
          <a:bodyPr vert="horz" rtlCol="0" anchor="ctr" anchorCtr="0">
            <a:noAutofit/>
          </a:bodyPr>
          <a:lstStyle/>
          <a:p>
            <a:pPr marL="0" marR="0" lvl="0" indent="0" algn="just" defTabSz="1097280" rtl="0" eaLnBrk="1" fontAlgn="base" latinLnBrk="0" hangingPunct="1">
              <a:lnSpc>
                <a:spcPct val="100000"/>
              </a:lnSpc>
              <a:spcBef>
                <a:spcPts val="720"/>
              </a:spcBef>
              <a:spcAft>
                <a:spcPts val="0"/>
              </a:spcAft>
              <a:buClr>
                <a:srgbClr val="1481B8"/>
              </a:buClr>
              <a:buSzTx/>
              <a:buFontTx/>
              <a:buNone/>
              <a:tabLst/>
              <a:defRPr/>
            </a:pPr>
            <a:r>
              <a:rPr kumimoji="0" lang="en-US" altLang="zh-CN" sz="2400" b="1" i="0" u="none" strike="noStrike" kern="100" cap="none" spc="0" normalizeH="0" baseline="0" noProof="0">
                <a:ln>
                  <a:noFill/>
                </a:ln>
                <a:solidFill>
                  <a:srgbClr val="000000"/>
                </a:solidFill>
                <a:effectLst/>
                <a:uLnTx/>
                <a:uFillTx/>
                <a:latin typeface="Calibri"/>
                <a:ea typeface="宋体"/>
                <a:cs typeface="Times New Roman"/>
              </a:rPr>
              <a:t>O(1) for both functions.</a:t>
            </a:r>
            <a:endParaRPr kumimoji="0" lang="zh-CN" altLang="zh-CN" sz="2400" b="1" i="0" u="none" strike="noStrike" kern="100" cap="none" spc="0" normalizeH="0" baseline="0" noProof="0">
              <a:ln>
                <a:noFill/>
              </a:ln>
              <a:solidFill>
                <a:srgbClr val="000000"/>
              </a:solidFill>
              <a:effectLst/>
              <a:uLnTx/>
              <a:uFillTx/>
              <a:latin typeface="Calibri"/>
              <a:ea typeface="宋体"/>
              <a:cs typeface="Times New Roman"/>
            </a:endParaRPr>
          </a:p>
        </p:txBody>
      </p:sp>
      <p:sp>
        <p:nvSpPr>
          <p:cNvPr id="7" name="文本框 6"/>
          <p:cNvSpPr txBox="1"/>
          <p:nvPr>
            <p:custDataLst>
              <p:tags r:id="rId4"/>
            </p:custDataLst>
          </p:nvPr>
        </p:nvSpPr>
        <p:spPr>
          <a:xfrm>
            <a:off x="3417302" y="3966673"/>
            <a:ext cx="7680960" cy="642937"/>
          </a:xfrm>
          <a:prstGeom prst="rect">
            <a:avLst/>
          </a:prstGeom>
          <a:noFill/>
        </p:spPr>
        <p:txBody>
          <a:bodyPr vert="horz" rtlCol="0" anchor="ctr" anchorCtr="0">
            <a:noAutofit/>
          </a:bodyPr>
          <a:lstStyle/>
          <a:p>
            <a:pPr marL="0" marR="0" lvl="0" indent="0" algn="just" defTabSz="1097280" rtl="0" eaLnBrk="1" fontAlgn="base" latinLnBrk="0" hangingPunct="1">
              <a:lnSpc>
                <a:spcPct val="100000"/>
              </a:lnSpc>
              <a:spcBef>
                <a:spcPts val="720"/>
              </a:spcBef>
              <a:spcAft>
                <a:spcPts val="0"/>
              </a:spcAft>
              <a:buClr>
                <a:srgbClr val="1481B8"/>
              </a:buClr>
              <a:buSzTx/>
              <a:buFontTx/>
              <a:buNone/>
              <a:tabLst/>
              <a:defRPr/>
            </a:pPr>
            <a:r>
              <a:rPr kumimoji="0" lang="en-US" altLang="zh-CN" sz="2400" b="1" i="0" u="none" strike="noStrike" kern="100" cap="none" spc="0" normalizeH="0" baseline="0" noProof="0">
                <a:ln>
                  <a:noFill/>
                </a:ln>
                <a:solidFill>
                  <a:srgbClr val="000000"/>
                </a:solidFill>
                <a:effectLst/>
                <a:uLnTx/>
                <a:uFillTx/>
                <a:latin typeface="Calibri"/>
                <a:ea typeface="宋体"/>
                <a:cs typeface="Times New Roman"/>
              </a:rPr>
              <a:t>O(n) for both functions.</a:t>
            </a:r>
            <a:endParaRPr kumimoji="0" lang="zh-CN" altLang="zh-CN" sz="2400" b="1" i="0" u="none" strike="noStrike" kern="100" cap="none" spc="0" normalizeH="0" baseline="0" noProof="0">
              <a:ln>
                <a:noFill/>
              </a:ln>
              <a:solidFill>
                <a:srgbClr val="000000"/>
              </a:solidFill>
              <a:effectLst/>
              <a:uLnTx/>
              <a:uFillTx/>
              <a:latin typeface="Calibri"/>
              <a:ea typeface="宋体"/>
              <a:cs typeface="Times New Roman"/>
            </a:endParaRPr>
          </a:p>
        </p:txBody>
      </p:sp>
      <p:sp>
        <p:nvSpPr>
          <p:cNvPr id="8" name="文本框 7"/>
          <p:cNvSpPr txBox="1"/>
          <p:nvPr>
            <p:custDataLst>
              <p:tags r:id="rId5"/>
            </p:custDataLst>
          </p:nvPr>
        </p:nvSpPr>
        <p:spPr>
          <a:xfrm>
            <a:off x="3417302" y="4823923"/>
            <a:ext cx="7680960" cy="642937"/>
          </a:xfrm>
          <a:prstGeom prst="rect">
            <a:avLst/>
          </a:prstGeom>
          <a:noFill/>
        </p:spPr>
        <p:txBody>
          <a:bodyPr vert="horz" rtlCol="0" anchor="ctr" anchorCtr="0">
            <a:noAutofit/>
          </a:bodyPr>
          <a:lstStyle/>
          <a:p>
            <a:pPr marL="0" marR="0" lvl="0" indent="0" algn="just" defTabSz="1097280" rtl="0" eaLnBrk="1" fontAlgn="base" latinLnBrk="0" hangingPunct="1">
              <a:lnSpc>
                <a:spcPct val="100000"/>
              </a:lnSpc>
              <a:spcBef>
                <a:spcPts val="720"/>
              </a:spcBef>
              <a:spcAft>
                <a:spcPts val="0"/>
              </a:spcAft>
              <a:buClr>
                <a:srgbClr val="1481B8"/>
              </a:buClr>
              <a:buSzTx/>
              <a:buFontTx/>
              <a:buNone/>
              <a:tabLst/>
              <a:defRPr/>
            </a:pPr>
            <a:r>
              <a:rPr kumimoji="0" lang="en-US" altLang="zh-CN" sz="2400" b="1" i="0" u="none" strike="noStrike" kern="100" cap="none" spc="0" normalizeH="0" baseline="0" noProof="0">
                <a:ln>
                  <a:noFill/>
                </a:ln>
                <a:solidFill>
                  <a:srgbClr val="000000"/>
                </a:solidFill>
                <a:effectLst/>
                <a:uLnTx/>
                <a:uFillTx/>
                <a:latin typeface="Calibri"/>
                <a:ea typeface="宋体"/>
                <a:cs typeface="Times New Roman"/>
              </a:rPr>
              <a:t>O(1) for push and O(n) for pop.</a:t>
            </a:r>
            <a:endParaRPr kumimoji="0" lang="zh-CN" altLang="zh-CN" sz="2400" b="1" i="0" u="none" strike="noStrike" kern="100" cap="none" spc="0" normalizeH="0" baseline="0" noProof="0">
              <a:ln>
                <a:noFill/>
              </a:ln>
              <a:solidFill>
                <a:srgbClr val="000000"/>
              </a:solidFill>
              <a:effectLst/>
              <a:uLnTx/>
              <a:uFillTx/>
              <a:latin typeface="Calibri"/>
              <a:ea typeface="宋体"/>
              <a:cs typeface="Times New Roman"/>
            </a:endParaRPr>
          </a:p>
        </p:txBody>
      </p:sp>
      <p:sp>
        <p:nvSpPr>
          <p:cNvPr id="9" name="文本框 8"/>
          <p:cNvSpPr txBox="1"/>
          <p:nvPr>
            <p:custDataLst>
              <p:tags r:id="rId6"/>
            </p:custDataLst>
          </p:nvPr>
        </p:nvSpPr>
        <p:spPr>
          <a:xfrm>
            <a:off x="3417302" y="5681173"/>
            <a:ext cx="7680960" cy="642937"/>
          </a:xfrm>
          <a:prstGeom prst="rect">
            <a:avLst/>
          </a:prstGeom>
          <a:noFill/>
        </p:spPr>
        <p:txBody>
          <a:bodyPr vert="horz" rtlCol="0" anchor="ctr" anchorCtr="0">
            <a:noAutofit/>
          </a:bodyPr>
          <a:lstStyle/>
          <a:p>
            <a:pPr marL="0" marR="0" lvl="0" indent="0" algn="just" defTabSz="1097280" rtl="0" eaLnBrk="1" fontAlgn="base" latinLnBrk="0" hangingPunct="1">
              <a:lnSpc>
                <a:spcPct val="100000"/>
              </a:lnSpc>
              <a:spcBef>
                <a:spcPts val="720"/>
              </a:spcBef>
              <a:spcAft>
                <a:spcPts val="0"/>
              </a:spcAft>
              <a:buClr>
                <a:srgbClr val="1481B8"/>
              </a:buClr>
              <a:buSzTx/>
              <a:buFontTx/>
              <a:buNone/>
              <a:tabLst/>
              <a:defRPr/>
            </a:pPr>
            <a:r>
              <a:rPr kumimoji="0" lang="en-US" altLang="zh-CN" sz="2400" b="1" i="0" u="none" strike="noStrike" kern="100" cap="none" spc="0" normalizeH="0" baseline="0" noProof="0">
                <a:ln>
                  <a:noFill/>
                </a:ln>
                <a:solidFill>
                  <a:srgbClr val="000000"/>
                </a:solidFill>
                <a:effectLst/>
                <a:uLnTx/>
                <a:uFillTx/>
                <a:latin typeface="Calibri"/>
                <a:ea typeface="宋体"/>
                <a:cs typeface="Times New Roman"/>
              </a:rPr>
              <a:t>O(n) for push and O(1) for pop.</a:t>
            </a:r>
            <a:endParaRPr kumimoji="0" lang="zh-CN" altLang="zh-CN" sz="2400" b="1" i="0" u="none" strike="noStrike" kern="100" cap="none" spc="0" normalizeH="0" baseline="0" noProof="0" dirty="0">
              <a:ln>
                <a:noFill/>
              </a:ln>
              <a:solidFill>
                <a:srgbClr val="000000"/>
              </a:solidFill>
              <a:effectLst/>
              <a:uLnTx/>
              <a:uFillTx/>
              <a:latin typeface="Calibri"/>
              <a:ea typeface="宋体"/>
              <a:cs typeface="Times New Roman"/>
            </a:endParaRPr>
          </a:p>
        </p:txBody>
      </p:sp>
      <p:sp>
        <p:nvSpPr>
          <p:cNvPr id="10" name="椭圆 9"/>
          <p:cNvSpPr>
            <a:spLocks noChangeAspect="1"/>
          </p:cNvSpPr>
          <p:nvPr>
            <p:custDataLst>
              <p:tags r:id="rId7"/>
            </p:custDataLst>
          </p:nvPr>
        </p:nvSpPr>
        <p:spPr>
          <a:xfrm>
            <a:off x="2611489" y="317371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endParaRPr kumimoji="0" lang="zh-CN" altLang="en-US"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1" name="椭圆 10"/>
          <p:cNvSpPr>
            <a:spLocks noChangeAspect="1"/>
          </p:cNvSpPr>
          <p:nvPr>
            <p:custDataLst>
              <p:tags r:id="rId8"/>
            </p:custDataLst>
          </p:nvPr>
        </p:nvSpPr>
        <p:spPr>
          <a:xfrm>
            <a:off x="2611489" y="40309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endParaRPr kumimoji="0" lang="zh-CN" altLang="en-US"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2" name="椭圆 11"/>
          <p:cNvSpPr>
            <a:spLocks noChangeAspect="1"/>
          </p:cNvSpPr>
          <p:nvPr>
            <p:custDataLst>
              <p:tags r:id="rId9"/>
            </p:custDataLst>
          </p:nvPr>
        </p:nvSpPr>
        <p:spPr>
          <a:xfrm>
            <a:off x="2611489" y="488821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endParaRPr kumimoji="0" lang="zh-CN" altLang="en-US"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3" name="椭圆 12"/>
          <p:cNvSpPr>
            <a:spLocks noChangeAspect="1"/>
          </p:cNvSpPr>
          <p:nvPr>
            <p:custDataLst>
              <p:tags r:id="rId10"/>
            </p:custDataLst>
          </p:nvPr>
        </p:nvSpPr>
        <p:spPr>
          <a:xfrm>
            <a:off x="2611489" y="574546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altLang="zh-CN"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endParaRPr kumimoji="0" lang="zh-CN" altLang="en-US"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4" name="圆角矩形 13"/>
          <p:cNvSpPr/>
          <p:nvPr>
            <p:custDataLst>
              <p:tags r:id="rId11"/>
            </p:custDataLst>
          </p:nvPr>
        </p:nvSpPr>
        <p:spPr>
          <a:xfrm>
            <a:off x="9033511" y="5912629"/>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zh-CN" altLang="en-US" sz="168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p>
        </p:txBody>
      </p:sp>
      <p:grpSp>
        <p:nvGrpSpPr>
          <p:cNvPr id="19" name="组合 18"/>
          <p:cNvGrpSpPr/>
          <p:nvPr>
            <p:custDataLst>
              <p:tags r:id="rId12"/>
            </p:custDataLst>
          </p:nvPr>
        </p:nvGrpSpPr>
        <p:grpSpPr>
          <a:xfrm>
            <a:off x="0" y="0"/>
            <a:ext cx="10972800" cy="762000"/>
            <a:chOff x="-508000" y="0"/>
            <a:chExt cx="9144000" cy="635000"/>
          </a:xfrm>
        </p:grpSpPr>
        <p:sp>
          <p:nvSpPr>
            <p:cNvPr id="15" name="TitleBackground"/>
            <p:cNvSpPr/>
            <p:nvPr>
              <p:custDataLst>
                <p:tags r:id="rId14"/>
              </p:custDataLst>
            </p:nvPr>
          </p:nvSpPr>
          <p:spPr>
            <a:xfrm>
              <a:off x="-50800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6" name="ColorBlock"/>
            <p:cNvSpPr/>
            <p:nvPr>
              <p:custDataLst>
                <p:tags r:id="rId15"/>
              </p:custDataLst>
            </p:nvPr>
          </p:nvSpPr>
          <p:spPr>
            <a:xfrm>
              <a:off x="-50800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zh-CN" alt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7" name="TypeText"/>
            <p:cNvSpPr txBox="1"/>
            <p:nvPr>
              <p:custDataLst>
                <p:tags r:id="rId16"/>
              </p:custDataLst>
            </p:nvPr>
          </p:nvSpPr>
          <p:spPr>
            <a:xfrm>
              <a:off x="-296333" y="0"/>
              <a:ext cx="1905000" cy="635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单选题</a:t>
              </a:r>
            </a:p>
          </p:txBody>
        </p:sp>
        <p:sp>
          <p:nvSpPr>
            <p:cNvPr id="18" name="TipText"/>
            <p:cNvSpPr txBox="1"/>
            <p:nvPr>
              <p:custDataLst>
                <p:tags r:id="rId17"/>
              </p:custDataLst>
            </p:nvPr>
          </p:nvSpPr>
          <p:spPr>
            <a:xfrm>
              <a:off x="946150" y="91017"/>
              <a:ext cx="2286000" cy="508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5</a:t>
              </a:r>
              <a:r>
                <a:rPr kumimoji="0" lang="zh-CN" altLang="en-US"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67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
          <p:cNvSpPr>
            <a:spLocks noChangeShapeType="1"/>
          </p:cNvSpPr>
          <p:nvPr/>
        </p:nvSpPr>
        <p:spPr bwMode="auto">
          <a:xfrm>
            <a:off x="1669935" y="2453973"/>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6"/>
          <p:cNvSpPr>
            <a:spLocks noChangeArrowheads="1"/>
          </p:cNvSpPr>
          <p:nvPr/>
        </p:nvSpPr>
        <p:spPr bwMode="auto">
          <a:xfrm>
            <a:off x="21779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1</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4" name="Line 7"/>
          <p:cNvSpPr>
            <a:spLocks noChangeShapeType="1"/>
          </p:cNvSpPr>
          <p:nvPr/>
        </p:nvSpPr>
        <p:spPr bwMode="auto">
          <a:xfrm>
            <a:off x="28891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Line 8"/>
          <p:cNvSpPr>
            <a:spLocks noChangeShapeType="1"/>
          </p:cNvSpPr>
          <p:nvPr/>
        </p:nvSpPr>
        <p:spPr bwMode="auto">
          <a:xfrm flipV="1">
            <a:off x="28891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Rectangle 9"/>
          <p:cNvSpPr>
            <a:spLocks noChangeArrowheads="1"/>
          </p:cNvSpPr>
          <p:nvPr/>
        </p:nvSpPr>
        <p:spPr bwMode="auto">
          <a:xfrm>
            <a:off x="40067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2</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7" name="Line 10"/>
          <p:cNvSpPr>
            <a:spLocks noChangeShapeType="1"/>
          </p:cNvSpPr>
          <p:nvPr/>
        </p:nvSpPr>
        <p:spPr bwMode="auto">
          <a:xfrm>
            <a:off x="47179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Line 11"/>
          <p:cNvSpPr>
            <a:spLocks noChangeShapeType="1"/>
          </p:cNvSpPr>
          <p:nvPr/>
        </p:nvSpPr>
        <p:spPr bwMode="auto">
          <a:xfrm flipV="1">
            <a:off x="47179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Rectangle 12"/>
          <p:cNvSpPr>
            <a:spLocks noChangeArrowheads="1"/>
          </p:cNvSpPr>
          <p:nvPr/>
        </p:nvSpPr>
        <p:spPr bwMode="auto">
          <a:xfrm>
            <a:off x="58355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0" name="Line 13"/>
          <p:cNvSpPr>
            <a:spLocks noChangeShapeType="1"/>
          </p:cNvSpPr>
          <p:nvPr/>
        </p:nvSpPr>
        <p:spPr bwMode="auto">
          <a:xfrm>
            <a:off x="65467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Line 14"/>
          <p:cNvSpPr>
            <a:spLocks noChangeShapeType="1"/>
          </p:cNvSpPr>
          <p:nvPr/>
        </p:nvSpPr>
        <p:spPr bwMode="auto">
          <a:xfrm flipV="1">
            <a:off x="65467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Rectangle 15"/>
          <p:cNvSpPr>
            <a:spLocks noChangeArrowheads="1"/>
          </p:cNvSpPr>
          <p:nvPr/>
        </p:nvSpPr>
        <p:spPr bwMode="auto">
          <a:xfrm>
            <a:off x="9188335" y="2320623"/>
            <a:ext cx="1219200" cy="457200"/>
          </a:xfrm>
          <a:prstGeom prst="rect">
            <a:avLst/>
          </a:prstGeom>
          <a:solidFill>
            <a:srgbClr val="FF99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00"/>
            </a:extrusionClr>
          </a:sp3d>
        </p:spPr>
        <p:txBody>
          <a:bodyPr wrap="none" lIns="91425" tIns="45714" rIns="91425" bIns="45714" anchor="ctr">
            <a:flatTx/>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t>a</a:t>
            </a:r>
            <a:r>
              <a:rPr kumimoji="0" lang="en-US" altLang="zh-CN" sz="1800" b="0" i="0" u="none" strike="noStrike" kern="1200" cap="none" spc="0" normalizeH="0" baseline="-25000" noProof="0" smtClean="0">
                <a:ln>
                  <a:noFill/>
                </a:ln>
                <a:solidFill>
                  <a:prstClr val="black"/>
                </a:solidFill>
                <a:effectLst/>
                <a:uLnTx/>
                <a:uFillTx/>
                <a:latin typeface="Arial" pitchFamily="34" charset="0"/>
                <a:ea typeface="宋体" pitchFamily="2" charset="-122"/>
                <a:cs typeface="+mn-cs"/>
              </a:rPr>
              <a:t>n</a:t>
            </a:r>
            <a:endParaRPr kumimoji="0" lang="zh-CN" altLang="en-US" sz="1800" b="0" i="0" u="none" strike="noStrike" kern="1200" cap="none" spc="0" normalizeH="0" baseline="-25000" noProof="0" dirty="0">
              <a:ln>
                <a:noFill/>
              </a:ln>
              <a:solidFill>
                <a:prstClr val="black"/>
              </a:solidFill>
              <a:effectLst/>
              <a:uLnTx/>
              <a:uFillTx/>
              <a:latin typeface="Arial" pitchFamily="34" charset="0"/>
              <a:ea typeface="宋体" pitchFamily="2" charset="-122"/>
              <a:cs typeface="+mn-cs"/>
            </a:endParaRPr>
          </a:p>
        </p:txBody>
      </p:sp>
      <p:sp>
        <p:nvSpPr>
          <p:cNvPr id="13" name="Line 16"/>
          <p:cNvSpPr>
            <a:spLocks noChangeShapeType="1"/>
          </p:cNvSpPr>
          <p:nvPr/>
        </p:nvSpPr>
        <p:spPr bwMode="auto">
          <a:xfrm>
            <a:off x="9899535" y="2320623"/>
            <a:ext cx="0" cy="4572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Line 17"/>
          <p:cNvSpPr>
            <a:spLocks noChangeShapeType="1"/>
          </p:cNvSpPr>
          <p:nvPr/>
        </p:nvSpPr>
        <p:spPr bwMode="auto">
          <a:xfrm flipV="1">
            <a:off x="9899535" y="2168223"/>
            <a:ext cx="203200" cy="15240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Line 18"/>
          <p:cNvSpPr>
            <a:spLocks noChangeShapeType="1"/>
          </p:cNvSpPr>
          <p:nvPr/>
        </p:nvSpPr>
        <p:spPr bwMode="auto">
          <a:xfrm>
            <a:off x="3498735" y="2473023"/>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Line 19"/>
          <p:cNvSpPr>
            <a:spLocks noChangeShapeType="1"/>
          </p:cNvSpPr>
          <p:nvPr/>
        </p:nvSpPr>
        <p:spPr bwMode="auto">
          <a:xfrm>
            <a:off x="5327535" y="2473023"/>
            <a:ext cx="5080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7" name="Line 20"/>
          <p:cNvSpPr>
            <a:spLocks noChangeShapeType="1"/>
          </p:cNvSpPr>
          <p:nvPr/>
        </p:nvSpPr>
        <p:spPr bwMode="auto">
          <a:xfrm>
            <a:off x="7156335" y="2473023"/>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8" name="Line 21"/>
          <p:cNvSpPr>
            <a:spLocks noChangeShapeType="1"/>
          </p:cNvSpPr>
          <p:nvPr/>
        </p:nvSpPr>
        <p:spPr bwMode="auto">
          <a:xfrm>
            <a:off x="8578735" y="2473023"/>
            <a:ext cx="609600" cy="0"/>
          </a:xfrm>
          <a:prstGeom prst="line">
            <a:avLst/>
          </a:prstGeom>
          <a:noFill/>
          <a:ln w="28575">
            <a:solidFill>
              <a:srgbClr val="0000FF"/>
            </a:solidFill>
            <a:round/>
            <a:headEnd/>
            <a:tailEnd type="triangle" w="sm" len="lg"/>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Line 22"/>
          <p:cNvSpPr>
            <a:spLocks noChangeShapeType="1"/>
          </p:cNvSpPr>
          <p:nvPr/>
        </p:nvSpPr>
        <p:spPr bwMode="auto">
          <a:xfrm>
            <a:off x="7765935" y="2473023"/>
            <a:ext cx="812800" cy="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lIns="91425" tIns="45714" rIns="91425" bIns="45714"/>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0" name="Text Box 4"/>
          <p:cNvSpPr txBox="1">
            <a:spLocks noChangeArrowheads="1"/>
          </p:cNvSpPr>
          <p:nvPr/>
        </p:nvSpPr>
        <p:spPr bwMode="auto">
          <a:xfrm>
            <a:off x="373136" y="2193060"/>
            <a:ext cx="960489"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4" rIns="91425" bIns="45714">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head</a:t>
            </a:r>
            <a:endParaRPr kumimoji="0"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
        <p:nvSpPr>
          <p:cNvPr id="21" name="AutoShape 32"/>
          <p:cNvSpPr>
            <a:spLocks noChangeArrowheads="1"/>
          </p:cNvSpPr>
          <p:nvPr/>
        </p:nvSpPr>
        <p:spPr bwMode="auto">
          <a:xfrm flipV="1">
            <a:off x="10053220" y="1660340"/>
            <a:ext cx="260351" cy="522288"/>
          </a:xfrm>
          <a:prstGeom prst="upArrow">
            <a:avLst>
              <a:gd name="adj1" fmla="val 50000"/>
              <a:gd name="adj2" fmla="val 80179"/>
            </a:avLst>
          </a:prstGeom>
          <a:solidFill>
            <a:srgbClr val="FFCC99"/>
          </a:solidFill>
          <a:ln w="9525">
            <a:solidFill>
              <a:schemeClr val="tx1"/>
            </a:solidFill>
            <a:miter lim="800000"/>
            <a:headEnd/>
            <a:tailEnd/>
          </a:ln>
        </p:spPr>
        <p:txBody>
          <a:bodyPr vert="eaVert" wrap="none" lIns="91425" tIns="45714" rIns="91425" bIns="45714"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00000"/>
              </a:lnSpc>
              <a:spcBef>
                <a:spcPct val="0"/>
              </a:spcBef>
              <a:spcAft>
                <a:spcPts val="0"/>
              </a:spcAft>
              <a:buClrTx/>
              <a:buSzTx/>
              <a:buFont typeface="Wingdings" pitchFamily="2" charset="2"/>
              <a:buNone/>
              <a:tabLst/>
              <a:defRPr/>
            </a:pPr>
            <a:endParaRPr kumimoji="0" lang="zh-CN" altLang="en-US" sz="3200" b="1"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22" name="矩形 21"/>
          <p:cNvSpPr/>
          <p:nvPr/>
        </p:nvSpPr>
        <p:spPr>
          <a:xfrm>
            <a:off x="9783280" y="1213796"/>
            <a:ext cx="800189" cy="461653"/>
          </a:xfrm>
          <a:prstGeom prst="rect">
            <a:avLst/>
          </a:prstGeom>
        </p:spPr>
        <p:txBody>
          <a:bodyPr wrap="none" lIns="91425" tIns="45714" rIns="91425" bIns="45714">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800000"/>
                </a:solidFill>
                <a:effectLst/>
                <a:uLnTx/>
                <a:uFillTx/>
                <a:latin typeface="Calibri"/>
                <a:ea typeface="楷体_GB2312" pitchFamily="49" charset="-122"/>
                <a:cs typeface="+mn-cs"/>
              </a:rPr>
              <a:t>栈顶</a:t>
            </a:r>
            <a:endParaRPr kumimoji="0" lang="zh-CN" altLang="en-US" sz="2400" b="0" i="0" u="none" strike="noStrike" kern="1200" cap="none" spc="0" normalizeH="0" baseline="0" noProof="0" dirty="0">
              <a:ln>
                <a:noFill/>
              </a:ln>
              <a:solidFill>
                <a:srgbClr val="800000"/>
              </a:solidFill>
              <a:effectLst/>
              <a:uLnTx/>
              <a:uFillTx/>
              <a:latin typeface="Calibri"/>
              <a:ea typeface="楷体_GB2312" pitchFamily="49" charset="-122"/>
              <a:cs typeface="+mn-cs"/>
            </a:endParaRPr>
          </a:p>
        </p:txBody>
      </p:sp>
      <p:sp>
        <p:nvSpPr>
          <p:cNvPr id="23" name="AutoShape 32"/>
          <p:cNvSpPr>
            <a:spLocks noChangeArrowheads="1"/>
          </p:cNvSpPr>
          <p:nvPr/>
        </p:nvSpPr>
        <p:spPr bwMode="auto">
          <a:xfrm flipV="1">
            <a:off x="2850020" y="1611708"/>
            <a:ext cx="260351" cy="522288"/>
          </a:xfrm>
          <a:prstGeom prst="upArrow">
            <a:avLst>
              <a:gd name="adj1" fmla="val 50000"/>
              <a:gd name="adj2" fmla="val 80179"/>
            </a:avLst>
          </a:prstGeom>
          <a:solidFill>
            <a:srgbClr val="FFCC99"/>
          </a:solidFill>
          <a:ln w="9525">
            <a:solidFill>
              <a:schemeClr val="tx1"/>
            </a:solidFill>
            <a:miter lim="800000"/>
            <a:headEnd/>
            <a:tailEnd/>
          </a:ln>
        </p:spPr>
        <p:txBody>
          <a:bodyPr vert="eaVert" wrap="none" lIns="91425" tIns="45714" rIns="91425" bIns="45714" anchor="ctr"/>
          <a:lstStyle>
            <a:lvl1pPr eaLnBrk="0" hangingPunct="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eaLnBrk="0" hangingPunct="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eaLnBrk="0" hangingPunct="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eaLnBrk="0" hangingPunct="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0" fontAlgn="auto" latinLnBrk="0" hangingPunct="0">
              <a:lnSpc>
                <a:spcPct val="100000"/>
              </a:lnSpc>
              <a:spcBef>
                <a:spcPct val="0"/>
              </a:spcBef>
              <a:spcAft>
                <a:spcPts val="0"/>
              </a:spcAft>
              <a:buClrTx/>
              <a:buSzTx/>
              <a:buFont typeface="Wingdings" pitchFamily="2" charset="2"/>
              <a:buNone/>
              <a:tabLst/>
              <a:defRPr/>
            </a:pPr>
            <a:endParaRPr kumimoji="0" lang="zh-CN" altLang="en-US" sz="3200" b="1"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
        <p:nvSpPr>
          <p:cNvPr id="24" name="矩形 23"/>
          <p:cNvSpPr/>
          <p:nvPr/>
        </p:nvSpPr>
        <p:spPr>
          <a:xfrm>
            <a:off x="2860306" y="1155974"/>
            <a:ext cx="800189" cy="461653"/>
          </a:xfrm>
          <a:prstGeom prst="rect">
            <a:avLst/>
          </a:prstGeom>
        </p:spPr>
        <p:txBody>
          <a:bodyPr wrap="none" lIns="91425" tIns="45714" rIns="91425" bIns="45714">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800000"/>
                </a:solidFill>
                <a:effectLst/>
                <a:uLnTx/>
                <a:uFillTx/>
                <a:latin typeface="Calibri"/>
                <a:ea typeface="楷体_GB2312" pitchFamily="49" charset="-122"/>
                <a:cs typeface="+mn-cs"/>
              </a:rPr>
              <a:t>栈底</a:t>
            </a:r>
            <a:endParaRPr kumimoji="0" lang="zh-CN" altLang="en-US" sz="2400" b="0" i="0" u="none" strike="noStrike" kern="1200" cap="none" spc="0" normalizeH="0" baseline="0" noProof="0" dirty="0">
              <a:ln>
                <a:noFill/>
              </a:ln>
              <a:solidFill>
                <a:srgbClr val="800000"/>
              </a:solidFill>
              <a:effectLst/>
              <a:uLnTx/>
              <a:uFillTx/>
              <a:latin typeface="Calibri"/>
              <a:ea typeface="楷体_GB2312" pitchFamily="49" charset="-122"/>
              <a:cs typeface="+mn-cs"/>
            </a:endParaRPr>
          </a:p>
        </p:txBody>
      </p:sp>
      <p:sp>
        <p:nvSpPr>
          <p:cNvPr id="25" name="Text Box 4"/>
          <p:cNvSpPr txBox="1">
            <a:spLocks noChangeArrowheads="1"/>
          </p:cNvSpPr>
          <p:nvPr/>
        </p:nvSpPr>
        <p:spPr bwMode="auto">
          <a:xfrm>
            <a:off x="10841690" y="2152970"/>
            <a:ext cx="708818" cy="5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5" tIns="45714" rIns="91425" bIns="45714">
            <a:spAutoFit/>
          </a:bodyPr>
          <a:lstStyle>
            <a:lvl1pPr eaLnBrk="0" hangingPunct="0">
              <a:defRPr sz="2000">
                <a:solidFill>
                  <a:schemeClr val="tx1"/>
                </a:solidFill>
                <a:latin typeface="Times New Roman" pitchFamily="18" charset="0"/>
                <a:ea typeface="宋体" pitchFamily="2" charset="-122"/>
              </a:defRPr>
            </a:lvl1pPr>
            <a:lvl2pPr marL="742950" indent="-285750" eaLnBrk="0" hangingPunct="0">
              <a:defRPr sz="2000">
                <a:solidFill>
                  <a:schemeClr val="tx1"/>
                </a:solidFill>
                <a:latin typeface="Times New Roman" pitchFamily="18" charset="0"/>
                <a:ea typeface="宋体" pitchFamily="2" charset="-122"/>
              </a:defRPr>
            </a:lvl2pPr>
            <a:lvl3pPr marL="1143000" indent="-228600" eaLnBrk="0" hangingPunct="0">
              <a:defRPr sz="2000">
                <a:solidFill>
                  <a:schemeClr val="tx1"/>
                </a:solidFill>
                <a:latin typeface="Times New Roman" pitchFamily="18" charset="0"/>
                <a:ea typeface="宋体" pitchFamily="2" charset="-122"/>
              </a:defRPr>
            </a:lvl3pPr>
            <a:lvl4pPr marL="1600200" indent="-228600" eaLnBrk="0" hangingPunct="0">
              <a:defRPr sz="2000">
                <a:solidFill>
                  <a:schemeClr val="tx1"/>
                </a:solidFill>
                <a:latin typeface="Times New Roman" pitchFamily="18" charset="0"/>
                <a:ea typeface="宋体" pitchFamily="2" charset="-122"/>
              </a:defRPr>
            </a:lvl4pPr>
            <a:lvl5pPr marL="2057400" indent="-228600" eaLnBrk="0" hangingPunct="0">
              <a:defRPr sz="20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000">
                <a:solidFill>
                  <a:schemeClr val="tx1"/>
                </a:solidFill>
                <a:latin typeface="Times New Roman" pitchFamily="18" charset="0"/>
                <a:ea typeface="宋体"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smtClean="0">
                <a:ln>
                  <a:noFill/>
                </a:ln>
                <a:solidFill>
                  <a:prstClr val="black"/>
                </a:solidFill>
                <a:effectLst/>
                <a:uLnTx/>
                <a:uFillTx/>
                <a:latin typeface="Times New Roman" pitchFamily="18" charset="0"/>
                <a:ea typeface="宋体" pitchFamily="2" charset="-122"/>
                <a:cs typeface="+mn-cs"/>
              </a:rPr>
              <a:t>tail</a:t>
            </a:r>
            <a:endParaRPr kumimoji="0" lang="en-US" altLang="zh-CN" sz="2400" b="0" i="0" u="none" strike="noStrike" kern="1200" cap="none" spc="0" normalizeH="0" baseline="0" noProof="0" dirty="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2671383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animBg="1"/>
      <p:bldP spid="24" grpId="0"/>
      <p:bldP spid="2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顺序结构，可能发生上溢出与下溢出</a:t>
            </a:r>
            <a:endParaRPr lang="en-US" altLang="zh-CN" dirty="0" smtClean="0"/>
          </a:p>
          <a:p>
            <a:r>
              <a:rPr lang="zh-CN" altLang="en-US" dirty="0" smtClean="0"/>
              <a:t>链式结构，可能发生下溢出</a:t>
            </a:r>
            <a:endParaRPr lang="zh-CN" altLang="en-US" dirty="0"/>
          </a:p>
        </p:txBody>
      </p:sp>
      <p:sp>
        <p:nvSpPr>
          <p:cNvPr id="3" name="标题 2"/>
          <p:cNvSpPr>
            <a:spLocks noGrp="1"/>
          </p:cNvSpPr>
          <p:nvPr>
            <p:ph type="title"/>
          </p:nvPr>
        </p:nvSpPr>
        <p:spPr>
          <a:xfrm>
            <a:off x="1591067" y="231845"/>
            <a:ext cx="9979835" cy="648377"/>
          </a:xfrm>
        </p:spPr>
        <p:txBody>
          <a:bodyPr>
            <a:normAutofit fontScale="90000"/>
          </a:bodyPr>
          <a:lstStyle/>
          <a:p>
            <a:r>
              <a:rPr lang="zh-CN" altLang="en-US" dirty="0" smtClean="0"/>
              <a:t>上溢出（</a:t>
            </a:r>
            <a:r>
              <a:rPr lang="en-US" altLang="zh-CN" dirty="0" smtClean="0"/>
              <a:t>overflow</a:t>
            </a:r>
            <a:r>
              <a:rPr lang="zh-CN" altLang="en-US" dirty="0" smtClean="0"/>
              <a:t>）与下溢出（</a:t>
            </a:r>
            <a:r>
              <a:rPr lang="en-US" altLang="zh-CN" dirty="0" smtClean="0"/>
              <a:t>underflow</a:t>
            </a:r>
            <a:r>
              <a:rPr lang="zh-CN" altLang="en-US" dirty="0" smtClean="0"/>
              <a:t>）</a:t>
            </a:r>
            <a:endParaRPr lang="zh-CN" altLang="en-US" dirty="0"/>
          </a:p>
        </p:txBody>
      </p:sp>
    </p:spTree>
    <p:extLst>
      <p:ext uri="{BB962C8B-B14F-4D97-AF65-F5344CB8AC3E}">
        <p14:creationId xmlns:p14="http://schemas.microsoft.com/office/powerpoint/2010/main" val="275543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栈的应用</a:t>
            </a:r>
            <a:endParaRPr lang="zh-CN" altLang="en-US" dirty="0"/>
          </a:p>
        </p:txBody>
      </p:sp>
    </p:spTree>
    <p:extLst>
      <p:ext uri="{BB962C8B-B14F-4D97-AF65-F5344CB8AC3E}">
        <p14:creationId xmlns:p14="http://schemas.microsoft.com/office/powerpoint/2010/main" val="143025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lang="zh-CN" altLang="en-US" dirty="0" smtClean="0"/>
              <a:t>栈作为一个容器，可以方便</a:t>
            </a:r>
            <a:r>
              <a:rPr lang="zh-CN" altLang="en-US" dirty="0"/>
              <a:t>地保存和取用信息，因此常作为算法或程序里的</a:t>
            </a:r>
            <a:r>
              <a:rPr lang="zh-CN" altLang="en-US" dirty="0" smtClean="0"/>
              <a:t>辅助数据结构。</a:t>
            </a:r>
            <a:endParaRPr lang="zh-CN" altLang="en-US" dirty="0"/>
          </a:p>
          <a:p>
            <a:pPr lvl="1"/>
            <a:r>
              <a:rPr lang="zh-CN" altLang="en-US" dirty="0" smtClean="0"/>
              <a:t>栈</a:t>
            </a:r>
            <a:r>
              <a:rPr lang="zh-CN" altLang="en-US" dirty="0"/>
              <a:t>可用</a:t>
            </a:r>
            <a:r>
              <a:rPr lang="zh-CN" altLang="en-US" dirty="0" smtClean="0"/>
              <a:t>于</a:t>
            </a:r>
            <a:r>
              <a:rPr lang="zh-CN" altLang="en-US" dirty="0" smtClean="0">
                <a:solidFill>
                  <a:srgbClr val="FF0000"/>
                </a:solidFill>
              </a:rPr>
              <a:t>逆置</a:t>
            </a:r>
            <a:r>
              <a:rPr lang="zh-CN" altLang="en-US" dirty="0" smtClean="0"/>
              <a:t>一</a:t>
            </a:r>
            <a:r>
              <a:rPr lang="zh-CN" altLang="en-US" dirty="0"/>
              <a:t>组元素</a:t>
            </a:r>
            <a:r>
              <a:rPr lang="zh-CN" altLang="en-US" dirty="0" smtClean="0"/>
              <a:t>的次序，将</a:t>
            </a:r>
            <a:r>
              <a:rPr lang="zh-CN" altLang="en-US" dirty="0"/>
              <a:t>一组元素依次全部</a:t>
            </a:r>
            <a:r>
              <a:rPr lang="zh-CN" altLang="en-US" dirty="0" smtClean="0"/>
              <a:t>存入一个栈，然后依次取出</a:t>
            </a:r>
            <a:r>
              <a:rPr lang="zh-CN" altLang="en-US" dirty="0"/>
              <a:t>，就能得到反序的</a:t>
            </a:r>
            <a:r>
              <a:rPr lang="zh-CN" altLang="en-US" dirty="0" smtClean="0"/>
              <a:t>序列；</a:t>
            </a:r>
            <a:endParaRPr lang="zh-CN" altLang="en-US" dirty="0"/>
          </a:p>
          <a:p>
            <a:pPr lvl="1"/>
            <a:r>
              <a:rPr lang="zh-CN" altLang="en-US" dirty="0" smtClean="0"/>
              <a:t>栈是任何需要用到后进先出的容器存取元素时的首选结构。</a:t>
            </a:r>
            <a:endParaRPr lang="en-US" altLang="zh-CN" dirty="0" smtClean="0"/>
          </a:p>
          <a:p>
            <a:pPr marL="548573" lvl="1" indent="0">
              <a:buNone/>
            </a:pPr>
            <a:endParaRPr lang="zh-CN" altLang="en-US" dirty="0"/>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概述</a:t>
            </a:r>
            <a:endParaRPr lang="zh-CN" altLang="en-US" dirty="0"/>
          </a:p>
        </p:txBody>
      </p:sp>
    </p:spTree>
    <p:extLst>
      <p:ext uri="{BB962C8B-B14F-4D97-AF65-F5344CB8AC3E}">
        <p14:creationId xmlns:p14="http://schemas.microsoft.com/office/powerpoint/2010/main" val="148309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应用举例</a:t>
            </a:r>
            <a:endParaRPr lang="zh-CN" altLang="en-US" dirty="0"/>
          </a:p>
        </p:txBody>
      </p:sp>
      <p:sp>
        <p:nvSpPr>
          <p:cNvPr id="2" name="文本占位符 1"/>
          <p:cNvSpPr>
            <a:spLocks noGrp="1"/>
          </p:cNvSpPr>
          <p:nvPr>
            <p:ph idx="1"/>
          </p:nvPr>
        </p:nvSpPr>
        <p:spPr/>
        <p:txBody>
          <a:bodyPr>
            <a:normAutofit/>
          </a:bodyPr>
          <a:lstStyle/>
          <a:p>
            <a:r>
              <a:rPr lang="zh-CN" altLang="en-US" dirty="0" smtClean="0"/>
              <a:t>数据逆置</a:t>
            </a:r>
            <a:endParaRPr lang="en-US" altLang="zh-CN" dirty="0" smtClean="0"/>
          </a:p>
          <a:p>
            <a:r>
              <a:rPr lang="zh-CN" altLang="en-US" dirty="0"/>
              <a:t>进制转换</a:t>
            </a:r>
          </a:p>
          <a:p>
            <a:r>
              <a:rPr lang="zh-CN" altLang="en-US" dirty="0" smtClean="0"/>
              <a:t>括号配对</a:t>
            </a:r>
            <a:endParaRPr lang="en-US" altLang="zh-CN" dirty="0" smtClean="0"/>
          </a:p>
          <a:p>
            <a:r>
              <a:rPr lang="zh-CN" altLang="en-US" dirty="0" smtClean="0"/>
              <a:t>表达式求值</a:t>
            </a:r>
            <a:endParaRPr lang="en-US" altLang="zh-CN" dirty="0" smtClean="0"/>
          </a:p>
          <a:p>
            <a:r>
              <a:rPr lang="zh-CN" altLang="en-US" smtClean="0"/>
              <a:t>函数调用与递归</a:t>
            </a:r>
            <a:r>
              <a:rPr lang="zh-CN" altLang="en-US"/>
              <a:t>的实现</a:t>
            </a:r>
            <a:endParaRPr lang="en-US" altLang="zh-CN"/>
          </a:p>
          <a:p>
            <a:r>
              <a:rPr lang="en-US" altLang="zh-CN" smtClean="0"/>
              <a:t>N</a:t>
            </a:r>
            <a:r>
              <a:rPr lang="zh-CN" altLang="en-US" dirty="0" smtClean="0"/>
              <a:t>皇后问题</a:t>
            </a:r>
            <a:endParaRPr lang="en-US" altLang="zh-CN" dirty="0" smtClean="0"/>
          </a:p>
          <a:p>
            <a:r>
              <a:rPr lang="zh-CN" altLang="en-US" smtClean="0"/>
              <a:t>迷宫求解</a:t>
            </a:r>
            <a:endParaRPr lang="en-US" altLang="zh-CN" dirty="0" smtClean="0"/>
          </a:p>
        </p:txBody>
      </p:sp>
    </p:spTree>
    <p:extLst>
      <p:ext uri="{BB962C8B-B14F-4D97-AF65-F5344CB8AC3E}">
        <p14:creationId xmlns:p14="http://schemas.microsoft.com/office/powerpoint/2010/main" val="36030558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72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38169" y="61585"/>
            <a:ext cx="2729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进</a:t>
            </a: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制转换问题</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3" name="矩形 2"/>
          <p:cNvSpPr/>
          <p:nvPr/>
        </p:nvSpPr>
        <p:spPr>
          <a:xfrm>
            <a:off x="1112520" y="5341164"/>
            <a:ext cx="10058400" cy="720000"/>
          </a:xfrm>
          <a:prstGeom prst="rect">
            <a:avLst/>
          </a:prstGeom>
          <a:ln w="38100">
            <a:solidFill>
              <a:srgbClr val="5C307D"/>
            </a:solidFill>
          </a:ln>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在实际问题的处理过程中，有些数据具有后到先</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处理的特点</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638169" y="889337"/>
            <a:ext cx="104394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问题</a:t>
            </a: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将十进制数转换为二进制数</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p:cNvSpPr/>
          <p:nvPr/>
        </p:nvSpPr>
        <p:spPr>
          <a:xfrm>
            <a:off x="638168" y="1394710"/>
            <a:ext cx="11081391"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想法</a:t>
            </a: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转换规则：除基取余，逆序排列</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487950" y="3746281"/>
            <a:ext cx="11170650" cy="523220"/>
            <a:chOff x="487950" y="4599721"/>
            <a:chExt cx="10973606" cy="523220"/>
          </a:xfrm>
        </p:grpSpPr>
        <p:sp>
          <p:nvSpPr>
            <p:cNvPr id="34" name="矩形 33"/>
            <p:cNvSpPr/>
            <p:nvPr/>
          </p:nvSpPr>
          <p:spPr>
            <a:xfrm>
              <a:off x="1022156" y="4599721"/>
              <a:ext cx="1043940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如何保存</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得到的余数，使之逆序</a:t>
              </a: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Group 36"/>
            <p:cNvGrpSpPr/>
            <p:nvPr/>
          </p:nvGrpSpPr>
          <p:grpSpPr>
            <a:xfrm>
              <a:off x="487950" y="4644626"/>
              <a:ext cx="432000" cy="432000"/>
              <a:chOff x="4108451" y="4314825"/>
              <a:chExt cx="536575" cy="528638"/>
            </a:xfrm>
            <a:solidFill>
              <a:srgbClr val="5A327D"/>
            </a:solidFill>
          </p:grpSpPr>
          <p:sp>
            <p:nvSpPr>
              <p:cNvPr id="36" name="Freeform 231"/>
              <p:cNvSpPr/>
              <p:nvPr/>
            </p:nvSpPr>
            <p:spPr bwMode="auto">
              <a:xfrm>
                <a:off x="4108451" y="4314825"/>
                <a:ext cx="220663" cy="212725"/>
              </a:xfrm>
              <a:custGeom>
                <a:avLst/>
                <a:gdLst>
                  <a:gd name="T0" fmla="*/ 59 w 81"/>
                  <a:gd name="T1" fmla="*/ 77 h 78"/>
                  <a:gd name="T2" fmla="*/ 62 w 81"/>
                  <a:gd name="T3" fmla="*/ 78 h 78"/>
                  <a:gd name="T4" fmla="*/ 74 w 81"/>
                  <a:gd name="T5" fmla="*/ 57 h 78"/>
                  <a:gd name="T6" fmla="*/ 81 w 81"/>
                  <a:gd name="T7" fmla="*/ 53 h 78"/>
                  <a:gd name="T8" fmla="*/ 52 w 81"/>
                  <a:gd name="T9" fmla="*/ 4 h 78"/>
                  <a:gd name="T10" fmla="*/ 48 w 81"/>
                  <a:gd name="T11" fmla="*/ 0 h 78"/>
                  <a:gd name="T12" fmla="*/ 1 w 81"/>
                  <a:gd name="T13" fmla="*/ 40 h 78"/>
                  <a:gd name="T14" fmla="*/ 3 w 81"/>
                  <a:gd name="T15" fmla="*/ 45 h 78"/>
                  <a:gd name="T16" fmla="*/ 52 w 81"/>
                  <a:gd name="T17" fmla="*/ 78 h 78"/>
                  <a:gd name="T18" fmla="*/ 59 w 81"/>
                  <a:gd name="T1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8">
                    <a:moveTo>
                      <a:pt x="59" y="77"/>
                    </a:moveTo>
                    <a:cubicBezTo>
                      <a:pt x="60" y="77"/>
                      <a:pt x="61" y="78"/>
                      <a:pt x="62" y="78"/>
                    </a:cubicBezTo>
                    <a:cubicBezTo>
                      <a:pt x="65" y="71"/>
                      <a:pt x="68" y="63"/>
                      <a:pt x="74" y="57"/>
                    </a:cubicBezTo>
                    <a:cubicBezTo>
                      <a:pt x="76" y="56"/>
                      <a:pt x="78" y="54"/>
                      <a:pt x="81" y="53"/>
                    </a:cubicBezTo>
                    <a:cubicBezTo>
                      <a:pt x="55" y="26"/>
                      <a:pt x="52" y="4"/>
                      <a:pt x="52" y="4"/>
                    </a:cubicBezTo>
                    <a:cubicBezTo>
                      <a:pt x="52" y="2"/>
                      <a:pt x="50" y="0"/>
                      <a:pt x="48" y="0"/>
                    </a:cubicBezTo>
                    <a:cubicBezTo>
                      <a:pt x="48" y="0"/>
                      <a:pt x="8" y="3"/>
                      <a:pt x="1" y="40"/>
                    </a:cubicBezTo>
                    <a:cubicBezTo>
                      <a:pt x="0" y="42"/>
                      <a:pt x="1" y="44"/>
                      <a:pt x="3" y="45"/>
                    </a:cubicBezTo>
                    <a:cubicBezTo>
                      <a:pt x="4" y="45"/>
                      <a:pt x="26" y="55"/>
                      <a:pt x="52" y="78"/>
                    </a:cubicBezTo>
                    <a:cubicBezTo>
                      <a:pt x="54" y="77"/>
                      <a:pt x="57" y="77"/>
                      <a:pt x="59"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232"/>
              <p:cNvSpPr/>
              <p:nvPr/>
            </p:nvSpPr>
            <p:spPr bwMode="auto">
              <a:xfrm>
                <a:off x="4302126" y="4486275"/>
                <a:ext cx="342900" cy="357188"/>
              </a:xfrm>
              <a:custGeom>
                <a:avLst/>
                <a:gdLst>
                  <a:gd name="T0" fmla="*/ 117 w 126"/>
                  <a:gd name="T1" fmla="*/ 69 h 131"/>
                  <a:gd name="T2" fmla="*/ 80 w 126"/>
                  <a:gd name="T3" fmla="*/ 66 h 131"/>
                  <a:gd name="T4" fmla="*/ 71 w 126"/>
                  <a:gd name="T5" fmla="*/ 84 h 131"/>
                  <a:gd name="T6" fmla="*/ 79 w 126"/>
                  <a:gd name="T7" fmla="*/ 103 h 131"/>
                  <a:gd name="T8" fmla="*/ 85 w 126"/>
                  <a:gd name="T9" fmla="*/ 103 h 131"/>
                  <a:gd name="T10" fmla="*/ 85 w 126"/>
                  <a:gd name="T11" fmla="*/ 97 h 131"/>
                  <a:gd name="T12" fmla="*/ 79 w 126"/>
                  <a:gd name="T13" fmla="*/ 84 h 131"/>
                  <a:gd name="T14" fmla="*/ 85 w 126"/>
                  <a:gd name="T15" fmla="*/ 71 h 131"/>
                  <a:gd name="T16" fmla="*/ 111 w 126"/>
                  <a:gd name="T17" fmla="*/ 74 h 131"/>
                  <a:gd name="T18" fmla="*/ 118 w 126"/>
                  <a:gd name="T19" fmla="*/ 93 h 131"/>
                  <a:gd name="T20" fmla="*/ 109 w 126"/>
                  <a:gd name="T21" fmla="*/ 113 h 131"/>
                  <a:gd name="T22" fmla="*/ 78 w 126"/>
                  <a:gd name="T23" fmla="*/ 122 h 131"/>
                  <a:gd name="T24" fmla="*/ 53 w 126"/>
                  <a:gd name="T25" fmla="*/ 102 h 131"/>
                  <a:gd name="T26" fmla="*/ 51 w 126"/>
                  <a:gd name="T27" fmla="*/ 97 h 131"/>
                  <a:gd name="T28" fmla="*/ 62 w 126"/>
                  <a:gd name="T29" fmla="*/ 61 h 131"/>
                  <a:gd name="T30" fmla="*/ 87 w 126"/>
                  <a:gd name="T31" fmla="*/ 49 h 131"/>
                  <a:gd name="T32" fmla="*/ 91 w 126"/>
                  <a:gd name="T33" fmla="*/ 46 h 131"/>
                  <a:gd name="T34" fmla="*/ 88 w 126"/>
                  <a:gd name="T35" fmla="*/ 42 h 131"/>
                  <a:gd name="T36" fmla="*/ 28 w 126"/>
                  <a:gd name="T37" fmla="*/ 7 h 131"/>
                  <a:gd name="T38" fmla="*/ 26 w 126"/>
                  <a:gd name="T39" fmla="*/ 6 h 131"/>
                  <a:gd name="T40" fmla="*/ 19 w 126"/>
                  <a:gd name="T41" fmla="*/ 0 h 131"/>
                  <a:gd name="T42" fmla="*/ 12 w 126"/>
                  <a:gd name="T43" fmla="*/ 3 h 131"/>
                  <a:gd name="T44" fmla="*/ 2 w 126"/>
                  <a:gd name="T45" fmla="*/ 20 h 131"/>
                  <a:gd name="T46" fmla="*/ 0 w 126"/>
                  <a:gd name="T47" fmla="*/ 26 h 131"/>
                  <a:gd name="T48" fmla="*/ 1 w 126"/>
                  <a:gd name="T49" fmla="*/ 34 h 131"/>
                  <a:gd name="T50" fmla="*/ 1 w 126"/>
                  <a:gd name="T51" fmla="*/ 34 h 131"/>
                  <a:gd name="T52" fmla="*/ 43 w 126"/>
                  <a:gd name="T53" fmla="*/ 99 h 131"/>
                  <a:gd name="T54" fmla="*/ 43 w 126"/>
                  <a:gd name="T55" fmla="*/ 99 h 131"/>
                  <a:gd name="T56" fmla="*/ 45 w 126"/>
                  <a:gd name="T57" fmla="*/ 105 h 131"/>
                  <a:gd name="T58" fmla="*/ 76 w 126"/>
                  <a:gd name="T59" fmla="*/ 130 h 131"/>
                  <a:gd name="T60" fmla="*/ 85 w 126"/>
                  <a:gd name="T61" fmla="*/ 131 h 131"/>
                  <a:gd name="T62" fmla="*/ 114 w 126"/>
                  <a:gd name="T63" fmla="*/ 119 h 131"/>
                  <a:gd name="T64" fmla="*/ 126 w 126"/>
                  <a:gd name="T65" fmla="*/ 93 h 131"/>
                  <a:gd name="T66" fmla="*/ 117 w 126"/>
                  <a:gd name="T67" fmla="*/ 6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31">
                    <a:moveTo>
                      <a:pt x="117" y="69"/>
                    </a:moveTo>
                    <a:cubicBezTo>
                      <a:pt x="112" y="64"/>
                      <a:pt x="94" y="52"/>
                      <a:pt x="80" y="66"/>
                    </a:cubicBezTo>
                    <a:cubicBezTo>
                      <a:pt x="74" y="71"/>
                      <a:pt x="71" y="77"/>
                      <a:pt x="71" y="84"/>
                    </a:cubicBezTo>
                    <a:cubicBezTo>
                      <a:pt x="71" y="92"/>
                      <a:pt x="75" y="99"/>
                      <a:pt x="79" y="103"/>
                    </a:cubicBezTo>
                    <a:cubicBezTo>
                      <a:pt x="81" y="104"/>
                      <a:pt x="84" y="104"/>
                      <a:pt x="85" y="103"/>
                    </a:cubicBezTo>
                    <a:cubicBezTo>
                      <a:pt x="87" y="101"/>
                      <a:pt x="86" y="98"/>
                      <a:pt x="85" y="97"/>
                    </a:cubicBezTo>
                    <a:cubicBezTo>
                      <a:pt x="82" y="94"/>
                      <a:pt x="79" y="89"/>
                      <a:pt x="79" y="84"/>
                    </a:cubicBezTo>
                    <a:cubicBezTo>
                      <a:pt x="79" y="79"/>
                      <a:pt x="81" y="75"/>
                      <a:pt x="85" y="71"/>
                    </a:cubicBezTo>
                    <a:cubicBezTo>
                      <a:pt x="97" y="61"/>
                      <a:pt x="111" y="74"/>
                      <a:pt x="111" y="74"/>
                    </a:cubicBezTo>
                    <a:cubicBezTo>
                      <a:pt x="117" y="80"/>
                      <a:pt x="118" y="88"/>
                      <a:pt x="118" y="93"/>
                    </a:cubicBezTo>
                    <a:cubicBezTo>
                      <a:pt x="117" y="101"/>
                      <a:pt x="114" y="109"/>
                      <a:pt x="109" y="113"/>
                    </a:cubicBezTo>
                    <a:cubicBezTo>
                      <a:pt x="99" y="122"/>
                      <a:pt x="89" y="125"/>
                      <a:pt x="78" y="122"/>
                    </a:cubicBezTo>
                    <a:cubicBezTo>
                      <a:pt x="65" y="119"/>
                      <a:pt x="55" y="108"/>
                      <a:pt x="53" y="102"/>
                    </a:cubicBezTo>
                    <a:cubicBezTo>
                      <a:pt x="52" y="100"/>
                      <a:pt x="51" y="98"/>
                      <a:pt x="51" y="97"/>
                    </a:cubicBezTo>
                    <a:cubicBezTo>
                      <a:pt x="50" y="81"/>
                      <a:pt x="54" y="69"/>
                      <a:pt x="62" y="61"/>
                    </a:cubicBezTo>
                    <a:cubicBezTo>
                      <a:pt x="72" y="50"/>
                      <a:pt x="87" y="49"/>
                      <a:pt x="87" y="49"/>
                    </a:cubicBezTo>
                    <a:cubicBezTo>
                      <a:pt x="89" y="49"/>
                      <a:pt x="90" y="48"/>
                      <a:pt x="91" y="46"/>
                    </a:cubicBezTo>
                    <a:cubicBezTo>
                      <a:pt x="91" y="44"/>
                      <a:pt x="90" y="42"/>
                      <a:pt x="88" y="42"/>
                    </a:cubicBezTo>
                    <a:cubicBezTo>
                      <a:pt x="63" y="31"/>
                      <a:pt x="43" y="19"/>
                      <a:pt x="28" y="7"/>
                    </a:cubicBezTo>
                    <a:cubicBezTo>
                      <a:pt x="28" y="7"/>
                      <a:pt x="27" y="6"/>
                      <a:pt x="26" y="6"/>
                    </a:cubicBezTo>
                    <a:cubicBezTo>
                      <a:pt x="24" y="4"/>
                      <a:pt x="21" y="2"/>
                      <a:pt x="19" y="0"/>
                    </a:cubicBezTo>
                    <a:cubicBezTo>
                      <a:pt x="16" y="0"/>
                      <a:pt x="13" y="1"/>
                      <a:pt x="12" y="3"/>
                    </a:cubicBezTo>
                    <a:cubicBezTo>
                      <a:pt x="7" y="7"/>
                      <a:pt x="5" y="13"/>
                      <a:pt x="2" y="20"/>
                    </a:cubicBezTo>
                    <a:cubicBezTo>
                      <a:pt x="2" y="22"/>
                      <a:pt x="1" y="24"/>
                      <a:pt x="0" y="26"/>
                    </a:cubicBezTo>
                    <a:cubicBezTo>
                      <a:pt x="1" y="28"/>
                      <a:pt x="1" y="31"/>
                      <a:pt x="1" y="34"/>
                    </a:cubicBezTo>
                    <a:cubicBezTo>
                      <a:pt x="1" y="34"/>
                      <a:pt x="1" y="34"/>
                      <a:pt x="1" y="34"/>
                    </a:cubicBezTo>
                    <a:cubicBezTo>
                      <a:pt x="16" y="51"/>
                      <a:pt x="32" y="72"/>
                      <a:pt x="43" y="99"/>
                    </a:cubicBezTo>
                    <a:cubicBezTo>
                      <a:pt x="43" y="99"/>
                      <a:pt x="43" y="99"/>
                      <a:pt x="43" y="99"/>
                    </a:cubicBezTo>
                    <a:cubicBezTo>
                      <a:pt x="44" y="101"/>
                      <a:pt x="45" y="103"/>
                      <a:pt x="45" y="105"/>
                    </a:cubicBezTo>
                    <a:cubicBezTo>
                      <a:pt x="48" y="113"/>
                      <a:pt x="60" y="126"/>
                      <a:pt x="76" y="130"/>
                    </a:cubicBezTo>
                    <a:cubicBezTo>
                      <a:pt x="79" y="131"/>
                      <a:pt x="82" y="131"/>
                      <a:pt x="85" y="131"/>
                    </a:cubicBezTo>
                    <a:cubicBezTo>
                      <a:pt x="93" y="131"/>
                      <a:pt x="104" y="128"/>
                      <a:pt x="114" y="119"/>
                    </a:cubicBezTo>
                    <a:cubicBezTo>
                      <a:pt x="121" y="113"/>
                      <a:pt x="125" y="103"/>
                      <a:pt x="126" y="93"/>
                    </a:cubicBezTo>
                    <a:cubicBezTo>
                      <a:pt x="126" y="84"/>
                      <a:pt x="123" y="75"/>
                      <a:pt x="11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233"/>
              <p:cNvSpPr>
                <a:spLocks noEditPoints="1"/>
              </p:cNvSpPr>
              <p:nvPr/>
            </p:nvSpPr>
            <p:spPr bwMode="auto">
              <a:xfrm>
                <a:off x="4219576" y="4457700"/>
                <a:ext cx="177800" cy="231775"/>
              </a:xfrm>
              <a:custGeom>
                <a:avLst/>
                <a:gdLst>
                  <a:gd name="T0" fmla="*/ 32 w 65"/>
                  <a:gd name="T1" fmla="*/ 85 h 85"/>
                  <a:gd name="T2" fmla="*/ 28 w 65"/>
                  <a:gd name="T3" fmla="*/ 83 h 85"/>
                  <a:gd name="T4" fmla="*/ 26 w 65"/>
                  <a:gd name="T5" fmla="*/ 79 h 85"/>
                  <a:gd name="T6" fmla="*/ 18 w 65"/>
                  <a:gd name="T7" fmla="*/ 57 h 85"/>
                  <a:gd name="T8" fmla="*/ 18 w 65"/>
                  <a:gd name="T9" fmla="*/ 54 h 85"/>
                  <a:gd name="T10" fmla="*/ 19 w 65"/>
                  <a:gd name="T11" fmla="*/ 49 h 85"/>
                  <a:gd name="T12" fmla="*/ 15 w 65"/>
                  <a:gd name="T13" fmla="*/ 52 h 85"/>
                  <a:gd name="T14" fmla="*/ 9 w 65"/>
                  <a:gd name="T15" fmla="*/ 54 h 85"/>
                  <a:gd name="T16" fmla="*/ 6 w 65"/>
                  <a:gd name="T17" fmla="*/ 53 h 85"/>
                  <a:gd name="T18" fmla="*/ 1 w 65"/>
                  <a:gd name="T19" fmla="*/ 41 h 85"/>
                  <a:gd name="T20" fmla="*/ 16 w 65"/>
                  <a:gd name="T21" fmla="*/ 27 h 85"/>
                  <a:gd name="T22" fmla="*/ 17 w 65"/>
                  <a:gd name="T23" fmla="*/ 27 h 85"/>
                  <a:gd name="T24" fmla="*/ 21 w 65"/>
                  <a:gd name="T25" fmla="*/ 28 h 85"/>
                  <a:gd name="T26" fmla="*/ 23 w 65"/>
                  <a:gd name="T27" fmla="*/ 29 h 85"/>
                  <a:gd name="T28" fmla="*/ 23 w 65"/>
                  <a:gd name="T29" fmla="*/ 27 h 85"/>
                  <a:gd name="T30" fmla="*/ 35 w 65"/>
                  <a:gd name="T31" fmla="*/ 7 h 85"/>
                  <a:gd name="T32" fmla="*/ 51 w 65"/>
                  <a:gd name="T33" fmla="*/ 0 h 85"/>
                  <a:gd name="T34" fmla="*/ 56 w 65"/>
                  <a:gd name="T35" fmla="*/ 1 h 85"/>
                  <a:gd name="T36" fmla="*/ 65 w 65"/>
                  <a:gd name="T37" fmla="*/ 12 h 85"/>
                  <a:gd name="T38" fmla="*/ 62 w 65"/>
                  <a:gd name="T39" fmla="*/ 17 h 85"/>
                  <a:gd name="T40" fmla="*/ 61 w 65"/>
                  <a:gd name="T41" fmla="*/ 17 h 85"/>
                  <a:gd name="T42" fmla="*/ 57 w 65"/>
                  <a:gd name="T43" fmla="*/ 14 h 85"/>
                  <a:gd name="T44" fmla="*/ 54 w 65"/>
                  <a:gd name="T45" fmla="*/ 9 h 85"/>
                  <a:gd name="T46" fmla="*/ 51 w 65"/>
                  <a:gd name="T47" fmla="*/ 8 h 85"/>
                  <a:gd name="T48" fmla="*/ 40 w 65"/>
                  <a:gd name="T49" fmla="*/ 12 h 85"/>
                  <a:gd name="T50" fmla="*/ 31 w 65"/>
                  <a:gd name="T51" fmla="*/ 30 h 85"/>
                  <a:gd name="T52" fmla="*/ 28 w 65"/>
                  <a:gd name="T53" fmla="*/ 36 h 85"/>
                  <a:gd name="T54" fmla="*/ 28 w 65"/>
                  <a:gd name="T55" fmla="*/ 37 h 85"/>
                  <a:gd name="T56" fmla="*/ 28 w 65"/>
                  <a:gd name="T57" fmla="*/ 37 h 85"/>
                  <a:gd name="T58" fmla="*/ 29 w 65"/>
                  <a:gd name="T59" fmla="*/ 44 h 85"/>
                  <a:gd name="T60" fmla="*/ 27 w 65"/>
                  <a:gd name="T61" fmla="*/ 51 h 85"/>
                  <a:gd name="T62" fmla="*/ 26 w 65"/>
                  <a:gd name="T63" fmla="*/ 57 h 85"/>
                  <a:gd name="T64" fmla="*/ 33 w 65"/>
                  <a:gd name="T65" fmla="*/ 75 h 85"/>
                  <a:gd name="T66" fmla="*/ 35 w 65"/>
                  <a:gd name="T67" fmla="*/ 79 h 85"/>
                  <a:gd name="T68" fmla="*/ 35 w 65"/>
                  <a:gd name="T69" fmla="*/ 82 h 85"/>
                  <a:gd name="T70" fmla="*/ 33 w 65"/>
                  <a:gd name="T71" fmla="*/ 84 h 85"/>
                  <a:gd name="T72" fmla="*/ 32 w 65"/>
                  <a:gd name="T73" fmla="*/ 85 h 85"/>
                  <a:gd name="T74" fmla="*/ 16 w 65"/>
                  <a:gd name="T75" fmla="*/ 35 h 85"/>
                  <a:gd name="T76" fmla="*/ 9 w 65"/>
                  <a:gd name="T77" fmla="*/ 42 h 85"/>
                  <a:gd name="T78" fmla="*/ 9 w 65"/>
                  <a:gd name="T79" fmla="*/ 47 h 85"/>
                  <a:gd name="T80" fmla="*/ 12 w 65"/>
                  <a:gd name="T81" fmla="*/ 44 h 85"/>
                  <a:gd name="T82" fmla="*/ 18 w 65"/>
                  <a:gd name="T83" fmla="*/ 39 h 85"/>
                  <a:gd name="T84" fmla="*/ 20 w 65"/>
                  <a:gd name="T85" fmla="*/ 36 h 85"/>
                  <a:gd name="T86" fmla="*/ 17 w 65"/>
                  <a:gd name="T87" fmla="*/ 35 h 85"/>
                  <a:gd name="T88" fmla="*/ 16 w 65"/>
                  <a:gd name="T89" fmla="*/ 35 h 85"/>
                  <a:gd name="T90" fmla="*/ 16 w 65"/>
                  <a:gd name="T91"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85">
                    <a:moveTo>
                      <a:pt x="32" y="85"/>
                    </a:moveTo>
                    <a:cubicBezTo>
                      <a:pt x="30" y="85"/>
                      <a:pt x="29" y="84"/>
                      <a:pt x="28" y="83"/>
                    </a:cubicBezTo>
                    <a:cubicBezTo>
                      <a:pt x="27" y="81"/>
                      <a:pt x="27" y="80"/>
                      <a:pt x="26" y="79"/>
                    </a:cubicBezTo>
                    <a:cubicBezTo>
                      <a:pt x="22" y="72"/>
                      <a:pt x="18" y="65"/>
                      <a:pt x="18" y="57"/>
                    </a:cubicBezTo>
                    <a:cubicBezTo>
                      <a:pt x="18" y="56"/>
                      <a:pt x="18" y="55"/>
                      <a:pt x="18" y="54"/>
                    </a:cubicBezTo>
                    <a:cubicBezTo>
                      <a:pt x="19" y="49"/>
                      <a:pt x="19" y="49"/>
                      <a:pt x="19" y="49"/>
                    </a:cubicBezTo>
                    <a:cubicBezTo>
                      <a:pt x="15" y="52"/>
                      <a:pt x="15" y="52"/>
                      <a:pt x="15" y="52"/>
                    </a:cubicBezTo>
                    <a:cubicBezTo>
                      <a:pt x="13" y="53"/>
                      <a:pt x="11" y="54"/>
                      <a:pt x="9" y="54"/>
                    </a:cubicBezTo>
                    <a:cubicBezTo>
                      <a:pt x="8" y="54"/>
                      <a:pt x="7" y="54"/>
                      <a:pt x="6" y="53"/>
                    </a:cubicBezTo>
                    <a:cubicBezTo>
                      <a:pt x="2" y="52"/>
                      <a:pt x="0" y="48"/>
                      <a:pt x="1" y="41"/>
                    </a:cubicBezTo>
                    <a:cubicBezTo>
                      <a:pt x="3" y="31"/>
                      <a:pt x="10" y="27"/>
                      <a:pt x="16" y="27"/>
                    </a:cubicBezTo>
                    <a:cubicBezTo>
                      <a:pt x="16" y="27"/>
                      <a:pt x="17" y="27"/>
                      <a:pt x="17" y="27"/>
                    </a:cubicBezTo>
                    <a:cubicBezTo>
                      <a:pt x="19" y="27"/>
                      <a:pt x="20" y="28"/>
                      <a:pt x="21" y="28"/>
                    </a:cubicBezTo>
                    <a:cubicBezTo>
                      <a:pt x="23" y="29"/>
                      <a:pt x="23" y="29"/>
                      <a:pt x="23" y="29"/>
                    </a:cubicBezTo>
                    <a:cubicBezTo>
                      <a:pt x="23" y="27"/>
                      <a:pt x="23" y="27"/>
                      <a:pt x="23" y="27"/>
                    </a:cubicBezTo>
                    <a:cubicBezTo>
                      <a:pt x="26" y="19"/>
                      <a:pt x="29" y="12"/>
                      <a:pt x="35" y="7"/>
                    </a:cubicBezTo>
                    <a:cubicBezTo>
                      <a:pt x="38" y="4"/>
                      <a:pt x="44" y="0"/>
                      <a:pt x="51" y="0"/>
                    </a:cubicBezTo>
                    <a:cubicBezTo>
                      <a:pt x="53" y="0"/>
                      <a:pt x="55" y="1"/>
                      <a:pt x="56" y="1"/>
                    </a:cubicBezTo>
                    <a:cubicBezTo>
                      <a:pt x="61" y="3"/>
                      <a:pt x="64" y="7"/>
                      <a:pt x="65" y="12"/>
                    </a:cubicBezTo>
                    <a:cubicBezTo>
                      <a:pt x="65" y="15"/>
                      <a:pt x="64" y="17"/>
                      <a:pt x="62" y="17"/>
                    </a:cubicBezTo>
                    <a:cubicBezTo>
                      <a:pt x="61" y="17"/>
                      <a:pt x="61" y="17"/>
                      <a:pt x="61" y="17"/>
                    </a:cubicBezTo>
                    <a:cubicBezTo>
                      <a:pt x="59" y="17"/>
                      <a:pt x="57" y="16"/>
                      <a:pt x="57" y="14"/>
                    </a:cubicBezTo>
                    <a:cubicBezTo>
                      <a:pt x="57" y="10"/>
                      <a:pt x="55" y="9"/>
                      <a:pt x="54" y="9"/>
                    </a:cubicBezTo>
                    <a:cubicBezTo>
                      <a:pt x="53" y="9"/>
                      <a:pt x="52" y="8"/>
                      <a:pt x="51" y="8"/>
                    </a:cubicBezTo>
                    <a:cubicBezTo>
                      <a:pt x="47" y="8"/>
                      <a:pt x="43" y="10"/>
                      <a:pt x="40" y="12"/>
                    </a:cubicBezTo>
                    <a:cubicBezTo>
                      <a:pt x="35" y="17"/>
                      <a:pt x="33" y="23"/>
                      <a:pt x="31" y="30"/>
                    </a:cubicBezTo>
                    <a:cubicBezTo>
                      <a:pt x="30" y="32"/>
                      <a:pt x="29" y="34"/>
                      <a:pt x="28" y="36"/>
                    </a:cubicBezTo>
                    <a:cubicBezTo>
                      <a:pt x="28" y="37"/>
                      <a:pt x="28" y="37"/>
                      <a:pt x="28" y="37"/>
                    </a:cubicBezTo>
                    <a:cubicBezTo>
                      <a:pt x="28" y="37"/>
                      <a:pt x="28" y="37"/>
                      <a:pt x="28" y="37"/>
                    </a:cubicBezTo>
                    <a:cubicBezTo>
                      <a:pt x="29" y="39"/>
                      <a:pt x="29" y="42"/>
                      <a:pt x="29" y="44"/>
                    </a:cubicBezTo>
                    <a:cubicBezTo>
                      <a:pt x="28" y="47"/>
                      <a:pt x="28" y="49"/>
                      <a:pt x="27" y="51"/>
                    </a:cubicBezTo>
                    <a:cubicBezTo>
                      <a:pt x="27" y="53"/>
                      <a:pt x="26" y="55"/>
                      <a:pt x="26" y="57"/>
                    </a:cubicBezTo>
                    <a:cubicBezTo>
                      <a:pt x="26" y="63"/>
                      <a:pt x="29" y="69"/>
                      <a:pt x="33" y="75"/>
                    </a:cubicBezTo>
                    <a:cubicBezTo>
                      <a:pt x="34" y="76"/>
                      <a:pt x="34" y="78"/>
                      <a:pt x="35" y="79"/>
                    </a:cubicBezTo>
                    <a:cubicBezTo>
                      <a:pt x="36" y="80"/>
                      <a:pt x="36" y="81"/>
                      <a:pt x="35" y="82"/>
                    </a:cubicBezTo>
                    <a:cubicBezTo>
                      <a:pt x="35" y="83"/>
                      <a:pt x="34" y="84"/>
                      <a:pt x="33" y="84"/>
                    </a:cubicBezTo>
                    <a:cubicBezTo>
                      <a:pt x="33" y="85"/>
                      <a:pt x="32" y="85"/>
                      <a:pt x="32" y="85"/>
                    </a:cubicBezTo>
                    <a:close/>
                    <a:moveTo>
                      <a:pt x="16" y="35"/>
                    </a:moveTo>
                    <a:cubicBezTo>
                      <a:pt x="13" y="35"/>
                      <a:pt x="10" y="37"/>
                      <a:pt x="9" y="42"/>
                    </a:cubicBezTo>
                    <a:cubicBezTo>
                      <a:pt x="9" y="47"/>
                      <a:pt x="9" y="47"/>
                      <a:pt x="9" y="47"/>
                    </a:cubicBezTo>
                    <a:cubicBezTo>
                      <a:pt x="12" y="44"/>
                      <a:pt x="12" y="44"/>
                      <a:pt x="12" y="44"/>
                    </a:cubicBezTo>
                    <a:cubicBezTo>
                      <a:pt x="15" y="42"/>
                      <a:pt x="17" y="40"/>
                      <a:pt x="18" y="39"/>
                    </a:cubicBezTo>
                    <a:cubicBezTo>
                      <a:pt x="20" y="36"/>
                      <a:pt x="20" y="36"/>
                      <a:pt x="20" y="36"/>
                    </a:cubicBezTo>
                    <a:cubicBezTo>
                      <a:pt x="17" y="35"/>
                      <a:pt x="17" y="35"/>
                      <a:pt x="17" y="35"/>
                    </a:cubicBezTo>
                    <a:cubicBezTo>
                      <a:pt x="17" y="35"/>
                      <a:pt x="17" y="35"/>
                      <a:pt x="16" y="35"/>
                    </a:cubicBezTo>
                    <a:cubicBezTo>
                      <a:pt x="16" y="35"/>
                      <a:pt x="16" y="35"/>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2" name="TextBox 1"/>
          <p:cNvSpPr txBox="1"/>
          <p:nvPr/>
        </p:nvSpPr>
        <p:spPr>
          <a:xfrm>
            <a:off x="8893960" y="1793706"/>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23</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组合 6"/>
          <p:cNvGrpSpPr/>
          <p:nvPr/>
        </p:nvGrpSpPr>
        <p:grpSpPr>
          <a:xfrm>
            <a:off x="8099920" y="1796236"/>
            <a:ext cx="1330320" cy="489317"/>
            <a:chOff x="7520800" y="1796236"/>
            <a:chExt cx="1330320" cy="489317"/>
          </a:xfrm>
        </p:grpSpPr>
        <p:cxnSp>
          <p:nvCxnSpPr>
            <p:cNvPr id="6" name="直接连接符 5"/>
            <p:cNvCxnSpPr/>
            <p:nvPr/>
          </p:nvCxnSpPr>
          <p:spPr>
            <a:xfrm>
              <a:off x="8131960" y="1796236"/>
              <a:ext cx="0" cy="432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6200000">
              <a:off x="8491120" y="1872436"/>
              <a:ext cx="0" cy="720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20800" y="1854666"/>
              <a:ext cx="504480" cy="43088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 name="TextBox 24"/>
          <p:cNvSpPr txBox="1"/>
          <p:nvPr/>
        </p:nvSpPr>
        <p:spPr>
          <a:xfrm>
            <a:off x="10209039" y="1807529"/>
            <a:ext cx="389957"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TextBox 25"/>
          <p:cNvSpPr txBox="1"/>
          <p:nvPr/>
        </p:nvSpPr>
        <p:spPr>
          <a:xfrm>
            <a:off x="9008483" y="2237303"/>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 name="组合 7"/>
          <p:cNvGrpSpPr/>
          <p:nvPr/>
        </p:nvGrpSpPr>
        <p:grpSpPr>
          <a:xfrm>
            <a:off x="8214443" y="2239833"/>
            <a:ext cx="1330320" cy="489317"/>
            <a:chOff x="7635323" y="2239833"/>
            <a:chExt cx="1330320" cy="489317"/>
          </a:xfrm>
        </p:grpSpPr>
        <p:cxnSp>
          <p:nvCxnSpPr>
            <p:cNvPr id="27" name="直接连接符 26"/>
            <p:cNvCxnSpPr/>
            <p:nvPr/>
          </p:nvCxnSpPr>
          <p:spPr>
            <a:xfrm>
              <a:off x="8246483" y="2239833"/>
              <a:ext cx="0" cy="432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a:off x="8605643" y="2300793"/>
              <a:ext cx="0" cy="720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35323" y="2298263"/>
              <a:ext cx="504480" cy="43088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0" name="TextBox 29"/>
          <p:cNvSpPr txBox="1"/>
          <p:nvPr/>
        </p:nvSpPr>
        <p:spPr>
          <a:xfrm>
            <a:off x="10209039" y="2680595"/>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TextBox 30"/>
          <p:cNvSpPr txBox="1"/>
          <p:nvPr/>
        </p:nvSpPr>
        <p:spPr>
          <a:xfrm>
            <a:off x="9168281" y="2684543"/>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0" name="组合 9"/>
          <p:cNvGrpSpPr/>
          <p:nvPr/>
        </p:nvGrpSpPr>
        <p:grpSpPr>
          <a:xfrm>
            <a:off x="8374241" y="2687073"/>
            <a:ext cx="1330320" cy="489317"/>
            <a:chOff x="7795121" y="2687073"/>
            <a:chExt cx="1330320" cy="489317"/>
          </a:xfrm>
        </p:grpSpPr>
        <p:cxnSp>
          <p:nvCxnSpPr>
            <p:cNvPr id="32" name="直接连接符 31"/>
            <p:cNvCxnSpPr/>
            <p:nvPr/>
          </p:nvCxnSpPr>
          <p:spPr>
            <a:xfrm>
              <a:off x="8406281" y="2687073"/>
              <a:ext cx="0" cy="432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6200000">
              <a:off x="8765441" y="2748033"/>
              <a:ext cx="0" cy="720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795121" y="2745503"/>
              <a:ext cx="504480" cy="43088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1" name="TextBox 40"/>
          <p:cNvSpPr txBox="1"/>
          <p:nvPr/>
        </p:nvSpPr>
        <p:spPr>
          <a:xfrm>
            <a:off x="9329080" y="3112900"/>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组合 11"/>
          <p:cNvGrpSpPr/>
          <p:nvPr/>
        </p:nvGrpSpPr>
        <p:grpSpPr>
          <a:xfrm>
            <a:off x="8535040" y="3115430"/>
            <a:ext cx="1330320" cy="489317"/>
            <a:chOff x="7955920" y="3115430"/>
            <a:chExt cx="1330320" cy="489317"/>
          </a:xfrm>
        </p:grpSpPr>
        <p:cxnSp>
          <p:nvCxnSpPr>
            <p:cNvPr id="46" name="直接连接符 45"/>
            <p:cNvCxnSpPr/>
            <p:nvPr/>
          </p:nvCxnSpPr>
          <p:spPr>
            <a:xfrm>
              <a:off x="8567080" y="3115430"/>
              <a:ext cx="0" cy="432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a:off x="8926240" y="3191630"/>
              <a:ext cx="0" cy="720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955920" y="3173860"/>
              <a:ext cx="504480" cy="43088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1" name="TextBox 50"/>
          <p:cNvSpPr txBox="1"/>
          <p:nvPr/>
        </p:nvSpPr>
        <p:spPr>
          <a:xfrm>
            <a:off x="9497440" y="3550017"/>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3" name="组合 12"/>
          <p:cNvGrpSpPr/>
          <p:nvPr/>
        </p:nvGrpSpPr>
        <p:grpSpPr>
          <a:xfrm>
            <a:off x="8703400" y="3552547"/>
            <a:ext cx="1330320" cy="489317"/>
            <a:chOff x="8124280" y="3552547"/>
            <a:chExt cx="1330320" cy="489317"/>
          </a:xfrm>
        </p:grpSpPr>
        <p:cxnSp>
          <p:nvCxnSpPr>
            <p:cNvPr id="52" name="直接连接符 51"/>
            <p:cNvCxnSpPr/>
            <p:nvPr/>
          </p:nvCxnSpPr>
          <p:spPr>
            <a:xfrm>
              <a:off x="8735440" y="3552547"/>
              <a:ext cx="0" cy="432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a:off x="9094600" y="3613507"/>
              <a:ext cx="0" cy="720000"/>
            </a:xfrm>
            <a:prstGeom prst="line">
              <a:avLst/>
            </a:prstGeom>
            <a:ln w="25400">
              <a:solidFill>
                <a:srgbClr val="404040"/>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124280" y="3610977"/>
              <a:ext cx="504480" cy="43088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5" name="TextBox 54"/>
          <p:cNvSpPr txBox="1"/>
          <p:nvPr/>
        </p:nvSpPr>
        <p:spPr>
          <a:xfrm>
            <a:off x="9604721" y="3973508"/>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TextBox 55"/>
          <p:cNvSpPr txBox="1"/>
          <p:nvPr/>
        </p:nvSpPr>
        <p:spPr>
          <a:xfrm>
            <a:off x="10209039" y="2244062"/>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TextBox 56"/>
          <p:cNvSpPr txBox="1"/>
          <p:nvPr/>
        </p:nvSpPr>
        <p:spPr>
          <a:xfrm>
            <a:off x="10209039" y="3117128"/>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TextBox 57"/>
          <p:cNvSpPr txBox="1"/>
          <p:nvPr/>
        </p:nvSpPr>
        <p:spPr>
          <a:xfrm>
            <a:off x="10209039" y="3553660"/>
            <a:ext cx="504480"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TextBox 58"/>
          <p:cNvSpPr txBox="1"/>
          <p:nvPr/>
        </p:nvSpPr>
        <p:spPr>
          <a:xfrm>
            <a:off x="1805177" y="2537559"/>
            <a:ext cx="3368040" cy="43088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(23)</a:t>
            </a:r>
            <a:r>
              <a:rPr kumimoji="0" lang="en-US" altLang="zh-CN"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10</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 (10111)</a:t>
            </a:r>
            <a:r>
              <a:rPr kumimoji="0" lang="en-US" altLang="zh-CN"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1" name="组合 60"/>
          <p:cNvGrpSpPr/>
          <p:nvPr/>
        </p:nvGrpSpPr>
        <p:grpSpPr>
          <a:xfrm>
            <a:off x="2102189" y="4315221"/>
            <a:ext cx="9068731" cy="766566"/>
            <a:chOff x="2102189" y="4452381"/>
            <a:chExt cx="9068731" cy="766566"/>
          </a:xfrm>
        </p:grpSpPr>
        <p:sp>
          <p:nvSpPr>
            <p:cNvPr id="62" name="圆角右箭头 61"/>
            <p:cNvSpPr/>
            <p:nvPr/>
          </p:nvSpPr>
          <p:spPr>
            <a:xfrm flipV="1">
              <a:off x="2102189" y="4452381"/>
              <a:ext cx="807720" cy="692543"/>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矩形 62"/>
            <p:cNvSpPr/>
            <p:nvPr/>
          </p:nvSpPr>
          <p:spPr>
            <a:xfrm>
              <a:off x="2967228" y="4726504"/>
              <a:ext cx="8203692"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用栈保存，从最后进栈的元素开始输出</a:t>
              </a:r>
              <a:endParaRPr kumimoji="0" lang="zh-CN" altLang="en-US" sz="26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094863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2" grpId="0"/>
      <p:bldP spid="25" grpId="0"/>
      <p:bldP spid="26" grpId="0"/>
      <p:bldP spid="30" grpId="0"/>
      <p:bldP spid="31" grpId="0"/>
      <p:bldP spid="41" grpId="0"/>
      <p:bldP spid="51" grpId="0"/>
      <p:bldP spid="55" grpId="0"/>
      <p:bldP spid="56" grpId="0"/>
      <p:bldP spid="57" grpId="0"/>
      <p:bldP spid="58" grpId="0"/>
      <p:bldP spid="5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8337" y="470781"/>
            <a:ext cx="10656887" cy="1371600"/>
          </a:xfrm>
        </p:spPr>
        <p:txBody>
          <a:bodyPr>
            <a:normAutofit/>
          </a:bodyPr>
          <a:lstStyle/>
          <a:p>
            <a:r>
              <a:rPr lang="zh-CN" altLang="en-US" sz="3600" dirty="0" smtClean="0"/>
              <a:t>算法示例</a:t>
            </a:r>
            <a:r>
              <a:rPr lang="en-US" altLang="zh-CN" sz="3600" dirty="0" smtClean="0"/>
              <a:t>:</a:t>
            </a:r>
            <a:r>
              <a:rPr lang="zh-CN" altLang="en-US" sz="3600" dirty="0" smtClean="0"/>
              <a:t>将十进制正整数</a:t>
            </a:r>
            <a:r>
              <a:rPr lang="en-US" altLang="zh-CN" sz="3600" dirty="0" smtClean="0"/>
              <a:t>n</a:t>
            </a:r>
            <a:r>
              <a:rPr lang="zh-CN" altLang="en-US" sz="3600" dirty="0" smtClean="0"/>
              <a:t>转换成</a:t>
            </a:r>
            <a:r>
              <a:rPr lang="en-US" altLang="zh-CN" sz="3600" dirty="0" smtClean="0">
                <a:solidFill>
                  <a:srgbClr val="FF0000"/>
                </a:solidFill>
              </a:rPr>
              <a:t>2</a:t>
            </a:r>
            <a:r>
              <a:rPr lang="zh-CN" altLang="en-US" sz="3600" dirty="0" smtClean="0">
                <a:solidFill>
                  <a:srgbClr val="FF0000"/>
                </a:solidFill>
              </a:rPr>
              <a:t>进制输出</a:t>
            </a:r>
            <a:r>
              <a:rPr lang="zh-CN" altLang="en-US" sz="3600" dirty="0" smtClean="0"/>
              <a:t>。</a:t>
            </a:r>
          </a:p>
        </p:txBody>
      </p:sp>
      <p:sp>
        <p:nvSpPr>
          <p:cNvPr id="2" name="矩形 1"/>
          <p:cNvSpPr/>
          <p:nvPr/>
        </p:nvSpPr>
        <p:spPr>
          <a:xfrm>
            <a:off x="1882878" y="1606407"/>
            <a:ext cx="8573728" cy="4401205"/>
          </a:xfrm>
          <a:prstGeom prst="rect">
            <a:avLst/>
          </a:prstGeom>
        </p:spPr>
        <p:txBody>
          <a:bodyPr wrap="square">
            <a:spAutoFit/>
          </a:bodyPr>
          <a:lstStyle/>
          <a:p>
            <a:r>
              <a:rPr lang="en-US" altLang="zh-CN" sz="2800" dirty="0"/>
              <a:t>void convert(</a:t>
            </a:r>
            <a:r>
              <a:rPr lang="en-US" altLang="zh-CN" sz="2800" dirty="0" err="1"/>
              <a:t>int</a:t>
            </a:r>
            <a:r>
              <a:rPr lang="en-US" altLang="zh-CN" sz="2800" dirty="0"/>
              <a:t> n) {</a:t>
            </a:r>
          </a:p>
          <a:p>
            <a:r>
              <a:rPr lang="en-US" altLang="zh-CN" sz="2800" dirty="0"/>
              <a:t>	</a:t>
            </a:r>
            <a:r>
              <a:rPr lang="en-US" altLang="zh-CN" sz="2800" dirty="0" err="1"/>
              <a:t>SeqStack</a:t>
            </a:r>
            <a:r>
              <a:rPr lang="en-US" altLang="zh-CN" sz="2800" dirty="0"/>
              <a:t>&lt;</a:t>
            </a:r>
            <a:r>
              <a:rPr lang="en-US" altLang="zh-CN" sz="2800" dirty="0" err="1"/>
              <a:t>int</a:t>
            </a:r>
            <a:r>
              <a:rPr lang="en-US" altLang="zh-CN" sz="2800" dirty="0"/>
              <a:t>&gt; </a:t>
            </a:r>
            <a:r>
              <a:rPr lang="en-US" altLang="zh-CN" sz="2800" dirty="0" err="1"/>
              <a:t>remstack</a:t>
            </a:r>
            <a:r>
              <a:rPr lang="en-US" altLang="zh-CN" sz="2800" dirty="0"/>
              <a:t>;	</a:t>
            </a:r>
          </a:p>
          <a:p>
            <a:r>
              <a:rPr lang="en-US" altLang="zh-CN" sz="2800" dirty="0"/>
              <a:t>	while (n &gt; 0) {</a:t>
            </a:r>
          </a:p>
          <a:p>
            <a:r>
              <a:rPr lang="en-US" altLang="zh-CN" sz="2800" dirty="0"/>
              <a:t>		</a:t>
            </a:r>
            <a:r>
              <a:rPr lang="en-US" altLang="zh-CN" sz="2800" dirty="0" err="1"/>
              <a:t>remstack.Push</a:t>
            </a:r>
            <a:r>
              <a:rPr lang="en-US" altLang="zh-CN" sz="2800" dirty="0"/>
              <a:t>(n % 2);</a:t>
            </a:r>
          </a:p>
          <a:p>
            <a:r>
              <a:rPr lang="en-US" altLang="zh-CN" sz="2800" dirty="0"/>
              <a:t>		n /= 2;</a:t>
            </a:r>
          </a:p>
          <a:p>
            <a:r>
              <a:rPr lang="en-US" altLang="zh-CN" sz="2800" dirty="0"/>
              <a:t>	}</a:t>
            </a:r>
          </a:p>
          <a:p>
            <a:r>
              <a:rPr lang="en-US" altLang="zh-CN" sz="2800" dirty="0"/>
              <a:t>	while (!</a:t>
            </a:r>
            <a:r>
              <a:rPr lang="en-US" altLang="zh-CN" sz="2800" dirty="0" err="1"/>
              <a:t>remstack.Empty</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remstack.Pop</a:t>
            </a:r>
            <a:r>
              <a:rPr lang="en-US" altLang="zh-CN" sz="2800" dirty="0"/>
              <a:t>();</a:t>
            </a:r>
          </a:p>
          <a:p>
            <a:r>
              <a:rPr lang="en-US" altLang="zh-CN" sz="2800" dirty="0"/>
              <a:t>	</a:t>
            </a:r>
            <a:r>
              <a:rPr lang="en-US" altLang="zh-CN" sz="2800" dirty="0" err="1"/>
              <a:t>cout</a:t>
            </a:r>
            <a:r>
              <a:rPr lang="en-US" altLang="zh-CN" sz="2800" dirty="0"/>
              <a:t> &lt;&lt; </a:t>
            </a:r>
            <a:r>
              <a:rPr lang="en-US" altLang="zh-CN" sz="2800" dirty="0" err="1"/>
              <a:t>endl</a:t>
            </a:r>
            <a:r>
              <a:rPr lang="en-US" altLang="zh-CN" sz="2800" dirty="0"/>
              <a:t>;</a:t>
            </a:r>
          </a:p>
          <a:p>
            <a:r>
              <a:rPr lang="en-US" altLang="zh-CN" sz="2800" dirty="0"/>
              <a:t>}</a:t>
            </a:r>
            <a:endParaRPr lang="zh-CN" altLang="en-US" sz="2800" dirty="0"/>
          </a:p>
        </p:txBody>
      </p:sp>
    </p:spTree>
    <p:extLst>
      <p:ext uri="{BB962C8B-B14F-4D97-AF65-F5344CB8AC3E}">
        <p14:creationId xmlns:p14="http://schemas.microsoft.com/office/powerpoint/2010/main" val="355278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8337" y="470781"/>
            <a:ext cx="10656887" cy="1371600"/>
          </a:xfrm>
        </p:spPr>
        <p:txBody>
          <a:bodyPr>
            <a:normAutofit/>
          </a:bodyPr>
          <a:lstStyle/>
          <a:p>
            <a:r>
              <a:rPr lang="zh-CN" altLang="en-US" sz="3600" dirty="0" smtClean="0"/>
              <a:t>算法示例</a:t>
            </a:r>
            <a:r>
              <a:rPr lang="en-US" altLang="zh-CN" sz="3600" dirty="0" smtClean="0"/>
              <a:t>:</a:t>
            </a:r>
            <a:r>
              <a:rPr lang="zh-CN" altLang="en-US" sz="3600" dirty="0" smtClean="0"/>
              <a:t>将十进制正整数</a:t>
            </a:r>
            <a:r>
              <a:rPr lang="en-US" altLang="zh-CN" sz="3600" dirty="0" smtClean="0"/>
              <a:t>n</a:t>
            </a:r>
            <a:r>
              <a:rPr lang="zh-CN" altLang="en-US" sz="3600" dirty="0" smtClean="0"/>
              <a:t>转换成</a:t>
            </a:r>
            <a:r>
              <a:rPr lang="en-US" altLang="zh-CN" sz="3600" dirty="0" smtClean="0">
                <a:solidFill>
                  <a:srgbClr val="FF0000"/>
                </a:solidFill>
              </a:rPr>
              <a:t>base</a:t>
            </a:r>
            <a:r>
              <a:rPr lang="zh-CN" altLang="en-US" sz="3600" dirty="0" smtClean="0"/>
              <a:t>进制</a:t>
            </a:r>
            <a:r>
              <a:rPr lang="zh-CN" altLang="en-US" sz="3600" dirty="0" smtClean="0">
                <a:solidFill>
                  <a:srgbClr val="FF0000"/>
                </a:solidFill>
              </a:rPr>
              <a:t>输出</a:t>
            </a:r>
            <a:r>
              <a:rPr lang="zh-CN" altLang="en-US" sz="3600" dirty="0" smtClean="0"/>
              <a:t>。</a:t>
            </a:r>
          </a:p>
        </p:txBody>
      </p:sp>
      <p:sp>
        <p:nvSpPr>
          <p:cNvPr id="4" name="矩形 3"/>
          <p:cNvSpPr/>
          <p:nvPr/>
        </p:nvSpPr>
        <p:spPr>
          <a:xfrm>
            <a:off x="1779640" y="1635904"/>
            <a:ext cx="8862630" cy="4401205"/>
          </a:xfrm>
          <a:prstGeom prst="rect">
            <a:avLst/>
          </a:prstGeom>
        </p:spPr>
        <p:txBody>
          <a:bodyPr wrap="square">
            <a:spAutoFit/>
          </a:bodyPr>
          <a:lstStyle/>
          <a:p>
            <a:r>
              <a:rPr lang="en-US" altLang="zh-CN" sz="2800" dirty="0"/>
              <a:t>void convert(</a:t>
            </a:r>
            <a:r>
              <a:rPr lang="en-US" altLang="zh-CN" sz="2800" dirty="0" err="1"/>
              <a:t>int</a:t>
            </a:r>
            <a:r>
              <a:rPr lang="en-US" altLang="zh-CN" sz="2800" dirty="0"/>
              <a:t> </a:t>
            </a:r>
            <a:r>
              <a:rPr lang="en-US" altLang="zh-CN" sz="2800" dirty="0" err="1"/>
              <a:t>n,int</a:t>
            </a:r>
            <a:r>
              <a:rPr lang="en-US" altLang="zh-CN" sz="2800" dirty="0"/>
              <a:t> base) {</a:t>
            </a:r>
          </a:p>
          <a:p>
            <a:r>
              <a:rPr lang="en-US" altLang="zh-CN" sz="2800" dirty="0"/>
              <a:t>	</a:t>
            </a:r>
            <a:r>
              <a:rPr lang="en-US" altLang="zh-CN" sz="2800" dirty="0" err="1"/>
              <a:t>SeqStack</a:t>
            </a:r>
            <a:r>
              <a:rPr lang="en-US" altLang="zh-CN" sz="2800" dirty="0"/>
              <a:t>&lt;</a:t>
            </a:r>
            <a:r>
              <a:rPr lang="en-US" altLang="zh-CN" sz="2800" dirty="0" err="1"/>
              <a:t>int</a:t>
            </a:r>
            <a:r>
              <a:rPr lang="en-US" altLang="zh-CN" sz="2800" dirty="0"/>
              <a:t>&gt; </a:t>
            </a:r>
            <a:r>
              <a:rPr lang="en-US" altLang="zh-CN" sz="2800" dirty="0" err="1"/>
              <a:t>remstack</a:t>
            </a:r>
            <a:r>
              <a:rPr lang="en-US" altLang="zh-CN" sz="2800" dirty="0"/>
              <a:t>;</a:t>
            </a:r>
          </a:p>
          <a:p>
            <a:r>
              <a:rPr lang="en-US" altLang="zh-CN" sz="2800" dirty="0"/>
              <a:t>	string digits = "0123456789ABCDEF";</a:t>
            </a:r>
          </a:p>
          <a:p>
            <a:r>
              <a:rPr lang="en-US" altLang="zh-CN" sz="2800" dirty="0"/>
              <a:t>	while (n &gt; 0) {</a:t>
            </a:r>
          </a:p>
          <a:p>
            <a:r>
              <a:rPr lang="en-US" altLang="zh-CN" sz="2800" dirty="0"/>
              <a:t>		</a:t>
            </a:r>
            <a:r>
              <a:rPr lang="en-US" altLang="zh-CN" sz="2800" dirty="0" err="1"/>
              <a:t>remstack.Push</a:t>
            </a:r>
            <a:r>
              <a:rPr lang="en-US" altLang="zh-CN" sz="2800" dirty="0"/>
              <a:t>(n % base);</a:t>
            </a:r>
          </a:p>
          <a:p>
            <a:r>
              <a:rPr lang="en-US" altLang="zh-CN" sz="2800" dirty="0"/>
              <a:t>		n /= base;</a:t>
            </a:r>
          </a:p>
          <a:p>
            <a:r>
              <a:rPr lang="en-US" altLang="zh-CN" sz="2800" dirty="0"/>
              <a:t>	}</a:t>
            </a:r>
          </a:p>
          <a:p>
            <a:r>
              <a:rPr lang="en-US" altLang="zh-CN" sz="2800" dirty="0"/>
              <a:t>	while (!</a:t>
            </a:r>
            <a:r>
              <a:rPr lang="en-US" altLang="zh-CN" sz="2800" dirty="0" err="1"/>
              <a:t>remstack.Empty</a:t>
            </a:r>
            <a:r>
              <a:rPr lang="en-US" altLang="zh-CN" sz="2800" dirty="0"/>
              <a:t>())</a:t>
            </a:r>
          </a:p>
          <a:p>
            <a:r>
              <a:rPr lang="en-US" altLang="zh-CN" sz="2800" dirty="0"/>
              <a:t>		</a:t>
            </a:r>
            <a:r>
              <a:rPr lang="en-US" altLang="zh-CN" sz="2800" dirty="0" err="1"/>
              <a:t>cout</a:t>
            </a:r>
            <a:r>
              <a:rPr lang="en-US" altLang="zh-CN" sz="2800" dirty="0"/>
              <a:t> &lt;&lt; digits[</a:t>
            </a:r>
            <a:r>
              <a:rPr lang="en-US" altLang="zh-CN" sz="2800" dirty="0" err="1"/>
              <a:t>remstack.Pop</a:t>
            </a:r>
            <a:r>
              <a:rPr lang="en-US" altLang="zh-CN" sz="2800" dirty="0"/>
              <a:t>()];</a:t>
            </a:r>
          </a:p>
          <a:p>
            <a:r>
              <a:rPr lang="en-US" altLang="zh-CN" sz="2800" dirty="0"/>
              <a:t>}</a:t>
            </a:r>
            <a:endParaRPr lang="zh-CN" altLang="en-US" sz="2800" dirty="0"/>
          </a:p>
        </p:txBody>
      </p:sp>
    </p:spTree>
    <p:extLst>
      <p:ext uri="{BB962C8B-B14F-4D97-AF65-F5344CB8AC3E}">
        <p14:creationId xmlns:p14="http://schemas.microsoft.com/office/powerpoint/2010/main" val="359217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98337" y="470781"/>
            <a:ext cx="10656887" cy="1371600"/>
          </a:xfrm>
        </p:spPr>
        <p:txBody>
          <a:bodyPr>
            <a:normAutofit/>
          </a:bodyPr>
          <a:lstStyle/>
          <a:p>
            <a:r>
              <a:rPr lang="zh-CN" altLang="en-US" sz="3600" dirty="0" smtClean="0"/>
              <a:t>算法示例</a:t>
            </a:r>
            <a:r>
              <a:rPr lang="en-US" altLang="zh-CN" sz="3600" dirty="0" smtClean="0"/>
              <a:t>:</a:t>
            </a:r>
            <a:r>
              <a:rPr lang="zh-CN" altLang="en-US" sz="3600" dirty="0" smtClean="0"/>
              <a:t>将十进制正整数</a:t>
            </a:r>
            <a:r>
              <a:rPr lang="en-US" altLang="zh-CN" sz="3600" dirty="0" smtClean="0"/>
              <a:t>n</a:t>
            </a:r>
            <a:r>
              <a:rPr lang="zh-CN" altLang="en-US" sz="3600" dirty="0" smtClean="0">
                <a:solidFill>
                  <a:srgbClr val="FF0000"/>
                </a:solidFill>
              </a:rPr>
              <a:t>转换成</a:t>
            </a:r>
            <a:r>
              <a:rPr lang="en-US" altLang="zh-CN" sz="3600" dirty="0" smtClean="0">
                <a:solidFill>
                  <a:srgbClr val="FF0000"/>
                </a:solidFill>
              </a:rPr>
              <a:t>base</a:t>
            </a:r>
            <a:r>
              <a:rPr lang="zh-CN" altLang="en-US" sz="3600" dirty="0" smtClean="0">
                <a:solidFill>
                  <a:srgbClr val="FF0000"/>
                </a:solidFill>
              </a:rPr>
              <a:t>进制的对应字符串。</a:t>
            </a:r>
          </a:p>
        </p:txBody>
      </p:sp>
      <p:sp>
        <p:nvSpPr>
          <p:cNvPr id="7" name="矩形 6"/>
          <p:cNvSpPr/>
          <p:nvPr/>
        </p:nvSpPr>
        <p:spPr>
          <a:xfrm>
            <a:off x="974755" y="1720159"/>
            <a:ext cx="9527264"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string convert2(</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int</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n, </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int</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base)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string digits = "0123456789ABCDEF";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SeqStack</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int</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&gt; </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remstack</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while (n &gt; 0) </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lang="en-US" altLang="zh-CN" sz="2400" dirty="0" err="1">
                <a:solidFill>
                  <a:prstClr val="black"/>
                </a:solidFill>
              </a:rPr>
              <a:t>remstack.Push</a:t>
            </a:r>
            <a:r>
              <a:rPr lang="en-US" altLang="zh-CN" sz="2400" dirty="0">
                <a:solidFill>
                  <a:prstClr val="black"/>
                </a:solidFill>
              </a:rPr>
              <a:t>(n % base);</a:t>
            </a:r>
            <a:endPar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n = n / base;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string </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newString</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while (!</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remstack.Empty</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400" b="0" i="0" u="none" strike="noStrike" kern="1200" cap="none" spc="0" normalizeH="0" baseline="0" noProof="0" dirty="0" err="1" smtClean="0">
                <a:ln>
                  <a:noFill/>
                </a:ln>
                <a:solidFill>
                  <a:prstClr val="black"/>
                </a:solidFill>
                <a:effectLst/>
                <a:uLnTx/>
                <a:uFillTx/>
                <a:latin typeface="Calibri"/>
                <a:ea typeface="宋体" panose="02010600030101010101" pitchFamily="2" charset="-122"/>
                <a:cs typeface="+mn-cs"/>
              </a:rPr>
              <a:t>newString</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digits[</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remstack.Pop</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return </a:t>
            </a:r>
            <a:r>
              <a:rPr kumimoji="0" lang="en-US" altLang="zh-CN" sz="24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newString</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44092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20000"/>
              </a:lnSpc>
              <a:spcBef>
                <a:spcPct val="5000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Rectangle 2"/>
          <p:cNvSpPr/>
          <p:nvPr/>
        </p:nvSpPr>
        <p:spPr>
          <a:xfrm>
            <a:off x="3381156" y="3981332"/>
            <a:ext cx="5657850" cy="553998"/>
          </a:xfrm>
          <a:prstGeom prst="rect">
            <a:avLst/>
          </a:prstGeom>
        </p:spPr>
        <p:txBody>
          <a:bodyPr wrap="square">
            <a:spAutoFit/>
          </a:bodyPr>
          <a:lstStyle/>
          <a:p>
            <a:pPr marL="0" marR="0" lvl="0" indent="0" algn="ctr" defTabSz="914400" rtl="0" eaLnBrk="1" fontAlgn="auto" latinLnBrk="0" hangingPunct="1">
              <a:lnSpc>
                <a:spcPct val="150000"/>
              </a:lnSpc>
              <a:spcBef>
                <a:spcPct val="5000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Microsoft YaHei UI" panose="020B0503020204020204" pitchFamily="34" charset="-122"/>
                <a:ea typeface="Microsoft YaHei UI" panose="020B0503020204020204" pitchFamily="34" charset="-122"/>
                <a:cs typeface="+mn-cs"/>
              </a:rPr>
              <a:t>3-1    </a:t>
            </a:r>
            <a:r>
              <a:rPr kumimoji="0" lang="zh-CN" altLang="en-US" sz="2000" b="1" i="0" u="none" strike="noStrike" kern="1200" cap="none" spc="0" normalizeH="0" baseline="0" noProof="0" dirty="0" smtClean="0">
                <a:ln>
                  <a:noFill/>
                </a:ln>
                <a:solidFill>
                  <a:prstClr val="white"/>
                </a:solidFill>
                <a:effectLst/>
                <a:uLnTx/>
                <a:uFillTx/>
                <a:latin typeface="Microsoft YaHei UI" panose="020B0503020204020204" pitchFamily="34" charset="-122"/>
                <a:ea typeface="Microsoft YaHei UI" panose="020B0503020204020204" pitchFamily="34" charset="-122"/>
                <a:cs typeface="+mn-cs"/>
              </a:rPr>
              <a:t>栈的概念和性质</a:t>
            </a:r>
            <a:endParaRPr kumimoji="0" lang="zh-CN" altLang="en-US" sz="2000" b="1"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white"/>
                </a:solidFill>
                <a:effectLst/>
                <a:uLnTx/>
                <a:uFillTx/>
                <a:latin typeface="Calibri"/>
                <a:ea typeface="宋体" panose="02010600030101010101" pitchFamily="2" charset="-122"/>
                <a:cs typeface="+mn-cs"/>
              </a:rPr>
              <a:t>v</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5C307D"/>
                </a:solidFill>
                <a:effectLst/>
                <a:uLnTx/>
                <a:uFillTx/>
                <a:latin typeface="Microsoft YaHei UI" panose="020B0503020204020204" pitchFamily="34" charset="-122"/>
                <a:ea typeface="Microsoft YaHei UI" panose="020B0503020204020204" pitchFamily="34" charset="-122"/>
                <a:cs typeface="+mn-cs"/>
              </a:rPr>
              <a:t>第三章    栈和队列</a:t>
            </a:r>
            <a:endParaRPr kumimoji="0" lang="zh-CN" altLang="en-US" sz="3200" b="1" i="0" u="none" strike="noStrike" kern="1200" cap="none" spc="0" normalizeH="0" baseline="0" noProof="0" dirty="0">
              <a:ln>
                <a:noFill/>
              </a:ln>
              <a:solidFill>
                <a:srgbClr val="5C307D"/>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51349283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20000"/>
          </a:bodyPr>
          <a:lstStyle/>
          <a:p>
            <a:r>
              <a:rPr lang="zh-CN" altLang="en-US" dirty="0"/>
              <a:t>一个表达式由操作数（</a:t>
            </a:r>
            <a:r>
              <a:rPr lang="en-US" altLang="zh-CN" dirty="0"/>
              <a:t>operand</a:t>
            </a:r>
            <a:r>
              <a:rPr lang="zh-CN" altLang="en-US" dirty="0"/>
              <a:t>）、运算符（</a:t>
            </a:r>
            <a:r>
              <a:rPr lang="en-US" altLang="zh-CN" dirty="0"/>
              <a:t>operator</a:t>
            </a:r>
            <a:r>
              <a:rPr lang="zh-CN" altLang="en-US" dirty="0"/>
              <a:t>，操作符）和界限符（ </a:t>
            </a:r>
            <a:r>
              <a:rPr lang="en-US" altLang="zh-CN" dirty="0"/>
              <a:t>delimiter</a:t>
            </a:r>
            <a:r>
              <a:rPr lang="zh-CN" altLang="en-US" dirty="0"/>
              <a:t>）组成。运算符和界限符常统称为算符</a:t>
            </a:r>
            <a:r>
              <a:rPr lang="zh-CN" altLang="en-US" dirty="0" smtClean="0"/>
              <a:t>。</a:t>
            </a:r>
            <a:endParaRPr lang="en-US" altLang="zh-CN" dirty="0" smtClean="0"/>
          </a:p>
          <a:p>
            <a:r>
              <a:rPr lang="zh-CN" altLang="en-US" dirty="0" smtClean="0">
                <a:solidFill>
                  <a:srgbClr val="FF0000"/>
                </a:solidFill>
              </a:rPr>
              <a:t>算术运算</a:t>
            </a:r>
            <a:r>
              <a:rPr lang="zh-CN" altLang="en-US" dirty="0" smtClean="0"/>
              <a:t>、逻辑运算、关系运算等；</a:t>
            </a:r>
            <a:endParaRPr lang="en-US" altLang="zh-CN" dirty="0" smtClean="0"/>
          </a:p>
          <a:p>
            <a:r>
              <a:rPr lang="zh-CN" altLang="en-US" dirty="0"/>
              <a:t>单</a:t>
            </a:r>
            <a:r>
              <a:rPr lang="zh-CN" altLang="en-US" dirty="0" smtClean="0"/>
              <a:t>目运算、</a:t>
            </a:r>
            <a:r>
              <a:rPr lang="zh-CN" altLang="en-US" dirty="0" smtClean="0">
                <a:solidFill>
                  <a:srgbClr val="FF0000"/>
                </a:solidFill>
              </a:rPr>
              <a:t>双目运算</a:t>
            </a:r>
            <a:r>
              <a:rPr lang="zh-CN" altLang="en-US" dirty="0" smtClean="0"/>
              <a:t>；</a:t>
            </a:r>
            <a:endParaRPr lang="zh-CN" altLang="en-US" dirty="0"/>
          </a:p>
          <a:p>
            <a:r>
              <a:rPr lang="zh-CN" altLang="en-US" dirty="0"/>
              <a:t>表达式的三种形式：</a:t>
            </a:r>
          </a:p>
          <a:p>
            <a:pPr lvl="1"/>
            <a:r>
              <a:rPr lang="zh-CN" altLang="en-US" dirty="0"/>
              <a:t>中缀</a:t>
            </a:r>
            <a:r>
              <a:rPr lang="en-US" altLang="zh-CN" dirty="0"/>
              <a:t>(infix)</a:t>
            </a:r>
            <a:r>
              <a:rPr lang="zh-CN" altLang="en-US" dirty="0"/>
              <a:t>表示 </a:t>
            </a:r>
          </a:p>
          <a:p>
            <a:pPr marL="480060" lvl="1" indent="0">
              <a:buNone/>
            </a:pPr>
            <a:r>
              <a:rPr lang="en-US" altLang="zh-CN" dirty="0" smtClean="0"/>
              <a:t>	</a:t>
            </a:r>
            <a:r>
              <a:rPr lang="zh-CN" altLang="en-US" dirty="0" smtClean="0"/>
              <a:t> </a:t>
            </a:r>
            <a:r>
              <a:rPr lang="en-US" altLang="zh-CN" dirty="0"/>
              <a:t>&lt;</a:t>
            </a:r>
            <a:r>
              <a:rPr lang="zh-CN" altLang="en-US" dirty="0"/>
              <a:t>操作数</a:t>
            </a:r>
            <a:r>
              <a:rPr lang="en-US" altLang="zh-CN" dirty="0"/>
              <a:t>A&gt; &lt;</a:t>
            </a:r>
            <a:r>
              <a:rPr lang="zh-CN" altLang="en-US" dirty="0"/>
              <a:t>运算符</a:t>
            </a:r>
            <a:r>
              <a:rPr lang="en-US" altLang="zh-CN" dirty="0"/>
              <a:t>&gt; &lt;</a:t>
            </a:r>
            <a:r>
              <a:rPr lang="zh-CN" altLang="en-US" dirty="0"/>
              <a:t>操作数</a:t>
            </a:r>
            <a:r>
              <a:rPr lang="en-US" altLang="zh-CN" dirty="0"/>
              <a:t>B&gt;</a:t>
            </a:r>
            <a:r>
              <a:rPr lang="zh-CN" altLang="en-US" dirty="0"/>
              <a:t>，即 </a:t>
            </a:r>
            <a:r>
              <a:rPr lang="en-US" altLang="zh-CN" dirty="0"/>
              <a:t>A θ B</a:t>
            </a:r>
            <a:r>
              <a:rPr lang="zh-CN" altLang="en-US" dirty="0" smtClean="0"/>
              <a:t>；</a:t>
            </a:r>
            <a:endParaRPr lang="zh-CN" altLang="en-US" dirty="0"/>
          </a:p>
          <a:p>
            <a:pPr lvl="1"/>
            <a:r>
              <a:rPr lang="zh-CN" altLang="en-US" dirty="0"/>
              <a:t>后缀</a:t>
            </a:r>
            <a:r>
              <a:rPr lang="en-US" altLang="zh-CN" dirty="0"/>
              <a:t>(postfix)</a:t>
            </a:r>
            <a:r>
              <a:rPr lang="zh-CN" altLang="en-US" dirty="0"/>
              <a:t>表示 （逆波兰式</a:t>
            </a:r>
            <a:r>
              <a:rPr lang="zh-CN" altLang="en-US" dirty="0" smtClean="0"/>
              <a:t>）</a:t>
            </a:r>
            <a:endParaRPr lang="en-US" altLang="zh-CN" dirty="0"/>
          </a:p>
          <a:p>
            <a:pPr marL="480060" lvl="1" indent="0">
              <a:buNone/>
            </a:pPr>
            <a:r>
              <a:rPr lang="en-US" altLang="zh-CN" dirty="0" smtClean="0"/>
              <a:t>	&lt;</a:t>
            </a:r>
            <a:r>
              <a:rPr lang="zh-CN" altLang="en-US" dirty="0"/>
              <a:t>操作数</a:t>
            </a:r>
            <a:r>
              <a:rPr lang="en-US" altLang="zh-CN" dirty="0"/>
              <a:t>A&gt; &lt;</a:t>
            </a:r>
            <a:r>
              <a:rPr lang="zh-CN" altLang="en-US" dirty="0"/>
              <a:t>操作数</a:t>
            </a:r>
            <a:r>
              <a:rPr lang="en-US" altLang="zh-CN" dirty="0"/>
              <a:t>B&gt; &lt;</a:t>
            </a:r>
            <a:r>
              <a:rPr lang="zh-CN" altLang="en-US" dirty="0"/>
              <a:t>运算符</a:t>
            </a:r>
            <a:r>
              <a:rPr lang="en-US" altLang="zh-CN" dirty="0"/>
              <a:t>&gt;</a:t>
            </a:r>
            <a:r>
              <a:rPr lang="zh-CN" altLang="en-US" dirty="0"/>
              <a:t>，</a:t>
            </a:r>
            <a:r>
              <a:rPr lang="zh-CN" altLang="en-US" dirty="0" smtClean="0"/>
              <a:t>即 </a:t>
            </a:r>
            <a:r>
              <a:rPr lang="en-US" altLang="zh-CN" dirty="0" smtClean="0"/>
              <a:t>A </a:t>
            </a:r>
            <a:r>
              <a:rPr lang="en-US" altLang="zh-CN" dirty="0"/>
              <a:t>B θ </a:t>
            </a:r>
            <a:r>
              <a:rPr lang="zh-CN" altLang="en-US" dirty="0" smtClean="0"/>
              <a:t>；</a:t>
            </a:r>
            <a:endParaRPr lang="en-US" altLang="zh-CN" dirty="0" smtClean="0"/>
          </a:p>
          <a:p>
            <a:pPr lvl="1"/>
            <a:r>
              <a:rPr lang="zh-CN" altLang="en-US" dirty="0"/>
              <a:t>前缀</a:t>
            </a:r>
            <a:r>
              <a:rPr lang="en-US" altLang="zh-CN" dirty="0"/>
              <a:t>(prefix)</a:t>
            </a:r>
            <a:r>
              <a:rPr lang="zh-CN" altLang="en-US" dirty="0"/>
              <a:t>表示（波兰式）</a:t>
            </a:r>
          </a:p>
          <a:p>
            <a:pPr marL="480060" lvl="1" indent="0">
              <a:buNone/>
            </a:pPr>
            <a:r>
              <a:rPr lang="en-US" altLang="zh-CN" dirty="0"/>
              <a:t>	&lt;</a:t>
            </a:r>
            <a:r>
              <a:rPr lang="zh-CN" altLang="en-US" dirty="0"/>
              <a:t>运算符</a:t>
            </a:r>
            <a:r>
              <a:rPr lang="en-US" altLang="zh-CN" dirty="0"/>
              <a:t>&gt; &lt;</a:t>
            </a:r>
            <a:r>
              <a:rPr lang="zh-CN" altLang="en-US" dirty="0"/>
              <a:t>操作数</a:t>
            </a:r>
            <a:r>
              <a:rPr lang="en-US" altLang="zh-CN" dirty="0"/>
              <a:t>A&gt; &lt;</a:t>
            </a:r>
            <a:r>
              <a:rPr lang="zh-CN" altLang="en-US" dirty="0"/>
              <a:t>操作数</a:t>
            </a:r>
            <a:r>
              <a:rPr lang="en-US" altLang="zh-CN" dirty="0"/>
              <a:t>B&gt;</a:t>
            </a:r>
            <a:r>
              <a:rPr lang="zh-CN" altLang="en-US" dirty="0"/>
              <a:t>，</a:t>
            </a:r>
            <a:r>
              <a:rPr lang="zh-CN" altLang="en-US" dirty="0" smtClean="0"/>
              <a:t>即 </a:t>
            </a:r>
            <a:r>
              <a:rPr lang="en-US" altLang="zh-CN" dirty="0" smtClean="0"/>
              <a:t>θ </a:t>
            </a:r>
            <a:r>
              <a:rPr lang="en-US" altLang="zh-CN" dirty="0"/>
              <a:t>A B</a:t>
            </a:r>
            <a:r>
              <a:rPr lang="zh-CN" altLang="en-US" dirty="0"/>
              <a:t>；</a:t>
            </a:r>
          </a:p>
          <a:p>
            <a:endParaRPr lang="zh-CN" altLang="en-US" dirty="0"/>
          </a:p>
        </p:txBody>
      </p:sp>
      <p:sp>
        <p:nvSpPr>
          <p:cNvPr id="90115" name="Rectangle 2"/>
          <p:cNvSpPr>
            <a:spLocks noGrp="1" noChangeArrowheads="1"/>
          </p:cNvSpPr>
          <p:nvPr>
            <p:ph type="title"/>
          </p:nvPr>
        </p:nvSpPr>
        <p:spPr/>
        <p:txBody>
          <a:bodyPr>
            <a:noAutofit/>
          </a:bodyPr>
          <a:lstStyle/>
          <a:p>
            <a:pPr algn="l"/>
            <a:r>
              <a:rPr lang="zh-CN" altLang="en-US" sz="3840" dirty="0"/>
              <a:t>栈的应用：表达式求值</a:t>
            </a:r>
          </a:p>
        </p:txBody>
      </p:sp>
      <p:sp>
        <p:nvSpPr>
          <p:cNvPr id="90114" name="灯片编号占位符 4"/>
          <p:cNvSpPr>
            <a:spLocks noGrp="1" noChangeArrowheads="1"/>
          </p:cNvSpPr>
          <p:nvPr>
            <p:ph type="sldNum" sz="quarter" idx="4294967295"/>
          </p:nvPr>
        </p:nvSpPr>
        <p:spPr>
          <a:xfrm>
            <a:off x="9022080" y="6583680"/>
            <a:ext cx="2560320" cy="2590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000">
                <a:solidFill>
                  <a:schemeClr val="tx1"/>
                </a:solidFill>
                <a:latin typeface="Arial" pitchFamily="34" charset="0"/>
                <a:ea typeface="宋体" pitchFamily="2" charset="-122"/>
              </a:defRPr>
            </a:lvl1pPr>
            <a:lvl2pPr marL="695318" indent="-267430">
              <a:spcBef>
                <a:spcPct val="20000"/>
              </a:spcBef>
              <a:buClr>
                <a:schemeClr val="accent2"/>
              </a:buClr>
              <a:buSzPct val="80000"/>
              <a:buFont typeface="Wingdings" pitchFamily="2" charset="2"/>
              <a:buChar char="¨"/>
              <a:defRPr sz="2640">
                <a:solidFill>
                  <a:schemeClr val="tx1"/>
                </a:solidFill>
                <a:latin typeface="Arial" pitchFamily="34" charset="0"/>
                <a:ea typeface="宋体" pitchFamily="2" charset="-122"/>
              </a:defRPr>
            </a:lvl2pPr>
            <a:lvl3pPr marL="1069718" indent="-213944">
              <a:spcBef>
                <a:spcPct val="20000"/>
              </a:spcBef>
              <a:buClr>
                <a:schemeClr val="bg2"/>
              </a:buClr>
              <a:buSzPct val="65000"/>
              <a:buFont typeface="Wingdings" pitchFamily="2" charset="2"/>
              <a:buChar char="n"/>
              <a:defRPr sz="2280">
                <a:solidFill>
                  <a:schemeClr val="tx1"/>
                </a:solidFill>
                <a:latin typeface="Arial" pitchFamily="34" charset="0"/>
                <a:ea typeface="宋体" pitchFamily="2" charset="-122"/>
              </a:defRPr>
            </a:lvl3pPr>
            <a:lvl4pPr marL="1497607" indent="-213944">
              <a:spcBef>
                <a:spcPct val="20000"/>
              </a:spcBef>
              <a:buClr>
                <a:schemeClr val="accent2"/>
              </a:buClr>
              <a:buSzPct val="70000"/>
              <a:buFont typeface="Wingdings" pitchFamily="2" charset="2"/>
              <a:buChar char="¨"/>
              <a:defRPr sz="1920">
                <a:solidFill>
                  <a:schemeClr val="tx1"/>
                </a:solidFill>
                <a:latin typeface="Arial" pitchFamily="34" charset="0"/>
                <a:ea typeface="宋体" pitchFamily="2" charset="-122"/>
              </a:defRPr>
            </a:lvl4pPr>
            <a:lvl5pPr marL="1925496" indent="-213944">
              <a:spcBef>
                <a:spcPct val="20000"/>
              </a:spcBef>
              <a:buClr>
                <a:schemeClr val="bg2"/>
              </a:buClr>
              <a:buFont typeface="Wingdings" pitchFamily="2" charset="2"/>
              <a:buChar char="§"/>
              <a:defRPr sz="1920">
                <a:solidFill>
                  <a:schemeClr val="tx1"/>
                </a:solidFill>
                <a:latin typeface="Arial" pitchFamily="34" charset="0"/>
                <a:ea typeface="宋体" pitchFamily="2" charset="-122"/>
              </a:defRPr>
            </a:lvl5pPr>
            <a:lvl6pPr marL="2353382" indent="-213944" eaLnBrk="0" fontAlgn="base" hangingPunct="0">
              <a:spcBef>
                <a:spcPct val="20000"/>
              </a:spcBef>
              <a:spcAft>
                <a:spcPct val="0"/>
              </a:spcAft>
              <a:buClr>
                <a:schemeClr val="bg2"/>
              </a:buClr>
              <a:buFont typeface="Wingdings" pitchFamily="2" charset="2"/>
              <a:buChar char="§"/>
              <a:defRPr sz="1920">
                <a:solidFill>
                  <a:schemeClr val="tx1"/>
                </a:solidFill>
                <a:latin typeface="Arial" pitchFamily="34" charset="0"/>
                <a:ea typeface="宋体" pitchFamily="2" charset="-122"/>
              </a:defRPr>
            </a:lvl6pPr>
            <a:lvl7pPr marL="2781271" indent="-213944" eaLnBrk="0" fontAlgn="base" hangingPunct="0">
              <a:spcBef>
                <a:spcPct val="20000"/>
              </a:spcBef>
              <a:spcAft>
                <a:spcPct val="0"/>
              </a:spcAft>
              <a:buClr>
                <a:schemeClr val="bg2"/>
              </a:buClr>
              <a:buFont typeface="Wingdings" pitchFamily="2" charset="2"/>
              <a:buChar char="§"/>
              <a:defRPr sz="1920">
                <a:solidFill>
                  <a:schemeClr val="tx1"/>
                </a:solidFill>
                <a:latin typeface="Arial" pitchFamily="34" charset="0"/>
                <a:ea typeface="宋体" pitchFamily="2" charset="-122"/>
              </a:defRPr>
            </a:lvl7pPr>
            <a:lvl8pPr marL="3209159" indent="-213944" eaLnBrk="0" fontAlgn="base" hangingPunct="0">
              <a:spcBef>
                <a:spcPct val="20000"/>
              </a:spcBef>
              <a:spcAft>
                <a:spcPct val="0"/>
              </a:spcAft>
              <a:buClr>
                <a:schemeClr val="bg2"/>
              </a:buClr>
              <a:buFont typeface="Wingdings" pitchFamily="2" charset="2"/>
              <a:buChar char="§"/>
              <a:defRPr sz="1920">
                <a:solidFill>
                  <a:schemeClr val="tx1"/>
                </a:solidFill>
                <a:latin typeface="Arial" pitchFamily="34" charset="0"/>
                <a:ea typeface="宋体" pitchFamily="2" charset="-122"/>
              </a:defRPr>
            </a:lvl8pPr>
            <a:lvl9pPr marL="3637046" indent="-213944" eaLnBrk="0" fontAlgn="base" hangingPunct="0">
              <a:spcBef>
                <a:spcPct val="20000"/>
              </a:spcBef>
              <a:spcAft>
                <a:spcPct val="0"/>
              </a:spcAft>
              <a:buClr>
                <a:schemeClr val="bg2"/>
              </a:buClr>
              <a:buFont typeface="Wingdings" pitchFamily="2" charset="2"/>
              <a:buChar char="§"/>
              <a:defRPr sz="1920">
                <a:solidFill>
                  <a:schemeClr val="tx1"/>
                </a:solidFill>
                <a:latin typeface="Arial" pitchFamily="34" charset="0"/>
                <a:ea typeface="宋体" pitchFamily="2" charset="-122"/>
              </a:defRPr>
            </a:lvl9pPr>
          </a:lstStyle>
          <a:p>
            <a:pPr marL="0" marR="0" lvl="0" indent="0" algn="l" defTabSz="1097149" rtl="0" eaLnBrk="1" fontAlgn="auto" latinLnBrk="0" hangingPunct="1">
              <a:lnSpc>
                <a:spcPct val="100000"/>
              </a:lnSpc>
              <a:spcBef>
                <a:spcPct val="0"/>
              </a:spcBef>
              <a:spcAft>
                <a:spcPts val="0"/>
              </a:spcAft>
              <a:buClrTx/>
              <a:buSzTx/>
              <a:buFont typeface="Wingdings" pitchFamily="2" charset="2"/>
              <a:buNone/>
              <a:tabLst/>
              <a:defRPr/>
            </a:pPr>
            <a:fld id="{A2A132CF-DF2C-448E-8327-33DDC1DE3ACF}" type="slidenum">
              <a:rPr kumimoji="0" lang="en-US" altLang="zh-CN" sz="1080" b="0" i="0" u="none" strike="noStrike" kern="1200" cap="none" spc="0" normalizeH="0" baseline="0" noProof="0">
                <a:ln>
                  <a:noFill/>
                </a:ln>
                <a:solidFill>
                  <a:srgbClr val="1F5281"/>
                </a:solidFill>
                <a:effectLst/>
                <a:uLnTx/>
                <a:uFillTx/>
                <a:latin typeface="Arial Black" pitchFamily="34" charset="0"/>
                <a:ea typeface="宋体" pitchFamily="2" charset="-122"/>
                <a:cs typeface="+mn-cs"/>
              </a:rPr>
              <a:pPr marL="0" marR="0" lvl="0" indent="0" algn="l" defTabSz="1097149" rtl="0" eaLnBrk="1" fontAlgn="auto" latinLnBrk="0" hangingPunct="1">
                <a:lnSpc>
                  <a:spcPct val="100000"/>
                </a:lnSpc>
                <a:spcBef>
                  <a:spcPct val="0"/>
                </a:spcBef>
                <a:spcAft>
                  <a:spcPts val="0"/>
                </a:spcAft>
                <a:buClrTx/>
                <a:buSzTx/>
                <a:buFont typeface="Wingdings" pitchFamily="2" charset="2"/>
                <a:buNone/>
                <a:tabLst/>
                <a:defRPr/>
              </a:pPr>
              <a:t>50</a:t>
            </a:fld>
            <a:endParaRPr kumimoji="0" lang="en-US" altLang="zh-CN" sz="1080" b="0" i="0" u="none" strike="noStrike" kern="1200" cap="none" spc="0" normalizeH="0" baseline="0" noProof="0">
              <a:ln>
                <a:noFill/>
              </a:ln>
              <a:solidFill>
                <a:srgbClr val="1F5281"/>
              </a:solidFill>
              <a:effectLst/>
              <a:uLnTx/>
              <a:uFillTx/>
              <a:latin typeface="Arial Black" pitchFamily="34" charset="0"/>
              <a:ea typeface="宋体" pitchFamily="2" charset="-122"/>
              <a:cs typeface="+mn-cs"/>
            </a:endParaRPr>
          </a:p>
        </p:txBody>
      </p:sp>
    </p:spTree>
    <p:extLst>
      <p:ext uri="{BB962C8B-B14F-4D97-AF65-F5344CB8AC3E}">
        <p14:creationId xmlns:p14="http://schemas.microsoft.com/office/powerpoint/2010/main" val="3381065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75520" y="1205553"/>
            <a:ext cx="3542794" cy="725684"/>
          </a:xfrm>
        </p:spPr>
        <p:txBody>
          <a:bodyPr/>
          <a:lstStyle/>
          <a:p>
            <a:pPr marL="0" indent="0">
              <a:buNone/>
            </a:pPr>
            <a:r>
              <a:rPr lang="pt-BR" altLang="zh-CN" sz="2880" dirty="0"/>
              <a:t>a+b*(c-d)-e/f </a:t>
            </a:r>
          </a:p>
          <a:p>
            <a:pPr marL="0" indent="0">
              <a:buNone/>
            </a:pPr>
            <a:endParaRPr lang="pt-BR" altLang="zh-CN" sz="2880" dirty="0"/>
          </a:p>
          <a:p>
            <a:pPr marL="0" indent="0">
              <a:buNone/>
            </a:pPr>
            <a:endParaRPr lang="zh-CN" altLang="en-US" sz="2880" dirty="0"/>
          </a:p>
        </p:txBody>
      </p:sp>
      <p:sp>
        <p:nvSpPr>
          <p:cNvPr id="3" name="标题 2"/>
          <p:cNvSpPr>
            <a:spLocks noGrp="1"/>
          </p:cNvSpPr>
          <p:nvPr>
            <p:ph type="title"/>
          </p:nvPr>
        </p:nvSpPr>
        <p:spPr/>
        <p:txBody>
          <a:bodyPr>
            <a:normAutofit fontScale="90000"/>
          </a:bodyPr>
          <a:lstStyle/>
          <a:p>
            <a:r>
              <a:rPr lang="zh-CN" altLang="en-US" dirty="0" smtClean="0"/>
              <a:t>中缀转换为后缀</a:t>
            </a:r>
            <a:endParaRPr lang="zh-CN" altLang="en-US" dirty="0"/>
          </a:p>
        </p:txBody>
      </p:sp>
      <p:sp>
        <p:nvSpPr>
          <p:cNvPr id="4" name="TextBox 3"/>
          <p:cNvSpPr txBox="1"/>
          <p:nvPr/>
        </p:nvSpPr>
        <p:spPr>
          <a:xfrm>
            <a:off x="2470234" y="2115783"/>
            <a:ext cx="817853" cy="535531"/>
          </a:xfrm>
          <a:prstGeom prst="rect">
            <a:avLst/>
          </a:prstGeom>
          <a:noFill/>
        </p:spPr>
        <p:txBody>
          <a:bodyPr wrap="none"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mn-cs"/>
              </a:rPr>
              <a:t>c d -</a:t>
            </a:r>
            <a:endParaRPr kumimoji="0" lang="zh-CN" altLang="en-US" sz="2880" b="1"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 name="矩形 4"/>
          <p:cNvSpPr/>
          <p:nvPr/>
        </p:nvSpPr>
        <p:spPr>
          <a:xfrm>
            <a:off x="2137667" y="2115783"/>
            <a:ext cx="383438"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mn-cs"/>
              </a:rPr>
              <a:t>b</a:t>
            </a:r>
            <a:endParaRPr kumimoji="0" lang="zh-CN" altLang="en-US" sz="2880" b="1"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6" name="矩形 5"/>
          <p:cNvSpPr/>
          <p:nvPr/>
        </p:nvSpPr>
        <p:spPr>
          <a:xfrm>
            <a:off x="3247920" y="2115783"/>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880" b="0" i="0" u="none" strike="noStrike" kern="1200" cap="none" spc="0" normalizeH="0" baseline="0" noProof="0">
              <a:ln>
                <a:noFill/>
              </a:ln>
              <a:solidFill>
                <a:srgbClr val="1F5281"/>
              </a:solidFill>
              <a:effectLst/>
              <a:uLnTx/>
              <a:uFillTx/>
              <a:latin typeface="Verdana"/>
              <a:ea typeface="+mn-ea"/>
              <a:cs typeface="+mn-cs"/>
            </a:endParaRPr>
          </a:p>
        </p:txBody>
      </p:sp>
      <p:sp>
        <p:nvSpPr>
          <p:cNvPr id="7" name="矩形 6"/>
          <p:cNvSpPr/>
          <p:nvPr/>
        </p:nvSpPr>
        <p:spPr>
          <a:xfrm>
            <a:off x="1775520" y="2115783"/>
            <a:ext cx="367408"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a:t>
            </a:r>
            <a:endParaRPr kumimoji="0" lang="zh-CN" altLang="en-US" sz="2880" b="0" i="0" u="none" strike="noStrike" kern="1200" cap="none" spc="0" normalizeH="0" baseline="0" noProof="0">
              <a:ln>
                <a:noFill/>
              </a:ln>
              <a:solidFill>
                <a:srgbClr val="1F5281"/>
              </a:solidFill>
              <a:effectLst/>
              <a:uLnTx/>
              <a:uFillTx/>
              <a:latin typeface="Verdana"/>
              <a:ea typeface="+mn-ea"/>
              <a:cs typeface="+mn-cs"/>
            </a:endParaRPr>
          </a:p>
        </p:txBody>
      </p:sp>
      <p:sp>
        <p:nvSpPr>
          <p:cNvPr id="8" name="矩形 7"/>
          <p:cNvSpPr/>
          <p:nvPr/>
        </p:nvSpPr>
        <p:spPr>
          <a:xfrm>
            <a:off x="3712456" y="2115783"/>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880" b="0" i="0" u="none" strike="noStrike" kern="1200" cap="none" spc="0" normalizeH="0" baseline="0" noProof="0">
              <a:ln>
                <a:noFill/>
              </a:ln>
              <a:solidFill>
                <a:srgbClr val="1F5281"/>
              </a:solidFill>
              <a:effectLst/>
              <a:uLnTx/>
              <a:uFillTx/>
              <a:latin typeface="Verdana"/>
              <a:ea typeface="+mn-ea"/>
              <a:cs typeface="+mn-cs"/>
            </a:endParaRPr>
          </a:p>
        </p:txBody>
      </p:sp>
      <p:sp>
        <p:nvSpPr>
          <p:cNvPr id="9" name="矩形 8"/>
          <p:cNvSpPr/>
          <p:nvPr/>
        </p:nvSpPr>
        <p:spPr>
          <a:xfrm>
            <a:off x="4130804" y="2115783"/>
            <a:ext cx="813043" cy="535531"/>
          </a:xfrm>
          <a:prstGeom prst="rect">
            <a:avLst/>
          </a:prstGeom>
        </p:spPr>
        <p:txBody>
          <a:bodyPr wrap="none">
            <a:spAutoFit/>
          </a:bodyPr>
          <a:lstStyle/>
          <a:p>
            <a:pPr marL="0" marR="0" lvl="0" indent="0" algn="just" defTabSz="548574" rtl="0" eaLnBrk="1" fontAlgn="auto" latinLnBrk="0" hangingPunct="1">
              <a:lnSpc>
                <a:spcPct val="100000"/>
              </a:lnSpc>
              <a:spcBef>
                <a:spcPts val="720"/>
              </a:spcBef>
              <a:spcAft>
                <a:spcPts val="72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e f /</a:t>
            </a:r>
            <a:endParaRPr kumimoji="0" lang="zh-CN" altLang="en-US" sz="2880" b="0" i="0" u="none" strike="noStrike" kern="1200" cap="none" spc="0" normalizeH="0" baseline="0" noProof="0">
              <a:ln>
                <a:noFill/>
              </a:ln>
              <a:solidFill>
                <a:srgbClr val="1F5281"/>
              </a:solidFill>
              <a:effectLst/>
              <a:uLnTx/>
              <a:uFillTx/>
              <a:latin typeface="Verdana"/>
              <a:ea typeface="+mn-ea"/>
              <a:cs typeface="+mn-cs"/>
            </a:endParaRPr>
          </a:p>
        </p:txBody>
      </p:sp>
      <p:sp>
        <p:nvSpPr>
          <p:cNvPr id="10" name="矩形 9"/>
          <p:cNvSpPr/>
          <p:nvPr/>
        </p:nvSpPr>
        <p:spPr>
          <a:xfrm>
            <a:off x="4919720" y="2115783"/>
            <a:ext cx="298480"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880" b="0" i="0" u="none" strike="noStrike" kern="1200" cap="none" spc="0" normalizeH="0" baseline="0" noProof="0">
              <a:ln>
                <a:noFill/>
              </a:ln>
              <a:solidFill>
                <a:srgbClr val="1F5281"/>
              </a:solidFill>
              <a:effectLst/>
              <a:uLnTx/>
              <a:uFillTx/>
              <a:latin typeface="Verdana"/>
              <a:ea typeface="+mn-ea"/>
              <a:cs typeface="+mn-cs"/>
            </a:endParaRPr>
          </a:p>
        </p:txBody>
      </p:sp>
      <p:sp>
        <p:nvSpPr>
          <p:cNvPr id="23" name="矩形 22"/>
          <p:cNvSpPr/>
          <p:nvPr/>
        </p:nvSpPr>
        <p:spPr>
          <a:xfrm>
            <a:off x="1863888" y="3741174"/>
            <a:ext cx="3506088"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(A+B)*D-E/(F+A*D)+C</a:t>
            </a:r>
          </a:p>
        </p:txBody>
      </p:sp>
      <p:sp>
        <p:nvSpPr>
          <p:cNvPr id="24" name="矩形 23"/>
          <p:cNvSpPr/>
          <p:nvPr/>
        </p:nvSpPr>
        <p:spPr>
          <a:xfrm>
            <a:off x="1731974" y="4595166"/>
            <a:ext cx="800219"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AB+</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37" name="矩形 36"/>
          <p:cNvSpPr/>
          <p:nvPr/>
        </p:nvSpPr>
        <p:spPr>
          <a:xfrm>
            <a:off x="2378769" y="4595166"/>
            <a:ext cx="41710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D</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38" name="矩形 37"/>
          <p:cNvSpPr/>
          <p:nvPr/>
        </p:nvSpPr>
        <p:spPr>
          <a:xfrm>
            <a:off x="2629992" y="4595166"/>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39" name="矩形 38"/>
          <p:cNvSpPr/>
          <p:nvPr/>
        </p:nvSpPr>
        <p:spPr>
          <a:xfrm>
            <a:off x="3480491" y="4595166"/>
            <a:ext cx="825867"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AD*</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40" name="矩形 39"/>
          <p:cNvSpPr/>
          <p:nvPr/>
        </p:nvSpPr>
        <p:spPr>
          <a:xfrm>
            <a:off x="3274357" y="4595166"/>
            <a:ext cx="354584"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F</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41" name="矩形 40"/>
          <p:cNvSpPr/>
          <p:nvPr/>
        </p:nvSpPr>
        <p:spPr>
          <a:xfrm>
            <a:off x="4211637" y="4595166"/>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880" b="0" i="0" u="none" strike="noStrike" kern="1200" cap="none" spc="0" normalizeH="0" baseline="0" noProof="0">
              <a:ln>
                <a:noFill/>
              </a:ln>
              <a:solidFill>
                <a:srgbClr val="1F5281"/>
              </a:solidFill>
              <a:effectLst/>
              <a:uLnTx/>
              <a:uFillTx/>
              <a:latin typeface="Verdana"/>
              <a:ea typeface="+mn-ea"/>
              <a:cs typeface="+mn-cs"/>
            </a:endParaRPr>
          </a:p>
        </p:txBody>
      </p:sp>
      <p:sp>
        <p:nvSpPr>
          <p:cNvPr id="42" name="矩形 41"/>
          <p:cNvSpPr/>
          <p:nvPr/>
        </p:nvSpPr>
        <p:spPr>
          <a:xfrm>
            <a:off x="3031533" y="4595166"/>
            <a:ext cx="36420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E</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43" name="矩形 42"/>
          <p:cNvSpPr/>
          <p:nvPr/>
        </p:nvSpPr>
        <p:spPr>
          <a:xfrm>
            <a:off x="4470865" y="4595166"/>
            <a:ext cx="343364"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44" name="矩形 43"/>
          <p:cNvSpPr/>
          <p:nvPr/>
        </p:nvSpPr>
        <p:spPr>
          <a:xfrm>
            <a:off x="5248552" y="4595166"/>
            <a:ext cx="38023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C</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45" name="矩形 44"/>
          <p:cNvSpPr/>
          <p:nvPr/>
        </p:nvSpPr>
        <p:spPr>
          <a:xfrm>
            <a:off x="5507781" y="4595166"/>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
        <p:nvSpPr>
          <p:cNvPr id="46" name="矩形 45"/>
          <p:cNvSpPr/>
          <p:nvPr/>
        </p:nvSpPr>
        <p:spPr>
          <a:xfrm>
            <a:off x="4855757" y="4595166"/>
            <a:ext cx="298480"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prstClr val="black"/>
                </a:solidFill>
                <a:effectLst/>
                <a:uLnTx/>
                <a:uFillTx/>
                <a:latin typeface="Calibri" panose="020F0502020204030204" pitchFamily="34" charset="0"/>
                <a:ea typeface="+mn-ea"/>
                <a:cs typeface="+mn-cs"/>
              </a:rPr>
              <a:t>-</a:t>
            </a:r>
            <a:endParaRPr kumimoji="0" lang="zh-CN" altLang="en-US" sz="2160" b="0" i="0" u="none" strike="noStrike" kern="1200" cap="none" spc="0" normalizeH="0" baseline="0" noProof="0">
              <a:ln>
                <a:noFill/>
              </a:ln>
              <a:solidFill>
                <a:srgbClr val="1F5281"/>
              </a:solidFill>
              <a:effectLst/>
              <a:uLnTx/>
              <a:uFillTx/>
              <a:latin typeface="Verdana"/>
              <a:ea typeface="+mn-ea"/>
              <a:cs typeface="+mn-cs"/>
            </a:endParaRPr>
          </a:p>
        </p:txBody>
      </p:sp>
    </p:spTree>
    <p:extLst>
      <p:ext uri="{BB962C8B-B14F-4D97-AF65-F5344CB8AC3E}">
        <p14:creationId xmlns:p14="http://schemas.microsoft.com/office/powerpoint/2010/main" val="361272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23" grpId="0"/>
      <p:bldP spid="24" grpId="0"/>
      <p:bldP spid="37" grpId="0"/>
      <p:bldP spid="38" grpId="0"/>
      <p:bldP spid="39" grpId="0"/>
      <p:bldP spid="40" grpId="0"/>
      <p:bldP spid="41" grpId="0"/>
      <p:bldP spid="42" grpId="0"/>
      <p:bldP spid="43" grpId="0"/>
      <p:bldP spid="44" grpId="0"/>
      <p:bldP spid="45" grpId="0"/>
      <p:bldP spid="4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93404" y="1331648"/>
            <a:ext cx="4256959" cy="552865"/>
          </a:xfrm>
        </p:spPr>
        <p:txBody>
          <a:bodyPr>
            <a:noAutofit/>
          </a:bodyPr>
          <a:lstStyle/>
          <a:p>
            <a:pPr marL="0" indent="0">
              <a:buNone/>
            </a:pPr>
            <a:r>
              <a:rPr lang="pt-BR" altLang="zh-CN" sz="2880" dirty="0"/>
              <a:t>a+b*(c-d)-e/f</a:t>
            </a:r>
          </a:p>
          <a:p>
            <a:endParaRPr lang="zh-CN" altLang="en-US" sz="2880" dirty="0"/>
          </a:p>
        </p:txBody>
      </p:sp>
      <p:sp>
        <p:nvSpPr>
          <p:cNvPr id="3" name="标题 2"/>
          <p:cNvSpPr>
            <a:spLocks noGrp="1"/>
          </p:cNvSpPr>
          <p:nvPr>
            <p:ph type="title"/>
          </p:nvPr>
        </p:nvSpPr>
        <p:spPr/>
        <p:txBody>
          <a:bodyPr>
            <a:normAutofit fontScale="90000"/>
          </a:bodyPr>
          <a:lstStyle/>
          <a:p>
            <a:r>
              <a:rPr lang="zh-CN" altLang="en-US" dirty="0"/>
              <a:t>中缀转换为</a:t>
            </a:r>
            <a:r>
              <a:rPr lang="zh-CN" altLang="en-US" dirty="0" smtClean="0"/>
              <a:t>前缀</a:t>
            </a:r>
            <a:endParaRPr lang="zh-CN" altLang="en-US" dirty="0"/>
          </a:p>
        </p:txBody>
      </p:sp>
      <p:sp>
        <p:nvSpPr>
          <p:cNvPr id="14" name="TextBox 13"/>
          <p:cNvSpPr txBox="1"/>
          <p:nvPr/>
        </p:nvSpPr>
        <p:spPr>
          <a:xfrm>
            <a:off x="3428761" y="2219266"/>
            <a:ext cx="298480" cy="535531"/>
          </a:xfrm>
          <a:prstGeom prst="rect">
            <a:avLst/>
          </a:prstGeom>
          <a:noFill/>
        </p:spPr>
        <p:txBody>
          <a:bodyPr wrap="none"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5" name="矩形 14"/>
          <p:cNvSpPr/>
          <p:nvPr/>
        </p:nvSpPr>
        <p:spPr>
          <a:xfrm>
            <a:off x="3096194" y="2219266"/>
            <a:ext cx="383438"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b</a:t>
            </a:r>
            <a:endParaRPr kumimoji="0" lang="zh-CN" altLang="en-US"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6" name="矩形 15"/>
          <p:cNvSpPr/>
          <p:nvPr/>
        </p:nvSpPr>
        <p:spPr>
          <a:xfrm>
            <a:off x="2734048" y="2219266"/>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7" name="矩形 16"/>
          <p:cNvSpPr/>
          <p:nvPr/>
        </p:nvSpPr>
        <p:spPr>
          <a:xfrm>
            <a:off x="2392793" y="2219266"/>
            <a:ext cx="367408"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8" name="矩形 17"/>
          <p:cNvSpPr/>
          <p:nvPr/>
        </p:nvSpPr>
        <p:spPr>
          <a:xfrm>
            <a:off x="2021832" y="2219266"/>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9" name="矩形 18"/>
          <p:cNvSpPr/>
          <p:nvPr/>
        </p:nvSpPr>
        <p:spPr>
          <a:xfrm>
            <a:off x="4515965" y="2219266"/>
            <a:ext cx="343364" cy="535531"/>
          </a:xfrm>
          <a:prstGeom prst="rect">
            <a:avLst/>
          </a:prstGeom>
        </p:spPr>
        <p:txBody>
          <a:bodyPr wrap="none">
            <a:spAutoFit/>
          </a:bodyPr>
          <a:lstStyle/>
          <a:p>
            <a:pPr marL="0" marR="0" lvl="0" indent="0" algn="just" defTabSz="548574" rtl="0" eaLnBrk="1" fontAlgn="auto" latinLnBrk="0" hangingPunct="1">
              <a:lnSpc>
                <a:spcPct val="100000"/>
              </a:lnSpc>
              <a:spcBef>
                <a:spcPts val="720"/>
              </a:spcBef>
              <a:spcAft>
                <a:spcPts val="72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0" name="矩形 19"/>
          <p:cNvSpPr/>
          <p:nvPr/>
        </p:nvSpPr>
        <p:spPr>
          <a:xfrm>
            <a:off x="1631233" y="2219266"/>
            <a:ext cx="298480"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1" name="矩形 20"/>
          <p:cNvSpPr/>
          <p:nvPr/>
        </p:nvSpPr>
        <p:spPr>
          <a:xfrm>
            <a:off x="4837503" y="2219266"/>
            <a:ext cx="370614" cy="535531"/>
          </a:xfrm>
          <a:prstGeom prst="rect">
            <a:avLst/>
          </a:prstGeom>
        </p:spPr>
        <p:txBody>
          <a:bodyPr wrap="none">
            <a:spAutoFit/>
          </a:bodyPr>
          <a:lstStyle/>
          <a:p>
            <a:pPr marL="0" marR="0" lvl="0" indent="0" algn="just" defTabSz="548574" rtl="0" eaLnBrk="1" fontAlgn="auto" latinLnBrk="0" hangingPunct="1">
              <a:lnSpc>
                <a:spcPct val="100000"/>
              </a:lnSpc>
              <a:spcBef>
                <a:spcPts val="720"/>
              </a:spcBef>
              <a:spcAft>
                <a:spcPts val="72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e</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2" name="矩形 21"/>
          <p:cNvSpPr/>
          <p:nvPr/>
        </p:nvSpPr>
        <p:spPr>
          <a:xfrm>
            <a:off x="5182980" y="2219266"/>
            <a:ext cx="301686" cy="535531"/>
          </a:xfrm>
          <a:prstGeom prst="rect">
            <a:avLst/>
          </a:prstGeom>
        </p:spPr>
        <p:txBody>
          <a:bodyPr wrap="none">
            <a:spAutoFit/>
          </a:bodyPr>
          <a:lstStyle/>
          <a:p>
            <a:pPr marL="0" marR="0" lvl="0" indent="0" algn="just" defTabSz="548574" rtl="0" eaLnBrk="1" fontAlgn="auto" latinLnBrk="0" hangingPunct="1">
              <a:lnSpc>
                <a:spcPct val="100000"/>
              </a:lnSpc>
              <a:spcBef>
                <a:spcPts val="720"/>
              </a:spcBef>
              <a:spcAft>
                <a:spcPts val="72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f</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3" name="TextBox 22"/>
          <p:cNvSpPr txBox="1"/>
          <p:nvPr/>
        </p:nvSpPr>
        <p:spPr>
          <a:xfrm>
            <a:off x="3719332" y="2219266"/>
            <a:ext cx="338554" cy="535531"/>
          </a:xfrm>
          <a:prstGeom prst="rect">
            <a:avLst/>
          </a:prstGeom>
          <a:noFill/>
        </p:spPr>
        <p:txBody>
          <a:bodyPr wrap="none"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c</a:t>
            </a:r>
            <a:endParaRPr kumimoji="0" lang="zh-CN" altLang="en-US"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4" name="TextBox 23"/>
          <p:cNvSpPr txBox="1"/>
          <p:nvPr/>
        </p:nvSpPr>
        <p:spPr>
          <a:xfrm>
            <a:off x="4064970" y="2219266"/>
            <a:ext cx="383438" cy="535531"/>
          </a:xfrm>
          <a:prstGeom prst="rect">
            <a:avLst/>
          </a:prstGeom>
          <a:noFill/>
        </p:spPr>
        <p:txBody>
          <a:bodyPr wrap="none"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d</a:t>
            </a:r>
            <a:endParaRPr kumimoji="0" lang="zh-CN" altLang="en-US"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5" name="矩形 24"/>
          <p:cNvSpPr/>
          <p:nvPr/>
        </p:nvSpPr>
        <p:spPr>
          <a:xfrm>
            <a:off x="1552949" y="3631574"/>
            <a:ext cx="3506088"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(A+B)*D-E/(F+A*D)+C</a:t>
            </a:r>
          </a:p>
        </p:txBody>
      </p:sp>
      <p:sp>
        <p:nvSpPr>
          <p:cNvPr id="37" name="矩形 36"/>
          <p:cNvSpPr/>
          <p:nvPr/>
        </p:nvSpPr>
        <p:spPr>
          <a:xfrm>
            <a:off x="3183001" y="4495670"/>
            <a:ext cx="409086"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8" name="矩形 37"/>
          <p:cNvSpPr/>
          <p:nvPr/>
        </p:nvSpPr>
        <p:spPr>
          <a:xfrm>
            <a:off x="4026885" y="4495670"/>
            <a:ext cx="41710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D</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39" name="矩形 38"/>
          <p:cNvSpPr/>
          <p:nvPr/>
        </p:nvSpPr>
        <p:spPr>
          <a:xfrm>
            <a:off x="2451658" y="4495670"/>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0" name="矩形 39"/>
          <p:cNvSpPr/>
          <p:nvPr/>
        </p:nvSpPr>
        <p:spPr>
          <a:xfrm>
            <a:off x="5974114" y="4495670"/>
            <a:ext cx="409086"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1" name="矩形 40"/>
          <p:cNvSpPr/>
          <p:nvPr/>
        </p:nvSpPr>
        <p:spPr>
          <a:xfrm>
            <a:off x="5459188" y="4495670"/>
            <a:ext cx="354584"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F</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2" name="矩形 41"/>
          <p:cNvSpPr/>
          <p:nvPr/>
        </p:nvSpPr>
        <p:spPr>
          <a:xfrm>
            <a:off x="5190703" y="4495670"/>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3" name="矩形 42"/>
          <p:cNvSpPr/>
          <p:nvPr/>
        </p:nvSpPr>
        <p:spPr>
          <a:xfrm>
            <a:off x="4809560" y="4495670"/>
            <a:ext cx="36420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E</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4" name="矩形 43"/>
          <p:cNvSpPr/>
          <p:nvPr/>
        </p:nvSpPr>
        <p:spPr>
          <a:xfrm>
            <a:off x="4460184" y="4495670"/>
            <a:ext cx="343364"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5" name="矩形 44"/>
          <p:cNvSpPr/>
          <p:nvPr/>
        </p:nvSpPr>
        <p:spPr>
          <a:xfrm>
            <a:off x="6675929" y="4495670"/>
            <a:ext cx="38023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t>
            </a:r>
            <a:endParaRPr kumimoji="0" lang="zh-CN" altLang="en-US" sz="288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6" name="矩形 45"/>
          <p:cNvSpPr/>
          <p:nvPr/>
        </p:nvSpPr>
        <p:spPr>
          <a:xfrm>
            <a:off x="1714148" y="4495670"/>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7" name="矩形 46"/>
          <p:cNvSpPr/>
          <p:nvPr/>
        </p:nvSpPr>
        <p:spPr>
          <a:xfrm>
            <a:off x="2116565" y="4495670"/>
            <a:ext cx="298480"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8" name="矩形 47"/>
          <p:cNvSpPr/>
          <p:nvPr/>
        </p:nvSpPr>
        <p:spPr>
          <a:xfrm>
            <a:off x="3627737" y="4495670"/>
            <a:ext cx="391454"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B</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9" name="矩形 48"/>
          <p:cNvSpPr/>
          <p:nvPr/>
        </p:nvSpPr>
        <p:spPr>
          <a:xfrm>
            <a:off x="2857923" y="4495670"/>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50" name="矩形 49"/>
          <p:cNvSpPr/>
          <p:nvPr/>
        </p:nvSpPr>
        <p:spPr>
          <a:xfrm>
            <a:off x="6316225" y="4495670"/>
            <a:ext cx="41710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D</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51" name="矩形 50"/>
          <p:cNvSpPr/>
          <p:nvPr/>
        </p:nvSpPr>
        <p:spPr>
          <a:xfrm>
            <a:off x="5770982" y="4495670"/>
            <a:ext cx="369012" cy="535531"/>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pt-BR" altLang="zh-CN" sz="2880" b="1"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zh-CN" altLang="en-US" sz="288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16922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P spid="24" grpId="0"/>
      <p:bldP spid="25"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29882" y="1355171"/>
            <a:ext cx="9664391" cy="1901011"/>
          </a:xfrm>
        </p:spPr>
        <p:txBody>
          <a:bodyPr/>
          <a:lstStyle/>
          <a:p>
            <a:r>
              <a:rPr lang="zh-CN" altLang="en-US" dirty="0"/>
              <a:t>中缀表达式    </a:t>
            </a:r>
            <a:r>
              <a:rPr lang="en-US" altLang="zh-CN" dirty="0"/>
              <a:t>a + b * ( c - d ) - e / f</a:t>
            </a:r>
          </a:p>
          <a:p>
            <a:r>
              <a:rPr lang="zh-CN" altLang="en-US" dirty="0"/>
              <a:t>后缀表达式    </a:t>
            </a:r>
            <a:r>
              <a:rPr lang="en-US" altLang="zh-CN" dirty="0"/>
              <a:t>a b c d - * + e f / -</a:t>
            </a:r>
          </a:p>
          <a:p>
            <a:r>
              <a:rPr lang="zh-CN" altLang="en-US" dirty="0"/>
              <a:t>前缀表达式    </a:t>
            </a:r>
            <a:r>
              <a:rPr lang="en-US" altLang="zh-CN" dirty="0"/>
              <a:t>- + a * </a:t>
            </a:r>
            <a:r>
              <a:rPr lang="en-US" altLang="zh-CN"/>
              <a:t>b </a:t>
            </a:r>
            <a:r>
              <a:rPr lang="en-US" altLang="zh-CN" smtClean="0"/>
              <a:t>- </a:t>
            </a:r>
            <a:r>
              <a:rPr lang="en-US" altLang="zh-CN" dirty="0"/>
              <a:t>c d / e f</a:t>
            </a: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表达式的不同形式</a:t>
            </a:r>
            <a:endParaRPr lang="zh-CN" altLang="en-US" dirty="0"/>
          </a:p>
        </p:txBody>
      </p:sp>
    </p:spTree>
    <p:extLst>
      <p:ext uri="{BB962C8B-B14F-4D97-AF65-F5344CB8AC3E}">
        <p14:creationId xmlns:p14="http://schemas.microsoft.com/office/powerpoint/2010/main" val="3585056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47735" y="3278786"/>
            <a:ext cx="9664391" cy="2592288"/>
          </a:xfrm>
          <a:solidFill>
            <a:schemeClr val="accent1">
              <a:lumMod val="20000"/>
              <a:lumOff val="80000"/>
            </a:schemeClr>
          </a:solidFill>
        </p:spPr>
        <p:txBody>
          <a:bodyPr/>
          <a:lstStyle/>
          <a:p>
            <a:r>
              <a:rPr lang="en-US" altLang="zh-CN" dirty="0" smtClean="0"/>
              <a:t>3</a:t>
            </a:r>
            <a:r>
              <a:rPr lang="zh-CN" altLang="en-US" dirty="0" smtClean="0"/>
              <a:t>种表达式形式中，</a:t>
            </a:r>
            <a:r>
              <a:rPr lang="zh-CN" altLang="en-US" dirty="0" smtClean="0">
                <a:solidFill>
                  <a:srgbClr val="FF0000"/>
                </a:solidFill>
              </a:rPr>
              <a:t>所有操作数顺序相同</a:t>
            </a:r>
            <a:r>
              <a:rPr lang="zh-CN" altLang="en-US" dirty="0" smtClean="0"/>
              <a:t>；</a:t>
            </a:r>
            <a:endParaRPr lang="en-US" altLang="zh-CN" dirty="0" smtClean="0"/>
          </a:p>
          <a:p>
            <a:r>
              <a:rPr lang="zh-CN" altLang="en-US"/>
              <a:t>后缀</a:t>
            </a:r>
            <a:r>
              <a:rPr lang="zh-CN" altLang="en-US" smtClean="0"/>
              <a:t>表达式和前缀表达式</a:t>
            </a:r>
            <a:r>
              <a:rPr lang="zh-CN" altLang="en-US"/>
              <a:t>中</a:t>
            </a:r>
            <a:r>
              <a:rPr lang="zh-CN" altLang="en-US" smtClean="0"/>
              <a:t>没有</a:t>
            </a:r>
            <a:r>
              <a:rPr lang="zh-CN" altLang="en-US" dirty="0" smtClean="0">
                <a:solidFill>
                  <a:srgbClr val="FF0000"/>
                </a:solidFill>
              </a:rPr>
              <a:t>括号</a:t>
            </a:r>
            <a:r>
              <a:rPr lang="zh-CN" altLang="en-US" dirty="0" smtClean="0"/>
              <a:t>；</a:t>
            </a:r>
            <a:endParaRPr lang="en-US" altLang="zh-CN" dirty="0" smtClean="0"/>
          </a:p>
          <a:p>
            <a:r>
              <a:rPr lang="zh-CN" altLang="en-US" dirty="0" smtClean="0"/>
              <a:t>后缀表达式中</a:t>
            </a:r>
            <a:r>
              <a:rPr lang="zh-CN" altLang="en-US" dirty="0" smtClean="0">
                <a:solidFill>
                  <a:srgbClr val="FF0000"/>
                </a:solidFill>
              </a:rPr>
              <a:t>操作符的次序</a:t>
            </a:r>
            <a:r>
              <a:rPr lang="zh-CN" altLang="en-US" dirty="0" smtClean="0"/>
              <a:t>即为</a:t>
            </a:r>
            <a:r>
              <a:rPr lang="zh-CN" altLang="en-US" dirty="0" smtClean="0">
                <a:solidFill>
                  <a:srgbClr val="FF0000"/>
                </a:solidFill>
              </a:rPr>
              <a:t>运算次序</a:t>
            </a:r>
            <a:r>
              <a:rPr lang="zh-CN" altLang="en-US" dirty="0" smtClean="0"/>
              <a:t>；</a:t>
            </a:r>
            <a:endParaRPr lang="en-US" altLang="zh-CN" dirty="0" smtClean="0"/>
          </a:p>
          <a:p>
            <a:r>
              <a:rPr lang="zh-CN" altLang="en-US" dirty="0" smtClean="0"/>
              <a:t>计算机内部用</a:t>
            </a:r>
            <a:r>
              <a:rPr lang="zh-CN" altLang="en-US" dirty="0" smtClean="0">
                <a:solidFill>
                  <a:srgbClr val="FF0000"/>
                </a:solidFill>
              </a:rPr>
              <a:t>后缀</a:t>
            </a:r>
            <a:r>
              <a:rPr lang="zh-CN" altLang="en-US" dirty="0" smtClean="0"/>
              <a:t>形式表示和</a:t>
            </a:r>
            <a:r>
              <a:rPr lang="zh-CN" altLang="en-US" smtClean="0"/>
              <a:t>处理表达式。</a:t>
            </a:r>
            <a:endParaRPr lang="zh-CN" altLang="en-US" dirty="0"/>
          </a:p>
        </p:txBody>
      </p:sp>
      <p:sp>
        <p:nvSpPr>
          <p:cNvPr id="3" name="标题 2"/>
          <p:cNvSpPr>
            <a:spLocks noGrp="1"/>
          </p:cNvSpPr>
          <p:nvPr>
            <p:ph type="title"/>
          </p:nvPr>
        </p:nvSpPr>
        <p:spPr/>
        <p:txBody>
          <a:bodyPr>
            <a:normAutofit fontScale="90000"/>
          </a:bodyPr>
          <a:lstStyle/>
          <a:p>
            <a:r>
              <a:rPr lang="zh-CN" altLang="en-US" dirty="0" smtClean="0"/>
              <a:t>结论</a:t>
            </a:r>
            <a:endParaRPr lang="zh-CN" altLang="en-US" dirty="0"/>
          </a:p>
        </p:txBody>
      </p:sp>
      <p:sp>
        <p:nvSpPr>
          <p:cNvPr id="4" name="文本占位符 1"/>
          <p:cNvSpPr txBox="1">
            <a:spLocks/>
          </p:cNvSpPr>
          <p:nvPr/>
        </p:nvSpPr>
        <p:spPr bwMode="auto">
          <a:xfrm>
            <a:off x="1429882" y="1355171"/>
            <a:ext cx="9664391" cy="1901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prstTxWarp prst="textNoShape">
              <a:avLst/>
            </a:prstTxWarp>
            <a:normAutofit/>
          </a:bodyPr>
          <a:lstStyle>
            <a:lvl1pPr marL="342900" indent="-342900" algn="just" rtl="0" eaLnBrk="1" fontAlgn="base" hangingPunct="1">
              <a:spcBef>
                <a:spcPts val="600"/>
              </a:spcBef>
              <a:spcAft>
                <a:spcPts val="600"/>
              </a:spcAft>
              <a:buClr>
                <a:schemeClr val="hlink"/>
              </a:buClr>
              <a:buFont typeface="Wingdings" pitchFamily="2" charset="2"/>
              <a:buChar char="v"/>
              <a:defRPr sz="2200" b="1" baseline="0">
                <a:solidFill>
                  <a:srgbClr val="000000"/>
                </a:solidFill>
                <a:effectLst/>
                <a:latin typeface="Calibri" panose="020F0502020204030204" pitchFamily="34" charset="0"/>
                <a:ea typeface="+mn-ea"/>
                <a:cs typeface="+mn-cs"/>
              </a:defRPr>
            </a:lvl1pPr>
            <a:lvl2pPr marL="742950" indent="-285750" algn="just" rtl="0" eaLnBrk="1" fontAlgn="base" hangingPunct="1">
              <a:spcBef>
                <a:spcPts val="600"/>
              </a:spcBef>
              <a:spcAft>
                <a:spcPts val="600"/>
              </a:spcAft>
              <a:buClr>
                <a:schemeClr val="accent1"/>
              </a:buClr>
              <a:buFont typeface="Wingdings" pitchFamily="2" charset="2"/>
              <a:buChar char="§"/>
              <a:defRPr sz="2000" b="0" baseline="0">
                <a:solidFill>
                  <a:srgbClr val="000000"/>
                </a:solidFill>
                <a:effectLst/>
                <a:latin typeface="+mn-lt"/>
              </a:defRPr>
            </a:lvl2pPr>
            <a:lvl3pPr marL="1143000" indent="-228600" algn="just" rtl="0" eaLnBrk="1" fontAlgn="base" hangingPunct="1">
              <a:spcBef>
                <a:spcPts val="600"/>
              </a:spcBef>
              <a:spcAft>
                <a:spcPts val="600"/>
              </a:spcAft>
              <a:buClr>
                <a:schemeClr val="tx1"/>
              </a:buClr>
              <a:buChar char="•"/>
              <a:defRPr sz="2000" b="0" baseline="0">
                <a:solidFill>
                  <a:srgbClr val="000000"/>
                </a:solidFill>
                <a:effectLst/>
                <a:latin typeface="Cambria" panose="02040503050406030204" pitchFamily="18" charset="0"/>
              </a:defRPr>
            </a:lvl3pPr>
            <a:lvl4pPr marL="1600200" indent="-228600" algn="just" rtl="0" eaLnBrk="1" fontAlgn="base" hangingPunct="1">
              <a:spcBef>
                <a:spcPts val="600"/>
              </a:spcBef>
              <a:spcAft>
                <a:spcPts val="600"/>
              </a:spcAft>
              <a:buChar char="–"/>
              <a:defRPr sz="2000" b="0" baseline="0">
                <a:solidFill>
                  <a:srgbClr val="000000"/>
                </a:solidFill>
                <a:effectLst/>
                <a:latin typeface="Cambria" panose="02040503050406030204" pitchFamily="18" charset="0"/>
              </a:defRPr>
            </a:lvl4pPr>
            <a:lvl5pPr marL="2057400" indent="-228600" algn="just" rtl="0" eaLnBrk="1" fontAlgn="base" hangingPunct="1">
              <a:spcBef>
                <a:spcPts val="600"/>
              </a:spcBef>
              <a:spcAft>
                <a:spcPts val="600"/>
              </a:spcAft>
              <a:buChar char="»"/>
              <a:defRPr sz="2000" b="0" baseline="0">
                <a:solidFill>
                  <a:srgbClr val="000000"/>
                </a:solidFill>
                <a:effectLst/>
                <a:latin typeface="Cambria" panose="02040503050406030204"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411480" marR="0" lvl="0" indent="-411480" algn="just" defTabSz="1097280" rtl="0" eaLnBrk="1" fontAlgn="base" latinLnBrk="0" hangingPunct="1">
              <a:lnSpc>
                <a:spcPct val="100000"/>
              </a:lnSpc>
              <a:spcBef>
                <a:spcPts val="720"/>
              </a:spcBef>
              <a:spcAft>
                <a:spcPts val="720"/>
              </a:spcAft>
              <a:buClr>
                <a:srgbClr val="1481B8"/>
              </a:buClr>
              <a:buSzTx/>
              <a:buFont typeface="Wingdings" pitchFamily="2" charset="2"/>
              <a:buChar char="v"/>
              <a:tabLst/>
              <a:defRPr/>
            </a:pPr>
            <a:r>
              <a:rPr kumimoji="0" lang="zh-CN" altLang="en-US" sz="2640" b="1" i="0" u="none" strike="noStrike" kern="0" cap="none" spc="0" normalizeH="0" baseline="0" noProof="0">
                <a:ln>
                  <a:noFill/>
                </a:ln>
                <a:solidFill>
                  <a:srgbClr val="000000"/>
                </a:solidFill>
                <a:effectLst/>
                <a:uLnTx/>
                <a:uFillTx/>
                <a:latin typeface="Calibri" panose="020F0502020204030204" pitchFamily="34" charset="0"/>
                <a:ea typeface="+mn-ea"/>
                <a:cs typeface="+mn-cs"/>
              </a:rPr>
              <a:t>中缀表达式    </a:t>
            </a:r>
            <a:r>
              <a:rPr kumimoji="0" lang="en-US" altLang="zh-CN" sz="2640" b="1" i="0" u="none" strike="noStrike" kern="0" cap="none" spc="0" normalizeH="0" baseline="0" noProof="0">
                <a:ln>
                  <a:noFill/>
                </a:ln>
                <a:solidFill>
                  <a:srgbClr val="000000"/>
                </a:solidFill>
                <a:effectLst/>
                <a:uLnTx/>
                <a:uFillTx/>
                <a:latin typeface="Calibri" panose="020F0502020204030204" pitchFamily="34" charset="0"/>
                <a:ea typeface="+mn-ea"/>
                <a:cs typeface="+mn-cs"/>
              </a:rPr>
              <a:t>a + b * ( c - d ) - e / f</a:t>
            </a:r>
          </a:p>
          <a:p>
            <a:pPr marL="411480" marR="0" lvl="0" indent="-411480" algn="just" defTabSz="1097280" rtl="0" eaLnBrk="1" fontAlgn="base" latinLnBrk="0" hangingPunct="1">
              <a:lnSpc>
                <a:spcPct val="100000"/>
              </a:lnSpc>
              <a:spcBef>
                <a:spcPts val="720"/>
              </a:spcBef>
              <a:spcAft>
                <a:spcPts val="720"/>
              </a:spcAft>
              <a:buClr>
                <a:srgbClr val="1481B8"/>
              </a:buClr>
              <a:buSzTx/>
              <a:buFont typeface="Wingdings" pitchFamily="2" charset="2"/>
              <a:buChar char="v"/>
              <a:tabLst/>
              <a:defRPr/>
            </a:pPr>
            <a:r>
              <a:rPr kumimoji="0" lang="zh-CN" altLang="en-US" sz="2640" b="1" i="0" u="none" strike="noStrike" kern="0" cap="none" spc="0" normalizeH="0" baseline="0" noProof="0">
                <a:ln>
                  <a:noFill/>
                </a:ln>
                <a:solidFill>
                  <a:srgbClr val="000000"/>
                </a:solidFill>
                <a:effectLst/>
                <a:uLnTx/>
                <a:uFillTx/>
                <a:latin typeface="Calibri" panose="020F0502020204030204" pitchFamily="34" charset="0"/>
                <a:ea typeface="+mn-ea"/>
                <a:cs typeface="+mn-cs"/>
              </a:rPr>
              <a:t>后缀表达式    </a:t>
            </a:r>
            <a:r>
              <a:rPr kumimoji="0" lang="en-US" altLang="zh-CN" sz="2640" b="1" i="0" u="none" strike="noStrike" kern="0" cap="none" spc="0" normalizeH="0" baseline="0" noProof="0">
                <a:ln>
                  <a:noFill/>
                </a:ln>
                <a:solidFill>
                  <a:srgbClr val="000000"/>
                </a:solidFill>
                <a:effectLst/>
                <a:uLnTx/>
                <a:uFillTx/>
                <a:latin typeface="Calibri" panose="020F0502020204030204" pitchFamily="34" charset="0"/>
                <a:ea typeface="+mn-ea"/>
                <a:cs typeface="+mn-cs"/>
              </a:rPr>
              <a:t>a b c d - * + e f / -</a:t>
            </a:r>
          </a:p>
          <a:p>
            <a:pPr marL="411480" marR="0" lvl="0" indent="-411480" algn="just" defTabSz="1097280" rtl="0" eaLnBrk="1" fontAlgn="base" latinLnBrk="0" hangingPunct="1">
              <a:lnSpc>
                <a:spcPct val="100000"/>
              </a:lnSpc>
              <a:spcBef>
                <a:spcPts val="720"/>
              </a:spcBef>
              <a:spcAft>
                <a:spcPts val="720"/>
              </a:spcAft>
              <a:buClr>
                <a:srgbClr val="1481B8"/>
              </a:buClr>
              <a:buSzTx/>
              <a:buFont typeface="Wingdings" pitchFamily="2" charset="2"/>
              <a:buChar char="v"/>
              <a:tabLst/>
              <a:defRPr/>
            </a:pPr>
            <a:r>
              <a:rPr kumimoji="0" lang="zh-CN" altLang="en-US" sz="2640" b="1" i="0" u="none" strike="noStrike" kern="0" cap="none" spc="0" normalizeH="0" baseline="0" noProof="0">
                <a:ln>
                  <a:noFill/>
                </a:ln>
                <a:solidFill>
                  <a:srgbClr val="000000"/>
                </a:solidFill>
                <a:effectLst/>
                <a:uLnTx/>
                <a:uFillTx/>
                <a:latin typeface="Calibri" panose="020F0502020204030204" pitchFamily="34" charset="0"/>
                <a:ea typeface="+mn-ea"/>
                <a:cs typeface="+mn-cs"/>
              </a:rPr>
              <a:t>前缀表达式    </a:t>
            </a:r>
            <a:r>
              <a:rPr kumimoji="0" lang="en-US" altLang="zh-CN" sz="2640" b="1" i="0" u="none" strike="noStrike" kern="0" cap="none" spc="0" normalizeH="0" baseline="0" noProof="0">
                <a:ln>
                  <a:noFill/>
                </a:ln>
                <a:solidFill>
                  <a:srgbClr val="000000"/>
                </a:solidFill>
                <a:effectLst/>
                <a:uLnTx/>
                <a:uFillTx/>
                <a:latin typeface="Calibri" panose="020F0502020204030204" pitchFamily="34" charset="0"/>
                <a:ea typeface="+mn-ea"/>
                <a:cs typeface="+mn-cs"/>
              </a:rPr>
              <a:t>- + a * b - c d / e f</a:t>
            </a:r>
          </a:p>
          <a:p>
            <a:pPr marL="411480" marR="0" lvl="0" indent="-411480" algn="just" defTabSz="1097280" rtl="0" eaLnBrk="1" fontAlgn="base" latinLnBrk="0" hangingPunct="1">
              <a:lnSpc>
                <a:spcPct val="100000"/>
              </a:lnSpc>
              <a:spcBef>
                <a:spcPts val="720"/>
              </a:spcBef>
              <a:spcAft>
                <a:spcPts val="720"/>
              </a:spcAft>
              <a:buClr>
                <a:srgbClr val="1481B8"/>
              </a:buClr>
              <a:buSzTx/>
              <a:buFont typeface="Wingdings" pitchFamily="2" charset="2"/>
              <a:buChar char="v"/>
              <a:tabLst/>
              <a:defRPr/>
            </a:pPr>
            <a:endParaRPr kumimoji="0" lang="zh-CN" altLang="en-US" sz="2640" b="1" i="0" u="none" strike="noStrike" kern="0" cap="none" spc="0" normalizeH="0" baseline="0" noProof="0" dirty="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094362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后缀表达式求值</a:t>
            </a:r>
          </a:p>
        </p:txBody>
      </p:sp>
    </p:spTree>
    <p:extLst>
      <p:ext uri="{BB962C8B-B14F-4D97-AF65-F5344CB8AC3E}">
        <p14:creationId xmlns:p14="http://schemas.microsoft.com/office/powerpoint/2010/main" val="396695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85000" lnSpcReduction="10000"/>
          </a:bodyPr>
          <a:lstStyle/>
          <a:p>
            <a:r>
              <a:rPr lang="zh-CN" altLang="en-US" dirty="0" smtClean="0"/>
              <a:t>举例：读入后缀表达式：</a:t>
            </a:r>
            <a:r>
              <a:rPr lang="en-US" altLang="zh-CN" dirty="0"/>
              <a:t>1  2  4 *  +  5 </a:t>
            </a:r>
            <a:r>
              <a:rPr lang="en-US" altLang="zh-CN" dirty="0" smtClean="0"/>
              <a:t>-</a:t>
            </a:r>
            <a:r>
              <a:rPr lang="zh-CN" altLang="en-US" dirty="0" smtClean="0"/>
              <a:t>，计算结果为</a:t>
            </a:r>
            <a:r>
              <a:rPr lang="en-US" altLang="zh-CN" dirty="0" smtClean="0"/>
              <a:t>4</a:t>
            </a:r>
            <a:r>
              <a:rPr lang="zh-CN" altLang="en-US" dirty="0" smtClean="0"/>
              <a:t>。</a:t>
            </a:r>
            <a:endParaRPr lang="en-US" altLang="zh-CN" dirty="0"/>
          </a:p>
          <a:p>
            <a:r>
              <a:rPr lang="zh-CN" altLang="en-US" dirty="0"/>
              <a:t>算法思想</a:t>
            </a:r>
            <a:r>
              <a:rPr lang="zh-CN" altLang="en-US" dirty="0" smtClean="0"/>
              <a:t>：</a:t>
            </a:r>
            <a:endParaRPr lang="en-US" altLang="zh-CN" dirty="0" smtClean="0"/>
          </a:p>
          <a:p>
            <a:pPr lvl="1"/>
            <a:r>
              <a:rPr lang="zh-CN" altLang="en-US" sz="2520" b="1" dirty="0"/>
              <a:t>从字符串中依次分离出操作数或运算符</a:t>
            </a:r>
            <a:r>
              <a:rPr lang="zh-CN" altLang="en-US" sz="2520" b="1" dirty="0" smtClean="0"/>
              <a:t>（或事先</a:t>
            </a:r>
            <a:r>
              <a:rPr lang="zh-CN" altLang="en-US" sz="2520" b="1" dirty="0"/>
              <a:t>分离好后放</a:t>
            </a:r>
            <a:r>
              <a:rPr lang="zh-CN" altLang="en-US" sz="2520" b="1" dirty="0" smtClean="0"/>
              <a:t>在数组中</a:t>
            </a:r>
            <a:r>
              <a:rPr lang="zh-CN" altLang="en-US" sz="2520" b="1" dirty="0"/>
              <a:t>）</a:t>
            </a:r>
          </a:p>
          <a:p>
            <a:pPr lvl="1"/>
            <a:r>
              <a:rPr lang="zh-CN" altLang="en-US" sz="2520" b="1" dirty="0"/>
              <a:t>如分离出的是操作数：</a:t>
            </a:r>
          </a:p>
          <a:p>
            <a:pPr marL="548574" lvl="1" indent="0">
              <a:buNone/>
            </a:pPr>
            <a:r>
              <a:rPr lang="zh-CN" altLang="en-US" sz="2520" dirty="0"/>
              <a:t>        由于对该操作数执行的运算还未知，所以暂时将它存储在一个容器中；</a:t>
            </a:r>
          </a:p>
          <a:p>
            <a:pPr lvl="1"/>
            <a:r>
              <a:rPr lang="zh-CN" altLang="en-US" sz="2520" b="1" dirty="0"/>
              <a:t>如分离出的“</a:t>
            </a:r>
            <a:r>
              <a:rPr lang="en-US" altLang="zh-CN" sz="2520" b="1" dirty="0"/>
              <a:t>+-*/”</a:t>
            </a:r>
            <a:r>
              <a:rPr lang="zh-CN" altLang="en-US" sz="2520" b="1" dirty="0"/>
              <a:t>等运算符：</a:t>
            </a:r>
            <a:endParaRPr lang="en-US" altLang="zh-CN" sz="2520" b="1" dirty="0"/>
          </a:p>
          <a:p>
            <a:pPr marL="548574" lvl="1" indent="0">
              <a:buNone/>
            </a:pPr>
            <a:r>
              <a:rPr lang="en-US" altLang="zh-CN" sz="2520" dirty="0"/>
              <a:t>	</a:t>
            </a:r>
            <a:r>
              <a:rPr lang="zh-CN" altLang="en-US" sz="2520" u="sng" dirty="0">
                <a:solidFill>
                  <a:srgbClr val="FF0000"/>
                </a:solidFill>
              </a:rPr>
              <a:t>取出</a:t>
            </a:r>
            <a:r>
              <a:rPr lang="zh-CN" altLang="en-US" sz="2520" dirty="0"/>
              <a:t>最近保存的</a:t>
            </a:r>
            <a:r>
              <a:rPr lang="zh-CN" altLang="en-US" sz="2520" dirty="0">
                <a:solidFill>
                  <a:srgbClr val="FF0000"/>
                </a:solidFill>
              </a:rPr>
              <a:t>两个数</a:t>
            </a:r>
            <a:r>
              <a:rPr lang="zh-CN" altLang="en-US" sz="2520" dirty="0"/>
              <a:t>做相应运算，并将运算结果存储起来。</a:t>
            </a:r>
            <a:endParaRPr lang="en-US" altLang="zh-CN" sz="2520" dirty="0"/>
          </a:p>
          <a:p>
            <a:pPr marL="548574" lvl="1" indent="0">
              <a:buNone/>
            </a:pPr>
            <a:r>
              <a:rPr lang="en-US" altLang="zh-CN" sz="2520" dirty="0"/>
              <a:t>	</a:t>
            </a:r>
            <a:r>
              <a:rPr lang="zh-CN" altLang="en-US" sz="2520" dirty="0"/>
              <a:t>由于最近存储的操作数（或是最近存储的中间结果）是即将拿出来作运算的操作数，也即后存储的先取出来，即满足“后进先出”的原则，因此，操作数应存储在栈中。</a:t>
            </a:r>
            <a:endParaRPr lang="en-US" altLang="zh-CN" sz="2520" dirty="0"/>
          </a:p>
          <a:p>
            <a:pPr lvl="1"/>
            <a:r>
              <a:rPr lang="zh-CN" altLang="en-US" sz="2520" b="1" dirty="0"/>
              <a:t>整个后缀表达式读完，如栈的长度为</a:t>
            </a:r>
            <a:r>
              <a:rPr lang="en-US" altLang="zh-CN" sz="2520" b="1" dirty="0"/>
              <a:t>1</a:t>
            </a:r>
            <a:r>
              <a:rPr lang="zh-CN" altLang="en-US" sz="2520" b="1" dirty="0"/>
              <a:t>，则表达式合法，栈中元素为计算结果。</a:t>
            </a: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后缀表达式求值算法</a:t>
            </a:r>
            <a:endParaRPr lang="zh-CN" altLang="en-US" dirty="0"/>
          </a:p>
        </p:txBody>
      </p:sp>
    </p:spTree>
    <p:extLst>
      <p:ext uri="{BB962C8B-B14F-4D97-AF65-F5344CB8AC3E}">
        <p14:creationId xmlns:p14="http://schemas.microsoft.com/office/powerpoint/2010/main" val="1749020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1829" y="202321"/>
            <a:ext cx="9211325" cy="648377"/>
          </a:xfrm>
        </p:spPr>
        <p:txBody>
          <a:bodyPr>
            <a:normAutofit fontScale="90000"/>
          </a:bodyPr>
          <a:lstStyle/>
          <a:p>
            <a:r>
              <a:rPr lang="zh-CN" altLang="en-US" smtClean="0"/>
              <a:t>举例</a:t>
            </a:r>
            <a:endParaRPr lang="zh-CN" alt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218" y="2305676"/>
            <a:ext cx="1611630" cy="3188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915" y="2362826"/>
            <a:ext cx="1234440" cy="3074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9847" y="2357107"/>
            <a:ext cx="112014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7764" y="2345677"/>
            <a:ext cx="1143000" cy="3108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1698" y="2374256"/>
            <a:ext cx="1051560" cy="3051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0129" y="2379967"/>
            <a:ext cx="1005840" cy="3040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1911" y="2357107"/>
            <a:ext cx="10287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78561" y="5595943"/>
            <a:ext cx="952540" cy="443184"/>
          </a:xfrm>
          <a:prstGeom prst="rect">
            <a:avLst/>
          </a:prstGeom>
          <a:noFill/>
        </p:spPr>
        <p:txBody>
          <a:bodyPr wrap="none" lIns="109714" tIns="54857" rIns="109714" bIns="54857"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0" i="0" u="none" strike="noStrike" kern="1200" cap="none" spc="0" normalizeH="0" baseline="0" noProof="0" dirty="0">
                <a:ln>
                  <a:noFill/>
                </a:ln>
                <a:solidFill>
                  <a:srgbClr val="1F5281"/>
                </a:solidFill>
                <a:effectLst/>
                <a:uLnTx/>
                <a:uFillTx/>
                <a:latin typeface="Verdana"/>
                <a:ea typeface="+mn-ea"/>
                <a:cs typeface="+mn-cs"/>
              </a:rPr>
              <a:t>读入</a:t>
            </a:r>
            <a:r>
              <a:rPr kumimoji="0" lang="en-US" altLang="zh-CN" sz="2160" b="0" i="0" u="none" strike="noStrike" kern="1200" cap="none" spc="0" normalizeH="0" baseline="0" noProof="0" dirty="0">
                <a:ln>
                  <a:noFill/>
                </a:ln>
                <a:solidFill>
                  <a:srgbClr val="1F5281"/>
                </a:solidFill>
                <a:effectLst/>
                <a:uLnTx/>
                <a:uFillTx/>
                <a:latin typeface="Verdana"/>
                <a:ea typeface="+mn-ea"/>
                <a:cs typeface="+mn-cs"/>
              </a:rPr>
              <a:t>1</a:t>
            </a:r>
            <a:endParaRPr kumimoji="0" lang="zh-CN" altLang="en-US"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18" name="TextBox 17"/>
          <p:cNvSpPr txBox="1"/>
          <p:nvPr/>
        </p:nvSpPr>
        <p:spPr>
          <a:xfrm>
            <a:off x="3161913" y="5595943"/>
            <a:ext cx="952540" cy="443184"/>
          </a:xfrm>
          <a:prstGeom prst="rect">
            <a:avLst/>
          </a:prstGeom>
          <a:noFill/>
        </p:spPr>
        <p:txBody>
          <a:bodyPr wrap="none" lIns="109714" tIns="54857" rIns="109714" bIns="54857"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0" i="0" u="none" strike="noStrike" kern="1200" cap="none" spc="0" normalizeH="0" baseline="0" noProof="0" dirty="0">
                <a:ln>
                  <a:noFill/>
                </a:ln>
                <a:solidFill>
                  <a:srgbClr val="1F5281"/>
                </a:solidFill>
                <a:effectLst/>
                <a:uLnTx/>
                <a:uFillTx/>
                <a:latin typeface="Verdana"/>
                <a:ea typeface="+mn-ea"/>
                <a:cs typeface="+mn-cs"/>
              </a:rPr>
              <a:t>读入</a:t>
            </a:r>
            <a:r>
              <a:rPr kumimoji="0" lang="en-US" altLang="zh-CN" sz="2160" b="0" i="0" u="none" strike="noStrike" kern="1200" cap="none" spc="0" normalizeH="0" baseline="0" noProof="0" dirty="0">
                <a:ln>
                  <a:noFill/>
                </a:ln>
                <a:solidFill>
                  <a:srgbClr val="1F5281"/>
                </a:solidFill>
                <a:effectLst/>
                <a:uLnTx/>
                <a:uFillTx/>
                <a:latin typeface="Verdana"/>
                <a:ea typeface="+mn-ea"/>
                <a:cs typeface="+mn-cs"/>
              </a:rPr>
              <a:t>2</a:t>
            </a:r>
            <a:endParaRPr kumimoji="0" lang="zh-CN" altLang="en-US"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19" name="TextBox 18"/>
          <p:cNvSpPr txBox="1"/>
          <p:nvPr/>
        </p:nvSpPr>
        <p:spPr>
          <a:xfrm>
            <a:off x="4717286" y="5595943"/>
            <a:ext cx="952540" cy="443184"/>
          </a:xfrm>
          <a:prstGeom prst="rect">
            <a:avLst/>
          </a:prstGeom>
          <a:noFill/>
        </p:spPr>
        <p:txBody>
          <a:bodyPr wrap="none" lIns="109714" tIns="54857" rIns="109714" bIns="54857"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0" i="0" u="none" strike="noStrike" kern="1200" cap="none" spc="0" normalizeH="0" baseline="0" noProof="0" dirty="0">
                <a:ln>
                  <a:noFill/>
                </a:ln>
                <a:solidFill>
                  <a:srgbClr val="1F5281"/>
                </a:solidFill>
                <a:effectLst/>
                <a:uLnTx/>
                <a:uFillTx/>
                <a:latin typeface="Verdana"/>
                <a:ea typeface="+mn-ea"/>
                <a:cs typeface="+mn-cs"/>
              </a:rPr>
              <a:t>读入</a:t>
            </a:r>
            <a:r>
              <a:rPr kumimoji="0" lang="en-US" altLang="zh-CN" sz="2160" b="0" i="0" u="none" strike="noStrike" kern="1200" cap="none" spc="0" normalizeH="0" baseline="0" noProof="0" dirty="0">
                <a:ln>
                  <a:noFill/>
                </a:ln>
                <a:solidFill>
                  <a:srgbClr val="1F5281"/>
                </a:solidFill>
                <a:effectLst/>
                <a:uLnTx/>
                <a:uFillTx/>
                <a:latin typeface="Verdana"/>
                <a:ea typeface="+mn-ea"/>
                <a:cs typeface="+mn-cs"/>
              </a:rPr>
              <a:t>4</a:t>
            </a:r>
            <a:endParaRPr kumimoji="0" lang="zh-CN" altLang="en-US"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20" name="TextBox 19"/>
          <p:cNvSpPr txBox="1"/>
          <p:nvPr/>
        </p:nvSpPr>
        <p:spPr>
          <a:xfrm>
            <a:off x="6252128" y="5595943"/>
            <a:ext cx="952540" cy="443184"/>
          </a:xfrm>
          <a:prstGeom prst="rect">
            <a:avLst/>
          </a:prstGeom>
          <a:noFill/>
        </p:spPr>
        <p:txBody>
          <a:bodyPr wrap="none" lIns="109714" tIns="54857" rIns="109714" bIns="54857"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0" i="0" u="none" strike="noStrike" kern="1200" cap="none" spc="0" normalizeH="0" baseline="0" noProof="0" dirty="0">
                <a:ln>
                  <a:noFill/>
                </a:ln>
                <a:solidFill>
                  <a:srgbClr val="1F5281"/>
                </a:solidFill>
                <a:effectLst/>
                <a:uLnTx/>
                <a:uFillTx/>
                <a:latin typeface="Verdana"/>
                <a:ea typeface="+mn-ea"/>
                <a:cs typeface="+mn-cs"/>
              </a:rPr>
              <a:t>读入*</a:t>
            </a:r>
          </a:p>
        </p:txBody>
      </p:sp>
      <p:sp>
        <p:nvSpPr>
          <p:cNvPr id="21" name="TextBox 20"/>
          <p:cNvSpPr txBox="1"/>
          <p:nvPr/>
        </p:nvSpPr>
        <p:spPr>
          <a:xfrm>
            <a:off x="7830194" y="5595943"/>
            <a:ext cx="1002234" cy="443184"/>
          </a:xfrm>
          <a:prstGeom prst="rect">
            <a:avLst/>
          </a:prstGeom>
          <a:noFill/>
        </p:spPr>
        <p:txBody>
          <a:bodyPr wrap="none" lIns="109714" tIns="54857" rIns="109714" bIns="54857"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0" i="0" u="none" strike="noStrike" kern="1200" cap="none" spc="0" normalizeH="0" baseline="0" noProof="0" dirty="0">
                <a:ln>
                  <a:noFill/>
                </a:ln>
                <a:solidFill>
                  <a:srgbClr val="1F5281"/>
                </a:solidFill>
                <a:effectLst/>
                <a:uLnTx/>
                <a:uFillTx/>
                <a:latin typeface="Verdana"/>
                <a:ea typeface="+mn-ea"/>
                <a:cs typeface="+mn-cs"/>
              </a:rPr>
              <a:t>读入</a:t>
            </a:r>
            <a:r>
              <a:rPr kumimoji="0" lang="en-US" altLang="zh-CN" sz="2160" b="0" i="0" u="none" strike="noStrike" kern="1200" cap="none" spc="0" normalizeH="0" baseline="0" noProof="0" dirty="0">
                <a:ln>
                  <a:noFill/>
                </a:ln>
                <a:solidFill>
                  <a:srgbClr val="1F5281"/>
                </a:solidFill>
                <a:effectLst/>
                <a:uLnTx/>
                <a:uFillTx/>
                <a:latin typeface="Verdana"/>
                <a:ea typeface="+mn-ea"/>
                <a:cs typeface="+mn-cs"/>
              </a:rPr>
              <a:t>+</a:t>
            </a:r>
            <a:endParaRPr kumimoji="0" lang="zh-CN" altLang="en-US"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22" name="TextBox 21"/>
          <p:cNvSpPr txBox="1"/>
          <p:nvPr/>
        </p:nvSpPr>
        <p:spPr>
          <a:xfrm>
            <a:off x="9051865" y="5595943"/>
            <a:ext cx="952540" cy="443184"/>
          </a:xfrm>
          <a:prstGeom prst="rect">
            <a:avLst/>
          </a:prstGeom>
          <a:noFill/>
        </p:spPr>
        <p:txBody>
          <a:bodyPr wrap="none" lIns="109714" tIns="54857" rIns="109714" bIns="54857"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0" i="0" u="none" strike="noStrike" kern="1200" cap="none" spc="0" normalizeH="0" baseline="0" noProof="0" dirty="0">
                <a:ln>
                  <a:noFill/>
                </a:ln>
                <a:solidFill>
                  <a:srgbClr val="1F5281"/>
                </a:solidFill>
                <a:effectLst/>
                <a:uLnTx/>
                <a:uFillTx/>
                <a:latin typeface="Verdana"/>
                <a:ea typeface="+mn-ea"/>
                <a:cs typeface="+mn-cs"/>
              </a:rPr>
              <a:t>读入</a:t>
            </a:r>
            <a:r>
              <a:rPr kumimoji="0" lang="en-US" altLang="zh-CN" sz="2160" b="0" i="0" u="none" strike="noStrike" kern="1200" cap="none" spc="0" normalizeH="0" baseline="0" noProof="0" dirty="0">
                <a:ln>
                  <a:noFill/>
                </a:ln>
                <a:solidFill>
                  <a:srgbClr val="1F5281"/>
                </a:solidFill>
                <a:effectLst/>
                <a:uLnTx/>
                <a:uFillTx/>
                <a:latin typeface="Verdana"/>
                <a:ea typeface="+mn-ea"/>
                <a:cs typeface="+mn-cs"/>
              </a:rPr>
              <a:t>5</a:t>
            </a:r>
            <a:endParaRPr kumimoji="0" lang="zh-CN" altLang="en-US"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23" name="TextBox 22"/>
          <p:cNvSpPr txBox="1"/>
          <p:nvPr/>
        </p:nvSpPr>
        <p:spPr>
          <a:xfrm>
            <a:off x="10419471" y="5595943"/>
            <a:ext cx="901244" cy="443184"/>
          </a:xfrm>
          <a:prstGeom prst="rect">
            <a:avLst/>
          </a:prstGeom>
          <a:noFill/>
        </p:spPr>
        <p:txBody>
          <a:bodyPr wrap="none" lIns="109714" tIns="54857" rIns="109714" bIns="54857" rtlCol="0">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2160" b="0" i="0" u="none" strike="noStrike" kern="1200" cap="none" spc="0" normalizeH="0" baseline="0" noProof="0" dirty="0">
                <a:ln>
                  <a:noFill/>
                </a:ln>
                <a:solidFill>
                  <a:srgbClr val="1F5281"/>
                </a:solidFill>
                <a:effectLst/>
                <a:uLnTx/>
                <a:uFillTx/>
                <a:latin typeface="Verdana"/>
                <a:ea typeface="+mn-ea"/>
                <a:cs typeface="+mn-cs"/>
              </a:rPr>
              <a:t>读入</a:t>
            </a:r>
            <a:r>
              <a:rPr kumimoji="0" lang="en-US" altLang="zh-CN" sz="2160" b="0" i="0" u="none" strike="noStrike" kern="1200" cap="none" spc="0" normalizeH="0" baseline="0" noProof="0" dirty="0">
                <a:ln>
                  <a:noFill/>
                </a:ln>
                <a:solidFill>
                  <a:srgbClr val="1F5281"/>
                </a:solidFill>
                <a:effectLst/>
                <a:uLnTx/>
                <a:uFillTx/>
                <a:latin typeface="Verdana"/>
                <a:ea typeface="+mn-ea"/>
                <a:cs typeface="+mn-cs"/>
              </a:rPr>
              <a:t>-</a:t>
            </a:r>
            <a:endParaRPr kumimoji="0" lang="zh-CN" altLang="en-US" sz="2160" b="0" i="0" u="none" strike="noStrike" kern="1200" cap="none" spc="0" normalizeH="0" baseline="0" noProof="0" dirty="0">
              <a:ln>
                <a:noFill/>
              </a:ln>
              <a:solidFill>
                <a:srgbClr val="1F5281"/>
              </a:solidFill>
              <a:effectLst/>
              <a:uLnTx/>
              <a:uFillTx/>
              <a:latin typeface="Verdana"/>
              <a:ea typeface="+mn-ea"/>
              <a:cs typeface="+mn-cs"/>
            </a:endParaRPr>
          </a:p>
        </p:txBody>
      </p:sp>
      <p:sp>
        <p:nvSpPr>
          <p:cNvPr id="9" name="矩形 8"/>
          <p:cNvSpPr/>
          <p:nvPr/>
        </p:nvSpPr>
        <p:spPr>
          <a:xfrm>
            <a:off x="1958615" y="1182350"/>
            <a:ext cx="3403496" cy="757130"/>
          </a:xfrm>
          <a:prstGeom prst="rect">
            <a:avLst/>
          </a:prstGeom>
        </p:spPr>
        <p:txBody>
          <a:bodyPr wrap="none">
            <a:sp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4320" b="0" i="0" u="none" strike="noStrike" kern="1200" cap="none" spc="0" normalizeH="0" baseline="0" noProof="0">
                <a:ln>
                  <a:noFill/>
                </a:ln>
                <a:solidFill>
                  <a:srgbClr val="0000FF"/>
                </a:solidFill>
                <a:effectLst/>
                <a:uLnTx/>
                <a:uFillTx/>
                <a:latin typeface="Calibri" panose="020F0502020204030204" pitchFamily="34" charset="0"/>
                <a:ea typeface="Cambria" panose="02040503050406030204" pitchFamily="18" charset="0"/>
                <a:cs typeface="Calibri" panose="020F0502020204030204" pitchFamily="34" charset="0"/>
              </a:rPr>
              <a:t>1  2  4 </a:t>
            </a:r>
            <a:r>
              <a:rPr kumimoji="0" lang="zh-CN" altLang="en-US" sz="4320" b="0" i="0" u="none" strike="noStrike" kern="1200" cap="none" spc="0" normalizeH="0" baseline="0" noProof="0">
                <a:ln>
                  <a:noFill/>
                </a:ln>
                <a:solidFill>
                  <a:srgbClr val="0000FF"/>
                </a:solidFill>
                <a:effectLst/>
                <a:uLnTx/>
                <a:uFillTx/>
                <a:latin typeface="Calibri" panose="020F0502020204030204" pitchFamily="34" charset="0"/>
                <a:ea typeface="黑体" panose="02010609060101010101" pitchFamily="49" charset="-122"/>
                <a:cs typeface="Calibri" panose="020F0502020204030204" pitchFamily="34" charset="0"/>
              </a:rPr>
              <a:t>*  </a:t>
            </a:r>
            <a:r>
              <a:rPr kumimoji="0" lang="en-US" altLang="zh-CN" sz="4320" b="0" i="0" u="none" strike="noStrike" kern="1200" cap="none" spc="0" normalizeH="0" baseline="0" noProof="0">
                <a:ln>
                  <a:noFill/>
                </a:ln>
                <a:solidFill>
                  <a:srgbClr val="0000FF"/>
                </a:solidFill>
                <a:effectLst/>
                <a:uLnTx/>
                <a:uFillTx/>
                <a:latin typeface="Calibri" panose="020F0502020204030204" pitchFamily="34" charset="0"/>
                <a:ea typeface="Cambria" panose="02040503050406030204" pitchFamily="18" charset="0"/>
                <a:cs typeface="Calibri" panose="020F0502020204030204" pitchFamily="34" charset="0"/>
              </a:rPr>
              <a:t>+  5 - </a:t>
            </a:r>
            <a:endParaRPr kumimoji="0" lang="zh-CN" altLang="en-US" sz="2160" b="0" i="0" u="none" strike="noStrike" kern="1200" cap="none" spc="0" normalizeH="0" baseline="0" noProof="0">
              <a:ln>
                <a:noFill/>
              </a:ln>
              <a:solidFill>
                <a:srgbClr val="1F5281"/>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743681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p:bldP spid="20" grpId="0"/>
      <p:bldP spid="21" grpId="0"/>
      <p:bldP spid="22" grpId="0"/>
      <p:bldP spid="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13100" y="3954034"/>
            <a:ext cx="4570446" cy="923314"/>
          </a:xfrm>
          <a:prstGeom prst="rect">
            <a:avLst/>
          </a:prstGeom>
          <a:solidFill>
            <a:schemeClr val="accent2">
              <a:lumMod val="60000"/>
              <a:lumOff val="40000"/>
            </a:schemeClr>
          </a:solidFill>
        </p:spPr>
        <p:txBody>
          <a:bodyPr wrap="none" lIns="91422" tIns="45712" rIns="91422" bIns="45712" rtlCol="0">
            <a:spAutoFit/>
          </a:bodyPr>
          <a:lstStyle/>
          <a:p>
            <a:pPr marL="0" marR="0" lvl="0" indent="0" algn="l" defTabSz="914216"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alibri"/>
                <a:ea typeface="宋体" panose="02010600030101010101" pitchFamily="2" charset="-122"/>
                <a:cs typeface="+mn-cs"/>
              </a:rPr>
              <a:t>如果无需分隔的各个</a:t>
            </a:r>
            <a:r>
              <a:rPr kumimoji="0" lang="zh-CN" altLang="en-US" sz="1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逻辑部分中没有空格？</a:t>
            </a:r>
          </a:p>
          <a:p>
            <a:pPr marL="0" marR="0" lvl="0" indent="0" algn="l" defTabSz="914216"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Calibri"/>
                <a:ea typeface="宋体" panose="02010600030101010101" pitchFamily="2" charset="-122"/>
                <a:cs typeface="+mn-cs"/>
              </a:rPr>
              <a:t>如果输入有错？</a:t>
            </a:r>
            <a:endParaRPr kumimoji="0" lang="en-US" altLang="zh-CN" sz="1800" b="0" i="0" u="none" strike="noStrike" kern="1200" cap="none" spc="0" normalizeH="0" baseline="0" noProof="0" dirty="0" smtClean="0">
              <a:ln>
                <a:noFill/>
              </a:ln>
              <a:solidFill>
                <a:srgbClr val="000000"/>
              </a:solidFill>
              <a:effectLst/>
              <a:uLnTx/>
              <a:uFillTx/>
              <a:latin typeface="Calibri"/>
              <a:ea typeface="宋体" panose="02010600030101010101" pitchFamily="2" charset="-122"/>
              <a:cs typeface="+mn-cs"/>
            </a:endParaRPr>
          </a:p>
        </p:txBody>
      </p:sp>
      <p:sp>
        <p:nvSpPr>
          <p:cNvPr id="7" name="矩形 6"/>
          <p:cNvSpPr/>
          <p:nvPr/>
        </p:nvSpPr>
        <p:spPr>
          <a:xfrm>
            <a:off x="0" y="0"/>
            <a:ext cx="6096000" cy="6894195"/>
          </a:xfrm>
          <a:prstGeom prst="rect">
            <a:avLst/>
          </a:prstGeom>
          <a:solidFill>
            <a:schemeClr val="tx2">
              <a:lumMod val="20000"/>
              <a:lumOff val="80000"/>
            </a:schemeClr>
          </a:solid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double postfix(string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lst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int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SeqStack</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&lt;double&gt;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string operators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int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 0</a:t>
            </a:r>
            <a:r>
              <a:rPr kumimoji="0" lang="en-US" altLang="zh-CN" sz="17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double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num</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while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&lt;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string m =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lst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if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operators.find</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(m)==string::</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npos</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istringstream</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iss</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iss</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&gt;&gt;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num</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st.Push</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num</a:t>
            </a:r>
            <a:r>
              <a:rPr kumimoji="0" lang="en-US" altLang="zh-CN" sz="17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endPar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else </a:t>
            </a:r>
            <a:r>
              <a:rPr kumimoji="0" lang="en-US" altLang="zh-CN" sz="17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a:t>
            </a:r>
            <a:r>
              <a:rPr kumimoji="0" lang="zh-CN" altLang="en-US" sz="17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遇到操作符</a:t>
            </a:r>
            <a:endParaRPr kumimoji="0" lang="en-US" altLang="zh-CN" sz="17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double y =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st.Pop</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double x =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st.Pop</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double z;</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string op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if (op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z = x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else if (op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z = x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else if (op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z = x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else if (op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z = (double)x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st.Push</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(z</a:t>
            </a:r>
            <a:r>
              <a:rPr kumimoji="0" lang="en-US" altLang="zh-CN" sz="17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 1</a:t>
            </a:r>
            <a:r>
              <a:rPr kumimoji="0" lang="en-US" altLang="zh-CN" sz="17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return </a:t>
            </a:r>
            <a:r>
              <a:rPr kumimoji="0" lang="en-US" altLang="zh-CN" sz="17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st.Pop</a:t>
            </a:r>
            <a:r>
              <a:rPr kumimoji="0" lang="en-US" altLang="zh-CN" sz="17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endParaRPr kumimoji="0" lang="zh-CN" altLang="en-US" sz="17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矩形 8"/>
          <p:cNvSpPr/>
          <p:nvPr/>
        </p:nvSpPr>
        <p:spPr>
          <a:xfrm>
            <a:off x="6297215" y="318514"/>
            <a:ext cx="5608092" cy="2585323"/>
          </a:xfrm>
          <a:prstGeom prst="rect">
            <a:avLst/>
          </a:prstGeom>
          <a:solidFill>
            <a:schemeClr val="accent3">
              <a:lumMod val="20000"/>
              <a:lumOff val="80000"/>
            </a:schemeClr>
          </a:solidFill>
        </p:spPr>
        <p:txBody>
          <a:bodyPr wrap="square">
            <a:spAutoFit/>
          </a:bodyPr>
          <a:lstStyle/>
          <a:p>
            <a:r>
              <a:rPr lang="en-US" altLang="zh-CN" dirty="0" err="1"/>
              <a:t>int</a:t>
            </a:r>
            <a:r>
              <a:rPr lang="en-US" altLang="zh-CN" dirty="0"/>
              <a:t> main() {//</a:t>
            </a:r>
            <a:r>
              <a:rPr lang="zh-CN" altLang="en-US" dirty="0"/>
              <a:t>后缀表达式求值</a:t>
            </a:r>
          </a:p>
          <a:p>
            <a:r>
              <a:rPr lang="it-IT" altLang="zh-CN" dirty="0" smtClean="0"/>
              <a:t>     string </a:t>
            </a:r>
            <a:r>
              <a:rPr lang="it-IT" altLang="zh-CN" dirty="0"/>
              <a:t>postfix_ex = "1 2 3.1 * + 5e-2 /";</a:t>
            </a:r>
          </a:p>
          <a:p>
            <a:r>
              <a:rPr lang="it-IT" altLang="zh-CN" dirty="0"/>
              <a:t> </a:t>
            </a:r>
            <a:r>
              <a:rPr lang="it-IT" altLang="zh-CN" dirty="0" smtClean="0"/>
              <a:t>    </a:t>
            </a:r>
            <a:r>
              <a:rPr lang="en-US" altLang="zh-CN" dirty="0" smtClean="0"/>
              <a:t>string </a:t>
            </a:r>
            <a:r>
              <a:rPr lang="en-US" altLang="zh-CN" dirty="0" err="1" smtClean="0"/>
              <a:t>postfix_array</a:t>
            </a:r>
            <a:r>
              <a:rPr lang="en-US" altLang="zh-CN" dirty="0" smtClean="0"/>
              <a:t>[20</a:t>
            </a:r>
            <a:r>
              <a:rPr lang="en-US" altLang="zh-CN" dirty="0"/>
              <a:t>];</a:t>
            </a:r>
          </a:p>
          <a:p>
            <a:r>
              <a:rPr lang="en-US" altLang="zh-CN" dirty="0" smtClean="0"/>
              <a:t>     </a:t>
            </a:r>
            <a:r>
              <a:rPr lang="en-US" altLang="zh-CN" dirty="0" err="1" smtClean="0"/>
              <a:t>istringstream</a:t>
            </a:r>
            <a:r>
              <a:rPr lang="en-US" altLang="zh-CN" dirty="0" smtClean="0"/>
              <a:t> </a:t>
            </a:r>
            <a:r>
              <a:rPr lang="en-US" altLang="zh-CN" dirty="0" err="1"/>
              <a:t>ss</a:t>
            </a:r>
            <a:r>
              <a:rPr lang="en-US" altLang="zh-CN" dirty="0"/>
              <a:t>(</a:t>
            </a:r>
            <a:r>
              <a:rPr lang="en-US" altLang="zh-CN" dirty="0" err="1"/>
              <a:t>postfix_ex</a:t>
            </a:r>
            <a:r>
              <a:rPr lang="en-US" altLang="zh-CN" dirty="0"/>
              <a:t>);</a:t>
            </a:r>
          </a:p>
          <a:p>
            <a:r>
              <a:rPr lang="en-US" altLang="zh-CN" dirty="0" smtClean="0"/>
              <a:t>      </a:t>
            </a:r>
            <a:r>
              <a:rPr lang="en-US" altLang="zh-CN" dirty="0" err="1" smtClean="0"/>
              <a:t>int</a:t>
            </a:r>
            <a:r>
              <a:rPr lang="en-US" altLang="zh-CN" dirty="0" smtClean="0"/>
              <a:t> </a:t>
            </a:r>
            <a:r>
              <a:rPr lang="en-US" altLang="zh-CN" dirty="0" err="1"/>
              <a:t>i</a:t>
            </a:r>
            <a:r>
              <a:rPr lang="en-US" altLang="zh-CN" dirty="0"/>
              <a:t> = 0;</a:t>
            </a:r>
          </a:p>
          <a:p>
            <a:r>
              <a:rPr lang="en-US" altLang="zh-CN" dirty="0" smtClean="0"/>
              <a:t>      while </a:t>
            </a:r>
            <a:r>
              <a:rPr lang="en-US" altLang="zh-CN" dirty="0"/>
              <a:t>(</a:t>
            </a:r>
            <a:r>
              <a:rPr lang="en-US" altLang="zh-CN" dirty="0" err="1"/>
              <a:t>ss</a:t>
            </a:r>
            <a:r>
              <a:rPr lang="en-US" altLang="zh-CN" dirty="0"/>
              <a:t> &gt;&gt; </a:t>
            </a:r>
            <a:r>
              <a:rPr lang="en-US" altLang="zh-CN" dirty="0" err="1"/>
              <a:t>postfix_array</a:t>
            </a:r>
            <a:r>
              <a:rPr lang="en-US" altLang="zh-CN" dirty="0"/>
              <a:t>[</a:t>
            </a:r>
            <a:r>
              <a:rPr lang="en-US" altLang="zh-CN" dirty="0" err="1"/>
              <a:t>i</a:t>
            </a:r>
            <a:r>
              <a:rPr lang="en-US" altLang="zh-CN" dirty="0"/>
              <a:t>])</a:t>
            </a:r>
          </a:p>
          <a:p>
            <a:r>
              <a:rPr lang="en-US" altLang="zh-CN" dirty="0" smtClean="0"/>
              <a:t>               </a:t>
            </a:r>
            <a:r>
              <a:rPr lang="en-US" altLang="zh-CN" dirty="0" err="1" smtClean="0"/>
              <a:t>i</a:t>
            </a:r>
            <a:r>
              <a:rPr lang="en-US" altLang="zh-CN" dirty="0"/>
              <a:t>++;</a:t>
            </a:r>
          </a:p>
          <a:p>
            <a:r>
              <a:rPr lang="en-US" altLang="zh-CN" dirty="0" smtClean="0"/>
              <a:t>      </a:t>
            </a:r>
            <a:r>
              <a:rPr lang="en-US" altLang="zh-CN" dirty="0" err="1" smtClean="0"/>
              <a:t>cout</a:t>
            </a:r>
            <a:r>
              <a:rPr lang="en-US" altLang="zh-CN" dirty="0" smtClean="0"/>
              <a:t> </a:t>
            </a:r>
            <a:r>
              <a:rPr lang="en-US" altLang="zh-CN" dirty="0"/>
              <a:t>&lt;&lt; postfix(</a:t>
            </a:r>
            <a:r>
              <a:rPr lang="en-US" altLang="zh-CN" dirty="0" err="1"/>
              <a:t>postfix_array</a:t>
            </a:r>
            <a:r>
              <a:rPr lang="en-US" altLang="zh-CN" dirty="0"/>
              <a:t>, </a:t>
            </a:r>
            <a:r>
              <a:rPr lang="en-US" altLang="zh-CN" dirty="0" err="1"/>
              <a:t>i</a:t>
            </a:r>
            <a:r>
              <a:rPr lang="en-US" altLang="zh-CN" dirty="0"/>
              <a:t>)&lt;&lt;</a:t>
            </a:r>
            <a:r>
              <a:rPr lang="en-US" altLang="zh-CN" dirty="0" err="1"/>
              <a:t>endl</a:t>
            </a:r>
            <a:r>
              <a:rPr lang="en-US" altLang="zh-CN" dirty="0" smtClean="0"/>
              <a:t>;</a:t>
            </a:r>
          </a:p>
          <a:p>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矩形 1"/>
          <p:cNvSpPr/>
          <p:nvPr/>
        </p:nvSpPr>
        <p:spPr>
          <a:xfrm>
            <a:off x="6776201" y="5397330"/>
            <a:ext cx="4507345" cy="646331"/>
          </a:xfrm>
          <a:prstGeom prst="rect">
            <a:avLst/>
          </a:prstGeom>
          <a:solidFill>
            <a:srgbClr val="92D050"/>
          </a:solidFill>
        </p:spPr>
        <p:txBody>
          <a:bodyPr wrap="square">
            <a:spAutoFit/>
          </a:bodyPr>
          <a:lstStyle/>
          <a:p>
            <a:r>
              <a:rPr lang="zh-CN" altLang="en-US" dirty="0" smtClean="0"/>
              <a:t>前缀表达式求值？</a:t>
            </a:r>
            <a:endParaRPr lang="en-US" altLang="zh-CN" dirty="0" smtClean="0"/>
          </a:p>
          <a:p>
            <a:r>
              <a:rPr lang="zh-CN" altLang="en-US" dirty="0" smtClean="0"/>
              <a:t>* </a:t>
            </a:r>
            <a:r>
              <a:rPr lang="en-US" altLang="zh-CN" dirty="0"/>
              <a:t>5 - 20 6</a:t>
            </a:r>
            <a:endParaRPr lang="zh-CN" altLang="en-US" dirty="0"/>
          </a:p>
        </p:txBody>
      </p:sp>
    </p:spTree>
    <p:extLst>
      <p:ext uri="{BB962C8B-B14F-4D97-AF65-F5344CB8AC3E}">
        <p14:creationId xmlns:p14="http://schemas.microsoft.com/office/powerpoint/2010/main" val="9641760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中缀表达式求值</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、中缀表达式 </a:t>
            </a:r>
            <a:r>
              <a:rPr lang="en-US" altLang="zh-CN" dirty="0" smtClean="0"/>
              <a:t>==》</a:t>
            </a:r>
            <a:r>
              <a:rPr lang="zh-CN" altLang="en-US" dirty="0" smtClean="0"/>
              <a:t>后缀表达式 </a:t>
            </a:r>
            <a:r>
              <a:rPr lang="en-US" altLang="zh-CN" dirty="0" smtClean="0"/>
              <a:t>==》</a:t>
            </a:r>
            <a:r>
              <a:rPr lang="zh-CN" altLang="en-US" dirty="0" smtClean="0"/>
              <a:t>计算</a:t>
            </a:r>
            <a:endParaRPr lang="en-US" altLang="zh-CN" dirty="0" smtClean="0"/>
          </a:p>
          <a:p>
            <a:r>
              <a:rPr lang="en-US" altLang="zh-CN" dirty="0" smtClean="0"/>
              <a:t>2</a:t>
            </a:r>
            <a:r>
              <a:rPr lang="zh-CN" altLang="en-US" dirty="0" smtClean="0"/>
              <a:t>、直接计算中缀表达式</a:t>
            </a:r>
            <a:endParaRPr lang="zh-CN" altLang="en-US" dirty="0"/>
          </a:p>
        </p:txBody>
      </p:sp>
    </p:spTree>
    <p:extLst>
      <p:ext uri="{BB962C8B-B14F-4D97-AF65-F5344CB8AC3E}">
        <p14:creationId xmlns:p14="http://schemas.microsoft.com/office/powerpoint/2010/main" val="82441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48204" y="1230407"/>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0" name="Group 40"/>
          <p:cNvGrpSpPr/>
          <p:nvPr/>
        </p:nvGrpSpPr>
        <p:grpSpPr>
          <a:xfrm>
            <a:off x="1948204" y="1964490"/>
            <a:ext cx="517526" cy="387350"/>
            <a:chOff x="4113213" y="3232150"/>
            <a:chExt cx="517526" cy="387350"/>
          </a:xfrm>
          <a:solidFill>
            <a:srgbClr val="5A327D"/>
          </a:solidFill>
        </p:grpSpPr>
        <p:sp>
          <p:nvSpPr>
            <p:cNvPr id="3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4" name="Text Box 19"/>
          <p:cNvSpPr txBox="1">
            <a:spLocks noChangeArrowheads="1"/>
          </p:cNvSpPr>
          <p:nvPr/>
        </p:nvSpPr>
        <p:spPr bwMode="auto">
          <a:xfrm>
            <a:off x="2693320" y="1165094"/>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栈的</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定义及操作特性</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6" name="Text Box 19"/>
          <p:cNvSpPr txBox="1">
            <a:spLocks noChangeArrowheads="1"/>
          </p:cNvSpPr>
          <p:nvPr/>
        </p:nvSpPr>
        <p:spPr bwMode="auto">
          <a:xfrm>
            <a:off x="2693320" y="1891643"/>
            <a:ext cx="3816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栈的抽象数据类型定义</a:t>
            </a:r>
          </a:p>
        </p:txBody>
      </p:sp>
      <p:grpSp>
        <p:nvGrpSpPr>
          <p:cNvPr id="21" name="Group 40"/>
          <p:cNvGrpSpPr/>
          <p:nvPr/>
        </p:nvGrpSpPr>
        <p:grpSpPr>
          <a:xfrm>
            <a:off x="1948204" y="2698573"/>
            <a:ext cx="517526" cy="387350"/>
            <a:chOff x="4113213" y="3232150"/>
            <a:chExt cx="517526" cy="387350"/>
          </a:xfrm>
          <a:solidFill>
            <a:srgbClr val="5A327D"/>
          </a:solidFill>
        </p:grpSpPr>
        <p:sp>
          <p:nvSpPr>
            <p:cNvPr id="3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2" name="Group 40"/>
          <p:cNvGrpSpPr/>
          <p:nvPr/>
        </p:nvGrpSpPr>
        <p:grpSpPr>
          <a:xfrm>
            <a:off x="1948204" y="3432656"/>
            <a:ext cx="517526" cy="387350"/>
            <a:chOff x="4113213" y="3232150"/>
            <a:chExt cx="517526" cy="387350"/>
          </a:xfrm>
          <a:solidFill>
            <a:srgbClr val="5A327D"/>
          </a:solidFill>
        </p:grpSpPr>
        <p:sp>
          <p:nvSpPr>
            <p:cNvPr id="4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46" name="Text Box 19"/>
          <p:cNvSpPr txBox="1">
            <a:spLocks noChangeArrowheads="1"/>
          </p:cNvSpPr>
          <p:nvPr/>
        </p:nvSpPr>
        <p:spPr bwMode="auto">
          <a:xfrm>
            <a:off x="2693320" y="2622300"/>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顺序栈的类定义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7" name="Text Box 19"/>
          <p:cNvSpPr txBox="1">
            <a:spLocks noChangeArrowheads="1"/>
          </p:cNvSpPr>
          <p:nvPr/>
        </p:nvSpPr>
        <p:spPr bwMode="auto">
          <a:xfrm>
            <a:off x="2693320" y="3348849"/>
            <a:ext cx="449865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顺序栈的实现</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8" name="Group 40"/>
          <p:cNvGrpSpPr/>
          <p:nvPr/>
        </p:nvGrpSpPr>
        <p:grpSpPr>
          <a:xfrm>
            <a:off x="1948204" y="4166739"/>
            <a:ext cx="517526" cy="387350"/>
            <a:chOff x="4113213" y="3232150"/>
            <a:chExt cx="517526" cy="387350"/>
          </a:xfrm>
          <a:solidFill>
            <a:srgbClr val="5A327D"/>
          </a:solidFill>
        </p:grpSpPr>
        <p:sp>
          <p:nvSpPr>
            <p:cNvPr id="4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52" name="Group 40"/>
          <p:cNvGrpSpPr/>
          <p:nvPr/>
        </p:nvGrpSpPr>
        <p:grpSpPr>
          <a:xfrm>
            <a:off x="1948204" y="4900821"/>
            <a:ext cx="517526" cy="387350"/>
            <a:chOff x="4113213" y="3232150"/>
            <a:chExt cx="517526" cy="387350"/>
          </a:xfrm>
          <a:solidFill>
            <a:srgbClr val="5A327D"/>
          </a:solidFill>
        </p:grpSpPr>
        <p:sp>
          <p:nvSpPr>
            <p:cNvPr id="5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6" name="Text Box 19"/>
          <p:cNvSpPr txBox="1">
            <a:spLocks noChangeArrowheads="1"/>
          </p:cNvSpPr>
          <p:nvPr/>
        </p:nvSpPr>
        <p:spPr bwMode="auto">
          <a:xfrm>
            <a:off x="2693320" y="4075398"/>
            <a:ext cx="381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链栈的类定义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57" name="Text Box 19"/>
          <p:cNvSpPr txBox="1">
            <a:spLocks noChangeArrowheads="1"/>
          </p:cNvSpPr>
          <p:nvPr/>
        </p:nvSpPr>
        <p:spPr bwMode="auto">
          <a:xfrm>
            <a:off x="2693320" y="4801947"/>
            <a:ext cx="449865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链</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栈的实现</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11727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36"/>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36"/>
                                        </p:tgtEl>
                                      </p:cBhvr>
                                    </p:animEffect>
                                    <p:animScale>
                                      <p:cBhvr>
                                        <p:cTn id="13" dur="250" autoRev="1" fill="hold"/>
                                        <p:tgtEl>
                                          <p:spTgt spid="36"/>
                                        </p:tgtEl>
                                      </p:cBhvr>
                                      <p:by x="105000" y="105000"/>
                                    </p:animScale>
                                  </p:childTnLst>
                                  <p:subTnLst>
                                    <p:animClr clrSpc="rgb" dir="cw">
                                      <p:cBhvr override="childStyle">
                                        <p:cTn dur="1" fill="hold" display="0" masterRel="nextClick" afterEffect="1"/>
                                        <p:tgtEl>
                                          <p:spTgt spid="36"/>
                                        </p:tgtEl>
                                        <p:attrNameLst>
                                          <p:attrName>ppt_c</p:attrName>
                                        </p:attrNameLst>
                                      </p:cBhvr>
                                      <p:to>
                                        <a:srgbClr val="B42D2D"/>
                                      </p:to>
                                    </p:animClr>
                                  </p:subTnLst>
                                </p:cTn>
                              </p:par>
                            </p:childTnLst>
                          </p:cTn>
                        </p:par>
                      </p:childTnLst>
                    </p:cTn>
                  </p:par>
                </p:childTnLst>
              </p:cTn>
              <p:nextCondLst>
                <p:cond evt="onClick" delay="0">
                  <p:tgtEl>
                    <p:spTgt spid="36"/>
                  </p:tgtEl>
                </p:cond>
              </p:nextCondLst>
            </p:seq>
            <p:seq concurrent="1" nextAc="seek">
              <p:cTn id="14" restart="whenNotActive" fill="hold" evtFilter="cancelBubble" nodeType="interactiveSeq">
                <p:stCondLst>
                  <p:cond evt="onClick" delay="0">
                    <p:tgtEl>
                      <p:spTgt spid="47"/>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47"/>
                                        </p:tgtEl>
                                      </p:cBhvr>
                                    </p:animEffect>
                                    <p:animScale>
                                      <p:cBhvr>
                                        <p:cTn id="19" dur="250" autoRev="1" fill="hold"/>
                                        <p:tgtEl>
                                          <p:spTgt spid="47"/>
                                        </p:tgtEl>
                                      </p:cBhvr>
                                      <p:by x="105000" y="105000"/>
                                    </p:animScale>
                                  </p:childTnLst>
                                  <p:subTnLst>
                                    <p:animClr clrSpc="rgb" dir="cw">
                                      <p:cBhvr override="childStyle">
                                        <p:cTn dur="1" fill="hold" display="0" masterRel="nextClick" afterEffect="1"/>
                                        <p:tgtEl>
                                          <p:spTgt spid="47"/>
                                        </p:tgtEl>
                                        <p:attrNameLst>
                                          <p:attrName>ppt_c</p:attrName>
                                        </p:attrNameLst>
                                      </p:cBhvr>
                                      <p:to>
                                        <a:srgbClr val="B42D2D"/>
                                      </p:to>
                                    </p:animClr>
                                  </p:subTnLst>
                                </p:cTn>
                              </p:par>
                            </p:childTnLst>
                          </p:cTn>
                        </p:par>
                      </p:childTnLst>
                    </p:cTn>
                  </p:par>
                </p:childTnLst>
              </p:cTn>
              <p:nextCondLst>
                <p:cond evt="onClick" delay="0">
                  <p:tgtEl>
                    <p:spTgt spid="47"/>
                  </p:tgtEl>
                </p:cond>
              </p:nextCondLst>
            </p:seq>
            <p:seq concurrent="1" nextAc="seek">
              <p:cTn id="20" restart="whenNotActive" fill="hold" evtFilter="cancelBubble" nodeType="interactiveSeq">
                <p:stCondLst>
                  <p:cond evt="onClick" delay="0">
                    <p:tgtEl>
                      <p:spTgt spid="46"/>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46"/>
                                        </p:tgtEl>
                                      </p:cBhvr>
                                    </p:animEffect>
                                    <p:animScale>
                                      <p:cBhvr>
                                        <p:cTn id="25" dur="250" autoRev="1" fill="hold"/>
                                        <p:tgtEl>
                                          <p:spTgt spid="46"/>
                                        </p:tgtEl>
                                      </p:cBhvr>
                                      <p:by x="105000" y="105000"/>
                                    </p:animScale>
                                  </p:childTnLst>
                                  <p:subTnLst>
                                    <p:animClr clrSpc="rgb" dir="cw">
                                      <p:cBhvr override="childStyle">
                                        <p:cTn dur="1" fill="hold" display="0" masterRel="nextClick" afterEffect="1"/>
                                        <p:tgtEl>
                                          <p:spTgt spid="46"/>
                                        </p:tgtEl>
                                        <p:attrNameLst>
                                          <p:attrName>ppt_c</p:attrName>
                                        </p:attrNameLst>
                                      </p:cBhvr>
                                      <p:to>
                                        <a:srgbClr val="B42D2D"/>
                                      </p:to>
                                    </p:animClr>
                                  </p:subTnLst>
                                </p:cTn>
                              </p:par>
                            </p:childTnLst>
                          </p:cTn>
                        </p:par>
                      </p:childTnLst>
                    </p:cTn>
                  </p:par>
                </p:childTnLst>
              </p:cTn>
              <p:nextCondLst>
                <p:cond evt="onClick" delay="0">
                  <p:tgtEl>
                    <p:spTgt spid="46"/>
                  </p:tgtEl>
                </p:cond>
              </p:nextCondLst>
            </p:seq>
            <p:seq concurrent="1" nextAc="seek">
              <p:cTn id="26" restart="whenNotActive" fill="hold" evtFilter="cancelBubble" nodeType="interactiveSeq">
                <p:stCondLst>
                  <p:cond evt="onClick" delay="0">
                    <p:tgtEl>
                      <p:spTgt spid="57"/>
                    </p:tgtEl>
                  </p:cond>
                </p:stCondLst>
                <p:endSync evt="end" delay="0">
                  <p:rtn val="all"/>
                </p:endSync>
                <p:childTnLst>
                  <p:par>
                    <p:cTn id="27" fill="hold">
                      <p:stCondLst>
                        <p:cond delay="0"/>
                      </p:stCondLst>
                      <p:childTnLst>
                        <p:par>
                          <p:cTn id="28" fill="hold">
                            <p:stCondLst>
                              <p:cond delay="0"/>
                            </p:stCondLst>
                            <p:childTnLst>
                              <p:par>
                                <p:cTn id="29" presetID="26" presetClass="emph" presetSubtype="0" repeatCount="2000" fill="hold" grpId="0" nodeType="clickEffect">
                                  <p:stCondLst>
                                    <p:cond delay="0"/>
                                  </p:stCondLst>
                                  <p:childTnLst>
                                    <p:animEffect transition="out" filter="fade">
                                      <p:cBhvr>
                                        <p:cTn id="30" dur="500" tmFilter="0, 0; .2, .5; .8, .5; 1, 0"/>
                                        <p:tgtEl>
                                          <p:spTgt spid="57"/>
                                        </p:tgtEl>
                                      </p:cBhvr>
                                    </p:animEffect>
                                    <p:animScale>
                                      <p:cBhvr>
                                        <p:cTn id="31" dur="250" autoRev="1" fill="hold"/>
                                        <p:tgtEl>
                                          <p:spTgt spid="57"/>
                                        </p:tgtEl>
                                      </p:cBhvr>
                                      <p:by x="105000" y="105000"/>
                                    </p:animScale>
                                  </p:childTnLst>
                                  <p:subTnLst>
                                    <p:animClr clrSpc="rgb" dir="cw">
                                      <p:cBhvr override="childStyle">
                                        <p:cTn dur="1" fill="hold" display="0" masterRel="nextClick" afterEffect="1"/>
                                        <p:tgtEl>
                                          <p:spTgt spid="57"/>
                                        </p:tgtEl>
                                        <p:attrNameLst>
                                          <p:attrName>ppt_c</p:attrName>
                                        </p:attrNameLst>
                                      </p:cBhvr>
                                      <p:to>
                                        <a:srgbClr val="B42D2D"/>
                                      </p:to>
                                    </p:animClr>
                                  </p:subTnLst>
                                </p:cTn>
                              </p:par>
                            </p:childTnLst>
                          </p:cTn>
                        </p:par>
                      </p:childTnLst>
                    </p:cTn>
                  </p:par>
                </p:childTnLst>
              </p:cTn>
              <p:nextCondLst>
                <p:cond evt="onClick" delay="0">
                  <p:tgtEl>
                    <p:spTgt spid="57"/>
                  </p:tgtEl>
                </p:cond>
              </p:nextCondLst>
            </p:seq>
            <p:seq concurrent="1" nextAc="seek">
              <p:cTn id="32" restart="whenNotActive" fill="hold" evtFilter="cancelBubble" nodeType="interactiveSeq">
                <p:stCondLst>
                  <p:cond evt="onClick" delay="0">
                    <p:tgtEl>
                      <p:spTgt spid="56"/>
                    </p:tgtEl>
                  </p:cond>
                </p:stCondLst>
                <p:endSync evt="end" delay="0">
                  <p:rtn val="all"/>
                </p:endSync>
                <p:childTnLst>
                  <p:par>
                    <p:cTn id="33" fill="hold">
                      <p:stCondLst>
                        <p:cond delay="0"/>
                      </p:stCondLst>
                      <p:childTnLst>
                        <p:par>
                          <p:cTn id="34" fill="hold">
                            <p:stCondLst>
                              <p:cond delay="0"/>
                            </p:stCondLst>
                            <p:childTnLst>
                              <p:par>
                                <p:cTn id="35" presetID="26" presetClass="emph" presetSubtype="0" repeatCount="2000" fill="hold" grpId="0" nodeType="clickEffect">
                                  <p:stCondLst>
                                    <p:cond delay="0"/>
                                  </p:stCondLst>
                                  <p:childTnLst>
                                    <p:animEffect transition="out" filter="fade">
                                      <p:cBhvr>
                                        <p:cTn id="36" dur="500" tmFilter="0, 0; .2, .5; .8, .5; 1, 0"/>
                                        <p:tgtEl>
                                          <p:spTgt spid="56"/>
                                        </p:tgtEl>
                                      </p:cBhvr>
                                    </p:animEffect>
                                    <p:animScale>
                                      <p:cBhvr>
                                        <p:cTn id="37" dur="250" autoRev="1" fill="hold"/>
                                        <p:tgtEl>
                                          <p:spTgt spid="56"/>
                                        </p:tgtEl>
                                      </p:cBhvr>
                                      <p:by x="105000" y="105000"/>
                                    </p:animScale>
                                  </p:childTnLst>
                                  <p:subTnLst>
                                    <p:animClr clrSpc="rgb" dir="cw">
                                      <p:cBhvr override="childStyle">
                                        <p:cTn dur="1" fill="hold" display="0" masterRel="nextClick" afterEffect="1"/>
                                        <p:tgtEl>
                                          <p:spTgt spid="56"/>
                                        </p:tgtEl>
                                        <p:attrNameLst>
                                          <p:attrName>ppt_c</p:attrName>
                                        </p:attrNameLst>
                                      </p:cBhvr>
                                      <p:to>
                                        <a:srgbClr val="B42D2D"/>
                                      </p:to>
                                    </p:animClr>
                                  </p:subTnLst>
                                </p:cTn>
                              </p:par>
                            </p:childTnLst>
                          </p:cTn>
                        </p:par>
                      </p:childTnLst>
                    </p:cTn>
                  </p:par>
                </p:childTnLst>
              </p:cTn>
              <p:nextCondLst>
                <p:cond evt="onClick" delay="0">
                  <p:tgtEl>
                    <p:spTgt spid="56"/>
                  </p:tgtEl>
                </p:cond>
              </p:nextCondLst>
            </p:seq>
          </p:childTnLst>
        </p:cTn>
      </p:par>
    </p:tnLst>
    <p:bldLst>
      <p:bldP spid="34" grpId="0"/>
      <p:bldP spid="36" grpId="0"/>
      <p:bldP spid="46" grpId="0"/>
      <p:bldP spid="47" grpId="0"/>
      <p:bldP spid="56" grpId="0"/>
      <p:bldP spid="5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965498" y="1313416"/>
            <a:ext cx="62992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smtClean="0">
                <a:ln>
                  <a:noFill/>
                </a:ln>
                <a:solidFill>
                  <a:prstClr val="black"/>
                </a:solidFill>
                <a:effectLst/>
                <a:uLnTx/>
                <a:uFillTx/>
                <a:latin typeface="宋体" pitchFamily="2" charset="-122"/>
                <a:ea typeface="宋体" pitchFamily="2" charset="-122"/>
                <a:cs typeface="+mn-cs"/>
              </a:rPr>
              <a:t>中缀表达式</a:t>
            </a: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5+6</a:t>
            </a: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(1+2)-4 </a:t>
            </a:r>
          </a:p>
        </p:txBody>
      </p:sp>
      <p:sp>
        <p:nvSpPr>
          <p:cNvPr id="47" name="TextBox 46"/>
          <p:cNvSpPr txBox="1"/>
          <p:nvPr/>
        </p:nvSpPr>
        <p:spPr>
          <a:xfrm>
            <a:off x="2117898" y="3510065"/>
            <a:ext cx="2185183" cy="492430"/>
          </a:xfrm>
          <a:prstGeom prst="rect">
            <a:avLst/>
          </a:prstGeom>
          <a:noFill/>
        </p:spPr>
        <p:txBody>
          <a:bodyPr wrap="none" lIns="91425" tIns="45714" rIns="91425" bIns="4571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后缀表达式：</a:t>
            </a:r>
            <a:endPar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8" name="Text Box 2"/>
          <p:cNvSpPr txBox="1">
            <a:spLocks noChangeArrowheads="1"/>
          </p:cNvSpPr>
          <p:nvPr/>
        </p:nvSpPr>
        <p:spPr bwMode="auto">
          <a:xfrm>
            <a:off x="2117898" y="2298735"/>
            <a:ext cx="62992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中缀表达式：</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5/6+(1+2</a:t>
            </a:r>
            <a:r>
              <a:rPr kumimoji="0" lang="zh-CN" altLang="en-US"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3)-</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4 </a:t>
            </a:r>
          </a:p>
        </p:txBody>
      </p:sp>
      <p:sp>
        <p:nvSpPr>
          <p:cNvPr id="5" name="TextBox 1"/>
          <p:cNvSpPr txBox="1">
            <a:spLocks noChangeArrowheads="1"/>
          </p:cNvSpPr>
          <p:nvPr/>
        </p:nvSpPr>
        <p:spPr bwMode="auto">
          <a:xfrm>
            <a:off x="4575925" y="3453257"/>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5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6" name="TextBox 207"/>
          <p:cNvSpPr txBox="1">
            <a:spLocks noChangeArrowheads="1"/>
          </p:cNvSpPr>
          <p:nvPr/>
        </p:nvSpPr>
        <p:spPr bwMode="auto">
          <a:xfrm>
            <a:off x="5160125" y="3469131"/>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6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7" name="TextBox 208"/>
          <p:cNvSpPr txBox="1">
            <a:spLocks noChangeArrowheads="1"/>
          </p:cNvSpPr>
          <p:nvPr/>
        </p:nvSpPr>
        <p:spPr bwMode="auto">
          <a:xfrm>
            <a:off x="5761789" y="3459608"/>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1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8" name="TextBox 209"/>
          <p:cNvSpPr txBox="1">
            <a:spLocks noChangeArrowheads="1"/>
          </p:cNvSpPr>
          <p:nvPr/>
        </p:nvSpPr>
        <p:spPr bwMode="auto">
          <a:xfrm>
            <a:off x="6385676" y="3467546"/>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2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9" name="TextBox 210"/>
          <p:cNvSpPr txBox="1">
            <a:spLocks noChangeArrowheads="1"/>
          </p:cNvSpPr>
          <p:nvPr/>
        </p:nvSpPr>
        <p:spPr bwMode="auto">
          <a:xfrm>
            <a:off x="6990513" y="3465957"/>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10" name="TextBox 211"/>
          <p:cNvSpPr txBox="1">
            <a:spLocks noChangeArrowheads="1"/>
          </p:cNvSpPr>
          <p:nvPr/>
        </p:nvSpPr>
        <p:spPr bwMode="auto">
          <a:xfrm>
            <a:off x="7630276" y="3529457"/>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a:t>
            </a: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11" name="TextBox 212"/>
          <p:cNvSpPr txBox="1">
            <a:spLocks noChangeArrowheads="1"/>
          </p:cNvSpPr>
          <p:nvPr/>
        </p:nvSpPr>
        <p:spPr bwMode="auto">
          <a:xfrm>
            <a:off x="8177964" y="3513584"/>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12" name="TextBox 213"/>
          <p:cNvSpPr txBox="1">
            <a:spLocks noChangeArrowheads="1"/>
          </p:cNvSpPr>
          <p:nvPr/>
        </p:nvSpPr>
        <p:spPr bwMode="auto">
          <a:xfrm>
            <a:off x="8790740" y="3556445"/>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4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13" name="TextBox 214"/>
          <p:cNvSpPr txBox="1">
            <a:spLocks noChangeArrowheads="1"/>
          </p:cNvSpPr>
          <p:nvPr/>
        </p:nvSpPr>
        <p:spPr bwMode="auto">
          <a:xfrm>
            <a:off x="9403518" y="3524696"/>
            <a:ext cx="446697"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16" name="TextBox 1"/>
          <p:cNvSpPr txBox="1">
            <a:spLocks noChangeArrowheads="1"/>
          </p:cNvSpPr>
          <p:nvPr/>
        </p:nvSpPr>
        <p:spPr bwMode="auto">
          <a:xfrm>
            <a:off x="4575925" y="5276515"/>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5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17" name="TextBox 207"/>
          <p:cNvSpPr txBox="1">
            <a:spLocks noChangeArrowheads="1"/>
          </p:cNvSpPr>
          <p:nvPr/>
        </p:nvSpPr>
        <p:spPr bwMode="auto">
          <a:xfrm>
            <a:off x="5160125" y="5292389"/>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6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18" name="TextBox 208"/>
          <p:cNvSpPr txBox="1">
            <a:spLocks noChangeArrowheads="1"/>
          </p:cNvSpPr>
          <p:nvPr/>
        </p:nvSpPr>
        <p:spPr bwMode="auto">
          <a:xfrm>
            <a:off x="5761789" y="5282866"/>
            <a:ext cx="42585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lang="en-US" altLang="zh-CN" sz="2800" b="1" dirty="0">
                <a:solidFill>
                  <a:srgbClr val="0000FF"/>
                </a:solidFill>
                <a:latin typeface="Times New Roman" pitchFamily="18" charset="0"/>
              </a:rPr>
              <a:t>/</a:t>
            </a: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19" name="TextBox 209"/>
          <p:cNvSpPr txBox="1">
            <a:spLocks noChangeArrowheads="1"/>
          </p:cNvSpPr>
          <p:nvPr/>
        </p:nvSpPr>
        <p:spPr bwMode="auto">
          <a:xfrm>
            <a:off x="6385676" y="5290804"/>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1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0" name="TextBox 210"/>
          <p:cNvSpPr txBox="1">
            <a:spLocks noChangeArrowheads="1"/>
          </p:cNvSpPr>
          <p:nvPr/>
        </p:nvSpPr>
        <p:spPr bwMode="auto">
          <a:xfrm>
            <a:off x="6990513" y="5289215"/>
            <a:ext cx="416240"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2</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1" name="TextBox 211"/>
          <p:cNvSpPr txBox="1">
            <a:spLocks noChangeArrowheads="1"/>
          </p:cNvSpPr>
          <p:nvPr/>
        </p:nvSpPr>
        <p:spPr bwMode="auto">
          <a:xfrm>
            <a:off x="7630276" y="5352715"/>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3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2" name="TextBox 212"/>
          <p:cNvSpPr txBox="1">
            <a:spLocks noChangeArrowheads="1"/>
          </p:cNvSpPr>
          <p:nvPr/>
        </p:nvSpPr>
        <p:spPr bwMode="auto">
          <a:xfrm>
            <a:off x="8177964" y="5336842"/>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3" name="TextBox 213"/>
          <p:cNvSpPr txBox="1">
            <a:spLocks noChangeArrowheads="1"/>
          </p:cNvSpPr>
          <p:nvPr/>
        </p:nvSpPr>
        <p:spPr bwMode="auto">
          <a:xfrm>
            <a:off x="8790740" y="5379703"/>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4" name="TextBox 214"/>
          <p:cNvSpPr txBox="1">
            <a:spLocks noChangeArrowheads="1"/>
          </p:cNvSpPr>
          <p:nvPr/>
        </p:nvSpPr>
        <p:spPr bwMode="auto">
          <a:xfrm>
            <a:off x="9976852" y="5370709"/>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4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5" name="TextBox 214"/>
          <p:cNvSpPr txBox="1">
            <a:spLocks noChangeArrowheads="1"/>
          </p:cNvSpPr>
          <p:nvPr/>
        </p:nvSpPr>
        <p:spPr bwMode="auto">
          <a:xfrm>
            <a:off x="10391927" y="5359597"/>
            <a:ext cx="446697"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6" name="TextBox 213"/>
          <p:cNvSpPr txBox="1">
            <a:spLocks noChangeArrowheads="1"/>
          </p:cNvSpPr>
          <p:nvPr/>
        </p:nvSpPr>
        <p:spPr bwMode="auto">
          <a:xfrm>
            <a:off x="9238161" y="5347954"/>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smtClean="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2" name="标题 1"/>
          <p:cNvSpPr>
            <a:spLocks noGrp="1"/>
          </p:cNvSpPr>
          <p:nvPr>
            <p:ph type="title"/>
          </p:nvPr>
        </p:nvSpPr>
        <p:spPr>
          <a:xfrm>
            <a:off x="609600" y="274638"/>
            <a:ext cx="10972800" cy="1143000"/>
          </a:xfrm>
        </p:spPr>
        <p:txBody>
          <a:bodyPr/>
          <a:lstStyle/>
          <a:p>
            <a:r>
              <a:rPr lang="zh-CN" altLang="en-US" dirty="0" smtClean="0"/>
              <a:t>中缀表达式转换为后缀表达式</a:t>
            </a:r>
            <a:endParaRPr lang="zh-CN" altLang="en-US" dirty="0"/>
          </a:p>
        </p:txBody>
      </p:sp>
    </p:spTree>
    <p:extLst>
      <p:ext uri="{BB962C8B-B14F-4D97-AF65-F5344CB8AC3E}">
        <p14:creationId xmlns:p14="http://schemas.microsoft.com/office/powerpoint/2010/main" val="37560744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6" grpId="0"/>
      <p:bldP spid="17" grpId="0"/>
      <p:bldP spid="18" grpId="0"/>
      <p:bldP spid="19" grpId="0"/>
      <p:bldP spid="20" grpId="0"/>
      <p:bldP spid="22" grpId="0"/>
      <p:bldP spid="23" grpId="0"/>
      <p:bldP spid="24" grpId="0"/>
      <p:bldP spid="25" grpId="0"/>
      <p:bldP spid="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smtClean="0"/>
              <a:t>中缀表达式转后缀表达式算法思路</a:t>
            </a:r>
            <a:endParaRPr lang="zh-CN" altLang="en-US" dirty="0"/>
          </a:p>
        </p:txBody>
      </p:sp>
      <p:sp>
        <p:nvSpPr>
          <p:cNvPr id="5" name="内容占位符 4"/>
          <p:cNvSpPr>
            <a:spLocks noGrp="1"/>
          </p:cNvSpPr>
          <p:nvPr>
            <p:ph idx="1"/>
          </p:nvPr>
        </p:nvSpPr>
        <p:spPr/>
        <p:txBody>
          <a:bodyPr/>
          <a:lstStyle/>
          <a:p>
            <a:pPr fontAlgn="auto">
              <a:lnSpc>
                <a:spcPct val="150000"/>
              </a:lnSpc>
              <a:spcBef>
                <a:spcPts val="0"/>
              </a:spcBef>
              <a:spcAft>
                <a:spcPts val="0"/>
              </a:spcAft>
              <a:defRPr/>
            </a:pPr>
            <a:r>
              <a:rPr lang="zh-CN" altLang="en-US" sz="2400" b="0" kern="1200" dirty="0">
                <a:solidFill>
                  <a:prstClr val="black"/>
                </a:solidFill>
                <a:latin typeface="Calibri"/>
                <a:ea typeface="宋体" panose="02010600030101010101" pitchFamily="2" charset="-122"/>
              </a:rPr>
              <a:t>设算符栈保存算符；</a:t>
            </a:r>
            <a:endParaRPr lang="en-US" altLang="zh-CN" sz="2400" b="0" kern="1200" dirty="0">
              <a:solidFill>
                <a:prstClr val="black"/>
              </a:solidFill>
              <a:latin typeface="Calibri"/>
              <a:ea typeface="宋体" panose="02010600030101010101" pitchFamily="2" charset="-122"/>
            </a:endParaRPr>
          </a:p>
          <a:p>
            <a:pPr>
              <a:lnSpc>
                <a:spcPct val="150000"/>
              </a:lnSpc>
              <a:defRPr/>
            </a:pPr>
            <a:r>
              <a:rPr lang="zh-CN" altLang="en-US" sz="2400" b="0" kern="1200" dirty="0">
                <a:solidFill>
                  <a:prstClr val="black"/>
                </a:solidFill>
                <a:latin typeface="Calibri"/>
                <a:ea typeface="宋体" panose="02010600030101010101" pitchFamily="2" charset="-122"/>
              </a:rPr>
              <a:t>从左到右读取中缀表达式的各个</a:t>
            </a:r>
            <a:r>
              <a:rPr lang="zh-CN" altLang="en-US" sz="2400" dirty="0">
                <a:solidFill>
                  <a:prstClr val="black"/>
                </a:solidFill>
              </a:rPr>
              <a:t>单词</a:t>
            </a:r>
            <a:r>
              <a:rPr lang="zh-CN" altLang="en-US" sz="2400" dirty="0">
                <a:solidFill>
                  <a:srgbClr val="FF0000"/>
                </a:solidFill>
              </a:rPr>
              <a:t>（外循环）</a:t>
            </a:r>
            <a:r>
              <a:rPr lang="zh-CN" altLang="en-US" sz="2400" dirty="0">
                <a:solidFill>
                  <a:prstClr val="black"/>
                </a:solidFill>
              </a:rPr>
              <a:t>：</a:t>
            </a:r>
            <a:endParaRPr lang="en-US" altLang="zh-CN" sz="2400" b="0" kern="1200" dirty="0">
              <a:solidFill>
                <a:prstClr val="black"/>
              </a:solidFill>
              <a:latin typeface="Calibri"/>
              <a:ea typeface="宋体" panose="02010600030101010101" pitchFamily="2" charset="-122"/>
            </a:endParaRPr>
          </a:p>
          <a:p>
            <a:pPr marL="800100" lvl="1" fontAlgn="auto">
              <a:lnSpc>
                <a:spcPct val="150000"/>
              </a:lnSpc>
              <a:spcBef>
                <a:spcPts val="0"/>
              </a:spcBef>
              <a:spcAft>
                <a:spcPts val="0"/>
              </a:spcAft>
              <a:buClrTx/>
              <a:defRPr/>
            </a:pPr>
            <a:r>
              <a:rPr lang="zh-CN" altLang="en-US" kern="1200" dirty="0">
                <a:solidFill>
                  <a:prstClr val="black"/>
                </a:solidFill>
                <a:latin typeface="Calibri"/>
                <a:ea typeface="宋体" panose="02010600030101010101" pitchFamily="2" charset="-122"/>
              </a:rPr>
              <a:t>如果单词是操作数，直接添加到后缀表达式末尾，</a:t>
            </a:r>
            <a:r>
              <a:rPr lang="zh-CN" altLang="en-US" kern="1200" dirty="0">
                <a:solidFill>
                  <a:srgbClr val="FF0000"/>
                </a:solidFill>
                <a:latin typeface="Calibri"/>
                <a:ea typeface="宋体" panose="02010600030101010101" pitchFamily="2" charset="-122"/>
              </a:rPr>
              <a:t>继续读取</a:t>
            </a:r>
            <a:r>
              <a:rPr lang="zh-CN" altLang="en-US" kern="1200" dirty="0">
                <a:solidFill>
                  <a:prstClr val="black"/>
                </a:solidFill>
                <a:latin typeface="Calibri"/>
                <a:ea typeface="宋体" panose="02010600030101010101" pitchFamily="2" charset="-122"/>
              </a:rPr>
              <a:t>下一个单词</a:t>
            </a:r>
            <a:r>
              <a:rPr lang="zh-CN" altLang="en-US" kern="1200" dirty="0" smtClean="0">
                <a:solidFill>
                  <a:prstClr val="black"/>
                </a:solidFill>
                <a:latin typeface="Calibri"/>
                <a:ea typeface="宋体" panose="02010600030101010101" pitchFamily="2" charset="-122"/>
              </a:rPr>
              <a:t>；</a:t>
            </a:r>
            <a:endParaRPr lang="en-US" altLang="zh-CN" kern="1200" dirty="0" smtClean="0">
              <a:solidFill>
                <a:prstClr val="black"/>
              </a:solidFill>
              <a:latin typeface="Calibri"/>
              <a:ea typeface="宋体" panose="02010600030101010101" pitchFamily="2" charset="-122"/>
            </a:endParaRPr>
          </a:p>
          <a:p>
            <a:pPr marL="800100" lvl="1" fontAlgn="auto">
              <a:lnSpc>
                <a:spcPct val="150000"/>
              </a:lnSpc>
              <a:spcBef>
                <a:spcPts val="0"/>
              </a:spcBef>
              <a:spcAft>
                <a:spcPts val="0"/>
              </a:spcAft>
              <a:buClrTx/>
              <a:defRPr/>
            </a:pPr>
            <a:r>
              <a:rPr lang="zh-CN" altLang="en-US" kern="1200" dirty="0" smtClean="0">
                <a:solidFill>
                  <a:prstClr val="black"/>
                </a:solidFill>
                <a:latin typeface="Calibri"/>
                <a:ea typeface="宋体" panose="02010600030101010101" pitchFamily="2" charset="-122"/>
              </a:rPr>
              <a:t>如果</a:t>
            </a:r>
            <a:r>
              <a:rPr lang="zh-CN" altLang="en-US" kern="1200" dirty="0">
                <a:solidFill>
                  <a:srgbClr val="FF0000"/>
                </a:solidFill>
                <a:latin typeface="Calibri"/>
                <a:ea typeface="宋体" panose="02010600030101010101" pitchFamily="2" charset="-122"/>
              </a:rPr>
              <a:t>当前读到的单词是算符，设为</a:t>
            </a:r>
            <a:r>
              <a:rPr lang="el-GR" altLang="zh-CN" kern="1200" dirty="0">
                <a:solidFill>
                  <a:srgbClr val="FF0000"/>
                </a:solidFill>
                <a:latin typeface="Calibri"/>
                <a:ea typeface="宋体" panose="02010600030101010101" pitchFamily="2" charset="-122"/>
              </a:rPr>
              <a:t>Θ</a:t>
            </a:r>
            <a:r>
              <a:rPr lang="en-US" altLang="zh-CN" kern="1200" dirty="0">
                <a:solidFill>
                  <a:srgbClr val="FF0000"/>
                </a:solidFill>
                <a:latin typeface="Calibri"/>
                <a:ea typeface="宋体" panose="02010600030101010101" pitchFamily="2" charset="-122"/>
              </a:rPr>
              <a:t>2</a:t>
            </a:r>
            <a:r>
              <a:rPr lang="zh-CN" altLang="en-US" kern="1200" dirty="0">
                <a:solidFill>
                  <a:srgbClr val="FF0000"/>
                </a:solidFill>
                <a:latin typeface="Calibri"/>
                <a:ea typeface="宋体" panose="02010600030101010101" pitchFamily="2" charset="-122"/>
              </a:rPr>
              <a:t>，当前</a:t>
            </a:r>
            <a:r>
              <a:rPr lang="zh-CN" altLang="en-US" u="sng" kern="1200" dirty="0">
                <a:solidFill>
                  <a:srgbClr val="FF0000"/>
                </a:solidFill>
                <a:latin typeface="Calibri"/>
                <a:ea typeface="宋体" panose="02010600030101010101" pitchFamily="2" charset="-122"/>
              </a:rPr>
              <a:t>栈顶为</a:t>
            </a:r>
            <a:r>
              <a:rPr lang="el-GR" altLang="zh-CN" u="sng" kern="1200" dirty="0">
                <a:solidFill>
                  <a:srgbClr val="FF0000"/>
                </a:solidFill>
                <a:latin typeface="Calibri"/>
                <a:ea typeface="宋体" panose="02010600030101010101" pitchFamily="2" charset="-122"/>
              </a:rPr>
              <a:t>Θ</a:t>
            </a:r>
            <a:r>
              <a:rPr lang="en-US" altLang="zh-CN" u="sng" kern="1200" dirty="0">
                <a:solidFill>
                  <a:srgbClr val="FF0000"/>
                </a:solidFill>
                <a:latin typeface="Calibri"/>
                <a:ea typeface="宋体" panose="02010600030101010101" pitchFamily="2" charset="-122"/>
              </a:rPr>
              <a:t>1</a:t>
            </a:r>
            <a:r>
              <a:rPr lang="zh-CN" altLang="en-US" dirty="0">
                <a:solidFill>
                  <a:srgbClr val="FF0000"/>
                </a:solidFill>
              </a:rPr>
              <a:t>（内循环）</a:t>
            </a:r>
            <a:r>
              <a:rPr lang="en-US" altLang="zh-CN" kern="1200" dirty="0">
                <a:solidFill>
                  <a:prstClr val="black"/>
                </a:solidFill>
                <a:latin typeface="Calibri"/>
                <a:ea typeface="宋体" panose="02010600030101010101" pitchFamily="2" charset="-122"/>
              </a:rPr>
              <a:t> </a:t>
            </a:r>
            <a:r>
              <a:rPr lang="zh-CN" altLang="en-US" kern="1200" dirty="0">
                <a:solidFill>
                  <a:prstClr val="black"/>
                </a:solidFill>
                <a:latin typeface="Calibri"/>
                <a:ea typeface="宋体" panose="02010600030101010101" pitchFamily="2" charset="-122"/>
              </a:rPr>
              <a:t>：</a:t>
            </a:r>
            <a:endParaRPr lang="en-US" altLang="zh-CN" kern="1200" dirty="0">
              <a:solidFill>
                <a:prstClr val="black"/>
              </a:solidFill>
              <a:latin typeface="Calibri"/>
              <a:ea typeface="宋体" panose="02010600030101010101" pitchFamily="2" charset="-122"/>
            </a:endParaRPr>
          </a:p>
          <a:p>
            <a:pPr marL="1257300" lvl="2" indent="-342900" fontAlgn="auto">
              <a:lnSpc>
                <a:spcPct val="150000"/>
              </a:lnSpc>
              <a:spcBef>
                <a:spcPts val="0"/>
              </a:spcBef>
              <a:spcAft>
                <a:spcPts val="0"/>
              </a:spcAft>
              <a:buClrTx/>
              <a:defRPr/>
            </a:pPr>
            <a:r>
              <a:rPr lang="el-GR" altLang="zh-CN" kern="1200" dirty="0" smtClean="0">
                <a:solidFill>
                  <a:prstClr val="black"/>
                </a:solidFill>
                <a:latin typeface="Calibri"/>
                <a:ea typeface="宋体" panose="02010600030101010101" pitchFamily="2" charset="-122"/>
              </a:rPr>
              <a:t>Θ</a:t>
            </a:r>
            <a:r>
              <a:rPr lang="en-US" altLang="zh-CN" kern="1200" dirty="0">
                <a:solidFill>
                  <a:prstClr val="black"/>
                </a:solidFill>
                <a:latin typeface="Calibri"/>
                <a:ea typeface="宋体" panose="02010600030101010101" pitchFamily="2" charset="-122"/>
              </a:rPr>
              <a:t>2</a:t>
            </a:r>
            <a:r>
              <a:rPr lang="zh-CN" altLang="en-US" kern="1200" dirty="0">
                <a:solidFill>
                  <a:prstClr val="black"/>
                </a:solidFill>
                <a:latin typeface="Calibri"/>
                <a:ea typeface="宋体" panose="02010600030101010101" pitchFamily="2" charset="-122"/>
              </a:rPr>
              <a:t>优先权高</a:t>
            </a:r>
            <a:r>
              <a:rPr lang="en-US" altLang="zh-CN" kern="1200" dirty="0">
                <a:solidFill>
                  <a:prstClr val="black"/>
                </a:solidFill>
                <a:latin typeface="Calibri"/>
                <a:ea typeface="宋体" panose="02010600030101010101" pitchFamily="2" charset="-122"/>
              </a:rPr>
              <a:t> </a:t>
            </a:r>
            <a:r>
              <a:rPr lang="zh-CN" altLang="en-US" kern="1200" dirty="0">
                <a:solidFill>
                  <a:prstClr val="black"/>
                </a:solidFill>
                <a:latin typeface="Calibri"/>
                <a:ea typeface="宋体" panose="02010600030101010101" pitchFamily="2" charset="-122"/>
              </a:rPr>
              <a:t>，则入栈，跳出内循环，</a:t>
            </a:r>
            <a:r>
              <a:rPr lang="zh-CN" altLang="en-US" kern="1200" dirty="0">
                <a:solidFill>
                  <a:srgbClr val="FF0000"/>
                </a:solidFill>
                <a:latin typeface="Calibri"/>
                <a:ea typeface="宋体" panose="02010600030101010101" pitchFamily="2" charset="-122"/>
              </a:rPr>
              <a:t>继续读</a:t>
            </a:r>
            <a:r>
              <a:rPr lang="zh-CN" altLang="en-US" kern="1200" dirty="0">
                <a:solidFill>
                  <a:prstClr val="black"/>
                </a:solidFill>
                <a:latin typeface="Calibri"/>
                <a:ea typeface="宋体" panose="02010600030101010101" pitchFamily="2" charset="-122"/>
              </a:rPr>
              <a:t>下一单词；</a:t>
            </a:r>
            <a:endParaRPr lang="en-US" altLang="zh-CN" kern="1200" dirty="0">
              <a:solidFill>
                <a:prstClr val="black"/>
              </a:solidFill>
              <a:latin typeface="Calibri"/>
              <a:ea typeface="宋体" panose="02010600030101010101" pitchFamily="2" charset="-122"/>
            </a:endParaRPr>
          </a:p>
          <a:p>
            <a:pPr marL="1257300" lvl="2" indent="-342900" fontAlgn="auto">
              <a:lnSpc>
                <a:spcPct val="150000"/>
              </a:lnSpc>
              <a:spcBef>
                <a:spcPts val="0"/>
              </a:spcBef>
              <a:spcAft>
                <a:spcPts val="0"/>
              </a:spcAft>
              <a:buClrTx/>
              <a:defRPr/>
            </a:pPr>
            <a:r>
              <a:rPr lang="el-GR" altLang="zh-CN" kern="1200" dirty="0">
                <a:solidFill>
                  <a:prstClr val="black"/>
                </a:solidFill>
                <a:latin typeface="Calibri"/>
                <a:ea typeface="宋体" panose="02010600030101010101" pitchFamily="2" charset="-122"/>
              </a:rPr>
              <a:t>Θ</a:t>
            </a:r>
            <a:r>
              <a:rPr lang="en-US" altLang="zh-CN" kern="1200" dirty="0">
                <a:solidFill>
                  <a:prstClr val="black"/>
                </a:solidFill>
                <a:latin typeface="Calibri"/>
                <a:ea typeface="宋体" panose="02010600030101010101" pitchFamily="2" charset="-122"/>
              </a:rPr>
              <a:t>1</a:t>
            </a:r>
            <a:r>
              <a:rPr lang="zh-CN" altLang="en-US" kern="1200" dirty="0">
                <a:solidFill>
                  <a:prstClr val="black"/>
                </a:solidFill>
                <a:latin typeface="Calibri"/>
                <a:ea typeface="宋体" panose="02010600030101010101" pitchFamily="2" charset="-122"/>
              </a:rPr>
              <a:t>优先权高，则出栈</a:t>
            </a:r>
            <a:r>
              <a:rPr lang="el-GR" altLang="zh-CN" kern="1200" dirty="0">
                <a:solidFill>
                  <a:prstClr val="black"/>
                </a:solidFill>
                <a:latin typeface="Calibri"/>
                <a:ea typeface="宋体" panose="02010600030101010101" pitchFamily="2" charset="-122"/>
              </a:rPr>
              <a:t>Θ</a:t>
            </a:r>
            <a:r>
              <a:rPr lang="en-US" altLang="zh-CN" kern="1200" dirty="0">
                <a:solidFill>
                  <a:prstClr val="black"/>
                </a:solidFill>
                <a:latin typeface="Calibri"/>
                <a:ea typeface="宋体" panose="02010600030101010101" pitchFamily="2" charset="-122"/>
              </a:rPr>
              <a:t>1</a:t>
            </a:r>
            <a:r>
              <a:rPr lang="zh-CN" altLang="en-US" kern="1200" dirty="0">
                <a:solidFill>
                  <a:prstClr val="black"/>
                </a:solidFill>
                <a:latin typeface="Calibri"/>
                <a:ea typeface="宋体" panose="02010600030101010101" pitchFamily="2" charset="-122"/>
              </a:rPr>
              <a:t>并加入到后缀表达式末尾（</a:t>
            </a:r>
            <a:r>
              <a:rPr lang="zh-CN" altLang="en-US" kern="1200" dirty="0">
                <a:solidFill>
                  <a:srgbClr val="FF0000"/>
                </a:solidFill>
                <a:latin typeface="Calibri"/>
                <a:ea typeface="宋体" panose="02010600030101010101" pitchFamily="2" charset="-122"/>
              </a:rPr>
              <a:t>不继续读下一单词</a:t>
            </a:r>
            <a:r>
              <a:rPr lang="zh-CN" altLang="en-US" kern="1200" dirty="0">
                <a:solidFill>
                  <a:prstClr val="black"/>
                </a:solidFill>
                <a:latin typeface="Calibri"/>
                <a:ea typeface="宋体" panose="02010600030101010101" pitchFamily="2" charset="-122"/>
              </a:rPr>
              <a:t>）</a:t>
            </a:r>
            <a:r>
              <a:rPr lang="zh-CN" altLang="en-US" kern="1200" dirty="0" smtClean="0">
                <a:solidFill>
                  <a:prstClr val="black"/>
                </a:solidFill>
                <a:latin typeface="Calibri"/>
                <a:ea typeface="宋体" panose="02010600030101010101" pitchFamily="2" charset="-122"/>
              </a:rPr>
              <a:t>。</a:t>
            </a:r>
            <a:endParaRPr lang="en-US" altLang="zh-CN" kern="1200" dirty="0" smtClean="0">
              <a:solidFill>
                <a:prstClr val="black"/>
              </a:solidFill>
              <a:latin typeface="Calibri"/>
              <a:ea typeface="宋体" panose="02010600030101010101" pitchFamily="2" charset="-122"/>
            </a:endParaRPr>
          </a:p>
          <a:p>
            <a:pPr marL="1257300" lvl="2" indent="-342900" fontAlgn="auto">
              <a:lnSpc>
                <a:spcPct val="150000"/>
              </a:lnSpc>
              <a:spcBef>
                <a:spcPts val="0"/>
              </a:spcBef>
              <a:spcAft>
                <a:spcPts val="0"/>
              </a:spcAft>
              <a:buClrTx/>
              <a:defRPr/>
            </a:pPr>
            <a:r>
              <a:rPr lang="zh-CN" altLang="en-US" kern="1200" dirty="0" smtClean="0">
                <a:solidFill>
                  <a:prstClr val="black"/>
                </a:solidFill>
                <a:latin typeface="Calibri"/>
                <a:ea typeface="宋体" panose="02010600030101010101" pitchFamily="2" charset="-122"/>
              </a:rPr>
              <a:t>如果</a:t>
            </a:r>
            <a:r>
              <a:rPr lang="el-GR" altLang="zh-CN" kern="1200" dirty="0">
                <a:solidFill>
                  <a:prstClr val="black"/>
                </a:solidFill>
                <a:latin typeface="Calibri"/>
                <a:ea typeface="宋体" panose="02010600030101010101" pitchFamily="2" charset="-122"/>
              </a:rPr>
              <a:t>Θ</a:t>
            </a:r>
            <a:r>
              <a:rPr lang="en-US" altLang="zh-CN" kern="1200" dirty="0">
                <a:solidFill>
                  <a:prstClr val="black"/>
                </a:solidFill>
                <a:latin typeface="Calibri"/>
                <a:ea typeface="宋体" panose="02010600030101010101" pitchFamily="2" charset="-122"/>
              </a:rPr>
              <a:t>2</a:t>
            </a:r>
            <a:r>
              <a:rPr lang="zh-CN" altLang="en-US" kern="1200" dirty="0">
                <a:solidFill>
                  <a:prstClr val="black"/>
                </a:solidFill>
                <a:latin typeface="Calibri"/>
                <a:ea typeface="宋体" panose="02010600030101010101" pitchFamily="2" charset="-122"/>
              </a:rPr>
              <a:t>为右括号，栈顶</a:t>
            </a:r>
            <a:r>
              <a:rPr lang="el-GR" altLang="zh-CN" kern="1200" dirty="0">
                <a:solidFill>
                  <a:prstClr val="black"/>
                </a:solidFill>
                <a:latin typeface="Calibri"/>
                <a:ea typeface="宋体" panose="02010600030101010101" pitchFamily="2" charset="-122"/>
              </a:rPr>
              <a:t>Θ</a:t>
            </a:r>
            <a:r>
              <a:rPr lang="en-US" altLang="zh-CN" kern="1200" dirty="0">
                <a:solidFill>
                  <a:prstClr val="black"/>
                </a:solidFill>
                <a:latin typeface="Calibri"/>
                <a:ea typeface="宋体" panose="02010600030101010101" pitchFamily="2" charset="-122"/>
              </a:rPr>
              <a:t>1</a:t>
            </a:r>
            <a:r>
              <a:rPr lang="zh-CN" altLang="en-US" kern="1200" dirty="0">
                <a:solidFill>
                  <a:prstClr val="black"/>
                </a:solidFill>
                <a:latin typeface="Calibri"/>
                <a:ea typeface="宋体" panose="02010600030101010101" pitchFamily="2" charset="-122"/>
              </a:rPr>
              <a:t>为左括号</a:t>
            </a:r>
            <a:r>
              <a:rPr lang="en-US" altLang="zh-CN" kern="1200" dirty="0">
                <a:solidFill>
                  <a:prstClr val="black"/>
                </a:solidFill>
                <a:latin typeface="Calibri"/>
                <a:ea typeface="宋体" panose="02010600030101010101" pitchFamily="2" charset="-122"/>
              </a:rPr>
              <a:t> </a:t>
            </a:r>
            <a:r>
              <a:rPr lang="zh-CN" altLang="en-US" kern="1200" dirty="0">
                <a:solidFill>
                  <a:prstClr val="black"/>
                </a:solidFill>
                <a:latin typeface="Calibri"/>
                <a:ea typeface="宋体" panose="02010600030101010101" pitchFamily="2" charset="-122"/>
              </a:rPr>
              <a:t>，则出栈</a:t>
            </a:r>
            <a:r>
              <a:rPr lang="el-GR" altLang="zh-CN" kern="1200" dirty="0">
                <a:solidFill>
                  <a:prstClr val="black"/>
                </a:solidFill>
                <a:latin typeface="Calibri"/>
                <a:ea typeface="宋体" panose="02010600030101010101" pitchFamily="2" charset="-122"/>
              </a:rPr>
              <a:t>Θ</a:t>
            </a:r>
            <a:r>
              <a:rPr lang="en-US" altLang="zh-CN" kern="1200" dirty="0">
                <a:solidFill>
                  <a:prstClr val="black"/>
                </a:solidFill>
                <a:latin typeface="Calibri"/>
                <a:ea typeface="宋体" panose="02010600030101010101" pitchFamily="2" charset="-122"/>
              </a:rPr>
              <a:t>1 </a:t>
            </a:r>
            <a:r>
              <a:rPr lang="zh-CN" altLang="en-US" kern="1200" dirty="0">
                <a:solidFill>
                  <a:prstClr val="black"/>
                </a:solidFill>
                <a:latin typeface="Calibri"/>
                <a:ea typeface="宋体" panose="02010600030101010101" pitchFamily="2" charset="-122"/>
              </a:rPr>
              <a:t>，跳出内循环，</a:t>
            </a:r>
            <a:r>
              <a:rPr lang="zh-CN" altLang="en-US" kern="1200" dirty="0">
                <a:solidFill>
                  <a:srgbClr val="FF0000"/>
                </a:solidFill>
                <a:latin typeface="Calibri"/>
                <a:ea typeface="宋体" panose="02010600030101010101" pitchFamily="2" charset="-122"/>
              </a:rPr>
              <a:t>继续读</a:t>
            </a:r>
            <a:r>
              <a:rPr lang="zh-CN" altLang="en-US" kern="1200" dirty="0">
                <a:solidFill>
                  <a:prstClr val="black"/>
                </a:solidFill>
                <a:latin typeface="Calibri"/>
                <a:ea typeface="宋体" panose="02010600030101010101" pitchFamily="2" charset="-122"/>
              </a:rPr>
              <a:t>下一单词；</a:t>
            </a:r>
            <a:endParaRPr lang="en-US" altLang="zh-CN" kern="1200" dirty="0">
              <a:solidFill>
                <a:prstClr val="black"/>
              </a:solidFill>
              <a:latin typeface="Calibri"/>
              <a:ea typeface="宋体" panose="02010600030101010101" pitchFamily="2" charset="-122"/>
            </a:endParaRPr>
          </a:p>
          <a:p>
            <a:pPr marL="0" indent="0">
              <a:buNone/>
            </a:pPr>
            <a:endParaRPr lang="zh-CN" altLang="en-US" dirty="0"/>
          </a:p>
        </p:txBody>
      </p:sp>
      <p:sp>
        <p:nvSpPr>
          <p:cNvPr id="2" name="矩形 1"/>
          <p:cNvSpPr/>
          <p:nvPr/>
        </p:nvSpPr>
        <p:spPr>
          <a:xfrm>
            <a:off x="360217" y="1075207"/>
            <a:ext cx="11201057" cy="58907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19397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032000" y="457205"/>
            <a:ext cx="62992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表达式：</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5+6</a:t>
            </a: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(1+2)-4 </a:t>
            </a:r>
          </a:p>
        </p:txBody>
      </p:sp>
      <p:sp>
        <p:nvSpPr>
          <p:cNvPr id="122918" name="Text Box 11"/>
          <p:cNvSpPr txBox="1">
            <a:spLocks noChangeArrowheads="1"/>
          </p:cNvSpPr>
          <p:nvPr/>
        </p:nvSpPr>
        <p:spPr bwMode="auto">
          <a:xfrm>
            <a:off x="2453703" y="1328677"/>
            <a:ext cx="1828800" cy="51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11" tIns="58605" rIns="117211" bIns="58605">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err="1">
                <a:ln>
                  <a:noFill/>
                </a:ln>
                <a:solidFill>
                  <a:prstClr val="black"/>
                </a:solidFill>
                <a:effectLst/>
                <a:uLnTx/>
                <a:uFillTx/>
                <a:latin typeface="宋体" pitchFamily="2" charset="-122"/>
                <a:ea typeface="宋体" pitchFamily="2" charset="-122"/>
                <a:cs typeface="+mn-cs"/>
              </a:rPr>
              <a:t>optr</a:t>
            </a: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栈</a:t>
            </a:r>
          </a:p>
        </p:txBody>
      </p:sp>
      <p:grpSp>
        <p:nvGrpSpPr>
          <p:cNvPr id="122919" name="Group 12"/>
          <p:cNvGrpSpPr>
            <a:grpSpLocks/>
          </p:cNvGrpSpPr>
          <p:nvPr/>
        </p:nvGrpSpPr>
        <p:grpSpPr bwMode="auto">
          <a:xfrm>
            <a:off x="2561365" y="1873627"/>
            <a:ext cx="1422400" cy="3657600"/>
            <a:chOff x="1248" y="1152"/>
            <a:chExt cx="672" cy="2304"/>
          </a:xfrm>
          <a:noFill/>
        </p:grpSpPr>
        <p:sp>
          <p:nvSpPr>
            <p:cNvPr id="122920" name="Rectangle 13"/>
            <p:cNvSpPr>
              <a:spLocks noChangeArrowheads="1"/>
            </p:cNvSpPr>
            <p:nvPr/>
          </p:nvSpPr>
          <p:spPr bwMode="auto">
            <a:xfrm>
              <a:off x="1248" y="1152"/>
              <a:ext cx="672" cy="2304"/>
            </a:xfrm>
            <a:prstGeom prst="rect">
              <a:avLst/>
            </a:prstGeom>
            <a:grpFill/>
            <a:ln w="12700">
              <a:solidFill>
                <a:srgbClr val="000000"/>
              </a:solidFill>
              <a:miter lim="800000"/>
              <a:headEnd/>
              <a:tailEnd/>
            </a:ln>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22921" name="Line 14"/>
            <p:cNvSpPr>
              <a:spLocks noChangeShapeType="1"/>
            </p:cNvSpPr>
            <p:nvPr/>
          </p:nvSpPr>
          <p:spPr bwMode="auto">
            <a:xfrm>
              <a:off x="1248" y="3168"/>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2" name="Line 15"/>
            <p:cNvSpPr>
              <a:spLocks noChangeShapeType="1"/>
            </p:cNvSpPr>
            <p:nvPr/>
          </p:nvSpPr>
          <p:spPr bwMode="auto">
            <a:xfrm>
              <a:off x="1248" y="2880"/>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3" name="Line 16"/>
            <p:cNvSpPr>
              <a:spLocks noChangeShapeType="1"/>
            </p:cNvSpPr>
            <p:nvPr/>
          </p:nvSpPr>
          <p:spPr bwMode="auto">
            <a:xfrm>
              <a:off x="1248" y="2592"/>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4" name="Line 17"/>
            <p:cNvSpPr>
              <a:spLocks noChangeShapeType="1"/>
            </p:cNvSpPr>
            <p:nvPr/>
          </p:nvSpPr>
          <p:spPr bwMode="auto">
            <a:xfrm>
              <a:off x="1248" y="2304"/>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5" name="Line 18"/>
            <p:cNvSpPr>
              <a:spLocks noChangeShapeType="1"/>
            </p:cNvSpPr>
            <p:nvPr/>
          </p:nvSpPr>
          <p:spPr bwMode="auto">
            <a:xfrm>
              <a:off x="1248" y="2016"/>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6" name="Line 19"/>
            <p:cNvSpPr>
              <a:spLocks noChangeShapeType="1"/>
            </p:cNvSpPr>
            <p:nvPr/>
          </p:nvSpPr>
          <p:spPr bwMode="auto">
            <a:xfrm>
              <a:off x="1248" y="1728"/>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7" name="Line 20"/>
            <p:cNvSpPr>
              <a:spLocks noChangeShapeType="1"/>
            </p:cNvSpPr>
            <p:nvPr/>
          </p:nvSpPr>
          <p:spPr bwMode="auto">
            <a:xfrm>
              <a:off x="1248" y="1440"/>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33169" name="Text Box 49"/>
          <p:cNvSpPr txBox="1">
            <a:spLocks noChangeArrowheads="1"/>
          </p:cNvSpPr>
          <p:nvPr/>
        </p:nvSpPr>
        <p:spPr bwMode="auto">
          <a:xfrm>
            <a:off x="2997200" y="4572005"/>
            <a:ext cx="8128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179" name="Text Box 59"/>
          <p:cNvSpPr txBox="1">
            <a:spLocks noChangeArrowheads="1"/>
          </p:cNvSpPr>
          <p:nvPr/>
        </p:nvSpPr>
        <p:spPr bwMode="auto">
          <a:xfrm>
            <a:off x="3048000" y="4142058"/>
            <a:ext cx="8128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133184" name="Text Box 64"/>
          <p:cNvSpPr txBox="1">
            <a:spLocks noChangeArrowheads="1"/>
          </p:cNvSpPr>
          <p:nvPr/>
        </p:nvSpPr>
        <p:spPr bwMode="auto">
          <a:xfrm>
            <a:off x="3149600" y="3657605"/>
            <a:ext cx="6096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194" name="Text Box 74"/>
          <p:cNvSpPr txBox="1">
            <a:spLocks noChangeArrowheads="1"/>
          </p:cNvSpPr>
          <p:nvPr/>
        </p:nvSpPr>
        <p:spPr bwMode="auto">
          <a:xfrm>
            <a:off x="3149600" y="3200404"/>
            <a:ext cx="6096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204" name="Rectangle 84"/>
          <p:cNvSpPr>
            <a:spLocks noChangeArrowheads="1"/>
          </p:cNvSpPr>
          <p:nvPr/>
        </p:nvSpPr>
        <p:spPr bwMode="auto">
          <a:xfrm>
            <a:off x="2997200" y="3281134"/>
            <a:ext cx="711200" cy="393894"/>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24" name="Rectangle 104"/>
          <p:cNvSpPr>
            <a:spLocks noChangeArrowheads="1"/>
          </p:cNvSpPr>
          <p:nvPr/>
        </p:nvSpPr>
        <p:spPr bwMode="auto">
          <a:xfrm>
            <a:off x="3023659" y="3739277"/>
            <a:ext cx="711200" cy="42035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58" name="Rectangle 138"/>
          <p:cNvSpPr>
            <a:spLocks noChangeArrowheads="1"/>
          </p:cNvSpPr>
          <p:nvPr/>
        </p:nvSpPr>
        <p:spPr bwMode="auto">
          <a:xfrm>
            <a:off x="2895600" y="4671127"/>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68" name="Rectangle 148"/>
          <p:cNvSpPr>
            <a:spLocks noChangeArrowheads="1"/>
          </p:cNvSpPr>
          <p:nvPr/>
        </p:nvSpPr>
        <p:spPr bwMode="auto">
          <a:xfrm>
            <a:off x="2952044" y="4208060"/>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69" name="Text Box 149"/>
          <p:cNvSpPr txBox="1">
            <a:spLocks noChangeArrowheads="1"/>
          </p:cNvSpPr>
          <p:nvPr/>
        </p:nvSpPr>
        <p:spPr bwMode="auto">
          <a:xfrm>
            <a:off x="2997200" y="4589063"/>
            <a:ext cx="6096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279" name="Rectangle 159"/>
          <p:cNvSpPr>
            <a:spLocks noChangeArrowheads="1"/>
          </p:cNvSpPr>
          <p:nvPr/>
        </p:nvSpPr>
        <p:spPr bwMode="auto">
          <a:xfrm>
            <a:off x="3023659" y="4638734"/>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309" name="Text Box 189"/>
          <p:cNvSpPr txBox="1">
            <a:spLocks noChangeArrowheads="1"/>
          </p:cNvSpPr>
          <p:nvPr/>
        </p:nvSpPr>
        <p:spPr bwMode="auto">
          <a:xfrm>
            <a:off x="5080000" y="838205"/>
            <a:ext cx="5080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itchFamily="2" charset="-122"/>
                <a:ea typeface="宋体" pitchFamily="2" charset="-122"/>
                <a:cs typeface="+mn-cs"/>
              </a:rPr>
              <a:t>5</a:t>
            </a:r>
          </a:p>
        </p:txBody>
      </p:sp>
      <p:sp>
        <p:nvSpPr>
          <p:cNvPr id="122897" name="Text Box 190"/>
          <p:cNvSpPr txBox="1">
            <a:spLocks noChangeArrowheads="1"/>
          </p:cNvSpPr>
          <p:nvPr/>
        </p:nvSpPr>
        <p:spPr bwMode="auto">
          <a:xfrm>
            <a:off x="2336800" y="838205"/>
            <a:ext cx="30480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读入表达式过程：</a:t>
            </a:r>
          </a:p>
        </p:txBody>
      </p:sp>
      <p:sp>
        <p:nvSpPr>
          <p:cNvPr id="133311" name="Text Box 191"/>
          <p:cNvSpPr txBox="1">
            <a:spLocks noChangeArrowheads="1"/>
          </p:cNvSpPr>
          <p:nvPr/>
        </p:nvSpPr>
        <p:spPr bwMode="auto">
          <a:xfrm>
            <a:off x="5283200" y="838205"/>
            <a:ext cx="5080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2" name="Text Box 192"/>
          <p:cNvSpPr txBox="1">
            <a:spLocks noChangeArrowheads="1"/>
          </p:cNvSpPr>
          <p:nvPr/>
        </p:nvSpPr>
        <p:spPr bwMode="auto">
          <a:xfrm>
            <a:off x="5486400" y="822328"/>
            <a:ext cx="3048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6</a:t>
            </a:r>
          </a:p>
        </p:txBody>
      </p:sp>
      <p:sp>
        <p:nvSpPr>
          <p:cNvPr id="133313" name="Text Box 193"/>
          <p:cNvSpPr txBox="1">
            <a:spLocks noChangeArrowheads="1"/>
          </p:cNvSpPr>
          <p:nvPr/>
        </p:nvSpPr>
        <p:spPr bwMode="auto">
          <a:xfrm>
            <a:off x="5791200" y="917336"/>
            <a:ext cx="508000" cy="39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1800" b="1" i="0" u="none" strike="noStrike" kern="1200" cap="none" spc="0" normalizeH="0" baseline="0" noProof="0">
                <a:ln>
                  <a:noFill/>
                </a:ln>
                <a:solidFill>
                  <a:prstClr val="black"/>
                </a:solidFill>
                <a:effectLst/>
                <a:uLnTx/>
                <a:uFillTx/>
                <a:latin typeface="宋体" pitchFamily="2" charset="-122"/>
                <a:ea typeface="宋体" pitchFamily="2" charset="-122"/>
                <a:cs typeface="+mn-cs"/>
              </a:rPr>
              <a:t>*</a:t>
            </a:r>
            <a:endParaRPr kumimoji="0" lang="en-US" altLang="zh-CN" sz="1800" b="1" i="0" u="none" strike="noStrike" kern="1200" cap="none" spc="0" normalizeH="0" baseline="0" noProof="0">
              <a:ln>
                <a:noFill/>
              </a:ln>
              <a:solidFill>
                <a:prstClr val="black"/>
              </a:solidFill>
              <a:effectLst/>
              <a:uLnTx/>
              <a:uFillTx/>
              <a:latin typeface="宋体" pitchFamily="2" charset="-122"/>
              <a:ea typeface="宋体" pitchFamily="2" charset="-122"/>
              <a:cs typeface="+mn-cs"/>
            </a:endParaRPr>
          </a:p>
        </p:txBody>
      </p:sp>
      <p:sp>
        <p:nvSpPr>
          <p:cNvPr id="133314" name="Text Box 194"/>
          <p:cNvSpPr txBox="1">
            <a:spLocks noChangeArrowheads="1"/>
          </p:cNvSpPr>
          <p:nvPr/>
        </p:nvSpPr>
        <p:spPr bwMode="auto">
          <a:xfrm>
            <a:off x="5903979" y="838205"/>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5" name="Text Box 195"/>
          <p:cNvSpPr txBox="1">
            <a:spLocks noChangeArrowheads="1"/>
          </p:cNvSpPr>
          <p:nvPr/>
        </p:nvSpPr>
        <p:spPr bwMode="auto">
          <a:xfrm>
            <a:off x="6096000" y="822328"/>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p>
        </p:txBody>
      </p:sp>
      <p:sp>
        <p:nvSpPr>
          <p:cNvPr id="133316" name="Text Box 196"/>
          <p:cNvSpPr txBox="1">
            <a:spLocks noChangeArrowheads="1"/>
          </p:cNvSpPr>
          <p:nvPr/>
        </p:nvSpPr>
        <p:spPr bwMode="auto">
          <a:xfrm>
            <a:off x="6456416" y="842922"/>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7" name="Text Box 197"/>
          <p:cNvSpPr txBox="1">
            <a:spLocks noChangeArrowheads="1"/>
          </p:cNvSpPr>
          <p:nvPr/>
        </p:nvSpPr>
        <p:spPr bwMode="auto">
          <a:xfrm>
            <a:off x="6785835" y="822328"/>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itchFamily="2" charset="-122"/>
                <a:ea typeface="宋体" pitchFamily="2" charset="-122"/>
                <a:cs typeface="+mn-cs"/>
              </a:rPr>
              <a:t>2</a:t>
            </a:r>
          </a:p>
        </p:txBody>
      </p:sp>
      <p:sp>
        <p:nvSpPr>
          <p:cNvPr id="133318" name="Text Box 198"/>
          <p:cNvSpPr txBox="1">
            <a:spLocks noChangeArrowheads="1"/>
          </p:cNvSpPr>
          <p:nvPr/>
        </p:nvSpPr>
        <p:spPr bwMode="auto">
          <a:xfrm>
            <a:off x="7151628" y="845291"/>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9" name="Text Box 199"/>
          <p:cNvSpPr txBox="1">
            <a:spLocks noChangeArrowheads="1"/>
          </p:cNvSpPr>
          <p:nvPr/>
        </p:nvSpPr>
        <p:spPr bwMode="auto">
          <a:xfrm>
            <a:off x="7456428" y="805906"/>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20" name="Text Box 200"/>
          <p:cNvSpPr txBox="1">
            <a:spLocks noChangeArrowheads="1"/>
          </p:cNvSpPr>
          <p:nvPr/>
        </p:nvSpPr>
        <p:spPr bwMode="auto">
          <a:xfrm>
            <a:off x="8001293" y="824936"/>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4</a:t>
            </a:r>
          </a:p>
        </p:txBody>
      </p:sp>
      <p:sp>
        <p:nvSpPr>
          <p:cNvPr id="2" name="TextBox 1"/>
          <p:cNvSpPr txBox="1">
            <a:spLocks noChangeArrowheads="1"/>
          </p:cNvSpPr>
          <p:nvPr/>
        </p:nvSpPr>
        <p:spPr bwMode="auto">
          <a:xfrm>
            <a:off x="5930900" y="3022602"/>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5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08" name="TextBox 207"/>
          <p:cNvSpPr txBox="1">
            <a:spLocks noChangeArrowheads="1"/>
          </p:cNvSpPr>
          <p:nvPr/>
        </p:nvSpPr>
        <p:spPr bwMode="auto">
          <a:xfrm>
            <a:off x="6515100" y="3038476"/>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6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09" name="TextBox 208"/>
          <p:cNvSpPr txBox="1">
            <a:spLocks noChangeArrowheads="1"/>
          </p:cNvSpPr>
          <p:nvPr/>
        </p:nvSpPr>
        <p:spPr bwMode="auto">
          <a:xfrm>
            <a:off x="7116764" y="3028953"/>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1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0" name="TextBox 209"/>
          <p:cNvSpPr txBox="1">
            <a:spLocks noChangeArrowheads="1"/>
          </p:cNvSpPr>
          <p:nvPr/>
        </p:nvSpPr>
        <p:spPr bwMode="auto">
          <a:xfrm>
            <a:off x="7740651" y="3036891"/>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2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1" name="TextBox 210"/>
          <p:cNvSpPr txBox="1">
            <a:spLocks noChangeArrowheads="1"/>
          </p:cNvSpPr>
          <p:nvPr/>
        </p:nvSpPr>
        <p:spPr bwMode="auto">
          <a:xfrm>
            <a:off x="8345488" y="3035302"/>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2" name="TextBox 211"/>
          <p:cNvSpPr txBox="1">
            <a:spLocks noChangeArrowheads="1"/>
          </p:cNvSpPr>
          <p:nvPr/>
        </p:nvSpPr>
        <p:spPr bwMode="auto">
          <a:xfrm>
            <a:off x="8985251" y="3098802"/>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a:t>
            </a: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3" name="TextBox 212"/>
          <p:cNvSpPr txBox="1">
            <a:spLocks noChangeArrowheads="1"/>
          </p:cNvSpPr>
          <p:nvPr/>
        </p:nvSpPr>
        <p:spPr bwMode="auto">
          <a:xfrm>
            <a:off x="9532939" y="3082929"/>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4" name="TextBox 213"/>
          <p:cNvSpPr txBox="1">
            <a:spLocks noChangeArrowheads="1"/>
          </p:cNvSpPr>
          <p:nvPr/>
        </p:nvSpPr>
        <p:spPr bwMode="auto">
          <a:xfrm>
            <a:off x="10145715" y="3125790"/>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4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5" name="TextBox 214"/>
          <p:cNvSpPr txBox="1">
            <a:spLocks noChangeArrowheads="1"/>
          </p:cNvSpPr>
          <p:nvPr/>
        </p:nvSpPr>
        <p:spPr bwMode="auto">
          <a:xfrm>
            <a:off x="10758493" y="3094041"/>
            <a:ext cx="446697"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 name="TextBox 2"/>
          <p:cNvSpPr txBox="1"/>
          <p:nvPr/>
        </p:nvSpPr>
        <p:spPr>
          <a:xfrm>
            <a:off x="5486402" y="2551818"/>
            <a:ext cx="1569630" cy="369320"/>
          </a:xfrm>
          <a:prstGeom prst="rect">
            <a:avLst/>
          </a:prstGeom>
          <a:noFill/>
        </p:spPr>
        <p:txBody>
          <a:bodyPr wrap="none" lIns="91425" tIns="45714" rIns="91425" bIns="4571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后缀表达式：</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 name="矩形 4"/>
          <p:cNvSpPr/>
          <p:nvPr/>
        </p:nvSpPr>
        <p:spPr>
          <a:xfrm>
            <a:off x="2149564" y="5089044"/>
            <a:ext cx="2107637" cy="6880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17211" tIns="58605" rIns="117211" bIns="58605" spcCol="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Calibri"/>
              <a:ea typeface="宋体" panose="02010600030101010101" pitchFamily="2" charset="-122"/>
              <a:cs typeface="+mn-cs"/>
            </a:endParaRPr>
          </a:p>
        </p:txBody>
      </p:sp>
      <p:sp>
        <p:nvSpPr>
          <p:cNvPr id="4" name="文本框 3"/>
          <p:cNvSpPr txBox="1"/>
          <p:nvPr/>
        </p:nvSpPr>
        <p:spPr>
          <a:xfrm>
            <a:off x="8727168" y="5429150"/>
            <a:ext cx="2031325" cy="369332"/>
          </a:xfrm>
          <a:prstGeom prst="rect">
            <a:avLst/>
          </a:prstGeom>
          <a:noFill/>
        </p:spPr>
        <p:txBody>
          <a:bodyPr wrap="none" rtlCol="0">
            <a:spAutoFit/>
          </a:bodyPr>
          <a:lstStyle/>
          <a:p>
            <a:r>
              <a:rPr lang="zh-CN" altLang="en-US" dirty="0" smtClean="0"/>
              <a:t>栈空时需特殊处理</a:t>
            </a:r>
            <a:endParaRPr lang="zh-CN" altLang="en-US" dirty="0"/>
          </a:p>
        </p:txBody>
      </p:sp>
      <p:sp>
        <p:nvSpPr>
          <p:cNvPr id="6" name="矩形 5"/>
          <p:cNvSpPr/>
          <p:nvPr/>
        </p:nvSpPr>
        <p:spPr>
          <a:xfrm>
            <a:off x="805166" y="5325962"/>
            <a:ext cx="9362468" cy="923330"/>
          </a:xfrm>
          <a:prstGeom prst="rect">
            <a:avLst/>
          </a:prstGeom>
        </p:spPr>
        <p:txBody>
          <a:bodyPr wrap="square">
            <a:spAutoFit/>
          </a:bodyPr>
          <a:lstStyle/>
          <a:p>
            <a:pPr marL="0" lvl="2" fontAlgn="auto">
              <a:lnSpc>
                <a:spcPct val="150000"/>
              </a:lnSpc>
              <a:spcBef>
                <a:spcPts val="0"/>
              </a:spcBef>
              <a:spcAft>
                <a:spcPts val="0"/>
              </a:spcAft>
              <a:buClrTx/>
              <a:defRPr/>
            </a:pPr>
            <a:r>
              <a:rPr lang="el-GR" altLang="zh-CN" dirty="0">
                <a:solidFill>
                  <a:prstClr val="black"/>
                </a:solidFill>
              </a:rPr>
              <a:t>Θ</a:t>
            </a:r>
            <a:r>
              <a:rPr lang="en-US" altLang="zh-CN" dirty="0">
                <a:solidFill>
                  <a:prstClr val="black"/>
                </a:solidFill>
              </a:rPr>
              <a:t>2</a:t>
            </a:r>
            <a:r>
              <a:rPr lang="zh-CN" altLang="en-US" dirty="0">
                <a:solidFill>
                  <a:prstClr val="black"/>
                </a:solidFill>
              </a:rPr>
              <a:t>优先权高</a:t>
            </a:r>
            <a:r>
              <a:rPr lang="en-US" altLang="zh-CN" dirty="0">
                <a:solidFill>
                  <a:prstClr val="black"/>
                </a:solidFill>
              </a:rPr>
              <a:t> </a:t>
            </a:r>
            <a:r>
              <a:rPr lang="zh-CN" altLang="en-US" dirty="0">
                <a:solidFill>
                  <a:prstClr val="black"/>
                </a:solidFill>
              </a:rPr>
              <a:t>，则入栈</a:t>
            </a:r>
            <a:r>
              <a:rPr lang="zh-CN" altLang="en-US" dirty="0" smtClean="0">
                <a:solidFill>
                  <a:prstClr val="black"/>
                </a:solidFill>
              </a:rPr>
              <a:t>，</a:t>
            </a:r>
            <a:r>
              <a:rPr lang="zh-CN" altLang="en-US" dirty="0" smtClean="0">
                <a:solidFill>
                  <a:srgbClr val="FF0000"/>
                </a:solidFill>
              </a:rPr>
              <a:t>继续</a:t>
            </a:r>
            <a:r>
              <a:rPr lang="zh-CN" altLang="en-US" dirty="0">
                <a:solidFill>
                  <a:srgbClr val="FF0000"/>
                </a:solidFill>
              </a:rPr>
              <a:t>读</a:t>
            </a:r>
            <a:r>
              <a:rPr lang="zh-CN" altLang="en-US" dirty="0">
                <a:solidFill>
                  <a:prstClr val="black"/>
                </a:solidFill>
              </a:rPr>
              <a:t>下一单词；</a:t>
            </a:r>
            <a:endParaRPr lang="en-US" altLang="zh-CN" dirty="0">
              <a:solidFill>
                <a:prstClr val="black"/>
              </a:solidFill>
            </a:endParaRPr>
          </a:p>
          <a:p>
            <a:pPr marL="0" lvl="2" fontAlgn="auto">
              <a:lnSpc>
                <a:spcPct val="150000"/>
              </a:lnSpc>
              <a:spcBef>
                <a:spcPts val="0"/>
              </a:spcBef>
              <a:spcAft>
                <a:spcPts val="0"/>
              </a:spcAft>
              <a:buClrTx/>
              <a:defRPr/>
            </a:pPr>
            <a:r>
              <a:rPr lang="el-GR" altLang="zh-CN" dirty="0">
                <a:solidFill>
                  <a:prstClr val="black"/>
                </a:solidFill>
              </a:rPr>
              <a:t>Θ</a:t>
            </a:r>
            <a:r>
              <a:rPr lang="en-US" altLang="zh-CN" dirty="0">
                <a:solidFill>
                  <a:prstClr val="black"/>
                </a:solidFill>
              </a:rPr>
              <a:t>1</a:t>
            </a:r>
            <a:r>
              <a:rPr lang="zh-CN" altLang="en-US" dirty="0">
                <a:solidFill>
                  <a:prstClr val="black"/>
                </a:solidFill>
              </a:rPr>
              <a:t>优先权高，则出栈</a:t>
            </a:r>
            <a:r>
              <a:rPr lang="el-GR" altLang="zh-CN" dirty="0">
                <a:solidFill>
                  <a:prstClr val="black"/>
                </a:solidFill>
              </a:rPr>
              <a:t>Θ</a:t>
            </a:r>
            <a:r>
              <a:rPr lang="en-US" altLang="zh-CN" dirty="0">
                <a:solidFill>
                  <a:prstClr val="black"/>
                </a:solidFill>
              </a:rPr>
              <a:t>1</a:t>
            </a:r>
            <a:r>
              <a:rPr lang="zh-CN" altLang="en-US" dirty="0">
                <a:solidFill>
                  <a:prstClr val="black"/>
                </a:solidFill>
              </a:rPr>
              <a:t>并加入到后缀表达式末尾（</a:t>
            </a:r>
            <a:r>
              <a:rPr lang="zh-CN" altLang="en-US" dirty="0">
                <a:solidFill>
                  <a:srgbClr val="FF0000"/>
                </a:solidFill>
              </a:rPr>
              <a:t>不继续读下一单词</a:t>
            </a:r>
            <a:r>
              <a:rPr lang="zh-CN" altLang="en-US" dirty="0">
                <a:solidFill>
                  <a:prstClr val="black"/>
                </a:solidFill>
              </a:rPr>
              <a:t>）。</a:t>
            </a:r>
            <a:endParaRPr lang="en-US" altLang="zh-CN" dirty="0">
              <a:solidFill>
                <a:prstClr val="black"/>
              </a:solidFill>
            </a:endParaRPr>
          </a:p>
        </p:txBody>
      </p:sp>
    </p:spTree>
    <p:extLst>
      <p:ext uri="{BB962C8B-B14F-4D97-AF65-F5344CB8AC3E}">
        <p14:creationId xmlns:p14="http://schemas.microsoft.com/office/powerpoint/2010/main" val="35011084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309"/>
                                        </p:tgtEl>
                                        <p:attrNameLst>
                                          <p:attrName>style.visibility</p:attrName>
                                        </p:attrNameLst>
                                      </p:cBhvr>
                                      <p:to>
                                        <p:strVal val="visible"/>
                                      </p:to>
                                    </p:set>
                                    <p:anim calcmode="lin" valueType="num">
                                      <p:cBhvr additive="base">
                                        <p:cTn id="7" dur="500" fill="hold"/>
                                        <p:tgtEl>
                                          <p:spTgt spid="133309"/>
                                        </p:tgtEl>
                                        <p:attrNameLst>
                                          <p:attrName>ppt_x</p:attrName>
                                        </p:attrNameLst>
                                      </p:cBhvr>
                                      <p:tavLst>
                                        <p:tav tm="0">
                                          <p:val>
                                            <p:strVal val="1+#ppt_w/2"/>
                                          </p:val>
                                        </p:tav>
                                        <p:tav tm="100000">
                                          <p:val>
                                            <p:strVal val="#ppt_x"/>
                                          </p:val>
                                        </p:tav>
                                      </p:tavLst>
                                    </p:anim>
                                    <p:anim calcmode="lin" valueType="num">
                                      <p:cBhvr additive="base">
                                        <p:cTn id="8" dur="500" fill="hold"/>
                                        <p:tgtEl>
                                          <p:spTgt spid="1333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33311"/>
                                        </p:tgtEl>
                                        <p:attrNameLst>
                                          <p:attrName>style.visibility</p:attrName>
                                        </p:attrNameLst>
                                      </p:cBhvr>
                                      <p:to>
                                        <p:strVal val="visible"/>
                                      </p:to>
                                    </p:set>
                                    <p:anim calcmode="lin" valueType="num">
                                      <p:cBhvr additive="base">
                                        <p:cTn id="17" dur="500" fill="hold"/>
                                        <p:tgtEl>
                                          <p:spTgt spid="133311"/>
                                        </p:tgtEl>
                                        <p:attrNameLst>
                                          <p:attrName>ppt_x</p:attrName>
                                        </p:attrNameLst>
                                      </p:cBhvr>
                                      <p:tavLst>
                                        <p:tav tm="0">
                                          <p:val>
                                            <p:strVal val="1+#ppt_w/2"/>
                                          </p:val>
                                        </p:tav>
                                        <p:tav tm="100000">
                                          <p:val>
                                            <p:strVal val="#ppt_x"/>
                                          </p:val>
                                        </p:tav>
                                      </p:tavLst>
                                    </p:anim>
                                    <p:anim calcmode="lin" valueType="num">
                                      <p:cBhvr additive="base">
                                        <p:cTn id="18" dur="500" fill="hold"/>
                                        <p:tgtEl>
                                          <p:spTgt spid="13331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33312"/>
                                        </p:tgtEl>
                                        <p:attrNameLst>
                                          <p:attrName>style.visibility</p:attrName>
                                        </p:attrNameLst>
                                      </p:cBhvr>
                                      <p:to>
                                        <p:strVal val="visible"/>
                                      </p:to>
                                    </p:set>
                                    <p:anim calcmode="lin" valueType="num">
                                      <p:cBhvr additive="base">
                                        <p:cTn id="27" dur="500" fill="hold"/>
                                        <p:tgtEl>
                                          <p:spTgt spid="133312"/>
                                        </p:tgtEl>
                                        <p:attrNameLst>
                                          <p:attrName>ppt_x</p:attrName>
                                        </p:attrNameLst>
                                      </p:cBhvr>
                                      <p:tavLst>
                                        <p:tav tm="0">
                                          <p:val>
                                            <p:strVal val="1+#ppt_w/2"/>
                                          </p:val>
                                        </p:tav>
                                        <p:tav tm="100000">
                                          <p:val>
                                            <p:strVal val="#ppt_x"/>
                                          </p:val>
                                        </p:tav>
                                      </p:tavLst>
                                    </p:anim>
                                    <p:anim calcmode="lin" valueType="num">
                                      <p:cBhvr additive="base">
                                        <p:cTn id="28" dur="500" fill="hold"/>
                                        <p:tgtEl>
                                          <p:spTgt spid="13331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3313"/>
                                        </p:tgtEl>
                                        <p:attrNameLst>
                                          <p:attrName>style.visibility</p:attrName>
                                        </p:attrNameLst>
                                      </p:cBhvr>
                                      <p:to>
                                        <p:strVal val="visible"/>
                                      </p:to>
                                    </p:set>
                                    <p:anim calcmode="lin" valueType="num">
                                      <p:cBhvr additive="base">
                                        <p:cTn id="37" dur="500" fill="hold"/>
                                        <p:tgtEl>
                                          <p:spTgt spid="133313"/>
                                        </p:tgtEl>
                                        <p:attrNameLst>
                                          <p:attrName>ppt_x</p:attrName>
                                        </p:attrNameLst>
                                      </p:cBhvr>
                                      <p:tavLst>
                                        <p:tav tm="0">
                                          <p:val>
                                            <p:strVal val="1+#ppt_w/2"/>
                                          </p:val>
                                        </p:tav>
                                        <p:tav tm="100000">
                                          <p:val>
                                            <p:strVal val="#ppt_x"/>
                                          </p:val>
                                        </p:tav>
                                      </p:tavLst>
                                    </p:anim>
                                    <p:anim calcmode="lin" valueType="num">
                                      <p:cBhvr additive="base">
                                        <p:cTn id="38" dur="500" fill="hold"/>
                                        <p:tgtEl>
                                          <p:spTgt spid="1333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33314"/>
                                        </p:tgtEl>
                                        <p:attrNameLst>
                                          <p:attrName>style.visibility</p:attrName>
                                        </p:attrNameLst>
                                      </p:cBhvr>
                                      <p:to>
                                        <p:strVal val="visible"/>
                                      </p:to>
                                    </p:set>
                                    <p:anim calcmode="lin" valueType="num">
                                      <p:cBhvr additive="base">
                                        <p:cTn id="47" dur="500" fill="hold"/>
                                        <p:tgtEl>
                                          <p:spTgt spid="133314"/>
                                        </p:tgtEl>
                                        <p:attrNameLst>
                                          <p:attrName>ppt_x</p:attrName>
                                        </p:attrNameLst>
                                      </p:cBhvr>
                                      <p:tavLst>
                                        <p:tav tm="0">
                                          <p:val>
                                            <p:strVal val="1+#ppt_w/2"/>
                                          </p:val>
                                        </p:tav>
                                        <p:tav tm="100000">
                                          <p:val>
                                            <p:strVal val="#ppt_x"/>
                                          </p:val>
                                        </p:tav>
                                      </p:tavLst>
                                    </p:anim>
                                    <p:anim calcmode="lin" valueType="num">
                                      <p:cBhvr additive="base">
                                        <p:cTn id="48" dur="500" fill="hold"/>
                                        <p:tgtEl>
                                          <p:spTgt spid="13331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31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33315"/>
                                        </p:tgtEl>
                                        <p:attrNameLst>
                                          <p:attrName>style.visibility</p:attrName>
                                        </p:attrNameLst>
                                      </p:cBhvr>
                                      <p:to>
                                        <p:strVal val="visible"/>
                                      </p:to>
                                    </p:set>
                                    <p:anim calcmode="lin" valueType="num">
                                      <p:cBhvr additive="base">
                                        <p:cTn id="57" dur="500" fill="hold"/>
                                        <p:tgtEl>
                                          <p:spTgt spid="133315"/>
                                        </p:tgtEl>
                                        <p:attrNameLst>
                                          <p:attrName>ppt_x</p:attrName>
                                        </p:attrNameLst>
                                      </p:cBhvr>
                                      <p:tavLst>
                                        <p:tav tm="0">
                                          <p:val>
                                            <p:strVal val="1+#ppt_w/2"/>
                                          </p:val>
                                        </p:tav>
                                        <p:tav tm="100000">
                                          <p:val>
                                            <p:strVal val="#ppt_x"/>
                                          </p:val>
                                        </p:tav>
                                      </p:tavLst>
                                    </p:anim>
                                    <p:anim calcmode="lin" valueType="num">
                                      <p:cBhvr additive="base">
                                        <p:cTn id="58" dur="500" fill="hold"/>
                                        <p:tgtEl>
                                          <p:spTgt spid="133315"/>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33316"/>
                                        </p:tgtEl>
                                        <p:attrNameLst>
                                          <p:attrName>style.visibility</p:attrName>
                                        </p:attrNameLst>
                                      </p:cBhvr>
                                      <p:to>
                                        <p:strVal val="visible"/>
                                      </p:to>
                                    </p:set>
                                    <p:anim calcmode="lin" valueType="num">
                                      <p:cBhvr additive="base">
                                        <p:cTn id="67" dur="500" fill="hold"/>
                                        <p:tgtEl>
                                          <p:spTgt spid="133316"/>
                                        </p:tgtEl>
                                        <p:attrNameLst>
                                          <p:attrName>ppt_x</p:attrName>
                                        </p:attrNameLst>
                                      </p:cBhvr>
                                      <p:tavLst>
                                        <p:tav tm="0">
                                          <p:val>
                                            <p:strVal val="1+#ppt_w/2"/>
                                          </p:val>
                                        </p:tav>
                                        <p:tav tm="100000">
                                          <p:val>
                                            <p:strVal val="#ppt_x"/>
                                          </p:val>
                                        </p:tav>
                                      </p:tavLst>
                                    </p:anim>
                                    <p:anim calcmode="lin" valueType="num">
                                      <p:cBhvr additive="base">
                                        <p:cTn id="68" dur="500" fill="hold"/>
                                        <p:tgtEl>
                                          <p:spTgt spid="13331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319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33317"/>
                                        </p:tgtEl>
                                        <p:attrNameLst>
                                          <p:attrName>style.visibility</p:attrName>
                                        </p:attrNameLst>
                                      </p:cBhvr>
                                      <p:to>
                                        <p:strVal val="visible"/>
                                      </p:to>
                                    </p:set>
                                    <p:anim calcmode="lin" valueType="num">
                                      <p:cBhvr additive="base">
                                        <p:cTn id="77" dur="500" fill="hold"/>
                                        <p:tgtEl>
                                          <p:spTgt spid="133317"/>
                                        </p:tgtEl>
                                        <p:attrNameLst>
                                          <p:attrName>ppt_x</p:attrName>
                                        </p:attrNameLst>
                                      </p:cBhvr>
                                      <p:tavLst>
                                        <p:tav tm="0">
                                          <p:val>
                                            <p:strVal val="1+#ppt_w/2"/>
                                          </p:val>
                                        </p:tav>
                                        <p:tav tm="100000">
                                          <p:val>
                                            <p:strVal val="#ppt_x"/>
                                          </p:val>
                                        </p:tav>
                                      </p:tavLst>
                                    </p:anim>
                                    <p:anim calcmode="lin" valueType="num">
                                      <p:cBhvr additive="base">
                                        <p:cTn id="78" dur="500" fill="hold"/>
                                        <p:tgtEl>
                                          <p:spTgt spid="133317"/>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33318"/>
                                        </p:tgtEl>
                                        <p:attrNameLst>
                                          <p:attrName>style.visibility</p:attrName>
                                        </p:attrNameLst>
                                      </p:cBhvr>
                                      <p:to>
                                        <p:strVal val="visible"/>
                                      </p:to>
                                    </p:set>
                                    <p:anim calcmode="lin" valueType="num">
                                      <p:cBhvr additive="base">
                                        <p:cTn id="87" dur="500" fill="hold"/>
                                        <p:tgtEl>
                                          <p:spTgt spid="133318"/>
                                        </p:tgtEl>
                                        <p:attrNameLst>
                                          <p:attrName>ppt_x</p:attrName>
                                        </p:attrNameLst>
                                      </p:cBhvr>
                                      <p:tavLst>
                                        <p:tav tm="0">
                                          <p:val>
                                            <p:strVal val="1+#ppt_w/2"/>
                                          </p:val>
                                        </p:tav>
                                        <p:tav tm="100000">
                                          <p:val>
                                            <p:strVal val="#ppt_x"/>
                                          </p:val>
                                        </p:tav>
                                      </p:tavLst>
                                    </p:anim>
                                    <p:anim calcmode="lin" valueType="num">
                                      <p:cBhvr additive="base">
                                        <p:cTn id="88" dur="500" fill="hold"/>
                                        <p:tgtEl>
                                          <p:spTgt spid="133318"/>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3320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1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3322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133319"/>
                                        </p:tgtEl>
                                        <p:attrNameLst>
                                          <p:attrName>style.visibility</p:attrName>
                                        </p:attrNameLst>
                                      </p:cBhvr>
                                      <p:to>
                                        <p:strVal val="visible"/>
                                      </p:to>
                                    </p:set>
                                    <p:anim calcmode="lin" valueType="num">
                                      <p:cBhvr additive="base">
                                        <p:cTn id="105" dur="500" fill="hold"/>
                                        <p:tgtEl>
                                          <p:spTgt spid="133319"/>
                                        </p:tgtEl>
                                        <p:attrNameLst>
                                          <p:attrName>ppt_x</p:attrName>
                                        </p:attrNameLst>
                                      </p:cBhvr>
                                      <p:tavLst>
                                        <p:tav tm="0">
                                          <p:val>
                                            <p:strVal val="1+#ppt_w/2"/>
                                          </p:val>
                                        </p:tav>
                                        <p:tav tm="100000">
                                          <p:val>
                                            <p:strVal val="#ppt_x"/>
                                          </p:val>
                                        </p:tav>
                                      </p:tavLst>
                                    </p:anim>
                                    <p:anim calcmode="lin" valueType="num">
                                      <p:cBhvr additive="base">
                                        <p:cTn id="106" dur="500" fill="hold"/>
                                        <p:tgtEl>
                                          <p:spTgt spid="133319"/>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3326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3325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1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3326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2" fill="hold" grpId="0" nodeType="clickEffect">
                                  <p:stCondLst>
                                    <p:cond delay="0"/>
                                  </p:stCondLst>
                                  <p:childTnLst>
                                    <p:set>
                                      <p:cBhvr>
                                        <p:cTn id="130" dur="1" fill="hold">
                                          <p:stCondLst>
                                            <p:cond delay="0"/>
                                          </p:stCondLst>
                                        </p:cTn>
                                        <p:tgtEl>
                                          <p:spTgt spid="133320"/>
                                        </p:tgtEl>
                                        <p:attrNameLst>
                                          <p:attrName>style.visibility</p:attrName>
                                        </p:attrNameLst>
                                      </p:cBhvr>
                                      <p:to>
                                        <p:strVal val="visible"/>
                                      </p:to>
                                    </p:set>
                                    <p:anim calcmode="lin" valueType="num">
                                      <p:cBhvr additive="base">
                                        <p:cTn id="131" dur="500" fill="hold"/>
                                        <p:tgtEl>
                                          <p:spTgt spid="133320"/>
                                        </p:tgtEl>
                                        <p:attrNameLst>
                                          <p:attrName>ppt_x</p:attrName>
                                        </p:attrNameLst>
                                      </p:cBhvr>
                                      <p:tavLst>
                                        <p:tav tm="0">
                                          <p:val>
                                            <p:strVal val="1+#ppt_w/2"/>
                                          </p:val>
                                        </p:tav>
                                        <p:tav tm="100000">
                                          <p:val>
                                            <p:strVal val="#ppt_x"/>
                                          </p:val>
                                        </p:tav>
                                      </p:tavLst>
                                    </p:anim>
                                    <p:anim calcmode="lin" valueType="num">
                                      <p:cBhvr additive="base">
                                        <p:cTn id="132" dur="500" fill="hold"/>
                                        <p:tgtEl>
                                          <p:spTgt spid="133320"/>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1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3327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9" grpId="0"/>
      <p:bldP spid="133179" grpId="0"/>
      <p:bldP spid="133184" grpId="0"/>
      <p:bldP spid="133194" grpId="0"/>
      <p:bldP spid="133204" grpId="0" animBg="1"/>
      <p:bldP spid="133224" grpId="0" animBg="1"/>
      <p:bldP spid="133258" grpId="0" animBg="1"/>
      <p:bldP spid="133268" grpId="0" animBg="1"/>
      <p:bldP spid="133269" grpId="0"/>
      <p:bldP spid="133279" grpId="0" animBg="1"/>
      <p:bldP spid="133309" grpId="0"/>
      <p:bldP spid="133311" grpId="0"/>
      <p:bldP spid="133312" grpId="0"/>
      <p:bldP spid="133313" grpId="0"/>
      <p:bldP spid="133314" grpId="0"/>
      <p:bldP spid="133315" grpId="0"/>
      <p:bldP spid="133316" grpId="0"/>
      <p:bldP spid="133317" grpId="0"/>
      <p:bldP spid="133318" grpId="0"/>
      <p:bldP spid="133319" grpId="0"/>
      <p:bldP spid="133320" grpId="0"/>
      <p:bldP spid="2" grpId="0"/>
      <p:bldP spid="208" grpId="0"/>
      <p:bldP spid="209" grpId="0"/>
      <p:bldP spid="210" grpId="0"/>
      <p:bldP spid="211" grpId="0"/>
      <p:bldP spid="213" grpId="0"/>
      <p:bldP spid="214" grpId="0"/>
      <p:bldP spid="21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二维数组</a:t>
            </a:r>
            <a:endParaRPr lang="en-US" dirty="0"/>
          </a:p>
        </p:txBody>
      </p:sp>
      <p:sp>
        <p:nvSpPr>
          <p:cNvPr id="3" name="标题 2"/>
          <p:cNvSpPr>
            <a:spLocks noGrp="1"/>
          </p:cNvSpPr>
          <p:nvPr>
            <p:ph type="title"/>
          </p:nvPr>
        </p:nvSpPr>
        <p:spPr/>
        <p:txBody>
          <a:bodyPr>
            <a:normAutofit fontScale="90000"/>
          </a:bodyPr>
          <a:lstStyle/>
          <a:p>
            <a:r>
              <a:rPr lang="en-US" altLang="zh-CN" dirty="0" smtClean="0"/>
              <a:t>θ1</a:t>
            </a:r>
            <a:r>
              <a:rPr lang="zh-CN" altLang="en-US" dirty="0" smtClean="0"/>
              <a:t>和</a:t>
            </a:r>
            <a:r>
              <a:rPr lang="en-US" altLang="zh-CN" dirty="0" smtClean="0"/>
              <a:t>θ2</a:t>
            </a:r>
            <a:r>
              <a:rPr lang="zh-CN" altLang="en-US" dirty="0"/>
              <a:t>的优先级</a:t>
            </a:r>
            <a:r>
              <a:rPr lang="zh-CN" altLang="en-US" dirty="0" smtClean="0"/>
              <a:t>比较</a:t>
            </a:r>
            <a:endParaRPr lang="en-US" dirty="0"/>
          </a:p>
        </p:txBody>
      </p:sp>
      <p:sp>
        <p:nvSpPr>
          <p:cNvPr id="4" name="Rectangle 4"/>
          <p:cNvSpPr>
            <a:spLocks noChangeArrowheads="1"/>
          </p:cNvSpPr>
          <p:nvPr/>
        </p:nvSpPr>
        <p:spPr bwMode="auto">
          <a:xfrm>
            <a:off x="1440507" y="3621166"/>
            <a:ext cx="8628063"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anose="05000000000000000000"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 name="Line 5"/>
          <p:cNvSpPr>
            <a:spLocks noChangeShapeType="1"/>
          </p:cNvSpPr>
          <p:nvPr/>
        </p:nvSpPr>
        <p:spPr bwMode="auto">
          <a:xfrm>
            <a:off x="1440507" y="5192791"/>
            <a:ext cx="8628063"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 name="Line 6"/>
          <p:cNvSpPr>
            <a:spLocks noChangeShapeType="1"/>
          </p:cNvSpPr>
          <p:nvPr/>
        </p:nvSpPr>
        <p:spPr bwMode="auto">
          <a:xfrm>
            <a:off x="1440507" y="4748291"/>
            <a:ext cx="8628063"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 name="Line 7"/>
          <p:cNvSpPr>
            <a:spLocks noChangeShapeType="1"/>
          </p:cNvSpPr>
          <p:nvPr/>
        </p:nvSpPr>
        <p:spPr bwMode="auto">
          <a:xfrm>
            <a:off x="1440507" y="4300616"/>
            <a:ext cx="8628063"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Line 8"/>
          <p:cNvSpPr>
            <a:spLocks noChangeShapeType="1"/>
          </p:cNvSpPr>
          <p:nvPr/>
        </p:nvSpPr>
        <p:spPr bwMode="auto">
          <a:xfrm>
            <a:off x="1440507" y="3856116"/>
            <a:ext cx="8628063"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Line 9"/>
          <p:cNvSpPr>
            <a:spLocks noChangeShapeType="1"/>
          </p:cNvSpPr>
          <p:nvPr/>
        </p:nvSpPr>
        <p:spPr bwMode="auto">
          <a:xfrm>
            <a:off x="1440507" y="3484641"/>
            <a:ext cx="8628063"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0" name="Line 10"/>
          <p:cNvSpPr>
            <a:spLocks noChangeShapeType="1"/>
          </p:cNvSpPr>
          <p:nvPr/>
        </p:nvSpPr>
        <p:spPr bwMode="auto">
          <a:xfrm>
            <a:off x="1440507" y="3038554"/>
            <a:ext cx="8628063"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Line 11"/>
          <p:cNvSpPr>
            <a:spLocks noChangeShapeType="1"/>
          </p:cNvSpPr>
          <p:nvPr/>
        </p:nvSpPr>
        <p:spPr bwMode="auto">
          <a:xfrm>
            <a:off x="1440507" y="2592466"/>
            <a:ext cx="8628063" cy="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Line 12"/>
          <p:cNvSpPr>
            <a:spLocks noChangeShapeType="1"/>
          </p:cNvSpPr>
          <p:nvPr/>
        </p:nvSpPr>
        <p:spPr bwMode="auto">
          <a:xfrm>
            <a:off x="2753370" y="2147966"/>
            <a:ext cx="0" cy="3489325"/>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3" name="Line 13"/>
          <p:cNvSpPr>
            <a:spLocks noChangeShapeType="1"/>
          </p:cNvSpPr>
          <p:nvPr/>
        </p:nvSpPr>
        <p:spPr bwMode="auto">
          <a:xfrm>
            <a:off x="1440507" y="2147966"/>
            <a:ext cx="1312863" cy="444500"/>
          </a:xfrm>
          <a:prstGeom prst="line">
            <a:avLst/>
          </a:prstGeom>
          <a:noFill/>
          <a:ln w="12700" cap="rnd">
            <a:solidFill>
              <a:schemeClr val="bg2"/>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Text Box 14"/>
          <p:cNvSpPr txBox="1">
            <a:spLocks noChangeArrowheads="1"/>
          </p:cNvSpPr>
          <p:nvPr/>
        </p:nvSpPr>
        <p:spPr bwMode="auto">
          <a:xfrm flipV="1">
            <a:off x="1815157" y="2570842"/>
            <a:ext cx="469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6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 </a:t>
            </a:r>
          </a:p>
        </p:txBody>
      </p:sp>
      <p:sp>
        <p:nvSpPr>
          <p:cNvPr id="15" name="Text Box 15"/>
          <p:cNvSpPr txBox="1">
            <a:spLocks noChangeArrowheads="1"/>
          </p:cNvSpPr>
          <p:nvPr/>
        </p:nvSpPr>
        <p:spPr bwMode="auto">
          <a:xfrm>
            <a:off x="2050107" y="2005090"/>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θ</a:t>
            </a:r>
            <a:r>
              <a:rPr kumimoji="0" lang="en-US" altLang="zh-CN" sz="13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2</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p>
        </p:txBody>
      </p:sp>
      <p:sp>
        <p:nvSpPr>
          <p:cNvPr id="16" name="Text Box 16"/>
          <p:cNvSpPr txBox="1">
            <a:spLocks noChangeArrowheads="1"/>
          </p:cNvSpPr>
          <p:nvPr/>
        </p:nvSpPr>
        <p:spPr bwMode="auto">
          <a:xfrm>
            <a:off x="1237307" y="2184908"/>
            <a:ext cx="111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θ</a:t>
            </a:r>
            <a:r>
              <a:rPr kumimoji="0" lang="en-US" altLang="zh-CN" sz="26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en-US" altLang="zh-CN" sz="13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1</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p>
        </p:txBody>
      </p:sp>
      <p:sp>
        <p:nvSpPr>
          <p:cNvPr id="17" name="Text Box 17"/>
          <p:cNvSpPr txBox="1">
            <a:spLocks noChangeArrowheads="1"/>
          </p:cNvSpPr>
          <p:nvPr/>
        </p:nvSpPr>
        <p:spPr bwMode="auto">
          <a:xfrm>
            <a:off x="1910407" y="3040742"/>
            <a:ext cx="468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18" name="Text Box 18"/>
          <p:cNvSpPr txBox="1">
            <a:spLocks noChangeArrowheads="1"/>
          </p:cNvSpPr>
          <p:nvPr/>
        </p:nvSpPr>
        <p:spPr bwMode="auto">
          <a:xfrm>
            <a:off x="1910407" y="3412217"/>
            <a:ext cx="468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19" name="Text Box 19"/>
          <p:cNvSpPr txBox="1">
            <a:spLocks noChangeArrowheads="1"/>
          </p:cNvSpPr>
          <p:nvPr/>
        </p:nvSpPr>
        <p:spPr bwMode="auto">
          <a:xfrm>
            <a:off x="1910407" y="3842430"/>
            <a:ext cx="468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20" name="Text Box 20"/>
          <p:cNvSpPr txBox="1">
            <a:spLocks noChangeArrowheads="1"/>
          </p:cNvSpPr>
          <p:nvPr/>
        </p:nvSpPr>
        <p:spPr bwMode="auto">
          <a:xfrm>
            <a:off x="1910407" y="4304392"/>
            <a:ext cx="4683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21" name="Text Box 21"/>
          <p:cNvSpPr txBox="1">
            <a:spLocks noChangeArrowheads="1"/>
          </p:cNvSpPr>
          <p:nvPr/>
        </p:nvSpPr>
        <p:spPr bwMode="auto">
          <a:xfrm>
            <a:off x="1910407" y="4748892"/>
            <a:ext cx="468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22" name="Text Box 22"/>
          <p:cNvSpPr txBox="1">
            <a:spLocks noChangeArrowheads="1"/>
          </p:cNvSpPr>
          <p:nvPr/>
        </p:nvSpPr>
        <p:spPr bwMode="auto">
          <a:xfrm>
            <a:off x="1910407" y="5199742"/>
            <a:ext cx="5603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mn-cs"/>
              </a:rPr>
              <a:t>#</a:t>
            </a:r>
          </a:p>
        </p:txBody>
      </p:sp>
      <p:sp>
        <p:nvSpPr>
          <p:cNvPr id="23" name="Text Box 23"/>
          <p:cNvSpPr txBox="1">
            <a:spLocks noChangeArrowheads="1"/>
          </p:cNvSpPr>
          <p:nvPr/>
        </p:nvSpPr>
        <p:spPr bwMode="auto">
          <a:xfrm>
            <a:off x="3315345" y="2143333"/>
            <a:ext cx="7315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     *     /     (     )     # </a:t>
            </a:r>
          </a:p>
        </p:txBody>
      </p:sp>
      <p:sp>
        <p:nvSpPr>
          <p:cNvPr id="24" name="Text Box 24"/>
          <p:cNvSpPr txBox="1">
            <a:spLocks noChangeArrowheads="1"/>
          </p:cNvSpPr>
          <p:nvPr/>
        </p:nvSpPr>
        <p:spPr bwMode="auto">
          <a:xfrm>
            <a:off x="3315345" y="2589420"/>
            <a:ext cx="7315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     &gt;     &lt;     &lt;     </a:t>
            </a:r>
            <a:r>
              <a:rPr kumimoji="0" lang="en-US" altLang="zh-CN" sz="2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&lt;</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&gt;     &gt; </a:t>
            </a:r>
          </a:p>
        </p:txBody>
      </p:sp>
      <p:sp>
        <p:nvSpPr>
          <p:cNvPr id="25" name="Text Box 25"/>
          <p:cNvSpPr txBox="1">
            <a:spLocks noChangeArrowheads="1"/>
          </p:cNvSpPr>
          <p:nvPr/>
        </p:nvSpPr>
        <p:spPr bwMode="auto">
          <a:xfrm>
            <a:off x="3315345" y="3049795"/>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     &gt;     &lt;     &lt;     </a:t>
            </a:r>
            <a:r>
              <a:rPr kumimoji="0" lang="en-US" altLang="zh-CN" sz="2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&lt;</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&gt;     &gt; </a:t>
            </a:r>
          </a:p>
        </p:txBody>
      </p:sp>
      <p:sp>
        <p:nvSpPr>
          <p:cNvPr id="26" name="Text Box 26"/>
          <p:cNvSpPr txBox="1">
            <a:spLocks noChangeArrowheads="1"/>
          </p:cNvSpPr>
          <p:nvPr/>
        </p:nvSpPr>
        <p:spPr bwMode="auto">
          <a:xfrm>
            <a:off x="3315345" y="342127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     &gt;     &gt;     &gt;     </a:t>
            </a:r>
            <a:r>
              <a:rPr kumimoji="0" lang="en-US" altLang="zh-CN" sz="2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&lt;</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&gt;     &gt; </a:t>
            </a:r>
          </a:p>
        </p:txBody>
      </p:sp>
      <p:sp>
        <p:nvSpPr>
          <p:cNvPr id="27" name="Text Box 27"/>
          <p:cNvSpPr txBox="1">
            <a:spLocks noChangeArrowheads="1"/>
          </p:cNvSpPr>
          <p:nvPr/>
        </p:nvSpPr>
        <p:spPr bwMode="auto">
          <a:xfrm>
            <a:off x="3315345" y="3865770"/>
            <a:ext cx="7315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     &gt;     &gt;     &gt;     </a:t>
            </a:r>
            <a:r>
              <a:rPr kumimoji="0" lang="en-US" altLang="zh-CN" sz="2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&lt;</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&gt;     &gt; </a:t>
            </a:r>
          </a:p>
        </p:txBody>
      </p:sp>
      <p:sp>
        <p:nvSpPr>
          <p:cNvPr id="28" name="Text Box 28"/>
          <p:cNvSpPr txBox="1">
            <a:spLocks noChangeArrowheads="1"/>
          </p:cNvSpPr>
          <p:nvPr/>
        </p:nvSpPr>
        <p:spPr bwMode="auto">
          <a:xfrm>
            <a:off x="3315345" y="4313445"/>
            <a:ext cx="7315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&lt;     &lt;     &lt;     &lt;     &lt;     </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p>
        </p:txBody>
      </p:sp>
      <p:sp>
        <p:nvSpPr>
          <p:cNvPr id="29" name="Text Box 29"/>
          <p:cNvSpPr txBox="1">
            <a:spLocks noChangeArrowheads="1"/>
          </p:cNvSpPr>
          <p:nvPr/>
        </p:nvSpPr>
        <p:spPr bwMode="auto">
          <a:xfrm>
            <a:off x="3315345" y="4757945"/>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&gt;     &gt;     &gt;     &gt;           &gt;     &gt; </a:t>
            </a:r>
          </a:p>
        </p:txBody>
      </p:sp>
      <p:sp>
        <p:nvSpPr>
          <p:cNvPr id="30" name="Text Box 30"/>
          <p:cNvSpPr txBox="1">
            <a:spLocks noChangeArrowheads="1"/>
          </p:cNvSpPr>
          <p:nvPr/>
        </p:nvSpPr>
        <p:spPr bwMode="auto">
          <a:xfrm>
            <a:off x="3315345" y="520403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26" tIns="58613" rIns="117226" bIns="58613">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anose="05000000000000000000"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&lt;     &lt;     &lt;     &lt;     </a:t>
            </a:r>
            <a:r>
              <a:rPr kumimoji="0" lang="en-US" altLang="zh-CN" sz="26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&lt;</a:t>
            </a:r>
            <a:r>
              <a:rPr kumimoji="0" lang="en-US" altLang="zh-CN" sz="26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 </a:t>
            </a:r>
          </a:p>
        </p:txBody>
      </p:sp>
      <p:sp>
        <p:nvSpPr>
          <p:cNvPr id="31" name="文本框 30"/>
          <p:cNvSpPr txBox="1"/>
          <p:nvPr/>
        </p:nvSpPr>
        <p:spPr>
          <a:xfrm>
            <a:off x="4186605" y="5887883"/>
            <a:ext cx="4863832" cy="923330"/>
          </a:xfrm>
          <a:prstGeom prst="rect">
            <a:avLst/>
          </a:prstGeom>
          <a:noFill/>
        </p:spPr>
        <p:txBody>
          <a:bodyPr wrap="none" rtlCol="0">
            <a:spAutoFit/>
          </a:bodyPr>
          <a:lstStyle/>
          <a:p>
            <a:r>
              <a:rPr lang="zh-CN" altLang="en-US" dirty="0"/>
              <a:t>左</a:t>
            </a:r>
            <a:r>
              <a:rPr lang="zh-CN" altLang="en-US" dirty="0" smtClean="0"/>
              <a:t>括号在后，是</a:t>
            </a:r>
            <a:r>
              <a:rPr lang="en-US" altLang="zh-CN" dirty="0" smtClean="0"/>
              <a:t>θ2</a:t>
            </a:r>
            <a:r>
              <a:rPr lang="zh-CN" altLang="en-US" dirty="0" smtClean="0"/>
              <a:t>（当前读入）</a:t>
            </a:r>
            <a:r>
              <a:rPr lang="en-US" altLang="zh-CN" dirty="0" smtClean="0"/>
              <a:t> </a:t>
            </a:r>
            <a:r>
              <a:rPr lang="zh-CN" altLang="en-US" dirty="0"/>
              <a:t>，优先级最高</a:t>
            </a:r>
          </a:p>
          <a:p>
            <a:r>
              <a:rPr lang="zh-CN" altLang="en-US" dirty="0" smtClean="0"/>
              <a:t>左括号在前，是</a:t>
            </a:r>
            <a:r>
              <a:rPr lang="en-US" altLang="zh-CN" dirty="0"/>
              <a:t>θ1 </a:t>
            </a:r>
            <a:r>
              <a:rPr lang="zh-CN" altLang="en-US" dirty="0" smtClean="0"/>
              <a:t>（栈顶算符），优先级最低</a:t>
            </a:r>
            <a:endParaRPr lang="en-US" altLang="zh-CN" dirty="0" smtClean="0"/>
          </a:p>
          <a:p>
            <a:endParaRPr lang="zh-CN" altLang="en-US" dirty="0"/>
          </a:p>
        </p:txBody>
      </p:sp>
      <p:sp>
        <p:nvSpPr>
          <p:cNvPr id="32" name="矩形 31"/>
          <p:cNvSpPr/>
          <p:nvPr/>
        </p:nvSpPr>
        <p:spPr>
          <a:xfrm>
            <a:off x="8966345" y="1155695"/>
            <a:ext cx="2204450" cy="492443"/>
          </a:xfrm>
          <a:prstGeom prst="rect">
            <a:avLst/>
          </a:prstGeom>
        </p:spPr>
        <p:txBody>
          <a:bodyPr wrap="none">
            <a:spAutoFit/>
          </a:bodyPr>
          <a:lstStyle/>
          <a:p>
            <a:pPr lvl="0">
              <a:spcBef>
                <a:spcPct val="50000"/>
              </a:spcBef>
              <a:defRPr/>
            </a:pPr>
            <a:r>
              <a:rPr lang="en-US" altLang="zh-CN" sz="2600" b="1" dirty="0">
                <a:solidFill>
                  <a:prstClr val="black"/>
                </a:solidFill>
                <a:latin typeface="宋体" pitchFamily="2" charset="-122"/>
              </a:rPr>
              <a:t>5+6</a:t>
            </a:r>
            <a:r>
              <a:rPr lang="zh-CN" altLang="en-US" sz="2600" b="1" dirty="0">
                <a:solidFill>
                  <a:prstClr val="black"/>
                </a:solidFill>
                <a:latin typeface="宋体" pitchFamily="2" charset="-122"/>
              </a:rPr>
              <a:t>*</a:t>
            </a:r>
            <a:r>
              <a:rPr lang="en-US" altLang="zh-CN" sz="2600" b="1" dirty="0">
                <a:solidFill>
                  <a:prstClr val="black"/>
                </a:solidFill>
                <a:latin typeface="宋体" pitchFamily="2" charset="-122"/>
              </a:rPr>
              <a:t>(1+2)-4 </a:t>
            </a:r>
          </a:p>
        </p:txBody>
      </p:sp>
    </p:spTree>
    <p:extLst>
      <p:ext uri="{BB962C8B-B14F-4D97-AF65-F5344CB8AC3E}">
        <p14:creationId xmlns:p14="http://schemas.microsoft.com/office/powerpoint/2010/main" val="1866189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2040313" y="249387"/>
            <a:ext cx="62992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表达式：</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5+6</a:t>
            </a: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(1+2)-4 </a:t>
            </a:r>
          </a:p>
        </p:txBody>
      </p:sp>
      <p:sp>
        <p:nvSpPr>
          <p:cNvPr id="122918" name="Text Box 11"/>
          <p:cNvSpPr txBox="1">
            <a:spLocks noChangeArrowheads="1"/>
          </p:cNvSpPr>
          <p:nvPr/>
        </p:nvSpPr>
        <p:spPr bwMode="auto">
          <a:xfrm>
            <a:off x="560670" y="1155933"/>
            <a:ext cx="1828800" cy="51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11" tIns="58605" rIns="117211" bIns="58605">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算符栈</a:t>
            </a:r>
            <a:endPar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grpSp>
        <p:nvGrpSpPr>
          <p:cNvPr id="122919" name="Group 12"/>
          <p:cNvGrpSpPr>
            <a:grpSpLocks/>
          </p:cNvGrpSpPr>
          <p:nvPr/>
        </p:nvGrpSpPr>
        <p:grpSpPr bwMode="auto">
          <a:xfrm>
            <a:off x="2569678" y="1665809"/>
            <a:ext cx="1422400" cy="3657600"/>
            <a:chOff x="1248" y="1152"/>
            <a:chExt cx="672" cy="2304"/>
          </a:xfrm>
          <a:noFill/>
        </p:grpSpPr>
        <p:sp>
          <p:nvSpPr>
            <p:cNvPr id="122920" name="Rectangle 13"/>
            <p:cNvSpPr>
              <a:spLocks noChangeArrowheads="1"/>
            </p:cNvSpPr>
            <p:nvPr/>
          </p:nvSpPr>
          <p:spPr bwMode="auto">
            <a:xfrm>
              <a:off x="1248" y="1152"/>
              <a:ext cx="672" cy="2304"/>
            </a:xfrm>
            <a:prstGeom prst="rect">
              <a:avLst/>
            </a:prstGeom>
            <a:grpFill/>
            <a:ln w="12700">
              <a:solidFill>
                <a:srgbClr val="000000"/>
              </a:solidFill>
              <a:miter lim="800000"/>
              <a:headEnd/>
              <a:tailEnd/>
            </a:ln>
            <a:extLst/>
          </p:spPr>
          <p:txBody>
            <a:bodyPr wrap="none"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22921" name="Line 14"/>
            <p:cNvSpPr>
              <a:spLocks noChangeShapeType="1"/>
            </p:cNvSpPr>
            <p:nvPr/>
          </p:nvSpPr>
          <p:spPr bwMode="auto">
            <a:xfrm>
              <a:off x="1248" y="3168"/>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2" name="Line 15"/>
            <p:cNvSpPr>
              <a:spLocks noChangeShapeType="1"/>
            </p:cNvSpPr>
            <p:nvPr/>
          </p:nvSpPr>
          <p:spPr bwMode="auto">
            <a:xfrm>
              <a:off x="1248" y="2880"/>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3" name="Line 16"/>
            <p:cNvSpPr>
              <a:spLocks noChangeShapeType="1"/>
            </p:cNvSpPr>
            <p:nvPr/>
          </p:nvSpPr>
          <p:spPr bwMode="auto">
            <a:xfrm>
              <a:off x="1248" y="2592"/>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4" name="Line 17"/>
            <p:cNvSpPr>
              <a:spLocks noChangeShapeType="1"/>
            </p:cNvSpPr>
            <p:nvPr/>
          </p:nvSpPr>
          <p:spPr bwMode="auto">
            <a:xfrm>
              <a:off x="1248" y="2304"/>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5" name="Line 18"/>
            <p:cNvSpPr>
              <a:spLocks noChangeShapeType="1"/>
            </p:cNvSpPr>
            <p:nvPr/>
          </p:nvSpPr>
          <p:spPr bwMode="auto">
            <a:xfrm>
              <a:off x="1248" y="2016"/>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6" name="Line 19"/>
            <p:cNvSpPr>
              <a:spLocks noChangeShapeType="1"/>
            </p:cNvSpPr>
            <p:nvPr/>
          </p:nvSpPr>
          <p:spPr bwMode="auto">
            <a:xfrm>
              <a:off x="1248" y="1728"/>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2927" name="Line 20"/>
            <p:cNvSpPr>
              <a:spLocks noChangeShapeType="1"/>
            </p:cNvSpPr>
            <p:nvPr/>
          </p:nvSpPr>
          <p:spPr bwMode="auto">
            <a:xfrm>
              <a:off x="1248" y="1440"/>
              <a:ext cx="672" cy="0"/>
            </a:xfrm>
            <a:prstGeom prst="line">
              <a:avLst/>
            </a:prstGeom>
            <a:grpFill/>
            <a:ln w="12700" cap="rnd">
              <a:solidFill>
                <a:srgbClr val="000000"/>
              </a:solidFill>
              <a:round/>
              <a:headEnd/>
              <a:tailEnd/>
            </a:ln>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33141" name="Text Box 21"/>
          <p:cNvSpPr txBox="1">
            <a:spLocks noChangeArrowheads="1"/>
          </p:cNvSpPr>
          <p:nvPr/>
        </p:nvSpPr>
        <p:spPr bwMode="auto">
          <a:xfrm>
            <a:off x="3157913" y="4821387"/>
            <a:ext cx="9144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a:ln>
                  <a:noFill/>
                </a:ln>
                <a:solidFill>
                  <a:prstClr val="black"/>
                </a:solidFill>
                <a:effectLst/>
                <a:uLnTx/>
                <a:uFillTx/>
                <a:latin typeface="宋体" pitchFamily="2" charset="-122"/>
                <a:ea typeface="宋体" pitchFamily="2" charset="-122"/>
                <a:cs typeface="+mn-cs"/>
              </a:rPr>
              <a:t>#</a:t>
            </a:r>
          </a:p>
        </p:txBody>
      </p:sp>
      <p:sp>
        <p:nvSpPr>
          <p:cNvPr id="133169" name="Text Box 49"/>
          <p:cNvSpPr txBox="1">
            <a:spLocks noChangeArrowheads="1"/>
          </p:cNvSpPr>
          <p:nvPr/>
        </p:nvSpPr>
        <p:spPr bwMode="auto">
          <a:xfrm>
            <a:off x="3005513" y="4364187"/>
            <a:ext cx="8128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179" name="Text Box 59"/>
          <p:cNvSpPr txBox="1">
            <a:spLocks noChangeArrowheads="1"/>
          </p:cNvSpPr>
          <p:nvPr/>
        </p:nvSpPr>
        <p:spPr bwMode="auto">
          <a:xfrm>
            <a:off x="3056313" y="3934240"/>
            <a:ext cx="8128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133184" name="Text Box 64"/>
          <p:cNvSpPr txBox="1">
            <a:spLocks noChangeArrowheads="1"/>
          </p:cNvSpPr>
          <p:nvPr/>
        </p:nvSpPr>
        <p:spPr bwMode="auto">
          <a:xfrm>
            <a:off x="3157913" y="3449787"/>
            <a:ext cx="6096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194" name="Text Box 74"/>
          <p:cNvSpPr txBox="1">
            <a:spLocks noChangeArrowheads="1"/>
          </p:cNvSpPr>
          <p:nvPr/>
        </p:nvSpPr>
        <p:spPr bwMode="auto">
          <a:xfrm>
            <a:off x="3157913" y="2992586"/>
            <a:ext cx="6096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204" name="Rectangle 84"/>
          <p:cNvSpPr>
            <a:spLocks noChangeArrowheads="1"/>
          </p:cNvSpPr>
          <p:nvPr/>
        </p:nvSpPr>
        <p:spPr bwMode="auto">
          <a:xfrm>
            <a:off x="3005513" y="3100475"/>
            <a:ext cx="711200" cy="320689"/>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24" name="Rectangle 104"/>
          <p:cNvSpPr>
            <a:spLocks noChangeArrowheads="1"/>
          </p:cNvSpPr>
          <p:nvPr/>
        </p:nvSpPr>
        <p:spPr bwMode="auto">
          <a:xfrm>
            <a:off x="3031972" y="3567671"/>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58" name="Rectangle 138"/>
          <p:cNvSpPr>
            <a:spLocks noChangeArrowheads="1"/>
          </p:cNvSpPr>
          <p:nvPr/>
        </p:nvSpPr>
        <p:spPr bwMode="auto">
          <a:xfrm>
            <a:off x="2903913" y="4463309"/>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68" name="Rectangle 148"/>
          <p:cNvSpPr>
            <a:spLocks noChangeArrowheads="1"/>
          </p:cNvSpPr>
          <p:nvPr/>
        </p:nvSpPr>
        <p:spPr bwMode="auto">
          <a:xfrm>
            <a:off x="2960357" y="4000242"/>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269" name="Text Box 149"/>
          <p:cNvSpPr txBox="1">
            <a:spLocks noChangeArrowheads="1"/>
          </p:cNvSpPr>
          <p:nvPr/>
        </p:nvSpPr>
        <p:spPr bwMode="auto">
          <a:xfrm>
            <a:off x="3005513" y="4381245"/>
            <a:ext cx="609600" cy="595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31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279" name="Rectangle 159"/>
          <p:cNvSpPr>
            <a:spLocks noChangeArrowheads="1"/>
          </p:cNvSpPr>
          <p:nvPr/>
        </p:nvSpPr>
        <p:spPr bwMode="auto">
          <a:xfrm>
            <a:off x="3031972" y="4430916"/>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304" name="Rectangle 184"/>
          <p:cNvSpPr>
            <a:spLocks noChangeArrowheads="1"/>
          </p:cNvSpPr>
          <p:nvPr/>
        </p:nvSpPr>
        <p:spPr bwMode="auto">
          <a:xfrm>
            <a:off x="2954713" y="4906635"/>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133309" name="Text Box 189"/>
          <p:cNvSpPr txBox="1">
            <a:spLocks noChangeArrowheads="1"/>
          </p:cNvSpPr>
          <p:nvPr/>
        </p:nvSpPr>
        <p:spPr bwMode="auto">
          <a:xfrm>
            <a:off x="5088313" y="630387"/>
            <a:ext cx="5080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itchFamily="2" charset="-122"/>
                <a:ea typeface="宋体" pitchFamily="2" charset="-122"/>
                <a:cs typeface="+mn-cs"/>
              </a:rPr>
              <a:t>5</a:t>
            </a:r>
          </a:p>
        </p:txBody>
      </p:sp>
      <p:sp>
        <p:nvSpPr>
          <p:cNvPr id="122897" name="Text Box 190"/>
          <p:cNvSpPr txBox="1">
            <a:spLocks noChangeArrowheads="1"/>
          </p:cNvSpPr>
          <p:nvPr/>
        </p:nvSpPr>
        <p:spPr bwMode="auto">
          <a:xfrm>
            <a:off x="2345113" y="630387"/>
            <a:ext cx="30480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读入表达式过程：</a:t>
            </a:r>
          </a:p>
        </p:txBody>
      </p:sp>
      <p:sp>
        <p:nvSpPr>
          <p:cNvPr id="133311" name="Text Box 191"/>
          <p:cNvSpPr txBox="1">
            <a:spLocks noChangeArrowheads="1"/>
          </p:cNvSpPr>
          <p:nvPr/>
        </p:nvSpPr>
        <p:spPr bwMode="auto">
          <a:xfrm>
            <a:off x="5291513" y="630387"/>
            <a:ext cx="5080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2" name="Text Box 192"/>
          <p:cNvSpPr txBox="1">
            <a:spLocks noChangeArrowheads="1"/>
          </p:cNvSpPr>
          <p:nvPr/>
        </p:nvSpPr>
        <p:spPr bwMode="auto">
          <a:xfrm>
            <a:off x="5494713" y="614510"/>
            <a:ext cx="3048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6</a:t>
            </a:r>
          </a:p>
        </p:txBody>
      </p:sp>
      <p:sp>
        <p:nvSpPr>
          <p:cNvPr id="133313" name="Text Box 193"/>
          <p:cNvSpPr txBox="1">
            <a:spLocks noChangeArrowheads="1"/>
          </p:cNvSpPr>
          <p:nvPr/>
        </p:nvSpPr>
        <p:spPr bwMode="auto">
          <a:xfrm>
            <a:off x="5799513" y="709518"/>
            <a:ext cx="508000" cy="39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1800" b="1" i="0" u="none" strike="noStrike" kern="1200" cap="none" spc="0" normalizeH="0" baseline="0" noProof="0">
                <a:ln>
                  <a:noFill/>
                </a:ln>
                <a:solidFill>
                  <a:prstClr val="black"/>
                </a:solidFill>
                <a:effectLst/>
                <a:uLnTx/>
                <a:uFillTx/>
                <a:latin typeface="宋体" pitchFamily="2" charset="-122"/>
                <a:ea typeface="宋体" pitchFamily="2" charset="-122"/>
                <a:cs typeface="+mn-cs"/>
              </a:rPr>
              <a:t>*</a:t>
            </a:r>
            <a:endParaRPr kumimoji="0" lang="en-US" altLang="zh-CN" sz="1800" b="1" i="0" u="none" strike="noStrike" kern="1200" cap="none" spc="0" normalizeH="0" baseline="0" noProof="0">
              <a:ln>
                <a:noFill/>
              </a:ln>
              <a:solidFill>
                <a:prstClr val="black"/>
              </a:solidFill>
              <a:effectLst/>
              <a:uLnTx/>
              <a:uFillTx/>
              <a:latin typeface="宋体" pitchFamily="2" charset="-122"/>
              <a:ea typeface="宋体" pitchFamily="2" charset="-122"/>
              <a:cs typeface="+mn-cs"/>
            </a:endParaRPr>
          </a:p>
        </p:txBody>
      </p:sp>
      <p:sp>
        <p:nvSpPr>
          <p:cNvPr id="133314" name="Text Box 194"/>
          <p:cNvSpPr txBox="1">
            <a:spLocks noChangeArrowheads="1"/>
          </p:cNvSpPr>
          <p:nvPr/>
        </p:nvSpPr>
        <p:spPr bwMode="auto">
          <a:xfrm>
            <a:off x="5912292" y="630387"/>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5" name="Text Box 195"/>
          <p:cNvSpPr txBox="1">
            <a:spLocks noChangeArrowheads="1"/>
          </p:cNvSpPr>
          <p:nvPr/>
        </p:nvSpPr>
        <p:spPr bwMode="auto">
          <a:xfrm>
            <a:off x="6104313" y="614510"/>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1</a:t>
            </a:r>
          </a:p>
        </p:txBody>
      </p:sp>
      <p:sp>
        <p:nvSpPr>
          <p:cNvPr id="133316" name="Text Box 196"/>
          <p:cNvSpPr txBox="1">
            <a:spLocks noChangeArrowheads="1"/>
          </p:cNvSpPr>
          <p:nvPr/>
        </p:nvSpPr>
        <p:spPr bwMode="auto">
          <a:xfrm>
            <a:off x="6464729" y="635104"/>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7" name="Text Box 197"/>
          <p:cNvSpPr txBox="1">
            <a:spLocks noChangeArrowheads="1"/>
          </p:cNvSpPr>
          <p:nvPr/>
        </p:nvSpPr>
        <p:spPr bwMode="auto">
          <a:xfrm>
            <a:off x="6794148" y="614510"/>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a:ln>
                  <a:noFill/>
                </a:ln>
                <a:solidFill>
                  <a:prstClr val="black"/>
                </a:solidFill>
                <a:effectLst/>
                <a:uLnTx/>
                <a:uFillTx/>
                <a:latin typeface="宋体" pitchFamily="2" charset="-122"/>
                <a:ea typeface="宋体" pitchFamily="2" charset="-122"/>
                <a:cs typeface="+mn-cs"/>
              </a:rPr>
              <a:t>2</a:t>
            </a:r>
          </a:p>
        </p:txBody>
      </p:sp>
      <p:sp>
        <p:nvSpPr>
          <p:cNvPr id="133318" name="Text Box 198"/>
          <p:cNvSpPr txBox="1">
            <a:spLocks noChangeArrowheads="1"/>
          </p:cNvSpPr>
          <p:nvPr/>
        </p:nvSpPr>
        <p:spPr bwMode="auto">
          <a:xfrm>
            <a:off x="7159941" y="637473"/>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19" name="Text Box 199"/>
          <p:cNvSpPr txBox="1">
            <a:spLocks noChangeArrowheads="1"/>
          </p:cNvSpPr>
          <p:nvPr/>
        </p:nvSpPr>
        <p:spPr bwMode="auto">
          <a:xfrm>
            <a:off x="7464741" y="598088"/>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33320" name="Text Box 200"/>
          <p:cNvSpPr txBox="1">
            <a:spLocks noChangeArrowheads="1"/>
          </p:cNvSpPr>
          <p:nvPr/>
        </p:nvSpPr>
        <p:spPr bwMode="auto">
          <a:xfrm>
            <a:off x="8009606" y="617118"/>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4</a:t>
            </a:r>
          </a:p>
        </p:txBody>
      </p:sp>
      <p:sp>
        <p:nvSpPr>
          <p:cNvPr id="133321" name="Text Box 201"/>
          <p:cNvSpPr txBox="1">
            <a:spLocks noChangeArrowheads="1"/>
          </p:cNvSpPr>
          <p:nvPr/>
        </p:nvSpPr>
        <p:spPr bwMode="auto">
          <a:xfrm>
            <a:off x="9080644" y="617770"/>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2" name="TextBox 1"/>
          <p:cNvSpPr txBox="1">
            <a:spLocks noChangeArrowheads="1"/>
          </p:cNvSpPr>
          <p:nvPr/>
        </p:nvSpPr>
        <p:spPr bwMode="auto">
          <a:xfrm>
            <a:off x="5939213" y="2814784"/>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5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208" name="TextBox 207"/>
          <p:cNvSpPr txBox="1">
            <a:spLocks noChangeArrowheads="1"/>
          </p:cNvSpPr>
          <p:nvPr/>
        </p:nvSpPr>
        <p:spPr bwMode="auto">
          <a:xfrm>
            <a:off x="6523413" y="2830658"/>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6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09" name="TextBox 208"/>
          <p:cNvSpPr txBox="1">
            <a:spLocks noChangeArrowheads="1"/>
          </p:cNvSpPr>
          <p:nvPr/>
        </p:nvSpPr>
        <p:spPr bwMode="auto">
          <a:xfrm>
            <a:off x="7125077" y="2821135"/>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1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0" name="TextBox 209"/>
          <p:cNvSpPr txBox="1">
            <a:spLocks noChangeArrowheads="1"/>
          </p:cNvSpPr>
          <p:nvPr/>
        </p:nvSpPr>
        <p:spPr bwMode="auto">
          <a:xfrm>
            <a:off x="7748964" y="2829073"/>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2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1" name="TextBox 210"/>
          <p:cNvSpPr txBox="1">
            <a:spLocks noChangeArrowheads="1"/>
          </p:cNvSpPr>
          <p:nvPr/>
        </p:nvSpPr>
        <p:spPr bwMode="auto">
          <a:xfrm>
            <a:off x="8353801" y="2827484"/>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2" name="TextBox 211"/>
          <p:cNvSpPr txBox="1">
            <a:spLocks noChangeArrowheads="1"/>
          </p:cNvSpPr>
          <p:nvPr/>
        </p:nvSpPr>
        <p:spPr bwMode="auto">
          <a:xfrm>
            <a:off x="8993564" y="2890984"/>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a:t>
            </a: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3" name="TextBox 212"/>
          <p:cNvSpPr txBox="1">
            <a:spLocks noChangeArrowheads="1"/>
          </p:cNvSpPr>
          <p:nvPr/>
        </p:nvSpPr>
        <p:spPr bwMode="auto">
          <a:xfrm>
            <a:off x="9541252" y="2875111"/>
            <a:ext cx="531656"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4" name="TextBox 213"/>
          <p:cNvSpPr txBox="1">
            <a:spLocks noChangeArrowheads="1"/>
          </p:cNvSpPr>
          <p:nvPr/>
        </p:nvSpPr>
        <p:spPr bwMode="auto">
          <a:xfrm>
            <a:off x="10154028" y="2917972"/>
            <a:ext cx="506008"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rPr>
              <a:t>4 </a:t>
            </a:r>
            <a:endParaRPr kumimoji="0" lang="zh-CN" altLang="en-US" sz="2800" b="1" i="0" u="none" strike="noStrike" kern="1200" cap="none" spc="0" normalizeH="0" baseline="0" noProof="0">
              <a:ln>
                <a:noFill/>
              </a:ln>
              <a:solidFill>
                <a:srgbClr val="0000FF"/>
              </a:solidFill>
              <a:effectLst/>
              <a:uLnTx/>
              <a:uFillTx/>
              <a:latin typeface="Times New Roman" pitchFamily="18" charset="0"/>
              <a:ea typeface="宋体" pitchFamily="2" charset="-122"/>
              <a:cs typeface="+mn-cs"/>
            </a:endParaRPr>
          </a:p>
        </p:txBody>
      </p:sp>
      <p:sp>
        <p:nvSpPr>
          <p:cNvPr id="215" name="TextBox 214"/>
          <p:cNvSpPr txBox="1">
            <a:spLocks noChangeArrowheads="1"/>
          </p:cNvSpPr>
          <p:nvPr/>
        </p:nvSpPr>
        <p:spPr bwMode="auto">
          <a:xfrm>
            <a:off x="10766806" y="2886223"/>
            <a:ext cx="446697" cy="5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 </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 name="TextBox 2"/>
          <p:cNvSpPr txBox="1"/>
          <p:nvPr/>
        </p:nvSpPr>
        <p:spPr>
          <a:xfrm>
            <a:off x="5163510" y="1493231"/>
            <a:ext cx="1569630" cy="369320"/>
          </a:xfrm>
          <a:prstGeom prst="rect">
            <a:avLst/>
          </a:prstGeom>
          <a:noFill/>
        </p:spPr>
        <p:txBody>
          <a:bodyPr wrap="none" lIns="91425" tIns="45714" rIns="91425" bIns="4571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后缀表达式：</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TextBox 3"/>
          <p:cNvSpPr txBox="1"/>
          <p:nvPr/>
        </p:nvSpPr>
        <p:spPr>
          <a:xfrm>
            <a:off x="4975172" y="3727935"/>
            <a:ext cx="992549" cy="369320"/>
          </a:xfrm>
          <a:prstGeom prst="rect">
            <a:avLst/>
          </a:prstGeom>
          <a:noFill/>
        </p:spPr>
        <p:txBody>
          <a:bodyPr wrap="none" lIns="91425" tIns="45714" rIns="91425" bIns="4571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zh-CN" altLang="en-US"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的作用</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aphicFrame>
        <p:nvGraphicFramePr>
          <p:cNvPr id="50" name="表格 49"/>
          <p:cNvGraphicFramePr>
            <a:graphicFrameLocks noGrp="1"/>
          </p:cNvGraphicFramePr>
          <p:nvPr>
            <p:extLst>
              <p:ext uri="{D42A27DB-BD31-4B8C-83A1-F6EECF244321}">
                <p14:modId xmlns:p14="http://schemas.microsoft.com/office/powerpoint/2010/main" val="400681209"/>
              </p:ext>
            </p:extLst>
          </p:nvPr>
        </p:nvGraphicFramePr>
        <p:xfrm>
          <a:off x="4809345" y="4391181"/>
          <a:ext cx="6891253" cy="1197631"/>
        </p:xfrm>
        <a:graphic>
          <a:graphicData uri="http://schemas.openxmlformats.org/drawingml/2006/table">
            <a:tbl>
              <a:tblPr firstRow="1" firstCol="1" bandRow="1"/>
              <a:tblGrid>
                <a:gridCol w="1390816">
                  <a:extLst>
                    <a:ext uri="{9D8B030D-6E8A-4147-A177-3AD203B41FA5}">
                      <a16:colId xmlns:a16="http://schemas.microsoft.com/office/drawing/2014/main" val="20000"/>
                    </a:ext>
                  </a:extLst>
                </a:gridCol>
                <a:gridCol w="1099623">
                  <a:extLst>
                    <a:ext uri="{9D8B030D-6E8A-4147-A177-3AD203B41FA5}">
                      <a16:colId xmlns:a16="http://schemas.microsoft.com/office/drawing/2014/main" val="20001"/>
                    </a:ext>
                  </a:extLst>
                </a:gridCol>
                <a:gridCol w="1099623">
                  <a:extLst>
                    <a:ext uri="{9D8B030D-6E8A-4147-A177-3AD203B41FA5}">
                      <a16:colId xmlns:a16="http://schemas.microsoft.com/office/drawing/2014/main" val="20002"/>
                    </a:ext>
                  </a:extLst>
                </a:gridCol>
                <a:gridCol w="1189043">
                  <a:extLst>
                    <a:ext uri="{9D8B030D-6E8A-4147-A177-3AD203B41FA5}">
                      <a16:colId xmlns:a16="http://schemas.microsoft.com/office/drawing/2014/main" val="20003"/>
                    </a:ext>
                  </a:extLst>
                </a:gridCol>
                <a:gridCol w="1011751">
                  <a:extLst>
                    <a:ext uri="{9D8B030D-6E8A-4147-A177-3AD203B41FA5}">
                      <a16:colId xmlns:a16="http://schemas.microsoft.com/office/drawing/2014/main" val="20004"/>
                    </a:ext>
                  </a:extLst>
                </a:gridCol>
                <a:gridCol w="1100397">
                  <a:extLst>
                    <a:ext uri="{9D8B030D-6E8A-4147-A177-3AD203B41FA5}">
                      <a16:colId xmlns:a16="http://schemas.microsoft.com/office/drawing/2014/main" val="20005"/>
                    </a:ext>
                  </a:extLst>
                </a:gridCol>
              </a:tblGrid>
              <a:tr h="466111">
                <a:tc>
                  <a:txBody>
                    <a:bodyPr/>
                    <a:lstStyle/>
                    <a:p>
                      <a:pPr algn="ctr">
                        <a:spcAft>
                          <a:spcPts val="0"/>
                        </a:spcAft>
                      </a:pPr>
                      <a:r>
                        <a:rPr lang="zh-CN" sz="2400" kern="100" dirty="0" smtClean="0">
                          <a:effectLst/>
                          <a:latin typeface="Calibri"/>
                          <a:ea typeface="宋体"/>
                          <a:cs typeface="Times New Roman"/>
                        </a:rPr>
                        <a:t>符</a:t>
                      </a:r>
                      <a:r>
                        <a:rPr lang="zh-CN" altLang="en-US" sz="2400" kern="100" dirty="0" smtClean="0">
                          <a:effectLst/>
                          <a:latin typeface="Calibri"/>
                          <a:ea typeface="宋体"/>
                          <a:cs typeface="Times New Roman"/>
                        </a:rPr>
                        <a:t>号</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 -</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kern="100" dirty="0" smtClean="0">
                          <a:effectLst/>
                          <a:latin typeface="Calibri"/>
                          <a:ea typeface="宋体"/>
                          <a:cs typeface="Times New Roman"/>
                        </a:rPr>
                        <a:t>)</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Calibri"/>
                          <a:ea typeface="宋体"/>
                          <a:cs typeface="Times New Roman"/>
                        </a:rPr>
                        <a:t>#</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471">
                <a:tc>
                  <a:txBody>
                    <a:bodyPr/>
                    <a:lstStyle/>
                    <a:p>
                      <a:pPr algn="ctr">
                        <a:spcAft>
                          <a:spcPts val="0"/>
                        </a:spcAft>
                      </a:pPr>
                      <a:r>
                        <a:rPr lang="zh-CN" sz="2400" kern="100" dirty="0">
                          <a:effectLst/>
                          <a:latin typeface="Calibri"/>
                          <a:ea typeface="宋体"/>
                          <a:cs typeface="Times New Roman"/>
                        </a:rPr>
                        <a:t>优先级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4</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3</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effectLst/>
                          <a:latin typeface="Calibri"/>
                          <a:ea typeface="宋体"/>
                          <a:cs typeface="Times New Roman"/>
                        </a:rPr>
                        <a:t>2(</a:t>
                      </a:r>
                      <a:r>
                        <a:rPr lang="zh-CN" altLang="en-US" sz="2400" kern="100" dirty="0" smtClean="0">
                          <a:effectLst/>
                          <a:latin typeface="Calibri"/>
                          <a:ea typeface="宋体"/>
                          <a:cs typeface="Times New Roman"/>
                        </a:rPr>
                        <a:t>作为</a:t>
                      </a:r>
                      <a:r>
                        <a:rPr lang="el-GR" altLang="zh-CN" sz="2400" dirty="0" smtClean="0"/>
                        <a:t>Θ</a:t>
                      </a:r>
                      <a:r>
                        <a:rPr lang="en-US" altLang="zh-CN" sz="2400" dirty="0" smtClean="0"/>
                        <a:t>1</a:t>
                      </a:r>
                      <a:r>
                        <a:rPr lang="zh-CN" altLang="en-US" sz="2400" dirty="0" smtClean="0"/>
                        <a:t>时</a:t>
                      </a:r>
                      <a:r>
                        <a:rPr lang="en-US" sz="2400" kern="100" dirty="0" smtClean="0">
                          <a:effectLst/>
                          <a:latin typeface="Calibri"/>
                          <a:ea typeface="宋体"/>
                          <a:cs typeface="Times New Roman"/>
                        </a:rPr>
                        <a:t>)</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kern="100" dirty="0" smtClean="0">
                          <a:effectLst/>
                          <a:latin typeface="Calibri"/>
                          <a:ea typeface="宋体"/>
                          <a:cs typeface="Times New Roman"/>
                        </a:rPr>
                        <a:t>2</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effectLst/>
                          <a:latin typeface="Calibri"/>
                          <a:ea typeface="宋体"/>
                          <a:cs typeface="Times New Roman"/>
                        </a:rPr>
                        <a:t>1</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文本框 5"/>
          <p:cNvSpPr txBox="1"/>
          <p:nvPr/>
        </p:nvSpPr>
        <p:spPr>
          <a:xfrm>
            <a:off x="622800" y="5386474"/>
            <a:ext cx="3533340" cy="1200329"/>
          </a:xfrm>
          <a:prstGeom prst="rect">
            <a:avLst/>
          </a:prstGeom>
          <a:noFill/>
        </p:spPr>
        <p:txBody>
          <a:bodyPr wrap="none" rtlCol="0">
            <a:spAutoFit/>
          </a:bodyPr>
          <a:lstStyle/>
          <a:p>
            <a:r>
              <a:rPr lang="en-US" altLang="zh-CN" dirty="0" smtClean="0"/>
              <a:t>1</a:t>
            </a:r>
            <a:r>
              <a:rPr lang="zh-CN" altLang="en-US" dirty="0" smtClean="0"/>
              <a:t>、增设</a:t>
            </a:r>
            <a:r>
              <a:rPr lang="en-US" altLang="zh-CN" dirty="0" smtClean="0"/>
              <a:t>#</a:t>
            </a:r>
            <a:r>
              <a:rPr lang="zh-CN" altLang="en-US" dirty="0" smtClean="0"/>
              <a:t>算符，优先级最低，</a:t>
            </a:r>
            <a:endParaRPr lang="en-US" altLang="zh-CN" dirty="0" smtClean="0"/>
          </a:p>
          <a:p>
            <a:r>
              <a:rPr lang="zh-CN" altLang="en-US" dirty="0" smtClean="0"/>
              <a:t>算符栈中初始放入</a:t>
            </a:r>
            <a:r>
              <a:rPr lang="en-US" altLang="zh-CN" dirty="0" smtClean="0"/>
              <a:t>#</a:t>
            </a:r>
            <a:r>
              <a:rPr lang="zh-CN" altLang="en-US" dirty="0" smtClean="0"/>
              <a:t>号，</a:t>
            </a:r>
            <a:endParaRPr lang="en-US" altLang="zh-CN" dirty="0" smtClean="0"/>
          </a:p>
          <a:p>
            <a:r>
              <a:rPr lang="zh-CN" altLang="en-US" dirty="0" smtClean="0"/>
              <a:t>表达式读完时以</a:t>
            </a:r>
            <a:r>
              <a:rPr lang="en-US" altLang="zh-CN" dirty="0" smtClean="0"/>
              <a:t>#</a:t>
            </a:r>
            <a:r>
              <a:rPr lang="zh-CN" altLang="en-US" dirty="0" smtClean="0"/>
              <a:t>结束</a:t>
            </a:r>
            <a:endParaRPr lang="en-US" altLang="zh-CN" dirty="0" smtClean="0"/>
          </a:p>
          <a:p>
            <a:r>
              <a:rPr lang="en-US" altLang="zh-CN" dirty="0" smtClean="0"/>
              <a:t>2</a:t>
            </a:r>
            <a:r>
              <a:rPr lang="zh-CN" altLang="en-US" dirty="0" smtClean="0"/>
              <a:t>、设定各算符的优先级对应数值</a:t>
            </a:r>
            <a:endParaRPr lang="zh-CN" altLang="en-US" dirty="0"/>
          </a:p>
        </p:txBody>
      </p:sp>
      <p:sp>
        <p:nvSpPr>
          <p:cNvPr id="7" name="矩形 6"/>
          <p:cNvSpPr/>
          <p:nvPr/>
        </p:nvSpPr>
        <p:spPr>
          <a:xfrm>
            <a:off x="5342313" y="6156325"/>
            <a:ext cx="5481629" cy="369332"/>
          </a:xfrm>
          <a:prstGeom prst="rect">
            <a:avLst/>
          </a:prstGeom>
        </p:spPr>
        <p:txBody>
          <a:bodyPr wrap="none">
            <a:spAutoFit/>
          </a:bodyPr>
          <a:lstStyle/>
          <a:p>
            <a:r>
              <a:rPr lang="en-US" altLang="zh-CN" dirty="0" smtClean="0"/>
              <a:t>#</a:t>
            </a:r>
            <a:r>
              <a:rPr lang="zh-CN" altLang="en-US" dirty="0" smtClean="0"/>
              <a:t>的作用，跟之前介绍的</a:t>
            </a:r>
            <a:r>
              <a:rPr lang="en-US" altLang="zh-CN" dirty="0" err="1" smtClean="0"/>
              <a:t>lifegame</a:t>
            </a:r>
            <a:r>
              <a:rPr lang="zh-CN" altLang="en-US" dirty="0" smtClean="0"/>
              <a:t>的围墙一样，</a:t>
            </a:r>
            <a:r>
              <a:rPr lang="en-US" altLang="zh-CN" dirty="0" err="1" smtClean="0"/>
              <a:t>sentinal</a:t>
            </a:r>
            <a:endParaRPr lang="zh-CN" altLang="en-US" dirty="0"/>
          </a:p>
        </p:txBody>
      </p:sp>
    </p:spTree>
    <p:extLst>
      <p:ext uri="{BB962C8B-B14F-4D97-AF65-F5344CB8AC3E}">
        <p14:creationId xmlns:p14="http://schemas.microsoft.com/office/powerpoint/2010/main" val="24686710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133141"/>
                                        </p:tgtEl>
                                        <p:attrNameLst>
                                          <p:attrName>style.visibility</p:attrName>
                                        </p:attrNameLst>
                                      </p:cBhvr>
                                      <p:to>
                                        <p:strVal val="visible"/>
                                      </p:to>
                                    </p:set>
                                    <p:animEffect transition="in" filter="slide(fromRight)">
                                      <p:cBhvr>
                                        <p:cTn id="7" dur="500"/>
                                        <p:tgtEl>
                                          <p:spTgt spid="133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33309"/>
                                        </p:tgtEl>
                                        <p:attrNameLst>
                                          <p:attrName>style.visibility</p:attrName>
                                        </p:attrNameLst>
                                      </p:cBhvr>
                                      <p:to>
                                        <p:strVal val="visible"/>
                                      </p:to>
                                    </p:set>
                                    <p:anim calcmode="lin" valueType="num">
                                      <p:cBhvr additive="base">
                                        <p:cTn id="12" dur="500" fill="hold"/>
                                        <p:tgtEl>
                                          <p:spTgt spid="133309"/>
                                        </p:tgtEl>
                                        <p:attrNameLst>
                                          <p:attrName>ppt_x</p:attrName>
                                        </p:attrNameLst>
                                      </p:cBhvr>
                                      <p:tavLst>
                                        <p:tav tm="0">
                                          <p:val>
                                            <p:strVal val="1+#ppt_w/2"/>
                                          </p:val>
                                        </p:tav>
                                        <p:tav tm="100000">
                                          <p:val>
                                            <p:strVal val="#ppt_x"/>
                                          </p:val>
                                        </p:tav>
                                      </p:tavLst>
                                    </p:anim>
                                    <p:anim calcmode="lin" valueType="num">
                                      <p:cBhvr additive="base">
                                        <p:cTn id="13" dur="500" fill="hold"/>
                                        <p:tgtEl>
                                          <p:spTgt spid="13330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33311"/>
                                        </p:tgtEl>
                                        <p:attrNameLst>
                                          <p:attrName>style.visibility</p:attrName>
                                        </p:attrNameLst>
                                      </p:cBhvr>
                                      <p:to>
                                        <p:strVal val="visible"/>
                                      </p:to>
                                    </p:set>
                                    <p:anim calcmode="lin" valueType="num">
                                      <p:cBhvr additive="base">
                                        <p:cTn id="22" dur="500" fill="hold"/>
                                        <p:tgtEl>
                                          <p:spTgt spid="133311"/>
                                        </p:tgtEl>
                                        <p:attrNameLst>
                                          <p:attrName>ppt_x</p:attrName>
                                        </p:attrNameLst>
                                      </p:cBhvr>
                                      <p:tavLst>
                                        <p:tav tm="0">
                                          <p:val>
                                            <p:strVal val="1+#ppt_w/2"/>
                                          </p:val>
                                        </p:tav>
                                        <p:tav tm="100000">
                                          <p:val>
                                            <p:strVal val="#ppt_x"/>
                                          </p:val>
                                        </p:tav>
                                      </p:tavLst>
                                    </p:anim>
                                    <p:anim calcmode="lin" valueType="num">
                                      <p:cBhvr additive="base">
                                        <p:cTn id="23" dur="500" fill="hold"/>
                                        <p:tgtEl>
                                          <p:spTgt spid="13331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316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33312"/>
                                        </p:tgtEl>
                                        <p:attrNameLst>
                                          <p:attrName>style.visibility</p:attrName>
                                        </p:attrNameLst>
                                      </p:cBhvr>
                                      <p:to>
                                        <p:strVal val="visible"/>
                                      </p:to>
                                    </p:set>
                                    <p:anim calcmode="lin" valueType="num">
                                      <p:cBhvr additive="base">
                                        <p:cTn id="32" dur="500" fill="hold"/>
                                        <p:tgtEl>
                                          <p:spTgt spid="133312"/>
                                        </p:tgtEl>
                                        <p:attrNameLst>
                                          <p:attrName>ppt_x</p:attrName>
                                        </p:attrNameLst>
                                      </p:cBhvr>
                                      <p:tavLst>
                                        <p:tav tm="0">
                                          <p:val>
                                            <p:strVal val="1+#ppt_w/2"/>
                                          </p:val>
                                        </p:tav>
                                        <p:tav tm="100000">
                                          <p:val>
                                            <p:strVal val="#ppt_x"/>
                                          </p:val>
                                        </p:tav>
                                      </p:tavLst>
                                    </p:anim>
                                    <p:anim calcmode="lin" valueType="num">
                                      <p:cBhvr additive="base">
                                        <p:cTn id="33" dur="500" fill="hold"/>
                                        <p:tgtEl>
                                          <p:spTgt spid="133312"/>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33313"/>
                                        </p:tgtEl>
                                        <p:attrNameLst>
                                          <p:attrName>style.visibility</p:attrName>
                                        </p:attrNameLst>
                                      </p:cBhvr>
                                      <p:to>
                                        <p:strVal val="visible"/>
                                      </p:to>
                                    </p:set>
                                    <p:anim calcmode="lin" valueType="num">
                                      <p:cBhvr additive="base">
                                        <p:cTn id="42" dur="500" fill="hold"/>
                                        <p:tgtEl>
                                          <p:spTgt spid="133313"/>
                                        </p:tgtEl>
                                        <p:attrNameLst>
                                          <p:attrName>ppt_x</p:attrName>
                                        </p:attrNameLst>
                                      </p:cBhvr>
                                      <p:tavLst>
                                        <p:tav tm="0">
                                          <p:val>
                                            <p:strVal val="1+#ppt_w/2"/>
                                          </p:val>
                                        </p:tav>
                                        <p:tav tm="100000">
                                          <p:val>
                                            <p:strVal val="#ppt_x"/>
                                          </p:val>
                                        </p:tav>
                                      </p:tavLst>
                                    </p:anim>
                                    <p:anim calcmode="lin" valueType="num">
                                      <p:cBhvr additive="base">
                                        <p:cTn id="43" dur="500" fill="hold"/>
                                        <p:tgtEl>
                                          <p:spTgt spid="13331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3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133314"/>
                                        </p:tgtEl>
                                        <p:attrNameLst>
                                          <p:attrName>style.visibility</p:attrName>
                                        </p:attrNameLst>
                                      </p:cBhvr>
                                      <p:to>
                                        <p:strVal val="visible"/>
                                      </p:to>
                                    </p:set>
                                    <p:anim calcmode="lin" valueType="num">
                                      <p:cBhvr additive="base">
                                        <p:cTn id="52" dur="500" fill="hold"/>
                                        <p:tgtEl>
                                          <p:spTgt spid="133314"/>
                                        </p:tgtEl>
                                        <p:attrNameLst>
                                          <p:attrName>ppt_x</p:attrName>
                                        </p:attrNameLst>
                                      </p:cBhvr>
                                      <p:tavLst>
                                        <p:tav tm="0">
                                          <p:val>
                                            <p:strVal val="1+#ppt_w/2"/>
                                          </p:val>
                                        </p:tav>
                                        <p:tav tm="100000">
                                          <p:val>
                                            <p:strVal val="#ppt_x"/>
                                          </p:val>
                                        </p:tav>
                                      </p:tavLst>
                                    </p:anim>
                                    <p:anim calcmode="lin" valueType="num">
                                      <p:cBhvr additive="base">
                                        <p:cTn id="53" dur="500" fill="hold"/>
                                        <p:tgtEl>
                                          <p:spTgt spid="133314"/>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3318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33315"/>
                                        </p:tgtEl>
                                        <p:attrNameLst>
                                          <p:attrName>style.visibility</p:attrName>
                                        </p:attrNameLst>
                                      </p:cBhvr>
                                      <p:to>
                                        <p:strVal val="visible"/>
                                      </p:to>
                                    </p:set>
                                    <p:anim calcmode="lin" valueType="num">
                                      <p:cBhvr additive="base">
                                        <p:cTn id="62" dur="500" fill="hold"/>
                                        <p:tgtEl>
                                          <p:spTgt spid="133315"/>
                                        </p:tgtEl>
                                        <p:attrNameLst>
                                          <p:attrName>ppt_x</p:attrName>
                                        </p:attrNameLst>
                                      </p:cBhvr>
                                      <p:tavLst>
                                        <p:tav tm="0">
                                          <p:val>
                                            <p:strVal val="1+#ppt_w/2"/>
                                          </p:val>
                                        </p:tav>
                                        <p:tav tm="100000">
                                          <p:val>
                                            <p:strVal val="#ppt_x"/>
                                          </p:val>
                                        </p:tav>
                                      </p:tavLst>
                                    </p:anim>
                                    <p:anim calcmode="lin" valueType="num">
                                      <p:cBhvr additive="base">
                                        <p:cTn id="63" dur="500" fill="hold"/>
                                        <p:tgtEl>
                                          <p:spTgt spid="133315"/>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0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33316"/>
                                        </p:tgtEl>
                                        <p:attrNameLst>
                                          <p:attrName>style.visibility</p:attrName>
                                        </p:attrNameLst>
                                      </p:cBhvr>
                                      <p:to>
                                        <p:strVal val="visible"/>
                                      </p:to>
                                    </p:set>
                                    <p:anim calcmode="lin" valueType="num">
                                      <p:cBhvr additive="base">
                                        <p:cTn id="72" dur="500" fill="hold"/>
                                        <p:tgtEl>
                                          <p:spTgt spid="133316"/>
                                        </p:tgtEl>
                                        <p:attrNameLst>
                                          <p:attrName>ppt_x</p:attrName>
                                        </p:attrNameLst>
                                      </p:cBhvr>
                                      <p:tavLst>
                                        <p:tav tm="0">
                                          <p:val>
                                            <p:strVal val="1+#ppt_w/2"/>
                                          </p:val>
                                        </p:tav>
                                        <p:tav tm="100000">
                                          <p:val>
                                            <p:strVal val="#ppt_x"/>
                                          </p:val>
                                        </p:tav>
                                      </p:tavLst>
                                    </p:anim>
                                    <p:anim calcmode="lin" valueType="num">
                                      <p:cBhvr additive="base">
                                        <p:cTn id="73" dur="500" fill="hold"/>
                                        <p:tgtEl>
                                          <p:spTgt spid="133316"/>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3319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grpId="0" nodeType="clickEffect">
                                  <p:stCondLst>
                                    <p:cond delay="0"/>
                                  </p:stCondLst>
                                  <p:childTnLst>
                                    <p:set>
                                      <p:cBhvr>
                                        <p:cTn id="81" dur="1" fill="hold">
                                          <p:stCondLst>
                                            <p:cond delay="0"/>
                                          </p:stCondLst>
                                        </p:cTn>
                                        <p:tgtEl>
                                          <p:spTgt spid="133317"/>
                                        </p:tgtEl>
                                        <p:attrNameLst>
                                          <p:attrName>style.visibility</p:attrName>
                                        </p:attrNameLst>
                                      </p:cBhvr>
                                      <p:to>
                                        <p:strVal val="visible"/>
                                      </p:to>
                                    </p:set>
                                    <p:anim calcmode="lin" valueType="num">
                                      <p:cBhvr additive="base">
                                        <p:cTn id="82" dur="500" fill="hold"/>
                                        <p:tgtEl>
                                          <p:spTgt spid="133317"/>
                                        </p:tgtEl>
                                        <p:attrNameLst>
                                          <p:attrName>ppt_x</p:attrName>
                                        </p:attrNameLst>
                                      </p:cBhvr>
                                      <p:tavLst>
                                        <p:tav tm="0">
                                          <p:val>
                                            <p:strVal val="1+#ppt_w/2"/>
                                          </p:val>
                                        </p:tav>
                                        <p:tav tm="100000">
                                          <p:val>
                                            <p:strVal val="#ppt_x"/>
                                          </p:val>
                                        </p:tav>
                                      </p:tavLst>
                                    </p:anim>
                                    <p:anim calcmode="lin" valueType="num">
                                      <p:cBhvr additive="base">
                                        <p:cTn id="83" dur="500" fill="hold"/>
                                        <p:tgtEl>
                                          <p:spTgt spid="133317"/>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1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133318"/>
                                        </p:tgtEl>
                                        <p:attrNameLst>
                                          <p:attrName>style.visibility</p:attrName>
                                        </p:attrNameLst>
                                      </p:cBhvr>
                                      <p:to>
                                        <p:strVal val="visible"/>
                                      </p:to>
                                    </p:set>
                                    <p:anim calcmode="lin" valueType="num">
                                      <p:cBhvr additive="base">
                                        <p:cTn id="92" dur="500" fill="hold"/>
                                        <p:tgtEl>
                                          <p:spTgt spid="133318"/>
                                        </p:tgtEl>
                                        <p:attrNameLst>
                                          <p:attrName>ppt_x</p:attrName>
                                        </p:attrNameLst>
                                      </p:cBhvr>
                                      <p:tavLst>
                                        <p:tav tm="0">
                                          <p:val>
                                            <p:strVal val="1+#ppt_w/2"/>
                                          </p:val>
                                        </p:tav>
                                        <p:tav tm="100000">
                                          <p:val>
                                            <p:strVal val="#ppt_x"/>
                                          </p:val>
                                        </p:tav>
                                      </p:tavLst>
                                    </p:anim>
                                    <p:anim calcmode="lin" valueType="num">
                                      <p:cBhvr additive="base">
                                        <p:cTn id="93" dur="500" fill="hold"/>
                                        <p:tgtEl>
                                          <p:spTgt spid="133318"/>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3320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1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13322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133319"/>
                                        </p:tgtEl>
                                        <p:attrNameLst>
                                          <p:attrName>style.visibility</p:attrName>
                                        </p:attrNameLst>
                                      </p:cBhvr>
                                      <p:to>
                                        <p:strVal val="visible"/>
                                      </p:to>
                                    </p:set>
                                    <p:anim calcmode="lin" valueType="num">
                                      <p:cBhvr additive="base">
                                        <p:cTn id="110" dur="500" fill="hold"/>
                                        <p:tgtEl>
                                          <p:spTgt spid="133319"/>
                                        </p:tgtEl>
                                        <p:attrNameLst>
                                          <p:attrName>ppt_x</p:attrName>
                                        </p:attrNameLst>
                                      </p:cBhvr>
                                      <p:tavLst>
                                        <p:tav tm="0">
                                          <p:val>
                                            <p:strVal val="1+#ppt_w/2"/>
                                          </p:val>
                                        </p:tav>
                                        <p:tav tm="100000">
                                          <p:val>
                                            <p:strVal val="#ppt_x"/>
                                          </p:val>
                                        </p:tav>
                                      </p:tavLst>
                                    </p:anim>
                                    <p:anim calcmode="lin" valueType="num">
                                      <p:cBhvr additive="base">
                                        <p:cTn id="111" dur="500" fill="hold"/>
                                        <p:tgtEl>
                                          <p:spTgt spid="133319"/>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133268"/>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13325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1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133269"/>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133320"/>
                                        </p:tgtEl>
                                        <p:attrNameLst>
                                          <p:attrName>style.visibility</p:attrName>
                                        </p:attrNameLst>
                                      </p:cBhvr>
                                      <p:to>
                                        <p:strVal val="visible"/>
                                      </p:to>
                                    </p:set>
                                    <p:anim calcmode="lin" valueType="num">
                                      <p:cBhvr additive="base">
                                        <p:cTn id="136" dur="500" fill="hold"/>
                                        <p:tgtEl>
                                          <p:spTgt spid="133320"/>
                                        </p:tgtEl>
                                        <p:attrNameLst>
                                          <p:attrName>ppt_x</p:attrName>
                                        </p:attrNameLst>
                                      </p:cBhvr>
                                      <p:tavLst>
                                        <p:tav tm="0">
                                          <p:val>
                                            <p:strVal val="1+#ppt_w/2"/>
                                          </p:val>
                                        </p:tav>
                                        <p:tav tm="100000">
                                          <p:val>
                                            <p:strVal val="#ppt_x"/>
                                          </p:val>
                                        </p:tav>
                                      </p:tavLst>
                                    </p:anim>
                                    <p:anim calcmode="lin" valueType="num">
                                      <p:cBhvr additive="base">
                                        <p:cTn id="137" dur="500" fill="hold"/>
                                        <p:tgtEl>
                                          <p:spTgt spid="133320"/>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214"/>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 presetClass="entr" presetSubtype="2" fill="hold" grpId="0" nodeType="clickEffect">
                                  <p:stCondLst>
                                    <p:cond delay="0"/>
                                  </p:stCondLst>
                                  <p:childTnLst>
                                    <p:set>
                                      <p:cBhvr>
                                        <p:cTn id="145" dur="1" fill="hold">
                                          <p:stCondLst>
                                            <p:cond delay="0"/>
                                          </p:stCondLst>
                                        </p:cTn>
                                        <p:tgtEl>
                                          <p:spTgt spid="133321"/>
                                        </p:tgtEl>
                                        <p:attrNameLst>
                                          <p:attrName>style.visibility</p:attrName>
                                        </p:attrNameLst>
                                      </p:cBhvr>
                                      <p:to>
                                        <p:strVal val="visible"/>
                                      </p:to>
                                    </p:set>
                                    <p:anim calcmode="lin" valueType="num">
                                      <p:cBhvr additive="base">
                                        <p:cTn id="146" dur="500" fill="hold"/>
                                        <p:tgtEl>
                                          <p:spTgt spid="133321"/>
                                        </p:tgtEl>
                                        <p:attrNameLst>
                                          <p:attrName>ppt_x</p:attrName>
                                        </p:attrNameLst>
                                      </p:cBhvr>
                                      <p:tavLst>
                                        <p:tav tm="0">
                                          <p:val>
                                            <p:strVal val="1+#ppt_w/2"/>
                                          </p:val>
                                        </p:tav>
                                        <p:tav tm="100000">
                                          <p:val>
                                            <p:strVal val="#ppt_x"/>
                                          </p:val>
                                        </p:tav>
                                      </p:tavLst>
                                    </p:anim>
                                    <p:anim calcmode="lin" valueType="num">
                                      <p:cBhvr additive="base">
                                        <p:cTn id="147" dur="500" fill="hold"/>
                                        <p:tgtEl>
                                          <p:spTgt spid="133321"/>
                                        </p:tgtEl>
                                        <p:attrNameLst>
                                          <p:attrName>ppt_y</p:attrName>
                                        </p:attrNameLst>
                                      </p:cBhvr>
                                      <p:tavLst>
                                        <p:tav tm="0">
                                          <p:val>
                                            <p:strVal val="#ppt_y"/>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133279"/>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215"/>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133304"/>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4"/>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1" grpId="0"/>
      <p:bldP spid="133169" grpId="0"/>
      <p:bldP spid="133179" grpId="0"/>
      <p:bldP spid="133184" grpId="0"/>
      <p:bldP spid="133194" grpId="0"/>
      <p:bldP spid="133204" grpId="0" animBg="1"/>
      <p:bldP spid="133224" grpId="0" animBg="1"/>
      <p:bldP spid="133258" grpId="0" animBg="1"/>
      <p:bldP spid="133268" grpId="0" animBg="1"/>
      <p:bldP spid="133269" grpId="0"/>
      <p:bldP spid="133279" grpId="0" animBg="1"/>
      <p:bldP spid="133304" grpId="0" animBg="1"/>
      <p:bldP spid="133309" grpId="0"/>
      <p:bldP spid="133311" grpId="0"/>
      <p:bldP spid="133312" grpId="0"/>
      <p:bldP spid="133313" grpId="0"/>
      <p:bldP spid="133314" grpId="0"/>
      <p:bldP spid="133315" grpId="0"/>
      <p:bldP spid="133316" grpId="0"/>
      <p:bldP spid="133317" grpId="0"/>
      <p:bldP spid="133318" grpId="0"/>
      <p:bldP spid="133319" grpId="0"/>
      <p:bldP spid="133320" grpId="0"/>
      <p:bldP spid="133321" grpId="0"/>
      <p:bldP spid="2" grpId="0"/>
      <p:bldP spid="208" grpId="0"/>
      <p:bldP spid="209" grpId="0"/>
      <p:bldP spid="210" grpId="0"/>
      <p:bldP spid="211" grpId="0"/>
      <p:bldP spid="213" grpId="0"/>
      <p:bldP spid="214" grpId="0"/>
      <p:bldP spid="215" grpId="0"/>
      <p:bldP spid="4"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73885" y="1030248"/>
            <a:ext cx="10738212" cy="4867072"/>
          </a:xfrm>
        </p:spPr>
        <p:txBody>
          <a:bodyPr/>
          <a:lstStyle/>
          <a:p>
            <a:r>
              <a:rPr lang="zh-CN" altLang="en-US" dirty="0" smtClean="0"/>
              <a:t>为每个算符设定优先级对应数值</a:t>
            </a:r>
            <a:endParaRPr lang="en-US" altLang="zh-CN" dirty="0" smtClean="0"/>
          </a:p>
          <a:p>
            <a:pPr lvl="2"/>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3334848519"/>
              </p:ext>
            </p:extLst>
          </p:nvPr>
        </p:nvGraphicFramePr>
        <p:xfrm>
          <a:off x="1563232" y="1601015"/>
          <a:ext cx="6891253" cy="1197631"/>
        </p:xfrm>
        <a:graphic>
          <a:graphicData uri="http://schemas.openxmlformats.org/drawingml/2006/table">
            <a:tbl>
              <a:tblPr firstRow="1" firstCol="1" bandRow="1"/>
              <a:tblGrid>
                <a:gridCol w="1726853">
                  <a:extLst>
                    <a:ext uri="{9D8B030D-6E8A-4147-A177-3AD203B41FA5}">
                      <a16:colId xmlns:a16="http://schemas.microsoft.com/office/drawing/2014/main" val="20000"/>
                    </a:ext>
                  </a:extLst>
                </a:gridCol>
                <a:gridCol w="763586">
                  <a:extLst>
                    <a:ext uri="{9D8B030D-6E8A-4147-A177-3AD203B41FA5}">
                      <a16:colId xmlns:a16="http://schemas.microsoft.com/office/drawing/2014/main" val="20001"/>
                    </a:ext>
                  </a:extLst>
                </a:gridCol>
                <a:gridCol w="1099623">
                  <a:extLst>
                    <a:ext uri="{9D8B030D-6E8A-4147-A177-3AD203B41FA5}">
                      <a16:colId xmlns:a16="http://schemas.microsoft.com/office/drawing/2014/main" val="20002"/>
                    </a:ext>
                  </a:extLst>
                </a:gridCol>
                <a:gridCol w="1100397">
                  <a:extLst>
                    <a:ext uri="{9D8B030D-6E8A-4147-A177-3AD203B41FA5}">
                      <a16:colId xmlns:a16="http://schemas.microsoft.com/office/drawing/2014/main" val="20003"/>
                    </a:ext>
                  </a:extLst>
                </a:gridCol>
                <a:gridCol w="1100397">
                  <a:extLst>
                    <a:ext uri="{9D8B030D-6E8A-4147-A177-3AD203B41FA5}">
                      <a16:colId xmlns:a16="http://schemas.microsoft.com/office/drawing/2014/main" val="20004"/>
                    </a:ext>
                  </a:extLst>
                </a:gridCol>
                <a:gridCol w="1100397">
                  <a:extLst>
                    <a:ext uri="{9D8B030D-6E8A-4147-A177-3AD203B41FA5}">
                      <a16:colId xmlns:a16="http://schemas.microsoft.com/office/drawing/2014/main" val="20005"/>
                    </a:ext>
                  </a:extLst>
                </a:gridCol>
              </a:tblGrid>
              <a:tr h="466111">
                <a:tc>
                  <a:txBody>
                    <a:bodyPr/>
                    <a:lstStyle/>
                    <a:p>
                      <a:pPr algn="ctr">
                        <a:spcAft>
                          <a:spcPts val="0"/>
                        </a:spcAft>
                      </a:pPr>
                      <a:r>
                        <a:rPr lang="zh-CN" sz="2400" kern="100" dirty="0" smtClean="0">
                          <a:effectLst/>
                          <a:latin typeface="Calibri"/>
                          <a:ea typeface="宋体"/>
                          <a:cs typeface="Times New Roman"/>
                        </a:rPr>
                        <a:t>符</a:t>
                      </a:r>
                      <a:r>
                        <a:rPr lang="zh-CN" altLang="en-US" sz="2400" kern="100" dirty="0" smtClean="0">
                          <a:effectLst/>
                          <a:latin typeface="Calibri"/>
                          <a:ea typeface="宋体"/>
                          <a:cs typeface="Times New Roman"/>
                        </a:rPr>
                        <a:t>号</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 -</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solidFill>
                            <a:srgbClr val="FF0000"/>
                          </a:solidFill>
                          <a:effectLst/>
                          <a:latin typeface="Calibri"/>
                          <a:ea typeface="宋体"/>
                          <a:cs typeface="Times New Roman"/>
                        </a:rPr>
                        <a:t>(</a:t>
                      </a:r>
                      <a:endParaRPr lang="zh-CN" sz="2400" kern="100" dirty="0">
                        <a:solidFill>
                          <a:srgbClr val="FF0000"/>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kern="100" dirty="0" smtClean="0">
                          <a:effectLst/>
                          <a:latin typeface="Calibri"/>
                          <a:ea typeface="宋体"/>
                          <a:cs typeface="Times New Roman"/>
                        </a:rPr>
                        <a:t>)</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a:effectLst/>
                          <a:latin typeface="Calibri"/>
                          <a:ea typeface="宋体"/>
                          <a:cs typeface="Times New Roman"/>
                        </a:rPr>
                        <a:t>#</a:t>
                      </a:r>
                      <a:endParaRPr lang="zh-CN" sz="2400" kern="10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3471">
                <a:tc>
                  <a:txBody>
                    <a:bodyPr/>
                    <a:lstStyle/>
                    <a:p>
                      <a:pPr algn="ctr">
                        <a:spcAft>
                          <a:spcPts val="0"/>
                        </a:spcAft>
                      </a:pPr>
                      <a:r>
                        <a:rPr lang="zh-CN" sz="2400" kern="100" dirty="0" smtClean="0">
                          <a:effectLst/>
                          <a:latin typeface="Calibri"/>
                          <a:ea typeface="宋体"/>
                          <a:cs typeface="Times New Roman"/>
                        </a:rPr>
                        <a:t>优先级</a:t>
                      </a:r>
                      <a:r>
                        <a:rPr lang="en-US" altLang="zh-CN" sz="2400" kern="100" dirty="0" smtClean="0">
                          <a:effectLst/>
                          <a:latin typeface="Calibri"/>
                          <a:ea typeface="宋体"/>
                          <a:cs typeface="Times New Roman"/>
                        </a:rPr>
                        <a:t>(priority)</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4</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a:effectLst/>
                          <a:latin typeface="Calibri"/>
                          <a:ea typeface="宋体"/>
                          <a:cs typeface="Times New Roman"/>
                        </a:rPr>
                        <a:t>3</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solidFill>
                            <a:srgbClr val="FF0000"/>
                          </a:solidFill>
                          <a:effectLst/>
                          <a:latin typeface="Calibri"/>
                          <a:ea typeface="宋体"/>
                          <a:cs typeface="Times New Roman"/>
                        </a:rPr>
                        <a:t>2</a:t>
                      </a:r>
                      <a:r>
                        <a:rPr lang="en-US" altLang="zh-CN" sz="2400" kern="100" dirty="0" smtClean="0">
                          <a:effectLst/>
                          <a:latin typeface="+mn-lt"/>
                          <a:ea typeface="宋体"/>
                          <a:cs typeface="Times New Roman"/>
                        </a:rPr>
                        <a:t>(</a:t>
                      </a:r>
                      <a:r>
                        <a:rPr lang="zh-CN" altLang="en-US" sz="2400" kern="100" dirty="0" smtClean="0">
                          <a:effectLst/>
                          <a:latin typeface="+mn-lt"/>
                          <a:ea typeface="宋体"/>
                          <a:cs typeface="Times New Roman"/>
                        </a:rPr>
                        <a:t>作为</a:t>
                      </a:r>
                      <a:r>
                        <a:rPr lang="el-GR" altLang="zh-CN" sz="2400" dirty="0" smtClean="0"/>
                        <a:t>Θ</a:t>
                      </a:r>
                      <a:r>
                        <a:rPr lang="en-US" altLang="zh-CN" sz="2400" dirty="0" smtClean="0"/>
                        <a:t>1</a:t>
                      </a:r>
                      <a:r>
                        <a:rPr lang="zh-CN" altLang="en-US" sz="2400" dirty="0" smtClean="0"/>
                        <a:t>时</a:t>
                      </a:r>
                      <a:r>
                        <a:rPr lang="en-US" altLang="zh-CN" sz="2400" kern="100" dirty="0" smtClean="0">
                          <a:effectLst/>
                          <a:latin typeface="+mn-lt"/>
                          <a:ea typeface="宋体"/>
                          <a:cs typeface="Times New Roman"/>
                        </a:rPr>
                        <a:t>)</a:t>
                      </a:r>
                      <a:endParaRPr lang="zh-CN" sz="2400" kern="100" dirty="0">
                        <a:solidFill>
                          <a:srgbClr val="FF0000"/>
                        </a:solidFill>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2400" kern="100" dirty="0" smtClean="0">
                          <a:effectLst/>
                          <a:latin typeface="Calibri"/>
                          <a:ea typeface="宋体"/>
                          <a:cs typeface="Times New Roman"/>
                        </a:rPr>
                        <a:t>2</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kern="100" dirty="0" smtClean="0">
                          <a:effectLst/>
                          <a:latin typeface="Calibri"/>
                          <a:ea typeface="宋体"/>
                          <a:cs typeface="Times New Roman"/>
                        </a:rPr>
                        <a:t>1</a:t>
                      </a:r>
                      <a:endParaRPr lang="zh-CN" sz="2400" kern="100" dirty="0">
                        <a:effectLst/>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矩形 4"/>
          <p:cNvSpPr/>
          <p:nvPr/>
        </p:nvSpPr>
        <p:spPr>
          <a:xfrm>
            <a:off x="1563232" y="2946915"/>
            <a:ext cx="9418622" cy="4031873"/>
          </a:xfrm>
          <a:prstGeom prst="rect">
            <a:avLst/>
          </a:prstGeom>
        </p:spPr>
        <p:txBody>
          <a:bodyPr wrap="square">
            <a:spAutoFit/>
          </a:bodyPr>
          <a:lstStyle/>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Priority[</a:t>
            </a:r>
            <a:r>
              <a:rPr kumimoji="0" lang="el-GR"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]&lt;</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 </a:t>
            </a:r>
            <a:r>
              <a:rPr kumimoji="0" lang="en-US" sz="2400" b="0" i="0" u="none" strike="noStrike" kern="1200" cap="none" spc="0" normalizeH="0" baseline="0" noProof="0" dirty="0">
                <a:ln>
                  <a:noFill/>
                </a:ln>
                <a:solidFill>
                  <a:prstClr val="black"/>
                </a:solidFill>
                <a:effectLst/>
                <a:uLnTx/>
                <a:uFillTx/>
                <a:latin typeface="Calibri"/>
                <a:ea typeface="+mn-ea"/>
                <a:cs typeface="+mn-cs"/>
              </a:rPr>
              <a:t>Priority[</a:t>
            </a:r>
            <a:r>
              <a:rPr kumimoji="0" lang="el-GR"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，入栈，继续读；</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Priority[</a:t>
            </a:r>
            <a:r>
              <a:rPr kumimoji="0" lang="el-GR"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n-US" sz="2400" b="0" i="0" u="none" strike="noStrike" kern="1200" cap="none" spc="0" normalizeH="0" baseline="0" noProof="0" dirty="0">
                <a:ln>
                  <a:noFill/>
                </a:ln>
                <a:solidFill>
                  <a:prstClr val="black"/>
                </a:solidFill>
                <a:effectLst/>
                <a:uLnTx/>
                <a:uFillTx/>
                <a:latin typeface="Calibri"/>
                <a:ea typeface="+mn-ea"/>
                <a:cs typeface="+mn-cs"/>
              </a:rPr>
              <a:t> Priority[</a:t>
            </a:r>
            <a:r>
              <a:rPr kumimoji="0" lang="el-GR"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，出栈；</a:t>
            </a:r>
            <a:endParaRPr kumimoji="0" lang="en-US" sz="24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例外</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	“(“</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作为</a:t>
            </a:r>
            <a:r>
              <a:rPr kumimoji="0" lang="el-GR"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时，优先级</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最低；</a:t>
            </a:r>
            <a:endPar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	“(“</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作为</a:t>
            </a:r>
            <a:r>
              <a:rPr kumimoji="0" lang="el-GR"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时，优先级</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最</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高</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endPar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	</a:t>
            </a: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遇到</a:t>
            </a:r>
            <a:r>
              <a:rPr kumimoji="0" lang="en-US" sz="2400" b="0" i="0" u="none" strike="noStrike" kern="1200" cap="none" spc="0" normalizeH="0" baseline="0" noProof="0" dirty="0" smtClean="0">
                <a:ln>
                  <a:noFill/>
                </a:ln>
                <a:solidFill>
                  <a:srgbClr val="FF0000"/>
                </a:solidFill>
                <a:effectLst/>
                <a:uLnTx/>
                <a:uFillTx/>
                <a:latin typeface="Calibri"/>
                <a:ea typeface="+mn-ea"/>
                <a:cs typeface="+mn-cs"/>
              </a:rPr>
              <a:t>“(“</a:t>
            </a:r>
            <a:r>
              <a:rPr kumimoji="0" lang="zh-CN" altLang="en-US"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rPr>
              <a:t>，入栈，继续读；</a:t>
            </a:r>
            <a:endParaRPr kumimoji="0" lang="en-US" altLang="zh-CN" sz="2400" b="0" i="0" u="none" strike="noStrike" kern="1200" cap="none" spc="0" normalizeH="0" baseline="0" noProof="0" dirty="0" smtClean="0">
              <a:ln>
                <a:noFill/>
              </a:ln>
              <a:solidFill>
                <a:srgbClr val="FF0000"/>
              </a:solidFill>
              <a:effectLst/>
              <a:uLnTx/>
              <a:uFillTx/>
              <a:latin typeface="Calibri"/>
              <a:ea typeface="宋体" panose="02010600030101010101" pitchFamily="2" charset="-122"/>
              <a:cs typeface="+mn-cs"/>
            </a:endParaRP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例外</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el-GR"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和</a:t>
            </a:r>
            <a:r>
              <a:rPr kumimoji="0" lang="el-GR"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是一对括号时，</a:t>
            </a:r>
            <a:r>
              <a:rPr kumimoji="0" lang="el-GR"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Θ</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出栈，</a:t>
            </a:r>
            <a:r>
              <a:rPr kumimoji="0" lang="el-GR"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4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舍弃，继续读；</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标题 2"/>
          <p:cNvSpPr>
            <a:spLocks noGrp="1"/>
          </p:cNvSpPr>
          <p:nvPr>
            <p:ph type="title"/>
          </p:nvPr>
        </p:nvSpPr>
        <p:spPr/>
        <p:txBody>
          <a:bodyPr>
            <a:normAutofit fontScale="90000"/>
          </a:bodyPr>
          <a:lstStyle/>
          <a:p>
            <a:r>
              <a:rPr lang="en-US" altLang="zh-CN" dirty="0" smtClean="0"/>
              <a:t>θ1</a:t>
            </a:r>
            <a:r>
              <a:rPr lang="zh-CN" altLang="en-US" dirty="0" smtClean="0"/>
              <a:t>和</a:t>
            </a:r>
            <a:r>
              <a:rPr lang="en-US" altLang="zh-CN" dirty="0" smtClean="0"/>
              <a:t>θ2</a:t>
            </a:r>
            <a:r>
              <a:rPr lang="zh-CN" altLang="en-US" dirty="0"/>
              <a:t>的优先级</a:t>
            </a:r>
            <a:r>
              <a:rPr lang="zh-CN" altLang="en-US" dirty="0" smtClean="0"/>
              <a:t>比较</a:t>
            </a:r>
            <a:endParaRPr lang="en-US" dirty="0"/>
          </a:p>
        </p:txBody>
      </p:sp>
    </p:spTree>
    <p:extLst>
      <p:ext uri="{BB962C8B-B14F-4D97-AF65-F5344CB8AC3E}">
        <p14:creationId xmlns:p14="http://schemas.microsoft.com/office/powerpoint/2010/main" val="1227560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smtClean="0"/>
              <a:t>算法描述</a:t>
            </a:r>
            <a:endParaRPr lang="zh-CN" altLang="en-US" dirty="0"/>
          </a:p>
        </p:txBody>
      </p:sp>
      <p:sp>
        <p:nvSpPr>
          <p:cNvPr id="4" name="矩形 3"/>
          <p:cNvSpPr/>
          <p:nvPr/>
        </p:nvSpPr>
        <p:spPr>
          <a:xfrm>
            <a:off x="377227" y="1137946"/>
            <a:ext cx="10570636" cy="5093702"/>
          </a:xfrm>
          <a:prstGeom prst="rect">
            <a:avLst/>
          </a:prstGeom>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）初始化空栈</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st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用于存放算符，初始存入“</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初始化数组</a:t>
            </a:r>
            <a:r>
              <a:rPr kumimoji="0" lang="en-US" altLang="zh-CN" sz="2000" b="0" i="0" u="none" strike="noStrike" kern="1200" cap="none" spc="0" normalizeH="0" baseline="0" noProof="0" dirty="0" err="1" smtClean="0">
                <a:ln>
                  <a:noFill/>
                </a:ln>
                <a:solidFill>
                  <a:prstClr val="black"/>
                </a:solidFill>
                <a:effectLst/>
                <a:uLnTx/>
                <a:uFillTx/>
                <a:latin typeface="Calibri"/>
                <a:ea typeface="宋体" panose="02010600030101010101" pitchFamily="2" charset="-122"/>
                <a:cs typeface="+mn-cs"/>
              </a:rPr>
              <a:t>postfix_ex</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用于</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存放后缀表达式；</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）循环（外层）从左到右依次扫描中缀表达式，根据所读到的逻辑符号</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的不同情况分别</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处理：</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lvl="1">
              <a:spcBef>
                <a:spcPts val="600"/>
              </a:spcBef>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①若</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是操作数，则将其直接加</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到</a:t>
            </a:r>
            <a:r>
              <a:rPr lang="en-US" altLang="zh-CN" sz="2000" dirty="0" err="1">
                <a:solidFill>
                  <a:prstClr val="black"/>
                </a:solidFill>
              </a:rPr>
              <a:t>postfix_ex</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的</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末尾；</a:t>
            </a:r>
          </a:p>
          <a:p>
            <a:pPr marL="457200" marR="0" lvl="1" indent="0" algn="l" defTabSz="914400" rtl="0" eaLnBrk="1" fontAlgn="auto" latinLnBrk="0" hangingPunct="1">
              <a:lnSpc>
                <a:spcPct val="100000"/>
              </a:lnSpc>
              <a:spcBef>
                <a:spcPts val="60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②否则</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：读取栈顶的符号，设</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为</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，当前符号</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设</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为</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lvl="1">
              <a:spcBef>
                <a:spcPts val="600"/>
              </a:spcBef>
              <a:defRPr/>
            </a:pP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③循环</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（内层</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）执行，直至</a:t>
            </a:r>
            <a:r>
              <a:rPr lang="el-GR" altLang="zh-CN" sz="2000" dirty="0">
                <a:solidFill>
                  <a:prstClr val="black"/>
                </a:solidFill>
              </a:rPr>
              <a:t>Θ</a:t>
            </a:r>
            <a:r>
              <a:rPr lang="en-US" altLang="zh-CN" sz="2000" dirty="0">
                <a:solidFill>
                  <a:prstClr val="black"/>
                </a:solidFill>
              </a:rPr>
              <a:t>1</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为</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”且</a:t>
            </a:r>
            <a:r>
              <a:rPr lang="el-GR" altLang="zh-CN" sz="2000" dirty="0" smtClean="0">
                <a:solidFill>
                  <a:prstClr val="black"/>
                </a:solidFill>
              </a:rPr>
              <a:t>Θ</a:t>
            </a:r>
            <a:r>
              <a:rPr lang="en-US" altLang="zh-CN" sz="2000" dirty="0" smtClean="0">
                <a:solidFill>
                  <a:prstClr val="black"/>
                </a:solidFill>
              </a:rPr>
              <a:t>2</a:t>
            </a:r>
            <a:r>
              <a:rPr lang="zh-CN" altLang="en-US" sz="2000" dirty="0">
                <a:solidFill>
                  <a:prstClr val="black"/>
                </a:solidFill>
              </a:rPr>
              <a:t>为</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时</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结束：</a:t>
            </a:r>
          </a:p>
          <a:p>
            <a:pPr marL="457200" marR="0" lvl="1" indent="0" algn="l" defTabSz="914400" rtl="0" eaLnBrk="1" fontAlgn="auto" latinLnBrk="0" hangingPunct="1">
              <a:lnSpc>
                <a:spcPct val="100000"/>
              </a:lnSpc>
              <a:spcBef>
                <a:spcPts val="60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若</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是</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左括号</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Θ</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入栈，</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跳出内层循环，转步骤（</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）外层循环； </a:t>
            </a:r>
          </a:p>
          <a:p>
            <a:pPr marL="457200" marR="0" lvl="1" indent="0" algn="l" defTabSz="914400" rtl="0" eaLnBrk="1" fontAlgn="auto" latinLnBrk="0" hangingPunct="1">
              <a:lnSpc>
                <a:spcPct val="100000"/>
              </a:lnSpc>
              <a:spcBef>
                <a:spcPts val="60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若</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为右括号且栈顶</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为左括号，则出栈左括号，</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Θ</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和</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均舍弃，跳出内层循环</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转</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步骤（</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）外层循环</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endPar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endParaRPr>
          </a:p>
          <a:p>
            <a:pPr marL="457200" marR="0" lvl="1" indent="0" algn="l" defTabSz="914400" rtl="0" eaLnBrk="1" fontAlgn="auto" latinLnBrk="0" hangingPunct="1">
              <a:lnSpc>
                <a:spcPct val="100000"/>
              </a:lnSpc>
              <a:spcBef>
                <a:spcPts val="60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若</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优先数值大，</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则</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入栈，跳出内层循环，转步骤（</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）外层循环；</a:t>
            </a:r>
          </a:p>
          <a:p>
            <a:pPr marL="457200" marR="0" lvl="1" indent="0" algn="l" defTabSz="914400" rtl="0" eaLnBrk="1" fontAlgn="auto" latinLnBrk="0" hangingPunct="1">
              <a:lnSpc>
                <a:spcPct val="100000"/>
              </a:lnSpc>
              <a:spcBef>
                <a:spcPts val="600"/>
              </a:spcBef>
              <a:spcAft>
                <a:spcPts val="0"/>
              </a:spcAft>
              <a:buClrTx/>
              <a:buSzTx/>
              <a:buFontTx/>
              <a:buNone/>
              <a:tabLst/>
              <a:defRPr/>
            </a:pP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否则，</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即</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的</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优先数值</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的优先级数值</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r>
              <a:rPr kumimoji="0" lang="el-GR"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比</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级别更高或同级别但</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在</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前面</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出</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现</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说明</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算符所运算的操作数已加入</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到</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postfix_ex</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中</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，出</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栈</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并加入</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到</a:t>
            </a:r>
            <a:r>
              <a:rPr kumimoji="0" lang="en-US" altLang="zh-CN" sz="20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postfix_ex</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中，</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读取</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新栈顶</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至</a:t>
            </a:r>
            <a:r>
              <a:rPr kumimoji="0" lang="el-GR"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Θ</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中，继续内层</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循环</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③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返回</a:t>
            </a:r>
            <a:r>
              <a:rPr kumimoji="0" lang="en-US" altLang="zh-CN" sz="2000" b="0" i="0" u="none" strike="noStrike" kern="1200" cap="none" spc="0" normalizeH="0" baseline="0" noProof="0" dirty="0" err="1" smtClean="0">
                <a:ln>
                  <a:noFill/>
                </a:ln>
                <a:solidFill>
                  <a:prstClr val="black"/>
                </a:solidFill>
                <a:effectLst/>
                <a:uLnTx/>
                <a:uFillTx/>
                <a:latin typeface="Calibri"/>
                <a:ea typeface="宋体" panose="02010600030101010101" pitchFamily="2" charset="-122"/>
                <a:cs typeface="+mn-cs"/>
              </a:rPr>
              <a:t>postfix_ex</a:t>
            </a:r>
            <a:r>
              <a:rPr kumimoji="0" lang="en-US" altLang="zh-CN"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 </a:t>
            </a:r>
            <a:r>
              <a:rPr kumimoji="0" lang="zh-CN" altLang="en-US" sz="20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及其长度。</a:t>
            </a:r>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11413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6378" y="0"/>
            <a:ext cx="12192000" cy="6771084"/>
          </a:xfrm>
          <a:prstGeom prst="rect">
            <a:avLst/>
          </a:prstGeom>
          <a:solidFill>
            <a:schemeClr val="accent1">
              <a:lumMod val="20000"/>
              <a:lumOff val="80000"/>
            </a:schemeClr>
          </a:solidFill>
        </p:spPr>
        <p:txBody>
          <a:bodyPr wrap="square">
            <a:spAutoFit/>
          </a:bodyPr>
          <a:lstStyle/>
          <a:p>
            <a:r>
              <a:rPr lang="en-US" altLang="zh-CN" sz="1400" dirty="0" err="1"/>
              <a:t>int</a:t>
            </a:r>
            <a:r>
              <a:rPr lang="en-US" altLang="zh-CN" sz="1400" dirty="0"/>
              <a:t> </a:t>
            </a:r>
            <a:r>
              <a:rPr lang="en-US" altLang="zh-CN" sz="1400" dirty="0" err="1"/>
              <a:t>trans_infix_suffix</a:t>
            </a:r>
            <a:r>
              <a:rPr lang="en-US" altLang="zh-CN" sz="1400" dirty="0"/>
              <a:t>(string </a:t>
            </a:r>
            <a:r>
              <a:rPr lang="en-US" altLang="zh-CN" sz="1400" dirty="0" err="1"/>
              <a:t>infix_ex</a:t>
            </a:r>
            <a:r>
              <a:rPr lang="en-US" altLang="zh-CN" sz="1400" dirty="0"/>
              <a:t>[], </a:t>
            </a:r>
            <a:r>
              <a:rPr lang="en-US" altLang="zh-CN" sz="1400" dirty="0" err="1"/>
              <a:t>int</a:t>
            </a:r>
            <a:r>
              <a:rPr lang="en-US" altLang="zh-CN" sz="1400" dirty="0"/>
              <a:t> n, string </a:t>
            </a:r>
            <a:r>
              <a:rPr lang="en-US" altLang="zh-CN" sz="1400" dirty="0" err="1"/>
              <a:t>postfix_ex</a:t>
            </a:r>
            <a:r>
              <a:rPr lang="en-US" altLang="zh-CN" sz="1400" dirty="0"/>
              <a:t>[]) {// </a:t>
            </a:r>
            <a:r>
              <a:rPr lang="en-US" altLang="zh-CN" sz="1400" dirty="0" err="1"/>
              <a:t>infix_ex</a:t>
            </a:r>
            <a:r>
              <a:rPr lang="zh-CN" altLang="en-US" sz="1400" dirty="0"/>
              <a:t>为需转换的中缀表达式</a:t>
            </a:r>
          </a:p>
          <a:p>
            <a:r>
              <a:rPr lang="zh-CN" altLang="en-US" sz="1400" dirty="0"/>
              <a:t>	</a:t>
            </a:r>
            <a:r>
              <a:rPr lang="en-US" altLang="zh-CN" sz="1400" dirty="0"/>
              <a:t>set&lt;string&gt; operators = { "+", "-", "*", "/", "(", ")", "#" };			//</a:t>
            </a:r>
            <a:r>
              <a:rPr lang="zh-CN" altLang="en-US" sz="1400" dirty="0"/>
              <a:t>算符集合</a:t>
            </a:r>
          </a:p>
          <a:p>
            <a:r>
              <a:rPr lang="zh-CN" altLang="en-US" sz="1400" dirty="0"/>
              <a:t>	</a:t>
            </a:r>
            <a:r>
              <a:rPr lang="en-US" altLang="zh-CN" sz="1400" dirty="0"/>
              <a:t>map&lt;string, </a:t>
            </a:r>
            <a:r>
              <a:rPr lang="en-US" altLang="zh-CN" sz="1400" dirty="0" err="1"/>
              <a:t>int</a:t>
            </a:r>
            <a:r>
              <a:rPr lang="en-US" altLang="zh-CN" sz="1400" dirty="0"/>
              <a:t>&gt; priority = { {"*", 4},{ "/" , 4},{ "+" , 3},{ "-" , 3}, {"(" , 2}, {")" , 2}, {"#", 1 } </a:t>
            </a:r>
            <a:r>
              <a:rPr lang="en-US" altLang="zh-CN" sz="1400" dirty="0" smtClean="0"/>
              <a:t>};  // </a:t>
            </a:r>
            <a:r>
              <a:rPr lang="zh-CN" altLang="en-US" sz="1400" dirty="0"/>
              <a:t>算符优先级字典</a:t>
            </a:r>
          </a:p>
          <a:p>
            <a:r>
              <a:rPr lang="zh-CN" altLang="en-US" sz="1400" dirty="0"/>
              <a:t>	</a:t>
            </a:r>
            <a:r>
              <a:rPr lang="en-US" altLang="zh-CN" sz="1400" dirty="0" err="1"/>
              <a:t>SeqStack</a:t>
            </a:r>
            <a:r>
              <a:rPr lang="en-US" altLang="zh-CN" sz="1400" dirty="0"/>
              <a:t>&lt;string&gt; </a:t>
            </a:r>
            <a:r>
              <a:rPr lang="en-US" altLang="zh-CN" sz="1400" dirty="0" err="1"/>
              <a:t>st</a:t>
            </a:r>
            <a:r>
              <a:rPr lang="en-US" altLang="zh-CN" sz="1400" dirty="0"/>
              <a:t>;</a:t>
            </a:r>
          </a:p>
          <a:p>
            <a:r>
              <a:rPr lang="en-US" altLang="zh-CN" sz="1400" dirty="0"/>
              <a:t>	</a:t>
            </a:r>
            <a:r>
              <a:rPr lang="en-US" altLang="zh-CN" sz="1400" dirty="0" err="1"/>
              <a:t>int</a:t>
            </a:r>
            <a:r>
              <a:rPr lang="en-US" altLang="zh-CN" sz="1400" dirty="0"/>
              <a:t> k = 0;</a:t>
            </a:r>
          </a:p>
          <a:p>
            <a:r>
              <a:rPr lang="en-US" altLang="zh-CN" sz="1400" dirty="0"/>
              <a:t>	</a:t>
            </a:r>
            <a:r>
              <a:rPr lang="en-US" altLang="zh-CN" sz="1400" dirty="0" err="1"/>
              <a:t>st.Push</a:t>
            </a:r>
            <a:r>
              <a:rPr lang="en-US" altLang="zh-CN" sz="1400" dirty="0"/>
              <a:t>("#");</a:t>
            </a:r>
          </a:p>
          <a:p>
            <a:r>
              <a:rPr lang="en-US" altLang="zh-CN" sz="1400" dirty="0"/>
              <a:t>	for (</a:t>
            </a:r>
            <a:r>
              <a:rPr lang="en-US" altLang="zh-CN" sz="1400" dirty="0" err="1"/>
              <a:t>int</a:t>
            </a:r>
            <a:r>
              <a:rPr lang="en-US" altLang="zh-CN" sz="1400" dirty="0"/>
              <a:t> </a:t>
            </a:r>
            <a:r>
              <a:rPr lang="en-US" altLang="zh-CN" sz="1400" dirty="0" err="1"/>
              <a:t>i</a:t>
            </a:r>
            <a:r>
              <a:rPr lang="en-US" altLang="zh-CN" sz="1400" dirty="0"/>
              <a:t> = 0; </a:t>
            </a:r>
            <a:r>
              <a:rPr lang="en-US" altLang="zh-CN" sz="1400" dirty="0" err="1"/>
              <a:t>i</a:t>
            </a:r>
            <a:r>
              <a:rPr lang="en-US" altLang="zh-CN" sz="1400" dirty="0"/>
              <a:t> &lt; n; </a:t>
            </a:r>
            <a:r>
              <a:rPr lang="en-US" altLang="zh-CN" sz="1400" dirty="0" err="1"/>
              <a:t>i</a:t>
            </a:r>
            <a:r>
              <a:rPr lang="en-US" altLang="zh-CN" sz="1400" dirty="0"/>
              <a:t>++) {</a:t>
            </a:r>
          </a:p>
          <a:p>
            <a:r>
              <a:rPr lang="en-US" altLang="zh-CN" sz="1400" dirty="0"/>
              <a:t>		string m = </a:t>
            </a:r>
            <a:r>
              <a:rPr lang="en-US" altLang="zh-CN" sz="1400" dirty="0" err="1"/>
              <a:t>infix_ex</a:t>
            </a:r>
            <a:r>
              <a:rPr lang="en-US" altLang="zh-CN" sz="1400" dirty="0"/>
              <a:t>[</a:t>
            </a:r>
            <a:r>
              <a:rPr lang="en-US" altLang="zh-CN" sz="1400" dirty="0" err="1"/>
              <a:t>i</a:t>
            </a:r>
            <a:r>
              <a:rPr lang="en-US" altLang="zh-CN" sz="1400" dirty="0"/>
              <a:t>];</a:t>
            </a:r>
          </a:p>
          <a:p>
            <a:r>
              <a:rPr lang="en-US" altLang="zh-CN" sz="1400" dirty="0"/>
              <a:t>		if (</a:t>
            </a:r>
            <a:r>
              <a:rPr lang="en-US" altLang="zh-CN" sz="1400" dirty="0" err="1"/>
              <a:t>operators.count</a:t>
            </a:r>
            <a:r>
              <a:rPr lang="en-US" altLang="zh-CN" sz="1400" dirty="0"/>
              <a:t>(m) == 0)	// </a:t>
            </a:r>
            <a:r>
              <a:rPr lang="zh-CN" altLang="en-US" sz="1400" dirty="0"/>
              <a:t>如果</a:t>
            </a:r>
            <a:r>
              <a:rPr lang="en-US" altLang="zh-CN" sz="1400" dirty="0"/>
              <a:t>m</a:t>
            </a:r>
            <a:r>
              <a:rPr lang="zh-CN" altLang="en-US" sz="1400" dirty="0"/>
              <a:t>是操作数</a:t>
            </a:r>
          </a:p>
          <a:p>
            <a:r>
              <a:rPr lang="zh-CN" altLang="en-US" sz="1400" dirty="0"/>
              <a:t>			</a:t>
            </a:r>
            <a:r>
              <a:rPr lang="en-US" altLang="zh-CN" sz="1400" dirty="0" err="1"/>
              <a:t>postfix_ex</a:t>
            </a:r>
            <a:r>
              <a:rPr lang="en-US" altLang="zh-CN" sz="1400" dirty="0"/>
              <a:t>[k++] = m;		// </a:t>
            </a:r>
            <a:r>
              <a:rPr lang="zh-CN" altLang="en-US" sz="1400" dirty="0"/>
              <a:t>操作数加入后缀表达式列表		</a:t>
            </a:r>
          </a:p>
          <a:p>
            <a:r>
              <a:rPr lang="zh-CN" altLang="en-US" sz="1400" dirty="0"/>
              <a:t>		</a:t>
            </a:r>
            <a:r>
              <a:rPr lang="en-US" altLang="zh-CN" sz="1400" dirty="0"/>
              <a:t>else {</a:t>
            </a:r>
          </a:p>
          <a:p>
            <a:r>
              <a:rPr lang="en-US" altLang="zh-CN" sz="1400" dirty="0"/>
              <a:t>			string theta1 = </a:t>
            </a:r>
            <a:r>
              <a:rPr lang="en-US" altLang="zh-CN" sz="1400" dirty="0" err="1"/>
              <a:t>st.GetTop</a:t>
            </a:r>
            <a:r>
              <a:rPr lang="en-US" altLang="zh-CN" sz="1400" dirty="0"/>
              <a:t>();	// theta1</a:t>
            </a:r>
            <a:r>
              <a:rPr lang="zh-CN" altLang="en-US" sz="1400" dirty="0"/>
              <a:t>为栈顶算符</a:t>
            </a:r>
          </a:p>
          <a:p>
            <a:r>
              <a:rPr lang="zh-CN" altLang="en-US" sz="1400" dirty="0"/>
              <a:t>			</a:t>
            </a:r>
            <a:r>
              <a:rPr lang="en-US" altLang="zh-CN" sz="1400" dirty="0"/>
              <a:t>string theta2 = m;			   // theta2</a:t>
            </a:r>
            <a:r>
              <a:rPr lang="zh-CN" altLang="en-US" sz="1400" dirty="0"/>
              <a:t>为当前算符</a:t>
            </a:r>
          </a:p>
          <a:p>
            <a:r>
              <a:rPr lang="zh-CN" altLang="en-US" sz="1400" dirty="0"/>
              <a:t>			</a:t>
            </a:r>
            <a:r>
              <a:rPr lang="en-US" altLang="zh-CN" sz="1400" dirty="0"/>
              <a:t>while (theta1 != "#" || theta2 != "#")		// </a:t>
            </a:r>
            <a:r>
              <a:rPr lang="zh-CN" altLang="en-US" sz="1400" dirty="0"/>
              <a:t>当</a:t>
            </a:r>
            <a:r>
              <a:rPr lang="en-US" altLang="zh-CN" sz="1400" dirty="0"/>
              <a:t>theta1</a:t>
            </a:r>
            <a:r>
              <a:rPr lang="zh-CN" altLang="en-US" sz="1400" dirty="0"/>
              <a:t>和</a:t>
            </a:r>
            <a:r>
              <a:rPr lang="en-US" altLang="zh-CN" sz="1400" dirty="0"/>
              <a:t>theta2</a:t>
            </a:r>
            <a:r>
              <a:rPr lang="zh-CN" altLang="en-US" sz="1400" dirty="0"/>
              <a:t>不全是</a:t>
            </a:r>
            <a:r>
              <a:rPr lang="en-US" altLang="zh-CN" sz="1400" dirty="0"/>
              <a:t>#</a:t>
            </a:r>
          </a:p>
          <a:p>
            <a:r>
              <a:rPr lang="en-US" altLang="zh-CN" sz="1400" dirty="0"/>
              <a:t>				if (theta2 == "(") {			// </a:t>
            </a:r>
            <a:r>
              <a:rPr lang="zh-CN" altLang="en-US" sz="1400" dirty="0"/>
              <a:t>左括号进栈</a:t>
            </a:r>
          </a:p>
          <a:p>
            <a:r>
              <a:rPr lang="zh-CN" altLang="en-US" sz="1400" dirty="0"/>
              <a:t>					</a:t>
            </a:r>
            <a:r>
              <a:rPr lang="en-US" altLang="zh-CN" sz="1400" dirty="0" err="1"/>
              <a:t>st.Push</a:t>
            </a:r>
            <a:r>
              <a:rPr lang="en-US" altLang="zh-CN" sz="1400" dirty="0"/>
              <a:t>("(");</a:t>
            </a:r>
          </a:p>
          <a:p>
            <a:r>
              <a:rPr lang="en-US" altLang="zh-CN" sz="1400" dirty="0"/>
              <a:t>					break</a:t>
            </a:r>
            <a:r>
              <a:rPr lang="en-US" altLang="zh-CN" sz="1400" dirty="0" smtClean="0"/>
              <a:t>;}</a:t>
            </a:r>
            <a:endParaRPr lang="en-US" altLang="zh-CN" sz="1400" dirty="0"/>
          </a:p>
          <a:p>
            <a:r>
              <a:rPr lang="en-US" altLang="zh-CN" sz="1400" dirty="0"/>
              <a:t>			// </a:t>
            </a:r>
            <a:r>
              <a:rPr lang="zh-CN" altLang="en-US" sz="1400" dirty="0"/>
              <a:t>右括号遇栈顶左括号，左括号出栈，跳出内循环，继续读下一符号</a:t>
            </a:r>
          </a:p>
          <a:p>
            <a:r>
              <a:rPr lang="zh-CN" altLang="en-US" sz="1400" dirty="0"/>
              <a:t>				</a:t>
            </a:r>
            <a:r>
              <a:rPr lang="en-US" altLang="zh-CN" sz="1400" dirty="0"/>
              <a:t>else if (theta1 == "(" &amp;&amp; theta2 == ")") {</a:t>
            </a:r>
          </a:p>
          <a:p>
            <a:r>
              <a:rPr lang="en-US" altLang="zh-CN" sz="1400" dirty="0"/>
              <a:t>					</a:t>
            </a:r>
            <a:r>
              <a:rPr lang="en-US" altLang="zh-CN" sz="1400" dirty="0" err="1"/>
              <a:t>st.Pop</a:t>
            </a:r>
            <a:r>
              <a:rPr lang="en-US" altLang="zh-CN" sz="1400" dirty="0"/>
              <a:t>();</a:t>
            </a:r>
          </a:p>
          <a:p>
            <a:r>
              <a:rPr lang="en-US" altLang="zh-CN" sz="1400" dirty="0"/>
              <a:t>					break</a:t>
            </a:r>
            <a:r>
              <a:rPr lang="en-US" altLang="zh-CN" sz="1400" dirty="0" smtClean="0"/>
              <a:t>;}</a:t>
            </a:r>
            <a:endParaRPr lang="en-US" altLang="zh-CN" sz="1400" dirty="0"/>
          </a:p>
          <a:p>
            <a:r>
              <a:rPr lang="en-US" altLang="zh-CN" sz="1400" dirty="0"/>
              <a:t>			// </a:t>
            </a:r>
            <a:r>
              <a:rPr lang="zh-CN" altLang="en-US" sz="1400" dirty="0"/>
              <a:t>当前算符</a:t>
            </a:r>
            <a:r>
              <a:rPr lang="en-US" altLang="zh-CN" sz="1400" dirty="0"/>
              <a:t>theta2</a:t>
            </a:r>
            <a:r>
              <a:rPr lang="zh-CN" altLang="en-US" sz="1400" dirty="0"/>
              <a:t>优先权高于栈顶，</a:t>
            </a:r>
            <a:r>
              <a:rPr lang="en-US" altLang="zh-CN" sz="1400" dirty="0"/>
              <a:t>theta2</a:t>
            </a:r>
            <a:r>
              <a:rPr lang="zh-CN" altLang="en-US" sz="1400" dirty="0"/>
              <a:t>进</a:t>
            </a:r>
            <a:r>
              <a:rPr lang="zh-CN" altLang="en-US" sz="1400" dirty="0" smtClean="0"/>
              <a:t>栈，跳出</a:t>
            </a:r>
            <a:r>
              <a:rPr lang="zh-CN" altLang="en-US" sz="1400" dirty="0"/>
              <a:t>内循环，继续读下一符号</a:t>
            </a:r>
          </a:p>
          <a:p>
            <a:r>
              <a:rPr lang="zh-CN" altLang="en-US" sz="1400" dirty="0"/>
              <a:t>				</a:t>
            </a:r>
            <a:r>
              <a:rPr lang="en-US" altLang="zh-CN" sz="1400" dirty="0"/>
              <a:t>else if (priority[theta1] &lt; priority[theta2]) {</a:t>
            </a:r>
          </a:p>
          <a:p>
            <a:r>
              <a:rPr lang="en-US" altLang="zh-CN" sz="1400" dirty="0"/>
              <a:t>					</a:t>
            </a:r>
            <a:r>
              <a:rPr lang="en-US" altLang="zh-CN" sz="1400" dirty="0" err="1"/>
              <a:t>st.Push</a:t>
            </a:r>
            <a:r>
              <a:rPr lang="en-US" altLang="zh-CN" sz="1400" dirty="0"/>
              <a:t>(theta2);</a:t>
            </a:r>
          </a:p>
          <a:p>
            <a:r>
              <a:rPr lang="en-US" altLang="zh-CN" sz="1400" dirty="0"/>
              <a:t>					break</a:t>
            </a:r>
            <a:r>
              <a:rPr lang="en-US" altLang="zh-CN" sz="1400" dirty="0" smtClean="0"/>
              <a:t>;</a:t>
            </a:r>
            <a:r>
              <a:rPr lang="en-US" altLang="zh-CN" sz="1400" dirty="0"/>
              <a:t>	}</a:t>
            </a:r>
          </a:p>
          <a:p>
            <a:r>
              <a:rPr lang="en-US" altLang="zh-CN" sz="1400" dirty="0"/>
              <a:t>			// </a:t>
            </a:r>
            <a:r>
              <a:rPr lang="zh-CN" altLang="en-US" sz="1400" dirty="0"/>
              <a:t>栈顶优先级数值≥</a:t>
            </a:r>
            <a:r>
              <a:rPr lang="en-US" altLang="zh-CN" sz="1400" dirty="0"/>
              <a:t>theta2</a:t>
            </a:r>
            <a:r>
              <a:rPr lang="zh-CN" altLang="en-US" sz="1400" dirty="0"/>
              <a:t>的优先级数值，出栈栈顶加入后缀表达式</a:t>
            </a:r>
          </a:p>
          <a:p>
            <a:r>
              <a:rPr lang="zh-CN" altLang="en-US" sz="1400" dirty="0"/>
              <a:t>				</a:t>
            </a:r>
            <a:r>
              <a:rPr lang="en-US" altLang="zh-CN" sz="1400" dirty="0"/>
              <a:t>else {</a:t>
            </a:r>
          </a:p>
          <a:p>
            <a:r>
              <a:rPr lang="en-US" altLang="zh-CN" sz="1400" dirty="0"/>
              <a:t>					</a:t>
            </a:r>
            <a:r>
              <a:rPr lang="en-US" altLang="zh-CN" sz="1400" dirty="0" err="1"/>
              <a:t>postfix_ex</a:t>
            </a:r>
            <a:r>
              <a:rPr lang="en-US" altLang="zh-CN" sz="1400" dirty="0"/>
              <a:t>[k++] = </a:t>
            </a:r>
            <a:r>
              <a:rPr lang="en-US" altLang="zh-CN" sz="1400" dirty="0" err="1"/>
              <a:t>st.Pop</a:t>
            </a:r>
            <a:r>
              <a:rPr lang="en-US" altLang="zh-CN" sz="1400" dirty="0"/>
              <a:t>();</a:t>
            </a:r>
          </a:p>
          <a:p>
            <a:r>
              <a:rPr lang="en-US" altLang="zh-CN" sz="1400" dirty="0"/>
              <a:t>					theta1 = </a:t>
            </a:r>
            <a:r>
              <a:rPr lang="en-US" altLang="zh-CN" sz="1400" dirty="0" err="1"/>
              <a:t>st.GetTop</a:t>
            </a:r>
            <a:r>
              <a:rPr lang="en-US" altLang="zh-CN" sz="1400" dirty="0"/>
              <a:t>();	// theta1</a:t>
            </a:r>
            <a:r>
              <a:rPr lang="zh-CN" altLang="en-US" sz="1400" dirty="0"/>
              <a:t>为新栈顶算符，继续内层循环</a:t>
            </a:r>
          </a:p>
          <a:p>
            <a:r>
              <a:rPr lang="zh-CN" altLang="en-US" sz="1400" dirty="0"/>
              <a:t>				</a:t>
            </a:r>
            <a:r>
              <a:rPr lang="en-US" altLang="zh-CN" sz="1400" dirty="0" smtClean="0"/>
              <a:t>} }}</a:t>
            </a:r>
            <a:endParaRPr lang="en-US" altLang="zh-CN" sz="1400" dirty="0"/>
          </a:p>
          <a:p>
            <a:r>
              <a:rPr lang="en-US" altLang="zh-CN" sz="1400" dirty="0"/>
              <a:t>	return k</a:t>
            </a:r>
            <a:r>
              <a:rPr lang="en-US" altLang="zh-CN" sz="1400" dirty="0" smtClean="0"/>
              <a:t>;}</a:t>
            </a:r>
            <a:endParaRPr lang="zh-CN" altLang="en-US" sz="1400" dirty="0"/>
          </a:p>
        </p:txBody>
      </p:sp>
    </p:spTree>
    <p:extLst>
      <p:ext uri="{BB962C8B-B14F-4D97-AF65-F5344CB8AC3E}">
        <p14:creationId xmlns:p14="http://schemas.microsoft.com/office/powerpoint/2010/main" val="3584627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中缀表达式直接求值</a:t>
            </a:r>
          </a:p>
        </p:txBody>
      </p:sp>
      <p:sp>
        <p:nvSpPr>
          <p:cNvPr id="4" name="矩形 3"/>
          <p:cNvSpPr/>
          <p:nvPr/>
        </p:nvSpPr>
        <p:spPr>
          <a:xfrm>
            <a:off x="1679509" y="1182351"/>
            <a:ext cx="9313035" cy="1311005"/>
          </a:xfrm>
          <a:prstGeom prst="rect">
            <a:avLst/>
          </a:prstGeom>
        </p:spPr>
        <p:txBody>
          <a:bodyPr wrap="square" lIns="117226" tIns="58613" rIns="117226" bIns="58613">
            <a:spAutoFit/>
          </a:bodyPr>
          <a:lstStyle/>
          <a:p>
            <a:pPr marL="0" marR="0" lvl="0" indent="0" algn="l" defTabSz="914252" rtl="0" eaLnBrk="1" fontAlgn="auto" latinLnBrk="0" hangingPunct="1">
              <a:lnSpc>
                <a:spcPct val="110000"/>
              </a:lnSpc>
              <a:spcBef>
                <a:spcPct val="30000"/>
              </a:spcBef>
              <a:spcAft>
                <a:spcPts val="0"/>
              </a:spcAft>
              <a:buClrTx/>
              <a:buSzTx/>
              <a:buFontTx/>
              <a:buNone/>
              <a:tabLst/>
              <a:defRPr/>
            </a:pPr>
            <a:r>
              <a:rPr kumimoji="0" lang="zh-CN" altLang="en-US" sz="31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例</a:t>
            </a:r>
            <a:r>
              <a:rPr kumimoji="0" lang="en-US" altLang="zh-CN" sz="31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a:t>
            </a:r>
            <a:r>
              <a:rPr kumimoji="0" lang="zh-CN" altLang="en-US" sz="31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t>
            </a:r>
            <a:r>
              <a:rPr kumimoji="0" lang="en-US" altLang="zh-CN" sz="31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5 + 6 </a:t>
            </a:r>
            <a:r>
              <a:rPr kumimoji="0" lang="en-US" altLang="zh-CN" sz="31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sym typeface="Symbol" pitchFamily="18" charset="2"/>
              </a:rPr>
              <a:t>*</a:t>
            </a:r>
            <a:r>
              <a:rPr kumimoji="0" lang="en-US" altLang="zh-CN" sz="31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( 1 + 2 ) - 4</a:t>
            </a:r>
          </a:p>
          <a:p>
            <a:pPr marL="0" marR="0" lvl="0" indent="0" algn="l" defTabSz="914252" rtl="0" eaLnBrk="1" fontAlgn="auto" latinLnBrk="0" hangingPunct="1">
              <a:lnSpc>
                <a:spcPct val="110000"/>
              </a:lnSpc>
              <a:spcBef>
                <a:spcPct val="30000"/>
              </a:spcBef>
              <a:spcAft>
                <a:spcPts val="0"/>
              </a:spcAft>
              <a:buClrTx/>
              <a:buSzTx/>
              <a:buFontTx/>
              <a:buNone/>
              <a:tabLst/>
              <a:defRPr/>
            </a:pPr>
            <a:r>
              <a:rPr kumimoji="0" lang="en-US" altLang="zh-CN" sz="31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t>
            </a:r>
          </a:p>
        </p:txBody>
      </p:sp>
      <p:sp>
        <p:nvSpPr>
          <p:cNvPr id="6" name="Oval 4"/>
          <p:cNvSpPr>
            <a:spLocks noChangeArrowheads="1"/>
          </p:cNvSpPr>
          <p:nvPr/>
        </p:nvSpPr>
        <p:spPr bwMode="auto">
          <a:xfrm>
            <a:off x="4880011" y="1732570"/>
            <a:ext cx="444500" cy="358775"/>
          </a:xfrm>
          <a:prstGeom prst="ellipse">
            <a:avLst/>
          </a:prstGeom>
          <a:solidFill>
            <a:srgbClr val="FFFFAF"/>
          </a:solidFill>
          <a:ln w="12700" cap="rnd">
            <a:solidFill>
              <a:schemeClr val="bg2"/>
            </a:solidFill>
            <a:round/>
            <a:headEnd/>
            <a:tailEnd/>
          </a:ln>
        </p:spPr>
        <p:txBody>
          <a:bodyPr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252"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3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1</a:t>
            </a:r>
          </a:p>
        </p:txBody>
      </p:sp>
      <p:sp>
        <p:nvSpPr>
          <p:cNvPr id="7" name="Oval 5"/>
          <p:cNvSpPr>
            <a:spLocks noChangeArrowheads="1"/>
          </p:cNvSpPr>
          <p:nvPr/>
        </p:nvSpPr>
        <p:spPr bwMode="auto">
          <a:xfrm>
            <a:off x="4047367" y="1721938"/>
            <a:ext cx="442912" cy="358775"/>
          </a:xfrm>
          <a:prstGeom prst="ellipse">
            <a:avLst/>
          </a:prstGeom>
          <a:solidFill>
            <a:srgbClr val="FFFFAF"/>
          </a:solidFill>
          <a:ln w="12700" cap="rnd">
            <a:solidFill>
              <a:schemeClr val="bg2"/>
            </a:solidFill>
            <a:round/>
            <a:headEnd/>
            <a:tailEnd/>
          </a:ln>
        </p:spPr>
        <p:txBody>
          <a:bodyPr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252"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2</a:t>
            </a:r>
          </a:p>
        </p:txBody>
      </p:sp>
      <p:sp>
        <p:nvSpPr>
          <p:cNvPr id="8" name="Oval 6"/>
          <p:cNvSpPr>
            <a:spLocks noChangeArrowheads="1"/>
          </p:cNvSpPr>
          <p:nvPr/>
        </p:nvSpPr>
        <p:spPr bwMode="auto">
          <a:xfrm>
            <a:off x="3365302" y="1706987"/>
            <a:ext cx="444500" cy="358775"/>
          </a:xfrm>
          <a:prstGeom prst="ellipse">
            <a:avLst/>
          </a:prstGeom>
          <a:solidFill>
            <a:srgbClr val="FFFFAF"/>
          </a:solidFill>
          <a:ln w="12700" cap="rnd">
            <a:solidFill>
              <a:schemeClr val="bg2"/>
            </a:solidFill>
            <a:round/>
            <a:headEnd/>
            <a:tailEnd/>
          </a:ln>
        </p:spPr>
        <p:txBody>
          <a:bodyPr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252"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3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3</a:t>
            </a:r>
          </a:p>
        </p:txBody>
      </p:sp>
      <p:sp>
        <p:nvSpPr>
          <p:cNvPr id="9" name="Oval 7"/>
          <p:cNvSpPr>
            <a:spLocks noChangeArrowheads="1"/>
          </p:cNvSpPr>
          <p:nvPr/>
        </p:nvSpPr>
        <p:spPr bwMode="auto">
          <a:xfrm>
            <a:off x="5655895" y="1711305"/>
            <a:ext cx="444500" cy="358775"/>
          </a:xfrm>
          <a:prstGeom prst="ellipse">
            <a:avLst/>
          </a:prstGeom>
          <a:solidFill>
            <a:srgbClr val="FFFFAF"/>
          </a:solidFill>
          <a:ln w="12700" cap="rnd">
            <a:solidFill>
              <a:schemeClr val="bg2"/>
            </a:solidFill>
            <a:round/>
            <a:headEnd/>
            <a:tailEnd/>
          </a:ln>
        </p:spPr>
        <p:txBody>
          <a:bodyPr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ctr" defTabSz="914252"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300" b="0" i="0" u="none" strike="noStrike" kern="1200" cap="none" spc="0" normalizeH="0" baseline="0" noProof="0">
                <a:ln>
                  <a:noFill/>
                </a:ln>
                <a:solidFill>
                  <a:srgbClr val="000000"/>
                </a:solidFill>
                <a:effectLst/>
                <a:uLnTx/>
                <a:uFillTx/>
                <a:latin typeface="宋体" pitchFamily="2" charset="-122"/>
                <a:ea typeface="宋体" pitchFamily="2" charset="-122"/>
                <a:cs typeface="+mn-cs"/>
              </a:rPr>
              <a:t>4</a:t>
            </a:r>
          </a:p>
        </p:txBody>
      </p:sp>
      <p:sp>
        <p:nvSpPr>
          <p:cNvPr id="10" name="矩形 9"/>
          <p:cNvSpPr/>
          <p:nvPr/>
        </p:nvSpPr>
        <p:spPr>
          <a:xfrm>
            <a:off x="1775521" y="2091345"/>
            <a:ext cx="7007016" cy="954095"/>
          </a:xfrm>
          <a:prstGeom prst="rect">
            <a:avLst/>
          </a:prstGeom>
        </p:spPr>
        <p:txBody>
          <a:bodyPr wrap="none" lIns="91425" tIns="45714" rIns="91425" bIns="45714">
            <a:spAutoFit/>
          </a:bodyPr>
          <a:lstStyle/>
          <a:p>
            <a:pPr marL="0" marR="0" lvl="0" indent="0" algn="l" defTabSz="914252"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需要两个栈，一个放操作符，一个放操作数</a:t>
            </a:r>
            <a:endParaRPr kumimoji="0" lang="en-US" altLang="zh-CN" sz="2800" b="0"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a:p>
            <a:pPr marL="0" marR="0" lvl="0" indent="0" algn="l" defTabSz="914252"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472" y="2651314"/>
            <a:ext cx="2692400" cy="3726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075" y="2651314"/>
            <a:ext cx="2692400" cy="3726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27418" y="5779783"/>
            <a:ext cx="724054" cy="395370"/>
          </a:xfrm>
          <a:prstGeom prst="rect">
            <a:avLst/>
          </a:prstGeom>
          <a:noFill/>
        </p:spPr>
        <p:txBody>
          <a:bodyPr wrap="none" lIns="117226" tIns="58613" rIns="117226" bIns="58613"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smtClean="0">
                <a:ln>
                  <a:noFill/>
                </a:ln>
                <a:solidFill>
                  <a:prstClr val="black"/>
                </a:solidFill>
                <a:effectLst/>
                <a:uLnTx/>
                <a:uFillTx/>
                <a:latin typeface="Calibri"/>
                <a:ea typeface="宋体" panose="02010600030101010101" pitchFamily="2" charset="-122"/>
                <a:cs typeface="+mn-cs"/>
              </a:rPr>
              <a:t>opnd</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3" name="TextBox 12"/>
          <p:cNvSpPr txBox="1"/>
          <p:nvPr/>
        </p:nvSpPr>
        <p:spPr>
          <a:xfrm>
            <a:off x="9176233" y="5773210"/>
            <a:ext cx="636466" cy="395370"/>
          </a:xfrm>
          <a:prstGeom prst="rect">
            <a:avLst/>
          </a:prstGeom>
          <a:noFill/>
        </p:spPr>
        <p:txBody>
          <a:bodyPr wrap="none" lIns="117226" tIns="58613" rIns="117226" bIns="58613"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smtClean="0">
                <a:ln>
                  <a:noFill/>
                </a:ln>
                <a:solidFill>
                  <a:prstClr val="black"/>
                </a:solidFill>
                <a:effectLst/>
                <a:uLnTx/>
                <a:uFillTx/>
                <a:latin typeface="Calibri"/>
                <a:ea typeface="宋体" panose="02010600030101010101" pitchFamily="2" charset="-122"/>
                <a:cs typeface="+mn-cs"/>
              </a:rPr>
              <a:t>optr</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4" name="Text Box 201"/>
          <p:cNvSpPr txBox="1">
            <a:spLocks noChangeArrowheads="1"/>
          </p:cNvSpPr>
          <p:nvPr/>
        </p:nvSpPr>
        <p:spPr bwMode="auto">
          <a:xfrm>
            <a:off x="7809475" y="5718238"/>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15" name="Text Box 201"/>
          <p:cNvSpPr txBox="1">
            <a:spLocks noChangeArrowheads="1"/>
          </p:cNvSpPr>
          <p:nvPr/>
        </p:nvSpPr>
        <p:spPr bwMode="auto">
          <a:xfrm>
            <a:off x="3292872" y="5650120"/>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5</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16" name="Text Box 201"/>
          <p:cNvSpPr txBox="1">
            <a:spLocks noChangeArrowheads="1"/>
          </p:cNvSpPr>
          <p:nvPr/>
        </p:nvSpPr>
        <p:spPr bwMode="auto">
          <a:xfrm>
            <a:off x="7768965" y="5206719"/>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17" name="Text Box 201"/>
          <p:cNvSpPr txBox="1">
            <a:spLocks noChangeArrowheads="1"/>
          </p:cNvSpPr>
          <p:nvPr/>
        </p:nvSpPr>
        <p:spPr bwMode="auto">
          <a:xfrm>
            <a:off x="3300521" y="5098036"/>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6</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18" name="Text Box 201"/>
          <p:cNvSpPr txBox="1">
            <a:spLocks noChangeArrowheads="1"/>
          </p:cNvSpPr>
          <p:nvPr/>
        </p:nvSpPr>
        <p:spPr bwMode="auto">
          <a:xfrm>
            <a:off x="7768965" y="4647694"/>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zh-CN" altLang="en-US"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19" name="Text Box 201"/>
          <p:cNvSpPr txBox="1">
            <a:spLocks noChangeArrowheads="1"/>
          </p:cNvSpPr>
          <p:nvPr/>
        </p:nvSpPr>
        <p:spPr bwMode="auto">
          <a:xfrm>
            <a:off x="7761705" y="4088550"/>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20" name="Text Box 201"/>
          <p:cNvSpPr txBox="1">
            <a:spLocks noChangeArrowheads="1"/>
          </p:cNvSpPr>
          <p:nvPr/>
        </p:nvSpPr>
        <p:spPr bwMode="auto">
          <a:xfrm>
            <a:off x="3282752" y="4500597"/>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1</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21" name="Text Box 201"/>
          <p:cNvSpPr txBox="1">
            <a:spLocks noChangeArrowheads="1"/>
          </p:cNvSpPr>
          <p:nvPr/>
        </p:nvSpPr>
        <p:spPr bwMode="auto">
          <a:xfrm>
            <a:off x="7827154" y="3521093"/>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22" name="Text Box 201"/>
          <p:cNvSpPr txBox="1">
            <a:spLocks noChangeArrowheads="1"/>
          </p:cNvSpPr>
          <p:nvPr/>
        </p:nvSpPr>
        <p:spPr bwMode="auto">
          <a:xfrm>
            <a:off x="3269377" y="3900153"/>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2</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23" name="Rectangle 184"/>
          <p:cNvSpPr>
            <a:spLocks noChangeArrowheads="1"/>
          </p:cNvSpPr>
          <p:nvPr/>
        </p:nvSpPr>
        <p:spPr bwMode="auto">
          <a:xfrm>
            <a:off x="3300521" y="3994566"/>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24" name="Rectangle 184"/>
          <p:cNvSpPr>
            <a:spLocks noChangeArrowheads="1"/>
          </p:cNvSpPr>
          <p:nvPr/>
        </p:nvSpPr>
        <p:spPr bwMode="auto">
          <a:xfrm>
            <a:off x="3009702" y="4589348"/>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26" name="Text Box 201"/>
          <p:cNvSpPr txBox="1">
            <a:spLocks noChangeArrowheads="1"/>
          </p:cNvSpPr>
          <p:nvPr/>
        </p:nvSpPr>
        <p:spPr bwMode="auto">
          <a:xfrm>
            <a:off x="3300521" y="4466914"/>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3</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27" name="Rectangle 184"/>
          <p:cNvSpPr>
            <a:spLocks noChangeArrowheads="1"/>
          </p:cNvSpPr>
          <p:nvPr/>
        </p:nvSpPr>
        <p:spPr bwMode="auto">
          <a:xfrm>
            <a:off x="7768965" y="3581148"/>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28" name="Rectangle 184"/>
          <p:cNvSpPr>
            <a:spLocks noChangeArrowheads="1"/>
          </p:cNvSpPr>
          <p:nvPr/>
        </p:nvSpPr>
        <p:spPr bwMode="auto">
          <a:xfrm>
            <a:off x="7780437" y="4220205"/>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29" name="Rectangle 184"/>
          <p:cNvSpPr>
            <a:spLocks noChangeArrowheads="1"/>
          </p:cNvSpPr>
          <p:nvPr/>
        </p:nvSpPr>
        <p:spPr bwMode="auto">
          <a:xfrm>
            <a:off x="3249721" y="4574322"/>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30" name="Rectangle 184"/>
          <p:cNvSpPr>
            <a:spLocks noChangeArrowheads="1"/>
          </p:cNvSpPr>
          <p:nvPr/>
        </p:nvSpPr>
        <p:spPr bwMode="auto">
          <a:xfrm>
            <a:off x="3218577" y="5187625"/>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31" name="Rectangle 184"/>
          <p:cNvSpPr>
            <a:spLocks noChangeArrowheads="1"/>
          </p:cNvSpPr>
          <p:nvPr/>
        </p:nvSpPr>
        <p:spPr bwMode="auto">
          <a:xfrm>
            <a:off x="7754575" y="4656007"/>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32" name="Text Box 201"/>
          <p:cNvSpPr txBox="1">
            <a:spLocks noChangeArrowheads="1"/>
          </p:cNvSpPr>
          <p:nvPr/>
        </p:nvSpPr>
        <p:spPr bwMode="auto">
          <a:xfrm>
            <a:off x="3269377" y="5154078"/>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18</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33" name="Rectangle 184"/>
          <p:cNvSpPr>
            <a:spLocks noChangeArrowheads="1"/>
          </p:cNvSpPr>
          <p:nvPr/>
        </p:nvSpPr>
        <p:spPr bwMode="auto">
          <a:xfrm>
            <a:off x="3269377" y="5325085"/>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34" name="Rectangle 184"/>
          <p:cNvSpPr>
            <a:spLocks noChangeArrowheads="1"/>
          </p:cNvSpPr>
          <p:nvPr/>
        </p:nvSpPr>
        <p:spPr bwMode="auto">
          <a:xfrm>
            <a:off x="3021367" y="5794153"/>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35" name="Rectangle 184"/>
          <p:cNvSpPr>
            <a:spLocks noChangeArrowheads="1"/>
          </p:cNvSpPr>
          <p:nvPr/>
        </p:nvSpPr>
        <p:spPr bwMode="auto">
          <a:xfrm>
            <a:off x="7701669" y="5251696"/>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36" name="Text Box 201"/>
          <p:cNvSpPr txBox="1">
            <a:spLocks noChangeArrowheads="1"/>
          </p:cNvSpPr>
          <p:nvPr/>
        </p:nvSpPr>
        <p:spPr bwMode="auto">
          <a:xfrm>
            <a:off x="3162020" y="5675663"/>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23</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37" name="Text Box 201"/>
          <p:cNvSpPr txBox="1">
            <a:spLocks noChangeArrowheads="1"/>
          </p:cNvSpPr>
          <p:nvPr/>
        </p:nvSpPr>
        <p:spPr bwMode="auto">
          <a:xfrm>
            <a:off x="7827154" y="5247284"/>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38" name="Text Box 201"/>
          <p:cNvSpPr txBox="1">
            <a:spLocks noChangeArrowheads="1"/>
          </p:cNvSpPr>
          <p:nvPr/>
        </p:nvSpPr>
        <p:spPr bwMode="auto">
          <a:xfrm>
            <a:off x="3167777" y="4983188"/>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smtClean="0">
                <a:ln>
                  <a:noFill/>
                </a:ln>
                <a:solidFill>
                  <a:prstClr val="black"/>
                </a:solidFill>
                <a:effectLst/>
                <a:uLnTx/>
                <a:uFillTx/>
                <a:latin typeface="宋体" pitchFamily="2" charset="-122"/>
                <a:ea typeface="宋体" pitchFamily="2" charset="-122"/>
                <a:cs typeface="+mn-cs"/>
              </a:rPr>
              <a:t>4</a:t>
            </a:r>
            <a:endPar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p:txBody>
      </p:sp>
      <p:sp>
        <p:nvSpPr>
          <p:cNvPr id="39" name="Text Box 201"/>
          <p:cNvSpPr txBox="1">
            <a:spLocks noChangeArrowheads="1"/>
          </p:cNvSpPr>
          <p:nvPr/>
        </p:nvSpPr>
        <p:spPr bwMode="auto">
          <a:xfrm>
            <a:off x="6248537" y="1214110"/>
            <a:ext cx="609600" cy="51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17207" tIns="58603" rIns="117207" bIns="58603">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 typeface="Wingdings" pitchFamily="2" charset="2"/>
              <a:buNone/>
              <a:tabLst/>
              <a:defRPr/>
            </a:pPr>
            <a:r>
              <a:rPr kumimoji="0" lang="en-US" altLang="zh-CN" sz="2600" b="1"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a:t>
            </a:r>
          </a:p>
        </p:txBody>
      </p:sp>
      <p:sp>
        <p:nvSpPr>
          <p:cNvPr id="40" name="Rectangle 184"/>
          <p:cNvSpPr>
            <a:spLocks noChangeArrowheads="1"/>
          </p:cNvSpPr>
          <p:nvPr/>
        </p:nvSpPr>
        <p:spPr bwMode="auto">
          <a:xfrm>
            <a:off x="2915827" y="5072353"/>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41" name="Rectangle 184"/>
          <p:cNvSpPr>
            <a:spLocks noChangeArrowheads="1"/>
          </p:cNvSpPr>
          <p:nvPr/>
        </p:nvSpPr>
        <p:spPr bwMode="auto">
          <a:xfrm>
            <a:off x="3150715" y="5794255"/>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42" name="Rectangle 184"/>
          <p:cNvSpPr>
            <a:spLocks noChangeArrowheads="1"/>
          </p:cNvSpPr>
          <p:nvPr/>
        </p:nvSpPr>
        <p:spPr bwMode="auto">
          <a:xfrm>
            <a:off x="7701669" y="5152382"/>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endParaRPr kumimoji="0" lang="zh-CN" altLang="en-US" sz="2400" b="0" i="0" u="none" strike="noStrike" kern="1200" cap="none" spc="0" normalizeH="0" baseline="0" noProof="0">
              <a:ln>
                <a:noFill/>
              </a:ln>
              <a:solidFill>
                <a:prstClr val="black"/>
              </a:solidFill>
              <a:effectLst/>
              <a:uLnTx/>
              <a:uFillTx/>
              <a:latin typeface="Arial" pitchFamily="34" charset="0"/>
              <a:ea typeface="宋体" pitchFamily="2" charset="-122"/>
              <a:cs typeface="+mn-cs"/>
            </a:endParaRPr>
          </a:p>
        </p:txBody>
      </p:sp>
      <p:sp>
        <p:nvSpPr>
          <p:cNvPr id="43" name="Rectangle 184"/>
          <p:cNvSpPr>
            <a:spLocks noChangeArrowheads="1"/>
          </p:cNvSpPr>
          <p:nvPr/>
        </p:nvSpPr>
        <p:spPr bwMode="auto">
          <a:xfrm>
            <a:off x="3133036" y="5756995"/>
            <a:ext cx="711200" cy="381000"/>
          </a:xfrm>
          <a:prstGeom prst="rect">
            <a:avLst/>
          </a:prstGeom>
          <a:solidFill>
            <a:schemeClr val="bg1"/>
          </a:solidFill>
          <a:ln>
            <a:noFill/>
          </a:ln>
          <a:extLst/>
        </p:spPr>
        <p:txBody>
          <a:bodyPr wrap="none" lIns="117207" tIns="58603" rIns="117207" bIns="58603" anchor="ctr"/>
          <a:lstStyle>
            <a:lvl1pPr>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15000"/>
              </a:lnSpc>
              <a:spcBef>
                <a:spcPct val="30000"/>
              </a:spcBef>
              <a:spcAft>
                <a:spcPts val="0"/>
              </a:spcAft>
              <a:buClrTx/>
              <a:buSzTx/>
              <a:buFont typeface="Wingdings" pitchFamily="2" charset="2"/>
              <a:buNone/>
              <a:tabLst/>
              <a:defRPr/>
            </a:pPr>
            <a:r>
              <a:rPr kumimoji="0" lang="en-US" altLang="zh-CN" sz="2400" b="0" i="0" u="none" strike="noStrike" kern="1200" cap="none" spc="0" normalizeH="0" baseline="0" noProof="0" dirty="0" smtClean="0">
                <a:ln>
                  <a:noFill/>
                </a:ln>
                <a:solidFill>
                  <a:prstClr val="black"/>
                </a:solidFill>
                <a:effectLst/>
                <a:uLnTx/>
                <a:uFillTx/>
                <a:latin typeface="Arial" pitchFamily="34" charset="0"/>
                <a:ea typeface="宋体" pitchFamily="2" charset="-122"/>
                <a:cs typeface="+mn-cs"/>
              </a:rPr>
              <a:t>19</a:t>
            </a:r>
            <a:endParaRPr kumimoji="0" lang="zh-CN" altLang="en-US" sz="2400" b="0" i="0" u="none" strike="noStrike" kern="1200" cap="none" spc="0" normalizeH="0" baseline="0" noProof="0" dirty="0">
              <a:ln>
                <a:noFill/>
              </a:ln>
              <a:solidFill>
                <a:prstClr val="black"/>
              </a:solidFill>
              <a:effectLst/>
              <a:uLnTx/>
              <a:uFillTx/>
              <a:latin typeface="Arial" pitchFamily="34" charset="0"/>
              <a:ea typeface="宋体" pitchFamily="2" charset="-122"/>
              <a:cs typeface="+mn-cs"/>
            </a:endParaRPr>
          </a:p>
        </p:txBody>
      </p:sp>
      <p:sp>
        <p:nvSpPr>
          <p:cNvPr id="5" name="右箭头 4"/>
          <p:cNvSpPr/>
          <p:nvPr/>
        </p:nvSpPr>
        <p:spPr>
          <a:xfrm>
            <a:off x="10241280" y="5098036"/>
            <a:ext cx="751264" cy="227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860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4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animBg="1"/>
      <p:bldP spid="24" grpId="0" animBg="1"/>
      <p:bldP spid="26" grpId="0"/>
      <p:bldP spid="27" grpId="0" animBg="1"/>
      <p:bldP spid="28" grpId="0" animBg="1"/>
      <p:bldP spid="29" grpId="0" animBg="1"/>
      <p:bldP spid="30" grpId="0" animBg="1"/>
      <p:bldP spid="31" grpId="0" animBg="1"/>
      <p:bldP spid="32" grpId="0"/>
      <p:bldP spid="33" grpId="0" animBg="1"/>
      <p:bldP spid="34" grpId="0" animBg="1"/>
      <p:bldP spid="35" grpId="0" animBg="1"/>
      <p:bldP spid="36" grpId="0"/>
      <p:bldP spid="37" grpId="0"/>
      <p:bldP spid="38" grpId="0"/>
      <p:bldP spid="39" grpId="0"/>
      <p:bldP spid="40" grpId="0" animBg="1"/>
      <p:bldP spid="41" grpId="0" animBg="1"/>
      <p:bldP spid="42" grpId="0" animBg="1"/>
      <p:bldP spid="4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94142" y="1019388"/>
            <a:ext cx="10849205" cy="5272769"/>
          </a:xfrm>
        </p:spPr>
        <p:txBody>
          <a:bodyPr>
            <a:noAutofit/>
          </a:bodyPr>
          <a:lstStyle/>
          <a:p>
            <a:pPr marL="0" indent="0">
              <a:lnSpc>
                <a:spcPct val="100000"/>
              </a:lnSpc>
              <a:buNone/>
            </a:pPr>
            <a:r>
              <a:rPr lang="zh-CN" altLang="en-US" sz="1800" dirty="0" smtClean="0"/>
              <a:t>（</a:t>
            </a:r>
            <a:r>
              <a:rPr lang="en-US" altLang="zh-CN" sz="1800" dirty="0" smtClean="0"/>
              <a:t>1</a:t>
            </a:r>
            <a:r>
              <a:rPr lang="zh-CN" altLang="en-US" sz="1800" dirty="0"/>
              <a:t>）初始化</a:t>
            </a:r>
            <a:r>
              <a:rPr lang="en-US" altLang="zh-CN" sz="1800" dirty="0" err="1"/>
              <a:t>opnd</a:t>
            </a:r>
            <a:r>
              <a:rPr lang="zh-CN" altLang="en-US" sz="1800" dirty="0"/>
              <a:t>栈用于存放操作数，初始化空栈</a:t>
            </a:r>
            <a:r>
              <a:rPr lang="en-US" altLang="zh-CN" sz="1800" dirty="0" err="1"/>
              <a:t>optr</a:t>
            </a:r>
            <a:r>
              <a:rPr lang="zh-CN" altLang="en-US" sz="1800" dirty="0"/>
              <a:t>并存入</a:t>
            </a:r>
            <a:r>
              <a:rPr lang="en-US" altLang="zh-CN" sz="1800" dirty="0"/>
              <a:t>#</a:t>
            </a:r>
            <a:r>
              <a:rPr lang="zh-CN" altLang="en-US" sz="1800" dirty="0"/>
              <a:t>，用于存放算符；</a:t>
            </a:r>
          </a:p>
          <a:p>
            <a:pPr marL="0" indent="0">
              <a:lnSpc>
                <a:spcPct val="100000"/>
              </a:lnSpc>
              <a:buNone/>
            </a:pPr>
            <a:r>
              <a:rPr lang="zh-CN" altLang="en-US" sz="1800" dirty="0"/>
              <a:t>（</a:t>
            </a:r>
            <a:r>
              <a:rPr lang="en-US" altLang="zh-CN" sz="1800" dirty="0"/>
              <a:t>2</a:t>
            </a:r>
            <a:r>
              <a:rPr lang="zh-CN" altLang="en-US" sz="1800" dirty="0"/>
              <a:t>）循环（外层）从左到右依次扫描中缀表达式，根据所遇到的逻辑符号</a:t>
            </a:r>
            <a:r>
              <a:rPr lang="en-US" altLang="zh-CN" sz="1800" dirty="0"/>
              <a:t>m</a:t>
            </a:r>
            <a:r>
              <a:rPr lang="zh-CN" altLang="en-US" sz="1800" dirty="0"/>
              <a:t>的不同情况分别</a:t>
            </a:r>
            <a:r>
              <a:rPr lang="zh-CN" altLang="en-US" sz="1800" dirty="0" smtClean="0"/>
              <a:t>处理：</a:t>
            </a:r>
            <a:endParaRPr lang="zh-CN" altLang="en-US" sz="1800" dirty="0"/>
          </a:p>
          <a:p>
            <a:pPr marL="0" indent="0">
              <a:lnSpc>
                <a:spcPct val="100000"/>
              </a:lnSpc>
              <a:buNone/>
            </a:pPr>
            <a:r>
              <a:rPr lang="zh-CN" altLang="en-US" sz="1800" dirty="0"/>
              <a:t>①若</a:t>
            </a:r>
            <a:r>
              <a:rPr lang="en-US" altLang="zh-CN" sz="1800" dirty="0"/>
              <a:t>m</a:t>
            </a:r>
            <a:r>
              <a:rPr lang="zh-CN" altLang="en-US" sz="1800" dirty="0"/>
              <a:t>是操作数，则将其入栈到</a:t>
            </a:r>
            <a:r>
              <a:rPr lang="en-US" altLang="zh-CN" sz="1800" dirty="0" err="1" smtClean="0"/>
              <a:t>opnd</a:t>
            </a:r>
            <a:r>
              <a:rPr lang="zh-CN" altLang="en-US" sz="1800" dirty="0" smtClean="0"/>
              <a:t>，</a:t>
            </a:r>
            <a:r>
              <a:rPr lang="zh-CN" altLang="en-US" sz="1800" dirty="0"/>
              <a:t>跳出内层循环，转步骤（</a:t>
            </a:r>
            <a:r>
              <a:rPr lang="en-US" altLang="zh-CN" sz="1800" dirty="0"/>
              <a:t>2</a:t>
            </a:r>
            <a:r>
              <a:rPr lang="zh-CN" altLang="en-US" sz="1800" dirty="0"/>
              <a:t>）外层</a:t>
            </a:r>
            <a:r>
              <a:rPr lang="zh-CN" altLang="en-US" sz="1800" dirty="0" smtClean="0"/>
              <a:t>循环，继续读下一个单词；</a:t>
            </a:r>
            <a:endParaRPr lang="zh-CN" altLang="en-US" sz="1800" dirty="0"/>
          </a:p>
          <a:p>
            <a:pPr marL="0" lvl="1" indent="0">
              <a:lnSpc>
                <a:spcPct val="100000"/>
              </a:lnSpc>
              <a:buNone/>
            </a:pPr>
            <a:r>
              <a:rPr lang="zh-CN" altLang="en-US" sz="1800" b="1" dirty="0"/>
              <a:t>②否则，读取</a:t>
            </a:r>
            <a:r>
              <a:rPr lang="en-US" altLang="zh-CN" sz="1800" b="1" dirty="0" err="1"/>
              <a:t>optr</a:t>
            </a:r>
            <a:r>
              <a:rPr lang="zh-CN" altLang="en-US" sz="1800" b="1" dirty="0"/>
              <a:t>栈栈顶的符号，设为</a:t>
            </a:r>
            <a:r>
              <a:rPr lang="el-GR" altLang="zh-CN" sz="1800" b="1" dirty="0"/>
              <a:t>Θ</a:t>
            </a:r>
            <a:r>
              <a:rPr lang="en-US" altLang="zh-CN" sz="1800" b="1" dirty="0"/>
              <a:t>1</a:t>
            </a:r>
            <a:r>
              <a:rPr lang="zh-CN" altLang="en-US" sz="1800" b="1" dirty="0"/>
              <a:t>，当前符号</a:t>
            </a:r>
            <a:r>
              <a:rPr lang="en-US" altLang="zh-CN" sz="1800" b="1" dirty="0"/>
              <a:t>m</a:t>
            </a:r>
            <a:r>
              <a:rPr lang="zh-CN" altLang="en-US" sz="1800" b="1" dirty="0"/>
              <a:t>设为</a:t>
            </a:r>
            <a:r>
              <a:rPr lang="el-GR" altLang="zh-CN" sz="1800" b="1" dirty="0"/>
              <a:t>Θ</a:t>
            </a:r>
            <a:r>
              <a:rPr lang="en-US" altLang="zh-CN" sz="1800" b="1" dirty="0"/>
              <a:t>2</a:t>
            </a:r>
            <a:r>
              <a:rPr lang="zh-CN" altLang="en-US" sz="1800" b="1" dirty="0"/>
              <a:t>；</a:t>
            </a:r>
          </a:p>
          <a:p>
            <a:pPr marL="0" indent="0">
              <a:lnSpc>
                <a:spcPct val="100000"/>
              </a:lnSpc>
              <a:buNone/>
            </a:pPr>
            <a:r>
              <a:rPr lang="zh-CN" altLang="en-US" sz="1800" dirty="0"/>
              <a:t>③循环（内层）执行，</a:t>
            </a:r>
            <a:r>
              <a:rPr lang="zh-CN" altLang="en-US" sz="1800" dirty="0" smtClean="0"/>
              <a:t>直至</a:t>
            </a:r>
            <a:r>
              <a:rPr lang="el-GR" altLang="zh-CN" sz="1800" dirty="0"/>
              <a:t>Θ</a:t>
            </a:r>
            <a:r>
              <a:rPr lang="en-US" altLang="zh-CN" sz="1800" dirty="0"/>
              <a:t>1</a:t>
            </a:r>
            <a:r>
              <a:rPr lang="zh-CN" altLang="en-US" sz="1800" dirty="0" smtClean="0"/>
              <a:t>为</a:t>
            </a:r>
            <a:r>
              <a:rPr lang="zh-CN" altLang="en-US" sz="1800" dirty="0"/>
              <a:t>“</a:t>
            </a:r>
            <a:r>
              <a:rPr lang="en-US" altLang="zh-CN" sz="1800" dirty="0"/>
              <a:t>#”</a:t>
            </a:r>
            <a:r>
              <a:rPr lang="zh-CN" altLang="en-US" sz="1800" dirty="0" smtClean="0"/>
              <a:t>且</a:t>
            </a:r>
            <a:r>
              <a:rPr lang="el-GR" altLang="zh-CN" sz="1800" dirty="0" smtClean="0"/>
              <a:t>Θ</a:t>
            </a:r>
            <a:r>
              <a:rPr lang="en-US" altLang="zh-CN" sz="1800" dirty="0" smtClean="0"/>
              <a:t>2</a:t>
            </a:r>
            <a:r>
              <a:rPr lang="zh-CN" altLang="en-US" sz="1800" dirty="0" smtClean="0"/>
              <a:t>为“</a:t>
            </a:r>
            <a:r>
              <a:rPr lang="en-US" altLang="zh-CN" sz="1800" dirty="0" smtClean="0"/>
              <a:t>#”</a:t>
            </a:r>
            <a:r>
              <a:rPr lang="zh-CN" altLang="en-US" sz="1800" dirty="0"/>
              <a:t>时结束：</a:t>
            </a:r>
          </a:p>
          <a:p>
            <a:pPr marL="0" indent="0">
              <a:lnSpc>
                <a:spcPct val="100000"/>
              </a:lnSpc>
              <a:buNone/>
            </a:pPr>
            <a:r>
              <a:rPr lang="en-US" altLang="zh-CN" sz="1800" dirty="0"/>
              <a:t>·</a:t>
            </a:r>
            <a:r>
              <a:rPr lang="zh-CN" altLang="en-US" sz="1800" dirty="0" smtClean="0"/>
              <a:t>若</a:t>
            </a:r>
            <a:r>
              <a:rPr lang="el-GR" altLang="zh-CN" sz="1800" dirty="0"/>
              <a:t>Θ</a:t>
            </a:r>
            <a:r>
              <a:rPr lang="en-US" altLang="zh-CN" sz="1800" dirty="0"/>
              <a:t>2</a:t>
            </a:r>
            <a:r>
              <a:rPr lang="zh-CN" altLang="en-US" sz="1800" dirty="0" smtClean="0"/>
              <a:t>是</a:t>
            </a:r>
            <a:r>
              <a:rPr lang="zh-CN" altLang="en-US" sz="1800" dirty="0"/>
              <a:t>左括号，则将其入栈到</a:t>
            </a:r>
            <a:r>
              <a:rPr lang="en-US" altLang="zh-CN" sz="1800" dirty="0" err="1"/>
              <a:t>optr</a:t>
            </a:r>
            <a:r>
              <a:rPr lang="zh-CN" altLang="en-US" sz="1800" dirty="0"/>
              <a:t>，跳出内层循环，转步骤（</a:t>
            </a:r>
            <a:r>
              <a:rPr lang="en-US" altLang="zh-CN" sz="1800" dirty="0"/>
              <a:t>2</a:t>
            </a:r>
            <a:r>
              <a:rPr lang="zh-CN" altLang="en-US" sz="1800" dirty="0"/>
              <a:t>）外层循环；</a:t>
            </a:r>
          </a:p>
          <a:p>
            <a:pPr marL="0" indent="0">
              <a:lnSpc>
                <a:spcPct val="100000"/>
              </a:lnSpc>
              <a:buNone/>
            </a:pPr>
            <a:r>
              <a:rPr lang="en-US" altLang="zh-CN" sz="1800" dirty="0"/>
              <a:t>·</a:t>
            </a:r>
            <a:r>
              <a:rPr lang="zh-CN" altLang="en-US" sz="1800" dirty="0"/>
              <a:t>若</a:t>
            </a:r>
            <a:r>
              <a:rPr lang="el-GR" altLang="zh-CN" sz="1800" dirty="0"/>
              <a:t>Θ</a:t>
            </a:r>
            <a:r>
              <a:rPr lang="en-US" altLang="zh-CN" sz="1800" dirty="0"/>
              <a:t>2</a:t>
            </a:r>
            <a:r>
              <a:rPr lang="zh-CN" altLang="en-US" sz="1800" dirty="0"/>
              <a:t>为右括号且栈顶</a:t>
            </a:r>
            <a:r>
              <a:rPr lang="el-GR" altLang="zh-CN" sz="1800" dirty="0"/>
              <a:t>Θ</a:t>
            </a:r>
            <a:r>
              <a:rPr lang="en-US" altLang="zh-CN" sz="1800" dirty="0"/>
              <a:t>1</a:t>
            </a:r>
            <a:r>
              <a:rPr lang="zh-CN" altLang="en-US" sz="1800" dirty="0"/>
              <a:t>为左括号，则出栈左括号，</a:t>
            </a:r>
            <a:r>
              <a:rPr lang="el-GR" altLang="zh-CN" sz="1800" dirty="0"/>
              <a:t>Θ</a:t>
            </a:r>
            <a:r>
              <a:rPr lang="en-US" altLang="zh-CN" sz="1800" dirty="0"/>
              <a:t>1</a:t>
            </a:r>
            <a:r>
              <a:rPr lang="zh-CN" altLang="en-US" sz="1800" dirty="0"/>
              <a:t>和</a:t>
            </a:r>
            <a:r>
              <a:rPr lang="el-GR" altLang="zh-CN" sz="1800" dirty="0"/>
              <a:t>Θ</a:t>
            </a:r>
            <a:r>
              <a:rPr lang="en-US" altLang="zh-CN" sz="1800" dirty="0"/>
              <a:t>2</a:t>
            </a:r>
            <a:r>
              <a:rPr lang="zh-CN" altLang="en-US" sz="1800" dirty="0"/>
              <a:t>均舍弃，跳出内层循环，转步骤（</a:t>
            </a:r>
            <a:r>
              <a:rPr lang="en-US" altLang="zh-CN" sz="1800" dirty="0"/>
              <a:t>2</a:t>
            </a:r>
            <a:r>
              <a:rPr lang="zh-CN" altLang="en-US" sz="1800" dirty="0"/>
              <a:t>）外层循环；</a:t>
            </a:r>
          </a:p>
          <a:p>
            <a:pPr marL="0" indent="0">
              <a:lnSpc>
                <a:spcPct val="100000"/>
              </a:lnSpc>
              <a:buNone/>
            </a:pPr>
            <a:r>
              <a:rPr lang="en-US" altLang="zh-CN" sz="1800" dirty="0"/>
              <a:t>·</a:t>
            </a:r>
            <a:r>
              <a:rPr lang="zh-CN" altLang="en-US" sz="1800" dirty="0"/>
              <a:t>若</a:t>
            </a:r>
            <a:r>
              <a:rPr lang="el-GR" altLang="zh-CN" sz="1800" dirty="0"/>
              <a:t>Θ</a:t>
            </a:r>
            <a:r>
              <a:rPr lang="en-US" altLang="zh-CN" sz="1800" dirty="0"/>
              <a:t>2</a:t>
            </a:r>
            <a:r>
              <a:rPr lang="zh-CN" altLang="en-US" sz="1800" dirty="0"/>
              <a:t>优先数值大，则</a:t>
            </a:r>
            <a:r>
              <a:rPr lang="el-GR" altLang="zh-CN" sz="1800" dirty="0"/>
              <a:t>Θ</a:t>
            </a:r>
            <a:r>
              <a:rPr lang="en-US" altLang="zh-CN" sz="1800" dirty="0"/>
              <a:t>2</a:t>
            </a:r>
            <a:r>
              <a:rPr lang="zh-CN" altLang="en-US" sz="1800" dirty="0"/>
              <a:t>入栈，跳出内层循环，转步骤（</a:t>
            </a:r>
            <a:r>
              <a:rPr lang="en-US" altLang="zh-CN" sz="1800" dirty="0"/>
              <a:t>2</a:t>
            </a:r>
            <a:r>
              <a:rPr lang="zh-CN" altLang="en-US" sz="1800" dirty="0"/>
              <a:t>）外层循环；</a:t>
            </a:r>
          </a:p>
          <a:p>
            <a:pPr marL="0" indent="0">
              <a:lnSpc>
                <a:spcPct val="100000"/>
              </a:lnSpc>
              <a:buNone/>
            </a:pPr>
            <a:r>
              <a:rPr lang="en-US" altLang="zh-CN" sz="1800" dirty="0"/>
              <a:t>·</a:t>
            </a:r>
            <a:r>
              <a:rPr lang="zh-CN" altLang="en-US" sz="1800" dirty="0"/>
              <a:t>否则</a:t>
            </a:r>
            <a:r>
              <a:rPr lang="el-GR" altLang="zh-CN" sz="1800" dirty="0"/>
              <a:t>Θ</a:t>
            </a:r>
            <a:r>
              <a:rPr lang="en-US" altLang="zh-CN" sz="1800" dirty="0"/>
              <a:t>1</a:t>
            </a:r>
            <a:r>
              <a:rPr lang="zh-CN" altLang="en-US" sz="1800" dirty="0"/>
              <a:t>从</a:t>
            </a:r>
            <a:r>
              <a:rPr lang="en-US" altLang="zh-CN" sz="1800" dirty="0" err="1"/>
              <a:t>optr</a:t>
            </a:r>
            <a:r>
              <a:rPr lang="zh-CN" altLang="en-US" sz="1800" dirty="0"/>
              <a:t>出栈，调用</a:t>
            </a:r>
            <a:r>
              <a:rPr lang="en-US" altLang="zh-CN" sz="1800" dirty="0"/>
              <a:t>calculate</a:t>
            </a:r>
            <a:r>
              <a:rPr lang="zh-CN" altLang="en-US" sz="1800" dirty="0"/>
              <a:t>完成运算，即从</a:t>
            </a:r>
            <a:r>
              <a:rPr lang="en-US" altLang="zh-CN" sz="1800" dirty="0" err="1"/>
              <a:t>opnd</a:t>
            </a:r>
            <a:r>
              <a:rPr lang="zh-CN" altLang="en-US" sz="1800" dirty="0"/>
              <a:t>栈依次出栈两个操作数做运算</a:t>
            </a:r>
            <a:r>
              <a:rPr lang="el-GR" altLang="zh-CN" sz="1800" dirty="0"/>
              <a:t>Θ</a:t>
            </a:r>
            <a:r>
              <a:rPr lang="en-US" altLang="zh-CN" sz="1800" dirty="0"/>
              <a:t>1</a:t>
            </a:r>
            <a:r>
              <a:rPr lang="zh-CN" altLang="en-US" sz="1800" dirty="0"/>
              <a:t>，并将运算结果入</a:t>
            </a:r>
            <a:r>
              <a:rPr lang="en-US" altLang="zh-CN" sz="1800" dirty="0" err="1"/>
              <a:t>opnd</a:t>
            </a:r>
            <a:r>
              <a:rPr lang="zh-CN" altLang="en-US" sz="1800" dirty="0"/>
              <a:t>栈；读取新栈顶至</a:t>
            </a:r>
            <a:r>
              <a:rPr lang="el-GR" altLang="zh-CN" sz="1800" dirty="0"/>
              <a:t>Θ</a:t>
            </a:r>
            <a:r>
              <a:rPr lang="en-US" altLang="zh-CN" sz="1800" dirty="0"/>
              <a:t>1</a:t>
            </a:r>
            <a:r>
              <a:rPr lang="zh-CN" altLang="en-US" sz="1800" dirty="0"/>
              <a:t>中，继续内层</a:t>
            </a:r>
            <a:r>
              <a:rPr lang="zh-CN" altLang="en-US" sz="1800" dirty="0" smtClean="0"/>
              <a:t>循环</a:t>
            </a:r>
            <a:r>
              <a:rPr lang="zh-CN" altLang="en-US" sz="1800" dirty="0"/>
              <a:t>③ </a:t>
            </a:r>
            <a:r>
              <a:rPr lang="zh-CN" altLang="en-US" sz="1800" dirty="0" smtClean="0"/>
              <a:t>。</a:t>
            </a:r>
            <a:endParaRPr lang="zh-CN" altLang="en-US" sz="1800" dirty="0"/>
          </a:p>
        </p:txBody>
      </p:sp>
      <p:sp>
        <p:nvSpPr>
          <p:cNvPr id="3" name="标题 2"/>
          <p:cNvSpPr>
            <a:spLocks noGrp="1"/>
          </p:cNvSpPr>
          <p:nvPr>
            <p:ph type="title"/>
          </p:nvPr>
        </p:nvSpPr>
        <p:spPr/>
        <p:txBody>
          <a:bodyPr>
            <a:normAutofit fontScale="90000"/>
          </a:bodyPr>
          <a:lstStyle/>
          <a:p>
            <a:r>
              <a:rPr lang="zh-CN" altLang="en-US" dirty="0" smtClean="0"/>
              <a:t>算法思想</a:t>
            </a:r>
            <a:endParaRPr lang="zh-CN" altLang="en-US" dirty="0"/>
          </a:p>
        </p:txBody>
      </p:sp>
      <p:sp>
        <p:nvSpPr>
          <p:cNvPr id="4" name="矩形 3"/>
          <p:cNvSpPr/>
          <p:nvPr/>
        </p:nvSpPr>
        <p:spPr>
          <a:xfrm>
            <a:off x="5903979" y="318254"/>
            <a:ext cx="2000045" cy="423070"/>
          </a:xfrm>
          <a:prstGeom prst="rect">
            <a:avLst/>
          </a:prstGeom>
        </p:spPr>
        <p:txBody>
          <a:bodyPr wrap="none" lIns="117226" tIns="58613" rIns="117226" bIns="58613">
            <a:spAutoFit/>
          </a:bodyPr>
          <a:lstStyle/>
          <a:p>
            <a:pPr marL="0" marR="0" lvl="0" indent="0" algn="l" defTabSz="914252" rtl="0" eaLnBrk="1" fontAlgn="auto" latinLnBrk="0" hangingPunct="1">
              <a:lnSpc>
                <a:spcPct val="110000"/>
              </a:lnSpc>
              <a:spcBef>
                <a:spcPct val="30000"/>
              </a:spcBef>
              <a:spcAft>
                <a:spcPts val="0"/>
              </a:spcAft>
              <a:buClrTx/>
              <a:buSzTx/>
              <a:buFontTx/>
              <a:buNone/>
              <a:tabLst/>
              <a:defRPr/>
            </a:pPr>
            <a:r>
              <a:rPr kumimoji="0" lang="en-US" altLang="zh-CN" sz="1800" b="1" i="0" u="none" strike="noStrike" kern="1200" cap="none" spc="0" normalizeH="0" baseline="0" noProof="0" dirty="0" smtClean="0">
                <a:ln>
                  <a:noFill/>
                </a:ln>
                <a:solidFill>
                  <a:srgbClr val="FF0000"/>
                </a:solidFill>
                <a:effectLst/>
                <a:uLnTx/>
                <a:uFillTx/>
                <a:latin typeface="Times New Roman" pitchFamily="18" charset="0"/>
                <a:ea typeface="宋体" panose="02010600030101010101" pitchFamily="2" charset="-122"/>
                <a:cs typeface="+mn-cs"/>
              </a:rPr>
              <a:t>5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+ 6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sym typeface="Symbol" pitchFamily="18" charset="2"/>
              </a:rPr>
              <a:t>*</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 ( 1 + 2 ) - 4</a:t>
            </a:r>
          </a:p>
        </p:txBody>
      </p:sp>
    </p:spTree>
    <p:extLst>
      <p:ext uri="{BB962C8B-B14F-4D97-AF65-F5344CB8AC3E}">
        <p14:creationId xmlns:p14="http://schemas.microsoft.com/office/powerpoint/2010/main" val="3719119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38169" y="61585"/>
            <a:ext cx="22879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关于栈结构</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0" name="Group 132"/>
          <p:cNvGrpSpPr/>
          <p:nvPr/>
        </p:nvGrpSpPr>
        <p:grpSpPr>
          <a:xfrm>
            <a:off x="762054" y="1235570"/>
            <a:ext cx="460424" cy="459401"/>
            <a:chOff x="2354937" y="269523"/>
            <a:chExt cx="527947" cy="526774"/>
          </a:xfrm>
          <a:solidFill>
            <a:srgbClr val="5C307D"/>
          </a:solidFill>
        </p:grpSpPr>
        <p:sp>
          <p:nvSpPr>
            <p:cNvPr id="22"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23"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24"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32" name="矩形 31"/>
          <p:cNvSpPr/>
          <p:nvPr/>
        </p:nvSpPr>
        <p:spPr>
          <a:xfrm>
            <a:off x="1459946" y="1221062"/>
            <a:ext cx="9333437"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什么是栈？在逻辑上有什么特点？在操作上有什么特性？</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Group 132"/>
          <p:cNvGrpSpPr/>
          <p:nvPr/>
        </p:nvGrpSpPr>
        <p:grpSpPr>
          <a:xfrm>
            <a:off x="762054" y="2083930"/>
            <a:ext cx="460424" cy="459401"/>
            <a:chOff x="2354937" y="269523"/>
            <a:chExt cx="527947" cy="526774"/>
          </a:xfrm>
          <a:solidFill>
            <a:srgbClr val="5C307D"/>
          </a:solidFill>
        </p:grpSpPr>
        <p:sp>
          <p:nvSpPr>
            <p:cNvPr id="34"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35"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36"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39" name="矩形 38"/>
          <p:cNvSpPr/>
          <p:nvPr/>
        </p:nvSpPr>
        <p:spPr>
          <a:xfrm>
            <a:off x="1459946" y="2079582"/>
            <a:ext cx="9333437"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如何存储栈结构？</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0" name="Group 132"/>
          <p:cNvGrpSpPr/>
          <p:nvPr/>
        </p:nvGrpSpPr>
        <p:grpSpPr>
          <a:xfrm>
            <a:off x="762054" y="2932290"/>
            <a:ext cx="460424" cy="459401"/>
            <a:chOff x="2354937" y="269523"/>
            <a:chExt cx="527947" cy="526774"/>
          </a:xfrm>
          <a:solidFill>
            <a:srgbClr val="5C307D"/>
          </a:solidFill>
        </p:grpSpPr>
        <p:sp>
          <p:nvSpPr>
            <p:cNvPr id="41"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2"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3"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44" name="矩形 43"/>
          <p:cNvSpPr/>
          <p:nvPr/>
        </p:nvSpPr>
        <p:spPr>
          <a:xfrm>
            <a:off x="1459946" y="2938102"/>
            <a:ext cx="10259613"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在不同的存储结构上，如何实现插入、删除、查找等基本操作？</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5" name="Group 132"/>
          <p:cNvGrpSpPr/>
          <p:nvPr/>
        </p:nvGrpSpPr>
        <p:grpSpPr>
          <a:xfrm>
            <a:off x="762054" y="3780650"/>
            <a:ext cx="460424" cy="459401"/>
            <a:chOff x="2354937" y="269523"/>
            <a:chExt cx="527947" cy="526774"/>
          </a:xfrm>
          <a:solidFill>
            <a:srgbClr val="5C307D"/>
          </a:solidFill>
        </p:grpSpPr>
        <p:sp>
          <p:nvSpPr>
            <p:cNvPr id="46"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7"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8"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49" name="矩形 48"/>
          <p:cNvSpPr/>
          <p:nvPr/>
        </p:nvSpPr>
        <p:spPr>
          <a:xfrm>
            <a:off x="1459946" y="3796622"/>
            <a:ext cx="10259613"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在不同的存储结构上，基本操作的时空性能如何？</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228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2"/>
                                        </p:tgtEl>
                                      </p:cBhvr>
                                    </p:animEffect>
                                    <p:animScale>
                                      <p:cBhvr>
                                        <p:cTn id="7" dur="250" autoRev="1" fill="hold"/>
                                        <p:tgtEl>
                                          <p:spTgt spid="32"/>
                                        </p:tgtEl>
                                      </p:cBhvr>
                                      <p:by x="105000" y="105000"/>
                                    </p:animScale>
                                  </p:childTnLst>
                                  <p:subTnLst>
                                    <p:animClr clrSpc="rgb" dir="cw">
                                      <p:cBhvr override="childStyle">
                                        <p:cTn dur="1" fill="hold" display="0" masterRel="nextClick" afterEffect="1"/>
                                        <p:tgtEl>
                                          <p:spTgt spid="32"/>
                                        </p:tgtEl>
                                        <p:attrNameLst>
                                          <p:attrName>ppt_c</p:attrName>
                                        </p:attrNameLst>
                                      </p:cBhvr>
                                      <p:to>
                                        <a:srgbClr val="B42D2D"/>
                                      </p:to>
                                    </p:animClr>
                                  </p:subTnLst>
                                </p:cTn>
                              </p:par>
                            </p:childTnLst>
                          </p:cTn>
                        </p:par>
                      </p:childTnLst>
                    </p:cTn>
                  </p:par>
                </p:childTnLst>
              </p:cTn>
              <p:nextCondLst>
                <p:cond evt="onClick" delay="0">
                  <p:tgtEl>
                    <p:spTgt spid="32"/>
                  </p:tgtEl>
                </p:cond>
              </p:nextCondLst>
            </p:seq>
            <p:seq concurrent="1" nextAc="seek">
              <p:cTn id="8" restart="whenNotActive" fill="hold" evtFilter="cancelBubble" nodeType="interactiveSeq">
                <p:stCondLst>
                  <p:cond evt="onClick" delay="0">
                    <p:tgtEl>
                      <p:spTgt spid="39"/>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39"/>
                                        </p:tgtEl>
                                      </p:cBhvr>
                                    </p:animEffect>
                                    <p:animScale>
                                      <p:cBhvr>
                                        <p:cTn id="13" dur="250" autoRev="1" fill="hold"/>
                                        <p:tgtEl>
                                          <p:spTgt spid="39"/>
                                        </p:tgtEl>
                                      </p:cBhvr>
                                      <p:by x="105000" y="105000"/>
                                    </p:animScale>
                                  </p:childTnLst>
                                  <p:subTnLst>
                                    <p:animClr clrSpc="rgb" dir="cw">
                                      <p:cBhvr override="childStyle">
                                        <p:cTn dur="1" fill="hold" display="0" masterRel="nextClick" afterEffect="1"/>
                                        <p:tgtEl>
                                          <p:spTgt spid="39"/>
                                        </p:tgtEl>
                                        <p:attrNameLst>
                                          <p:attrName>ppt_c</p:attrName>
                                        </p:attrNameLst>
                                      </p:cBhvr>
                                      <p:to>
                                        <a:srgbClr val="B42D2D"/>
                                      </p:to>
                                    </p:animClr>
                                  </p:subTnLst>
                                </p:cTn>
                              </p:par>
                            </p:childTnLst>
                          </p:cTn>
                        </p:par>
                      </p:childTnLst>
                    </p:cTn>
                  </p:par>
                </p:childTnLst>
              </p:cTn>
              <p:nextCondLst>
                <p:cond evt="onClick" delay="0">
                  <p:tgtEl>
                    <p:spTgt spid="39"/>
                  </p:tgtEl>
                </p:cond>
              </p:nextCondLst>
            </p:seq>
            <p:seq concurrent="1" nextAc="seek">
              <p:cTn id="14" restart="whenNotActive" fill="hold" evtFilter="cancelBubble" nodeType="interactiveSeq">
                <p:stCondLst>
                  <p:cond evt="onClick" delay="0">
                    <p:tgtEl>
                      <p:spTgt spid="44"/>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44"/>
                                        </p:tgtEl>
                                      </p:cBhvr>
                                    </p:animEffect>
                                    <p:animScale>
                                      <p:cBhvr>
                                        <p:cTn id="19" dur="250" autoRev="1" fill="hold"/>
                                        <p:tgtEl>
                                          <p:spTgt spid="44"/>
                                        </p:tgtEl>
                                      </p:cBhvr>
                                      <p:by x="105000" y="105000"/>
                                    </p:animScale>
                                  </p:childTnLst>
                                  <p:subTnLst>
                                    <p:animClr clrSpc="rgb" dir="cw">
                                      <p:cBhvr override="childStyle">
                                        <p:cTn dur="1" fill="hold" display="0" masterRel="nextClick" afterEffect="1"/>
                                        <p:tgtEl>
                                          <p:spTgt spid="44"/>
                                        </p:tgtEl>
                                        <p:attrNameLst>
                                          <p:attrName>ppt_c</p:attrName>
                                        </p:attrNameLst>
                                      </p:cBhvr>
                                      <p:to>
                                        <a:srgbClr val="B42D2D"/>
                                      </p:to>
                                    </p:animClr>
                                  </p:subTnLst>
                                </p:cTn>
                              </p:par>
                            </p:childTnLst>
                          </p:cTn>
                        </p:par>
                      </p:childTnLst>
                    </p:cTn>
                  </p:par>
                </p:childTnLst>
              </p:cTn>
              <p:nextCondLst>
                <p:cond evt="onClick" delay="0">
                  <p:tgtEl>
                    <p:spTgt spid="44"/>
                  </p:tgtEl>
                </p:cond>
              </p:nextCondLst>
            </p:seq>
            <p:seq concurrent="1" nextAc="seek">
              <p:cTn id="20" restart="whenNotActive" fill="hold" evtFilter="cancelBubble" nodeType="interactiveSeq">
                <p:stCondLst>
                  <p:cond evt="onClick" delay="0">
                    <p:tgtEl>
                      <p:spTgt spid="49"/>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49"/>
                                        </p:tgtEl>
                                      </p:cBhvr>
                                    </p:animEffect>
                                    <p:animScale>
                                      <p:cBhvr>
                                        <p:cTn id="25" dur="250" autoRev="1" fill="hold"/>
                                        <p:tgtEl>
                                          <p:spTgt spid="49"/>
                                        </p:tgtEl>
                                      </p:cBhvr>
                                      <p:by x="105000" y="105000"/>
                                    </p:animScale>
                                  </p:childTnLst>
                                  <p:subTnLst>
                                    <p:animClr clrSpc="rgb" dir="cw">
                                      <p:cBhvr override="childStyle">
                                        <p:cTn dur="1" fill="hold" display="0" masterRel="nextClick" afterEffect="1"/>
                                        <p:tgtEl>
                                          <p:spTgt spid="49"/>
                                        </p:tgtEl>
                                        <p:attrNameLst>
                                          <p:attrName>ppt_c</p:attrName>
                                        </p:attrNameLst>
                                      </p:cBhvr>
                                      <p:to>
                                        <a:srgbClr val="B42D2D"/>
                                      </p:to>
                                    </p:animClr>
                                  </p:subTnLst>
                                </p:cTn>
                              </p:par>
                            </p:childTnLst>
                          </p:cTn>
                        </p:par>
                      </p:childTnLst>
                    </p:cTn>
                  </p:par>
                </p:childTnLst>
              </p:cTn>
              <p:nextCondLst>
                <p:cond evt="onClick" delay="0">
                  <p:tgtEl>
                    <p:spTgt spid="49"/>
                  </p:tgtEl>
                </p:cond>
              </p:nextCondLst>
            </p:seq>
          </p:childTnLst>
        </p:cTn>
      </p:par>
    </p:tnLst>
    <p:bldLst>
      <p:bldP spid="32" grpId="0"/>
      <p:bldP spid="39" grpId="0"/>
      <p:bldP spid="44" grpId="0"/>
      <p:bldP spid="4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706880" y="762000"/>
            <a:ext cx="8778240" cy="2143126"/>
          </a:xfrm>
          <a:prstGeom prst="rect">
            <a:avLst/>
          </a:prstGeom>
          <a:noFill/>
        </p:spPr>
        <p:txBody>
          <a:bodyPr vert="horz" wrap="squar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中缀表达式</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en-US" altLang="zh-CN" sz="3120" b="0" i="0" u="none" strike="noStrike" kern="1200" cap="none" spc="0" normalizeH="0" baseline="0" noProof="0" dirty="0" err="1">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A+B</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)*(C-D)/(E-F*G)</a:t>
            </a:r>
            <a:r>
              <a:rPr kumimoji="0" lang="zh-CN" alt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对应的后缀表达式是 </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5" name="文本框 4"/>
          <p:cNvSpPr txBox="1"/>
          <p:nvPr>
            <p:custDataLst>
              <p:tags r:id="rId3"/>
            </p:custDataLst>
          </p:nvPr>
        </p:nvSpPr>
        <p:spPr>
          <a:xfrm>
            <a:off x="2804160" y="278606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err="1">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A+B</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*C-D/E-F*G</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6" name="文本框 5"/>
          <p:cNvSpPr txBox="1"/>
          <p:nvPr>
            <p:custDataLst>
              <p:tags r:id="rId4"/>
            </p:custDataLst>
          </p:nvPr>
        </p:nvSpPr>
        <p:spPr>
          <a:xfrm>
            <a:off x="2804160" y="364331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err="1">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AB+CD</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en-US" altLang="zh-CN" sz="3120" b="0" i="0" u="none" strike="noStrike" kern="1200" cap="none" spc="0" normalizeH="0" baseline="0" noProof="0" dirty="0" err="1">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EFG</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文本框 6"/>
          <p:cNvSpPr txBox="1"/>
          <p:nvPr>
            <p:custDataLst>
              <p:tags r:id="rId5"/>
            </p:custDataLst>
          </p:nvPr>
        </p:nvSpPr>
        <p:spPr>
          <a:xfrm>
            <a:off x="2804160" y="450056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err="1">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AB+C</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*D-E/F-G*</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文本框 7"/>
          <p:cNvSpPr txBox="1"/>
          <p:nvPr>
            <p:custDataLst>
              <p:tags r:id="rId6"/>
            </p:custDataLst>
          </p:nvPr>
        </p:nvSpPr>
        <p:spPr>
          <a:xfrm>
            <a:off x="2804160" y="535781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err="1">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ABCDEFG</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9" name="椭圆 8"/>
          <p:cNvSpPr>
            <a:spLocks noChangeAspect="1"/>
          </p:cNvSpPr>
          <p:nvPr>
            <p:custDataLst>
              <p:tags r:id="rId7"/>
            </p:custDataLst>
          </p:nvPr>
        </p:nvSpPr>
        <p:spPr>
          <a:xfrm>
            <a:off x="1998346" y="285035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p>
        </p:txBody>
      </p:sp>
      <p:sp>
        <p:nvSpPr>
          <p:cNvPr id="10" name="椭圆 9"/>
          <p:cNvSpPr>
            <a:spLocks noChangeAspect="1"/>
          </p:cNvSpPr>
          <p:nvPr>
            <p:custDataLst>
              <p:tags r:id="rId8"/>
            </p:custDataLst>
          </p:nvPr>
        </p:nvSpPr>
        <p:spPr>
          <a:xfrm>
            <a:off x="1998346" y="370760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p>
        </p:txBody>
      </p:sp>
      <p:sp>
        <p:nvSpPr>
          <p:cNvPr id="11" name="椭圆 10"/>
          <p:cNvSpPr>
            <a:spLocks noChangeAspect="1"/>
          </p:cNvSpPr>
          <p:nvPr>
            <p:custDataLst>
              <p:tags r:id="rId9"/>
            </p:custDataLst>
          </p:nvPr>
        </p:nvSpPr>
        <p:spPr>
          <a:xfrm>
            <a:off x="1998346" y="456485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p>
        </p:txBody>
      </p:sp>
      <p:sp>
        <p:nvSpPr>
          <p:cNvPr id="12" name="椭圆 11"/>
          <p:cNvSpPr>
            <a:spLocks noChangeAspect="1"/>
          </p:cNvSpPr>
          <p:nvPr>
            <p:custDataLst>
              <p:tags r:id="rId10"/>
            </p:custDataLst>
          </p:nvPr>
        </p:nvSpPr>
        <p:spPr>
          <a:xfrm>
            <a:off x="1998346" y="542210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p>
        </p:txBody>
      </p:sp>
      <p:sp>
        <p:nvSpPr>
          <p:cNvPr id="13" name="圆角矩形 12"/>
          <p:cNvSpPr/>
          <p:nvPr>
            <p:custDataLst>
              <p:tags r:id="rId11"/>
            </p:custDataLst>
          </p:nvPr>
        </p:nvSpPr>
        <p:spPr>
          <a:xfrm>
            <a:off x="8427721"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zh-CN" alt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endPar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8" name="组合 17"/>
          <p:cNvGrpSpPr/>
          <p:nvPr>
            <p:custDataLst>
              <p:tags r:id="rId12"/>
            </p:custDataLst>
          </p:nvPr>
        </p:nvGrpSpPr>
        <p:grpSpPr>
          <a:xfrm>
            <a:off x="0" y="0"/>
            <a:ext cx="10972800" cy="762000"/>
            <a:chOff x="-508000" y="0"/>
            <a:chExt cx="9144000" cy="635000"/>
          </a:xfrm>
        </p:grpSpPr>
        <p:sp>
          <p:nvSpPr>
            <p:cNvPr id="14" name="TitleBackground"/>
            <p:cNvSpPr/>
            <p:nvPr>
              <p:custDataLst>
                <p:tags r:id="rId14"/>
              </p:custDataLst>
            </p:nvPr>
          </p:nvSpPr>
          <p:spPr>
            <a:xfrm>
              <a:off x="-50800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5" name="ColorBlock"/>
            <p:cNvSpPr/>
            <p:nvPr>
              <p:custDataLst>
                <p:tags r:id="rId15"/>
              </p:custDataLst>
            </p:nvPr>
          </p:nvSpPr>
          <p:spPr>
            <a:xfrm>
              <a:off x="-50800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6" name="TypeText"/>
            <p:cNvSpPr txBox="1"/>
            <p:nvPr>
              <p:custDataLst>
                <p:tags r:id="rId16"/>
              </p:custDataLst>
            </p:nvPr>
          </p:nvSpPr>
          <p:spPr>
            <a:xfrm>
              <a:off x="-296333" y="0"/>
              <a:ext cx="1905000" cy="635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单选题</a:t>
              </a:r>
              <a:endParaRPr kumimoji="0" 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7" name="TipText"/>
            <p:cNvSpPr txBox="1"/>
            <p:nvPr>
              <p:custDataLst>
                <p:tags r:id="rId17"/>
              </p:custDataLst>
            </p:nvPr>
          </p:nvSpPr>
          <p:spPr>
            <a:xfrm>
              <a:off x="946150" y="91017"/>
              <a:ext cx="2286000" cy="508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5</a:t>
              </a:r>
              <a:r>
                <a:rPr kumimoji="0" lang="zh-CN" altLang="en-US"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endParaRPr kumimoji="0" lang="en-US"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16069480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6358" y="1417638"/>
            <a:ext cx="104394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问题</a:t>
            </a: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判断</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给定表达式中所含括号是否</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正确</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配对</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p:cNvSpPr/>
          <p:nvPr/>
        </p:nvSpPr>
        <p:spPr>
          <a:xfrm>
            <a:off x="696357" y="1923011"/>
            <a:ext cx="11081391" cy="86177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想法</a:t>
            </a: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配对原则：</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右</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括号与其</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前面最近的尚未配对的左</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括号相配</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顺序</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扫描表达式</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右括号</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与</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已经</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扫描过的最后一个尚未配对的左</a:t>
            </a:r>
            <a:r>
              <a:rPr kumimoji="0" lang="zh-CN"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括号</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进行配对</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546139" y="4320302"/>
            <a:ext cx="11170650" cy="523220"/>
            <a:chOff x="487950" y="4614961"/>
            <a:chExt cx="10973606" cy="523220"/>
          </a:xfrm>
        </p:grpSpPr>
        <p:sp>
          <p:nvSpPr>
            <p:cNvPr id="34" name="矩形 33"/>
            <p:cNvSpPr/>
            <p:nvPr/>
          </p:nvSpPr>
          <p:spPr>
            <a:xfrm>
              <a:off x="1022156" y="4614961"/>
              <a:ext cx="1043940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如何</a:t>
              </a:r>
              <a:r>
                <a:rPr kumimoji="0" lang="zh-CN"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保存已经扫描过的尚未配对的左</a:t>
              </a: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括号，</a:t>
              </a:r>
              <a:r>
                <a:rPr kumimoji="0" lang="zh-CN"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并对其</a:t>
              </a: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实施配对操作？</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Group 36"/>
            <p:cNvGrpSpPr/>
            <p:nvPr/>
          </p:nvGrpSpPr>
          <p:grpSpPr>
            <a:xfrm>
              <a:off x="487950" y="4644626"/>
              <a:ext cx="432000" cy="432000"/>
              <a:chOff x="4108451" y="4314825"/>
              <a:chExt cx="536575" cy="528638"/>
            </a:xfrm>
            <a:solidFill>
              <a:srgbClr val="5A327D"/>
            </a:solidFill>
          </p:grpSpPr>
          <p:sp>
            <p:nvSpPr>
              <p:cNvPr id="36" name="Freeform 231"/>
              <p:cNvSpPr/>
              <p:nvPr/>
            </p:nvSpPr>
            <p:spPr bwMode="auto">
              <a:xfrm>
                <a:off x="4108451" y="4314825"/>
                <a:ext cx="220663" cy="212725"/>
              </a:xfrm>
              <a:custGeom>
                <a:avLst/>
                <a:gdLst>
                  <a:gd name="T0" fmla="*/ 59 w 81"/>
                  <a:gd name="T1" fmla="*/ 77 h 78"/>
                  <a:gd name="T2" fmla="*/ 62 w 81"/>
                  <a:gd name="T3" fmla="*/ 78 h 78"/>
                  <a:gd name="T4" fmla="*/ 74 w 81"/>
                  <a:gd name="T5" fmla="*/ 57 h 78"/>
                  <a:gd name="T6" fmla="*/ 81 w 81"/>
                  <a:gd name="T7" fmla="*/ 53 h 78"/>
                  <a:gd name="T8" fmla="*/ 52 w 81"/>
                  <a:gd name="T9" fmla="*/ 4 h 78"/>
                  <a:gd name="T10" fmla="*/ 48 w 81"/>
                  <a:gd name="T11" fmla="*/ 0 h 78"/>
                  <a:gd name="T12" fmla="*/ 1 w 81"/>
                  <a:gd name="T13" fmla="*/ 40 h 78"/>
                  <a:gd name="T14" fmla="*/ 3 w 81"/>
                  <a:gd name="T15" fmla="*/ 45 h 78"/>
                  <a:gd name="T16" fmla="*/ 52 w 81"/>
                  <a:gd name="T17" fmla="*/ 78 h 78"/>
                  <a:gd name="T18" fmla="*/ 59 w 81"/>
                  <a:gd name="T1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8">
                    <a:moveTo>
                      <a:pt x="59" y="77"/>
                    </a:moveTo>
                    <a:cubicBezTo>
                      <a:pt x="60" y="77"/>
                      <a:pt x="61" y="78"/>
                      <a:pt x="62" y="78"/>
                    </a:cubicBezTo>
                    <a:cubicBezTo>
                      <a:pt x="65" y="71"/>
                      <a:pt x="68" y="63"/>
                      <a:pt x="74" y="57"/>
                    </a:cubicBezTo>
                    <a:cubicBezTo>
                      <a:pt x="76" y="56"/>
                      <a:pt x="78" y="54"/>
                      <a:pt x="81" y="53"/>
                    </a:cubicBezTo>
                    <a:cubicBezTo>
                      <a:pt x="55" y="26"/>
                      <a:pt x="52" y="4"/>
                      <a:pt x="52" y="4"/>
                    </a:cubicBezTo>
                    <a:cubicBezTo>
                      <a:pt x="52" y="2"/>
                      <a:pt x="50" y="0"/>
                      <a:pt x="48" y="0"/>
                    </a:cubicBezTo>
                    <a:cubicBezTo>
                      <a:pt x="48" y="0"/>
                      <a:pt x="8" y="3"/>
                      <a:pt x="1" y="40"/>
                    </a:cubicBezTo>
                    <a:cubicBezTo>
                      <a:pt x="0" y="42"/>
                      <a:pt x="1" y="44"/>
                      <a:pt x="3" y="45"/>
                    </a:cubicBezTo>
                    <a:cubicBezTo>
                      <a:pt x="4" y="45"/>
                      <a:pt x="26" y="55"/>
                      <a:pt x="52" y="78"/>
                    </a:cubicBezTo>
                    <a:cubicBezTo>
                      <a:pt x="54" y="77"/>
                      <a:pt x="57" y="77"/>
                      <a:pt x="59"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232"/>
              <p:cNvSpPr/>
              <p:nvPr/>
            </p:nvSpPr>
            <p:spPr bwMode="auto">
              <a:xfrm>
                <a:off x="4302126" y="4486275"/>
                <a:ext cx="342900" cy="357188"/>
              </a:xfrm>
              <a:custGeom>
                <a:avLst/>
                <a:gdLst>
                  <a:gd name="T0" fmla="*/ 117 w 126"/>
                  <a:gd name="T1" fmla="*/ 69 h 131"/>
                  <a:gd name="T2" fmla="*/ 80 w 126"/>
                  <a:gd name="T3" fmla="*/ 66 h 131"/>
                  <a:gd name="T4" fmla="*/ 71 w 126"/>
                  <a:gd name="T5" fmla="*/ 84 h 131"/>
                  <a:gd name="T6" fmla="*/ 79 w 126"/>
                  <a:gd name="T7" fmla="*/ 103 h 131"/>
                  <a:gd name="T8" fmla="*/ 85 w 126"/>
                  <a:gd name="T9" fmla="*/ 103 h 131"/>
                  <a:gd name="T10" fmla="*/ 85 w 126"/>
                  <a:gd name="T11" fmla="*/ 97 h 131"/>
                  <a:gd name="T12" fmla="*/ 79 w 126"/>
                  <a:gd name="T13" fmla="*/ 84 h 131"/>
                  <a:gd name="T14" fmla="*/ 85 w 126"/>
                  <a:gd name="T15" fmla="*/ 71 h 131"/>
                  <a:gd name="T16" fmla="*/ 111 w 126"/>
                  <a:gd name="T17" fmla="*/ 74 h 131"/>
                  <a:gd name="T18" fmla="*/ 118 w 126"/>
                  <a:gd name="T19" fmla="*/ 93 h 131"/>
                  <a:gd name="T20" fmla="*/ 109 w 126"/>
                  <a:gd name="T21" fmla="*/ 113 h 131"/>
                  <a:gd name="T22" fmla="*/ 78 w 126"/>
                  <a:gd name="T23" fmla="*/ 122 h 131"/>
                  <a:gd name="T24" fmla="*/ 53 w 126"/>
                  <a:gd name="T25" fmla="*/ 102 h 131"/>
                  <a:gd name="T26" fmla="*/ 51 w 126"/>
                  <a:gd name="T27" fmla="*/ 97 h 131"/>
                  <a:gd name="T28" fmla="*/ 62 w 126"/>
                  <a:gd name="T29" fmla="*/ 61 h 131"/>
                  <a:gd name="T30" fmla="*/ 87 w 126"/>
                  <a:gd name="T31" fmla="*/ 49 h 131"/>
                  <a:gd name="T32" fmla="*/ 91 w 126"/>
                  <a:gd name="T33" fmla="*/ 46 h 131"/>
                  <a:gd name="T34" fmla="*/ 88 w 126"/>
                  <a:gd name="T35" fmla="*/ 42 h 131"/>
                  <a:gd name="T36" fmla="*/ 28 w 126"/>
                  <a:gd name="T37" fmla="*/ 7 h 131"/>
                  <a:gd name="T38" fmla="*/ 26 w 126"/>
                  <a:gd name="T39" fmla="*/ 6 h 131"/>
                  <a:gd name="T40" fmla="*/ 19 w 126"/>
                  <a:gd name="T41" fmla="*/ 0 h 131"/>
                  <a:gd name="T42" fmla="*/ 12 w 126"/>
                  <a:gd name="T43" fmla="*/ 3 h 131"/>
                  <a:gd name="T44" fmla="*/ 2 w 126"/>
                  <a:gd name="T45" fmla="*/ 20 h 131"/>
                  <a:gd name="T46" fmla="*/ 0 w 126"/>
                  <a:gd name="T47" fmla="*/ 26 h 131"/>
                  <a:gd name="T48" fmla="*/ 1 w 126"/>
                  <a:gd name="T49" fmla="*/ 34 h 131"/>
                  <a:gd name="T50" fmla="*/ 1 w 126"/>
                  <a:gd name="T51" fmla="*/ 34 h 131"/>
                  <a:gd name="T52" fmla="*/ 43 w 126"/>
                  <a:gd name="T53" fmla="*/ 99 h 131"/>
                  <a:gd name="T54" fmla="*/ 43 w 126"/>
                  <a:gd name="T55" fmla="*/ 99 h 131"/>
                  <a:gd name="T56" fmla="*/ 45 w 126"/>
                  <a:gd name="T57" fmla="*/ 105 h 131"/>
                  <a:gd name="T58" fmla="*/ 76 w 126"/>
                  <a:gd name="T59" fmla="*/ 130 h 131"/>
                  <a:gd name="T60" fmla="*/ 85 w 126"/>
                  <a:gd name="T61" fmla="*/ 131 h 131"/>
                  <a:gd name="T62" fmla="*/ 114 w 126"/>
                  <a:gd name="T63" fmla="*/ 119 h 131"/>
                  <a:gd name="T64" fmla="*/ 126 w 126"/>
                  <a:gd name="T65" fmla="*/ 93 h 131"/>
                  <a:gd name="T66" fmla="*/ 117 w 126"/>
                  <a:gd name="T67" fmla="*/ 6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31">
                    <a:moveTo>
                      <a:pt x="117" y="69"/>
                    </a:moveTo>
                    <a:cubicBezTo>
                      <a:pt x="112" y="64"/>
                      <a:pt x="94" y="52"/>
                      <a:pt x="80" y="66"/>
                    </a:cubicBezTo>
                    <a:cubicBezTo>
                      <a:pt x="74" y="71"/>
                      <a:pt x="71" y="77"/>
                      <a:pt x="71" y="84"/>
                    </a:cubicBezTo>
                    <a:cubicBezTo>
                      <a:pt x="71" y="92"/>
                      <a:pt x="75" y="99"/>
                      <a:pt x="79" y="103"/>
                    </a:cubicBezTo>
                    <a:cubicBezTo>
                      <a:pt x="81" y="104"/>
                      <a:pt x="84" y="104"/>
                      <a:pt x="85" y="103"/>
                    </a:cubicBezTo>
                    <a:cubicBezTo>
                      <a:pt x="87" y="101"/>
                      <a:pt x="86" y="98"/>
                      <a:pt x="85" y="97"/>
                    </a:cubicBezTo>
                    <a:cubicBezTo>
                      <a:pt x="82" y="94"/>
                      <a:pt x="79" y="89"/>
                      <a:pt x="79" y="84"/>
                    </a:cubicBezTo>
                    <a:cubicBezTo>
                      <a:pt x="79" y="79"/>
                      <a:pt x="81" y="75"/>
                      <a:pt x="85" y="71"/>
                    </a:cubicBezTo>
                    <a:cubicBezTo>
                      <a:pt x="97" y="61"/>
                      <a:pt x="111" y="74"/>
                      <a:pt x="111" y="74"/>
                    </a:cubicBezTo>
                    <a:cubicBezTo>
                      <a:pt x="117" y="80"/>
                      <a:pt x="118" y="88"/>
                      <a:pt x="118" y="93"/>
                    </a:cubicBezTo>
                    <a:cubicBezTo>
                      <a:pt x="117" y="101"/>
                      <a:pt x="114" y="109"/>
                      <a:pt x="109" y="113"/>
                    </a:cubicBezTo>
                    <a:cubicBezTo>
                      <a:pt x="99" y="122"/>
                      <a:pt x="89" y="125"/>
                      <a:pt x="78" y="122"/>
                    </a:cubicBezTo>
                    <a:cubicBezTo>
                      <a:pt x="65" y="119"/>
                      <a:pt x="55" y="108"/>
                      <a:pt x="53" y="102"/>
                    </a:cubicBezTo>
                    <a:cubicBezTo>
                      <a:pt x="52" y="100"/>
                      <a:pt x="51" y="98"/>
                      <a:pt x="51" y="97"/>
                    </a:cubicBezTo>
                    <a:cubicBezTo>
                      <a:pt x="50" y="81"/>
                      <a:pt x="54" y="69"/>
                      <a:pt x="62" y="61"/>
                    </a:cubicBezTo>
                    <a:cubicBezTo>
                      <a:pt x="72" y="50"/>
                      <a:pt x="87" y="49"/>
                      <a:pt x="87" y="49"/>
                    </a:cubicBezTo>
                    <a:cubicBezTo>
                      <a:pt x="89" y="49"/>
                      <a:pt x="90" y="48"/>
                      <a:pt x="91" y="46"/>
                    </a:cubicBezTo>
                    <a:cubicBezTo>
                      <a:pt x="91" y="44"/>
                      <a:pt x="90" y="42"/>
                      <a:pt x="88" y="42"/>
                    </a:cubicBezTo>
                    <a:cubicBezTo>
                      <a:pt x="63" y="31"/>
                      <a:pt x="43" y="19"/>
                      <a:pt x="28" y="7"/>
                    </a:cubicBezTo>
                    <a:cubicBezTo>
                      <a:pt x="28" y="7"/>
                      <a:pt x="27" y="6"/>
                      <a:pt x="26" y="6"/>
                    </a:cubicBezTo>
                    <a:cubicBezTo>
                      <a:pt x="24" y="4"/>
                      <a:pt x="21" y="2"/>
                      <a:pt x="19" y="0"/>
                    </a:cubicBezTo>
                    <a:cubicBezTo>
                      <a:pt x="16" y="0"/>
                      <a:pt x="13" y="1"/>
                      <a:pt x="12" y="3"/>
                    </a:cubicBezTo>
                    <a:cubicBezTo>
                      <a:pt x="7" y="7"/>
                      <a:pt x="5" y="13"/>
                      <a:pt x="2" y="20"/>
                    </a:cubicBezTo>
                    <a:cubicBezTo>
                      <a:pt x="2" y="22"/>
                      <a:pt x="1" y="24"/>
                      <a:pt x="0" y="26"/>
                    </a:cubicBezTo>
                    <a:cubicBezTo>
                      <a:pt x="1" y="28"/>
                      <a:pt x="1" y="31"/>
                      <a:pt x="1" y="34"/>
                    </a:cubicBezTo>
                    <a:cubicBezTo>
                      <a:pt x="1" y="34"/>
                      <a:pt x="1" y="34"/>
                      <a:pt x="1" y="34"/>
                    </a:cubicBezTo>
                    <a:cubicBezTo>
                      <a:pt x="16" y="51"/>
                      <a:pt x="32" y="72"/>
                      <a:pt x="43" y="99"/>
                    </a:cubicBezTo>
                    <a:cubicBezTo>
                      <a:pt x="43" y="99"/>
                      <a:pt x="43" y="99"/>
                      <a:pt x="43" y="99"/>
                    </a:cubicBezTo>
                    <a:cubicBezTo>
                      <a:pt x="44" y="101"/>
                      <a:pt x="45" y="103"/>
                      <a:pt x="45" y="105"/>
                    </a:cubicBezTo>
                    <a:cubicBezTo>
                      <a:pt x="48" y="113"/>
                      <a:pt x="60" y="126"/>
                      <a:pt x="76" y="130"/>
                    </a:cubicBezTo>
                    <a:cubicBezTo>
                      <a:pt x="79" y="131"/>
                      <a:pt x="82" y="131"/>
                      <a:pt x="85" y="131"/>
                    </a:cubicBezTo>
                    <a:cubicBezTo>
                      <a:pt x="93" y="131"/>
                      <a:pt x="104" y="128"/>
                      <a:pt x="114" y="119"/>
                    </a:cubicBezTo>
                    <a:cubicBezTo>
                      <a:pt x="121" y="113"/>
                      <a:pt x="125" y="103"/>
                      <a:pt x="126" y="93"/>
                    </a:cubicBezTo>
                    <a:cubicBezTo>
                      <a:pt x="126" y="84"/>
                      <a:pt x="123" y="75"/>
                      <a:pt x="11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233"/>
              <p:cNvSpPr>
                <a:spLocks noEditPoints="1"/>
              </p:cNvSpPr>
              <p:nvPr/>
            </p:nvSpPr>
            <p:spPr bwMode="auto">
              <a:xfrm>
                <a:off x="4219576" y="4457700"/>
                <a:ext cx="177800" cy="231775"/>
              </a:xfrm>
              <a:custGeom>
                <a:avLst/>
                <a:gdLst>
                  <a:gd name="T0" fmla="*/ 32 w 65"/>
                  <a:gd name="T1" fmla="*/ 85 h 85"/>
                  <a:gd name="T2" fmla="*/ 28 w 65"/>
                  <a:gd name="T3" fmla="*/ 83 h 85"/>
                  <a:gd name="T4" fmla="*/ 26 w 65"/>
                  <a:gd name="T5" fmla="*/ 79 h 85"/>
                  <a:gd name="T6" fmla="*/ 18 w 65"/>
                  <a:gd name="T7" fmla="*/ 57 h 85"/>
                  <a:gd name="T8" fmla="*/ 18 w 65"/>
                  <a:gd name="T9" fmla="*/ 54 h 85"/>
                  <a:gd name="T10" fmla="*/ 19 w 65"/>
                  <a:gd name="T11" fmla="*/ 49 h 85"/>
                  <a:gd name="T12" fmla="*/ 15 w 65"/>
                  <a:gd name="T13" fmla="*/ 52 h 85"/>
                  <a:gd name="T14" fmla="*/ 9 w 65"/>
                  <a:gd name="T15" fmla="*/ 54 h 85"/>
                  <a:gd name="T16" fmla="*/ 6 w 65"/>
                  <a:gd name="T17" fmla="*/ 53 h 85"/>
                  <a:gd name="T18" fmla="*/ 1 w 65"/>
                  <a:gd name="T19" fmla="*/ 41 h 85"/>
                  <a:gd name="T20" fmla="*/ 16 w 65"/>
                  <a:gd name="T21" fmla="*/ 27 h 85"/>
                  <a:gd name="T22" fmla="*/ 17 w 65"/>
                  <a:gd name="T23" fmla="*/ 27 h 85"/>
                  <a:gd name="T24" fmla="*/ 21 w 65"/>
                  <a:gd name="T25" fmla="*/ 28 h 85"/>
                  <a:gd name="T26" fmla="*/ 23 w 65"/>
                  <a:gd name="T27" fmla="*/ 29 h 85"/>
                  <a:gd name="T28" fmla="*/ 23 w 65"/>
                  <a:gd name="T29" fmla="*/ 27 h 85"/>
                  <a:gd name="T30" fmla="*/ 35 w 65"/>
                  <a:gd name="T31" fmla="*/ 7 h 85"/>
                  <a:gd name="T32" fmla="*/ 51 w 65"/>
                  <a:gd name="T33" fmla="*/ 0 h 85"/>
                  <a:gd name="T34" fmla="*/ 56 w 65"/>
                  <a:gd name="T35" fmla="*/ 1 h 85"/>
                  <a:gd name="T36" fmla="*/ 65 w 65"/>
                  <a:gd name="T37" fmla="*/ 12 h 85"/>
                  <a:gd name="T38" fmla="*/ 62 w 65"/>
                  <a:gd name="T39" fmla="*/ 17 h 85"/>
                  <a:gd name="T40" fmla="*/ 61 w 65"/>
                  <a:gd name="T41" fmla="*/ 17 h 85"/>
                  <a:gd name="T42" fmla="*/ 57 w 65"/>
                  <a:gd name="T43" fmla="*/ 14 h 85"/>
                  <a:gd name="T44" fmla="*/ 54 w 65"/>
                  <a:gd name="T45" fmla="*/ 9 h 85"/>
                  <a:gd name="T46" fmla="*/ 51 w 65"/>
                  <a:gd name="T47" fmla="*/ 8 h 85"/>
                  <a:gd name="T48" fmla="*/ 40 w 65"/>
                  <a:gd name="T49" fmla="*/ 12 h 85"/>
                  <a:gd name="T50" fmla="*/ 31 w 65"/>
                  <a:gd name="T51" fmla="*/ 30 h 85"/>
                  <a:gd name="T52" fmla="*/ 28 w 65"/>
                  <a:gd name="T53" fmla="*/ 36 h 85"/>
                  <a:gd name="T54" fmla="*/ 28 w 65"/>
                  <a:gd name="T55" fmla="*/ 37 h 85"/>
                  <a:gd name="T56" fmla="*/ 28 w 65"/>
                  <a:gd name="T57" fmla="*/ 37 h 85"/>
                  <a:gd name="T58" fmla="*/ 29 w 65"/>
                  <a:gd name="T59" fmla="*/ 44 h 85"/>
                  <a:gd name="T60" fmla="*/ 27 w 65"/>
                  <a:gd name="T61" fmla="*/ 51 h 85"/>
                  <a:gd name="T62" fmla="*/ 26 w 65"/>
                  <a:gd name="T63" fmla="*/ 57 h 85"/>
                  <a:gd name="T64" fmla="*/ 33 w 65"/>
                  <a:gd name="T65" fmla="*/ 75 h 85"/>
                  <a:gd name="T66" fmla="*/ 35 w 65"/>
                  <a:gd name="T67" fmla="*/ 79 h 85"/>
                  <a:gd name="T68" fmla="*/ 35 w 65"/>
                  <a:gd name="T69" fmla="*/ 82 h 85"/>
                  <a:gd name="T70" fmla="*/ 33 w 65"/>
                  <a:gd name="T71" fmla="*/ 84 h 85"/>
                  <a:gd name="T72" fmla="*/ 32 w 65"/>
                  <a:gd name="T73" fmla="*/ 85 h 85"/>
                  <a:gd name="T74" fmla="*/ 16 w 65"/>
                  <a:gd name="T75" fmla="*/ 35 h 85"/>
                  <a:gd name="T76" fmla="*/ 9 w 65"/>
                  <a:gd name="T77" fmla="*/ 42 h 85"/>
                  <a:gd name="T78" fmla="*/ 9 w 65"/>
                  <a:gd name="T79" fmla="*/ 47 h 85"/>
                  <a:gd name="T80" fmla="*/ 12 w 65"/>
                  <a:gd name="T81" fmla="*/ 44 h 85"/>
                  <a:gd name="T82" fmla="*/ 18 w 65"/>
                  <a:gd name="T83" fmla="*/ 39 h 85"/>
                  <a:gd name="T84" fmla="*/ 20 w 65"/>
                  <a:gd name="T85" fmla="*/ 36 h 85"/>
                  <a:gd name="T86" fmla="*/ 17 w 65"/>
                  <a:gd name="T87" fmla="*/ 35 h 85"/>
                  <a:gd name="T88" fmla="*/ 16 w 65"/>
                  <a:gd name="T89" fmla="*/ 35 h 85"/>
                  <a:gd name="T90" fmla="*/ 16 w 65"/>
                  <a:gd name="T91"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85">
                    <a:moveTo>
                      <a:pt x="32" y="85"/>
                    </a:moveTo>
                    <a:cubicBezTo>
                      <a:pt x="30" y="85"/>
                      <a:pt x="29" y="84"/>
                      <a:pt x="28" y="83"/>
                    </a:cubicBezTo>
                    <a:cubicBezTo>
                      <a:pt x="27" y="81"/>
                      <a:pt x="27" y="80"/>
                      <a:pt x="26" y="79"/>
                    </a:cubicBezTo>
                    <a:cubicBezTo>
                      <a:pt x="22" y="72"/>
                      <a:pt x="18" y="65"/>
                      <a:pt x="18" y="57"/>
                    </a:cubicBezTo>
                    <a:cubicBezTo>
                      <a:pt x="18" y="56"/>
                      <a:pt x="18" y="55"/>
                      <a:pt x="18" y="54"/>
                    </a:cubicBezTo>
                    <a:cubicBezTo>
                      <a:pt x="19" y="49"/>
                      <a:pt x="19" y="49"/>
                      <a:pt x="19" y="49"/>
                    </a:cubicBezTo>
                    <a:cubicBezTo>
                      <a:pt x="15" y="52"/>
                      <a:pt x="15" y="52"/>
                      <a:pt x="15" y="52"/>
                    </a:cubicBezTo>
                    <a:cubicBezTo>
                      <a:pt x="13" y="53"/>
                      <a:pt x="11" y="54"/>
                      <a:pt x="9" y="54"/>
                    </a:cubicBezTo>
                    <a:cubicBezTo>
                      <a:pt x="8" y="54"/>
                      <a:pt x="7" y="54"/>
                      <a:pt x="6" y="53"/>
                    </a:cubicBezTo>
                    <a:cubicBezTo>
                      <a:pt x="2" y="52"/>
                      <a:pt x="0" y="48"/>
                      <a:pt x="1" y="41"/>
                    </a:cubicBezTo>
                    <a:cubicBezTo>
                      <a:pt x="3" y="31"/>
                      <a:pt x="10" y="27"/>
                      <a:pt x="16" y="27"/>
                    </a:cubicBezTo>
                    <a:cubicBezTo>
                      <a:pt x="16" y="27"/>
                      <a:pt x="17" y="27"/>
                      <a:pt x="17" y="27"/>
                    </a:cubicBezTo>
                    <a:cubicBezTo>
                      <a:pt x="19" y="27"/>
                      <a:pt x="20" y="28"/>
                      <a:pt x="21" y="28"/>
                    </a:cubicBezTo>
                    <a:cubicBezTo>
                      <a:pt x="23" y="29"/>
                      <a:pt x="23" y="29"/>
                      <a:pt x="23" y="29"/>
                    </a:cubicBezTo>
                    <a:cubicBezTo>
                      <a:pt x="23" y="27"/>
                      <a:pt x="23" y="27"/>
                      <a:pt x="23" y="27"/>
                    </a:cubicBezTo>
                    <a:cubicBezTo>
                      <a:pt x="26" y="19"/>
                      <a:pt x="29" y="12"/>
                      <a:pt x="35" y="7"/>
                    </a:cubicBezTo>
                    <a:cubicBezTo>
                      <a:pt x="38" y="4"/>
                      <a:pt x="44" y="0"/>
                      <a:pt x="51" y="0"/>
                    </a:cubicBezTo>
                    <a:cubicBezTo>
                      <a:pt x="53" y="0"/>
                      <a:pt x="55" y="1"/>
                      <a:pt x="56" y="1"/>
                    </a:cubicBezTo>
                    <a:cubicBezTo>
                      <a:pt x="61" y="3"/>
                      <a:pt x="64" y="7"/>
                      <a:pt x="65" y="12"/>
                    </a:cubicBezTo>
                    <a:cubicBezTo>
                      <a:pt x="65" y="15"/>
                      <a:pt x="64" y="17"/>
                      <a:pt x="62" y="17"/>
                    </a:cubicBezTo>
                    <a:cubicBezTo>
                      <a:pt x="61" y="17"/>
                      <a:pt x="61" y="17"/>
                      <a:pt x="61" y="17"/>
                    </a:cubicBezTo>
                    <a:cubicBezTo>
                      <a:pt x="59" y="17"/>
                      <a:pt x="57" y="16"/>
                      <a:pt x="57" y="14"/>
                    </a:cubicBezTo>
                    <a:cubicBezTo>
                      <a:pt x="57" y="10"/>
                      <a:pt x="55" y="9"/>
                      <a:pt x="54" y="9"/>
                    </a:cubicBezTo>
                    <a:cubicBezTo>
                      <a:pt x="53" y="9"/>
                      <a:pt x="52" y="8"/>
                      <a:pt x="51" y="8"/>
                    </a:cubicBezTo>
                    <a:cubicBezTo>
                      <a:pt x="47" y="8"/>
                      <a:pt x="43" y="10"/>
                      <a:pt x="40" y="12"/>
                    </a:cubicBezTo>
                    <a:cubicBezTo>
                      <a:pt x="35" y="17"/>
                      <a:pt x="33" y="23"/>
                      <a:pt x="31" y="30"/>
                    </a:cubicBezTo>
                    <a:cubicBezTo>
                      <a:pt x="30" y="32"/>
                      <a:pt x="29" y="34"/>
                      <a:pt x="28" y="36"/>
                    </a:cubicBezTo>
                    <a:cubicBezTo>
                      <a:pt x="28" y="37"/>
                      <a:pt x="28" y="37"/>
                      <a:pt x="28" y="37"/>
                    </a:cubicBezTo>
                    <a:cubicBezTo>
                      <a:pt x="28" y="37"/>
                      <a:pt x="28" y="37"/>
                      <a:pt x="28" y="37"/>
                    </a:cubicBezTo>
                    <a:cubicBezTo>
                      <a:pt x="29" y="39"/>
                      <a:pt x="29" y="42"/>
                      <a:pt x="29" y="44"/>
                    </a:cubicBezTo>
                    <a:cubicBezTo>
                      <a:pt x="28" y="47"/>
                      <a:pt x="28" y="49"/>
                      <a:pt x="27" y="51"/>
                    </a:cubicBezTo>
                    <a:cubicBezTo>
                      <a:pt x="27" y="53"/>
                      <a:pt x="26" y="55"/>
                      <a:pt x="26" y="57"/>
                    </a:cubicBezTo>
                    <a:cubicBezTo>
                      <a:pt x="26" y="63"/>
                      <a:pt x="29" y="69"/>
                      <a:pt x="33" y="75"/>
                    </a:cubicBezTo>
                    <a:cubicBezTo>
                      <a:pt x="34" y="76"/>
                      <a:pt x="34" y="78"/>
                      <a:pt x="35" y="79"/>
                    </a:cubicBezTo>
                    <a:cubicBezTo>
                      <a:pt x="36" y="80"/>
                      <a:pt x="36" y="81"/>
                      <a:pt x="35" y="82"/>
                    </a:cubicBezTo>
                    <a:cubicBezTo>
                      <a:pt x="35" y="83"/>
                      <a:pt x="34" y="84"/>
                      <a:pt x="33" y="84"/>
                    </a:cubicBezTo>
                    <a:cubicBezTo>
                      <a:pt x="33" y="85"/>
                      <a:pt x="32" y="85"/>
                      <a:pt x="32" y="85"/>
                    </a:cubicBezTo>
                    <a:close/>
                    <a:moveTo>
                      <a:pt x="16" y="35"/>
                    </a:moveTo>
                    <a:cubicBezTo>
                      <a:pt x="13" y="35"/>
                      <a:pt x="10" y="37"/>
                      <a:pt x="9" y="42"/>
                    </a:cubicBezTo>
                    <a:cubicBezTo>
                      <a:pt x="9" y="47"/>
                      <a:pt x="9" y="47"/>
                      <a:pt x="9" y="47"/>
                    </a:cubicBezTo>
                    <a:cubicBezTo>
                      <a:pt x="12" y="44"/>
                      <a:pt x="12" y="44"/>
                      <a:pt x="12" y="44"/>
                    </a:cubicBezTo>
                    <a:cubicBezTo>
                      <a:pt x="15" y="42"/>
                      <a:pt x="17" y="40"/>
                      <a:pt x="18" y="39"/>
                    </a:cubicBezTo>
                    <a:cubicBezTo>
                      <a:pt x="20" y="36"/>
                      <a:pt x="20" y="36"/>
                      <a:pt x="20" y="36"/>
                    </a:cubicBezTo>
                    <a:cubicBezTo>
                      <a:pt x="17" y="35"/>
                      <a:pt x="17" y="35"/>
                      <a:pt x="17" y="35"/>
                    </a:cubicBezTo>
                    <a:cubicBezTo>
                      <a:pt x="17" y="35"/>
                      <a:pt x="17" y="35"/>
                      <a:pt x="16" y="35"/>
                    </a:cubicBezTo>
                    <a:cubicBezTo>
                      <a:pt x="16" y="35"/>
                      <a:pt x="16" y="35"/>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44" name="矩形 43"/>
          <p:cNvSpPr/>
          <p:nvPr/>
        </p:nvSpPr>
        <p:spPr>
          <a:xfrm>
            <a:off x="1693543" y="3104679"/>
            <a:ext cx="386628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 + ( (3 + 2) ×8 – 7) ÷ 3 </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1" name="直接箭头连接符 10"/>
          <p:cNvCxnSpPr/>
          <p:nvPr/>
        </p:nvCxnSpPr>
        <p:spPr>
          <a:xfrm flipV="1">
            <a:off x="3410989" y="3622143"/>
            <a:ext cx="0" cy="432000"/>
          </a:xfrm>
          <a:prstGeom prst="straightConnector1">
            <a:avLst/>
          </a:prstGeom>
          <a:ln w="28575">
            <a:solidFill>
              <a:srgbClr val="B42D2D"/>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2633749" y="3622143"/>
            <a:ext cx="0" cy="432000"/>
          </a:xfrm>
          <a:prstGeom prst="straightConnector1">
            <a:avLst/>
          </a:prstGeom>
          <a:ln w="28575">
            <a:solidFill>
              <a:srgbClr val="B42D2D"/>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509382" y="3104679"/>
            <a:ext cx="462637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 + ( (3 + 2) ×8 – 7) ) ÷ 3 </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50" name="直接箭头连接符 49"/>
          <p:cNvCxnSpPr/>
          <p:nvPr/>
        </p:nvCxnSpPr>
        <p:spPr>
          <a:xfrm flipV="1">
            <a:off x="9674629" y="3622143"/>
            <a:ext cx="0" cy="432000"/>
          </a:xfrm>
          <a:prstGeom prst="straightConnector1">
            <a:avLst/>
          </a:prstGeom>
          <a:ln w="28575">
            <a:solidFill>
              <a:srgbClr val="B42D2D"/>
            </a:solidFill>
            <a:tailEnd type="arrow"/>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2160378" y="4843522"/>
            <a:ext cx="9068731" cy="766566"/>
            <a:chOff x="2102189" y="4452381"/>
            <a:chExt cx="9068731" cy="766566"/>
          </a:xfrm>
        </p:grpSpPr>
        <p:sp>
          <p:nvSpPr>
            <p:cNvPr id="52" name="圆角右箭头 51"/>
            <p:cNvSpPr/>
            <p:nvPr/>
          </p:nvSpPr>
          <p:spPr>
            <a:xfrm flipV="1">
              <a:off x="2102189" y="4452381"/>
              <a:ext cx="807720" cy="692543"/>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p:cNvSpPr/>
            <p:nvPr/>
          </p:nvSpPr>
          <p:spPr>
            <a:xfrm>
              <a:off x="2967228" y="4726504"/>
              <a:ext cx="8203692"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用栈保存，扫描到左括号</a:t>
              </a:r>
              <a:r>
                <a:rPr kumimoji="0" lang="zh-CN" altLang="en-US" sz="26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进栈</a:t>
              </a:r>
              <a:r>
                <a:rPr kumimoji="0" lang="zh-CN" altLang="en-US" sz="26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，扫描到右括号</a:t>
              </a:r>
              <a:r>
                <a:rPr kumimoji="0" lang="zh-CN" altLang="en-US" sz="26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出栈</a:t>
              </a:r>
              <a:endParaRPr kumimoji="0" lang="zh-CN" altLang="en-US" sz="26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 name="标题 4"/>
          <p:cNvSpPr>
            <a:spLocks noGrp="1"/>
          </p:cNvSpPr>
          <p:nvPr>
            <p:ph type="title"/>
          </p:nvPr>
        </p:nvSpPr>
        <p:spPr/>
        <p:txBody>
          <a:bodyPr/>
          <a:lstStyle/>
          <a:p>
            <a:r>
              <a:rPr lang="zh-CN" altLang="en-US" dirty="0" smtClean="0">
                <a:solidFill>
                  <a:schemeClr val="bg1"/>
                </a:solidFill>
              </a:rPr>
              <a:t>括号匹配问题</a:t>
            </a:r>
            <a:endParaRPr lang="zh-CN" altLang="en-US" dirty="0">
              <a:solidFill>
                <a:schemeClr val="bg1"/>
              </a:solidFill>
            </a:endParaRPr>
          </a:p>
        </p:txBody>
      </p:sp>
    </p:spTree>
    <p:extLst>
      <p:ext uri="{BB962C8B-B14F-4D97-AF65-F5344CB8AC3E}">
        <p14:creationId xmlns:p14="http://schemas.microsoft.com/office/powerpoint/2010/main" val="1789974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wipe(down)">
                                      <p:cBhvr>
                                        <p:cTn id="33" dur="500"/>
                                        <p:tgtEl>
                                          <p:spTgt spid="5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2" restart="whenNotActive" fill="hold" evtFilter="cancelBubble" nodeType="interactiveSeq">
                <p:stCondLst>
                  <p:cond evt="onClick" delay="0">
                    <p:tgtEl>
                      <p:spTgt spid="45"/>
                    </p:tgtEl>
                  </p:cond>
                </p:stCondLst>
                <p:endSync evt="end" delay="0">
                  <p:rtn val="all"/>
                </p:endSync>
                <p:childTnLst>
                  <p:par>
                    <p:cTn id="43" fill="hold">
                      <p:stCondLst>
                        <p:cond delay="0"/>
                      </p:stCondLst>
                      <p:childTnLst>
                        <p:par>
                          <p:cTn id="44" fill="hold">
                            <p:stCondLst>
                              <p:cond delay="0"/>
                            </p:stCondLst>
                            <p:childTnLst>
                              <p:par>
                                <p:cTn id="45" presetID="35" presetClass="emph" presetSubtype="0" repeatCount="2000" fill="hold" nodeType="clickEffect">
                                  <p:stCondLst>
                                    <p:cond delay="0"/>
                                  </p:stCondLst>
                                  <p:childTnLst>
                                    <p:anim calcmode="discrete" valueType="str">
                                      <p:cBhvr>
                                        <p:cTn id="46" dur="500" fill="hold"/>
                                        <p:tgtEl>
                                          <p:spTgt spid="4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5"/>
                  </p:tgtEl>
                </p:cond>
              </p:nextCondLst>
            </p:seq>
            <p:seq concurrent="1" nextAc="seek">
              <p:cTn id="47" restart="whenNotActive" fill="hold" evtFilter="cancelBubble" nodeType="interactiveSeq">
                <p:stCondLst>
                  <p:cond evt="onClick" delay="0">
                    <p:tgtEl>
                      <p:spTgt spid="11"/>
                    </p:tgtEl>
                  </p:cond>
                </p:stCondLst>
                <p:endSync evt="end" delay="0">
                  <p:rtn val="all"/>
                </p:endSync>
                <p:childTnLst>
                  <p:par>
                    <p:cTn id="48" fill="hold">
                      <p:stCondLst>
                        <p:cond delay="0"/>
                      </p:stCondLst>
                      <p:childTnLst>
                        <p:par>
                          <p:cTn id="49" fill="hold">
                            <p:stCondLst>
                              <p:cond delay="0"/>
                            </p:stCondLst>
                            <p:childTnLst>
                              <p:par>
                                <p:cTn id="50" presetID="35" presetClass="emph" presetSubtype="0" repeatCount="2000" fill="hold" nodeType="clickEffect">
                                  <p:stCondLst>
                                    <p:cond delay="0"/>
                                  </p:stCondLst>
                                  <p:childTnLst>
                                    <p:anim calcmode="discrete" valueType="str">
                                      <p:cBhvr>
                                        <p:cTn id="51"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1"/>
                  </p:tgtEl>
                </p:cond>
              </p:nextCondLst>
            </p:seq>
            <p:seq concurrent="1" nextAc="seek">
              <p:cTn id="52" restart="whenNotActive" fill="hold" evtFilter="cancelBubble" nodeType="interactiveSeq">
                <p:stCondLst>
                  <p:cond evt="onClick" delay="0">
                    <p:tgtEl>
                      <p:spTgt spid="50"/>
                    </p:tgtEl>
                  </p:cond>
                </p:stCondLst>
                <p:endSync evt="end" delay="0">
                  <p:rtn val="all"/>
                </p:endSync>
                <p:childTnLst>
                  <p:par>
                    <p:cTn id="53" fill="hold">
                      <p:stCondLst>
                        <p:cond delay="0"/>
                      </p:stCondLst>
                      <p:childTnLst>
                        <p:par>
                          <p:cTn id="54" fill="hold">
                            <p:stCondLst>
                              <p:cond delay="0"/>
                            </p:stCondLst>
                            <p:childTnLst>
                              <p:par>
                                <p:cTn id="55" presetID="35" presetClass="emph" presetSubtype="0" repeatCount="2000" fill="hold" nodeType="clickEffect">
                                  <p:stCondLst>
                                    <p:cond delay="0"/>
                                  </p:stCondLst>
                                  <p:childTnLst>
                                    <p:anim calcmode="discrete" valueType="str">
                                      <p:cBhvr>
                                        <p:cTn id="56" dur="5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0"/>
                  </p:tgtEl>
                </p:cond>
              </p:nextCondLst>
            </p:seq>
          </p:childTnLst>
        </p:cTn>
      </p:par>
    </p:tnLst>
    <p:bldLst>
      <p:bldP spid="4" grpId="0"/>
      <p:bldP spid="33" grpId="0"/>
      <p:bldP spid="44" grpId="0"/>
      <p:bldP spid="4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p:cNvSpPr txBox="1">
            <a:spLocks noChangeArrowheads="1"/>
          </p:cNvSpPr>
          <p:nvPr/>
        </p:nvSpPr>
        <p:spPr bwMode="auto">
          <a:xfrm>
            <a:off x="2208213" y="549275"/>
            <a:ext cx="4956175"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{3*[A+(b*cd)]}</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3*A+(b*cd]+{5*a}</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3*A+(b*cd)dfg]+sfg</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{3*A+(b*cd)+5+e</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44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4372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pPr marL="0" indent="0">
              <a:buNone/>
            </a:pPr>
            <a:r>
              <a:rPr lang="en-US" altLang="zh-CN" sz="2600" dirty="0"/>
              <a:t>1</a:t>
            </a:r>
            <a:r>
              <a:rPr lang="zh-CN" altLang="en-US" sz="2600" dirty="0"/>
              <a:t>）凡出现左括弧，则进栈；</a:t>
            </a:r>
          </a:p>
          <a:p>
            <a:pPr marL="0" indent="0">
              <a:buNone/>
            </a:pPr>
            <a:r>
              <a:rPr lang="en-US" altLang="zh-CN" sz="2600" dirty="0"/>
              <a:t>2</a:t>
            </a:r>
            <a:r>
              <a:rPr lang="zh-CN" altLang="en-US" sz="2600" dirty="0"/>
              <a:t>）凡出现右括弧，首先检查栈是否空</a:t>
            </a:r>
          </a:p>
          <a:p>
            <a:pPr marL="0" indent="0">
              <a:buNone/>
            </a:pPr>
            <a:r>
              <a:rPr lang="zh-CN" altLang="en-US" sz="2600" dirty="0"/>
              <a:t>   若栈空，则表明该“右括弧”多余</a:t>
            </a:r>
            <a:r>
              <a:rPr lang="zh-CN" altLang="en-US" sz="2600" dirty="0" smtClean="0"/>
              <a:t>，</a:t>
            </a:r>
            <a:r>
              <a:rPr lang="zh-CN" altLang="en-US" sz="2600" dirty="0" smtClean="0">
                <a:solidFill>
                  <a:srgbClr val="FF0000"/>
                </a:solidFill>
              </a:rPr>
              <a:t>不匹配</a:t>
            </a:r>
            <a:endParaRPr lang="zh-CN" altLang="en-US" sz="2600" dirty="0">
              <a:solidFill>
                <a:srgbClr val="FF0000"/>
              </a:solidFill>
            </a:endParaRPr>
          </a:p>
          <a:p>
            <a:pPr marL="0" indent="0">
              <a:buNone/>
            </a:pPr>
            <a:r>
              <a:rPr lang="zh-CN" altLang="en-US" sz="2600" dirty="0"/>
              <a:t>   否则和栈顶元素比较，</a:t>
            </a:r>
          </a:p>
          <a:p>
            <a:pPr marL="0" indent="0">
              <a:buNone/>
            </a:pPr>
            <a:r>
              <a:rPr lang="zh-CN" altLang="en-US" sz="2600" dirty="0"/>
              <a:t>       若相匹配，则“左括弧出栈” ，</a:t>
            </a:r>
          </a:p>
          <a:p>
            <a:pPr marL="0" indent="0">
              <a:buNone/>
            </a:pPr>
            <a:r>
              <a:rPr lang="zh-CN" altLang="en-US" sz="2600" dirty="0"/>
              <a:t>       否则表明</a:t>
            </a:r>
            <a:r>
              <a:rPr lang="zh-CN" altLang="en-US" sz="2600" dirty="0">
                <a:solidFill>
                  <a:srgbClr val="FF0000"/>
                </a:solidFill>
              </a:rPr>
              <a:t>不匹配</a:t>
            </a:r>
            <a:r>
              <a:rPr lang="zh-CN" altLang="en-US" sz="2600" dirty="0"/>
              <a:t>。</a:t>
            </a:r>
          </a:p>
          <a:p>
            <a:pPr marL="0" indent="0">
              <a:buNone/>
            </a:pPr>
            <a:r>
              <a:rPr lang="en-US" altLang="zh-CN" sz="2600" dirty="0"/>
              <a:t>3</a:t>
            </a:r>
            <a:r>
              <a:rPr lang="zh-CN" altLang="en-US" sz="2600" dirty="0"/>
              <a:t>）表达式检验结束时，</a:t>
            </a:r>
          </a:p>
          <a:p>
            <a:pPr marL="0" indent="0">
              <a:buNone/>
            </a:pPr>
            <a:r>
              <a:rPr lang="zh-CN" altLang="en-US" sz="2600" dirty="0"/>
              <a:t>   若栈空，则表明表达式</a:t>
            </a:r>
            <a:r>
              <a:rPr lang="zh-CN" altLang="en-US" sz="2600" dirty="0" smtClean="0"/>
              <a:t>中括号</a:t>
            </a:r>
            <a:r>
              <a:rPr lang="zh-CN" altLang="en-US" sz="2600" dirty="0" smtClean="0">
                <a:solidFill>
                  <a:srgbClr val="FF0000"/>
                </a:solidFill>
              </a:rPr>
              <a:t>全部匹配</a:t>
            </a:r>
            <a:r>
              <a:rPr lang="zh-CN" altLang="en-US" sz="2600" dirty="0" smtClean="0"/>
              <a:t>，</a:t>
            </a:r>
            <a:endParaRPr lang="zh-CN" altLang="en-US" sz="2600" dirty="0"/>
          </a:p>
          <a:p>
            <a:pPr marL="0" indent="0">
              <a:buNone/>
            </a:pPr>
            <a:r>
              <a:rPr lang="zh-CN" altLang="en-US" sz="2600" dirty="0"/>
              <a:t>   否则表明“左括弧”</a:t>
            </a:r>
            <a:r>
              <a:rPr lang="zh-CN" altLang="en-US" sz="2600" dirty="0" smtClean="0"/>
              <a:t>有余</a:t>
            </a:r>
            <a:r>
              <a:rPr lang="en-US" altLang="zh-CN" sz="2600" dirty="0" smtClean="0"/>
              <a:t>,</a:t>
            </a:r>
            <a:r>
              <a:rPr lang="zh-CN" altLang="en-US" sz="2600" dirty="0" smtClean="0">
                <a:solidFill>
                  <a:srgbClr val="FF0000"/>
                </a:solidFill>
              </a:rPr>
              <a:t>不</a:t>
            </a:r>
            <a:r>
              <a:rPr lang="zh-CN" altLang="en-US" sz="2600" dirty="0">
                <a:solidFill>
                  <a:srgbClr val="FF0000"/>
                </a:solidFill>
              </a:rPr>
              <a:t>匹配</a:t>
            </a:r>
            <a:r>
              <a:rPr lang="zh-CN" altLang="en-US" sz="2600" dirty="0" smtClean="0"/>
              <a:t>。</a:t>
            </a:r>
            <a:endParaRPr lang="zh-CN" altLang="en-US" sz="2600" dirty="0"/>
          </a:p>
        </p:txBody>
      </p:sp>
      <p:sp>
        <p:nvSpPr>
          <p:cNvPr id="3" name="标题 2"/>
          <p:cNvSpPr>
            <a:spLocks noGrp="1"/>
          </p:cNvSpPr>
          <p:nvPr>
            <p:ph type="title"/>
          </p:nvPr>
        </p:nvSpPr>
        <p:spPr>
          <a:prstGeom prst="rect">
            <a:avLst/>
          </a:prstGeom>
        </p:spPr>
        <p:txBody>
          <a:bodyPr>
            <a:normAutofit fontScale="90000"/>
          </a:bodyPr>
          <a:lstStyle/>
          <a:p>
            <a:pPr algn="l"/>
            <a:r>
              <a:rPr lang="zh-CN" altLang="en-US" dirty="0"/>
              <a:t>算法</a:t>
            </a:r>
            <a:r>
              <a:rPr lang="zh-CN" altLang="en-US" dirty="0" smtClean="0"/>
              <a:t>思想</a:t>
            </a:r>
            <a:endParaRPr lang="zh-CN" altLang="en-US" dirty="0"/>
          </a:p>
        </p:txBody>
      </p:sp>
    </p:spTree>
    <p:extLst>
      <p:ext uri="{BB962C8B-B14F-4D97-AF65-F5344CB8AC3E}">
        <p14:creationId xmlns:p14="http://schemas.microsoft.com/office/powerpoint/2010/main" val="19208236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050" y="8914"/>
            <a:ext cx="11582401" cy="6863417"/>
          </a:xfrm>
          <a:prstGeom prst="rect">
            <a:avLst/>
          </a:prstGeom>
          <a:solidFill>
            <a:schemeClr val="tx2">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bool  is_matched(string 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SeqStack&lt;char&gt; openings;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char match;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bool is_matched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for (int i = 0; i &lt; s.length(); i++) </a:t>
            </a:r>
            <a:r>
              <a:rPr kumimoji="0" lang="en-US" altLang="zh-CN" sz="2000" b="0" i="0" u="none" strike="noStrike" kern="1200" cap="none" spc="0" normalizeH="0" baseline="0" noProof="0">
                <a:ln>
                  <a:noFill/>
                </a:ln>
                <a:solidFill>
                  <a:srgbClr val="FF0000"/>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(s[i] == '(' || s[i] == '[' || s[i]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openings.Push(s[i]);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(s[i] == ')' || s[i] == ']' || s[i]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(openings.Empty())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char match;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match = openings.Pop();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is_matched = ((s[i] == ')' &amp;&amp; match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(s[i] == ']' &amp;&amp; match == '[') || (s[i] == '}'&amp;&amp; match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(!is_matched)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en-US" altLang="zh-CN" sz="20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smtClean="0">
                <a:ln>
                  <a:noFill/>
                </a:ln>
                <a:solidFill>
                  <a:srgbClr val="FF0000"/>
                </a:solidFill>
                <a:effectLst/>
                <a:uLnTx/>
                <a:uFillTx/>
                <a:latin typeface="Calibri"/>
                <a:ea typeface="宋体" panose="02010600030101010101" pitchFamily="2" charset="-122"/>
                <a:cs typeface="+mn-cs"/>
              </a:rPr>
              <a:t>}</a:t>
            </a:r>
            <a:endParaRPr kumimoji="0" lang="en-US" altLang="zh-CN" sz="2000" b="0" i="0" u="none" strike="noStrike" kern="1200" cap="none" spc="0" normalizeH="0" baseline="0" noProof="0">
              <a:ln>
                <a:noFill/>
              </a:ln>
              <a:solidFill>
                <a:srgbClr val="FF0000"/>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(!openings.Empty())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true</a:t>
            </a:r>
            <a:r>
              <a:rPr kumimoji="0" lang="en-US" altLang="zh-CN" sz="20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a:t>
            </a:r>
            <a:endParaRPr kumimoji="0" lang="zh-CN" altLang="en-US" sz="20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8067" name="矩形 1"/>
          <p:cNvSpPr>
            <a:spLocks noChangeArrowheads="1"/>
          </p:cNvSpPr>
          <p:nvPr/>
        </p:nvSpPr>
        <p:spPr bwMode="auto">
          <a:xfrm>
            <a:off x="8695843" y="357494"/>
            <a:ext cx="3744416"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{3*[A+(b*cd)]}</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3*A+(b*cd]+{5*a}</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3*A+(b*cd)</a:t>
            </a:r>
            <a:r>
              <a:rPr kumimoji="0" lang="en-US" altLang="zh-CN" sz="24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dfg</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4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sfg</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{3*A+(b*cd)+5+e</a:t>
            </a:r>
          </a:p>
          <a:p>
            <a:pPr marL="0" marR="0" lvl="0" indent="0" algn="l" defTabSz="914400" rtl="0" eaLnBrk="1" fontAlgn="auto" latinLnBrk="0" hangingPunct="1">
              <a:lnSpc>
                <a:spcPct val="100000"/>
              </a:lnSpc>
              <a:spcBef>
                <a:spcPct val="0"/>
              </a:spcBef>
              <a:spcAft>
                <a:spcPts val="0"/>
              </a:spcAft>
              <a:buClrTx/>
              <a:buSzTx/>
              <a:buFont typeface="Wingdings" panose="05000000000000000000" pitchFamily="2" charset="2"/>
              <a:buNone/>
              <a:tabLst/>
              <a:defRPr/>
            </a:pP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16861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9655" y="162962"/>
            <a:ext cx="10840016" cy="6463308"/>
          </a:xfrm>
          <a:prstGeom prst="rect">
            <a:avLst/>
          </a:prstGeom>
          <a:solidFill>
            <a:schemeClr val="tx2">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int split(string text, string tokens[]) { </a:t>
            </a:r>
            <a:endParaRPr kumimoji="0" lang="en-US" altLang="zh-CN"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 </a:t>
            </a: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将</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text</a:t>
            </a: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表达式分隔成各个逻辑部分，存放在</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tokens</a:t>
            </a:r>
            <a:r>
              <a:rPr kumimoji="0" lang="zh-CN" altLang="en-US"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中，返回</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tokens</a:t>
            </a: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数组的</a:t>
            </a:r>
            <a:r>
              <a:rPr kumimoji="0" lang="zh-CN" altLang="en-US"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长度</a:t>
            </a: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string operators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int	i = 0, t_len = text.length(), k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while (i &lt; t_len)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(text[i] == ' ')	//	</a:t>
            </a: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遇到空格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i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else if (operators.find(text[i]) != string::npos) {	//</a:t>
            </a: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遇到操作符</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tokens[k++] = text.substr(i, 1); 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else </a:t>
            </a:r>
            <a:r>
              <a:rPr kumimoji="0" lang="en-US" altLang="zh-CN"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                    // </a:t>
            </a: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遇到操作数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int j = i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while (j &lt; t_len &amp;&amp; text[j] != ' ' &amp;&amp;  operators.find(text[j]) == string::npos)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if ((text[j] == 'e' || text[j] == 'E') &amp;&amp; j + 1 &lt; t_len &amp;&amp; text[j + 1]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j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j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tokens[k++] = text.substr(i, j - i); // </a:t>
            </a: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生成操作数子串</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i = 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return k;	</a:t>
            </a:r>
            <a:endParaRPr kumimoji="0" lang="en-US" altLang="zh-CN"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t>}</a:t>
            </a:r>
            <a:endParaRPr kumimoji="0" lang="en-US" altLang="zh-CN"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754682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706880" y="762000"/>
            <a:ext cx="8778240" cy="2143126"/>
          </a:xfrm>
          <a:prstGeom prst="rect">
            <a:avLst/>
          </a:prstGeom>
          <a:noFill/>
        </p:spPr>
        <p:txBody>
          <a:bodyPr vert="horz" wrap="squar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后缀表达式：</a:t>
            </a: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30 6 + 5 2 - / </a:t>
            </a:r>
            <a:r>
              <a:rPr kumimoji="0" lang="zh-CN" alt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的值为：</a:t>
            </a:r>
          </a:p>
        </p:txBody>
      </p:sp>
      <p:sp>
        <p:nvSpPr>
          <p:cNvPr id="4" name="文本框 3"/>
          <p:cNvSpPr txBox="1"/>
          <p:nvPr>
            <p:custDataLst>
              <p:tags r:id="rId3"/>
            </p:custDataLst>
          </p:nvPr>
        </p:nvSpPr>
        <p:spPr>
          <a:xfrm>
            <a:off x="2804160" y="278606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3</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5" name="文本框 4"/>
          <p:cNvSpPr txBox="1"/>
          <p:nvPr>
            <p:custDataLst>
              <p:tags r:id="rId4"/>
            </p:custDataLst>
          </p:nvPr>
        </p:nvSpPr>
        <p:spPr>
          <a:xfrm>
            <a:off x="2804160" y="364331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6</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6" name="文本框 5"/>
          <p:cNvSpPr txBox="1"/>
          <p:nvPr>
            <p:custDataLst>
              <p:tags r:id="rId5"/>
            </p:custDataLst>
          </p:nvPr>
        </p:nvSpPr>
        <p:spPr>
          <a:xfrm>
            <a:off x="2804160" y="450056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9</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7" name="文本框 6"/>
          <p:cNvSpPr txBox="1"/>
          <p:nvPr>
            <p:custDataLst>
              <p:tags r:id="rId6"/>
            </p:custDataLst>
          </p:nvPr>
        </p:nvSpPr>
        <p:spPr>
          <a:xfrm>
            <a:off x="2804160" y="5357814"/>
            <a:ext cx="7680960" cy="642937"/>
          </a:xfrm>
          <a:prstGeom prst="rect">
            <a:avLst/>
          </a:prstGeom>
          <a:noFill/>
        </p:spPr>
        <p:txBody>
          <a:bodyPr vert="horz"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12</a:t>
            </a:r>
            <a:endParaRPr kumimoji="0" lang="en-US" sz="312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8" name="椭圆 7"/>
          <p:cNvSpPr>
            <a:spLocks noChangeAspect="1"/>
          </p:cNvSpPr>
          <p:nvPr>
            <p:custDataLst>
              <p:tags r:id="rId7"/>
            </p:custDataLst>
          </p:nvPr>
        </p:nvSpPr>
        <p:spPr>
          <a:xfrm>
            <a:off x="1998346" y="285035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a:t>
            </a:r>
          </a:p>
        </p:txBody>
      </p:sp>
      <p:sp>
        <p:nvSpPr>
          <p:cNvPr id="9" name="椭圆 8"/>
          <p:cNvSpPr>
            <a:spLocks noChangeAspect="1"/>
          </p:cNvSpPr>
          <p:nvPr>
            <p:custDataLst>
              <p:tags r:id="rId8"/>
            </p:custDataLst>
          </p:nvPr>
        </p:nvSpPr>
        <p:spPr>
          <a:xfrm>
            <a:off x="1998346" y="370760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B</a:t>
            </a:r>
          </a:p>
        </p:txBody>
      </p:sp>
      <p:sp>
        <p:nvSpPr>
          <p:cNvPr id="10" name="椭圆 9"/>
          <p:cNvSpPr>
            <a:spLocks noChangeAspect="1"/>
          </p:cNvSpPr>
          <p:nvPr>
            <p:custDataLst>
              <p:tags r:id="rId9"/>
            </p:custDataLst>
          </p:nvPr>
        </p:nvSpPr>
        <p:spPr>
          <a:xfrm>
            <a:off x="1998346" y="4564857"/>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C</a:t>
            </a:r>
          </a:p>
        </p:txBody>
      </p:sp>
      <p:sp>
        <p:nvSpPr>
          <p:cNvPr id="11" name="椭圆 10"/>
          <p:cNvSpPr>
            <a:spLocks noChangeAspect="1"/>
          </p:cNvSpPr>
          <p:nvPr>
            <p:custDataLst>
              <p:tags r:id="rId10"/>
            </p:custDataLst>
          </p:nvPr>
        </p:nvSpPr>
        <p:spPr>
          <a:xfrm>
            <a:off x="1998346" y="5422107"/>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D</a:t>
            </a:r>
          </a:p>
        </p:txBody>
      </p:sp>
      <p:sp>
        <p:nvSpPr>
          <p:cNvPr id="12" name="圆角矩形 11"/>
          <p:cNvSpPr/>
          <p:nvPr>
            <p:custDataLst>
              <p:tags r:id="rId11"/>
            </p:custDataLst>
          </p:nvPr>
        </p:nvSpPr>
        <p:spPr>
          <a:xfrm>
            <a:off x="8427721"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1097149" rtl="0" eaLnBrk="1" fontAlgn="auto" latinLnBrk="0" hangingPunct="1">
              <a:lnSpc>
                <a:spcPct val="100000"/>
              </a:lnSpc>
              <a:spcBef>
                <a:spcPts val="0"/>
              </a:spcBef>
              <a:spcAft>
                <a:spcPts val="0"/>
              </a:spcAft>
              <a:buClrTx/>
              <a:buSzTx/>
              <a:buFontTx/>
              <a:buNone/>
              <a:tabLst/>
              <a:defRPr/>
            </a:pPr>
            <a:r>
              <a:rPr kumimoji="0" lang="zh-CN" alt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提交</a:t>
            </a:r>
            <a:endParaRPr kumimoji="0" lang="en-US" sz="192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nvGrpSpPr>
          <p:cNvPr id="17" name="组合 16"/>
          <p:cNvGrpSpPr/>
          <p:nvPr>
            <p:custDataLst>
              <p:tags r:id="rId12"/>
            </p:custDataLst>
          </p:nvPr>
        </p:nvGrpSpPr>
        <p:grpSpPr>
          <a:xfrm>
            <a:off x="0" y="0"/>
            <a:ext cx="10972800" cy="762000"/>
            <a:chOff x="-508000" y="0"/>
            <a:chExt cx="9144000" cy="635000"/>
          </a:xfrm>
        </p:grpSpPr>
        <p:sp>
          <p:nvSpPr>
            <p:cNvPr id="13" name="TitleBackground"/>
            <p:cNvSpPr/>
            <p:nvPr>
              <p:custDataLst>
                <p:tags r:id="rId14"/>
              </p:custDataLst>
            </p:nvPr>
          </p:nvSpPr>
          <p:spPr>
            <a:xfrm>
              <a:off x="-50800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4" name="ColorBlock"/>
            <p:cNvSpPr/>
            <p:nvPr>
              <p:custDataLst>
                <p:tags r:id="rId15"/>
              </p:custDataLst>
            </p:nvPr>
          </p:nvSpPr>
          <p:spPr>
            <a:xfrm>
              <a:off x="-50800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97149" rtl="0" eaLnBrk="1" fontAlgn="auto" latinLnBrk="0" hangingPunct="1">
                <a:lnSpc>
                  <a:spcPct val="100000"/>
                </a:lnSpc>
                <a:spcBef>
                  <a:spcPts val="0"/>
                </a:spcBef>
                <a:spcAft>
                  <a:spcPts val="0"/>
                </a:spcAft>
                <a:buClrTx/>
                <a:buSzTx/>
                <a:buFontTx/>
                <a:buNone/>
                <a:tabLst/>
                <a:defRPr/>
              </a:pPr>
              <a:endParaRPr kumimoji="0" lang="en-US" sz="2160" b="0" i="0" u="none" strike="noStrike" kern="1200" cap="none" spc="0" normalizeH="0" baseline="0" noProof="0">
                <a:ln>
                  <a:noFill/>
                </a:ln>
                <a:solidFill>
                  <a:srgbClr val="FFFFFF"/>
                </a:solidFill>
                <a:effectLst/>
                <a:uLnTx/>
                <a:uFillTx/>
                <a:latin typeface="Verdana"/>
                <a:ea typeface="+mn-ea"/>
                <a:cs typeface="+mn-cs"/>
              </a:endParaRPr>
            </a:p>
          </p:txBody>
        </p:sp>
        <p:sp>
          <p:nvSpPr>
            <p:cNvPr id="15" name="TypeText"/>
            <p:cNvSpPr txBox="1"/>
            <p:nvPr>
              <p:custDataLst>
                <p:tags r:id="rId16"/>
              </p:custDataLst>
            </p:nvPr>
          </p:nvSpPr>
          <p:spPr>
            <a:xfrm>
              <a:off x="-296333" y="0"/>
              <a:ext cx="1905000" cy="635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zh-CN" alt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单选题</a:t>
              </a:r>
              <a:endParaRPr kumimoji="0" lang="en-US" sz="312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sp>
          <p:nvSpPr>
            <p:cNvPr id="16" name="TipText"/>
            <p:cNvSpPr txBox="1"/>
            <p:nvPr>
              <p:custDataLst>
                <p:tags r:id="rId17"/>
              </p:custDataLst>
            </p:nvPr>
          </p:nvSpPr>
          <p:spPr>
            <a:xfrm>
              <a:off x="946150" y="91017"/>
              <a:ext cx="2286000" cy="508000"/>
            </a:xfrm>
            <a:prstGeom prst="rect">
              <a:avLst/>
            </a:prstGeom>
            <a:noFill/>
          </p:spPr>
          <p:txBody>
            <a:bodyPr vert="horz" wrap="none" rtlCol="0" anchor="ctr" anchorCtr="0">
              <a:noAutofit/>
            </a:bodyPr>
            <a:lstStyle/>
            <a:p>
              <a:pPr marL="0" marR="0" lvl="0" indent="0" algn="l" defTabSz="1097149"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5</a:t>
              </a:r>
              <a:r>
                <a:rPr kumimoji="0" lang="zh-CN" altLang="en-US"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endParaRPr kumimoji="0" lang="en-US" sz="24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p:txBody>
        </p:sp>
      </p:grpSp>
      <p:pic>
        <p:nvPicPr>
          <p:cNvPr id="18" name="图片 17"/>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5990862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下列哪个不是合法的前缀表达式？</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+++AB*CDE</a:t>
            </a: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-+AB+CD*E</a:t>
            </a: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+-**ABCDE</a:t>
            </a: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+A*-+BCDE</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5716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402899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借助栈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将中缀表达式</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A-(B-C/D)*E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转换为后缀表达式，假设</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栈初始压入“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的容量至少为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3789878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表达式</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(4+2*2-</a:t>
            </a:r>
            <a:r>
              <a:rPr lang="en-US" altLang="zh-CN" sz="2600" dirty="0" smtClean="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求值过程中，当扫描到</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时，操作数栈和算符栈</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从栈底到栈顶</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的内容依次为（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3,2,4,1,1;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3,2,8;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3,2,8;    </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3,2,4,2,2;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5716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12"/>
            </p:custDataLst>
          </p:nvPr>
        </p:nvGrpSpPr>
        <p:grpSpPr>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735937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36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38168" y="61585"/>
            <a:ext cx="37052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随处可见的栈结构</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7251" y="667933"/>
            <a:ext cx="3947160" cy="2631440"/>
          </a:xfrm>
          <a:prstGeom prst="rect">
            <a:avLst/>
          </a:prstGeom>
          <a:ln>
            <a:solidFill>
              <a:srgbClr val="507D7D"/>
            </a:solidFill>
          </a:ln>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9326" y="518763"/>
            <a:ext cx="2880000" cy="2880000"/>
          </a:xfrm>
          <a:prstGeom prst="rect">
            <a:avLst/>
          </a:prstGeom>
          <a:ln>
            <a:solidFill>
              <a:srgbClr val="507D7D"/>
            </a:solidFill>
          </a:ln>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7347" y="3398763"/>
            <a:ext cx="3545100" cy="2808000"/>
          </a:xfrm>
          <a:prstGeom prst="rect">
            <a:avLst/>
          </a:prstGeom>
          <a:ln>
            <a:solidFill>
              <a:srgbClr val="507D7D"/>
            </a:solidFill>
          </a:ln>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873" y="3299373"/>
            <a:ext cx="630555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descr="https://img2.baidu.com/it/u=3521375097,3945330714&amp;fm=26&amp;fmt=auto&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5475" y="518763"/>
            <a:ext cx="2721736" cy="2721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7385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判断字符串</a:t>
            </a:r>
            <a:r>
              <a:rPr kumimoji="0" lang="en-US"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 ([]()[()])"</a:t>
            </a:r>
            <a:r>
              <a:rPr kumimoji="0" lang="zh-CN" altLang="zh-CN" sz="2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中括号是否配对时，所需的栈的容量至少是</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4" name="TextBox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3</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5" name="TextBox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4</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6" name="TextBox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5</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7" name="TextBox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6</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A</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B</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C</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1" name="椭圆 10"/>
          <p:cNvSpPr>
            <a:spLocks noChangeAspect="1"/>
          </p:cNvSpPr>
          <p:nvPr>
            <p:custDataLst>
              <p:tags r:id="rId10"/>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D</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sp>
        <p:nvSpPr>
          <p:cNvPr id="12" name="圆角矩形 11"/>
          <p:cNvSpPr/>
          <p:nvPr>
            <p:custDataLst>
              <p:tags r:id="rId11"/>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smtClean="0">
                <a:ln>
                  <a:noFill/>
                </a:ln>
                <a:solidFill>
                  <a:srgbClr val="FFFFFF"/>
                </a:solidFill>
                <a:effectLst/>
                <a:uLnTx/>
                <a:uFillTx/>
                <a:latin typeface="Microsoft Yahei"/>
                <a:ea typeface="Microsoft Yahei"/>
                <a:cs typeface="+mn-cs"/>
                <a:sym typeface="Microsoft Yahei"/>
              </a:rPr>
              <a:t>提交</a:t>
            </a:r>
            <a:endParaRPr kumimoji="0" lang="zh-CN" altLang="en-US" sz="1600" b="0" i="0" u="none" strike="noStrike" kern="1200" cap="none" spc="0" normalizeH="0" baseline="0" noProof="0">
              <a:ln>
                <a:noFill/>
              </a:ln>
              <a:solidFill>
                <a:srgbClr val="FFFFFF"/>
              </a:solidFill>
              <a:effectLst/>
              <a:uLnTx/>
              <a:uFillTx/>
              <a:latin typeface="Microsoft Yahei"/>
              <a:ea typeface="Microsoft Yahei"/>
              <a:cs typeface="+mn-cs"/>
              <a:sym typeface="Microsoft Yahei"/>
            </a:endParaRPr>
          </a:p>
        </p:txBody>
      </p:sp>
      <p:grpSp>
        <p:nvGrpSpPr>
          <p:cNvPr id="17" name="组合 16"/>
          <p:cNvGrpSpPr/>
          <p:nvPr>
            <p:custDataLst>
              <p:tags r:id="rId12"/>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smtClean="0">
                  <a:ln>
                    <a:noFill/>
                  </a:ln>
                  <a:solidFill>
                    <a:srgbClr val="000000"/>
                  </a:solidFill>
                  <a:effectLst/>
                  <a:uLnTx/>
                  <a:uFillTx/>
                  <a:latin typeface="Microsoft Yahei"/>
                  <a:ea typeface="Microsoft Yahei"/>
                  <a:cs typeface="+mn-cs"/>
                  <a:sym typeface="Microsoft Yahei"/>
                </a:rPr>
                <a:t>单选题</a:t>
              </a:r>
              <a:endParaRPr kumimoji="0" lang="zh-CN" altLang="en-US" sz="2600" b="0" i="0" u="none" strike="noStrike" kern="1200" cap="none" spc="0" normalizeH="0" baseline="0" noProof="0">
                <a:ln>
                  <a:noFill/>
                </a:ln>
                <a:solidFill>
                  <a:srgbClr val="000000"/>
                </a:solidFill>
                <a:effectLst/>
                <a:uLnTx/>
                <a:uFillTx/>
                <a:latin typeface="Microsoft Yahei"/>
                <a:ea typeface="Microsoft Yahei"/>
                <a:cs typeface="+mn-cs"/>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5</a:t>
              </a:r>
              <a:r>
                <a:rPr kumimoji="0" lang="zh-CN" altLang="en-US" sz="2000" b="0" i="0" u="none" strike="noStrike" kern="1200" cap="none" spc="0" normalizeH="0" baseline="0" noProof="0" smtClean="0">
                  <a:ln>
                    <a:noFill/>
                  </a:ln>
                  <a:solidFill>
                    <a:srgbClr val="808080"/>
                  </a:solidFill>
                  <a:effectLst/>
                  <a:uLnTx/>
                  <a:uFillTx/>
                  <a:latin typeface="Microsoft Yahei"/>
                  <a:ea typeface="Microsoft Yahei"/>
                  <a:cs typeface="+mn-cs"/>
                  <a:sym typeface="Microsoft Yahei"/>
                </a:rPr>
                <a:t>分</a:t>
              </a:r>
              <a:endParaRPr kumimoji="0" lang="zh-CN" altLang="en-US" sz="2000" b="0" i="0" u="none" strike="noStrike" kern="1200" cap="none" spc="0" normalizeH="0" baseline="0" noProof="0">
                <a:ln>
                  <a:noFill/>
                </a:ln>
                <a:solidFill>
                  <a:srgbClr val="808080"/>
                </a:solidFill>
                <a:effectLst/>
                <a:uLnTx/>
                <a:uFillTx/>
                <a:latin typeface="Microsoft Yahei"/>
                <a:ea typeface="Microsoft Yahei"/>
                <a:cs typeface="+mn-cs"/>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0139526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zh-CN" altLang="en-US" dirty="0"/>
              <a:t>回溯法又称为试探法，它按优先条件向前搜索以达到目标，如探索到某一步时，发现原先的选择达不到目标，就退回一步按次优条件重新选择，</a:t>
            </a:r>
            <a:r>
              <a:rPr lang="zh-CN" altLang="en-US" dirty="0" smtClean="0"/>
              <a:t>这种</a:t>
            </a:r>
            <a:r>
              <a:rPr lang="zh-CN" altLang="en-US" dirty="0"/>
              <a:t>受阻</a:t>
            </a:r>
            <a:r>
              <a:rPr lang="zh-CN" altLang="en-US" dirty="0" smtClean="0"/>
              <a:t>时</a:t>
            </a:r>
            <a:r>
              <a:rPr lang="zh-CN" altLang="en-US" dirty="0"/>
              <a:t>退回上一选择</a:t>
            </a:r>
            <a:r>
              <a:rPr lang="zh-CN" altLang="en-US" dirty="0" smtClean="0"/>
              <a:t>再求解的</a:t>
            </a:r>
            <a:r>
              <a:rPr lang="zh-CN" altLang="en-US" dirty="0"/>
              <a:t>方法即为回溯法</a:t>
            </a:r>
            <a:r>
              <a:rPr lang="zh-CN" altLang="en-US" dirty="0" smtClean="0"/>
              <a:t>。</a:t>
            </a:r>
            <a:endParaRPr lang="en-US" altLang="zh-CN" dirty="0" smtClean="0"/>
          </a:p>
          <a:p>
            <a:r>
              <a:rPr lang="zh-CN" altLang="en-US" dirty="0" smtClean="0"/>
              <a:t>举例：</a:t>
            </a:r>
            <a:r>
              <a:rPr lang="en-US" altLang="zh-CN" dirty="0" smtClean="0"/>
              <a:t>n</a:t>
            </a:r>
            <a:r>
              <a:rPr lang="zh-CN" altLang="en-US" dirty="0" smtClean="0"/>
              <a:t>皇后问题</a:t>
            </a:r>
            <a:endParaRPr lang="en-US" altLang="zh-CN" dirty="0"/>
          </a:p>
          <a:p>
            <a:r>
              <a:rPr lang="zh-CN" altLang="en-US" dirty="0" smtClean="0"/>
              <a:t>方法：</a:t>
            </a:r>
            <a:endParaRPr lang="en-US" altLang="zh-CN" dirty="0" smtClean="0"/>
          </a:p>
          <a:p>
            <a:pPr lvl="1"/>
            <a:r>
              <a:rPr lang="zh-CN" altLang="en-US" dirty="0" smtClean="0">
                <a:solidFill>
                  <a:srgbClr val="FF0000"/>
                </a:solidFill>
              </a:rPr>
              <a:t>利用栈进行回溯</a:t>
            </a:r>
            <a:endParaRPr lang="en-US" altLang="zh-CN" dirty="0" smtClean="0">
              <a:solidFill>
                <a:srgbClr val="FF0000"/>
              </a:solidFill>
            </a:endParaRPr>
          </a:p>
          <a:p>
            <a:pPr lvl="1"/>
            <a:r>
              <a:rPr lang="zh-CN" altLang="en-US" dirty="0" smtClean="0"/>
              <a:t>利用递归</a:t>
            </a:r>
            <a:r>
              <a:rPr lang="zh-CN" altLang="en-US" dirty="0"/>
              <a:t>进行</a:t>
            </a:r>
            <a:r>
              <a:rPr lang="zh-CN" altLang="en-US" dirty="0" smtClean="0"/>
              <a:t>回溯</a:t>
            </a:r>
            <a:endParaRPr lang="zh-CN" altLang="en-US" dirty="0"/>
          </a:p>
        </p:txBody>
      </p:sp>
      <p:sp>
        <p:nvSpPr>
          <p:cNvPr id="2" name="标题 1"/>
          <p:cNvSpPr>
            <a:spLocks noGrp="1"/>
          </p:cNvSpPr>
          <p:nvPr>
            <p:ph type="title"/>
          </p:nvPr>
        </p:nvSpPr>
        <p:spPr/>
        <p:txBody>
          <a:bodyPr>
            <a:normAutofit fontScale="90000"/>
          </a:bodyPr>
          <a:lstStyle/>
          <a:p>
            <a:r>
              <a:rPr lang="zh-CN" altLang="en-US" dirty="0" smtClean="0"/>
              <a:t>回溯法求解问题</a:t>
            </a:r>
            <a:endParaRPr lang="zh-CN" altLang="en-US" dirty="0"/>
          </a:p>
        </p:txBody>
      </p:sp>
    </p:spTree>
    <p:extLst>
      <p:ext uri="{BB962C8B-B14F-4D97-AF65-F5344CB8AC3E}">
        <p14:creationId xmlns:p14="http://schemas.microsoft.com/office/powerpoint/2010/main" val="350812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n</a:t>
            </a:r>
            <a:r>
              <a:rPr lang="zh-CN" altLang="en-US" dirty="0" smtClean="0"/>
              <a:t>行</a:t>
            </a:r>
            <a:r>
              <a:rPr lang="en-US" altLang="zh-CN" dirty="0" smtClean="0"/>
              <a:t>n</a:t>
            </a:r>
            <a:r>
              <a:rPr lang="zh-CN" altLang="en-US" dirty="0" smtClean="0"/>
              <a:t>列的棋盘，可否将</a:t>
            </a:r>
            <a:r>
              <a:rPr lang="en-US" altLang="zh-CN" dirty="0" smtClean="0"/>
              <a:t>n</a:t>
            </a:r>
            <a:r>
              <a:rPr lang="zh-CN" altLang="en-US" dirty="0"/>
              <a:t>个皇后放到</a:t>
            </a:r>
            <a:r>
              <a:rPr lang="zh-CN" altLang="en-US" dirty="0" smtClean="0"/>
              <a:t>棋盘上，</a:t>
            </a:r>
            <a:r>
              <a:rPr lang="zh-CN" altLang="en-US" dirty="0"/>
              <a:t>使得没有两个皇后在同一行上，没有两个皇后在同一列上，且没有两个皇后问题在同一对角线上</a:t>
            </a:r>
            <a:r>
              <a:rPr lang="zh-CN" altLang="en-US" dirty="0" smtClean="0"/>
              <a:t>？找出</a:t>
            </a:r>
            <a:r>
              <a:rPr lang="zh-CN" altLang="en-US" dirty="0"/>
              <a:t>所有解决方案</a:t>
            </a:r>
            <a:r>
              <a:rPr lang="zh-CN" altLang="en-US" dirty="0" smtClean="0"/>
              <a:t>。</a:t>
            </a:r>
            <a:endParaRPr lang="en-US" altLang="zh-CN" dirty="0" smtClean="0"/>
          </a:p>
          <a:p>
            <a:r>
              <a:rPr lang="en-US" altLang="zh-CN" dirty="0" smtClean="0"/>
              <a:t>n=8</a:t>
            </a:r>
            <a:r>
              <a:rPr lang="zh-CN" altLang="en-US" dirty="0" smtClean="0"/>
              <a:t>的</a:t>
            </a:r>
            <a:r>
              <a:rPr lang="en-US" altLang="zh-CN" dirty="0"/>
              <a:t>1</a:t>
            </a:r>
            <a:r>
              <a:rPr lang="zh-CN" altLang="en-US" dirty="0"/>
              <a:t>个解决</a:t>
            </a:r>
            <a:r>
              <a:rPr lang="zh-CN" altLang="en-US" dirty="0" smtClean="0"/>
              <a:t>方案</a:t>
            </a:r>
            <a:endParaRPr lang="en-US" altLang="zh-CN" dirty="0" smtClean="0"/>
          </a:p>
          <a:p>
            <a:endParaRPr lang="zh-CN" altLang="en-US" dirty="0"/>
          </a:p>
        </p:txBody>
      </p:sp>
      <p:sp>
        <p:nvSpPr>
          <p:cNvPr id="3" name="标题 2"/>
          <p:cNvSpPr>
            <a:spLocks noGrp="1"/>
          </p:cNvSpPr>
          <p:nvPr>
            <p:ph type="title"/>
          </p:nvPr>
        </p:nvSpPr>
        <p:spPr/>
        <p:txBody>
          <a:bodyPr>
            <a:normAutofit fontScale="90000"/>
          </a:bodyPr>
          <a:lstStyle/>
          <a:p>
            <a:r>
              <a:rPr lang="en-US" altLang="zh-CN" dirty="0"/>
              <a:t>n</a:t>
            </a:r>
            <a:r>
              <a:rPr lang="zh-CN" altLang="en-US" dirty="0"/>
              <a:t>皇后</a:t>
            </a:r>
            <a:r>
              <a:rPr lang="zh-CN" altLang="en-US" dirty="0" smtClean="0"/>
              <a:t>问题</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4824" y="2737724"/>
            <a:ext cx="4032448" cy="3507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8696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527382" y="1147943"/>
            <a:ext cx="7296812" cy="4867072"/>
          </a:xfrm>
        </p:spPr>
        <p:txBody>
          <a:bodyPr>
            <a:normAutofit fontScale="55000" lnSpcReduction="20000"/>
          </a:bodyPr>
          <a:lstStyle/>
          <a:p>
            <a:pPr>
              <a:lnSpc>
                <a:spcPct val="120000"/>
              </a:lnSpc>
              <a:spcBef>
                <a:spcPts val="600"/>
              </a:spcBef>
              <a:spcAft>
                <a:spcPts val="600"/>
              </a:spcAft>
            </a:pPr>
            <a:r>
              <a:rPr lang="zh-CN" altLang="en-US" dirty="0"/>
              <a:t>用一个类来封装棋盘格局及皇后放置等方法，用一个布尔类型的二维数组来表示当时的棋盘状态，其中被皇后占有的位置值为</a:t>
            </a:r>
            <a:r>
              <a:rPr lang="en-US" altLang="zh-CN" dirty="0"/>
              <a:t>True</a:t>
            </a:r>
            <a:r>
              <a:rPr lang="zh-CN" altLang="en-US" dirty="0"/>
              <a:t>，否则为</a:t>
            </a:r>
            <a:r>
              <a:rPr lang="en-US" altLang="zh-CN" dirty="0"/>
              <a:t>False</a:t>
            </a:r>
            <a:r>
              <a:rPr lang="zh-CN" altLang="en-US" dirty="0"/>
              <a:t>。</a:t>
            </a:r>
          </a:p>
          <a:p>
            <a:pPr>
              <a:lnSpc>
                <a:spcPct val="120000"/>
              </a:lnSpc>
              <a:spcBef>
                <a:spcPts val="600"/>
              </a:spcBef>
              <a:spcAft>
                <a:spcPts val="600"/>
              </a:spcAft>
            </a:pPr>
            <a:r>
              <a:rPr lang="zh-CN" altLang="zh-CN" dirty="0" smtClean="0"/>
              <a:t>按照</a:t>
            </a:r>
            <a:r>
              <a:rPr lang="zh-CN" altLang="zh-CN" dirty="0"/>
              <a:t>行序依次探测皇后的可放置</a:t>
            </a:r>
            <a:r>
              <a:rPr lang="zh-CN" altLang="zh-CN" dirty="0" smtClean="0"/>
              <a:t>位置</a:t>
            </a:r>
            <a:r>
              <a:rPr lang="zh-CN" altLang="en-US" dirty="0" smtClean="0"/>
              <a:t>；</a:t>
            </a:r>
            <a:endParaRPr lang="en-US" altLang="zh-CN" dirty="0"/>
          </a:p>
          <a:p>
            <a:pPr>
              <a:lnSpc>
                <a:spcPct val="120000"/>
              </a:lnSpc>
              <a:spcBef>
                <a:spcPts val="600"/>
              </a:spcBef>
              <a:spcAft>
                <a:spcPts val="600"/>
              </a:spcAft>
            </a:pPr>
            <a:r>
              <a:rPr lang="zh-CN" altLang="zh-CN" dirty="0"/>
              <a:t>用一个计数器</a:t>
            </a:r>
            <a:r>
              <a:rPr lang="en-US" altLang="zh-CN" dirty="0"/>
              <a:t>count</a:t>
            </a:r>
            <a:r>
              <a:rPr lang="zh-CN" altLang="zh-CN" dirty="0"/>
              <a:t>存储当前已放置的皇后</a:t>
            </a:r>
            <a:r>
              <a:rPr lang="zh-CN" altLang="zh-CN" dirty="0" smtClean="0"/>
              <a:t>个数</a:t>
            </a:r>
            <a:r>
              <a:rPr lang="zh-CN" altLang="en-US" dirty="0" smtClean="0"/>
              <a:t>（正在放置的行）；</a:t>
            </a:r>
            <a:endParaRPr lang="en-US" altLang="zh-CN" dirty="0" smtClean="0"/>
          </a:p>
          <a:p>
            <a:pPr>
              <a:lnSpc>
                <a:spcPct val="120000"/>
              </a:lnSpc>
              <a:spcBef>
                <a:spcPts val="600"/>
              </a:spcBef>
              <a:spcAft>
                <a:spcPts val="600"/>
              </a:spcAft>
            </a:pPr>
            <a:r>
              <a:rPr lang="zh-CN" altLang="en-US" dirty="0" smtClean="0"/>
              <a:t>设置</a:t>
            </a:r>
            <a:r>
              <a:rPr lang="en-US" altLang="zh-CN" dirty="0" err="1" smtClean="0"/>
              <a:t>st</a:t>
            </a:r>
            <a:r>
              <a:rPr lang="zh-CN" altLang="en-US" dirty="0" smtClean="0"/>
              <a:t>栈存储各皇后位置。</a:t>
            </a:r>
            <a:endParaRPr lang="en-US" altLang="zh-CN" dirty="0" smtClean="0"/>
          </a:p>
          <a:p>
            <a:pPr>
              <a:lnSpc>
                <a:spcPct val="120000"/>
              </a:lnSpc>
              <a:spcBef>
                <a:spcPts val="600"/>
              </a:spcBef>
              <a:spcAft>
                <a:spcPts val="600"/>
              </a:spcAft>
            </a:pPr>
            <a:r>
              <a:rPr lang="zh-CN" altLang="en-US" dirty="0" smtClean="0"/>
              <a:t>基本思路</a:t>
            </a:r>
            <a:endParaRPr lang="en-US" altLang="zh-CN" dirty="0" smtClean="0"/>
          </a:p>
          <a:p>
            <a:pPr lvl="1">
              <a:lnSpc>
                <a:spcPct val="120000"/>
              </a:lnSpc>
              <a:spcBef>
                <a:spcPts val="600"/>
              </a:spcBef>
              <a:spcAft>
                <a:spcPts val="600"/>
              </a:spcAft>
            </a:pPr>
            <a:r>
              <a:rPr lang="zh-CN" altLang="en-US" dirty="0" smtClean="0"/>
              <a:t>试探到</a:t>
            </a:r>
            <a:r>
              <a:rPr lang="en-US" altLang="zh-CN" dirty="0" smtClean="0"/>
              <a:t>count</a:t>
            </a:r>
            <a:r>
              <a:rPr lang="zh-CN" altLang="en-US" dirty="0" smtClean="0"/>
              <a:t>行当前列位置可放置皇后，将则该位置入栈，</a:t>
            </a:r>
            <a:r>
              <a:rPr lang="en-US" altLang="zh-CN" dirty="0" smtClean="0"/>
              <a:t>count</a:t>
            </a:r>
            <a:r>
              <a:rPr lang="zh-CN" altLang="en-US" dirty="0" smtClean="0"/>
              <a:t>加</a:t>
            </a:r>
            <a:r>
              <a:rPr lang="en-US" altLang="zh-CN" dirty="0" smtClean="0"/>
              <a:t>1</a:t>
            </a:r>
            <a:r>
              <a:rPr lang="zh-CN" altLang="en-US" dirty="0" smtClean="0"/>
              <a:t>；</a:t>
            </a:r>
            <a:endParaRPr lang="en-US" altLang="zh-CN" dirty="0" smtClean="0"/>
          </a:p>
          <a:p>
            <a:pPr lvl="1">
              <a:lnSpc>
                <a:spcPct val="120000"/>
              </a:lnSpc>
              <a:spcBef>
                <a:spcPts val="600"/>
              </a:spcBef>
              <a:spcAft>
                <a:spcPts val="600"/>
              </a:spcAft>
            </a:pPr>
            <a:r>
              <a:rPr lang="zh-CN" altLang="en-US" dirty="0" smtClean="0"/>
              <a:t>如</a:t>
            </a:r>
            <a:r>
              <a:rPr lang="en-US" altLang="zh-CN" dirty="0" smtClean="0"/>
              <a:t>count=n</a:t>
            </a:r>
            <a:r>
              <a:rPr lang="zh-CN" altLang="en-US" dirty="0" smtClean="0"/>
              <a:t>，即已放满</a:t>
            </a:r>
            <a:r>
              <a:rPr lang="en-US" altLang="zh-CN" dirty="0" smtClean="0"/>
              <a:t>n</a:t>
            </a:r>
            <a:r>
              <a:rPr lang="zh-CN" altLang="en-US" dirty="0" smtClean="0"/>
              <a:t>个皇后，则输出一个解；移走最后的皇后，试探下一列位置；</a:t>
            </a:r>
            <a:endParaRPr lang="en-US" altLang="zh-CN" dirty="0" smtClean="0"/>
          </a:p>
          <a:p>
            <a:pPr marL="457200" lvl="1" indent="0">
              <a:lnSpc>
                <a:spcPct val="120000"/>
              </a:lnSpc>
              <a:spcBef>
                <a:spcPts val="600"/>
              </a:spcBef>
              <a:spcAft>
                <a:spcPts val="600"/>
              </a:spcAft>
              <a:buNone/>
            </a:pPr>
            <a:r>
              <a:rPr lang="zh-CN" altLang="en-US" dirty="0" smtClean="0"/>
              <a:t>   否则，继续探测下一行；</a:t>
            </a:r>
            <a:endParaRPr lang="en-US" altLang="zh-CN" dirty="0" smtClean="0"/>
          </a:p>
          <a:p>
            <a:pPr lvl="1">
              <a:lnSpc>
                <a:spcPct val="120000"/>
              </a:lnSpc>
              <a:spcBef>
                <a:spcPts val="600"/>
              </a:spcBef>
              <a:spcAft>
                <a:spcPts val="600"/>
              </a:spcAft>
            </a:pPr>
            <a:r>
              <a:rPr lang="zh-CN" altLang="en-US" sz="2800" dirty="0" smtClean="0"/>
              <a:t>若</a:t>
            </a:r>
            <a:r>
              <a:rPr lang="zh-CN" altLang="en-US" dirty="0" smtClean="0"/>
              <a:t>发现在该位置放置皇后的方案是失败的，则移走皇后，出栈该位置，设为</a:t>
            </a:r>
            <a:r>
              <a:rPr lang="en-US" altLang="zh-CN" dirty="0" smtClean="0"/>
              <a:t>(</a:t>
            </a:r>
            <a:r>
              <a:rPr lang="en-US" altLang="zh-CN" dirty="0" err="1" smtClean="0"/>
              <a:t>count,nxt_col</a:t>
            </a:r>
            <a:r>
              <a:rPr lang="en-US" altLang="zh-CN" dirty="0" smtClean="0"/>
              <a:t>)</a:t>
            </a:r>
            <a:r>
              <a:rPr lang="zh-CN" altLang="en-US" dirty="0" smtClean="0"/>
              <a:t>，接着从</a:t>
            </a:r>
            <a:r>
              <a:rPr lang="en-US" altLang="zh-CN" dirty="0" smtClean="0"/>
              <a:t>(count,nxt_col+1)</a:t>
            </a:r>
            <a:r>
              <a:rPr lang="zh-CN" altLang="en-US" dirty="0" smtClean="0"/>
              <a:t>位置开始试探。</a:t>
            </a:r>
            <a:endParaRPr lang="zh-CN" altLang="zh-CN" dirty="0"/>
          </a:p>
        </p:txBody>
      </p:sp>
      <p:sp>
        <p:nvSpPr>
          <p:cNvPr id="5" name="标题 4"/>
          <p:cNvSpPr>
            <a:spLocks noGrp="1"/>
          </p:cNvSpPr>
          <p:nvPr>
            <p:ph type="title"/>
          </p:nvPr>
        </p:nvSpPr>
        <p:spPr/>
        <p:txBody>
          <a:bodyPr>
            <a:normAutofit fontScale="90000"/>
          </a:bodyPr>
          <a:lstStyle/>
          <a:p>
            <a:r>
              <a:rPr lang="zh-CN" altLang="en-US" dirty="0" smtClean="0"/>
              <a:t>总体方案</a:t>
            </a:r>
            <a:endParaRPr lang="zh-CN" altLang="en-US" dirty="0"/>
          </a:p>
        </p:txBody>
      </p:sp>
      <p:graphicFrame>
        <p:nvGraphicFramePr>
          <p:cNvPr id="7" name="表格 6"/>
          <p:cNvGraphicFramePr>
            <a:graphicFrameLocks noGrp="1"/>
          </p:cNvGraphicFramePr>
          <p:nvPr>
            <p:extLst/>
          </p:nvPr>
        </p:nvGraphicFramePr>
        <p:xfrm>
          <a:off x="8752293" y="4054059"/>
          <a:ext cx="2240252" cy="1939508"/>
        </p:xfrm>
        <a:graphic>
          <a:graphicData uri="http://schemas.openxmlformats.org/drawingml/2006/table">
            <a:tbl>
              <a:tblPr firstRow="1" bandRow="1">
                <a:tableStyleId>{5940675A-B579-460E-94D1-54222C63F5DA}</a:tableStyleId>
              </a:tblPr>
              <a:tblGrid>
                <a:gridCol w="560063">
                  <a:extLst>
                    <a:ext uri="{9D8B030D-6E8A-4147-A177-3AD203B41FA5}">
                      <a16:colId xmlns:a16="http://schemas.microsoft.com/office/drawing/2014/main" val="20000"/>
                    </a:ext>
                  </a:extLst>
                </a:gridCol>
                <a:gridCol w="560063">
                  <a:extLst>
                    <a:ext uri="{9D8B030D-6E8A-4147-A177-3AD203B41FA5}">
                      <a16:colId xmlns:a16="http://schemas.microsoft.com/office/drawing/2014/main" val="20001"/>
                    </a:ext>
                  </a:extLst>
                </a:gridCol>
                <a:gridCol w="560063">
                  <a:extLst>
                    <a:ext uri="{9D8B030D-6E8A-4147-A177-3AD203B41FA5}">
                      <a16:colId xmlns:a16="http://schemas.microsoft.com/office/drawing/2014/main" val="20002"/>
                    </a:ext>
                  </a:extLst>
                </a:gridCol>
                <a:gridCol w="560063">
                  <a:extLst>
                    <a:ext uri="{9D8B030D-6E8A-4147-A177-3AD203B41FA5}">
                      <a16:colId xmlns:a16="http://schemas.microsoft.com/office/drawing/2014/main" val="20003"/>
                    </a:ext>
                  </a:extLst>
                </a:gridCol>
              </a:tblGrid>
              <a:tr h="484877">
                <a:tc>
                  <a:txBody>
                    <a:bodyPr/>
                    <a:lstStyle/>
                    <a:p>
                      <a:endParaRPr lang="zh-CN" altLang="en-US" sz="2200" dirty="0"/>
                    </a:p>
                  </a:txBody>
                  <a:tcPr marL="121920" marR="121920" marT="54864" marB="54864"/>
                </a:tc>
                <a:tc>
                  <a:txBody>
                    <a:bodyPr/>
                    <a:lstStyle/>
                    <a:p>
                      <a:endParaRPr lang="zh-CN" altLang="en-US" sz="2200" dirty="0"/>
                    </a:p>
                  </a:txBody>
                  <a:tcPr marL="121920" marR="121920" marT="54864" marB="54864"/>
                </a:tc>
                <a:tc>
                  <a:txBody>
                    <a:bodyPr/>
                    <a:lstStyle/>
                    <a:p>
                      <a:endParaRPr lang="zh-CN" altLang="en-US" sz="2200"/>
                    </a:p>
                  </a:txBody>
                  <a:tcPr marL="121920" marR="121920" marT="54864" marB="54864"/>
                </a:tc>
                <a:tc>
                  <a:txBody>
                    <a:bodyPr/>
                    <a:lstStyle/>
                    <a:p>
                      <a:endParaRPr lang="zh-CN" altLang="en-US" sz="2200"/>
                    </a:p>
                  </a:txBody>
                  <a:tcPr marL="121920" marR="121920" marT="54864" marB="54864"/>
                </a:tc>
                <a:extLst>
                  <a:ext uri="{0D108BD9-81ED-4DB2-BD59-A6C34878D82A}">
                    <a16:rowId xmlns:a16="http://schemas.microsoft.com/office/drawing/2014/main" val="10000"/>
                  </a:ext>
                </a:extLst>
              </a:tr>
              <a:tr h="484877">
                <a:tc>
                  <a:txBody>
                    <a:bodyPr/>
                    <a:lstStyle/>
                    <a:p>
                      <a:endParaRPr lang="zh-CN" altLang="en-US" sz="2200"/>
                    </a:p>
                  </a:txBody>
                  <a:tcPr marL="121920" marR="121920" marT="54864" marB="54864"/>
                </a:tc>
                <a:tc>
                  <a:txBody>
                    <a:bodyPr/>
                    <a:lstStyle/>
                    <a:p>
                      <a:endParaRPr lang="zh-CN" altLang="en-US" sz="2200" dirty="0"/>
                    </a:p>
                  </a:txBody>
                  <a:tcPr marL="121920" marR="121920" marT="54864" marB="54864"/>
                </a:tc>
                <a:tc>
                  <a:txBody>
                    <a:bodyPr/>
                    <a:lstStyle/>
                    <a:p>
                      <a:endParaRPr lang="zh-CN" altLang="en-US" sz="2200" dirty="0"/>
                    </a:p>
                  </a:txBody>
                  <a:tcPr marL="121920" marR="121920" marT="54864" marB="54864"/>
                </a:tc>
                <a:tc>
                  <a:txBody>
                    <a:bodyPr/>
                    <a:lstStyle/>
                    <a:p>
                      <a:endParaRPr lang="zh-CN" altLang="en-US" sz="2200"/>
                    </a:p>
                  </a:txBody>
                  <a:tcPr marL="121920" marR="121920" marT="54864" marB="54864"/>
                </a:tc>
                <a:extLst>
                  <a:ext uri="{0D108BD9-81ED-4DB2-BD59-A6C34878D82A}">
                    <a16:rowId xmlns:a16="http://schemas.microsoft.com/office/drawing/2014/main" val="10001"/>
                  </a:ext>
                </a:extLst>
              </a:tr>
              <a:tr h="484877">
                <a:tc>
                  <a:txBody>
                    <a:bodyPr/>
                    <a:lstStyle/>
                    <a:p>
                      <a:endParaRPr lang="zh-CN" altLang="en-US" sz="2200"/>
                    </a:p>
                  </a:txBody>
                  <a:tcPr marL="121920" marR="121920" marT="54864" marB="54864"/>
                </a:tc>
                <a:tc>
                  <a:txBody>
                    <a:bodyPr/>
                    <a:lstStyle/>
                    <a:p>
                      <a:endParaRPr lang="zh-CN" altLang="en-US" sz="2200"/>
                    </a:p>
                  </a:txBody>
                  <a:tcPr marL="121920" marR="121920" marT="54864" marB="54864"/>
                </a:tc>
                <a:tc>
                  <a:txBody>
                    <a:bodyPr/>
                    <a:lstStyle/>
                    <a:p>
                      <a:endParaRPr lang="zh-CN" altLang="en-US" sz="2200" dirty="0"/>
                    </a:p>
                  </a:txBody>
                  <a:tcPr marL="121920" marR="121920" marT="54864" marB="54864"/>
                </a:tc>
                <a:tc>
                  <a:txBody>
                    <a:bodyPr/>
                    <a:lstStyle/>
                    <a:p>
                      <a:endParaRPr lang="zh-CN" altLang="en-US" sz="2200"/>
                    </a:p>
                  </a:txBody>
                  <a:tcPr marL="121920" marR="121920" marT="54864" marB="54864"/>
                </a:tc>
                <a:extLst>
                  <a:ext uri="{0D108BD9-81ED-4DB2-BD59-A6C34878D82A}">
                    <a16:rowId xmlns:a16="http://schemas.microsoft.com/office/drawing/2014/main" val="10002"/>
                  </a:ext>
                </a:extLst>
              </a:tr>
              <a:tr h="484877">
                <a:tc>
                  <a:txBody>
                    <a:bodyPr/>
                    <a:lstStyle/>
                    <a:p>
                      <a:endParaRPr lang="zh-CN" altLang="en-US" sz="2200"/>
                    </a:p>
                  </a:txBody>
                  <a:tcPr marL="121920" marR="121920" marT="54864" marB="54864"/>
                </a:tc>
                <a:tc>
                  <a:txBody>
                    <a:bodyPr/>
                    <a:lstStyle/>
                    <a:p>
                      <a:endParaRPr lang="zh-CN" altLang="en-US" sz="2200"/>
                    </a:p>
                  </a:txBody>
                  <a:tcPr marL="121920" marR="121920" marT="54864" marB="54864"/>
                </a:tc>
                <a:tc>
                  <a:txBody>
                    <a:bodyPr/>
                    <a:lstStyle/>
                    <a:p>
                      <a:endParaRPr lang="zh-CN" altLang="en-US" sz="2200"/>
                    </a:p>
                  </a:txBody>
                  <a:tcPr marL="121920" marR="121920" marT="54864" marB="54864"/>
                </a:tc>
                <a:tc>
                  <a:txBody>
                    <a:bodyPr/>
                    <a:lstStyle/>
                    <a:p>
                      <a:endParaRPr lang="zh-CN" altLang="en-US" sz="2200" dirty="0"/>
                    </a:p>
                  </a:txBody>
                  <a:tcPr marL="121920" marR="121920" marT="54864" marB="54864"/>
                </a:tc>
                <a:extLst>
                  <a:ext uri="{0D108BD9-81ED-4DB2-BD59-A6C34878D82A}">
                    <a16:rowId xmlns:a16="http://schemas.microsoft.com/office/drawing/2014/main" val="10003"/>
                  </a:ext>
                </a:extLst>
              </a:tr>
            </a:tbl>
          </a:graphicData>
        </a:graphic>
      </p:graphicFrame>
      <p:sp>
        <p:nvSpPr>
          <p:cNvPr id="2" name="TextBox 1"/>
          <p:cNvSpPr txBox="1"/>
          <p:nvPr/>
        </p:nvSpPr>
        <p:spPr>
          <a:xfrm>
            <a:off x="8848305" y="3449191"/>
            <a:ext cx="2314618" cy="395370"/>
          </a:xfrm>
          <a:prstGeom prst="rect">
            <a:avLst/>
          </a:prstGeom>
          <a:noFill/>
        </p:spPr>
        <p:txBody>
          <a:bodyPr wrap="square" lIns="117226" tIns="58613" rIns="117226" bIns="58613"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0        1         2        3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TextBox 7"/>
          <p:cNvSpPr txBox="1"/>
          <p:nvPr/>
        </p:nvSpPr>
        <p:spPr>
          <a:xfrm>
            <a:off x="8136973" y="4054059"/>
            <a:ext cx="576064" cy="1968236"/>
          </a:xfrm>
          <a:prstGeom prst="rect">
            <a:avLst/>
          </a:prstGeom>
          <a:noFill/>
        </p:spPr>
        <p:txBody>
          <a:bodyPr wrap="square" lIns="117226" tIns="58613" rIns="117226" bIns="58613" rtlCol="0">
            <a:spAutoFit/>
          </a:bodyPr>
          <a:lstStyle/>
          <a:p>
            <a:pPr marL="0" marR="0" lvl="0" indent="0" algn="l" defTabSz="914400" rtl="0" eaLnBrk="1" fontAlgn="auto" latinLnBrk="0" hangingPunct="1">
              <a:lnSpc>
                <a:spcPct val="150000"/>
              </a:lnSpc>
              <a:spcBef>
                <a:spcPts val="60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0      </a:t>
            </a:r>
          </a:p>
          <a:p>
            <a:pPr marL="0" marR="0" lvl="0" indent="0" algn="l" defTabSz="914400" rtl="0" eaLnBrk="1" fontAlgn="auto" latinLnBrk="0" hangingPunct="1">
              <a:lnSpc>
                <a:spcPct val="150000"/>
              </a:lnSpc>
              <a:spcBef>
                <a:spcPts val="60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1      </a:t>
            </a:r>
          </a:p>
          <a:p>
            <a:pPr marL="0" marR="0" lvl="0" indent="0" algn="l" defTabSz="914400" rtl="0" eaLnBrk="1" fontAlgn="auto" latinLnBrk="0" hangingPunct="1">
              <a:lnSpc>
                <a:spcPct val="150000"/>
              </a:lnSpc>
              <a:spcBef>
                <a:spcPts val="60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2   </a:t>
            </a:r>
          </a:p>
          <a:p>
            <a:pPr marL="0" marR="0" lvl="0" indent="0" algn="l" defTabSz="914400" rtl="0" eaLnBrk="1" fontAlgn="auto" latinLnBrk="0" hangingPunct="1">
              <a:lnSpc>
                <a:spcPct val="150000"/>
              </a:lnSpc>
              <a:spcBef>
                <a:spcPts val="60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Calibri"/>
                <a:ea typeface="宋体" panose="02010600030101010101" pitchFamily="2" charset="-122"/>
                <a:cs typeface="+mn-cs"/>
              </a:rPr>
              <a:t>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7982" y="272622"/>
            <a:ext cx="2692400" cy="2948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0555866" y="272622"/>
            <a:ext cx="1490748" cy="2862322"/>
          </a:xfrm>
          <a:prstGeom prst="rect">
            <a:avLst/>
          </a:prstGeom>
        </p:spPr>
        <p:txBody>
          <a:bodyPr wrap="square">
            <a:spAutoFit/>
          </a:bodyPr>
          <a:lstStyle/>
          <a:p>
            <a:r>
              <a:rPr lang="zh-CN" altLang="en-US" dirty="0"/>
              <a:t>□ ● □ □ </a:t>
            </a:r>
          </a:p>
          <a:p>
            <a:r>
              <a:rPr lang="zh-CN" altLang="en-US" dirty="0"/>
              <a:t>□ □ □ ● </a:t>
            </a:r>
          </a:p>
          <a:p>
            <a:r>
              <a:rPr lang="zh-CN" altLang="en-US" dirty="0"/>
              <a:t>● □ □ □ </a:t>
            </a:r>
          </a:p>
          <a:p>
            <a:r>
              <a:rPr lang="zh-CN" altLang="en-US" dirty="0"/>
              <a:t>□ □ ● □ </a:t>
            </a:r>
          </a:p>
          <a:p>
            <a:r>
              <a:rPr lang="zh-CN" altLang="en-US" dirty="0" smtClean="0"/>
              <a:t>###########</a:t>
            </a:r>
            <a:endParaRPr lang="zh-CN" altLang="en-US" dirty="0"/>
          </a:p>
          <a:p>
            <a:r>
              <a:rPr lang="zh-CN" altLang="en-US" dirty="0"/>
              <a:t>□ □ ● □ </a:t>
            </a:r>
          </a:p>
          <a:p>
            <a:r>
              <a:rPr lang="zh-CN" altLang="en-US" dirty="0"/>
              <a:t>● □ □ □ </a:t>
            </a:r>
          </a:p>
          <a:p>
            <a:r>
              <a:rPr lang="zh-CN" altLang="en-US" dirty="0"/>
              <a:t>□ □ □ ● </a:t>
            </a:r>
          </a:p>
          <a:p>
            <a:r>
              <a:rPr lang="zh-CN" altLang="en-US" dirty="0"/>
              <a:t>□ ● □ □ </a:t>
            </a:r>
          </a:p>
          <a:p>
            <a:r>
              <a:rPr lang="zh-CN" altLang="en-US" dirty="0" smtClean="0"/>
              <a:t>###########</a:t>
            </a:r>
            <a:endParaRPr lang="zh-CN" altLang="en-US" dirty="0"/>
          </a:p>
        </p:txBody>
      </p:sp>
    </p:spTree>
    <p:extLst>
      <p:ext uri="{BB962C8B-B14F-4D97-AF65-F5344CB8AC3E}">
        <p14:creationId xmlns:p14="http://schemas.microsoft.com/office/powerpoint/2010/main" val="1826786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19403" y="1009532"/>
            <a:ext cx="11329259" cy="5305393"/>
          </a:xfrm>
        </p:spPr>
        <p:txBody>
          <a:bodyPr>
            <a:noAutofit/>
          </a:bodyPr>
          <a:lstStyle/>
          <a:p>
            <a:r>
              <a:rPr lang="zh-CN" altLang="en-US" sz="2000" dirty="0"/>
              <a:t>（</a:t>
            </a:r>
            <a:r>
              <a:rPr lang="en-US" sz="2000" dirty="0"/>
              <a:t>1</a:t>
            </a:r>
            <a:r>
              <a:rPr lang="zh-CN" altLang="en-US" sz="2000" dirty="0"/>
              <a:t>）初始化</a:t>
            </a:r>
            <a:r>
              <a:rPr lang="en-US" sz="2000" dirty="0" err="1"/>
              <a:t>st</a:t>
            </a:r>
            <a:r>
              <a:rPr lang="zh-CN" altLang="en-US" sz="2000" dirty="0"/>
              <a:t>栈，用于存放已放置皇后的位置坐标；</a:t>
            </a:r>
            <a:r>
              <a:rPr lang="en-US" sz="2000" dirty="0"/>
              <a:t>count</a:t>
            </a:r>
            <a:r>
              <a:rPr lang="zh-CN" altLang="en-US" sz="2000" dirty="0"/>
              <a:t>表示当前已放置的皇后数目；从</a:t>
            </a:r>
            <a:r>
              <a:rPr lang="en-US" sz="2000" dirty="0"/>
              <a:t>count=0</a:t>
            </a:r>
            <a:r>
              <a:rPr lang="zh-CN" altLang="en-US" sz="2000" dirty="0"/>
              <a:t>行、</a:t>
            </a:r>
            <a:r>
              <a:rPr lang="en-US" sz="2000" dirty="0" err="1"/>
              <a:t>nxtcol</a:t>
            </a:r>
            <a:r>
              <a:rPr lang="en-US" sz="2000" dirty="0"/>
              <a:t>=0</a:t>
            </a:r>
            <a:r>
              <a:rPr lang="zh-CN" altLang="en-US" sz="2000" dirty="0"/>
              <a:t>列位置开始探测皇后放置的位置；</a:t>
            </a:r>
            <a:endParaRPr lang="en-US" sz="2000" dirty="0"/>
          </a:p>
          <a:p>
            <a:r>
              <a:rPr lang="zh-CN" altLang="en-US" sz="2000" dirty="0"/>
              <a:t>（</a:t>
            </a:r>
            <a:r>
              <a:rPr lang="en-US" sz="2000" dirty="0"/>
              <a:t>2</a:t>
            </a:r>
            <a:r>
              <a:rPr lang="zh-CN" altLang="en-US" sz="2000" dirty="0"/>
              <a:t>）外层循环执行（目的是在第</a:t>
            </a:r>
            <a:r>
              <a:rPr lang="en-US" sz="2000" dirty="0"/>
              <a:t>count</a:t>
            </a:r>
            <a:r>
              <a:rPr lang="zh-CN" altLang="en-US" sz="2000" dirty="0"/>
              <a:t>行放置皇后）：</a:t>
            </a:r>
            <a:endParaRPr lang="en-US" sz="2000" dirty="0"/>
          </a:p>
          <a:p>
            <a:r>
              <a:rPr lang="zh-CN" altLang="en-US" sz="2000" dirty="0"/>
              <a:t>内层循环检查第</a:t>
            </a:r>
            <a:r>
              <a:rPr lang="en-US" sz="2000" dirty="0"/>
              <a:t>count</a:t>
            </a:r>
            <a:r>
              <a:rPr lang="zh-CN" altLang="en-US" sz="2000" dirty="0"/>
              <a:t>行第</a:t>
            </a:r>
            <a:r>
              <a:rPr lang="en-US" sz="2000" dirty="0"/>
              <a:t>col</a:t>
            </a:r>
            <a:r>
              <a:rPr lang="zh-CN" altLang="en-US" sz="2000" dirty="0"/>
              <a:t>列的方格（</a:t>
            </a:r>
            <a:r>
              <a:rPr lang="en-US" sz="2000" dirty="0"/>
              <a:t>col</a:t>
            </a:r>
            <a:r>
              <a:rPr lang="zh-CN" altLang="en-US" sz="2000" dirty="0"/>
              <a:t>的范围是：</a:t>
            </a:r>
            <a:r>
              <a:rPr lang="en-US" sz="2000" dirty="0"/>
              <a:t>nxtcol~7</a:t>
            </a:r>
            <a:r>
              <a:rPr lang="zh-CN" altLang="en-US" sz="2000" dirty="0"/>
              <a:t>，最多是</a:t>
            </a:r>
            <a:r>
              <a:rPr lang="en-US" sz="2000" dirty="0"/>
              <a:t>0</a:t>
            </a:r>
            <a:r>
              <a:rPr lang="zh-CN" altLang="en-US" sz="2000" dirty="0"/>
              <a:t>到</a:t>
            </a:r>
            <a:r>
              <a:rPr lang="en-US" sz="2000" dirty="0"/>
              <a:t>7</a:t>
            </a:r>
            <a:r>
              <a:rPr lang="zh-CN" altLang="en-US" sz="2000" dirty="0"/>
              <a:t>的八个方格）：</a:t>
            </a:r>
            <a:endParaRPr lang="en-US" sz="2000" dirty="0"/>
          </a:p>
          <a:p>
            <a:r>
              <a:rPr lang="zh-CN" altLang="en-US" sz="2000" dirty="0"/>
              <a:t>①如果与该位置同行、同列、同对角线上的方格上没有皇后：</a:t>
            </a:r>
            <a:endParaRPr lang="en-US" sz="2000" dirty="0"/>
          </a:p>
          <a:p>
            <a:pPr marL="457200" lvl="1" indent="0">
              <a:buNone/>
            </a:pPr>
            <a:r>
              <a:rPr lang="en-US" sz="1800" dirty="0"/>
              <a:t>·</a:t>
            </a:r>
            <a:r>
              <a:rPr lang="zh-CN" altLang="en-US" sz="1800" dirty="0"/>
              <a:t>在该位置放置皇后，将该位置入</a:t>
            </a:r>
            <a:r>
              <a:rPr lang="en-US" sz="1800" dirty="0" err="1"/>
              <a:t>st</a:t>
            </a:r>
            <a:r>
              <a:rPr lang="zh-CN" altLang="en-US" sz="1800" dirty="0"/>
              <a:t>栈，以方便回溯；</a:t>
            </a:r>
            <a:endParaRPr lang="en-US" sz="1800" dirty="0"/>
          </a:p>
          <a:p>
            <a:pPr marL="457200" lvl="1" indent="0">
              <a:buNone/>
            </a:pPr>
            <a:r>
              <a:rPr lang="en-US" sz="1800" dirty="0"/>
              <a:t>·count</a:t>
            </a:r>
            <a:r>
              <a:rPr lang="zh-CN" altLang="en-US" sz="1800" dirty="0"/>
              <a:t>加</a:t>
            </a:r>
            <a:r>
              <a:rPr lang="en-US" sz="1800" dirty="0"/>
              <a:t>1</a:t>
            </a:r>
            <a:r>
              <a:rPr lang="zh-CN" altLang="en-US" sz="1800" dirty="0"/>
              <a:t>，</a:t>
            </a:r>
            <a:r>
              <a:rPr lang="en-US" sz="1800" dirty="0" err="1"/>
              <a:t>nxtcol</a:t>
            </a:r>
            <a:r>
              <a:rPr lang="zh-CN" altLang="en-US" sz="1800" dirty="0"/>
              <a:t>为</a:t>
            </a:r>
            <a:r>
              <a:rPr lang="en-US" sz="1800" dirty="0"/>
              <a:t>0</a:t>
            </a:r>
            <a:r>
              <a:rPr lang="zh-CN" altLang="en-US" sz="1800" dirty="0"/>
              <a:t>；</a:t>
            </a:r>
            <a:endParaRPr lang="en-US" sz="1800" dirty="0"/>
          </a:p>
          <a:p>
            <a:pPr marL="457200" lvl="1" indent="0">
              <a:buNone/>
            </a:pPr>
            <a:r>
              <a:rPr lang="en-US" sz="1800" dirty="0"/>
              <a:t>·</a:t>
            </a:r>
            <a:r>
              <a:rPr lang="zh-CN" altLang="en-US" sz="1800" dirty="0"/>
              <a:t>如果皇后已放满，输出一个解；从</a:t>
            </a:r>
            <a:r>
              <a:rPr lang="en-US" sz="1800" dirty="0" err="1"/>
              <a:t>st</a:t>
            </a:r>
            <a:r>
              <a:rPr lang="zh-CN" altLang="en-US" sz="1800" dirty="0"/>
              <a:t>栈出栈一对位置</a:t>
            </a:r>
            <a:r>
              <a:rPr lang="en-US" sz="1800" dirty="0"/>
              <a:t>(</a:t>
            </a:r>
            <a:r>
              <a:rPr lang="en-US" sz="1800" dirty="0" err="1"/>
              <a:t>count,nxtcol</a:t>
            </a:r>
            <a:r>
              <a:rPr lang="en-US" sz="1800" dirty="0"/>
              <a:t>)</a:t>
            </a:r>
            <a:r>
              <a:rPr lang="zh-CN" altLang="en-US" sz="1800" dirty="0"/>
              <a:t>，从该位置移走皇后，</a:t>
            </a:r>
            <a:r>
              <a:rPr lang="en-US" sz="1800" dirty="0" err="1"/>
              <a:t>nxtcol</a:t>
            </a:r>
            <a:r>
              <a:rPr lang="zh-CN" altLang="en-US" sz="1800" dirty="0"/>
              <a:t>加</a:t>
            </a:r>
            <a:r>
              <a:rPr lang="en-US" sz="1800" dirty="0"/>
              <a:t>1</a:t>
            </a:r>
            <a:r>
              <a:rPr lang="zh-CN" altLang="en-US" sz="1800" dirty="0"/>
              <a:t>；</a:t>
            </a:r>
            <a:endParaRPr lang="en-US" sz="1800" dirty="0"/>
          </a:p>
          <a:p>
            <a:pPr marL="457200" lvl="1" indent="0">
              <a:buNone/>
            </a:pPr>
            <a:r>
              <a:rPr lang="en-US" altLang="zh-CN" sz="1800" dirty="0"/>
              <a:t>·</a:t>
            </a:r>
            <a:r>
              <a:rPr lang="zh-CN" altLang="en-US" sz="1800" dirty="0"/>
              <a:t>转步骤（</a:t>
            </a:r>
            <a:r>
              <a:rPr lang="en-US" sz="1800" dirty="0"/>
              <a:t>2</a:t>
            </a:r>
            <a:r>
              <a:rPr lang="zh-CN" altLang="en-US" sz="1800" dirty="0"/>
              <a:t>）。</a:t>
            </a:r>
            <a:endParaRPr lang="en-US" sz="1800" dirty="0"/>
          </a:p>
          <a:p>
            <a:r>
              <a:rPr lang="zh-CN" altLang="en-US" sz="2000" dirty="0"/>
              <a:t>②若第</a:t>
            </a:r>
            <a:r>
              <a:rPr lang="en-US" sz="2000" dirty="0"/>
              <a:t>count</a:t>
            </a:r>
            <a:r>
              <a:rPr lang="zh-CN" altLang="en-US" sz="2000" dirty="0"/>
              <a:t>行无法放置皇后：</a:t>
            </a:r>
            <a:endParaRPr lang="en-US" sz="2000" dirty="0"/>
          </a:p>
          <a:p>
            <a:pPr marL="457200" lvl="1" indent="0">
              <a:buNone/>
            </a:pPr>
            <a:r>
              <a:rPr lang="en-US" sz="1800" dirty="0"/>
              <a:t>·</a:t>
            </a:r>
            <a:r>
              <a:rPr lang="zh-CN" altLang="en-US" sz="1800" dirty="0"/>
              <a:t>若栈空，则已无解，算法结束；</a:t>
            </a:r>
            <a:endParaRPr lang="en-US" sz="1800" dirty="0"/>
          </a:p>
          <a:p>
            <a:pPr marL="457200" lvl="1" indent="0">
              <a:buNone/>
            </a:pPr>
            <a:r>
              <a:rPr lang="en-US" sz="1800" dirty="0"/>
              <a:t>·</a:t>
            </a:r>
            <a:r>
              <a:rPr lang="zh-CN" altLang="en-US" sz="1800" dirty="0"/>
              <a:t>若栈非空，从</a:t>
            </a:r>
            <a:r>
              <a:rPr lang="en-US" sz="1800" dirty="0" err="1"/>
              <a:t>st</a:t>
            </a:r>
            <a:r>
              <a:rPr lang="zh-CN" altLang="en-US" sz="1800" dirty="0"/>
              <a:t>栈出栈一对位置</a:t>
            </a:r>
            <a:r>
              <a:rPr lang="en-US" sz="1800" dirty="0"/>
              <a:t>(</a:t>
            </a:r>
            <a:r>
              <a:rPr lang="en-US" sz="1800" dirty="0" err="1"/>
              <a:t>count,nxtcol</a:t>
            </a:r>
            <a:r>
              <a:rPr lang="en-US" sz="1800" dirty="0"/>
              <a:t>)</a:t>
            </a:r>
            <a:r>
              <a:rPr lang="zh-CN" altLang="en-US" sz="1800" dirty="0"/>
              <a:t>，从该位置移走皇后，从</a:t>
            </a:r>
            <a:r>
              <a:rPr lang="en-US" sz="1800" dirty="0"/>
              <a:t>count</a:t>
            </a:r>
            <a:r>
              <a:rPr lang="zh-CN" altLang="en-US" sz="1800" dirty="0"/>
              <a:t>和</a:t>
            </a:r>
            <a:r>
              <a:rPr lang="en-US" sz="1800" dirty="0"/>
              <a:t>nxtcol+1</a:t>
            </a:r>
            <a:r>
              <a:rPr lang="zh-CN" altLang="en-US" sz="1800" dirty="0"/>
              <a:t>继续探索，即转步骤（</a:t>
            </a:r>
            <a:r>
              <a:rPr lang="en-US" sz="1800" dirty="0"/>
              <a:t>2</a:t>
            </a:r>
            <a:r>
              <a:rPr lang="zh-CN" altLang="en-US" sz="1800" dirty="0"/>
              <a:t>）。</a:t>
            </a:r>
            <a:endParaRPr lang="en-US" sz="1800" dirty="0"/>
          </a:p>
        </p:txBody>
      </p:sp>
      <p:sp>
        <p:nvSpPr>
          <p:cNvPr id="3" name="标题 2"/>
          <p:cNvSpPr>
            <a:spLocks noGrp="1"/>
          </p:cNvSpPr>
          <p:nvPr>
            <p:ph type="title"/>
          </p:nvPr>
        </p:nvSpPr>
        <p:spPr/>
        <p:txBody>
          <a:bodyPr>
            <a:normAutofit fontScale="90000"/>
          </a:bodyPr>
          <a:lstStyle/>
          <a:p>
            <a:r>
              <a:rPr lang="zh-CN" altLang="en-US" dirty="0" smtClean="0"/>
              <a:t>算法思想（以</a:t>
            </a:r>
            <a:r>
              <a:rPr lang="en-US" altLang="zh-CN" dirty="0" smtClean="0"/>
              <a:t>8</a:t>
            </a:r>
            <a:r>
              <a:rPr lang="zh-CN" altLang="en-US" dirty="0" smtClean="0"/>
              <a:t>皇后为例）</a:t>
            </a:r>
            <a:endParaRPr lang="zh-CN" altLang="en-US" dirty="0"/>
          </a:p>
        </p:txBody>
      </p:sp>
    </p:spTree>
    <p:extLst>
      <p:ext uri="{BB962C8B-B14F-4D97-AF65-F5344CB8AC3E}">
        <p14:creationId xmlns:p14="http://schemas.microsoft.com/office/powerpoint/2010/main" val="1662148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nvPr>
        </p:nvGraphicFramePr>
        <p:xfrm>
          <a:off x="2466797" y="1960037"/>
          <a:ext cx="5443805" cy="3715613"/>
        </p:xfrm>
        <a:graphic>
          <a:graphicData uri="http://schemas.openxmlformats.org/drawingml/2006/table">
            <a:tbl>
              <a:tblPr firstRow="1" firstCol="1" bandRow="1"/>
              <a:tblGrid>
                <a:gridCol w="2719811">
                  <a:extLst>
                    <a:ext uri="{9D8B030D-6E8A-4147-A177-3AD203B41FA5}">
                      <a16:colId xmlns:a16="http://schemas.microsoft.com/office/drawing/2014/main" val="20000"/>
                    </a:ext>
                  </a:extLst>
                </a:gridCol>
                <a:gridCol w="2723994">
                  <a:extLst>
                    <a:ext uri="{9D8B030D-6E8A-4147-A177-3AD203B41FA5}">
                      <a16:colId xmlns:a16="http://schemas.microsoft.com/office/drawing/2014/main" val="20001"/>
                    </a:ext>
                  </a:extLst>
                </a:gridCol>
              </a:tblGrid>
              <a:tr h="2088054">
                <a:tc>
                  <a:txBody>
                    <a:bodyPr/>
                    <a:lstStyle/>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indent="266700" algn="just">
                        <a:lnSpc>
                          <a:spcPct val="150000"/>
                        </a:lnSpc>
                        <a:spcAft>
                          <a:spcPts val="0"/>
                        </a:spcAft>
                      </a:pPr>
                      <a:r>
                        <a:rPr lang="en-US" sz="2200" kern="100">
                          <a:solidFill>
                            <a:srgbClr val="000000"/>
                          </a:solidFill>
                          <a:effectLst/>
                          <a:latin typeface="Times New Roman"/>
                          <a:ea typeface="宋体"/>
                        </a:rPr>
                        <a:t> </a:t>
                      </a:r>
                      <a:endParaRPr lang="zh-CN" sz="2200" kern="100">
                        <a:solidFill>
                          <a:srgbClr val="000000"/>
                        </a:solidFill>
                        <a:effectLst/>
                        <a:latin typeface="Times New Roman"/>
                        <a:ea typeface="宋体"/>
                      </a:endParaRPr>
                    </a:p>
                  </a:txBody>
                  <a:tcPr marL="82296" marR="82296" marT="0" marB="0" anchor="ctr">
                    <a:lnL>
                      <a:noFill/>
                    </a:lnL>
                    <a:lnR>
                      <a:noFill/>
                    </a:lnR>
                    <a:lnT>
                      <a:noFill/>
                    </a:lnT>
                    <a:lnB>
                      <a:noFill/>
                    </a:lnB>
                  </a:tcPr>
                </a:tc>
                <a:tc>
                  <a:txBody>
                    <a:bodyPr/>
                    <a:lstStyle/>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indent="266700" algn="just">
                        <a:lnSpc>
                          <a:spcPct val="150000"/>
                        </a:lnSpc>
                        <a:spcAft>
                          <a:spcPts val="0"/>
                        </a:spcAft>
                      </a:pPr>
                      <a:r>
                        <a:rPr lang="en-US" sz="2200" kern="100">
                          <a:solidFill>
                            <a:srgbClr val="000000"/>
                          </a:solidFill>
                          <a:effectLst/>
                          <a:latin typeface="Times New Roman"/>
                          <a:ea typeface="宋体"/>
                        </a:rPr>
                        <a:t> </a:t>
                      </a:r>
                      <a:endParaRPr lang="zh-CN" sz="2200" kern="100">
                        <a:solidFill>
                          <a:srgbClr val="000000"/>
                        </a:solidFill>
                        <a:effectLst/>
                        <a:latin typeface="Times New Roman"/>
                        <a:ea typeface="宋体"/>
                      </a:endParaRPr>
                    </a:p>
                  </a:txBody>
                  <a:tcPr marL="82296" marR="82296" marT="0" marB="0" anchor="ctr">
                    <a:lnL>
                      <a:noFill/>
                    </a:lnL>
                    <a:lnR>
                      <a:noFill/>
                    </a:lnR>
                    <a:lnT>
                      <a:noFill/>
                    </a:lnT>
                    <a:lnB>
                      <a:noFill/>
                    </a:lnB>
                  </a:tcPr>
                </a:tc>
                <a:extLst>
                  <a:ext uri="{0D108BD9-81ED-4DB2-BD59-A6C34878D82A}">
                    <a16:rowId xmlns:a16="http://schemas.microsoft.com/office/drawing/2014/main" val="10000"/>
                  </a:ext>
                </a:extLst>
              </a:tr>
              <a:tr h="1627559">
                <a:tc>
                  <a:txBody>
                    <a:bodyPr/>
                    <a:lstStyle/>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txBody>
                  <a:tcPr marL="82296" marR="82296" marT="0" marB="0" anchor="ctr">
                    <a:lnL>
                      <a:noFill/>
                    </a:lnL>
                    <a:lnR>
                      <a:noFill/>
                    </a:lnR>
                    <a:lnT>
                      <a:noFill/>
                    </a:lnT>
                    <a:lnB>
                      <a:noFill/>
                    </a:lnB>
                  </a:tcPr>
                </a:tc>
                <a:tc>
                  <a:txBody>
                    <a:bodyPr/>
                    <a:lstStyle/>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p>
                      <a:pPr algn="ctr">
                        <a:spcAft>
                          <a:spcPts val="0"/>
                        </a:spcAft>
                      </a:pPr>
                      <a:r>
                        <a:rPr lang="zh-CN" sz="1700" kern="100">
                          <a:solidFill>
                            <a:srgbClr val="000000"/>
                          </a:solidFill>
                          <a:effectLst/>
                          <a:latin typeface="Times New Roman"/>
                          <a:ea typeface="宋体"/>
                          <a:cs typeface="Times New Roman"/>
                        </a:rPr>
                        <a:t>□ ● □ □ □ □</a:t>
                      </a:r>
                    </a:p>
                  </a:txBody>
                  <a:tcPr marL="82296" marR="82296" marT="0"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5" name="矩形 4"/>
          <p:cNvSpPr/>
          <p:nvPr/>
        </p:nvSpPr>
        <p:spPr>
          <a:xfrm>
            <a:off x="2293978" y="1182351"/>
            <a:ext cx="4217821" cy="424732"/>
          </a:xfrm>
          <a:prstGeom prst="rect">
            <a:avLst/>
          </a:prstGeom>
        </p:spPr>
        <p:txBody>
          <a:bodyPr wrap="none">
            <a:spAutoFit/>
          </a:bodyPr>
          <a:lstStyle/>
          <a:p>
            <a:r>
              <a:rPr lang="zh-CN" altLang="en-US" sz="2160"/>
              <a:t>当</a:t>
            </a:r>
            <a:r>
              <a:rPr lang="en-US" altLang="zh-CN" sz="2160"/>
              <a:t>n</a:t>
            </a:r>
            <a:r>
              <a:rPr lang="zh-CN" altLang="en-US" sz="2160"/>
              <a:t>为</a:t>
            </a:r>
            <a:r>
              <a:rPr lang="en-US" altLang="zh-CN" sz="2160"/>
              <a:t>6</a:t>
            </a:r>
            <a:r>
              <a:rPr lang="zh-CN" altLang="en-US" sz="2160"/>
              <a:t>时，六皇后问题共有</a:t>
            </a:r>
            <a:r>
              <a:rPr lang="en-US" altLang="zh-CN" sz="2160"/>
              <a:t>4</a:t>
            </a:r>
            <a:r>
              <a:rPr lang="zh-CN" altLang="en-US" sz="2160"/>
              <a:t>个解</a:t>
            </a:r>
          </a:p>
        </p:txBody>
      </p:sp>
    </p:spTree>
    <p:extLst>
      <p:ext uri="{BB962C8B-B14F-4D97-AF65-F5344CB8AC3E}">
        <p14:creationId xmlns:p14="http://schemas.microsoft.com/office/powerpoint/2010/main" val="310576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69564224"/>
              </p:ext>
            </p:extLst>
          </p:nvPr>
        </p:nvGraphicFramePr>
        <p:xfrm>
          <a:off x="4367807" y="702612"/>
          <a:ext cx="7399109" cy="5976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矩形 11"/>
          <p:cNvSpPr/>
          <p:nvPr/>
        </p:nvSpPr>
        <p:spPr>
          <a:xfrm>
            <a:off x="2458327" y="1782732"/>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抽象数据类型层</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3" name="矩形 12"/>
          <p:cNvSpPr/>
          <p:nvPr/>
        </p:nvSpPr>
        <p:spPr>
          <a:xfrm>
            <a:off x="2489879" y="3078876"/>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数据结构层</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4" name="矩形 13"/>
          <p:cNvSpPr/>
          <p:nvPr/>
        </p:nvSpPr>
        <p:spPr>
          <a:xfrm>
            <a:off x="2489879" y="4447028"/>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物理实现层</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5" name="矩形 14"/>
          <p:cNvSpPr/>
          <p:nvPr/>
        </p:nvSpPr>
        <p:spPr>
          <a:xfrm>
            <a:off x="2530335" y="5743172"/>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应用层</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2489879" y="591472"/>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数学概念层</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矩形 16"/>
          <p:cNvSpPr/>
          <p:nvPr/>
        </p:nvSpPr>
        <p:spPr>
          <a:xfrm>
            <a:off x="457879" y="1782732"/>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概念层</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457879" y="3546928"/>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算法层</a:t>
            </a: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矩形 18"/>
          <p:cNvSpPr/>
          <p:nvPr/>
        </p:nvSpPr>
        <p:spPr>
          <a:xfrm>
            <a:off x="457879" y="5095100"/>
            <a:ext cx="1471712"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algn="l" rtl="0" eaLnBrk="0" fontAlgn="base" hangingPunct="0">
              <a:spcBef>
                <a:spcPct val="0"/>
              </a:spcBef>
              <a:spcAft>
                <a:spcPct val="0"/>
              </a:spcAft>
              <a:defRPr sz="2400" kern="1200">
                <a:solidFill>
                  <a:schemeClr val="lt1"/>
                </a:solidFill>
                <a:latin typeface="+mn-lt"/>
                <a:ea typeface="+mn-ea"/>
                <a:cs typeface="+mn-cs"/>
              </a:defRPr>
            </a:lvl1pPr>
            <a:lvl2pPr marL="457200" algn="l" rtl="0" eaLnBrk="0" fontAlgn="base" hangingPunct="0">
              <a:spcBef>
                <a:spcPct val="0"/>
              </a:spcBef>
              <a:spcAft>
                <a:spcPct val="0"/>
              </a:spcAft>
              <a:defRPr sz="2400" kern="1200">
                <a:solidFill>
                  <a:schemeClr val="lt1"/>
                </a:solidFill>
                <a:latin typeface="+mn-lt"/>
                <a:ea typeface="+mn-ea"/>
                <a:cs typeface="+mn-cs"/>
              </a:defRPr>
            </a:lvl2pPr>
            <a:lvl3pPr marL="914400" algn="l" rtl="0" eaLnBrk="0" fontAlgn="base" hangingPunct="0">
              <a:spcBef>
                <a:spcPct val="0"/>
              </a:spcBef>
              <a:spcAft>
                <a:spcPct val="0"/>
              </a:spcAft>
              <a:defRPr sz="2400" kern="1200">
                <a:solidFill>
                  <a:schemeClr val="lt1"/>
                </a:solidFill>
                <a:latin typeface="+mn-lt"/>
                <a:ea typeface="+mn-ea"/>
                <a:cs typeface="+mn-cs"/>
              </a:defRPr>
            </a:lvl3pPr>
            <a:lvl4pPr marL="1371600" algn="l" rtl="0" eaLnBrk="0" fontAlgn="base" hangingPunct="0">
              <a:spcBef>
                <a:spcPct val="0"/>
              </a:spcBef>
              <a:spcAft>
                <a:spcPct val="0"/>
              </a:spcAft>
              <a:defRPr sz="2400" kern="1200">
                <a:solidFill>
                  <a:schemeClr val="lt1"/>
                </a:solidFill>
                <a:latin typeface="+mn-lt"/>
                <a:ea typeface="+mn-ea"/>
                <a:cs typeface="+mn-cs"/>
              </a:defRPr>
            </a:lvl4pPr>
            <a:lvl5pPr marL="1828800" algn="l" rtl="0" eaLnBrk="0" fontAlgn="base" hangingPunct="0">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white"/>
                </a:solidFill>
                <a:effectLst/>
                <a:uLnTx/>
                <a:uFillTx/>
                <a:latin typeface="Calibri"/>
                <a:ea typeface="宋体" panose="02010600030101010101" pitchFamily="2" charset="-122"/>
                <a:cs typeface="+mn-cs"/>
              </a:rPr>
              <a:t>程序设计层</a:t>
            </a:r>
            <a:endParaRPr kumimoji="0" lang="zh-CN" altLang="en-US" sz="24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cxnSp>
        <p:nvCxnSpPr>
          <p:cNvPr id="21" name="直接箭头连接符 20"/>
          <p:cNvCxnSpPr>
            <a:endCxn id="16" idx="1"/>
          </p:cNvCxnSpPr>
          <p:nvPr/>
        </p:nvCxnSpPr>
        <p:spPr>
          <a:xfrm flipV="1">
            <a:off x="1929591" y="1059524"/>
            <a:ext cx="560288" cy="723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1929591" y="2291604"/>
            <a:ext cx="544512" cy="12272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V="1">
            <a:off x="1890727" y="3512488"/>
            <a:ext cx="560288" cy="7232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endCxn id="14" idx="1"/>
          </p:cNvCxnSpPr>
          <p:nvPr/>
        </p:nvCxnSpPr>
        <p:spPr>
          <a:xfrm>
            <a:off x="1898039" y="4337452"/>
            <a:ext cx="591840" cy="5776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endCxn id="12" idx="1"/>
          </p:cNvCxnSpPr>
          <p:nvPr/>
        </p:nvCxnSpPr>
        <p:spPr>
          <a:xfrm flipV="1">
            <a:off x="1937479" y="2250784"/>
            <a:ext cx="520848" cy="303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V="1">
            <a:off x="1921823" y="5109192"/>
            <a:ext cx="599152" cy="4758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1929135" y="5686820"/>
            <a:ext cx="591840" cy="5776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标题 2"/>
          <p:cNvSpPr>
            <a:spLocks noGrp="1"/>
          </p:cNvSpPr>
          <p:nvPr>
            <p:ph type="title"/>
          </p:nvPr>
        </p:nvSpPr>
        <p:spPr>
          <a:xfrm>
            <a:off x="4580312" y="278128"/>
            <a:ext cx="10972800" cy="1143000"/>
          </a:xfrm>
        </p:spPr>
        <p:txBody>
          <a:bodyPr/>
          <a:lstStyle/>
          <a:p>
            <a:pPr algn="l"/>
            <a:r>
              <a:rPr lang="zh-CN" altLang="en-US" dirty="0" smtClean="0">
                <a:solidFill>
                  <a:schemeClr val="bg1"/>
                </a:solidFill>
              </a:rPr>
              <a:t>数据结构</a:t>
            </a:r>
            <a:r>
              <a:rPr lang="zh-CN" altLang="en-US" dirty="0">
                <a:solidFill>
                  <a:schemeClr val="bg1"/>
                </a:solidFill>
              </a:rPr>
              <a:t>的</a:t>
            </a:r>
            <a:r>
              <a:rPr lang="zh-CN" altLang="en-US" dirty="0" smtClean="0">
                <a:solidFill>
                  <a:schemeClr val="bg1"/>
                </a:solidFill>
              </a:rPr>
              <a:t>层次</a:t>
            </a:r>
            <a:endParaRPr lang="zh-CN" altLang="en-US" dirty="0">
              <a:solidFill>
                <a:schemeClr val="bg1"/>
              </a:solidFill>
            </a:endParaRPr>
          </a:p>
        </p:txBody>
      </p:sp>
    </p:spTree>
    <p:extLst>
      <p:ext uri="{BB962C8B-B14F-4D97-AF65-F5344CB8AC3E}">
        <p14:creationId xmlns:p14="http://schemas.microsoft.com/office/powerpoint/2010/main" val="2628565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20000"/>
              </a:lnSpc>
              <a:spcBef>
                <a:spcPct val="5000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Rectangle 2"/>
          <p:cNvSpPr/>
          <p:nvPr/>
        </p:nvSpPr>
        <p:spPr>
          <a:xfrm>
            <a:off x="3518316" y="3981332"/>
            <a:ext cx="5657850" cy="507831"/>
          </a:xfrm>
          <a:prstGeom prst="rect">
            <a:avLst/>
          </a:prstGeom>
        </p:spPr>
        <p:txBody>
          <a:bodyPr wrap="square">
            <a:spAutoFit/>
          </a:bodyPr>
          <a:lstStyle/>
          <a:p>
            <a:pPr marL="0" marR="0" lvl="0" indent="0" algn="ctr" defTabSz="914400" rtl="0" eaLnBrk="1" fontAlgn="auto" latinLnBrk="0" hangingPunct="1">
              <a:lnSpc>
                <a:spcPct val="150000"/>
              </a:lnSpc>
              <a:spcBef>
                <a:spcPct val="50000"/>
              </a:spcBef>
              <a:spcAft>
                <a:spcPts val="0"/>
              </a:spcAft>
              <a:buClrTx/>
              <a:buSzTx/>
              <a:buFontTx/>
              <a:buNone/>
              <a:tabLst/>
              <a:defRPr/>
            </a:pPr>
            <a:r>
              <a:rPr kumimoji="0" lang="en-US" altLang="zh-CN" sz="2000" b="1" i="0" u="none" strike="noStrike" kern="1200" cap="none" spc="0" normalizeH="0" baseline="0" noProof="0" dirty="0" smtClean="0">
                <a:ln>
                  <a:noFill/>
                </a:ln>
                <a:solidFill>
                  <a:prstClr val="white"/>
                </a:solidFill>
                <a:effectLst/>
                <a:uLnTx/>
                <a:uFillTx/>
                <a:latin typeface="Microsoft YaHei UI" panose="020B0503020204020204" pitchFamily="34" charset="-122"/>
                <a:ea typeface="Microsoft YaHei UI" panose="020B0503020204020204" pitchFamily="34" charset="-122"/>
                <a:cs typeface="+mn-cs"/>
              </a:rPr>
              <a:t>3-3    </a:t>
            </a:r>
            <a:r>
              <a:rPr kumimoji="0" lang="zh-CN" altLang="en-US" sz="2000" b="1" i="0" u="none" strike="noStrike" kern="1200" cap="none" spc="0" normalizeH="0" baseline="0" noProof="0" dirty="0" smtClean="0">
                <a:ln>
                  <a:noFill/>
                </a:ln>
                <a:solidFill>
                  <a:prstClr val="white"/>
                </a:solidFill>
                <a:effectLst/>
                <a:uLnTx/>
                <a:uFillTx/>
                <a:latin typeface="Microsoft YaHei UI" panose="020B0503020204020204" pitchFamily="34" charset="-122"/>
                <a:ea typeface="Microsoft YaHei UI" panose="020B0503020204020204" pitchFamily="34" charset="-122"/>
                <a:cs typeface="+mn-cs"/>
              </a:rPr>
              <a:t>队列的</a:t>
            </a:r>
            <a:r>
              <a:rPr kumimoji="0" lang="zh-CN" altLang="en-US" sz="2000" b="1" i="0" u="none" strike="noStrike" kern="1200" cap="none" spc="0" normalizeH="0" baseline="0" noProof="0" dirty="0">
                <a:ln>
                  <a:noFill/>
                </a:ln>
                <a:solidFill>
                  <a:prstClr val="white"/>
                </a:solidFill>
                <a:effectLst/>
                <a:uLnTx/>
                <a:uFillTx/>
                <a:latin typeface="Microsoft YaHei UI" panose="020B0503020204020204" pitchFamily="34" charset="-122"/>
                <a:ea typeface="Microsoft YaHei UI" panose="020B0503020204020204" pitchFamily="34" charset="-122"/>
                <a:cs typeface="+mn-cs"/>
              </a:rPr>
              <a:t>逻辑结构</a:t>
            </a: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white"/>
                </a:solidFill>
                <a:effectLst/>
                <a:uLnTx/>
                <a:uFillTx/>
                <a:latin typeface="Calibri"/>
                <a:ea typeface="宋体" panose="02010600030101010101" pitchFamily="2" charset="-122"/>
                <a:cs typeface="+mn-cs"/>
              </a:rPr>
              <a:t>v</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Text Box 6"/>
          <p:cNvSpPr txBox="1">
            <a:spLocks noChangeArrowheads="1"/>
          </p:cNvSpPr>
          <p:nvPr/>
        </p:nvSpPr>
        <p:spPr bwMode="auto">
          <a:xfrm>
            <a:off x="2862818" y="2403766"/>
            <a:ext cx="67536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5C307D"/>
                </a:solidFill>
                <a:effectLst/>
                <a:uLnTx/>
                <a:uFillTx/>
                <a:latin typeface="Microsoft YaHei UI" panose="020B0503020204020204" pitchFamily="34" charset="-122"/>
                <a:ea typeface="Microsoft YaHei UI" panose="020B0503020204020204" pitchFamily="34" charset="-122"/>
                <a:cs typeface="+mn-cs"/>
              </a:rPr>
              <a:t>第三章      栈和队列</a:t>
            </a:r>
            <a:endParaRPr kumimoji="0" lang="zh-CN" altLang="en-US" sz="3200" b="1" i="0" u="none" strike="noStrike" kern="1200" cap="none" spc="0" normalizeH="0" baseline="0" noProof="0" dirty="0">
              <a:ln>
                <a:noFill/>
              </a:ln>
              <a:solidFill>
                <a:srgbClr val="5C307D"/>
              </a:solidFill>
              <a:effectLst/>
              <a:uLnTx/>
              <a:uFillTx/>
              <a:latin typeface="Microsoft YaHei UI" panose="020B0503020204020204" pitchFamily="34" charset="-122"/>
              <a:ea typeface="Microsoft YaHei UI" panose="020B0503020204020204" pitchFamily="34" charset="-122"/>
              <a:cs typeface="+mn-cs"/>
            </a:endParaRPr>
          </a:p>
        </p:txBody>
      </p:sp>
    </p:spTree>
    <p:extLst>
      <p:ext uri="{BB962C8B-B14F-4D97-AF65-F5344CB8AC3E}">
        <p14:creationId xmlns:p14="http://schemas.microsoft.com/office/powerpoint/2010/main" val="43995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772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38169" y="61585"/>
            <a:ext cx="27298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银行排队问题</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3" name="矩形 2"/>
          <p:cNvSpPr/>
          <p:nvPr/>
        </p:nvSpPr>
        <p:spPr>
          <a:xfrm>
            <a:off x="1112520" y="5371644"/>
            <a:ext cx="10058400" cy="720000"/>
          </a:xfrm>
          <a:prstGeom prst="rect">
            <a:avLst/>
          </a:prstGeom>
          <a:ln w="38100">
            <a:solidFill>
              <a:srgbClr val="5C307D"/>
            </a:solidFill>
          </a:ln>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在实际问题的处理过程中，有些数据</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具有</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先</a:t>
            </a:r>
            <a:r>
              <a:rPr kumimoji="0" lang="zh-CN" altLang="zh-CN"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到</a:t>
            </a:r>
            <a:r>
              <a:rPr kumimoji="0" lang="zh-CN" altLang="zh-CN"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先</a:t>
            </a:r>
            <a:r>
              <a:rPr kumimoji="0" lang="zh-CN" altLang="zh-CN"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处理</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的特点</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638169" y="889337"/>
            <a:ext cx="104394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问题</a:t>
            </a: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银行个人储户的储蓄业务</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p:cNvSpPr/>
          <p:nvPr/>
        </p:nvSpPr>
        <p:spPr>
          <a:xfrm>
            <a:off x="638168" y="1394710"/>
            <a:ext cx="11081391"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想法</a:t>
            </a: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先来先服务原则，模拟排队，储户叫号后排在队尾，窗口顺次叫号</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487950" y="3792001"/>
            <a:ext cx="5973811" cy="523220"/>
            <a:chOff x="487950" y="4614961"/>
            <a:chExt cx="5868436" cy="523220"/>
          </a:xfrm>
        </p:grpSpPr>
        <p:sp>
          <p:nvSpPr>
            <p:cNvPr id="34" name="矩形 33"/>
            <p:cNvSpPr/>
            <p:nvPr/>
          </p:nvSpPr>
          <p:spPr>
            <a:xfrm>
              <a:off x="1022156" y="4614961"/>
              <a:ext cx="533423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如何保存</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正在等待的储户顺序？</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Group 36"/>
            <p:cNvGrpSpPr/>
            <p:nvPr/>
          </p:nvGrpSpPr>
          <p:grpSpPr>
            <a:xfrm>
              <a:off x="487950" y="4644626"/>
              <a:ext cx="432000" cy="432000"/>
              <a:chOff x="4108451" y="4314825"/>
              <a:chExt cx="536575" cy="528638"/>
            </a:xfrm>
            <a:solidFill>
              <a:srgbClr val="5A327D"/>
            </a:solidFill>
          </p:grpSpPr>
          <p:sp>
            <p:nvSpPr>
              <p:cNvPr id="36" name="Freeform 231"/>
              <p:cNvSpPr/>
              <p:nvPr/>
            </p:nvSpPr>
            <p:spPr bwMode="auto">
              <a:xfrm>
                <a:off x="4108451" y="4314825"/>
                <a:ext cx="220663" cy="212725"/>
              </a:xfrm>
              <a:custGeom>
                <a:avLst/>
                <a:gdLst>
                  <a:gd name="T0" fmla="*/ 59 w 81"/>
                  <a:gd name="T1" fmla="*/ 77 h 78"/>
                  <a:gd name="T2" fmla="*/ 62 w 81"/>
                  <a:gd name="T3" fmla="*/ 78 h 78"/>
                  <a:gd name="T4" fmla="*/ 74 w 81"/>
                  <a:gd name="T5" fmla="*/ 57 h 78"/>
                  <a:gd name="T6" fmla="*/ 81 w 81"/>
                  <a:gd name="T7" fmla="*/ 53 h 78"/>
                  <a:gd name="T8" fmla="*/ 52 w 81"/>
                  <a:gd name="T9" fmla="*/ 4 h 78"/>
                  <a:gd name="T10" fmla="*/ 48 w 81"/>
                  <a:gd name="T11" fmla="*/ 0 h 78"/>
                  <a:gd name="T12" fmla="*/ 1 w 81"/>
                  <a:gd name="T13" fmla="*/ 40 h 78"/>
                  <a:gd name="T14" fmla="*/ 3 w 81"/>
                  <a:gd name="T15" fmla="*/ 45 h 78"/>
                  <a:gd name="T16" fmla="*/ 52 w 81"/>
                  <a:gd name="T17" fmla="*/ 78 h 78"/>
                  <a:gd name="T18" fmla="*/ 59 w 81"/>
                  <a:gd name="T1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8">
                    <a:moveTo>
                      <a:pt x="59" y="77"/>
                    </a:moveTo>
                    <a:cubicBezTo>
                      <a:pt x="60" y="77"/>
                      <a:pt x="61" y="78"/>
                      <a:pt x="62" y="78"/>
                    </a:cubicBezTo>
                    <a:cubicBezTo>
                      <a:pt x="65" y="71"/>
                      <a:pt x="68" y="63"/>
                      <a:pt x="74" y="57"/>
                    </a:cubicBezTo>
                    <a:cubicBezTo>
                      <a:pt x="76" y="56"/>
                      <a:pt x="78" y="54"/>
                      <a:pt x="81" y="53"/>
                    </a:cubicBezTo>
                    <a:cubicBezTo>
                      <a:pt x="55" y="26"/>
                      <a:pt x="52" y="4"/>
                      <a:pt x="52" y="4"/>
                    </a:cubicBezTo>
                    <a:cubicBezTo>
                      <a:pt x="52" y="2"/>
                      <a:pt x="50" y="0"/>
                      <a:pt x="48" y="0"/>
                    </a:cubicBezTo>
                    <a:cubicBezTo>
                      <a:pt x="48" y="0"/>
                      <a:pt x="8" y="3"/>
                      <a:pt x="1" y="40"/>
                    </a:cubicBezTo>
                    <a:cubicBezTo>
                      <a:pt x="0" y="42"/>
                      <a:pt x="1" y="44"/>
                      <a:pt x="3" y="45"/>
                    </a:cubicBezTo>
                    <a:cubicBezTo>
                      <a:pt x="4" y="45"/>
                      <a:pt x="26" y="55"/>
                      <a:pt x="52" y="78"/>
                    </a:cubicBezTo>
                    <a:cubicBezTo>
                      <a:pt x="54" y="77"/>
                      <a:pt x="57" y="77"/>
                      <a:pt x="59"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232"/>
              <p:cNvSpPr/>
              <p:nvPr/>
            </p:nvSpPr>
            <p:spPr bwMode="auto">
              <a:xfrm>
                <a:off x="4302126" y="4486275"/>
                <a:ext cx="342900" cy="357188"/>
              </a:xfrm>
              <a:custGeom>
                <a:avLst/>
                <a:gdLst>
                  <a:gd name="T0" fmla="*/ 117 w 126"/>
                  <a:gd name="T1" fmla="*/ 69 h 131"/>
                  <a:gd name="T2" fmla="*/ 80 w 126"/>
                  <a:gd name="T3" fmla="*/ 66 h 131"/>
                  <a:gd name="T4" fmla="*/ 71 w 126"/>
                  <a:gd name="T5" fmla="*/ 84 h 131"/>
                  <a:gd name="T6" fmla="*/ 79 w 126"/>
                  <a:gd name="T7" fmla="*/ 103 h 131"/>
                  <a:gd name="T8" fmla="*/ 85 w 126"/>
                  <a:gd name="T9" fmla="*/ 103 h 131"/>
                  <a:gd name="T10" fmla="*/ 85 w 126"/>
                  <a:gd name="T11" fmla="*/ 97 h 131"/>
                  <a:gd name="T12" fmla="*/ 79 w 126"/>
                  <a:gd name="T13" fmla="*/ 84 h 131"/>
                  <a:gd name="T14" fmla="*/ 85 w 126"/>
                  <a:gd name="T15" fmla="*/ 71 h 131"/>
                  <a:gd name="T16" fmla="*/ 111 w 126"/>
                  <a:gd name="T17" fmla="*/ 74 h 131"/>
                  <a:gd name="T18" fmla="*/ 118 w 126"/>
                  <a:gd name="T19" fmla="*/ 93 h 131"/>
                  <a:gd name="T20" fmla="*/ 109 w 126"/>
                  <a:gd name="T21" fmla="*/ 113 h 131"/>
                  <a:gd name="T22" fmla="*/ 78 w 126"/>
                  <a:gd name="T23" fmla="*/ 122 h 131"/>
                  <a:gd name="T24" fmla="*/ 53 w 126"/>
                  <a:gd name="T25" fmla="*/ 102 h 131"/>
                  <a:gd name="T26" fmla="*/ 51 w 126"/>
                  <a:gd name="T27" fmla="*/ 97 h 131"/>
                  <a:gd name="T28" fmla="*/ 62 w 126"/>
                  <a:gd name="T29" fmla="*/ 61 h 131"/>
                  <a:gd name="T30" fmla="*/ 87 w 126"/>
                  <a:gd name="T31" fmla="*/ 49 h 131"/>
                  <a:gd name="T32" fmla="*/ 91 w 126"/>
                  <a:gd name="T33" fmla="*/ 46 h 131"/>
                  <a:gd name="T34" fmla="*/ 88 w 126"/>
                  <a:gd name="T35" fmla="*/ 42 h 131"/>
                  <a:gd name="T36" fmla="*/ 28 w 126"/>
                  <a:gd name="T37" fmla="*/ 7 h 131"/>
                  <a:gd name="T38" fmla="*/ 26 w 126"/>
                  <a:gd name="T39" fmla="*/ 6 h 131"/>
                  <a:gd name="T40" fmla="*/ 19 w 126"/>
                  <a:gd name="T41" fmla="*/ 0 h 131"/>
                  <a:gd name="T42" fmla="*/ 12 w 126"/>
                  <a:gd name="T43" fmla="*/ 3 h 131"/>
                  <a:gd name="T44" fmla="*/ 2 w 126"/>
                  <a:gd name="T45" fmla="*/ 20 h 131"/>
                  <a:gd name="T46" fmla="*/ 0 w 126"/>
                  <a:gd name="T47" fmla="*/ 26 h 131"/>
                  <a:gd name="T48" fmla="*/ 1 w 126"/>
                  <a:gd name="T49" fmla="*/ 34 h 131"/>
                  <a:gd name="T50" fmla="*/ 1 w 126"/>
                  <a:gd name="T51" fmla="*/ 34 h 131"/>
                  <a:gd name="T52" fmla="*/ 43 w 126"/>
                  <a:gd name="T53" fmla="*/ 99 h 131"/>
                  <a:gd name="T54" fmla="*/ 43 w 126"/>
                  <a:gd name="T55" fmla="*/ 99 h 131"/>
                  <a:gd name="T56" fmla="*/ 45 w 126"/>
                  <a:gd name="T57" fmla="*/ 105 h 131"/>
                  <a:gd name="T58" fmla="*/ 76 w 126"/>
                  <a:gd name="T59" fmla="*/ 130 h 131"/>
                  <a:gd name="T60" fmla="*/ 85 w 126"/>
                  <a:gd name="T61" fmla="*/ 131 h 131"/>
                  <a:gd name="T62" fmla="*/ 114 w 126"/>
                  <a:gd name="T63" fmla="*/ 119 h 131"/>
                  <a:gd name="T64" fmla="*/ 126 w 126"/>
                  <a:gd name="T65" fmla="*/ 93 h 131"/>
                  <a:gd name="T66" fmla="*/ 117 w 126"/>
                  <a:gd name="T67" fmla="*/ 6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31">
                    <a:moveTo>
                      <a:pt x="117" y="69"/>
                    </a:moveTo>
                    <a:cubicBezTo>
                      <a:pt x="112" y="64"/>
                      <a:pt x="94" y="52"/>
                      <a:pt x="80" y="66"/>
                    </a:cubicBezTo>
                    <a:cubicBezTo>
                      <a:pt x="74" y="71"/>
                      <a:pt x="71" y="77"/>
                      <a:pt x="71" y="84"/>
                    </a:cubicBezTo>
                    <a:cubicBezTo>
                      <a:pt x="71" y="92"/>
                      <a:pt x="75" y="99"/>
                      <a:pt x="79" y="103"/>
                    </a:cubicBezTo>
                    <a:cubicBezTo>
                      <a:pt x="81" y="104"/>
                      <a:pt x="84" y="104"/>
                      <a:pt x="85" y="103"/>
                    </a:cubicBezTo>
                    <a:cubicBezTo>
                      <a:pt x="87" y="101"/>
                      <a:pt x="86" y="98"/>
                      <a:pt x="85" y="97"/>
                    </a:cubicBezTo>
                    <a:cubicBezTo>
                      <a:pt x="82" y="94"/>
                      <a:pt x="79" y="89"/>
                      <a:pt x="79" y="84"/>
                    </a:cubicBezTo>
                    <a:cubicBezTo>
                      <a:pt x="79" y="79"/>
                      <a:pt x="81" y="75"/>
                      <a:pt x="85" y="71"/>
                    </a:cubicBezTo>
                    <a:cubicBezTo>
                      <a:pt x="97" y="61"/>
                      <a:pt x="111" y="74"/>
                      <a:pt x="111" y="74"/>
                    </a:cubicBezTo>
                    <a:cubicBezTo>
                      <a:pt x="117" y="80"/>
                      <a:pt x="118" y="88"/>
                      <a:pt x="118" y="93"/>
                    </a:cubicBezTo>
                    <a:cubicBezTo>
                      <a:pt x="117" y="101"/>
                      <a:pt x="114" y="109"/>
                      <a:pt x="109" y="113"/>
                    </a:cubicBezTo>
                    <a:cubicBezTo>
                      <a:pt x="99" y="122"/>
                      <a:pt x="89" y="125"/>
                      <a:pt x="78" y="122"/>
                    </a:cubicBezTo>
                    <a:cubicBezTo>
                      <a:pt x="65" y="119"/>
                      <a:pt x="55" y="108"/>
                      <a:pt x="53" y="102"/>
                    </a:cubicBezTo>
                    <a:cubicBezTo>
                      <a:pt x="52" y="100"/>
                      <a:pt x="51" y="98"/>
                      <a:pt x="51" y="97"/>
                    </a:cubicBezTo>
                    <a:cubicBezTo>
                      <a:pt x="50" y="81"/>
                      <a:pt x="54" y="69"/>
                      <a:pt x="62" y="61"/>
                    </a:cubicBezTo>
                    <a:cubicBezTo>
                      <a:pt x="72" y="50"/>
                      <a:pt x="87" y="49"/>
                      <a:pt x="87" y="49"/>
                    </a:cubicBezTo>
                    <a:cubicBezTo>
                      <a:pt x="89" y="49"/>
                      <a:pt x="90" y="48"/>
                      <a:pt x="91" y="46"/>
                    </a:cubicBezTo>
                    <a:cubicBezTo>
                      <a:pt x="91" y="44"/>
                      <a:pt x="90" y="42"/>
                      <a:pt x="88" y="42"/>
                    </a:cubicBezTo>
                    <a:cubicBezTo>
                      <a:pt x="63" y="31"/>
                      <a:pt x="43" y="19"/>
                      <a:pt x="28" y="7"/>
                    </a:cubicBezTo>
                    <a:cubicBezTo>
                      <a:pt x="28" y="7"/>
                      <a:pt x="27" y="6"/>
                      <a:pt x="26" y="6"/>
                    </a:cubicBezTo>
                    <a:cubicBezTo>
                      <a:pt x="24" y="4"/>
                      <a:pt x="21" y="2"/>
                      <a:pt x="19" y="0"/>
                    </a:cubicBezTo>
                    <a:cubicBezTo>
                      <a:pt x="16" y="0"/>
                      <a:pt x="13" y="1"/>
                      <a:pt x="12" y="3"/>
                    </a:cubicBezTo>
                    <a:cubicBezTo>
                      <a:pt x="7" y="7"/>
                      <a:pt x="5" y="13"/>
                      <a:pt x="2" y="20"/>
                    </a:cubicBezTo>
                    <a:cubicBezTo>
                      <a:pt x="2" y="22"/>
                      <a:pt x="1" y="24"/>
                      <a:pt x="0" y="26"/>
                    </a:cubicBezTo>
                    <a:cubicBezTo>
                      <a:pt x="1" y="28"/>
                      <a:pt x="1" y="31"/>
                      <a:pt x="1" y="34"/>
                    </a:cubicBezTo>
                    <a:cubicBezTo>
                      <a:pt x="1" y="34"/>
                      <a:pt x="1" y="34"/>
                      <a:pt x="1" y="34"/>
                    </a:cubicBezTo>
                    <a:cubicBezTo>
                      <a:pt x="16" y="51"/>
                      <a:pt x="32" y="72"/>
                      <a:pt x="43" y="99"/>
                    </a:cubicBezTo>
                    <a:cubicBezTo>
                      <a:pt x="43" y="99"/>
                      <a:pt x="43" y="99"/>
                      <a:pt x="43" y="99"/>
                    </a:cubicBezTo>
                    <a:cubicBezTo>
                      <a:pt x="44" y="101"/>
                      <a:pt x="45" y="103"/>
                      <a:pt x="45" y="105"/>
                    </a:cubicBezTo>
                    <a:cubicBezTo>
                      <a:pt x="48" y="113"/>
                      <a:pt x="60" y="126"/>
                      <a:pt x="76" y="130"/>
                    </a:cubicBezTo>
                    <a:cubicBezTo>
                      <a:pt x="79" y="131"/>
                      <a:pt x="82" y="131"/>
                      <a:pt x="85" y="131"/>
                    </a:cubicBezTo>
                    <a:cubicBezTo>
                      <a:pt x="93" y="131"/>
                      <a:pt x="104" y="128"/>
                      <a:pt x="114" y="119"/>
                    </a:cubicBezTo>
                    <a:cubicBezTo>
                      <a:pt x="121" y="113"/>
                      <a:pt x="125" y="103"/>
                      <a:pt x="126" y="93"/>
                    </a:cubicBezTo>
                    <a:cubicBezTo>
                      <a:pt x="126" y="84"/>
                      <a:pt x="123" y="75"/>
                      <a:pt x="11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233"/>
              <p:cNvSpPr>
                <a:spLocks noEditPoints="1"/>
              </p:cNvSpPr>
              <p:nvPr/>
            </p:nvSpPr>
            <p:spPr bwMode="auto">
              <a:xfrm>
                <a:off x="4219576" y="4457700"/>
                <a:ext cx="177800" cy="231775"/>
              </a:xfrm>
              <a:custGeom>
                <a:avLst/>
                <a:gdLst>
                  <a:gd name="T0" fmla="*/ 32 w 65"/>
                  <a:gd name="T1" fmla="*/ 85 h 85"/>
                  <a:gd name="T2" fmla="*/ 28 w 65"/>
                  <a:gd name="T3" fmla="*/ 83 h 85"/>
                  <a:gd name="T4" fmla="*/ 26 w 65"/>
                  <a:gd name="T5" fmla="*/ 79 h 85"/>
                  <a:gd name="T6" fmla="*/ 18 w 65"/>
                  <a:gd name="T7" fmla="*/ 57 h 85"/>
                  <a:gd name="T8" fmla="*/ 18 w 65"/>
                  <a:gd name="T9" fmla="*/ 54 h 85"/>
                  <a:gd name="T10" fmla="*/ 19 w 65"/>
                  <a:gd name="T11" fmla="*/ 49 h 85"/>
                  <a:gd name="T12" fmla="*/ 15 w 65"/>
                  <a:gd name="T13" fmla="*/ 52 h 85"/>
                  <a:gd name="T14" fmla="*/ 9 w 65"/>
                  <a:gd name="T15" fmla="*/ 54 h 85"/>
                  <a:gd name="T16" fmla="*/ 6 w 65"/>
                  <a:gd name="T17" fmla="*/ 53 h 85"/>
                  <a:gd name="T18" fmla="*/ 1 w 65"/>
                  <a:gd name="T19" fmla="*/ 41 h 85"/>
                  <a:gd name="T20" fmla="*/ 16 w 65"/>
                  <a:gd name="T21" fmla="*/ 27 h 85"/>
                  <a:gd name="T22" fmla="*/ 17 w 65"/>
                  <a:gd name="T23" fmla="*/ 27 h 85"/>
                  <a:gd name="T24" fmla="*/ 21 w 65"/>
                  <a:gd name="T25" fmla="*/ 28 h 85"/>
                  <a:gd name="T26" fmla="*/ 23 w 65"/>
                  <a:gd name="T27" fmla="*/ 29 h 85"/>
                  <a:gd name="T28" fmla="*/ 23 w 65"/>
                  <a:gd name="T29" fmla="*/ 27 h 85"/>
                  <a:gd name="T30" fmla="*/ 35 w 65"/>
                  <a:gd name="T31" fmla="*/ 7 h 85"/>
                  <a:gd name="T32" fmla="*/ 51 w 65"/>
                  <a:gd name="T33" fmla="*/ 0 h 85"/>
                  <a:gd name="T34" fmla="*/ 56 w 65"/>
                  <a:gd name="T35" fmla="*/ 1 h 85"/>
                  <a:gd name="T36" fmla="*/ 65 w 65"/>
                  <a:gd name="T37" fmla="*/ 12 h 85"/>
                  <a:gd name="T38" fmla="*/ 62 w 65"/>
                  <a:gd name="T39" fmla="*/ 17 h 85"/>
                  <a:gd name="T40" fmla="*/ 61 w 65"/>
                  <a:gd name="T41" fmla="*/ 17 h 85"/>
                  <a:gd name="T42" fmla="*/ 57 w 65"/>
                  <a:gd name="T43" fmla="*/ 14 h 85"/>
                  <a:gd name="T44" fmla="*/ 54 w 65"/>
                  <a:gd name="T45" fmla="*/ 9 h 85"/>
                  <a:gd name="T46" fmla="*/ 51 w 65"/>
                  <a:gd name="T47" fmla="*/ 8 h 85"/>
                  <a:gd name="T48" fmla="*/ 40 w 65"/>
                  <a:gd name="T49" fmla="*/ 12 h 85"/>
                  <a:gd name="T50" fmla="*/ 31 w 65"/>
                  <a:gd name="T51" fmla="*/ 30 h 85"/>
                  <a:gd name="T52" fmla="*/ 28 w 65"/>
                  <a:gd name="T53" fmla="*/ 36 h 85"/>
                  <a:gd name="T54" fmla="*/ 28 w 65"/>
                  <a:gd name="T55" fmla="*/ 37 h 85"/>
                  <a:gd name="T56" fmla="*/ 28 w 65"/>
                  <a:gd name="T57" fmla="*/ 37 h 85"/>
                  <a:gd name="T58" fmla="*/ 29 w 65"/>
                  <a:gd name="T59" fmla="*/ 44 h 85"/>
                  <a:gd name="T60" fmla="*/ 27 w 65"/>
                  <a:gd name="T61" fmla="*/ 51 h 85"/>
                  <a:gd name="T62" fmla="*/ 26 w 65"/>
                  <a:gd name="T63" fmla="*/ 57 h 85"/>
                  <a:gd name="T64" fmla="*/ 33 w 65"/>
                  <a:gd name="T65" fmla="*/ 75 h 85"/>
                  <a:gd name="T66" fmla="*/ 35 w 65"/>
                  <a:gd name="T67" fmla="*/ 79 h 85"/>
                  <a:gd name="T68" fmla="*/ 35 w 65"/>
                  <a:gd name="T69" fmla="*/ 82 h 85"/>
                  <a:gd name="T70" fmla="*/ 33 w 65"/>
                  <a:gd name="T71" fmla="*/ 84 h 85"/>
                  <a:gd name="T72" fmla="*/ 32 w 65"/>
                  <a:gd name="T73" fmla="*/ 85 h 85"/>
                  <a:gd name="T74" fmla="*/ 16 w 65"/>
                  <a:gd name="T75" fmla="*/ 35 h 85"/>
                  <a:gd name="T76" fmla="*/ 9 w 65"/>
                  <a:gd name="T77" fmla="*/ 42 h 85"/>
                  <a:gd name="T78" fmla="*/ 9 w 65"/>
                  <a:gd name="T79" fmla="*/ 47 h 85"/>
                  <a:gd name="T80" fmla="*/ 12 w 65"/>
                  <a:gd name="T81" fmla="*/ 44 h 85"/>
                  <a:gd name="T82" fmla="*/ 18 w 65"/>
                  <a:gd name="T83" fmla="*/ 39 h 85"/>
                  <a:gd name="T84" fmla="*/ 20 w 65"/>
                  <a:gd name="T85" fmla="*/ 36 h 85"/>
                  <a:gd name="T86" fmla="*/ 17 w 65"/>
                  <a:gd name="T87" fmla="*/ 35 h 85"/>
                  <a:gd name="T88" fmla="*/ 16 w 65"/>
                  <a:gd name="T89" fmla="*/ 35 h 85"/>
                  <a:gd name="T90" fmla="*/ 16 w 65"/>
                  <a:gd name="T91"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85">
                    <a:moveTo>
                      <a:pt x="32" y="85"/>
                    </a:moveTo>
                    <a:cubicBezTo>
                      <a:pt x="30" y="85"/>
                      <a:pt x="29" y="84"/>
                      <a:pt x="28" y="83"/>
                    </a:cubicBezTo>
                    <a:cubicBezTo>
                      <a:pt x="27" y="81"/>
                      <a:pt x="27" y="80"/>
                      <a:pt x="26" y="79"/>
                    </a:cubicBezTo>
                    <a:cubicBezTo>
                      <a:pt x="22" y="72"/>
                      <a:pt x="18" y="65"/>
                      <a:pt x="18" y="57"/>
                    </a:cubicBezTo>
                    <a:cubicBezTo>
                      <a:pt x="18" y="56"/>
                      <a:pt x="18" y="55"/>
                      <a:pt x="18" y="54"/>
                    </a:cubicBezTo>
                    <a:cubicBezTo>
                      <a:pt x="19" y="49"/>
                      <a:pt x="19" y="49"/>
                      <a:pt x="19" y="49"/>
                    </a:cubicBezTo>
                    <a:cubicBezTo>
                      <a:pt x="15" y="52"/>
                      <a:pt x="15" y="52"/>
                      <a:pt x="15" y="52"/>
                    </a:cubicBezTo>
                    <a:cubicBezTo>
                      <a:pt x="13" y="53"/>
                      <a:pt x="11" y="54"/>
                      <a:pt x="9" y="54"/>
                    </a:cubicBezTo>
                    <a:cubicBezTo>
                      <a:pt x="8" y="54"/>
                      <a:pt x="7" y="54"/>
                      <a:pt x="6" y="53"/>
                    </a:cubicBezTo>
                    <a:cubicBezTo>
                      <a:pt x="2" y="52"/>
                      <a:pt x="0" y="48"/>
                      <a:pt x="1" y="41"/>
                    </a:cubicBezTo>
                    <a:cubicBezTo>
                      <a:pt x="3" y="31"/>
                      <a:pt x="10" y="27"/>
                      <a:pt x="16" y="27"/>
                    </a:cubicBezTo>
                    <a:cubicBezTo>
                      <a:pt x="16" y="27"/>
                      <a:pt x="17" y="27"/>
                      <a:pt x="17" y="27"/>
                    </a:cubicBezTo>
                    <a:cubicBezTo>
                      <a:pt x="19" y="27"/>
                      <a:pt x="20" y="28"/>
                      <a:pt x="21" y="28"/>
                    </a:cubicBezTo>
                    <a:cubicBezTo>
                      <a:pt x="23" y="29"/>
                      <a:pt x="23" y="29"/>
                      <a:pt x="23" y="29"/>
                    </a:cubicBezTo>
                    <a:cubicBezTo>
                      <a:pt x="23" y="27"/>
                      <a:pt x="23" y="27"/>
                      <a:pt x="23" y="27"/>
                    </a:cubicBezTo>
                    <a:cubicBezTo>
                      <a:pt x="26" y="19"/>
                      <a:pt x="29" y="12"/>
                      <a:pt x="35" y="7"/>
                    </a:cubicBezTo>
                    <a:cubicBezTo>
                      <a:pt x="38" y="4"/>
                      <a:pt x="44" y="0"/>
                      <a:pt x="51" y="0"/>
                    </a:cubicBezTo>
                    <a:cubicBezTo>
                      <a:pt x="53" y="0"/>
                      <a:pt x="55" y="1"/>
                      <a:pt x="56" y="1"/>
                    </a:cubicBezTo>
                    <a:cubicBezTo>
                      <a:pt x="61" y="3"/>
                      <a:pt x="64" y="7"/>
                      <a:pt x="65" y="12"/>
                    </a:cubicBezTo>
                    <a:cubicBezTo>
                      <a:pt x="65" y="15"/>
                      <a:pt x="64" y="17"/>
                      <a:pt x="62" y="17"/>
                    </a:cubicBezTo>
                    <a:cubicBezTo>
                      <a:pt x="61" y="17"/>
                      <a:pt x="61" y="17"/>
                      <a:pt x="61" y="17"/>
                    </a:cubicBezTo>
                    <a:cubicBezTo>
                      <a:pt x="59" y="17"/>
                      <a:pt x="57" y="16"/>
                      <a:pt x="57" y="14"/>
                    </a:cubicBezTo>
                    <a:cubicBezTo>
                      <a:pt x="57" y="10"/>
                      <a:pt x="55" y="9"/>
                      <a:pt x="54" y="9"/>
                    </a:cubicBezTo>
                    <a:cubicBezTo>
                      <a:pt x="53" y="9"/>
                      <a:pt x="52" y="8"/>
                      <a:pt x="51" y="8"/>
                    </a:cubicBezTo>
                    <a:cubicBezTo>
                      <a:pt x="47" y="8"/>
                      <a:pt x="43" y="10"/>
                      <a:pt x="40" y="12"/>
                    </a:cubicBezTo>
                    <a:cubicBezTo>
                      <a:pt x="35" y="17"/>
                      <a:pt x="33" y="23"/>
                      <a:pt x="31" y="30"/>
                    </a:cubicBezTo>
                    <a:cubicBezTo>
                      <a:pt x="30" y="32"/>
                      <a:pt x="29" y="34"/>
                      <a:pt x="28" y="36"/>
                    </a:cubicBezTo>
                    <a:cubicBezTo>
                      <a:pt x="28" y="37"/>
                      <a:pt x="28" y="37"/>
                      <a:pt x="28" y="37"/>
                    </a:cubicBezTo>
                    <a:cubicBezTo>
                      <a:pt x="28" y="37"/>
                      <a:pt x="28" y="37"/>
                      <a:pt x="28" y="37"/>
                    </a:cubicBezTo>
                    <a:cubicBezTo>
                      <a:pt x="29" y="39"/>
                      <a:pt x="29" y="42"/>
                      <a:pt x="29" y="44"/>
                    </a:cubicBezTo>
                    <a:cubicBezTo>
                      <a:pt x="28" y="47"/>
                      <a:pt x="28" y="49"/>
                      <a:pt x="27" y="51"/>
                    </a:cubicBezTo>
                    <a:cubicBezTo>
                      <a:pt x="27" y="53"/>
                      <a:pt x="26" y="55"/>
                      <a:pt x="26" y="57"/>
                    </a:cubicBezTo>
                    <a:cubicBezTo>
                      <a:pt x="26" y="63"/>
                      <a:pt x="29" y="69"/>
                      <a:pt x="33" y="75"/>
                    </a:cubicBezTo>
                    <a:cubicBezTo>
                      <a:pt x="34" y="76"/>
                      <a:pt x="34" y="78"/>
                      <a:pt x="35" y="79"/>
                    </a:cubicBezTo>
                    <a:cubicBezTo>
                      <a:pt x="36" y="80"/>
                      <a:pt x="36" y="81"/>
                      <a:pt x="35" y="82"/>
                    </a:cubicBezTo>
                    <a:cubicBezTo>
                      <a:pt x="35" y="83"/>
                      <a:pt x="34" y="84"/>
                      <a:pt x="33" y="84"/>
                    </a:cubicBezTo>
                    <a:cubicBezTo>
                      <a:pt x="33" y="85"/>
                      <a:pt x="32" y="85"/>
                      <a:pt x="32" y="85"/>
                    </a:cubicBezTo>
                    <a:close/>
                    <a:moveTo>
                      <a:pt x="16" y="35"/>
                    </a:moveTo>
                    <a:cubicBezTo>
                      <a:pt x="13" y="35"/>
                      <a:pt x="10" y="37"/>
                      <a:pt x="9" y="42"/>
                    </a:cubicBezTo>
                    <a:cubicBezTo>
                      <a:pt x="9" y="47"/>
                      <a:pt x="9" y="47"/>
                      <a:pt x="9" y="47"/>
                    </a:cubicBezTo>
                    <a:cubicBezTo>
                      <a:pt x="12" y="44"/>
                      <a:pt x="12" y="44"/>
                      <a:pt x="12" y="44"/>
                    </a:cubicBezTo>
                    <a:cubicBezTo>
                      <a:pt x="15" y="42"/>
                      <a:pt x="17" y="40"/>
                      <a:pt x="18" y="39"/>
                    </a:cubicBezTo>
                    <a:cubicBezTo>
                      <a:pt x="20" y="36"/>
                      <a:pt x="20" y="36"/>
                      <a:pt x="20" y="36"/>
                    </a:cubicBezTo>
                    <a:cubicBezTo>
                      <a:pt x="17" y="35"/>
                      <a:pt x="17" y="35"/>
                      <a:pt x="17" y="35"/>
                    </a:cubicBezTo>
                    <a:cubicBezTo>
                      <a:pt x="17" y="35"/>
                      <a:pt x="17" y="35"/>
                      <a:pt x="16" y="35"/>
                    </a:cubicBezTo>
                    <a:cubicBezTo>
                      <a:pt x="16" y="35"/>
                      <a:pt x="16" y="35"/>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12" name="组合 11"/>
          <p:cNvGrpSpPr/>
          <p:nvPr/>
        </p:nvGrpSpPr>
        <p:grpSpPr>
          <a:xfrm>
            <a:off x="2102189" y="4315221"/>
            <a:ext cx="9068731" cy="766566"/>
            <a:chOff x="2102189" y="4452381"/>
            <a:chExt cx="9068731" cy="766566"/>
          </a:xfrm>
        </p:grpSpPr>
        <p:sp>
          <p:nvSpPr>
            <p:cNvPr id="52" name="圆角右箭头 51"/>
            <p:cNvSpPr/>
            <p:nvPr/>
          </p:nvSpPr>
          <p:spPr>
            <a:xfrm flipV="1">
              <a:off x="2102189" y="4452381"/>
              <a:ext cx="807720" cy="692543"/>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矩形 52"/>
            <p:cNvSpPr/>
            <p:nvPr/>
          </p:nvSpPr>
          <p:spPr>
            <a:xfrm>
              <a:off x="2967228" y="4726504"/>
              <a:ext cx="8203692"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用队列保存</a:t>
              </a:r>
              <a:endParaRPr kumimoji="0" lang="zh-CN" altLang="en-US" sz="26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6252" y="2362201"/>
            <a:ext cx="4302828" cy="2893652"/>
          </a:xfrm>
          <a:prstGeom prst="rect">
            <a:avLst/>
          </a:prstGeom>
        </p:spPr>
      </p:pic>
    </p:spTree>
    <p:extLst>
      <p:ext uri="{BB962C8B-B14F-4D97-AF65-F5344CB8AC3E}">
        <p14:creationId xmlns:p14="http://schemas.microsoft.com/office/powerpoint/2010/main" val="237475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376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38169" y="61585"/>
            <a:ext cx="22717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打印缓冲区</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3" name="矩形 2"/>
          <p:cNvSpPr/>
          <p:nvPr/>
        </p:nvSpPr>
        <p:spPr>
          <a:xfrm>
            <a:off x="1112520" y="5371644"/>
            <a:ext cx="10058400" cy="720000"/>
          </a:xfrm>
          <a:prstGeom prst="rect">
            <a:avLst/>
          </a:prstGeom>
          <a:ln w="38100">
            <a:solidFill>
              <a:srgbClr val="5C307D"/>
            </a:solidFill>
          </a:ln>
        </p:spPr>
        <p:txBody>
          <a:bodyPr wrap="square"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在实际问题的处理过程中，有些数据</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具有</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先</a:t>
            </a:r>
            <a:r>
              <a:rPr kumimoji="0" lang="zh-CN" altLang="zh-CN"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到</a:t>
            </a:r>
            <a:r>
              <a:rPr kumimoji="0" lang="zh-CN" altLang="zh-CN"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rPr>
              <a:t>先</a:t>
            </a:r>
            <a:r>
              <a:rPr kumimoji="0" lang="zh-CN" altLang="zh-CN"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处理</a:t>
            </a:r>
            <a:r>
              <a:rPr kumimoji="0" lang="zh-CN"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的特点</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638169" y="889337"/>
            <a:ext cx="10439400"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问题</a:t>
            </a:r>
            <a:r>
              <a:rPr kumimoji="0" lang="en-US" altLang="zh-CN" sz="24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多</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个用户共享打印机，保证打印功能</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p:cNvSpPr/>
          <p:nvPr/>
        </p:nvSpPr>
        <p:spPr>
          <a:xfrm>
            <a:off x="638168" y="1394710"/>
            <a:ext cx="11081391"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想法</a:t>
            </a: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先来先服务原则，设置打印缓冲区，先送到缓冲区的先打印</a:t>
            </a:r>
            <a:r>
              <a:rPr kumimoji="0" lang="zh-CN"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9" name="组合 8"/>
          <p:cNvGrpSpPr/>
          <p:nvPr/>
        </p:nvGrpSpPr>
        <p:grpSpPr>
          <a:xfrm>
            <a:off x="487950" y="4633249"/>
            <a:ext cx="5973811" cy="523220"/>
            <a:chOff x="487950" y="4614961"/>
            <a:chExt cx="5868436" cy="523220"/>
          </a:xfrm>
        </p:grpSpPr>
        <p:sp>
          <p:nvSpPr>
            <p:cNvPr id="34" name="矩形 33"/>
            <p:cNvSpPr/>
            <p:nvPr/>
          </p:nvSpPr>
          <p:spPr>
            <a:xfrm>
              <a:off x="1022156" y="4614961"/>
              <a:ext cx="533423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如何保存</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等待打印的文件？</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5" name="Group 36"/>
            <p:cNvGrpSpPr/>
            <p:nvPr/>
          </p:nvGrpSpPr>
          <p:grpSpPr>
            <a:xfrm>
              <a:off x="487950" y="4644626"/>
              <a:ext cx="432000" cy="432000"/>
              <a:chOff x="4108451" y="4314825"/>
              <a:chExt cx="536575" cy="528638"/>
            </a:xfrm>
            <a:solidFill>
              <a:srgbClr val="5A327D"/>
            </a:solidFill>
          </p:grpSpPr>
          <p:sp>
            <p:nvSpPr>
              <p:cNvPr id="36" name="Freeform 231"/>
              <p:cNvSpPr/>
              <p:nvPr/>
            </p:nvSpPr>
            <p:spPr bwMode="auto">
              <a:xfrm>
                <a:off x="4108451" y="4314825"/>
                <a:ext cx="220663" cy="212725"/>
              </a:xfrm>
              <a:custGeom>
                <a:avLst/>
                <a:gdLst>
                  <a:gd name="T0" fmla="*/ 59 w 81"/>
                  <a:gd name="T1" fmla="*/ 77 h 78"/>
                  <a:gd name="T2" fmla="*/ 62 w 81"/>
                  <a:gd name="T3" fmla="*/ 78 h 78"/>
                  <a:gd name="T4" fmla="*/ 74 w 81"/>
                  <a:gd name="T5" fmla="*/ 57 h 78"/>
                  <a:gd name="T6" fmla="*/ 81 w 81"/>
                  <a:gd name="T7" fmla="*/ 53 h 78"/>
                  <a:gd name="T8" fmla="*/ 52 w 81"/>
                  <a:gd name="T9" fmla="*/ 4 h 78"/>
                  <a:gd name="T10" fmla="*/ 48 w 81"/>
                  <a:gd name="T11" fmla="*/ 0 h 78"/>
                  <a:gd name="T12" fmla="*/ 1 w 81"/>
                  <a:gd name="T13" fmla="*/ 40 h 78"/>
                  <a:gd name="T14" fmla="*/ 3 w 81"/>
                  <a:gd name="T15" fmla="*/ 45 h 78"/>
                  <a:gd name="T16" fmla="*/ 52 w 81"/>
                  <a:gd name="T17" fmla="*/ 78 h 78"/>
                  <a:gd name="T18" fmla="*/ 59 w 81"/>
                  <a:gd name="T19" fmla="*/ 7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78">
                    <a:moveTo>
                      <a:pt x="59" y="77"/>
                    </a:moveTo>
                    <a:cubicBezTo>
                      <a:pt x="60" y="77"/>
                      <a:pt x="61" y="78"/>
                      <a:pt x="62" y="78"/>
                    </a:cubicBezTo>
                    <a:cubicBezTo>
                      <a:pt x="65" y="71"/>
                      <a:pt x="68" y="63"/>
                      <a:pt x="74" y="57"/>
                    </a:cubicBezTo>
                    <a:cubicBezTo>
                      <a:pt x="76" y="56"/>
                      <a:pt x="78" y="54"/>
                      <a:pt x="81" y="53"/>
                    </a:cubicBezTo>
                    <a:cubicBezTo>
                      <a:pt x="55" y="26"/>
                      <a:pt x="52" y="4"/>
                      <a:pt x="52" y="4"/>
                    </a:cubicBezTo>
                    <a:cubicBezTo>
                      <a:pt x="52" y="2"/>
                      <a:pt x="50" y="0"/>
                      <a:pt x="48" y="0"/>
                    </a:cubicBezTo>
                    <a:cubicBezTo>
                      <a:pt x="48" y="0"/>
                      <a:pt x="8" y="3"/>
                      <a:pt x="1" y="40"/>
                    </a:cubicBezTo>
                    <a:cubicBezTo>
                      <a:pt x="0" y="42"/>
                      <a:pt x="1" y="44"/>
                      <a:pt x="3" y="45"/>
                    </a:cubicBezTo>
                    <a:cubicBezTo>
                      <a:pt x="4" y="45"/>
                      <a:pt x="26" y="55"/>
                      <a:pt x="52" y="78"/>
                    </a:cubicBezTo>
                    <a:cubicBezTo>
                      <a:pt x="54" y="77"/>
                      <a:pt x="57" y="77"/>
                      <a:pt x="59"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232"/>
              <p:cNvSpPr/>
              <p:nvPr/>
            </p:nvSpPr>
            <p:spPr bwMode="auto">
              <a:xfrm>
                <a:off x="4302126" y="4486275"/>
                <a:ext cx="342900" cy="357188"/>
              </a:xfrm>
              <a:custGeom>
                <a:avLst/>
                <a:gdLst>
                  <a:gd name="T0" fmla="*/ 117 w 126"/>
                  <a:gd name="T1" fmla="*/ 69 h 131"/>
                  <a:gd name="T2" fmla="*/ 80 w 126"/>
                  <a:gd name="T3" fmla="*/ 66 h 131"/>
                  <a:gd name="T4" fmla="*/ 71 w 126"/>
                  <a:gd name="T5" fmla="*/ 84 h 131"/>
                  <a:gd name="T6" fmla="*/ 79 w 126"/>
                  <a:gd name="T7" fmla="*/ 103 h 131"/>
                  <a:gd name="T8" fmla="*/ 85 w 126"/>
                  <a:gd name="T9" fmla="*/ 103 h 131"/>
                  <a:gd name="T10" fmla="*/ 85 w 126"/>
                  <a:gd name="T11" fmla="*/ 97 h 131"/>
                  <a:gd name="T12" fmla="*/ 79 w 126"/>
                  <a:gd name="T13" fmla="*/ 84 h 131"/>
                  <a:gd name="T14" fmla="*/ 85 w 126"/>
                  <a:gd name="T15" fmla="*/ 71 h 131"/>
                  <a:gd name="T16" fmla="*/ 111 w 126"/>
                  <a:gd name="T17" fmla="*/ 74 h 131"/>
                  <a:gd name="T18" fmla="*/ 118 w 126"/>
                  <a:gd name="T19" fmla="*/ 93 h 131"/>
                  <a:gd name="T20" fmla="*/ 109 w 126"/>
                  <a:gd name="T21" fmla="*/ 113 h 131"/>
                  <a:gd name="T22" fmla="*/ 78 w 126"/>
                  <a:gd name="T23" fmla="*/ 122 h 131"/>
                  <a:gd name="T24" fmla="*/ 53 w 126"/>
                  <a:gd name="T25" fmla="*/ 102 h 131"/>
                  <a:gd name="T26" fmla="*/ 51 w 126"/>
                  <a:gd name="T27" fmla="*/ 97 h 131"/>
                  <a:gd name="T28" fmla="*/ 62 w 126"/>
                  <a:gd name="T29" fmla="*/ 61 h 131"/>
                  <a:gd name="T30" fmla="*/ 87 w 126"/>
                  <a:gd name="T31" fmla="*/ 49 h 131"/>
                  <a:gd name="T32" fmla="*/ 91 w 126"/>
                  <a:gd name="T33" fmla="*/ 46 h 131"/>
                  <a:gd name="T34" fmla="*/ 88 w 126"/>
                  <a:gd name="T35" fmla="*/ 42 h 131"/>
                  <a:gd name="T36" fmla="*/ 28 w 126"/>
                  <a:gd name="T37" fmla="*/ 7 h 131"/>
                  <a:gd name="T38" fmla="*/ 26 w 126"/>
                  <a:gd name="T39" fmla="*/ 6 h 131"/>
                  <a:gd name="T40" fmla="*/ 19 w 126"/>
                  <a:gd name="T41" fmla="*/ 0 h 131"/>
                  <a:gd name="T42" fmla="*/ 12 w 126"/>
                  <a:gd name="T43" fmla="*/ 3 h 131"/>
                  <a:gd name="T44" fmla="*/ 2 w 126"/>
                  <a:gd name="T45" fmla="*/ 20 h 131"/>
                  <a:gd name="T46" fmla="*/ 0 w 126"/>
                  <a:gd name="T47" fmla="*/ 26 h 131"/>
                  <a:gd name="T48" fmla="*/ 1 w 126"/>
                  <a:gd name="T49" fmla="*/ 34 h 131"/>
                  <a:gd name="T50" fmla="*/ 1 w 126"/>
                  <a:gd name="T51" fmla="*/ 34 h 131"/>
                  <a:gd name="T52" fmla="*/ 43 w 126"/>
                  <a:gd name="T53" fmla="*/ 99 h 131"/>
                  <a:gd name="T54" fmla="*/ 43 w 126"/>
                  <a:gd name="T55" fmla="*/ 99 h 131"/>
                  <a:gd name="T56" fmla="*/ 45 w 126"/>
                  <a:gd name="T57" fmla="*/ 105 h 131"/>
                  <a:gd name="T58" fmla="*/ 76 w 126"/>
                  <a:gd name="T59" fmla="*/ 130 h 131"/>
                  <a:gd name="T60" fmla="*/ 85 w 126"/>
                  <a:gd name="T61" fmla="*/ 131 h 131"/>
                  <a:gd name="T62" fmla="*/ 114 w 126"/>
                  <a:gd name="T63" fmla="*/ 119 h 131"/>
                  <a:gd name="T64" fmla="*/ 126 w 126"/>
                  <a:gd name="T65" fmla="*/ 93 h 131"/>
                  <a:gd name="T66" fmla="*/ 117 w 126"/>
                  <a:gd name="T67" fmla="*/ 6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31">
                    <a:moveTo>
                      <a:pt x="117" y="69"/>
                    </a:moveTo>
                    <a:cubicBezTo>
                      <a:pt x="112" y="64"/>
                      <a:pt x="94" y="52"/>
                      <a:pt x="80" y="66"/>
                    </a:cubicBezTo>
                    <a:cubicBezTo>
                      <a:pt x="74" y="71"/>
                      <a:pt x="71" y="77"/>
                      <a:pt x="71" y="84"/>
                    </a:cubicBezTo>
                    <a:cubicBezTo>
                      <a:pt x="71" y="92"/>
                      <a:pt x="75" y="99"/>
                      <a:pt x="79" y="103"/>
                    </a:cubicBezTo>
                    <a:cubicBezTo>
                      <a:pt x="81" y="104"/>
                      <a:pt x="84" y="104"/>
                      <a:pt x="85" y="103"/>
                    </a:cubicBezTo>
                    <a:cubicBezTo>
                      <a:pt x="87" y="101"/>
                      <a:pt x="86" y="98"/>
                      <a:pt x="85" y="97"/>
                    </a:cubicBezTo>
                    <a:cubicBezTo>
                      <a:pt x="82" y="94"/>
                      <a:pt x="79" y="89"/>
                      <a:pt x="79" y="84"/>
                    </a:cubicBezTo>
                    <a:cubicBezTo>
                      <a:pt x="79" y="79"/>
                      <a:pt x="81" y="75"/>
                      <a:pt x="85" y="71"/>
                    </a:cubicBezTo>
                    <a:cubicBezTo>
                      <a:pt x="97" y="61"/>
                      <a:pt x="111" y="74"/>
                      <a:pt x="111" y="74"/>
                    </a:cubicBezTo>
                    <a:cubicBezTo>
                      <a:pt x="117" y="80"/>
                      <a:pt x="118" y="88"/>
                      <a:pt x="118" y="93"/>
                    </a:cubicBezTo>
                    <a:cubicBezTo>
                      <a:pt x="117" y="101"/>
                      <a:pt x="114" y="109"/>
                      <a:pt x="109" y="113"/>
                    </a:cubicBezTo>
                    <a:cubicBezTo>
                      <a:pt x="99" y="122"/>
                      <a:pt x="89" y="125"/>
                      <a:pt x="78" y="122"/>
                    </a:cubicBezTo>
                    <a:cubicBezTo>
                      <a:pt x="65" y="119"/>
                      <a:pt x="55" y="108"/>
                      <a:pt x="53" y="102"/>
                    </a:cubicBezTo>
                    <a:cubicBezTo>
                      <a:pt x="52" y="100"/>
                      <a:pt x="51" y="98"/>
                      <a:pt x="51" y="97"/>
                    </a:cubicBezTo>
                    <a:cubicBezTo>
                      <a:pt x="50" y="81"/>
                      <a:pt x="54" y="69"/>
                      <a:pt x="62" y="61"/>
                    </a:cubicBezTo>
                    <a:cubicBezTo>
                      <a:pt x="72" y="50"/>
                      <a:pt x="87" y="49"/>
                      <a:pt x="87" y="49"/>
                    </a:cubicBezTo>
                    <a:cubicBezTo>
                      <a:pt x="89" y="49"/>
                      <a:pt x="90" y="48"/>
                      <a:pt x="91" y="46"/>
                    </a:cubicBezTo>
                    <a:cubicBezTo>
                      <a:pt x="91" y="44"/>
                      <a:pt x="90" y="42"/>
                      <a:pt x="88" y="42"/>
                    </a:cubicBezTo>
                    <a:cubicBezTo>
                      <a:pt x="63" y="31"/>
                      <a:pt x="43" y="19"/>
                      <a:pt x="28" y="7"/>
                    </a:cubicBezTo>
                    <a:cubicBezTo>
                      <a:pt x="28" y="7"/>
                      <a:pt x="27" y="6"/>
                      <a:pt x="26" y="6"/>
                    </a:cubicBezTo>
                    <a:cubicBezTo>
                      <a:pt x="24" y="4"/>
                      <a:pt x="21" y="2"/>
                      <a:pt x="19" y="0"/>
                    </a:cubicBezTo>
                    <a:cubicBezTo>
                      <a:pt x="16" y="0"/>
                      <a:pt x="13" y="1"/>
                      <a:pt x="12" y="3"/>
                    </a:cubicBezTo>
                    <a:cubicBezTo>
                      <a:pt x="7" y="7"/>
                      <a:pt x="5" y="13"/>
                      <a:pt x="2" y="20"/>
                    </a:cubicBezTo>
                    <a:cubicBezTo>
                      <a:pt x="2" y="22"/>
                      <a:pt x="1" y="24"/>
                      <a:pt x="0" y="26"/>
                    </a:cubicBezTo>
                    <a:cubicBezTo>
                      <a:pt x="1" y="28"/>
                      <a:pt x="1" y="31"/>
                      <a:pt x="1" y="34"/>
                    </a:cubicBezTo>
                    <a:cubicBezTo>
                      <a:pt x="1" y="34"/>
                      <a:pt x="1" y="34"/>
                      <a:pt x="1" y="34"/>
                    </a:cubicBezTo>
                    <a:cubicBezTo>
                      <a:pt x="16" y="51"/>
                      <a:pt x="32" y="72"/>
                      <a:pt x="43" y="99"/>
                    </a:cubicBezTo>
                    <a:cubicBezTo>
                      <a:pt x="43" y="99"/>
                      <a:pt x="43" y="99"/>
                      <a:pt x="43" y="99"/>
                    </a:cubicBezTo>
                    <a:cubicBezTo>
                      <a:pt x="44" y="101"/>
                      <a:pt x="45" y="103"/>
                      <a:pt x="45" y="105"/>
                    </a:cubicBezTo>
                    <a:cubicBezTo>
                      <a:pt x="48" y="113"/>
                      <a:pt x="60" y="126"/>
                      <a:pt x="76" y="130"/>
                    </a:cubicBezTo>
                    <a:cubicBezTo>
                      <a:pt x="79" y="131"/>
                      <a:pt x="82" y="131"/>
                      <a:pt x="85" y="131"/>
                    </a:cubicBezTo>
                    <a:cubicBezTo>
                      <a:pt x="93" y="131"/>
                      <a:pt x="104" y="128"/>
                      <a:pt x="114" y="119"/>
                    </a:cubicBezTo>
                    <a:cubicBezTo>
                      <a:pt x="121" y="113"/>
                      <a:pt x="125" y="103"/>
                      <a:pt x="126" y="93"/>
                    </a:cubicBezTo>
                    <a:cubicBezTo>
                      <a:pt x="126" y="84"/>
                      <a:pt x="123" y="75"/>
                      <a:pt x="117"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3" name="Freeform 233"/>
              <p:cNvSpPr>
                <a:spLocks noEditPoints="1"/>
              </p:cNvSpPr>
              <p:nvPr/>
            </p:nvSpPr>
            <p:spPr bwMode="auto">
              <a:xfrm>
                <a:off x="4219576" y="4457700"/>
                <a:ext cx="177800" cy="231775"/>
              </a:xfrm>
              <a:custGeom>
                <a:avLst/>
                <a:gdLst>
                  <a:gd name="T0" fmla="*/ 32 w 65"/>
                  <a:gd name="T1" fmla="*/ 85 h 85"/>
                  <a:gd name="T2" fmla="*/ 28 w 65"/>
                  <a:gd name="T3" fmla="*/ 83 h 85"/>
                  <a:gd name="T4" fmla="*/ 26 w 65"/>
                  <a:gd name="T5" fmla="*/ 79 h 85"/>
                  <a:gd name="T6" fmla="*/ 18 w 65"/>
                  <a:gd name="T7" fmla="*/ 57 h 85"/>
                  <a:gd name="T8" fmla="*/ 18 w 65"/>
                  <a:gd name="T9" fmla="*/ 54 h 85"/>
                  <a:gd name="T10" fmla="*/ 19 w 65"/>
                  <a:gd name="T11" fmla="*/ 49 h 85"/>
                  <a:gd name="T12" fmla="*/ 15 w 65"/>
                  <a:gd name="T13" fmla="*/ 52 h 85"/>
                  <a:gd name="T14" fmla="*/ 9 w 65"/>
                  <a:gd name="T15" fmla="*/ 54 h 85"/>
                  <a:gd name="T16" fmla="*/ 6 w 65"/>
                  <a:gd name="T17" fmla="*/ 53 h 85"/>
                  <a:gd name="T18" fmla="*/ 1 w 65"/>
                  <a:gd name="T19" fmla="*/ 41 h 85"/>
                  <a:gd name="T20" fmla="*/ 16 w 65"/>
                  <a:gd name="T21" fmla="*/ 27 h 85"/>
                  <a:gd name="T22" fmla="*/ 17 w 65"/>
                  <a:gd name="T23" fmla="*/ 27 h 85"/>
                  <a:gd name="T24" fmla="*/ 21 w 65"/>
                  <a:gd name="T25" fmla="*/ 28 h 85"/>
                  <a:gd name="T26" fmla="*/ 23 w 65"/>
                  <a:gd name="T27" fmla="*/ 29 h 85"/>
                  <a:gd name="T28" fmla="*/ 23 w 65"/>
                  <a:gd name="T29" fmla="*/ 27 h 85"/>
                  <a:gd name="T30" fmla="*/ 35 w 65"/>
                  <a:gd name="T31" fmla="*/ 7 h 85"/>
                  <a:gd name="T32" fmla="*/ 51 w 65"/>
                  <a:gd name="T33" fmla="*/ 0 h 85"/>
                  <a:gd name="T34" fmla="*/ 56 w 65"/>
                  <a:gd name="T35" fmla="*/ 1 h 85"/>
                  <a:gd name="T36" fmla="*/ 65 w 65"/>
                  <a:gd name="T37" fmla="*/ 12 h 85"/>
                  <a:gd name="T38" fmla="*/ 62 w 65"/>
                  <a:gd name="T39" fmla="*/ 17 h 85"/>
                  <a:gd name="T40" fmla="*/ 61 w 65"/>
                  <a:gd name="T41" fmla="*/ 17 h 85"/>
                  <a:gd name="T42" fmla="*/ 57 w 65"/>
                  <a:gd name="T43" fmla="*/ 14 h 85"/>
                  <a:gd name="T44" fmla="*/ 54 w 65"/>
                  <a:gd name="T45" fmla="*/ 9 h 85"/>
                  <a:gd name="T46" fmla="*/ 51 w 65"/>
                  <a:gd name="T47" fmla="*/ 8 h 85"/>
                  <a:gd name="T48" fmla="*/ 40 w 65"/>
                  <a:gd name="T49" fmla="*/ 12 h 85"/>
                  <a:gd name="T50" fmla="*/ 31 w 65"/>
                  <a:gd name="T51" fmla="*/ 30 h 85"/>
                  <a:gd name="T52" fmla="*/ 28 w 65"/>
                  <a:gd name="T53" fmla="*/ 36 h 85"/>
                  <a:gd name="T54" fmla="*/ 28 w 65"/>
                  <a:gd name="T55" fmla="*/ 37 h 85"/>
                  <a:gd name="T56" fmla="*/ 28 w 65"/>
                  <a:gd name="T57" fmla="*/ 37 h 85"/>
                  <a:gd name="T58" fmla="*/ 29 w 65"/>
                  <a:gd name="T59" fmla="*/ 44 h 85"/>
                  <a:gd name="T60" fmla="*/ 27 w 65"/>
                  <a:gd name="T61" fmla="*/ 51 h 85"/>
                  <a:gd name="T62" fmla="*/ 26 w 65"/>
                  <a:gd name="T63" fmla="*/ 57 h 85"/>
                  <a:gd name="T64" fmla="*/ 33 w 65"/>
                  <a:gd name="T65" fmla="*/ 75 h 85"/>
                  <a:gd name="T66" fmla="*/ 35 w 65"/>
                  <a:gd name="T67" fmla="*/ 79 h 85"/>
                  <a:gd name="T68" fmla="*/ 35 w 65"/>
                  <a:gd name="T69" fmla="*/ 82 h 85"/>
                  <a:gd name="T70" fmla="*/ 33 w 65"/>
                  <a:gd name="T71" fmla="*/ 84 h 85"/>
                  <a:gd name="T72" fmla="*/ 32 w 65"/>
                  <a:gd name="T73" fmla="*/ 85 h 85"/>
                  <a:gd name="T74" fmla="*/ 16 w 65"/>
                  <a:gd name="T75" fmla="*/ 35 h 85"/>
                  <a:gd name="T76" fmla="*/ 9 w 65"/>
                  <a:gd name="T77" fmla="*/ 42 h 85"/>
                  <a:gd name="T78" fmla="*/ 9 w 65"/>
                  <a:gd name="T79" fmla="*/ 47 h 85"/>
                  <a:gd name="T80" fmla="*/ 12 w 65"/>
                  <a:gd name="T81" fmla="*/ 44 h 85"/>
                  <a:gd name="T82" fmla="*/ 18 w 65"/>
                  <a:gd name="T83" fmla="*/ 39 h 85"/>
                  <a:gd name="T84" fmla="*/ 20 w 65"/>
                  <a:gd name="T85" fmla="*/ 36 h 85"/>
                  <a:gd name="T86" fmla="*/ 17 w 65"/>
                  <a:gd name="T87" fmla="*/ 35 h 85"/>
                  <a:gd name="T88" fmla="*/ 16 w 65"/>
                  <a:gd name="T89" fmla="*/ 35 h 85"/>
                  <a:gd name="T90" fmla="*/ 16 w 65"/>
                  <a:gd name="T91"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 h="85">
                    <a:moveTo>
                      <a:pt x="32" y="85"/>
                    </a:moveTo>
                    <a:cubicBezTo>
                      <a:pt x="30" y="85"/>
                      <a:pt x="29" y="84"/>
                      <a:pt x="28" y="83"/>
                    </a:cubicBezTo>
                    <a:cubicBezTo>
                      <a:pt x="27" y="81"/>
                      <a:pt x="27" y="80"/>
                      <a:pt x="26" y="79"/>
                    </a:cubicBezTo>
                    <a:cubicBezTo>
                      <a:pt x="22" y="72"/>
                      <a:pt x="18" y="65"/>
                      <a:pt x="18" y="57"/>
                    </a:cubicBezTo>
                    <a:cubicBezTo>
                      <a:pt x="18" y="56"/>
                      <a:pt x="18" y="55"/>
                      <a:pt x="18" y="54"/>
                    </a:cubicBezTo>
                    <a:cubicBezTo>
                      <a:pt x="19" y="49"/>
                      <a:pt x="19" y="49"/>
                      <a:pt x="19" y="49"/>
                    </a:cubicBezTo>
                    <a:cubicBezTo>
                      <a:pt x="15" y="52"/>
                      <a:pt x="15" y="52"/>
                      <a:pt x="15" y="52"/>
                    </a:cubicBezTo>
                    <a:cubicBezTo>
                      <a:pt x="13" y="53"/>
                      <a:pt x="11" y="54"/>
                      <a:pt x="9" y="54"/>
                    </a:cubicBezTo>
                    <a:cubicBezTo>
                      <a:pt x="8" y="54"/>
                      <a:pt x="7" y="54"/>
                      <a:pt x="6" y="53"/>
                    </a:cubicBezTo>
                    <a:cubicBezTo>
                      <a:pt x="2" y="52"/>
                      <a:pt x="0" y="48"/>
                      <a:pt x="1" y="41"/>
                    </a:cubicBezTo>
                    <a:cubicBezTo>
                      <a:pt x="3" y="31"/>
                      <a:pt x="10" y="27"/>
                      <a:pt x="16" y="27"/>
                    </a:cubicBezTo>
                    <a:cubicBezTo>
                      <a:pt x="16" y="27"/>
                      <a:pt x="17" y="27"/>
                      <a:pt x="17" y="27"/>
                    </a:cubicBezTo>
                    <a:cubicBezTo>
                      <a:pt x="19" y="27"/>
                      <a:pt x="20" y="28"/>
                      <a:pt x="21" y="28"/>
                    </a:cubicBezTo>
                    <a:cubicBezTo>
                      <a:pt x="23" y="29"/>
                      <a:pt x="23" y="29"/>
                      <a:pt x="23" y="29"/>
                    </a:cubicBezTo>
                    <a:cubicBezTo>
                      <a:pt x="23" y="27"/>
                      <a:pt x="23" y="27"/>
                      <a:pt x="23" y="27"/>
                    </a:cubicBezTo>
                    <a:cubicBezTo>
                      <a:pt x="26" y="19"/>
                      <a:pt x="29" y="12"/>
                      <a:pt x="35" y="7"/>
                    </a:cubicBezTo>
                    <a:cubicBezTo>
                      <a:pt x="38" y="4"/>
                      <a:pt x="44" y="0"/>
                      <a:pt x="51" y="0"/>
                    </a:cubicBezTo>
                    <a:cubicBezTo>
                      <a:pt x="53" y="0"/>
                      <a:pt x="55" y="1"/>
                      <a:pt x="56" y="1"/>
                    </a:cubicBezTo>
                    <a:cubicBezTo>
                      <a:pt x="61" y="3"/>
                      <a:pt x="64" y="7"/>
                      <a:pt x="65" y="12"/>
                    </a:cubicBezTo>
                    <a:cubicBezTo>
                      <a:pt x="65" y="15"/>
                      <a:pt x="64" y="17"/>
                      <a:pt x="62" y="17"/>
                    </a:cubicBezTo>
                    <a:cubicBezTo>
                      <a:pt x="61" y="17"/>
                      <a:pt x="61" y="17"/>
                      <a:pt x="61" y="17"/>
                    </a:cubicBezTo>
                    <a:cubicBezTo>
                      <a:pt x="59" y="17"/>
                      <a:pt x="57" y="16"/>
                      <a:pt x="57" y="14"/>
                    </a:cubicBezTo>
                    <a:cubicBezTo>
                      <a:pt x="57" y="10"/>
                      <a:pt x="55" y="9"/>
                      <a:pt x="54" y="9"/>
                    </a:cubicBezTo>
                    <a:cubicBezTo>
                      <a:pt x="53" y="9"/>
                      <a:pt x="52" y="8"/>
                      <a:pt x="51" y="8"/>
                    </a:cubicBezTo>
                    <a:cubicBezTo>
                      <a:pt x="47" y="8"/>
                      <a:pt x="43" y="10"/>
                      <a:pt x="40" y="12"/>
                    </a:cubicBezTo>
                    <a:cubicBezTo>
                      <a:pt x="35" y="17"/>
                      <a:pt x="33" y="23"/>
                      <a:pt x="31" y="30"/>
                    </a:cubicBezTo>
                    <a:cubicBezTo>
                      <a:pt x="30" y="32"/>
                      <a:pt x="29" y="34"/>
                      <a:pt x="28" y="36"/>
                    </a:cubicBezTo>
                    <a:cubicBezTo>
                      <a:pt x="28" y="37"/>
                      <a:pt x="28" y="37"/>
                      <a:pt x="28" y="37"/>
                    </a:cubicBezTo>
                    <a:cubicBezTo>
                      <a:pt x="28" y="37"/>
                      <a:pt x="28" y="37"/>
                      <a:pt x="28" y="37"/>
                    </a:cubicBezTo>
                    <a:cubicBezTo>
                      <a:pt x="29" y="39"/>
                      <a:pt x="29" y="42"/>
                      <a:pt x="29" y="44"/>
                    </a:cubicBezTo>
                    <a:cubicBezTo>
                      <a:pt x="28" y="47"/>
                      <a:pt x="28" y="49"/>
                      <a:pt x="27" y="51"/>
                    </a:cubicBezTo>
                    <a:cubicBezTo>
                      <a:pt x="27" y="53"/>
                      <a:pt x="26" y="55"/>
                      <a:pt x="26" y="57"/>
                    </a:cubicBezTo>
                    <a:cubicBezTo>
                      <a:pt x="26" y="63"/>
                      <a:pt x="29" y="69"/>
                      <a:pt x="33" y="75"/>
                    </a:cubicBezTo>
                    <a:cubicBezTo>
                      <a:pt x="34" y="76"/>
                      <a:pt x="34" y="78"/>
                      <a:pt x="35" y="79"/>
                    </a:cubicBezTo>
                    <a:cubicBezTo>
                      <a:pt x="36" y="80"/>
                      <a:pt x="36" y="81"/>
                      <a:pt x="35" y="82"/>
                    </a:cubicBezTo>
                    <a:cubicBezTo>
                      <a:pt x="35" y="83"/>
                      <a:pt x="34" y="84"/>
                      <a:pt x="33" y="84"/>
                    </a:cubicBezTo>
                    <a:cubicBezTo>
                      <a:pt x="33" y="85"/>
                      <a:pt x="32" y="85"/>
                      <a:pt x="32" y="85"/>
                    </a:cubicBezTo>
                    <a:close/>
                    <a:moveTo>
                      <a:pt x="16" y="35"/>
                    </a:moveTo>
                    <a:cubicBezTo>
                      <a:pt x="13" y="35"/>
                      <a:pt x="10" y="37"/>
                      <a:pt x="9" y="42"/>
                    </a:cubicBezTo>
                    <a:cubicBezTo>
                      <a:pt x="9" y="47"/>
                      <a:pt x="9" y="47"/>
                      <a:pt x="9" y="47"/>
                    </a:cubicBezTo>
                    <a:cubicBezTo>
                      <a:pt x="12" y="44"/>
                      <a:pt x="12" y="44"/>
                      <a:pt x="12" y="44"/>
                    </a:cubicBezTo>
                    <a:cubicBezTo>
                      <a:pt x="15" y="42"/>
                      <a:pt x="17" y="40"/>
                      <a:pt x="18" y="39"/>
                    </a:cubicBezTo>
                    <a:cubicBezTo>
                      <a:pt x="20" y="36"/>
                      <a:pt x="20" y="36"/>
                      <a:pt x="20" y="36"/>
                    </a:cubicBezTo>
                    <a:cubicBezTo>
                      <a:pt x="17" y="35"/>
                      <a:pt x="17" y="35"/>
                      <a:pt x="17" y="35"/>
                    </a:cubicBezTo>
                    <a:cubicBezTo>
                      <a:pt x="17" y="35"/>
                      <a:pt x="17" y="35"/>
                      <a:pt x="16" y="35"/>
                    </a:cubicBezTo>
                    <a:cubicBezTo>
                      <a:pt x="16" y="35"/>
                      <a:pt x="16" y="35"/>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2462" y="2019300"/>
            <a:ext cx="1630800" cy="1121467"/>
          </a:xfrm>
          <a:prstGeom prst="rect">
            <a:avLst/>
          </a:prstGeom>
        </p:spPr>
      </p:pic>
      <p:grpSp>
        <p:nvGrpSpPr>
          <p:cNvPr id="6" name="组合 5"/>
          <p:cNvGrpSpPr/>
          <p:nvPr/>
        </p:nvGrpSpPr>
        <p:grpSpPr>
          <a:xfrm>
            <a:off x="5556025" y="4648786"/>
            <a:ext cx="2856455" cy="492443"/>
            <a:chOff x="5556025" y="4648786"/>
            <a:chExt cx="2856455" cy="492443"/>
          </a:xfrm>
        </p:grpSpPr>
        <p:sp>
          <p:nvSpPr>
            <p:cNvPr id="53" name="矩形 52"/>
            <p:cNvSpPr/>
            <p:nvPr/>
          </p:nvSpPr>
          <p:spPr>
            <a:xfrm>
              <a:off x="6263640" y="4648786"/>
              <a:ext cx="2148840"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用队列保存</a:t>
              </a:r>
              <a:endParaRPr kumimoji="0" lang="zh-CN" altLang="en-US" sz="26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右箭头 18"/>
            <p:cNvSpPr/>
            <p:nvPr/>
          </p:nvSpPr>
          <p:spPr>
            <a:xfrm>
              <a:off x="5556025" y="4732859"/>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3478" y="3411294"/>
            <a:ext cx="1629001" cy="1080000"/>
          </a:xfrm>
          <a:prstGeom prst="rect">
            <a:avLst/>
          </a:prstGeom>
        </p:spPr>
      </p:pic>
      <p:sp>
        <p:nvSpPr>
          <p:cNvPr id="8" name="流程图: 文档 7"/>
          <p:cNvSpPr/>
          <p:nvPr/>
        </p:nvSpPr>
        <p:spPr>
          <a:xfrm>
            <a:off x="5989321" y="2247900"/>
            <a:ext cx="1620000" cy="2339340"/>
          </a:xfrm>
          <a:prstGeom prst="flowChartDocument">
            <a:avLst/>
          </a:prstGeom>
          <a:noFill/>
          <a:ln w="38100">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燕尾形箭头 14"/>
          <p:cNvSpPr/>
          <p:nvPr/>
        </p:nvSpPr>
        <p:spPr>
          <a:xfrm>
            <a:off x="4587240" y="2224129"/>
            <a:ext cx="1270629" cy="437487"/>
          </a:xfrm>
          <a:prstGeom prst="notchedRightArrow">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燕尾形箭头 27"/>
          <p:cNvSpPr/>
          <p:nvPr/>
        </p:nvSpPr>
        <p:spPr>
          <a:xfrm>
            <a:off x="4588636" y="3579239"/>
            <a:ext cx="1270629" cy="437487"/>
          </a:xfrm>
          <a:prstGeom prst="notchedRightArrow">
            <a:avLst/>
          </a:prstGeom>
          <a:noFill/>
          <a:ln w="28575">
            <a:solidFill>
              <a:srgbClr val="6E6E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0" name="组合 19"/>
          <p:cNvGrpSpPr/>
          <p:nvPr/>
        </p:nvGrpSpPr>
        <p:grpSpPr>
          <a:xfrm>
            <a:off x="5989321" y="2407009"/>
            <a:ext cx="1620000" cy="355903"/>
            <a:chOff x="5989321" y="2178409"/>
            <a:chExt cx="1620000" cy="355903"/>
          </a:xfrm>
        </p:grpSpPr>
        <p:cxnSp>
          <p:nvCxnSpPr>
            <p:cNvPr id="17" name="直接连接符 16"/>
            <p:cNvCxnSpPr/>
            <p:nvPr/>
          </p:nvCxnSpPr>
          <p:spPr>
            <a:xfrm>
              <a:off x="5989321" y="2297043"/>
              <a:ext cx="1620000" cy="0"/>
            </a:xfrm>
            <a:prstGeom prst="line">
              <a:avLst/>
            </a:prstGeom>
            <a:ln>
              <a:solidFill>
                <a:srgbClr val="B42D2D"/>
              </a:solidFill>
              <a:prstDash val="lg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89321" y="2178409"/>
              <a:ext cx="1620000" cy="0"/>
            </a:xfrm>
            <a:prstGeom prst="line">
              <a:avLst/>
            </a:prstGeom>
            <a:ln>
              <a:solidFill>
                <a:srgbClr val="B42D2D"/>
              </a:solidFill>
              <a:prstDash val="lg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989321" y="2534312"/>
              <a:ext cx="1620000" cy="0"/>
            </a:xfrm>
            <a:prstGeom prst="line">
              <a:avLst/>
            </a:prstGeom>
            <a:ln>
              <a:solidFill>
                <a:srgbClr val="B42D2D"/>
              </a:solidFill>
              <a:prstDash val="lg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989321" y="2415677"/>
              <a:ext cx="1620000" cy="0"/>
            </a:xfrm>
            <a:prstGeom prst="line">
              <a:avLst/>
            </a:prstGeom>
            <a:ln>
              <a:solidFill>
                <a:srgbClr val="B42D2D"/>
              </a:solidFill>
              <a:prstDash val="lgDash"/>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5989321" y="2949532"/>
            <a:ext cx="1620000" cy="594296"/>
            <a:chOff x="7924801" y="2720932"/>
            <a:chExt cx="1620000" cy="594296"/>
          </a:xfrm>
        </p:grpSpPr>
        <p:grpSp>
          <p:nvGrpSpPr>
            <p:cNvPr id="40" name="组合 39"/>
            <p:cNvGrpSpPr/>
            <p:nvPr/>
          </p:nvGrpSpPr>
          <p:grpSpPr>
            <a:xfrm>
              <a:off x="7924801" y="2720932"/>
              <a:ext cx="1620000" cy="355903"/>
              <a:chOff x="5989321" y="2178409"/>
              <a:chExt cx="1620000" cy="355903"/>
            </a:xfrm>
          </p:grpSpPr>
          <p:cxnSp>
            <p:nvCxnSpPr>
              <p:cNvPr id="41" name="直接连接符 40"/>
              <p:cNvCxnSpPr/>
              <p:nvPr/>
            </p:nvCxnSpPr>
            <p:spPr>
              <a:xfrm>
                <a:off x="5989321" y="2297043"/>
                <a:ext cx="1620000" cy="0"/>
              </a:xfrm>
              <a:prstGeom prst="line">
                <a:avLst/>
              </a:prstGeom>
              <a:ln>
                <a:solidFill>
                  <a:srgbClr val="285A32"/>
                </a:solidFill>
                <a:prstDash val="lg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989321" y="2178409"/>
                <a:ext cx="1620000" cy="0"/>
              </a:xfrm>
              <a:prstGeom prst="line">
                <a:avLst/>
              </a:prstGeom>
              <a:ln>
                <a:solidFill>
                  <a:srgbClr val="285A32"/>
                </a:solidFill>
                <a:prstDash val="lg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989321" y="2534312"/>
                <a:ext cx="1620000" cy="0"/>
              </a:xfrm>
              <a:prstGeom prst="line">
                <a:avLst/>
              </a:prstGeom>
              <a:ln>
                <a:solidFill>
                  <a:srgbClr val="285A32"/>
                </a:solidFill>
                <a:prstDash val="lg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5989321" y="2415677"/>
                <a:ext cx="1620000" cy="0"/>
              </a:xfrm>
              <a:prstGeom prst="line">
                <a:avLst/>
              </a:prstGeom>
              <a:ln>
                <a:solidFill>
                  <a:srgbClr val="285A32"/>
                </a:solidFill>
                <a:prstDash val="lgDash"/>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a:xfrm>
              <a:off x="7924801" y="3315228"/>
              <a:ext cx="1620000" cy="0"/>
            </a:xfrm>
            <a:prstGeom prst="line">
              <a:avLst/>
            </a:prstGeom>
            <a:ln>
              <a:solidFill>
                <a:srgbClr val="285A32"/>
              </a:solidFill>
              <a:prstDash val="lg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924801" y="3196594"/>
              <a:ext cx="1620000" cy="0"/>
            </a:xfrm>
            <a:prstGeom prst="line">
              <a:avLst/>
            </a:prstGeom>
            <a:ln>
              <a:solidFill>
                <a:srgbClr val="285A32"/>
              </a:solidFill>
              <a:prstDash val="lgDash"/>
            </a:ln>
          </p:spPr>
          <p:style>
            <a:lnRef idx="1">
              <a:schemeClr val="accent1"/>
            </a:lnRef>
            <a:fillRef idx="0">
              <a:schemeClr val="accent1"/>
            </a:fillRef>
            <a:effectRef idx="0">
              <a:schemeClr val="accent1"/>
            </a:effectRef>
            <a:fontRef idx="minor">
              <a:schemeClr val="tx1"/>
            </a:fontRef>
          </p:style>
        </p:cxnSp>
      </p:grpSp>
      <p:pic>
        <p:nvPicPr>
          <p:cNvPr id="24" name="图片 23"/>
          <p:cNvPicPr>
            <a:picLocks noChangeAspect="1"/>
          </p:cNvPicPr>
          <p:nvPr/>
        </p:nvPicPr>
        <p:blipFill rotWithShape="1">
          <a:blip r:embed="rId4" cstate="print">
            <a:extLst>
              <a:ext uri="{28A0092B-C50C-407E-A947-70E740481C1C}">
                <a14:useLocalDpi xmlns:a14="http://schemas.microsoft.com/office/drawing/2010/main" val="0"/>
              </a:ext>
            </a:extLst>
          </a:blip>
          <a:srcRect l="8101" t="11011" r="5900" b="9694"/>
          <a:stretch>
            <a:fillRect/>
          </a:stretch>
        </p:blipFill>
        <p:spPr>
          <a:xfrm>
            <a:off x="8151489" y="2435844"/>
            <a:ext cx="2257431" cy="1561049"/>
          </a:xfrm>
          <a:prstGeom prst="rect">
            <a:avLst/>
          </a:prstGeom>
        </p:spPr>
      </p:pic>
      <p:sp>
        <p:nvSpPr>
          <p:cNvPr id="25" name="手杖形箭头 24"/>
          <p:cNvSpPr/>
          <p:nvPr/>
        </p:nvSpPr>
        <p:spPr>
          <a:xfrm>
            <a:off x="6631681" y="1843911"/>
            <a:ext cx="2270760" cy="535245"/>
          </a:xfrm>
          <a:prstGeom prst="uturnArrow">
            <a:avLst>
              <a:gd name="adj1" fmla="val 23290"/>
              <a:gd name="adj2" fmla="val 22153"/>
              <a:gd name="adj3" fmla="val 25000"/>
              <a:gd name="adj4" fmla="val 30069"/>
              <a:gd name="adj5" fmla="val 100000"/>
            </a:avLst>
          </a:prstGeom>
          <a:solidFill>
            <a:srgbClr val="B4B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71667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2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500"/>
                            </p:stCondLst>
                            <p:childTnLst>
                              <p:par>
                                <p:cTn id="38" presetID="22" presetClass="entr" presetSubtype="8" fill="hold" grpId="0" nodeType="afterEffect">
                                  <p:stCondLst>
                                    <p:cond delay="100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left)">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3" grpId="0"/>
      <p:bldP spid="8" grpId="0" animBg="1"/>
      <p:bldP spid="15" grpId="0" animBg="1"/>
      <p:bldP spid="28"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16292" y="1067808"/>
            <a:ext cx="9664391" cy="5385529"/>
          </a:xfrm>
        </p:spPr>
        <p:txBody>
          <a:bodyPr>
            <a:normAutofit fontScale="92500" lnSpcReduction="20000"/>
          </a:bodyPr>
          <a:lstStyle/>
          <a:p>
            <a:pPr>
              <a:lnSpc>
                <a:spcPct val="120000"/>
              </a:lnSpc>
            </a:pPr>
            <a:r>
              <a:rPr lang="zh-CN" altLang="en-US" dirty="0" smtClean="0">
                <a:solidFill>
                  <a:srgbClr val="FF0000"/>
                </a:solidFill>
              </a:rPr>
              <a:t>操作受限</a:t>
            </a:r>
            <a:r>
              <a:rPr lang="zh-CN" altLang="en-US" dirty="0" smtClean="0"/>
              <a:t>的线性表，</a:t>
            </a:r>
            <a:r>
              <a:rPr lang="zh-CN" altLang="zh-CN" dirty="0"/>
              <a:t>从逻辑结构角度来看与普通的线性表没有不同，因此可将栈定义为</a:t>
            </a:r>
            <a:r>
              <a:rPr lang="en-US" altLang="zh-CN" dirty="0"/>
              <a:t>n</a:t>
            </a:r>
            <a:r>
              <a:rPr lang="zh-CN" altLang="zh-CN" dirty="0"/>
              <a:t>（</a:t>
            </a:r>
            <a:r>
              <a:rPr lang="en-US" altLang="zh-CN" dirty="0"/>
              <a:t>n</a:t>
            </a:r>
            <a:r>
              <a:rPr lang="zh-CN" altLang="zh-CN" dirty="0"/>
              <a:t>≥</a:t>
            </a:r>
            <a:r>
              <a:rPr lang="en-US" altLang="zh-CN" dirty="0"/>
              <a:t>0</a:t>
            </a:r>
            <a:r>
              <a:rPr lang="zh-CN" altLang="zh-CN" dirty="0"/>
              <a:t>）个数据元素构成的有限序列，</a:t>
            </a:r>
            <a:r>
              <a:rPr lang="en-US" altLang="zh-CN" dirty="0"/>
              <a:t>n=0</a:t>
            </a:r>
            <a:r>
              <a:rPr lang="zh-CN" altLang="zh-CN" dirty="0"/>
              <a:t>时，称为</a:t>
            </a:r>
            <a:r>
              <a:rPr lang="zh-CN" altLang="zh-CN" dirty="0">
                <a:solidFill>
                  <a:srgbClr val="FF0000"/>
                </a:solidFill>
              </a:rPr>
              <a:t>空栈</a:t>
            </a:r>
            <a:r>
              <a:rPr lang="zh-CN" altLang="zh-CN" dirty="0"/>
              <a:t>。栈非空时可记为</a:t>
            </a:r>
            <a:r>
              <a:rPr lang="en-US" altLang="zh-CN" dirty="0"/>
              <a:t>S</a:t>
            </a:r>
            <a:r>
              <a:rPr lang="en-US" altLang="zh-CN" dirty="0" smtClean="0"/>
              <a:t>=(a</a:t>
            </a:r>
            <a:r>
              <a:rPr lang="en-US" altLang="zh-CN" baseline="-25000" dirty="0" smtClean="0"/>
              <a:t>1</a:t>
            </a:r>
            <a:r>
              <a:rPr lang="en-US" altLang="zh-CN" dirty="0"/>
              <a:t>, a</a:t>
            </a:r>
            <a:r>
              <a:rPr lang="en-US" altLang="zh-CN" baseline="-25000" dirty="0"/>
              <a:t>2</a:t>
            </a:r>
            <a:r>
              <a:rPr lang="en-US" altLang="zh-CN" dirty="0"/>
              <a:t>, …, </a:t>
            </a:r>
            <a:r>
              <a:rPr lang="en-US" altLang="zh-CN" dirty="0" err="1"/>
              <a:t>a</a:t>
            </a:r>
            <a:r>
              <a:rPr lang="en-US" altLang="zh-CN" baseline="-25000" dirty="0" err="1"/>
              <a:t>i</a:t>
            </a:r>
            <a:r>
              <a:rPr lang="en-US" altLang="zh-CN" dirty="0"/>
              <a:t>, …, </a:t>
            </a:r>
            <a:r>
              <a:rPr lang="en-US" altLang="zh-CN" dirty="0" smtClean="0"/>
              <a:t>a</a:t>
            </a:r>
            <a:r>
              <a:rPr lang="en-US" altLang="zh-CN" baseline="-25000" dirty="0" smtClean="0"/>
              <a:t>n</a:t>
            </a:r>
            <a:r>
              <a:rPr lang="en-US" altLang="zh-CN" dirty="0" smtClean="0"/>
              <a:t>)</a:t>
            </a:r>
            <a:r>
              <a:rPr lang="zh-CN" altLang="zh-CN" dirty="0"/>
              <a:t>，其中每个元素有一个固定的位序号</a:t>
            </a:r>
            <a:r>
              <a:rPr lang="zh-CN" altLang="zh-CN" dirty="0" smtClean="0"/>
              <a:t>。</a:t>
            </a:r>
            <a:endParaRPr lang="en-US" altLang="zh-CN" dirty="0" smtClean="0"/>
          </a:p>
          <a:p>
            <a:pPr>
              <a:lnSpc>
                <a:spcPct val="120000"/>
              </a:lnSpc>
            </a:pPr>
            <a:r>
              <a:rPr lang="zh-CN" altLang="zh-CN" dirty="0" smtClean="0"/>
              <a:t>特殊性</a:t>
            </a:r>
            <a:r>
              <a:rPr lang="zh-CN" altLang="zh-CN" dirty="0"/>
              <a:t>在于其操作受到了限制，只允许在</a:t>
            </a:r>
            <a:r>
              <a:rPr lang="zh-CN" altLang="zh-CN" dirty="0">
                <a:solidFill>
                  <a:srgbClr val="FF0000"/>
                </a:solidFill>
              </a:rPr>
              <a:t>序列的尾端进行插入和删除</a:t>
            </a:r>
            <a:r>
              <a:rPr lang="zh-CN" altLang="zh-CN" dirty="0"/>
              <a:t>，而不像普通线性表一样可以在任意合法位置进行插入和删除。</a:t>
            </a:r>
            <a:endParaRPr lang="en-US" altLang="zh-CN" dirty="0" smtClean="0"/>
          </a:p>
          <a:p>
            <a:pPr>
              <a:lnSpc>
                <a:spcPct val="120000"/>
              </a:lnSpc>
            </a:pPr>
            <a:r>
              <a:rPr lang="zh-CN" altLang="en-US" dirty="0" smtClean="0"/>
              <a:t>栈</a:t>
            </a:r>
            <a:r>
              <a:rPr lang="zh-CN" altLang="en-US" dirty="0"/>
              <a:t>中允许插入、删除的这一端称为</a:t>
            </a:r>
            <a:r>
              <a:rPr lang="zh-CN" altLang="en-US" dirty="0">
                <a:solidFill>
                  <a:srgbClr val="FF0000"/>
                </a:solidFill>
              </a:rPr>
              <a:t>栈顶</a:t>
            </a:r>
            <a:r>
              <a:rPr lang="zh-CN" altLang="en-US" dirty="0"/>
              <a:t>，另一端为固定端，称为</a:t>
            </a:r>
            <a:r>
              <a:rPr lang="zh-CN" altLang="en-US" dirty="0">
                <a:solidFill>
                  <a:srgbClr val="FF0000"/>
                </a:solidFill>
              </a:rPr>
              <a:t>栈底</a:t>
            </a:r>
            <a:r>
              <a:rPr lang="zh-CN" altLang="en-US" dirty="0" smtClean="0"/>
              <a:t>。</a:t>
            </a:r>
            <a:endParaRPr lang="en-US" altLang="zh-CN" dirty="0" smtClean="0"/>
          </a:p>
          <a:p>
            <a:pPr>
              <a:lnSpc>
                <a:spcPct val="120000"/>
              </a:lnSpc>
            </a:pPr>
            <a:r>
              <a:rPr lang="zh-CN" altLang="en-US" dirty="0" smtClean="0"/>
              <a:t>元素</a:t>
            </a:r>
            <a:r>
              <a:rPr lang="zh-CN" altLang="en-US" dirty="0"/>
              <a:t>的插入称为</a:t>
            </a:r>
            <a:r>
              <a:rPr lang="zh-CN" altLang="en-US" dirty="0">
                <a:solidFill>
                  <a:srgbClr val="FF0000"/>
                </a:solidFill>
              </a:rPr>
              <a:t>入栈</a:t>
            </a:r>
            <a:r>
              <a:rPr lang="zh-CN" altLang="en-US" dirty="0"/>
              <a:t>或进</a:t>
            </a:r>
            <a:r>
              <a:rPr lang="zh-CN" altLang="en-US" dirty="0" smtClean="0"/>
              <a:t>栈</a:t>
            </a:r>
            <a:r>
              <a:rPr lang="en-US" altLang="zh-CN" dirty="0" smtClean="0"/>
              <a:t>(push)</a:t>
            </a:r>
            <a:r>
              <a:rPr lang="zh-CN" altLang="en-US" dirty="0" smtClean="0"/>
              <a:t>，</a:t>
            </a:r>
            <a:r>
              <a:rPr lang="zh-CN" altLang="en-US" dirty="0"/>
              <a:t>元素的删除称为</a:t>
            </a:r>
            <a:r>
              <a:rPr lang="zh-CN" altLang="en-US" dirty="0">
                <a:solidFill>
                  <a:srgbClr val="FF0000"/>
                </a:solidFill>
              </a:rPr>
              <a:t>出栈</a:t>
            </a:r>
            <a:r>
              <a:rPr lang="zh-CN" altLang="en-US" dirty="0"/>
              <a:t>或退</a:t>
            </a:r>
            <a:r>
              <a:rPr lang="zh-CN" altLang="en-US" dirty="0" smtClean="0"/>
              <a:t>栈</a:t>
            </a:r>
            <a:r>
              <a:rPr lang="en-US" altLang="zh-CN" dirty="0" smtClean="0"/>
              <a:t>(pop)</a:t>
            </a:r>
            <a:r>
              <a:rPr lang="zh-CN" altLang="en-US" dirty="0" smtClean="0"/>
              <a:t>。</a:t>
            </a:r>
            <a:endParaRPr lang="en-US" altLang="zh-CN" dirty="0" smtClean="0"/>
          </a:p>
          <a:p>
            <a:pPr>
              <a:lnSpc>
                <a:spcPct val="120000"/>
              </a:lnSpc>
            </a:pPr>
            <a:r>
              <a:rPr lang="zh-CN" altLang="en-US" dirty="0" smtClean="0"/>
              <a:t>栈</a:t>
            </a:r>
            <a:r>
              <a:rPr lang="zh-CN" altLang="en-US" dirty="0"/>
              <a:t>的操作特点是最后入栈的元素第一个出栈，即满足“后进先出（</a:t>
            </a:r>
            <a:r>
              <a:rPr lang="en-US" altLang="zh-CN" dirty="0"/>
              <a:t>Last In First Out</a:t>
            </a:r>
            <a:r>
              <a:rPr lang="zh-CN" altLang="en-US" dirty="0"/>
              <a:t>，简称</a:t>
            </a:r>
            <a:r>
              <a:rPr lang="en-US" altLang="zh-CN" dirty="0">
                <a:solidFill>
                  <a:srgbClr val="FF0000"/>
                </a:solidFill>
              </a:rPr>
              <a:t>LIFO</a:t>
            </a:r>
            <a:r>
              <a:rPr lang="zh-CN" altLang="en-US" dirty="0">
                <a:solidFill>
                  <a:srgbClr val="FF0000"/>
                </a:solidFill>
              </a:rPr>
              <a:t>）</a:t>
            </a:r>
            <a:r>
              <a:rPr lang="zh-CN" altLang="en-US" dirty="0"/>
              <a:t>”的原则</a:t>
            </a:r>
            <a:r>
              <a:rPr lang="zh-CN" altLang="en-US" dirty="0" smtClean="0"/>
              <a:t>。</a:t>
            </a:r>
            <a:endParaRPr lang="zh-CN" altLang="en-US" dirty="0"/>
          </a:p>
        </p:txBody>
      </p:sp>
      <p:sp>
        <p:nvSpPr>
          <p:cNvPr id="3" name="标题 2"/>
          <p:cNvSpPr>
            <a:spLocks noGrp="1"/>
          </p:cNvSpPr>
          <p:nvPr>
            <p:ph type="title"/>
          </p:nvPr>
        </p:nvSpPr>
        <p:spPr/>
        <p:txBody>
          <a:bodyPr>
            <a:normAutofit fontScale="90000"/>
          </a:bodyPr>
          <a:lstStyle/>
          <a:p>
            <a:r>
              <a:rPr lang="zh-CN" altLang="en-US" smtClean="0"/>
              <a:t>栈的概念</a:t>
            </a:r>
            <a:endParaRPr lang="zh-CN" altLang="en-US" dirty="0"/>
          </a:p>
        </p:txBody>
      </p:sp>
    </p:spTree>
    <p:extLst>
      <p:ext uri="{BB962C8B-B14F-4D97-AF65-F5344CB8AC3E}">
        <p14:creationId xmlns:p14="http://schemas.microsoft.com/office/powerpoint/2010/main" val="4275408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38169" y="61585"/>
            <a:ext cx="1861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关于队列</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0" name="Group 132"/>
          <p:cNvGrpSpPr/>
          <p:nvPr/>
        </p:nvGrpSpPr>
        <p:grpSpPr>
          <a:xfrm>
            <a:off x="762054" y="1235570"/>
            <a:ext cx="460424" cy="459401"/>
            <a:chOff x="2354937" y="269523"/>
            <a:chExt cx="527947" cy="526774"/>
          </a:xfrm>
          <a:solidFill>
            <a:srgbClr val="5C307D"/>
          </a:solidFill>
        </p:grpSpPr>
        <p:sp>
          <p:nvSpPr>
            <p:cNvPr id="22"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23"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24"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32" name="矩形 31"/>
          <p:cNvSpPr/>
          <p:nvPr/>
        </p:nvSpPr>
        <p:spPr>
          <a:xfrm>
            <a:off x="1459946" y="1221062"/>
            <a:ext cx="9333437"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什么是队列？在逻辑上有什么特点？在操作上有什么特性？</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Group 132"/>
          <p:cNvGrpSpPr/>
          <p:nvPr/>
        </p:nvGrpSpPr>
        <p:grpSpPr>
          <a:xfrm>
            <a:off x="762054" y="2083930"/>
            <a:ext cx="460424" cy="459401"/>
            <a:chOff x="2354937" y="269523"/>
            <a:chExt cx="527947" cy="526774"/>
          </a:xfrm>
          <a:solidFill>
            <a:srgbClr val="5C307D"/>
          </a:solidFill>
        </p:grpSpPr>
        <p:sp>
          <p:nvSpPr>
            <p:cNvPr id="34"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35"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36"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39" name="矩形 38"/>
          <p:cNvSpPr/>
          <p:nvPr/>
        </p:nvSpPr>
        <p:spPr>
          <a:xfrm>
            <a:off x="1459946" y="2079582"/>
            <a:ext cx="9333437"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如何存储队列？</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0" name="Group 132"/>
          <p:cNvGrpSpPr/>
          <p:nvPr/>
        </p:nvGrpSpPr>
        <p:grpSpPr>
          <a:xfrm>
            <a:off x="762054" y="2932290"/>
            <a:ext cx="460424" cy="459401"/>
            <a:chOff x="2354937" y="269523"/>
            <a:chExt cx="527947" cy="526774"/>
          </a:xfrm>
          <a:solidFill>
            <a:srgbClr val="5C307D"/>
          </a:solidFill>
        </p:grpSpPr>
        <p:sp>
          <p:nvSpPr>
            <p:cNvPr id="41"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2"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3"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44" name="矩形 43"/>
          <p:cNvSpPr/>
          <p:nvPr/>
        </p:nvSpPr>
        <p:spPr>
          <a:xfrm>
            <a:off x="1459946" y="2938102"/>
            <a:ext cx="10259613"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在不同的存储结构上，如何实现插入、删除、查找等基本操作？</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5" name="Group 132"/>
          <p:cNvGrpSpPr/>
          <p:nvPr/>
        </p:nvGrpSpPr>
        <p:grpSpPr>
          <a:xfrm>
            <a:off x="762054" y="3780650"/>
            <a:ext cx="460424" cy="459401"/>
            <a:chOff x="2354937" y="269523"/>
            <a:chExt cx="527947" cy="526774"/>
          </a:xfrm>
          <a:solidFill>
            <a:srgbClr val="5C307D"/>
          </a:solidFill>
        </p:grpSpPr>
        <p:sp>
          <p:nvSpPr>
            <p:cNvPr id="46" name="Freeform 220"/>
            <p:cNvSpPr>
              <a:spLocks noEditPoints="1"/>
            </p:cNvSpPr>
            <p:nvPr/>
          </p:nvSpPr>
          <p:spPr bwMode="auto">
            <a:xfrm>
              <a:off x="2354937" y="269523"/>
              <a:ext cx="272186" cy="390681"/>
            </a:xfrm>
            <a:custGeom>
              <a:avLst/>
              <a:gdLst>
                <a:gd name="T0" fmla="*/ 96 w 98"/>
                <a:gd name="T1" fmla="*/ 15 h 141"/>
                <a:gd name="T2" fmla="*/ 52 w 98"/>
                <a:gd name="T3" fmla="*/ 0 h 141"/>
                <a:gd name="T4" fmla="*/ 2 w 98"/>
                <a:gd name="T5" fmla="*/ 14 h 141"/>
                <a:gd name="T6" fmla="*/ 0 w 98"/>
                <a:gd name="T7" fmla="*/ 18 h 141"/>
                <a:gd name="T8" fmla="*/ 0 w 98"/>
                <a:gd name="T9" fmla="*/ 137 h 141"/>
                <a:gd name="T10" fmla="*/ 2 w 98"/>
                <a:gd name="T11" fmla="*/ 140 h 141"/>
                <a:gd name="T12" fmla="*/ 4 w 98"/>
                <a:gd name="T13" fmla="*/ 141 h 141"/>
                <a:gd name="T14" fmla="*/ 6 w 98"/>
                <a:gd name="T15" fmla="*/ 140 h 141"/>
                <a:gd name="T16" fmla="*/ 47 w 98"/>
                <a:gd name="T17" fmla="*/ 131 h 141"/>
                <a:gd name="T18" fmla="*/ 92 w 98"/>
                <a:gd name="T19" fmla="*/ 140 h 141"/>
                <a:gd name="T20" fmla="*/ 96 w 98"/>
                <a:gd name="T21" fmla="*/ 140 h 141"/>
                <a:gd name="T22" fmla="*/ 98 w 98"/>
                <a:gd name="T23" fmla="*/ 137 h 141"/>
                <a:gd name="T24" fmla="*/ 98 w 98"/>
                <a:gd name="T25" fmla="*/ 18 h 141"/>
                <a:gd name="T26" fmla="*/ 96 w 98"/>
                <a:gd name="T27" fmla="*/ 15 h 141"/>
                <a:gd name="T28" fmla="*/ 23 w 98"/>
                <a:gd name="T29" fmla="*/ 78 h 141"/>
                <a:gd name="T30" fmla="*/ 75 w 98"/>
                <a:gd name="T31" fmla="*/ 78 h 141"/>
                <a:gd name="T32" fmla="*/ 77 w 98"/>
                <a:gd name="T33" fmla="*/ 84 h 141"/>
                <a:gd name="T34" fmla="*/ 72 w 98"/>
                <a:gd name="T35" fmla="*/ 86 h 141"/>
                <a:gd name="T36" fmla="*/ 25 w 98"/>
                <a:gd name="T37" fmla="*/ 86 h 141"/>
                <a:gd name="T38" fmla="*/ 24 w 98"/>
                <a:gd name="T39" fmla="*/ 86 h 141"/>
                <a:gd name="T40" fmla="*/ 20 w 98"/>
                <a:gd name="T41" fmla="*/ 83 h 141"/>
                <a:gd name="T42" fmla="*/ 23 w 98"/>
                <a:gd name="T43" fmla="*/ 78 h 141"/>
                <a:gd name="T44" fmla="*/ 23 w 98"/>
                <a:gd name="T45" fmla="*/ 53 h 141"/>
                <a:gd name="T46" fmla="*/ 75 w 98"/>
                <a:gd name="T47" fmla="*/ 54 h 141"/>
                <a:gd name="T48" fmla="*/ 77 w 98"/>
                <a:gd name="T49" fmla="*/ 59 h 141"/>
                <a:gd name="T50" fmla="*/ 72 w 98"/>
                <a:gd name="T51" fmla="*/ 61 h 141"/>
                <a:gd name="T52" fmla="*/ 25 w 98"/>
                <a:gd name="T53" fmla="*/ 61 h 141"/>
                <a:gd name="T54" fmla="*/ 24 w 98"/>
                <a:gd name="T55" fmla="*/ 61 h 141"/>
                <a:gd name="T56" fmla="*/ 20 w 98"/>
                <a:gd name="T57" fmla="*/ 58 h 141"/>
                <a:gd name="T58" fmla="*/ 23 w 98"/>
                <a:gd name="T59" fmla="*/ 53 h 141"/>
                <a:gd name="T60" fmla="*/ 77 w 98"/>
                <a:gd name="T61" fmla="*/ 108 h 141"/>
                <a:gd name="T62" fmla="*/ 72 w 98"/>
                <a:gd name="T63" fmla="*/ 110 h 141"/>
                <a:gd name="T64" fmla="*/ 25 w 98"/>
                <a:gd name="T65" fmla="*/ 110 h 141"/>
                <a:gd name="T66" fmla="*/ 24 w 98"/>
                <a:gd name="T67" fmla="*/ 111 h 141"/>
                <a:gd name="T68" fmla="*/ 20 w 98"/>
                <a:gd name="T69" fmla="*/ 108 h 141"/>
                <a:gd name="T70" fmla="*/ 23 w 98"/>
                <a:gd name="T71" fmla="*/ 103 h 141"/>
                <a:gd name="T72" fmla="*/ 75 w 98"/>
                <a:gd name="T73" fmla="*/ 103 h 141"/>
                <a:gd name="T74" fmla="*/ 77 w 98"/>
                <a:gd name="T75" fmla="*/ 108 h 141"/>
                <a:gd name="T76" fmla="*/ 77 w 98"/>
                <a:gd name="T77" fmla="*/ 34 h 141"/>
                <a:gd name="T78" fmla="*/ 72 w 98"/>
                <a:gd name="T79" fmla="*/ 36 h 141"/>
                <a:gd name="T80" fmla="*/ 25 w 98"/>
                <a:gd name="T81" fmla="*/ 36 h 141"/>
                <a:gd name="T82" fmla="*/ 24 w 98"/>
                <a:gd name="T83" fmla="*/ 36 h 141"/>
                <a:gd name="T84" fmla="*/ 20 w 98"/>
                <a:gd name="T85" fmla="*/ 34 h 141"/>
                <a:gd name="T86" fmla="*/ 23 w 98"/>
                <a:gd name="T87" fmla="*/ 29 h 141"/>
                <a:gd name="T88" fmla="*/ 75 w 98"/>
                <a:gd name="T89" fmla="*/ 29 h 141"/>
                <a:gd name="T90" fmla="*/ 77 w 98"/>
                <a:gd name="T91" fmla="*/ 3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8" h="141">
                  <a:moveTo>
                    <a:pt x="96" y="15"/>
                  </a:moveTo>
                  <a:cubicBezTo>
                    <a:pt x="83" y="5"/>
                    <a:pt x="68" y="0"/>
                    <a:pt x="52" y="0"/>
                  </a:cubicBezTo>
                  <a:cubicBezTo>
                    <a:pt x="25" y="0"/>
                    <a:pt x="3" y="14"/>
                    <a:pt x="2" y="14"/>
                  </a:cubicBezTo>
                  <a:cubicBezTo>
                    <a:pt x="1" y="15"/>
                    <a:pt x="0" y="16"/>
                    <a:pt x="0" y="18"/>
                  </a:cubicBezTo>
                  <a:cubicBezTo>
                    <a:pt x="0" y="137"/>
                    <a:pt x="0" y="137"/>
                    <a:pt x="0" y="137"/>
                  </a:cubicBezTo>
                  <a:cubicBezTo>
                    <a:pt x="0" y="138"/>
                    <a:pt x="1" y="139"/>
                    <a:pt x="2" y="140"/>
                  </a:cubicBezTo>
                  <a:cubicBezTo>
                    <a:pt x="2" y="141"/>
                    <a:pt x="3" y="141"/>
                    <a:pt x="4" y="141"/>
                  </a:cubicBezTo>
                  <a:cubicBezTo>
                    <a:pt x="5" y="141"/>
                    <a:pt x="5" y="141"/>
                    <a:pt x="6" y="140"/>
                  </a:cubicBezTo>
                  <a:cubicBezTo>
                    <a:pt x="18" y="135"/>
                    <a:pt x="32" y="131"/>
                    <a:pt x="47" y="131"/>
                  </a:cubicBezTo>
                  <a:cubicBezTo>
                    <a:pt x="72" y="131"/>
                    <a:pt x="92" y="140"/>
                    <a:pt x="92" y="140"/>
                  </a:cubicBezTo>
                  <a:cubicBezTo>
                    <a:pt x="93" y="141"/>
                    <a:pt x="95" y="141"/>
                    <a:pt x="96" y="140"/>
                  </a:cubicBezTo>
                  <a:cubicBezTo>
                    <a:pt x="97" y="139"/>
                    <a:pt x="98" y="138"/>
                    <a:pt x="98" y="137"/>
                  </a:cubicBezTo>
                  <a:cubicBezTo>
                    <a:pt x="98" y="18"/>
                    <a:pt x="98" y="18"/>
                    <a:pt x="98" y="18"/>
                  </a:cubicBezTo>
                  <a:cubicBezTo>
                    <a:pt x="98" y="16"/>
                    <a:pt x="97" y="15"/>
                    <a:pt x="96" y="15"/>
                  </a:cubicBezTo>
                  <a:close/>
                  <a:moveTo>
                    <a:pt x="23" y="78"/>
                  </a:moveTo>
                  <a:cubicBezTo>
                    <a:pt x="24" y="78"/>
                    <a:pt x="53" y="68"/>
                    <a:pt x="75" y="78"/>
                  </a:cubicBezTo>
                  <a:cubicBezTo>
                    <a:pt x="77" y="79"/>
                    <a:pt x="78" y="82"/>
                    <a:pt x="77" y="84"/>
                  </a:cubicBezTo>
                  <a:cubicBezTo>
                    <a:pt x="76" y="86"/>
                    <a:pt x="74" y="86"/>
                    <a:pt x="72" y="86"/>
                  </a:cubicBezTo>
                  <a:cubicBezTo>
                    <a:pt x="52" y="77"/>
                    <a:pt x="25" y="86"/>
                    <a:pt x="25" y="86"/>
                  </a:cubicBezTo>
                  <a:cubicBezTo>
                    <a:pt x="25" y="86"/>
                    <a:pt x="24" y="86"/>
                    <a:pt x="24" y="86"/>
                  </a:cubicBezTo>
                  <a:cubicBezTo>
                    <a:pt x="22" y="86"/>
                    <a:pt x="21" y="85"/>
                    <a:pt x="20" y="83"/>
                  </a:cubicBezTo>
                  <a:cubicBezTo>
                    <a:pt x="19" y="81"/>
                    <a:pt x="20" y="79"/>
                    <a:pt x="23" y="78"/>
                  </a:cubicBezTo>
                  <a:close/>
                  <a:moveTo>
                    <a:pt x="23" y="53"/>
                  </a:moveTo>
                  <a:cubicBezTo>
                    <a:pt x="24" y="53"/>
                    <a:pt x="53" y="43"/>
                    <a:pt x="75" y="54"/>
                  </a:cubicBezTo>
                  <a:cubicBezTo>
                    <a:pt x="77" y="54"/>
                    <a:pt x="78" y="57"/>
                    <a:pt x="77" y="59"/>
                  </a:cubicBezTo>
                  <a:cubicBezTo>
                    <a:pt x="76" y="61"/>
                    <a:pt x="74" y="62"/>
                    <a:pt x="72" y="61"/>
                  </a:cubicBezTo>
                  <a:cubicBezTo>
                    <a:pt x="52" y="52"/>
                    <a:pt x="25" y="61"/>
                    <a:pt x="25" y="61"/>
                  </a:cubicBezTo>
                  <a:cubicBezTo>
                    <a:pt x="25" y="61"/>
                    <a:pt x="24" y="61"/>
                    <a:pt x="24" y="61"/>
                  </a:cubicBezTo>
                  <a:cubicBezTo>
                    <a:pt x="22" y="61"/>
                    <a:pt x="21" y="60"/>
                    <a:pt x="20" y="58"/>
                  </a:cubicBezTo>
                  <a:cubicBezTo>
                    <a:pt x="19" y="56"/>
                    <a:pt x="20" y="54"/>
                    <a:pt x="23" y="53"/>
                  </a:cubicBezTo>
                  <a:close/>
                  <a:moveTo>
                    <a:pt x="77" y="108"/>
                  </a:moveTo>
                  <a:cubicBezTo>
                    <a:pt x="76" y="110"/>
                    <a:pt x="74" y="111"/>
                    <a:pt x="72" y="110"/>
                  </a:cubicBezTo>
                  <a:cubicBezTo>
                    <a:pt x="52" y="101"/>
                    <a:pt x="25" y="110"/>
                    <a:pt x="25" y="110"/>
                  </a:cubicBezTo>
                  <a:cubicBezTo>
                    <a:pt x="25" y="111"/>
                    <a:pt x="24" y="111"/>
                    <a:pt x="24" y="111"/>
                  </a:cubicBezTo>
                  <a:cubicBezTo>
                    <a:pt x="22" y="111"/>
                    <a:pt x="21" y="110"/>
                    <a:pt x="20" y="108"/>
                  </a:cubicBezTo>
                  <a:cubicBezTo>
                    <a:pt x="19" y="106"/>
                    <a:pt x="20" y="104"/>
                    <a:pt x="23" y="103"/>
                  </a:cubicBezTo>
                  <a:cubicBezTo>
                    <a:pt x="24" y="102"/>
                    <a:pt x="53" y="93"/>
                    <a:pt x="75" y="103"/>
                  </a:cubicBezTo>
                  <a:cubicBezTo>
                    <a:pt x="77" y="104"/>
                    <a:pt x="78" y="106"/>
                    <a:pt x="77" y="108"/>
                  </a:cubicBezTo>
                  <a:close/>
                  <a:moveTo>
                    <a:pt x="77" y="34"/>
                  </a:moveTo>
                  <a:cubicBezTo>
                    <a:pt x="76" y="36"/>
                    <a:pt x="74" y="37"/>
                    <a:pt x="72" y="36"/>
                  </a:cubicBezTo>
                  <a:cubicBezTo>
                    <a:pt x="52" y="27"/>
                    <a:pt x="25" y="36"/>
                    <a:pt x="25" y="36"/>
                  </a:cubicBezTo>
                  <a:cubicBezTo>
                    <a:pt x="25" y="36"/>
                    <a:pt x="24" y="36"/>
                    <a:pt x="24" y="36"/>
                  </a:cubicBezTo>
                  <a:cubicBezTo>
                    <a:pt x="22" y="36"/>
                    <a:pt x="21" y="35"/>
                    <a:pt x="20" y="34"/>
                  </a:cubicBezTo>
                  <a:cubicBezTo>
                    <a:pt x="19" y="32"/>
                    <a:pt x="20" y="29"/>
                    <a:pt x="23" y="29"/>
                  </a:cubicBezTo>
                  <a:cubicBezTo>
                    <a:pt x="24" y="28"/>
                    <a:pt x="53" y="18"/>
                    <a:pt x="75" y="29"/>
                  </a:cubicBezTo>
                  <a:cubicBezTo>
                    <a:pt x="77" y="30"/>
                    <a:pt x="78" y="32"/>
                    <a:pt x="77" y="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7" name="Freeform 221"/>
            <p:cNvSpPr>
              <a:spLocks noEditPoints="1"/>
            </p:cNvSpPr>
            <p:nvPr/>
          </p:nvSpPr>
          <p:spPr bwMode="auto">
            <a:xfrm>
              <a:off x="2604832" y="269523"/>
              <a:ext cx="269840" cy="390681"/>
            </a:xfrm>
            <a:custGeom>
              <a:avLst/>
              <a:gdLst>
                <a:gd name="T0" fmla="*/ 16 w 97"/>
                <a:gd name="T1" fmla="*/ 118 h 141"/>
                <a:gd name="T2" fmla="*/ 29 w 97"/>
                <a:gd name="T3" fmla="*/ 113 h 141"/>
                <a:gd name="T4" fmla="*/ 31 w 97"/>
                <a:gd name="T5" fmla="*/ 71 h 141"/>
                <a:gd name="T6" fmla="*/ 45 w 97"/>
                <a:gd name="T7" fmla="*/ 57 h 141"/>
                <a:gd name="T8" fmla="*/ 56 w 97"/>
                <a:gd name="T9" fmla="*/ 67 h 141"/>
                <a:gd name="T10" fmla="*/ 56 w 97"/>
                <a:gd name="T11" fmla="*/ 68 h 141"/>
                <a:gd name="T12" fmla="*/ 60 w 97"/>
                <a:gd name="T13" fmla="*/ 104 h 141"/>
                <a:gd name="T14" fmla="*/ 66 w 97"/>
                <a:gd name="T15" fmla="*/ 110 h 141"/>
                <a:gd name="T16" fmla="*/ 76 w 97"/>
                <a:gd name="T17" fmla="*/ 106 h 141"/>
                <a:gd name="T18" fmla="*/ 82 w 97"/>
                <a:gd name="T19" fmla="*/ 108 h 141"/>
                <a:gd name="T20" fmla="*/ 85 w 97"/>
                <a:gd name="T21" fmla="*/ 112 h 141"/>
                <a:gd name="T22" fmla="*/ 93 w 97"/>
                <a:gd name="T23" fmla="*/ 109 h 141"/>
                <a:gd name="T24" fmla="*/ 97 w 97"/>
                <a:gd name="T25" fmla="*/ 110 h 141"/>
                <a:gd name="T26" fmla="*/ 97 w 97"/>
                <a:gd name="T27" fmla="*/ 18 h 141"/>
                <a:gd name="T28" fmla="*/ 96 w 97"/>
                <a:gd name="T29" fmla="*/ 15 h 141"/>
                <a:gd name="T30" fmla="*/ 52 w 97"/>
                <a:gd name="T31" fmla="*/ 0 h 141"/>
                <a:gd name="T32" fmla="*/ 2 w 97"/>
                <a:gd name="T33" fmla="*/ 14 h 141"/>
                <a:gd name="T34" fmla="*/ 0 w 97"/>
                <a:gd name="T35" fmla="*/ 18 h 141"/>
                <a:gd name="T36" fmla="*/ 0 w 97"/>
                <a:gd name="T37" fmla="*/ 137 h 141"/>
                <a:gd name="T38" fmla="*/ 2 w 97"/>
                <a:gd name="T39" fmla="*/ 140 h 141"/>
                <a:gd name="T40" fmla="*/ 4 w 97"/>
                <a:gd name="T41" fmla="*/ 141 h 141"/>
                <a:gd name="T42" fmla="*/ 5 w 97"/>
                <a:gd name="T43" fmla="*/ 140 h 141"/>
                <a:gd name="T44" fmla="*/ 19 w 97"/>
                <a:gd name="T45" fmla="*/ 135 h 141"/>
                <a:gd name="T46" fmla="*/ 14 w 97"/>
                <a:gd name="T47" fmla="*/ 123 h 141"/>
                <a:gd name="T48" fmla="*/ 16 w 97"/>
                <a:gd name="T49" fmla="*/ 118 h 141"/>
                <a:gd name="T50" fmla="*/ 20 w 97"/>
                <a:gd name="T51" fmla="*/ 29 h 141"/>
                <a:gd name="T52" fmla="*/ 72 w 97"/>
                <a:gd name="T53" fmla="*/ 29 h 141"/>
                <a:gd name="T54" fmla="*/ 74 w 97"/>
                <a:gd name="T55" fmla="*/ 34 h 141"/>
                <a:gd name="T56" fmla="*/ 71 w 97"/>
                <a:gd name="T57" fmla="*/ 36 h 141"/>
                <a:gd name="T58" fmla="*/ 69 w 97"/>
                <a:gd name="T59" fmla="*/ 36 h 141"/>
                <a:gd name="T60" fmla="*/ 23 w 97"/>
                <a:gd name="T61" fmla="*/ 36 h 141"/>
                <a:gd name="T62" fmla="*/ 18 w 97"/>
                <a:gd name="T63" fmla="*/ 34 h 141"/>
                <a:gd name="T64" fmla="*/ 20 w 97"/>
                <a:gd name="T65" fmla="*/ 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141">
                  <a:moveTo>
                    <a:pt x="16" y="118"/>
                  </a:moveTo>
                  <a:cubicBezTo>
                    <a:pt x="29" y="113"/>
                    <a:pt x="29" y="113"/>
                    <a:pt x="29" y="113"/>
                  </a:cubicBezTo>
                  <a:cubicBezTo>
                    <a:pt x="29" y="104"/>
                    <a:pt x="31" y="76"/>
                    <a:pt x="31" y="71"/>
                  </a:cubicBezTo>
                  <a:cubicBezTo>
                    <a:pt x="31" y="63"/>
                    <a:pt x="38" y="57"/>
                    <a:pt x="45" y="57"/>
                  </a:cubicBezTo>
                  <a:cubicBezTo>
                    <a:pt x="52" y="57"/>
                    <a:pt x="56" y="66"/>
                    <a:pt x="56" y="67"/>
                  </a:cubicBezTo>
                  <a:cubicBezTo>
                    <a:pt x="56" y="67"/>
                    <a:pt x="56" y="68"/>
                    <a:pt x="56" y="68"/>
                  </a:cubicBezTo>
                  <a:cubicBezTo>
                    <a:pt x="57" y="83"/>
                    <a:pt x="58" y="100"/>
                    <a:pt x="60" y="104"/>
                  </a:cubicBezTo>
                  <a:cubicBezTo>
                    <a:pt x="63" y="105"/>
                    <a:pt x="65" y="107"/>
                    <a:pt x="66" y="110"/>
                  </a:cubicBezTo>
                  <a:cubicBezTo>
                    <a:pt x="69" y="108"/>
                    <a:pt x="72" y="106"/>
                    <a:pt x="76" y="106"/>
                  </a:cubicBezTo>
                  <a:cubicBezTo>
                    <a:pt x="79" y="106"/>
                    <a:pt x="81" y="107"/>
                    <a:pt x="82" y="108"/>
                  </a:cubicBezTo>
                  <a:cubicBezTo>
                    <a:pt x="83" y="109"/>
                    <a:pt x="84" y="110"/>
                    <a:pt x="85" y="112"/>
                  </a:cubicBezTo>
                  <a:cubicBezTo>
                    <a:pt x="87" y="110"/>
                    <a:pt x="90" y="109"/>
                    <a:pt x="93" y="109"/>
                  </a:cubicBezTo>
                  <a:cubicBezTo>
                    <a:pt x="95" y="109"/>
                    <a:pt x="96" y="110"/>
                    <a:pt x="97" y="110"/>
                  </a:cubicBezTo>
                  <a:cubicBezTo>
                    <a:pt x="97" y="18"/>
                    <a:pt x="97" y="18"/>
                    <a:pt x="97" y="18"/>
                  </a:cubicBezTo>
                  <a:cubicBezTo>
                    <a:pt x="97" y="16"/>
                    <a:pt x="97" y="15"/>
                    <a:pt x="96" y="15"/>
                  </a:cubicBezTo>
                  <a:cubicBezTo>
                    <a:pt x="83" y="5"/>
                    <a:pt x="68" y="0"/>
                    <a:pt x="52" y="0"/>
                  </a:cubicBezTo>
                  <a:cubicBezTo>
                    <a:pt x="24" y="0"/>
                    <a:pt x="2" y="14"/>
                    <a:pt x="2" y="14"/>
                  </a:cubicBezTo>
                  <a:cubicBezTo>
                    <a:pt x="0" y="15"/>
                    <a:pt x="0" y="16"/>
                    <a:pt x="0" y="18"/>
                  </a:cubicBezTo>
                  <a:cubicBezTo>
                    <a:pt x="0" y="137"/>
                    <a:pt x="0" y="137"/>
                    <a:pt x="0" y="137"/>
                  </a:cubicBezTo>
                  <a:cubicBezTo>
                    <a:pt x="0" y="138"/>
                    <a:pt x="0" y="139"/>
                    <a:pt x="2" y="140"/>
                  </a:cubicBezTo>
                  <a:cubicBezTo>
                    <a:pt x="2" y="141"/>
                    <a:pt x="3" y="141"/>
                    <a:pt x="4" y="141"/>
                  </a:cubicBezTo>
                  <a:cubicBezTo>
                    <a:pt x="4" y="141"/>
                    <a:pt x="5" y="141"/>
                    <a:pt x="5" y="140"/>
                  </a:cubicBezTo>
                  <a:cubicBezTo>
                    <a:pt x="10" y="138"/>
                    <a:pt x="14" y="137"/>
                    <a:pt x="19" y="135"/>
                  </a:cubicBezTo>
                  <a:cubicBezTo>
                    <a:pt x="14" y="123"/>
                    <a:pt x="14" y="123"/>
                    <a:pt x="14" y="123"/>
                  </a:cubicBezTo>
                  <a:cubicBezTo>
                    <a:pt x="13" y="121"/>
                    <a:pt x="14" y="119"/>
                    <a:pt x="16" y="118"/>
                  </a:cubicBezTo>
                  <a:close/>
                  <a:moveTo>
                    <a:pt x="20" y="29"/>
                  </a:moveTo>
                  <a:cubicBezTo>
                    <a:pt x="21" y="28"/>
                    <a:pt x="50" y="18"/>
                    <a:pt x="72" y="29"/>
                  </a:cubicBezTo>
                  <a:cubicBezTo>
                    <a:pt x="74" y="30"/>
                    <a:pt x="75" y="32"/>
                    <a:pt x="74" y="34"/>
                  </a:cubicBezTo>
                  <a:cubicBezTo>
                    <a:pt x="74" y="36"/>
                    <a:pt x="72" y="36"/>
                    <a:pt x="71" y="36"/>
                  </a:cubicBezTo>
                  <a:cubicBezTo>
                    <a:pt x="70" y="36"/>
                    <a:pt x="70" y="36"/>
                    <a:pt x="69" y="36"/>
                  </a:cubicBezTo>
                  <a:cubicBezTo>
                    <a:pt x="50" y="27"/>
                    <a:pt x="23" y="36"/>
                    <a:pt x="23" y="36"/>
                  </a:cubicBezTo>
                  <a:cubicBezTo>
                    <a:pt x="21" y="37"/>
                    <a:pt x="18" y="36"/>
                    <a:pt x="18" y="34"/>
                  </a:cubicBezTo>
                  <a:cubicBezTo>
                    <a:pt x="17" y="32"/>
                    <a:pt x="18" y="29"/>
                    <a:pt x="20" y="2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sp>
          <p:nvSpPr>
            <p:cNvPr id="48" name="Freeform 222"/>
            <p:cNvSpPr/>
            <p:nvPr/>
          </p:nvSpPr>
          <p:spPr bwMode="auto">
            <a:xfrm>
              <a:off x="2655280" y="438466"/>
              <a:ext cx="227604" cy="357831"/>
            </a:xfrm>
            <a:custGeom>
              <a:avLst/>
              <a:gdLst>
                <a:gd name="T0" fmla="*/ 20 w 82"/>
                <a:gd name="T1" fmla="*/ 129 h 129"/>
                <a:gd name="T2" fmla="*/ 19 w 82"/>
                <a:gd name="T3" fmla="*/ 110 h 129"/>
                <a:gd name="T4" fmla="*/ 0 w 82"/>
                <a:gd name="T5" fmla="*/ 61 h 129"/>
                <a:gd name="T6" fmla="*/ 15 w 82"/>
                <a:gd name="T7" fmla="*/ 55 h 129"/>
                <a:gd name="T8" fmla="*/ 15 w 82"/>
                <a:gd name="T9" fmla="*/ 52 h 129"/>
                <a:gd name="T10" fmla="*/ 17 w 82"/>
                <a:gd name="T11" fmla="*/ 10 h 129"/>
                <a:gd name="T12" fmla="*/ 27 w 82"/>
                <a:gd name="T13" fmla="*/ 0 h 129"/>
                <a:gd name="T14" fmla="*/ 34 w 82"/>
                <a:gd name="T15" fmla="*/ 7 h 129"/>
                <a:gd name="T16" fmla="*/ 38 w 82"/>
                <a:gd name="T17" fmla="*/ 45 h 129"/>
                <a:gd name="T18" fmla="*/ 39 w 82"/>
                <a:gd name="T19" fmla="*/ 46 h 129"/>
                <a:gd name="T20" fmla="*/ 40 w 82"/>
                <a:gd name="T21" fmla="*/ 47 h 129"/>
                <a:gd name="T22" fmla="*/ 45 w 82"/>
                <a:gd name="T23" fmla="*/ 51 h 129"/>
                <a:gd name="T24" fmla="*/ 48 w 82"/>
                <a:gd name="T25" fmla="*/ 54 h 129"/>
                <a:gd name="T26" fmla="*/ 51 w 82"/>
                <a:gd name="T27" fmla="*/ 52 h 129"/>
                <a:gd name="T28" fmla="*/ 58 w 82"/>
                <a:gd name="T29" fmla="*/ 49 h 129"/>
                <a:gd name="T30" fmla="*/ 62 w 82"/>
                <a:gd name="T31" fmla="*/ 50 h 129"/>
                <a:gd name="T32" fmla="*/ 63 w 82"/>
                <a:gd name="T33" fmla="*/ 52 h 129"/>
                <a:gd name="T34" fmla="*/ 65 w 82"/>
                <a:gd name="T35" fmla="*/ 56 h 129"/>
                <a:gd name="T36" fmla="*/ 68 w 82"/>
                <a:gd name="T37" fmla="*/ 54 h 129"/>
                <a:gd name="T38" fmla="*/ 75 w 82"/>
                <a:gd name="T39" fmla="*/ 52 h 129"/>
                <a:gd name="T40" fmla="*/ 82 w 82"/>
                <a:gd name="T41" fmla="*/ 63 h 129"/>
                <a:gd name="T42" fmla="*/ 68 w 82"/>
                <a:gd name="T43" fmla="*/ 108 h 129"/>
                <a:gd name="T44" fmla="*/ 68 w 82"/>
                <a:gd name="T45" fmla="*/ 129 h 129"/>
                <a:gd name="T46" fmla="*/ 20 w 82"/>
                <a:gd name="T4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129">
                  <a:moveTo>
                    <a:pt x="20" y="129"/>
                  </a:moveTo>
                  <a:cubicBezTo>
                    <a:pt x="19" y="110"/>
                    <a:pt x="19" y="110"/>
                    <a:pt x="19" y="110"/>
                  </a:cubicBezTo>
                  <a:cubicBezTo>
                    <a:pt x="0" y="61"/>
                    <a:pt x="0" y="61"/>
                    <a:pt x="0" y="61"/>
                  </a:cubicBezTo>
                  <a:cubicBezTo>
                    <a:pt x="15" y="55"/>
                    <a:pt x="15" y="55"/>
                    <a:pt x="15" y="55"/>
                  </a:cubicBezTo>
                  <a:cubicBezTo>
                    <a:pt x="15" y="52"/>
                    <a:pt x="15" y="52"/>
                    <a:pt x="15" y="52"/>
                  </a:cubicBezTo>
                  <a:cubicBezTo>
                    <a:pt x="15" y="49"/>
                    <a:pt x="17" y="16"/>
                    <a:pt x="17" y="10"/>
                  </a:cubicBezTo>
                  <a:cubicBezTo>
                    <a:pt x="17" y="5"/>
                    <a:pt x="22" y="0"/>
                    <a:pt x="27" y="0"/>
                  </a:cubicBezTo>
                  <a:cubicBezTo>
                    <a:pt x="32" y="0"/>
                    <a:pt x="34" y="7"/>
                    <a:pt x="34" y="7"/>
                  </a:cubicBezTo>
                  <a:cubicBezTo>
                    <a:pt x="34" y="19"/>
                    <a:pt x="36" y="39"/>
                    <a:pt x="38" y="45"/>
                  </a:cubicBezTo>
                  <a:cubicBezTo>
                    <a:pt x="39" y="46"/>
                    <a:pt x="39" y="46"/>
                    <a:pt x="39" y="46"/>
                  </a:cubicBezTo>
                  <a:cubicBezTo>
                    <a:pt x="40" y="47"/>
                    <a:pt x="40" y="47"/>
                    <a:pt x="40" y="47"/>
                  </a:cubicBezTo>
                  <a:cubicBezTo>
                    <a:pt x="42" y="48"/>
                    <a:pt x="44" y="50"/>
                    <a:pt x="45" y="51"/>
                  </a:cubicBezTo>
                  <a:cubicBezTo>
                    <a:pt x="48" y="54"/>
                    <a:pt x="48" y="54"/>
                    <a:pt x="48" y="54"/>
                  </a:cubicBezTo>
                  <a:cubicBezTo>
                    <a:pt x="51" y="52"/>
                    <a:pt x="51" y="52"/>
                    <a:pt x="51" y="52"/>
                  </a:cubicBezTo>
                  <a:cubicBezTo>
                    <a:pt x="53" y="50"/>
                    <a:pt x="55" y="49"/>
                    <a:pt x="58" y="49"/>
                  </a:cubicBezTo>
                  <a:cubicBezTo>
                    <a:pt x="60" y="49"/>
                    <a:pt x="61" y="49"/>
                    <a:pt x="62" y="50"/>
                  </a:cubicBezTo>
                  <a:cubicBezTo>
                    <a:pt x="62" y="50"/>
                    <a:pt x="62" y="51"/>
                    <a:pt x="63" y="52"/>
                  </a:cubicBezTo>
                  <a:cubicBezTo>
                    <a:pt x="65" y="56"/>
                    <a:pt x="65" y="56"/>
                    <a:pt x="65" y="56"/>
                  </a:cubicBezTo>
                  <a:cubicBezTo>
                    <a:pt x="68" y="54"/>
                    <a:pt x="68" y="54"/>
                    <a:pt x="68" y="54"/>
                  </a:cubicBezTo>
                  <a:cubicBezTo>
                    <a:pt x="71" y="53"/>
                    <a:pt x="73" y="52"/>
                    <a:pt x="75" y="52"/>
                  </a:cubicBezTo>
                  <a:cubicBezTo>
                    <a:pt x="81" y="52"/>
                    <a:pt x="82" y="62"/>
                    <a:pt x="82" y="63"/>
                  </a:cubicBezTo>
                  <a:cubicBezTo>
                    <a:pt x="68" y="108"/>
                    <a:pt x="68" y="108"/>
                    <a:pt x="68" y="108"/>
                  </a:cubicBezTo>
                  <a:cubicBezTo>
                    <a:pt x="68" y="129"/>
                    <a:pt x="68" y="129"/>
                    <a:pt x="68" y="129"/>
                  </a:cubicBezTo>
                  <a:lnTo>
                    <a:pt x="20" y="129"/>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5C307D"/>
                </a:solidFill>
                <a:effectLst/>
                <a:uLnTx/>
                <a:uFillTx/>
                <a:latin typeface="Calibri"/>
                <a:ea typeface="宋体" panose="02010600030101010101" pitchFamily="2" charset="-122"/>
                <a:cs typeface="+mn-cs"/>
              </a:endParaRPr>
            </a:p>
          </p:txBody>
        </p:sp>
      </p:grpSp>
      <p:sp>
        <p:nvSpPr>
          <p:cNvPr id="49" name="矩形 48"/>
          <p:cNvSpPr/>
          <p:nvPr/>
        </p:nvSpPr>
        <p:spPr>
          <a:xfrm>
            <a:off x="1459946" y="3796622"/>
            <a:ext cx="10259613" cy="477054"/>
          </a:xfrm>
          <a:prstGeom prst="rect">
            <a:avLst/>
          </a:prstGeom>
        </p:spPr>
        <p:txBody>
          <a:bodyPr wrap="square">
            <a:spAutoFit/>
          </a:bodyPr>
          <a:lstStyle/>
          <a:p>
            <a:pPr marL="0" marR="0" lvl="0" indent="0" algn="l" defTabSz="914400" rtl="0" eaLnBrk="1" fontAlgn="auto" latinLnBrk="0" hangingPunct="1">
              <a:lnSpc>
                <a:spcPts val="3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在不同的存储结构上，基本操作的时空性能如何？</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388826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2"/>
                                        </p:tgtEl>
                                      </p:cBhvr>
                                    </p:animEffect>
                                    <p:animScale>
                                      <p:cBhvr>
                                        <p:cTn id="7" dur="250" autoRev="1" fill="hold"/>
                                        <p:tgtEl>
                                          <p:spTgt spid="32"/>
                                        </p:tgtEl>
                                      </p:cBhvr>
                                      <p:by x="105000" y="105000"/>
                                    </p:animScale>
                                  </p:childTnLst>
                                  <p:subTnLst>
                                    <p:animClr clrSpc="rgb" dir="cw">
                                      <p:cBhvr override="childStyle">
                                        <p:cTn dur="1" fill="hold" display="0" masterRel="nextClick" afterEffect="1"/>
                                        <p:tgtEl>
                                          <p:spTgt spid="32"/>
                                        </p:tgtEl>
                                        <p:attrNameLst>
                                          <p:attrName>ppt_c</p:attrName>
                                        </p:attrNameLst>
                                      </p:cBhvr>
                                      <p:to>
                                        <a:srgbClr val="B42D2D"/>
                                      </p:to>
                                    </p:animClr>
                                  </p:subTnLst>
                                </p:cTn>
                              </p:par>
                            </p:childTnLst>
                          </p:cTn>
                        </p:par>
                      </p:childTnLst>
                    </p:cTn>
                  </p:par>
                </p:childTnLst>
              </p:cTn>
              <p:nextCondLst>
                <p:cond evt="onClick" delay="0">
                  <p:tgtEl>
                    <p:spTgt spid="32"/>
                  </p:tgtEl>
                </p:cond>
              </p:nextCondLst>
            </p:seq>
            <p:seq concurrent="1" nextAc="seek">
              <p:cTn id="8" restart="whenNotActive" fill="hold" evtFilter="cancelBubble" nodeType="interactiveSeq">
                <p:stCondLst>
                  <p:cond evt="onClick" delay="0">
                    <p:tgtEl>
                      <p:spTgt spid="39"/>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39"/>
                                        </p:tgtEl>
                                      </p:cBhvr>
                                    </p:animEffect>
                                    <p:animScale>
                                      <p:cBhvr>
                                        <p:cTn id="13" dur="250" autoRev="1" fill="hold"/>
                                        <p:tgtEl>
                                          <p:spTgt spid="39"/>
                                        </p:tgtEl>
                                      </p:cBhvr>
                                      <p:by x="105000" y="105000"/>
                                    </p:animScale>
                                  </p:childTnLst>
                                  <p:subTnLst>
                                    <p:animClr clrSpc="rgb" dir="cw">
                                      <p:cBhvr override="childStyle">
                                        <p:cTn dur="1" fill="hold" display="0" masterRel="nextClick" afterEffect="1"/>
                                        <p:tgtEl>
                                          <p:spTgt spid="39"/>
                                        </p:tgtEl>
                                        <p:attrNameLst>
                                          <p:attrName>ppt_c</p:attrName>
                                        </p:attrNameLst>
                                      </p:cBhvr>
                                      <p:to>
                                        <a:srgbClr val="B42D2D"/>
                                      </p:to>
                                    </p:animClr>
                                  </p:subTnLst>
                                </p:cTn>
                              </p:par>
                            </p:childTnLst>
                          </p:cTn>
                        </p:par>
                      </p:childTnLst>
                    </p:cTn>
                  </p:par>
                </p:childTnLst>
              </p:cTn>
              <p:nextCondLst>
                <p:cond evt="onClick" delay="0">
                  <p:tgtEl>
                    <p:spTgt spid="39"/>
                  </p:tgtEl>
                </p:cond>
              </p:nextCondLst>
            </p:seq>
            <p:seq concurrent="1" nextAc="seek">
              <p:cTn id="14" restart="whenNotActive" fill="hold" evtFilter="cancelBubble" nodeType="interactiveSeq">
                <p:stCondLst>
                  <p:cond evt="onClick" delay="0">
                    <p:tgtEl>
                      <p:spTgt spid="44"/>
                    </p:tgtEl>
                  </p:cond>
                </p:stCondLst>
                <p:endSync evt="end" delay="0">
                  <p:rtn val="all"/>
                </p:endSync>
                <p:childTnLst>
                  <p:par>
                    <p:cTn id="15" fill="hold">
                      <p:stCondLst>
                        <p:cond delay="0"/>
                      </p:stCondLst>
                      <p:childTnLst>
                        <p:par>
                          <p:cTn id="16" fill="hold">
                            <p:stCondLst>
                              <p:cond delay="0"/>
                            </p:stCondLst>
                            <p:childTnLst>
                              <p:par>
                                <p:cTn id="17" presetID="26" presetClass="emph" presetSubtype="0" repeatCount="2000" fill="hold" grpId="0" nodeType="clickEffect">
                                  <p:stCondLst>
                                    <p:cond delay="0"/>
                                  </p:stCondLst>
                                  <p:childTnLst>
                                    <p:animEffect transition="out" filter="fade">
                                      <p:cBhvr>
                                        <p:cTn id="18" dur="500" tmFilter="0, 0; .2, .5; .8, .5; 1, 0"/>
                                        <p:tgtEl>
                                          <p:spTgt spid="44"/>
                                        </p:tgtEl>
                                      </p:cBhvr>
                                    </p:animEffect>
                                    <p:animScale>
                                      <p:cBhvr>
                                        <p:cTn id="19" dur="250" autoRev="1" fill="hold"/>
                                        <p:tgtEl>
                                          <p:spTgt spid="44"/>
                                        </p:tgtEl>
                                      </p:cBhvr>
                                      <p:by x="105000" y="105000"/>
                                    </p:animScale>
                                  </p:childTnLst>
                                  <p:subTnLst>
                                    <p:animClr clrSpc="rgb" dir="cw">
                                      <p:cBhvr override="childStyle">
                                        <p:cTn dur="1" fill="hold" display="0" masterRel="nextClick" afterEffect="1"/>
                                        <p:tgtEl>
                                          <p:spTgt spid="44"/>
                                        </p:tgtEl>
                                        <p:attrNameLst>
                                          <p:attrName>ppt_c</p:attrName>
                                        </p:attrNameLst>
                                      </p:cBhvr>
                                      <p:to>
                                        <a:srgbClr val="B42D2D"/>
                                      </p:to>
                                    </p:animClr>
                                  </p:subTnLst>
                                </p:cTn>
                              </p:par>
                            </p:childTnLst>
                          </p:cTn>
                        </p:par>
                      </p:childTnLst>
                    </p:cTn>
                  </p:par>
                </p:childTnLst>
              </p:cTn>
              <p:nextCondLst>
                <p:cond evt="onClick" delay="0">
                  <p:tgtEl>
                    <p:spTgt spid="44"/>
                  </p:tgtEl>
                </p:cond>
              </p:nextCondLst>
            </p:seq>
            <p:seq concurrent="1" nextAc="seek">
              <p:cTn id="20" restart="whenNotActive" fill="hold" evtFilter="cancelBubble" nodeType="interactiveSeq">
                <p:stCondLst>
                  <p:cond evt="onClick" delay="0">
                    <p:tgtEl>
                      <p:spTgt spid="49"/>
                    </p:tgtEl>
                  </p:cond>
                </p:stCondLst>
                <p:endSync evt="end" delay="0">
                  <p:rtn val="all"/>
                </p:endSync>
                <p:childTnLst>
                  <p:par>
                    <p:cTn id="21" fill="hold">
                      <p:stCondLst>
                        <p:cond delay="0"/>
                      </p:stCondLst>
                      <p:childTnLst>
                        <p:par>
                          <p:cTn id="22" fill="hold">
                            <p:stCondLst>
                              <p:cond delay="0"/>
                            </p:stCondLst>
                            <p:childTnLst>
                              <p:par>
                                <p:cTn id="23" presetID="26" presetClass="emph" presetSubtype="0" repeatCount="2000" fill="hold" grpId="0" nodeType="clickEffect">
                                  <p:stCondLst>
                                    <p:cond delay="0"/>
                                  </p:stCondLst>
                                  <p:childTnLst>
                                    <p:animEffect transition="out" filter="fade">
                                      <p:cBhvr>
                                        <p:cTn id="24" dur="500" tmFilter="0, 0; .2, .5; .8, .5; 1, 0"/>
                                        <p:tgtEl>
                                          <p:spTgt spid="49"/>
                                        </p:tgtEl>
                                      </p:cBhvr>
                                    </p:animEffect>
                                    <p:animScale>
                                      <p:cBhvr>
                                        <p:cTn id="25" dur="250" autoRev="1" fill="hold"/>
                                        <p:tgtEl>
                                          <p:spTgt spid="49"/>
                                        </p:tgtEl>
                                      </p:cBhvr>
                                      <p:by x="105000" y="105000"/>
                                    </p:animScale>
                                  </p:childTnLst>
                                  <p:subTnLst>
                                    <p:animClr clrSpc="rgb" dir="cw">
                                      <p:cBhvr override="childStyle">
                                        <p:cTn dur="1" fill="hold" display="0" masterRel="nextClick" afterEffect="1"/>
                                        <p:tgtEl>
                                          <p:spTgt spid="49"/>
                                        </p:tgtEl>
                                        <p:attrNameLst>
                                          <p:attrName>ppt_c</p:attrName>
                                        </p:attrNameLst>
                                      </p:cBhvr>
                                      <p:to>
                                        <a:srgbClr val="B42D2D"/>
                                      </p:to>
                                    </p:animClr>
                                  </p:subTnLst>
                                </p:cTn>
                              </p:par>
                            </p:childTnLst>
                          </p:cTn>
                        </p:par>
                      </p:childTnLst>
                    </p:cTn>
                  </p:par>
                </p:childTnLst>
              </p:cTn>
              <p:nextCondLst>
                <p:cond evt="onClick" delay="0">
                  <p:tgtEl>
                    <p:spTgt spid="49"/>
                  </p:tgtEl>
                </p:cond>
              </p:nextCondLst>
            </p:seq>
          </p:childTnLst>
        </p:cTn>
      </p:par>
    </p:tnLst>
    <p:bldLst>
      <p:bldP spid="32" grpId="0"/>
      <p:bldP spid="39" grpId="0"/>
      <p:bldP spid="44" grpId="0"/>
      <p:bldP spid="4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40"/>
          <p:cNvGrpSpPr/>
          <p:nvPr/>
        </p:nvGrpSpPr>
        <p:grpSpPr>
          <a:xfrm>
            <a:off x="1934268" y="1115425"/>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30" name="Group 40"/>
          <p:cNvGrpSpPr/>
          <p:nvPr/>
        </p:nvGrpSpPr>
        <p:grpSpPr>
          <a:xfrm>
            <a:off x="1934268" y="1801652"/>
            <a:ext cx="517526" cy="387350"/>
            <a:chOff x="4113213" y="3232150"/>
            <a:chExt cx="517526" cy="387350"/>
          </a:xfrm>
          <a:solidFill>
            <a:srgbClr val="5A327D"/>
          </a:solidFill>
        </p:grpSpPr>
        <p:sp>
          <p:nvSpPr>
            <p:cNvPr id="31"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3"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34" name="Text Box 19"/>
          <p:cNvSpPr txBox="1">
            <a:spLocks noChangeArrowheads="1"/>
          </p:cNvSpPr>
          <p:nvPr/>
        </p:nvSpPr>
        <p:spPr bwMode="auto">
          <a:xfrm>
            <a:off x="2679384" y="1050112"/>
            <a:ext cx="480345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队列的定义及操作特性</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36" name="Text Box 19"/>
          <p:cNvSpPr txBox="1">
            <a:spLocks noChangeArrowheads="1"/>
          </p:cNvSpPr>
          <p:nvPr/>
        </p:nvSpPr>
        <p:spPr bwMode="auto">
          <a:xfrm>
            <a:off x="2679384" y="1728007"/>
            <a:ext cx="45138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队列的抽象数据类型定义</a:t>
            </a:r>
          </a:p>
        </p:txBody>
      </p:sp>
      <p:sp>
        <p:nvSpPr>
          <p:cNvPr id="37" name="Rounded Rectangle 10"/>
          <p:cNvSpPr/>
          <p:nvPr/>
        </p:nvSpPr>
        <p:spPr>
          <a:xfrm>
            <a:off x="542925" y="100964"/>
            <a:ext cx="1864995"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68649" y="61585"/>
            <a:ext cx="1739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讲什么？</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1" name="Group 40"/>
          <p:cNvGrpSpPr/>
          <p:nvPr/>
        </p:nvGrpSpPr>
        <p:grpSpPr>
          <a:xfrm>
            <a:off x="1934268" y="4546560"/>
            <a:ext cx="517526" cy="387350"/>
            <a:chOff x="4113213" y="3232150"/>
            <a:chExt cx="517526" cy="387350"/>
          </a:xfrm>
          <a:solidFill>
            <a:srgbClr val="5A327D"/>
          </a:solidFill>
        </p:grpSpPr>
        <p:sp>
          <p:nvSpPr>
            <p:cNvPr id="3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42" name="Group 40"/>
          <p:cNvGrpSpPr/>
          <p:nvPr/>
        </p:nvGrpSpPr>
        <p:grpSpPr>
          <a:xfrm>
            <a:off x="1934268" y="5232788"/>
            <a:ext cx="517526" cy="387350"/>
            <a:chOff x="4113213" y="3232150"/>
            <a:chExt cx="517526" cy="387350"/>
          </a:xfrm>
          <a:solidFill>
            <a:srgbClr val="5A327D"/>
          </a:solidFill>
        </p:grpSpPr>
        <p:sp>
          <p:nvSpPr>
            <p:cNvPr id="4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46" name="Text Box 19"/>
          <p:cNvSpPr txBox="1">
            <a:spLocks noChangeArrowheads="1"/>
          </p:cNvSpPr>
          <p:nvPr/>
        </p:nvSpPr>
        <p:spPr bwMode="auto">
          <a:xfrm>
            <a:off x="2679384" y="4456019"/>
            <a:ext cx="4234784"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链</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的类定义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47" name="Text Box 19"/>
          <p:cNvSpPr txBox="1">
            <a:spLocks noChangeArrowheads="1"/>
          </p:cNvSpPr>
          <p:nvPr/>
        </p:nvSpPr>
        <p:spPr bwMode="auto">
          <a:xfrm>
            <a:off x="2679384" y="5133914"/>
            <a:ext cx="449865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链队列的</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实现</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48" name="Group 40"/>
          <p:cNvGrpSpPr/>
          <p:nvPr/>
        </p:nvGrpSpPr>
        <p:grpSpPr>
          <a:xfrm>
            <a:off x="1934268" y="2487879"/>
            <a:ext cx="517526" cy="387350"/>
            <a:chOff x="4113213" y="3232150"/>
            <a:chExt cx="517526" cy="387350"/>
          </a:xfrm>
          <a:solidFill>
            <a:srgbClr val="5A327D"/>
          </a:solidFill>
        </p:grpSpPr>
        <p:sp>
          <p:nvSpPr>
            <p:cNvPr id="4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2" name="Text Box 19"/>
          <p:cNvSpPr txBox="1">
            <a:spLocks noChangeArrowheads="1"/>
          </p:cNvSpPr>
          <p:nvPr/>
        </p:nvSpPr>
        <p:spPr bwMode="auto">
          <a:xfrm>
            <a:off x="2679384" y="2410010"/>
            <a:ext cx="44986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顺序队列的存储方法</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3" name="Group 40"/>
          <p:cNvGrpSpPr/>
          <p:nvPr/>
        </p:nvGrpSpPr>
        <p:grpSpPr>
          <a:xfrm>
            <a:off x="1934268" y="3174106"/>
            <a:ext cx="517526" cy="387350"/>
            <a:chOff x="4113213" y="3232150"/>
            <a:chExt cx="517526" cy="387350"/>
          </a:xfrm>
          <a:solidFill>
            <a:srgbClr val="5A327D"/>
          </a:solidFill>
        </p:grpSpPr>
        <p:sp>
          <p:nvSpPr>
            <p:cNvPr id="54"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6"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7" name="Text Box 19"/>
          <p:cNvSpPr txBox="1">
            <a:spLocks noChangeArrowheads="1"/>
          </p:cNvSpPr>
          <p:nvPr/>
        </p:nvSpPr>
        <p:spPr bwMode="auto">
          <a:xfrm>
            <a:off x="2679384" y="3092013"/>
            <a:ext cx="44986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循环队列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的类定义</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8" name="Group 40"/>
          <p:cNvGrpSpPr/>
          <p:nvPr/>
        </p:nvGrpSpPr>
        <p:grpSpPr>
          <a:xfrm>
            <a:off x="1934268" y="3860333"/>
            <a:ext cx="517526" cy="387350"/>
            <a:chOff x="4113213" y="3232150"/>
            <a:chExt cx="517526" cy="387350"/>
          </a:xfrm>
          <a:solidFill>
            <a:srgbClr val="5A327D"/>
          </a:solidFill>
        </p:grpSpPr>
        <p:sp>
          <p:nvSpPr>
            <p:cNvPr id="59"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62" name="Text Box 19"/>
          <p:cNvSpPr txBox="1">
            <a:spLocks noChangeArrowheads="1"/>
          </p:cNvSpPr>
          <p:nvPr/>
        </p:nvSpPr>
        <p:spPr bwMode="auto">
          <a:xfrm>
            <a:off x="2679384" y="3774016"/>
            <a:ext cx="44986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循环队列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的实现</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4897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26" presetClass="emph" presetSubtype="0" repeatCount="2000" fill="hold" grpId="0" nodeType="click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subTnLst>
                                    <p:animClr clrSpc="rgb" dir="cw">
                                      <p:cBhvr override="childStyle">
                                        <p:cTn dur="1" fill="hold" display="0" masterRel="nextClick" afterEffect="1"/>
                                        <p:tgtEl>
                                          <p:spTgt spid="34"/>
                                        </p:tgtEl>
                                        <p:attrNameLst>
                                          <p:attrName>ppt_c</p:attrName>
                                        </p:attrNameLst>
                                      </p:cBhvr>
                                      <p:to>
                                        <a:srgbClr val="B42D2D"/>
                                      </p:to>
                                    </p:animClr>
                                  </p:sub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36"/>
                    </p:tgtEl>
                  </p:cond>
                </p:stCondLst>
                <p:endSync evt="end" delay="0">
                  <p:rtn val="all"/>
                </p:endSync>
                <p:childTnLst>
                  <p:par>
                    <p:cTn id="9" fill="hold">
                      <p:stCondLst>
                        <p:cond delay="0"/>
                      </p:stCondLst>
                      <p:childTnLst>
                        <p:par>
                          <p:cTn id="10" fill="hold">
                            <p:stCondLst>
                              <p:cond delay="0"/>
                            </p:stCondLst>
                            <p:childTnLst>
                              <p:par>
                                <p:cTn id="11" presetID="26" presetClass="emph" presetSubtype="0" repeatCount="2000" fill="hold" grpId="0" nodeType="clickEffect">
                                  <p:stCondLst>
                                    <p:cond delay="0"/>
                                  </p:stCondLst>
                                  <p:childTnLst>
                                    <p:animEffect transition="out" filter="fade">
                                      <p:cBhvr>
                                        <p:cTn id="12" dur="500" tmFilter="0, 0; .2, .5; .8, .5; 1, 0"/>
                                        <p:tgtEl>
                                          <p:spTgt spid="36"/>
                                        </p:tgtEl>
                                      </p:cBhvr>
                                    </p:animEffect>
                                    <p:animScale>
                                      <p:cBhvr>
                                        <p:cTn id="13" dur="250" autoRev="1" fill="hold"/>
                                        <p:tgtEl>
                                          <p:spTgt spid="36"/>
                                        </p:tgtEl>
                                      </p:cBhvr>
                                      <p:by x="105000" y="105000"/>
                                    </p:animScale>
                                  </p:childTnLst>
                                  <p:subTnLst>
                                    <p:animClr clrSpc="rgb" dir="cw">
                                      <p:cBhvr override="childStyle">
                                        <p:cTn dur="1" fill="hold" display="0" masterRel="nextClick" afterEffect="1"/>
                                        <p:tgtEl>
                                          <p:spTgt spid="36"/>
                                        </p:tgtEl>
                                        <p:attrNameLst>
                                          <p:attrName>ppt_c</p:attrName>
                                        </p:attrNameLst>
                                      </p:cBhvr>
                                      <p:to>
                                        <a:srgbClr val="B42D2D"/>
                                      </p:to>
                                    </p:animClr>
                                  </p:subTnLst>
                                </p:cTn>
                              </p:par>
                            </p:childTnLst>
                          </p:cTn>
                        </p:par>
                      </p:childTnLst>
                    </p:cTn>
                  </p:par>
                </p:childTnLst>
              </p:cTn>
              <p:nextCondLst>
                <p:cond evt="onClick" delay="0">
                  <p:tgtEl>
                    <p:spTgt spid="36"/>
                  </p:tgtEl>
                </p:cond>
              </p:nextCondLst>
            </p:seq>
            <p:seq concurrent="1" nextAc="seek">
              <p:cTn id="14" restart="whenNotActive" fill="hold" evtFilter="cancelBubble" nodeType="interactiveSeq">
                <p:stCondLst>
                  <p:cond evt="onClick" delay="0">
                    <p:tgtEl>
                      <p:spTgt spid="46"/>
                    </p:tgtEl>
                  </p:cond>
                </p:stCondLst>
                <p:endSync evt="end" delay="0">
                  <p:rtn val="all"/>
                </p:endSync>
                <p:childTnLst>
                  <p:par>
                    <p:cTn id="15" fill="hold">
                      <p:stCondLst>
                        <p:cond delay="0"/>
                      </p:stCondLst>
                      <p:childTnLst>
                        <p:par>
                          <p:cTn id="16" fill="hold">
                            <p:stCondLst>
                              <p:cond delay="0"/>
                            </p:stCondLst>
                            <p:childTnLst>
                              <p:par>
                                <p:cTn id="17" presetID="35" presetClass="emph" presetSubtype="0" repeatCount="2000" fill="hold" grpId="0" nodeType="clickEffect">
                                  <p:stCondLst>
                                    <p:cond delay="0"/>
                                  </p:stCondLst>
                                  <p:childTnLst>
                                    <p:anim calcmode="discrete" valueType="str">
                                      <p:cBhvr>
                                        <p:cTn id="18" dur="500" fill="hold"/>
                                        <p:tgtEl>
                                          <p:spTgt spid="4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
                                        </p:tgtEl>
                                        <p:attrNameLst>
                                          <p:attrName>ppt_c</p:attrName>
                                        </p:attrNameLst>
                                      </p:cBhvr>
                                      <p:to>
                                        <a:srgbClr val="B42D2D"/>
                                      </p:to>
                                    </p:animClr>
                                  </p:subTnLst>
                                </p:cTn>
                              </p:par>
                            </p:childTnLst>
                          </p:cTn>
                        </p:par>
                      </p:childTnLst>
                    </p:cTn>
                  </p:par>
                </p:childTnLst>
              </p:cTn>
              <p:nextCondLst>
                <p:cond evt="onClick" delay="0">
                  <p:tgtEl>
                    <p:spTgt spid="46"/>
                  </p:tgtEl>
                </p:cond>
              </p:nextCondLst>
            </p:seq>
            <p:seq concurrent="1" nextAc="seek">
              <p:cTn id="19" restart="whenNotActive" fill="hold" evtFilter="cancelBubble" nodeType="interactiveSeq">
                <p:stCondLst>
                  <p:cond evt="onClick" delay="0">
                    <p:tgtEl>
                      <p:spTgt spid="47"/>
                    </p:tgtEl>
                  </p:cond>
                </p:stCondLst>
                <p:endSync evt="end" delay="0">
                  <p:rtn val="all"/>
                </p:endSync>
                <p:childTnLst>
                  <p:par>
                    <p:cTn id="20" fill="hold">
                      <p:stCondLst>
                        <p:cond delay="0"/>
                      </p:stCondLst>
                      <p:childTnLst>
                        <p:par>
                          <p:cTn id="21" fill="hold">
                            <p:stCondLst>
                              <p:cond delay="0"/>
                            </p:stCondLst>
                            <p:childTnLst>
                              <p:par>
                                <p:cTn id="22" presetID="35" presetClass="emph" presetSubtype="0" repeatCount="2000" fill="hold" grpId="0" nodeType="clickEffect">
                                  <p:stCondLst>
                                    <p:cond delay="0"/>
                                  </p:stCondLst>
                                  <p:childTnLst>
                                    <p:anim calcmode="discrete" valueType="str">
                                      <p:cBhvr>
                                        <p:cTn id="23" dur="500" fill="hold"/>
                                        <p:tgtEl>
                                          <p:spTgt spid="47"/>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7"/>
                                        </p:tgtEl>
                                        <p:attrNameLst>
                                          <p:attrName>ppt_c</p:attrName>
                                        </p:attrNameLst>
                                      </p:cBhvr>
                                      <p:to>
                                        <a:srgbClr val="B42D2D"/>
                                      </p:to>
                                    </p:animClr>
                                  </p:subTnLst>
                                </p:cTn>
                              </p:par>
                            </p:childTnLst>
                          </p:cTn>
                        </p:par>
                      </p:childTnLst>
                    </p:cTn>
                  </p:par>
                </p:childTnLst>
              </p:cTn>
              <p:nextCondLst>
                <p:cond evt="onClick" delay="0">
                  <p:tgtEl>
                    <p:spTgt spid="47"/>
                  </p:tgtEl>
                </p:cond>
              </p:nextCondLst>
            </p:seq>
            <p:seq concurrent="1" nextAc="seek">
              <p:cTn id="24" restart="whenNotActive" fill="hold" evtFilter="cancelBubble" nodeType="interactiveSeq">
                <p:stCondLst>
                  <p:cond evt="onClick" delay="0">
                    <p:tgtEl>
                      <p:spTgt spid="52"/>
                    </p:tgtEl>
                  </p:cond>
                </p:stCondLst>
                <p:endSync evt="end" delay="0">
                  <p:rtn val="all"/>
                </p:endSync>
                <p:childTnLst>
                  <p:par>
                    <p:cTn id="25" fill="hold">
                      <p:stCondLst>
                        <p:cond delay="0"/>
                      </p:stCondLst>
                      <p:childTnLst>
                        <p:par>
                          <p:cTn id="26" fill="hold">
                            <p:stCondLst>
                              <p:cond delay="0"/>
                            </p:stCondLst>
                            <p:childTnLst>
                              <p:par>
                                <p:cTn id="27" presetID="26" presetClass="emph" presetSubtype="0" repeatCount="2000" fill="hold" grpId="0" nodeType="clickEffect">
                                  <p:stCondLst>
                                    <p:cond delay="0"/>
                                  </p:stCondLst>
                                  <p:childTnLst>
                                    <p:animEffect transition="out" filter="fade">
                                      <p:cBhvr>
                                        <p:cTn id="28" dur="500" tmFilter="0, 0; .2, .5; .8, .5; 1, 0"/>
                                        <p:tgtEl>
                                          <p:spTgt spid="52"/>
                                        </p:tgtEl>
                                      </p:cBhvr>
                                    </p:animEffect>
                                    <p:animScale>
                                      <p:cBhvr>
                                        <p:cTn id="29" dur="250" autoRev="1" fill="hold"/>
                                        <p:tgtEl>
                                          <p:spTgt spid="52"/>
                                        </p:tgtEl>
                                      </p:cBhvr>
                                      <p:by x="105000" y="105000"/>
                                    </p:animScale>
                                  </p:childTnLst>
                                  <p:subTnLst>
                                    <p:animClr clrSpc="rgb" dir="cw">
                                      <p:cBhvr override="childStyle">
                                        <p:cTn dur="1" fill="hold" display="0" masterRel="nextClick" afterEffect="1"/>
                                        <p:tgtEl>
                                          <p:spTgt spid="52"/>
                                        </p:tgtEl>
                                        <p:attrNameLst>
                                          <p:attrName>ppt_c</p:attrName>
                                        </p:attrNameLst>
                                      </p:cBhvr>
                                      <p:to>
                                        <a:srgbClr val="B42D2D"/>
                                      </p:to>
                                    </p:animClr>
                                  </p:subTnLst>
                                </p:cTn>
                              </p:par>
                            </p:childTnLst>
                          </p:cTn>
                        </p:par>
                      </p:childTnLst>
                    </p:cTn>
                  </p:par>
                </p:childTnLst>
              </p:cTn>
              <p:nextCondLst>
                <p:cond evt="onClick" delay="0">
                  <p:tgtEl>
                    <p:spTgt spid="52"/>
                  </p:tgtEl>
                </p:cond>
              </p:nextCondLst>
            </p:seq>
            <p:seq concurrent="1" nextAc="seek">
              <p:cTn id="30" restart="whenNotActive" fill="hold" evtFilter="cancelBubble" nodeType="interactiveSeq">
                <p:stCondLst>
                  <p:cond evt="onClick" delay="0">
                    <p:tgtEl>
                      <p:spTgt spid="57"/>
                    </p:tgtEl>
                  </p:cond>
                </p:stCondLst>
                <p:endSync evt="end" delay="0">
                  <p:rtn val="all"/>
                </p:endSync>
                <p:childTnLst>
                  <p:par>
                    <p:cTn id="31" fill="hold">
                      <p:stCondLst>
                        <p:cond delay="0"/>
                      </p:stCondLst>
                      <p:childTnLst>
                        <p:par>
                          <p:cTn id="32" fill="hold">
                            <p:stCondLst>
                              <p:cond delay="0"/>
                            </p:stCondLst>
                            <p:childTnLst>
                              <p:par>
                                <p:cTn id="33" presetID="26" presetClass="emph" presetSubtype="0" repeatCount="2000" fill="hold" grpId="0" nodeType="clickEffect">
                                  <p:stCondLst>
                                    <p:cond delay="0"/>
                                  </p:stCondLst>
                                  <p:childTnLst>
                                    <p:animEffect transition="out" filter="fade">
                                      <p:cBhvr>
                                        <p:cTn id="34" dur="500" tmFilter="0, 0; .2, .5; .8, .5; 1, 0"/>
                                        <p:tgtEl>
                                          <p:spTgt spid="57"/>
                                        </p:tgtEl>
                                      </p:cBhvr>
                                    </p:animEffect>
                                    <p:animScale>
                                      <p:cBhvr>
                                        <p:cTn id="35" dur="250" autoRev="1" fill="hold"/>
                                        <p:tgtEl>
                                          <p:spTgt spid="57"/>
                                        </p:tgtEl>
                                      </p:cBhvr>
                                      <p:by x="105000" y="105000"/>
                                    </p:animScale>
                                  </p:childTnLst>
                                  <p:subTnLst>
                                    <p:animClr clrSpc="rgb" dir="cw">
                                      <p:cBhvr override="childStyle">
                                        <p:cTn dur="1" fill="hold" display="0" masterRel="nextClick" afterEffect="1"/>
                                        <p:tgtEl>
                                          <p:spTgt spid="57"/>
                                        </p:tgtEl>
                                        <p:attrNameLst>
                                          <p:attrName>ppt_c</p:attrName>
                                        </p:attrNameLst>
                                      </p:cBhvr>
                                      <p:to>
                                        <a:srgbClr val="B42D2D"/>
                                      </p:to>
                                    </p:animClr>
                                  </p:subTnLst>
                                </p:cTn>
                              </p:par>
                            </p:childTnLst>
                          </p:cTn>
                        </p:par>
                      </p:childTnLst>
                    </p:cTn>
                  </p:par>
                </p:childTnLst>
              </p:cTn>
              <p:nextCondLst>
                <p:cond evt="onClick" delay="0">
                  <p:tgtEl>
                    <p:spTgt spid="57"/>
                  </p:tgtEl>
                </p:cond>
              </p:nextCondLst>
            </p:seq>
            <p:seq concurrent="1" nextAc="seek">
              <p:cTn id="36" restart="whenNotActive" fill="hold" evtFilter="cancelBubble" nodeType="interactiveSeq">
                <p:stCondLst>
                  <p:cond evt="onClick" delay="0">
                    <p:tgtEl>
                      <p:spTgt spid="62"/>
                    </p:tgtEl>
                  </p:cond>
                </p:stCondLst>
                <p:endSync evt="end" delay="0">
                  <p:rtn val="all"/>
                </p:endSync>
                <p:childTnLst>
                  <p:par>
                    <p:cTn id="37" fill="hold">
                      <p:stCondLst>
                        <p:cond delay="0"/>
                      </p:stCondLst>
                      <p:childTnLst>
                        <p:par>
                          <p:cTn id="38" fill="hold">
                            <p:stCondLst>
                              <p:cond delay="0"/>
                            </p:stCondLst>
                            <p:childTnLst>
                              <p:par>
                                <p:cTn id="39" presetID="26" presetClass="emph" presetSubtype="0" repeatCount="2000" fill="hold" grpId="0" nodeType="clickEffect">
                                  <p:stCondLst>
                                    <p:cond delay="0"/>
                                  </p:stCondLst>
                                  <p:childTnLst>
                                    <p:animEffect transition="out" filter="fade">
                                      <p:cBhvr>
                                        <p:cTn id="40" dur="500" tmFilter="0, 0; .2, .5; .8, .5; 1, 0"/>
                                        <p:tgtEl>
                                          <p:spTgt spid="62"/>
                                        </p:tgtEl>
                                      </p:cBhvr>
                                    </p:animEffect>
                                    <p:animScale>
                                      <p:cBhvr>
                                        <p:cTn id="41" dur="250" autoRev="1" fill="hold"/>
                                        <p:tgtEl>
                                          <p:spTgt spid="62"/>
                                        </p:tgtEl>
                                      </p:cBhvr>
                                      <p:by x="105000" y="105000"/>
                                    </p:animScale>
                                  </p:childTnLst>
                                  <p:subTnLst>
                                    <p:animClr clrSpc="rgb" dir="cw">
                                      <p:cBhvr override="childStyle">
                                        <p:cTn dur="1" fill="hold" display="0" masterRel="nextClick" afterEffect="1"/>
                                        <p:tgtEl>
                                          <p:spTgt spid="62"/>
                                        </p:tgtEl>
                                        <p:attrNameLst>
                                          <p:attrName>ppt_c</p:attrName>
                                        </p:attrNameLst>
                                      </p:cBhvr>
                                      <p:to>
                                        <a:srgbClr val="B42D2D"/>
                                      </p:to>
                                    </p:animClr>
                                  </p:subTnLst>
                                </p:cTn>
                              </p:par>
                            </p:childTnLst>
                          </p:cTn>
                        </p:par>
                      </p:childTnLst>
                    </p:cTn>
                  </p:par>
                </p:childTnLst>
              </p:cTn>
              <p:nextCondLst>
                <p:cond evt="onClick" delay="0">
                  <p:tgtEl>
                    <p:spTgt spid="62"/>
                  </p:tgtEl>
                </p:cond>
              </p:nextCondLst>
            </p:seq>
          </p:childTnLst>
        </p:cTn>
      </p:par>
    </p:tnLst>
    <p:bldLst>
      <p:bldP spid="34" grpId="0"/>
      <p:bldP spid="36" grpId="0"/>
      <p:bldP spid="46" grpId="0"/>
      <p:bldP spid="47" grpId="0"/>
      <p:bldP spid="52" grpId="0"/>
      <p:bldP spid="57" grpId="0"/>
      <p:bldP spid="6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3" y="100964"/>
            <a:ext cx="2484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22929" y="46345"/>
            <a:ext cx="23488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rPr>
              <a:t>队列</a:t>
            </a: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的定义</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4" name="组合 3"/>
          <p:cNvGrpSpPr/>
          <p:nvPr/>
        </p:nvGrpSpPr>
        <p:grpSpPr>
          <a:xfrm>
            <a:off x="651936" y="999808"/>
            <a:ext cx="11067624" cy="523220"/>
            <a:chOff x="651936" y="999808"/>
            <a:chExt cx="11067624" cy="523220"/>
          </a:xfrm>
        </p:grpSpPr>
        <p:sp>
          <p:nvSpPr>
            <p:cNvPr id="20" name="Rectangle 13"/>
            <p:cNvSpPr>
              <a:spLocks noChangeArrowheads="1"/>
            </p:cNvSpPr>
            <p:nvPr/>
          </p:nvSpPr>
          <p:spPr bwMode="auto">
            <a:xfrm>
              <a:off x="1191935" y="999808"/>
              <a:ext cx="10527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2800" b="1" i="0" u="none" strike="noStrike" kern="1200" cap="none" spc="0" normalizeH="0" baseline="0" noProof="0" dirty="0" smtClean="0">
                  <a:ln>
                    <a:noFill/>
                  </a:ln>
                  <a:solidFill>
                    <a:srgbClr val="285A32"/>
                  </a:solidFill>
                  <a:effectLst/>
                  <a:uLnTx/>
                  <a:uFillTx/>
                  <a:latin typeface="Times New Roman" panose="02020603050405020304" pitchFamily="18" charset="0"/>
                  <a:ea typeface="宋体" panose="02010600030101010101" pitchFamily="2" charset="-122"/>
                  <a:cs typeface="+mn-cs"/>
                </a:rPr>
                <a:t>队列</a:t>
              </a:r>
              <a:r>
                <a:rPr kumimoji="0" lang="zh-CN" altLang="en-US"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只允许</a:t>
              </a:r>
              <a:r>
                <a:rPr kumimoji="1" lang="zh-CN" altLang="en-US"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在表的</a:t>
              </a:r>
              <a:r>
                <a:rPr kumimoji="1" lang="zh-CN" altLang="en-US" sz="28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mn-cs"/>
                </a:rPr>
                <a:t>一端</a:t>
              </a:r>
              <a:r>
                <a:rPr kumimoji="1" lang="zh-CN" altLang="en-US"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进行插入操作</a:t>
              </a:r>
              <a:r>
                <a:rPr kumimoji="1" lang="zh-CN" altLang="en-US"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，在</a:t>
              </a:r>
              <a:r>
                <a:rPr kumimoji="1" lang="zh-CN" altLang="en-US" sz="28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mn-cs"/>
                </a:rPr>
                <a:t>另</a:t>
              </a:r>
              <a:r>
                <a:rPr kumimoji="1" lang="zh-CN" altLang="en-US" sz="2800" b="1" i="0" u="none" strike="noStrike" kern="1200" cap="none" spc="0" normalizeH="0" baseline="0" noProof="0" dirty="0">
                  <a:ln>
                    <a:noFill/>
                  </a:ln>
                  <a:solidFill>
                    <a:srgbClr val="B42D2D"/>
                  </a:solidFill>
                  <a:effectLst/>
                  <a:uLnTx/>
                  <a:uFillTx/>
                  <a:latin typeface="Times New Roman" panose="02020603050405020304" pitchFamily="18" charset="0"/>
                  <a:ea typeface="宋体" panose="02010600030101010101" pitchFamily="2" charset="-122"/>
                  <a:cs typeface="+mn-cs"/>
                </a:rPr>
                <a:t>一端</a:t>
              </a:r>
              <a:r>
                <a:rPr kumimoji="1" lang="zh-CN" altLang="en-US"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进行删除</a:t>
              </a:r>
              <a:r>
                <a:rPr kumimoji="1" lang="zh-CN" altLang="en-US"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操作</a:t>
              </a:r>
              <a:endParaRPr kumimoji="1" lang="zh-CN" altLang="en-US"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21" name="Group 67"/>
            <p:cNvGrpSpPr/>
            <p:nvPr/>
          </p:nvGrpSpPr>
          <p:grpSpPr>
            <a:xfrm>
              <a:off x="651936" y="10935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2" name="TextBox 1"/>
          <p:cNvSpPr txBox="1"/>
          <p:nvPr/>
        </p:nvSpPr>
        <p:spPr>
          <a:xfrm>
            <a:off x="3746243" y="1755421"/>
            <a:ext cx="4953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1"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1"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Rectangle 13"/>
          <p:cNvSpPr>
            <a:spLocks noChangeArrowheads="1"/>
          </p:cNvSpPr>
          <p:nvPr/>
        </p:nvSpPr>
        <p:spPr bwMode="auto">
          <a:xfrm>
            <a:off x="1191936" y="4511731"/>
            <a:ext cx="1033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队</a:t>
            </a: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尾</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允许插入的一端，相应地，位于队尾</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的元素称为</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队尾元素</a:t>
            </a:r>
            <a:endParaRPr kumimoji="0" lang="en-US" altLang="zh-CN"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nvGrpSpPr>
          <p:cNvPr id="46" name="Group 67"/>
          <p:cNvGrpSpPr/>
          <p:nvPr/>
        </p:nvGrpSpPr>
        <p:grpSpPr>
          <a:xfrm>
            <a:off x="651936" y="4565968"/>
            <a:ext cx="360000" cy="360000"/>
            <a:chOff x="10115551" y="5634038"/>
            <a:chExt cx="577850" cy="576263"/>
          </a:xfrm>
          <a:solidFill>
            <a:srgbClr val="5A327D"/>
          </a:solidFill>
        </p:grpSpPr>
        <p:sp>
          <p:nvSpPr>
            <p:cNvPr id="4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nvGrpSpPr>
          <p:cNvPr id="9" name="组合 8"/>
          <p:cNvGrpSpPr/>
          <p:nvPr/>
        </p:nvGrpSpPr>
        <p:grpSpPr>
          <a:xfrm>
            <a:off x="6914700" y="2778442"/>
            <a:ext cx="4257451" cy="1283389"/>
            <a:chOff x="6914700" y="2656522"/>
            <a:chExt cx="4257451" cy="1283389"/>
          </a:xfrm>
        </p:grpSpPr>
        <p:cxnSp>
          <p:nvCxnSpPr>
            <p:cNvPr id="5" name="直接连接符 4"/>
            <p:cNvCxnSpPr/>
            <p:nvPr/>
          </p:nvCxnSpPr>
          <p:spPr>
            <a:xfrm flipV="1">
              <a:off x="6914700" y="2656522"/>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929940" y="3372802"/>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52800" y="2727067"/>
              <a:ext cx="331134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1"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连接符 23"/>
            <p:cNvCxnSpPr/>
            <p:nvPr/>
          </p:nvCxnSpPr>
          <p:spPr>
            <a:xfrm flipV="1">
              <a:off x="6929940" y="266610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7509060"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8085383"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8890922"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70042"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10256911" y="2867230"/>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a:xfrm flipH="1" flipV="1">
              <a:off x="10272151" y="3141550"/>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Box 68"/>
            <p:cNvSpPr txBox="1"/>
            <p:nvPr/>
          </p:nvSpPr>
          <p:spPr>
            <a:xfrm>
              <a:off x="8274645" y="3478246"/>
              <a:ext cx="6981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栈</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0" name="组合 9"/>
          <p:cNvGrpSpPr/>
          <p:nvPr/>
        </p:nvGrpSpPr>
        <p:grpSpPr>
          <a:xfrm>
            <a:off x="847724" y="2767027"/>
            <a:ext cx="5264747" cy="1310044"/>
            <a:chOff x="542924" y="2599387"/>
            <a:chExt cx="5264747" cy="1310044"/>
          </a:xfrm>
        </p:grpSpPr>
        <p:cxnSp>
          <p:nvCxnSpPr>
            <p:cNvPr id="58" name="直接箭头连接符 57"/>
            <p:cNvCxnSpPr/>
            <p:nvPr/>
          </p:nvCxnSpPr>
          <p:spPr>
            <a:xfrm flipV="1">
              <a:off x="4907671" y="2987260"/>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59"/>
            <p:cNvCxnSpPr/>
            <p:nvPr/>
          </p:nvCxnSpPr>
          <p:spPr>
            <a:xfrm flipV="1">
              <a:off x="542924" y="3002324"/>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a:xfrm flipV="1">
              <a:off x="1478144" y="2599387"/>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1493384" y="3315667"/>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958204" y="2669932"/>
              <a:ext cx="285802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1"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4" name="直接连接符 63"/>
            <p:cNvCxnSpPr/>
            <p:nvPr/>
          </p:nvCxnSpPr>
          <p:spPr>
            <a:xfrm flipV="1">
              <a:off x="1965824" y="260897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2544944"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V="1">
              <a:off x="3121267"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3926806"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4505926"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72202" y="3447766"/>
              <a:ext cx="9463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队列</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 name="圆角矩形标注 2"/>
          <p:cNvSpPr/>
          <p:nvPr/>
        </p:nvSpPr>
        <p:spPr>
          <a:xfrm>
            <a:off x="1538284" y="3607342"/>
            <a:ext cx="900000" cy="432000"/>
          </a:xfrm>
          <a:prstGeom prst="wedgeRoundRectCallout">
            <a:avLst>
              <a:gd name="adj1" fmla="val 45780"/>
              <a:gd name="adj2" fmla="val -113582"/>
              <a:gd name="adj3" fmla="val 16667"/>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队头</a:t>
            </a:r>
            <a:endParaRPr kumimoji="0" lang="zh-CN" altLang="en-US" sz="24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endParaRPr>
          </a:p>
        </p:txBody>
      </p:sp>
      <p:sp>
        <p:nvSpPr>
          <p:cNvPr id="44" name="圆角矩形标注 43"/>
          <p:cNvSpPr/>
          <p:nvPr/>
        </p:nvSpPr>
        <p:spPr>
          <a:xfrm>
            <a:off x="4644983" y="3607342"/>
            <a:ext cx="900000" cy="432000"/>
          </a:xfrm>
          <a:prstGeom prst="wedgeRoundRectCallout">
            <a:avLst>
              <a:gd name="adj1" fmla="val -47354"/>
              <a:gd name="adj2" fmla="val -106527"/>
              <a:gd name="adj3" fmla="val 16667"/>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队尾</a:t>
            </a:r>
            <a:endParaRPr kumimoji="0" lang="zh-CN" altLang="en-US" sz="24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endParaRPr>
          </a:p>
        </p:txBody>
      </p:sp>
      <p:sp>
        <p:nvSpPr>
          <p:cNvPr id="45" name="Rectangle 13"/>
          <p:cNvSpPr>
            <a:spLocks noChangeArrowheads="1"/>
          </p:cNvSpPr>
          <p:nvPr/>
        </p:nvSpPr>
        <p:spPr bwMode="auto">
          <a:xfrm>
            <a:off x="1191936" y="5080671"/>
            <a:ext cx="1033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队头</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：允许删除的一端</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，相应地，位于</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队头的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元素称为</a:t>
            </a:r>
            <a:r>
              <a:rPr kumimoji="0"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队头元素</a:t>
            </a:r>
            <a:endPar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04840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44"/>
                    </p:tgtEl>
                  </p:cond>
                </p:stCondLst>
                <p:endSync evt="end" delay="0">
                  <p:rtn val="all"/>
                </p:endSync>
                <p:childTnLst>
                  <p:par>
                    <p:cTn id="34" fill="hold">
                      <p:stCondLst>
                        <p:cond delay="0"/>
                      </p:stCondLst>
                      <p:childTnLst>
                        <p:par>
                          <p:cTn id="35" fill="hold">
                            <p:stCondLst>
                              <p:cond delay="0"/>
                            </p:stCondLst>
                            <p:childTnLst>
                              <p:par>
                                <p:cTn id="36" presetID="35" presetClass="emph" presetSubtype="0" repeatCount="2000" fill="hold" grpId="0" nodeType="clickEffect">
                                  <p:stCondLst>
                                    <p:cond delay="0"/>
                                  </p:stCondLst>
                                  <p:childTnLst>
                                    <p:anim calcmode="discrete" valueType="str">
                                      <p:cBhvr>
                                        <p:cTn id="37" dur="500" fill="hold"/>
                                        <p:tgtEl>
                                          <p:spTgt spid="4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4"/>
                  </p:tgtEl>
                </p:cond>
              </p:nextCondLst>
            </p:seq>
            <p:seq concurrent="1" nextAc="seek">
              <p:cTn id="38" restart="whenNotActive" fill="hold" evtFilter="cancelBubble" nodeType="interactiveSeq">
                <p:stCondLst>
                  <p:cond evt="onClick" delay="0">
                    <p:tgtEl>
                      <p:spTgt spid="3"/>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2000" fill="hold" grpId="0" nodeType="clickEffect">
                                  <p:stCondLst>
                                    <p:cond delay="0"/>
                                  </p:stCondLst>
                                  <p:childTnLst>
                                    <p:anim calcmode="discrete" valueType="str">
                                      <p:cBhvr>
                                        <p:cTn id="42"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childTnLst>
        </p:cTn>
      </p:par>
    </p:tnLst>
    <p:bldLst>
      <p:bldP spid="2" grpId="0"/>
      <p:bldP spid="41" grpId="0"/>
      <p:bldP spid="3" grpId="0" animBg="1"/>
      <p:bldP spid="3" grpId="1" animBg="1"/>
      <p:bldP spid="44" grpId="0" animBg="1"/>
      <p:bldP spid="44" grpId="1" animBg="1"/>
      <p:bldP spid="4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4"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19123" y="67957"/>
            <a:ext cx="192595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操作特性</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18" name="Text Box 37"/>
          <p:cNvSpPr txBox="1">
            <a:spLocks noChangeArrowheads="1"/>
          </p:cNvSpPr>
          <p:nvPr/>
        </p:nvSpPr>
        <p:spPr bwMode="auto">
          <a:xfrm>
            <a:off x="8320406" y="2636473"/>
            <a:ext cx="3467417" cy="523220"/>
          </a:xfrm>
          <a:prstGeom prst="rect">
            <a:avLst/>
          </a:prstGeom>
          <a:noFill/>
          <a:ln w="9525">
            <a:no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插入</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入队、进队</a:t>
            </a:r>
            <a:endParaRPr kumimoji="0" lang="en-US" altLang="zh-CN"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endParaRPr>
          </a:p>
        </p:txBody>
      </p:sp>
      <p:grpSp>
        <p:nvGrpSpPr>
          <p:cNvPr id="8" name="组合 7"/>
          <p:cNvGrpSpPr/>
          <p:nvPr/>
        </p:nvGrpSpPr>
        <p:grpSpPr>
          <a:xfrm>
            <a:off x="620660" y="4590929"/>
            <a:ext cx="8309980" cy="648000"/>
            <a:chOff x="4151948" y="3251994"/>
            <a:chExt cx="8309980" cy="648000"/>
          </a:xfrm>
        </p:grpSpPr>
        <p:grpSp>
          <p:nvGrpSpPr>
            <p:cNvPr id="36" name="Group 31"/>
            <p:cNvGrpSpPr/>
            <p:nvPr/>
          </p:nvGrpSpPr>
          <p:grpSpPr>
            <a:xfrm>
              <a:off x="4151948" y="3299610"/>
              <a:ext cx="504000" cy="504000"/>
              <a:chOff x="8686801" y="2019300"/>
              <a:chExt cx="528638" cy="565150"/>
            </a:xfrm>
            <a:solidFill>
              <a:srgbClr val="5A327D"/>
            </a:solidFill>
          </p:grpSpPr>
          <p:sp>
            <p:nvSpPr>
              <p:cNvPr id="3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44" name="Rectangle 12"/>
            <p:cNvSpPr>
              <a:spLocks noChangeArrowheads="1"/>
            </p:cNvSpPr>
            <p:nvPr/>
          </p:nvSpPr>
          <p:spPr bwMode="auto">
            <a:xfrm>
              <a:off x="4751999" y="3251994"/>
              <a:ext cx="7709929" cy="648000"/>
            </a:xfrm>
            <a:prstGeom prst="rect">
              <a:avLst/>
            </a:prstGeom>
            <a:noFill/>
            <a:ln w="9525">
              <a:noFill/>
              <a:miter lim="800000"/>
            </a:ln>
            <a:effectLst/>
          </p:spPr>
          <p:txBody>
            <a:bodyPr wrap="none" tIns="0" anchor="ct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任何时候执行出队操作，一定是哪个元素呢？</a:t>
              </a:r>
              <a:endPar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51" name="Rectangle 11"/>
          <p:cNvSpPr/>
          <p:nvPr/>
        </p:nvSpPr>
        <p:spPr>
          <a:xfrm>
            <a:off x="1061084" y="5384800"/>
            <a:ext cx="972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队列</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操作特性</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：先进先出（</a:t>
            </a:r>
            <a:r>
              <a:rPr kumimoji="0" lang="en-US" altLang="zh-CN" sz="28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irst  </a:t>
            </a:r>
            <a:r>
              <a:rPr kumimoji="0" lang="en-US" altLang="zh-CN" sz="28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0" lang="en-US" altLang="zh-CN" sz="2800" b="1"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r>
              <a:rPr kumimoji="0" lang="en-US" altLang="zh-CN"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irst  </a:t>
            </a:r>
            <a:r>
              <a:rPr kumimoji="0" lang="en-US" altLang="zh-CN" sz="2800" b="1"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a:t>
            </a: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ut</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smtClean="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FIFO</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直接连接符 33"/>
          <p:cNvCxnSpPr/>
          <p:nvPr/>
        </p:nvCxnSpPr>
        <p:spPr>
          <a:xfrm flipV="1">
            <a:off x="2092884" y="2774665"/>
            <a:ext cx="4542369"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2112113" y="3647489"/>
            <a:ext cx="4542369"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414597" y="2875867"/>
            <a:ext cx="58822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5" name="直接连接符 44"/>
          <p:cNvCxnSpPr/>
          <p:nvPr/>
        </p:nvCxnSpPr>
        <p:spPr>
          <a:xfrm flipV="1">
            <a:off x="3256864" y="2771105"/>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3987579" y="2775766"/>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714766" y="2775766"/>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5413268" y="277869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6468769" y="2737070"/>
            <a:ext cx="1132071" cy="517681"/>
            <a:chOff x="7655291" y="4645547"/>
            <a:chExt cx="1132071" cy="517681"/>
          </a:xfrm>
        </p:grpSpPr>
        <p:cxnSp>
          <p:nvCxnSpPr>
            <p:cNvPr id="53" name="直接箭头连接符 52"/>
            <p:cNvCxnSpPr/>
            <p:nvPr/>
          </p:nvCxnSpPr>
          <p:spPr>
            <a:xfrm flipV="1">
              <a:off x="7655291" y="5163228"/>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Box 53"/>
            <p:cNvSpPr txBox="1"/>
            <p:nvPr/>
          </p:nvSpPr>
          <p:spPr>
            <a:xfrm>
              <a:off x="7841004" y="4645547"/>
              <a:ext cx="9463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入队</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55" name="组合 54"/>
          <p:cNvGrpSpPr/>
          <p:nvPr/>
        </p:nvGrpSpPr>
        <p:grpSpPr>
          <a:xfrm>
            <a:off x="955839" y="2731542"/>
            <a:ext cx="1128600" cy="517505"/>
            <a:chOff x="2270624" y="4541287"/>
            <a:chExt cx="1128600" cy="517505"/>
          </a:xfrm>
        </p:grpSpPr>
        <p:cxnSp>
          <p:nvCxnSpPr>
            <p:cNvPr id="56" name="直接箭头连接符 55"/>
            <p:cNvCxnSpPr/>
            <p:nvPr/>
          </p:nvCxnSpPr>
          <p:spPr>
            <a:xfrm flipV="1">
              <a:off x="2270624" y="5058792"/>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56"/>
            <p:cNvSpPr txBox="1"/>
            <p:nvPr/>
          </p:nvSpPr>
          <p:spPr>
            <a:xfrm>
              <a:off x="2452866" y="4541287"/>
              <a:ext cx="9463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出</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队</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9" name="TextBox 58"/>
          <p:cNvSpPr txBox="1"/>
          <p:nvPr/>
        </p:nvSpPr>
        <p:spPr>
          <a:xfrm>
            <a:off x="4139978" y="2875867"/>
            <a:ext cx="58822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TextBox 59"/>
          <p:cNvSpPr txBox="1"/>
          <p:nvPr/>
        </p:nvSpPr>
        <p:spPr>
          <a:xfrm>
            <a:off x="4840287" y="2875867"/>
            <a:ext cx="58822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1" name="矩形 60"/>
          <p:cNvSpPr/>
          <p:nvPr/>
        </p:nvSpPr>
        <p:spPr>
          <a:xfrm>
            <a:off x="642052" y="880795"/>
            <a:ext cx="11077508" cy="990015"/>
          </a:xfrm>
          <a:prstGeom prst="rect">
            <a:avLst/>
          </a:prstGeom>
        </p:spPr>
        <p:txBody>
          <a:bodyPr wrap="square">
            <a:spAutoFit/>
          </a:bodyPr>
          <a:lstStyle/>
          <a:p>
            <a:pPr marL="0" marR="0" lvl="0" indent="0" algn="l" defTabSz="914400" rtl="0" eaLnBrk="1" fontAlgn="auto" latinLnBrk="0" hangingPunct="1">
              <a:lnSpc>
                <a:spcPts val="35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5A32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：有三个元素按</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400" b="0" i="0"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b</a:t>
            </a:r>
            <a:r>
              <a:rPr kumimoji="0" lang="en-US" altLang="zh-CN" sz="2400" b="0" i="0"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1200" cap="none" spc="0" normalizeH="0" baseline="0" noProof="0" dirty="0" err="1">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的次序</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依次</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入队</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且每个元素只允许进一</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次队，则出队序列是什么？</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矩形 61"/>
          <p:cNvSpPr/>
          <p:nvPr/>
        </p:nvSpPr>
        <p:spPr>
          <a:xfrm>
            <a:off x="642052" y="1876307"/>
            <a:ext cx="7069388" cy="461665"/>
          </a:xfrm>
          <a:prstGeom prst="rect">
            <a:avLst/>
          </a:prstGeom>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答：出队序列只有一种情况：</a:t>
            </a:r>
            <a:r>
              <a:rPr kumimoji="0" lang="en-US" altLang="zh-CN" sz="24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 b c</a:t>
            </a:r>
            <a:endParaRPr kumimoji="0" lang="zh-CN" altLang="en-US" sz="2400" b="0" i="1"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Text Box 37"/>
          <p:cNvSpPr txBox="1">
            <a:spLocks noChangeArrowheads="1"/>
          </p:cNvSpPr>
          <p:nvPr/>
        </p:nvSpPr>
        <p:spPr bwMode="auto">
          <a:xfrm>
            <a:off x="8328343" y="3239913"/>
            <a:ext cx="3467417" cy="523220"/>
          </a:xfrm>
          <a:prstGeom prst="rect">
            <a:avLst/>
          </a:prstGeom>
          <a:noFill/>
          <a:ln w="9525">
            <a:no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删除</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出队</a:t>
            </a:r>
            <a:endParaRPr kumimoji="0" lang="zh-CN" altLang="en-US"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endParaRPr>
          </a:p>
        </p:txBody>
      </p:sp>
      <p:grpSp>
        <p:nvGrpSpPr>
          <p:cNvPr id="32" name="组合 31"/>
          <p:cNvGrpSpPr/>
          <p:nvPr/>
        </p:nvGrpSpPr>
        <p:grpSpPr>
          <a:xfrm>
            <a:off x="695093" y="3946893"/>
            <a:ext cx="8672763" cy="523220"/>
            <a:chOff x="651936" y="5234916"/>
            <a:chExt cx="8672763" cy="523220"/>
          </a:xfrm>
        </p:grpSpPr>
        <p:sp>
          <p:nvSpPr>
            <p:cNvPr id="33" name="Rectangle 13"/>
            <p:cNvSpPr>
              <a:spLocks noChangeArrowheads="1"/>
            </p:cNvSpPr>
            <p:nvPr/>
          </p:nvSpPr>
          <p:spPr bwMode="auto">
            <a:xfrm>
              <a:off x="1191936" y="5234916"/>
              <a:ext cx="8132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空</a:t>
              </a:r>
              <a:r>
                <a:rPr kumimoji="1" lang="zh-CN" altLang="en-US" sz="2800" b="0" i="0" u="none" strike="noStrike" kern="1200" cap="none" spc="0" normalizeH="0" baseline="0" noProof="0" dirty="0">
                  <a:ln>
                    <a:noFill/>
                  </a:ln>
                  <a:solidFill>
                    <a:srgbClr val="285A32"/>
                  </a:solidFill>
                  <a:effectLst/>
                  <a:uLnTx/>
                  <a:uFillTx/>
                  <a:latin typeface="微软雅黑" panose="020B0503020204020204" pitchFamily="34" charset="-122"/>
                  <a:ea typeface="微软雅黑" panose="020B0503020204020204" pitchFamily="34" charset="-122"/>
                  <a:cs typeface="+mn-cs"/>
                </a:rPr>
                <a:t>队列</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不含任何数据元素</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的队列</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49" name="Group 67"/>
            <p:cNvGrpSpPr/>
            <p:nvPr/>
          </p:nvGrpSpPr>
          <p:grpSpPr>
            <a:xfrm>
              <a:off x="651936" y="5327968"/>
              <a:ext cx="360000" cy="360000"/>
              <a:chOff x="10115551" y="5634038"/>
              <a:chExt cx="577850" cy="576263"/>
            </a:xfrm>
            <a:solidFill>
              <a:srgbClr val="5A327D"/>
            </a:solidFill>
          </p:grpSpPr>
          <p:sp>
            <p:nvSpPr>
              <p:cNvPr id="5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3"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3822487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iterate type="lt">
                                    <p:tmPct val="0"/>
                                  </p:iterate>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1+#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additive="base">
                                        <p:cTn id="39" dur="500" fill="hold"/>
                                        <p:tgtEl>
                                          <p:spTgt spid="60"/>
                                        </p:tgtEl>
                                        <p:attrNameLst>
                                          <p:attrName>ppt_x</p:attrName>
                                        </p:attrNameLst>
                                      </p:cBhvr>
                                      <p:tavLst>
                                        <p:tav tm="0">
                                          <p:val>
                                            <p:strVal val="1+#ppt_w/2"/>
                                          </p:val>
                                        </p:tav>
                                        <p:tav tm="100000">
                                          <p:val>
                                            <p:strVal val="#ppt_x"/>
                                          </p:val>
                                        </p:tav>
                                      </p:tavLst>
                                    </p:anim>
                                    <p:anim calcmode="lin" valueType="num">
                                      <p:cBhvr additive="base">
                                        <p:cTn id="40"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3" restart="whenNotActive" fill="hold" evtFilter="cancelBubble" nodeType="interactiveSeq">
                <p:stCondLst>
                  <p:cond evt="onClick" delay="0">
                    <p:tgtEl>
                      <p:spTgt spid="51"/>
                    </p:tgtEl>
                  </p:cond>
                </p:stCondLst>
                <p:endSync evt="end" delay="0">
                  <p:rtn val="all"/>
                </p:endSync>
                <p:childTnLst>
                  <p:par>
                    <p:cTn id="54" fill="hold">
                      <p:stCondLst>
                        <p:cond delay="0"/>
                      </p:stCondLst>
                      <p:childTnLst>
                        <p:par>
                          <p:cTn id="55" fill="hold">
                            <p:stCondLst>
                              <p:cond delay="0"/>
                            </p:stCondLst>
                            <p:childTnLst>
                              <p:par>
                                <p:cTn id="56" presetID="26" presetClass="emph" presetSubtype="0" fill="hold" grpId="1" nodeType="clickEffect">
                                  <p:stCondLst>
                                    <p:cond delay="0"/>
                                  </p:stCondLst>
                                  <p:childTnLst>
                                    <p:animEffect transition="out" filter="fade">
                                      <p:cBhvr>
                                        <p:cTn id="57" dur="500" tmFilter="0, 0; .2, .5; .8, .5; 1, 0"/>
                                        <p:tgtEl>
                                          <p:spTgt spid="51"/>
                                        </p:tgtEl>
                                      </p:cBhvr>
                                    </p:animEffect>
                                    <p:animScale>
                                      <p:cBhvr>
                                        <p:cTn id="58" dur="250" autoRev="1" fill="hold"/>
                                        <p:tgtEl>
                                          <p:spTgt spid="51"/>
                                        </p:tgtEl>
                                      </p:cBhvr>
                                      <p:by x="105000" y="105000"/>
                                    </p:animScale>
                                  </p:childTnLst>
                                </p:cTn>
                              </p:par>
                            </p:childTnLst>
                          </p:cTn>
                        </p:par>
                      </p:childTnLst>
                    </p:cTn>
                  </p:par>
                </p:childTnLst>
              </p:cTn>
              <p:nextCondLst>
                <p:cond evt="onClick" delay="0">
                  <p:tgtEl>
                    <p:spTgt spid="51"/>
                  </p:tgtEl>
                </p:cond>
              </p:nextCondLst>
            </p:seq>
            <p:seq concurrent="1" nextAc="seek">
              <p:cTn id="59" restart="whenNotActive" fill="hold" evtFilter="cancelBubble" nodeType="interactiveSeq">
                <p:stCondLst>
                  <p:cond evt="onClick" delay="0">
                    <p:tgtEl>
                      <p:spTgt spid="43"/>
                    </p:tgtEl>
                  </p:cond>
                </p:stCondLst>
                <p:endSync evt="end" delay="0">
                  <p:rtn val="all"/>
                </p:endSync>
                <p:childTnLst>
                  <p:par>
                    <p:cTn id="60" fill="hold">
                      <p:stCondLst>
                        <p:cond delay="0"/>
                      </p:stCondLst>
                      <p:childTnLst>
                        <p:par>
                          <p:cTn id="61" fill="hold">
                            <p:stCondLst>
                              <p:cond delay="0"/>
                            </p:stCondLst>
                            <p:childTnLst>
                              <p:par>
                                <p:cTn id="62" presetID="34" presetClass="emph" presetSubtype="0" fill="hold" grpId="1" nodeType="clickEffect">
                                  <p:stCondLst>
                                    <p:cond delay="0"/>
                                  </p:stCondLst>
                                  <p:iterate type="lt">
                                    <p:tmPct val="10000"/>
                                  </p:iterate>
                                  <p:childTnLst>
                                    <p:animMotion origin="layout" path="M 0.0 0.0 L 0.0 -0.07213" pathEditMode="relative" ptsTypes="">
                                      <p:cBhvr>
                                        <p:cTn id="63" dur="250" accel="50000" decel="50000" autoRev="1" fill="hold">
                                          <p:stCondLst>
                                            <p:cond delay="0"/>
                                          </p:stCondLst>
                                        </p:cTn>
                                        <p:tgtEl>
                                          <p:spTgt spid="43"/>
                                        </p:tgtEl>
                                        <p:attrNameLst>
                                          <p:attrName>ppt_x</p:attrName>
                                          <p:attrName>ppt_y</p:attrName>
                                        </p:attrNameLst>
                                      </p:cBhvr>
                                    </p:animMotion>
                                    <p:animRot by="1500000">
                                      <p:cBhvr>
                                        <p:cTn id="64" dur="125" fill="hold">
                                          <p:stCondLst>
                                            <p:cond delay="0"/>
                                          </p:stCondLst>
                                        </p:cTn>
                                        <p:tgtEl>
                                          <p:spTgt spid="43"/>
                                        </p:tgtEl>
                                        <p:attrNameLst>
                                          <p:attrName>r</p:attrName>
                                        </p:attrNameLst>
                                      </p:cBhvr>
                                    </p:animRot>
                                    <p:animRot by="-1500000">
                                      <p:cBhvr>
                                        <p:cTn id="65" dur="125" fill="hold">
                                          <p:stCondLst>
                                            <p:cond delay="125"/>
                                          </p:stCondLst>
                                        </p:cTn>
                                        <p:tgtEl>
                                          <p:spTgt spid="43"/>
                                        </p:tgtEl>
                                        <p:attrNameLst>
                                          <p:attrName>r</p:attrName>
                                        </p:attrNameLst>
                                      </p:cBhvr>
                                    </p:animRot>
                                    <p:animRot by="-1500000">
                                      <p:cBhvr>
                                        <p:cTn id="66" dur="125" fill="hold">
                                          <p:stCondLst>
                                            <p:cond delay="250"/>
                                          </p:stCondLst>
                                        </p:cTn>
                                        <p:tgtEl>
                                          <p:spTgt spid="43"/>
                                        </p:tgtEl>
                                        <p:attrNameLst>
                                          <p:attrName>r</p:attrName>
                                        </p:attrNameLst>
                                      </p:cBhvr>
                                    </p:animRot>
                                    <p:animRot by="1500000">
                                      <p:cBhvr>
                                        <p:cTn id="67" dur="125" fill="hold">
                                          <p:stCondLst>
                                            <p:cond delay="375"/>
                                          </p:stCondLst>
                                        </p:cTn>
                                        <p:tgtEl>
                                          <p:spTgt spid="43"/>
                                        </p:tgtEl>
                                        <p:attrNameLst>
                                          <p:attrName>r</p:attrName>
                                        </p:attrNameLst>
                                      </p:cBhvr>
                                    </p:animRot>
                                  </p:childTnLst>
                                </p:cTn>
                              </p:par>
                            </p:childTnLst>
                          </p:cTn>
                        </p:par>
                      </p:childTnLst>
                    </p:cTn>
                  </p:par>
                </p:childTnLst>
              </p:cTn>
              <p:nextCondLst>
                <p:cond evt="onClick" delay="0">
                  <p:tgtEl>
                    <p:spTgt spid="43"/>
                  </p:tgtEl>
                </p:cond>
              </p:nextCondLst>
            </p:seq>
            <p:seq concurrent="1" nextAc="seek">
              <p:cTn id="68" restart="whenNotActive" fill="hold" evtFilter="cancelBubble" nodeType="interactiveSeq">
                <p:stCondLst>
                  <p:cond evt="onClick" delay="0">
                    <p:tgtEl>
                      <p:spTgt spid="50"/>
                    </p:tgtEl>
                  </p:cond>
                </p:stCondLst>
                <p:endSync evt="end" delay="0">
                  <p:rtn val="all"/>
                </p:endSync>
                <p:childTnLst>
                  <p:par>
                    <p:cTn id="69" fill="hold">
                      <p:stCondLst>
                        <p:cond delay="0"/>
                      </p:stCondLst>
                      <p:childTnLst>
                        <p:par>
                          <p:cTn id="70" fill="hold">
                            <p:stCondLst>
                              <p:cond delay="0"/>
                            </p:stCondLst>
                            <p:childTnLst>
                              <p:par>
                                <p:cTn id="71" presetID="6" presetClass="emph" presetSubtype="0" fill="hold" nodeType="clickEffect">
                                  <p:stCondLst>
                                    <p:cond delay="0"/>
                                  </p:stCondLst>
                                  <p:childTnLst>
                                    <p:animScale>
                                      <p:cBhvr>
                                        <p:cTn id="72" dur="500" fill="hold"/>
                                        <p:tgtEl>
                                          <p:spTgt spid="50"/>
                                        </p:tgtEl>
                                      </p:cBhvr>
                                      <p:by x="120000" y="120000"/>
                                    </p:animScale>
                                  </p:childTnLst>
                                </p:cTn>
                              </p:par>
                            </p:childTnLst>
                          </p:cTn>
                        </p:par>
                      </p:childTnLst>
                    </p:cTn>
                  </p:par>
                </p:childTnLst>
              </p:cTn>
              <p:nextCondLst>
                <p:cond evt="onClick" delay="0">
                  <p:tgtEl>
                    <p:spTgt spid="50"/>
                  </p:tgtEl>
                </p:cond>
              </p:nextCondLst>
            </p:seq>
            <p:seq concurrent="1" nextAc="seek">
              <p:cTn id="73" restart="whenNotActive" fill="hold" evtFilter="cancelBubble" nodeType="interactiveSeq">
                <p:stCondLst>
                  <p:cond evt="onClick" delay="0">
                    <p:tgtEl>
                      <p:spTgt spid="55"/>
                    </p:tgtEl>
                  </p:cond>
                </p:stCondLst>
                <p:endSync evt="end" delay="0">
                  <p:rtn val="all"/>
                </p:endSync>
                <p:childTnLst>
                  <p:par>
                    <p:cTn id="74" fill="hold">
                      <p:stCondLst>
                        <p:cond delay="0"/>
                      </p:stCondLst>
                      <p:childTnLst>
                        <p:par>
                          <p:cTn id="75" fill="hold">
                            <p:stCondLst>
                              <p:cond delay="0"/>
                            </p:stCondLst>
                            <p:childTnLst>
                              <p:par>
                                <p:cTn id="76" presetID="6" presetClass="emph" presetSubtype="0" fill="hold" nodeType="clickEffect">
                                  <p:stCondLst>
                                    <p:cond delay="0"/>
                                  </p:stCondLst>
                                  <p:childTnLst>
                                    <p:animScale>
                                      <p:cBhvr>
                                        <p:cTn id="77" dur="500" fill="hold"/>
                                        <p:tgtEl>
                                          <p:spTgt spid="55"/>
                                        </p:tgtEl>
                                      </p:cBhvr>
                                      <p:by x="120000" y="120000"/>
                                    </p:animScale>
                                  </p:childTnLst>
                                </p:cTn>
                              </p:par>
                            </p:childTnLst>
                          </p:cTn>
                        </p:par>
                      </p:childTnLst>
                    </p:cTn>
                  </p:par>
                </p:childTnLst>
              </p:cTn>
              <p:nextCondLst>
                <p:cond evt="onClick" delay="0">
                  <p:tgtEl>
                    <p:spTgt spid="55"/>
                  </p:tgtEl>
                </p:cond>
              </p:nextCondLst>
            </p:seq>
          </p:childTnLst>
        </p:cTn>
      </p:par>
    </p:tnLst>
    <p:bldLst>
      <p:bldP spid="18" grpId="0"/>
      <p:bldP spid="51" grpId="0" animBg="1"/>
      <p:bldP spid="51" grpId="1" animBg="1"/>
      <p:bldP spid="43" grpId="0"/>
      <p:bldP spid="43" grpId="1"/>
      <p:bldP spid="59" grpId="0"/>
      <p:bldP spid="60" grpId="0"/>
      <p:bldP spid="61" grpId="0"/>
      <p:bldP spid="62" grpId="0"/>
      <p:bldP spid="3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4" y="100964"/>
            <a:ext cx="36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22929" y="46345"/>
            <a:ext cx="35223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抽象数据类型定义</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
        <p:nvSpPr>
          <p:cNvPr id="19" name="Rectangle 1034"/>
          <p:cNvSpPr>
            <a:spLocks noChangeArrowheads="1"/>
          </p:cNvSpPr>
          <p:nvPr/>
        </p:nvSpPr>
        <p:spPr bwMode="auto">
          <a:xfrm>
            <a:off x="713104" y="811401"/>
            <a:ext cx="102596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ADT </a:t>
            </a:r>
            <a:r>
              <a:rPr kumimoji="0" lang="en-US" altLang="zh-CN" sz="2400" b="1" i="0" u="none" strike="noStrike" kern="1200" cap="none" spc="0" normalizeH="0" baseline="0" noProof="0" dirty="0">
                <a:ln>
                  <a:noFill/>
                </a:ln>
                <a:solidFill>
                  <a:srgbClr val="285A32"/>
                </a:solidFill>
                <a:effectLst/>
                <a:uLnTx/>
                <a:uFillTx/>
                <a:latin typeface="Times New Roman" panose="02020603050405020304" pitchFamily="18" charset="0"/>
                <a:ea typeface="宋体" panose="02010600030101010101" pitchFamily="2" charset="-122"/>
                <a:cs typeface="Times New Roman" panose="02020603050405020304" pitchFamily="18" charset="0"/>
              </a:rPr>
              <a:t>Stack</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rPr>
              <a:t>DataModel</a:t>
            </a:r>
            <a:endParaRPr kumimoji="0" lang="en-US" altLang="zh-CN" sz="2400" b="1" i="0" u="none" strike="noStrike" kern="1200" cap="none" spc="0" normalizeH="0" baseline="0" noProof="0" dirty="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rPr>
              <a:t>Operation</a:t>
            </a: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smtClean="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5C307D"/>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err="1"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endADT</a:t>
            </a:r>
            <a:endParaRPr kumimoji="1" lang="en-US" altLang="zh-CN"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1021079" y="1581835"/>
            <a:ext cx="10271761" cy="461665"/>
          </a:xfrm>
          <a:prstGeom prst="rect">
            <a:avLst/>
          </a:prstGeom>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队列中元素具有相同类型及先进先出特性</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，相邻元素具有前驱和后继关系</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1036577" y="2230710"/>
            <a:ext cx="9641755" cy="2742417"/>
          </a:xfrm>
          <a:prstGeom prst="rect">
            <a:avLst/>
          </a:prstGeom>
        </p:spPr>
        <p:txBody>
          <a:bodyPr wrap="square">
            <a:spAutoFit/>
          </a:bodyPr>
          <a:lstStyle/>
          <a:p>
            <a:pPr marL="0" marR="0" lvl="0" indent="0" algn="l" defTabSz="914400" rtl="0" eaLnBrk="0" fontAlgn="auto" latinLnBrk="0" hangingPunct="0">
              <a:lnSpc>
                <a:spcPts val="3500"/>
              </a:lnSpc>
              <a:spcBef>
                <a:spcPts val="0"/>
              </a:spcBef>
              <a:spcAft>
                <a:spcPts val="0"/>
              </a:spcAft>
              <a:buClrTx/>
              <a:buSzTx/>
              <a:buFontTx/>
              <a:buNone/>
              <a:tabLst/>
              <a:defRPr/>
            </a:pPr>
            <a:r>
              <a:rPr kumimoji="1"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InitQueue</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的初始化</a:t>
            </a:r>
            <a:endParaRPr kumimoji="0" lang="en-US" altLang="zh-CN"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DestroyQueue</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队列的销毁</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入队</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DeQueue</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出队</a:t>
            </a:r>
            <a:endPar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1"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GetQueue</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取队头元素</a:t>
            </a:r>
          </a:p>
          <a:p>
            <a:pPr marL="0" marR="0" lvl="0" indent="0" algn="l" defTabSz="914400" rtl="0" eaLnBrk="0" fontAlgn="auto" latinLnBrk="0" hangingPunct="0">
              <a:lnSpc>
                <a:spcPts val="35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srgbClr val="B42D2D"/>
                </a:solidFill>
                <a:effectLst/>
                <a:uLnTx/>
                <a:uFillTx/>
                <a:latin typeface="Times New Roman" panose="02020603050405020304" pitchFamily="18" charset="0"/>
                <a:ea typeface="宋体" panose="02010600030101010101" pitchFamily="2" charset="-122"/>
                <a:cs typeface="Times New Roman" panose="02020603050405020304" pitchFamily="18" charset="0"/>
              </a:rPr>
              <a:t>Empty</a:t>
            </a: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判空</a:t>
            </a:r>
          </a:p>
        </p:txBody>
      </p:sp>
      <p:grpSp>
        <p:nvGrpSpPr>
          <p:cNvPr id="10" name="组合 9"/>
          <p:cNvGrpSpPr/>
          <p:nvPr/>
        </p:nvGrpSpPr>
        <p:grpSpPr>
          <a:xfrm>
            <a:off x="542924" y="5472876"/>
            <a:ext cx="9073516" cy="523220"/>
            <a:chOff x="542924" y="5442396"/>
            <a:chExt cx="9073516" cy="523220"/>
          </a:xfrm>
        </p:grpSpPr>
        <p:sp>
          <p:nvSpPr>
            <p:cNvPr id="11" name="Freeform 84"/>
            <p:cNvSpPr/>
            <p:nvPr/>
          </p:nvSpPr>
          <p:spPr bwMode="auto">
            <a:xfrm>
              <a:off x="542924" y="5507641"/>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矩形 11"/>
            <p:cNvSpPr/>
            <p:nvPr/>
          </p:nvSpPr>
          <p:spPr>
            <a:xfrm>
              <a:off x="1072539" y="5442396"/>
              <a:ext cx="8543901" cy="523220"/>
            </a:xfrm>
            <a:prstGeom prst="rect">
              <a:avLst/>
            </a:prstGeom>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与栈类似</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队列</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的基本操作是确定的</a:t>
              </a:r>
              <a:endPar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09962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34"/>
          <p:cNvSpPr>
            <a:spLocks noChangeArrowheads="1"/>
          </p:cNvSpPr>
          <p:nvPr/>
        </p:nvSpPr>
        <p:spPr bwMode="auto">
          <a:xfrm>
            <a:off x="865504" y="887599"/>
            <a:ext cx="102596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err="1">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InitQueue</a:t>
            </a:r>
            <a:endPar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1"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p>
          <a:p>
            <a:pPr marL="0" marR="0" lvl="0" indent="0" algn="l" defTabSz="914400" rtl="0" eaLnBrk="0" fontAlgn="auto" latinLnBrk="0" hangingPunct="0">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1"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：初始化</a:t>
            </a:r>
            <a:r>
              <a:rPr kumimoji="1"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队列，创建</a:t>
            </a:r>
            <a:r>
              <a:rPr kumimoji="1"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一个空队列</a:t>
            </a:r>
            <a:endParaRPr kumimoji="1"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输出</a:t>
            </a:r>
            <a:r>
              <a:rPr kumimoji="1"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DestroyQueue</a:t>
            </a:r>
            <a:endParaRPr kumimoji="0"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：销毁</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队列，释放</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队列所占用的</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存储空间</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EnQueue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：元素值</a:t>
            </a:r>
            <a:r>
              <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：在队尾插入一个元素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如果插入成功，队尾增加了一个</a:t>
            </a:r>
            <a:r>
              <a:rPr kumimoji="0" lang="zh-CN" altLang="en-US" sz="24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元素；否则返回失败信息</a:t>
            </a:r>
            <a:endParaRPr kumimoji="0" lang="zh-CN" altLang="en-US" sz="24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6" name="组合 5"/>
          <p:cNvGrpSpPr/>
          <p:nvPr/>
        </p:nvGrpSpPr>
        <p:grpSpPr>
          <a:xfrm>
            <a:off x="6546884" y="931784"/>
            <a:ext cx="4212000" cy="701559"/>
            <a:chOff x="3279406" y="4644960"/>
            <a:chExt cx="4561598" cy="916640"/>
          </a:xfrm>
        </p:grpSpPr>
        <p:cxnSp>
          <p:nvCxnSpPr>
            <p:cNvPr id="7" name="直接连接符 6"/>
            <p:cNvCxnSpPr/>
            <p:nvPr/>
          </p:nvCxnSpPr>
          <p:spPr>
            <a:xfrm flipV="1">
              <a:off x="3279406" y="4667902"/>
              <a:ext cx="4542369"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298635" y="5540726"/>
              <a:ext cx="4542369"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7531" y="4644960"/>
              <a:ext cx="3323389" cy="76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en-US" altLang="zh-CN" sz="32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smtClean="0">
                  <a:ln>
                    <a:noFill/>
                  </a:ln>
                  <a:solidFill>
                    <a:srgbClr val="40404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1"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2" name="直接连接符 11"/>
            <p:cNvCxnSpPr/>
            <p:nvPr/>
          </p:nvCxnSpPr>
          <p:spPr>
            <a:xfrm flipV="1">
              <a:off x="3894746" y="4679582"/>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5461"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352648"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69052"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099768"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0602729" y="774587"/>
            <a:ext cx="1132071" cy="548161"/>
            <a:chOff x="7655291" y="4615067"/>
            <a:chExt cx="1132071" cy="548161"/>
          </a:xfrm>
        </p:grpSpPr>
        <p:cxnSp>
          <p:nvCxnSpPr>
            <p:cNvPr id="20" name="直接箭头连接符 19"/>
            <p:cNvCxnSpPr/>
            <p:nvPr/>
          </p:nvCxnSpPr>
          <p:spPr>
            <a:xfrm flipV="1">
              <a:off x="7655291" y="5163228"/>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7841004" y="4615067"/>
              <a:ext cx="9463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入队</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2" name="组合 21"/>
          <p:cNvGrpSpPr/>
          <p:nvPr/>
        </p:nvGrpSpPr>
        <p:grpSpPr>
          <a:xfrm>
            <a:off x="5501279" y="799539"/>
            <a:ext cx="1128600" cy="563225"/>
            <a:chOff x="2270624" y="4495567"/>
            <a:chExt cx="1128600" cy="563225"/>
          </a:xfrm>
        </p:grpSpPr>
        <p:cxnSp>
          <p:nvCxnSpPr>
            <p:cNvPr id="23" name="直接箭头连接符 22"/>
            <p:cNvCxnSpPr/>
            <p:nvPr/>
          </p:nvCxnSpPr>
          <p:spPr>
            <a:xfrm flipV="1">
              <a:off x="2270624" y="5058792"/>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452866" y="4495567"/>
              <a:ext cx="9463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出</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队</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6" name="组合 25"/>
          <p:cNvGrpSpPr/>
          <p:nvPr/>
        </p:nvGrpSpPr>
        <p:grpSpPr>
          <a:xfrm>
            <a:off x="709725" y="5440222"/>
            <a:ext cx="7537132" cy="648000"/>
            <a:chOff x="4151948" y="3251994"/>
            <a:chExt cx="7537132" cy="648000"/>
          </a:xfrm>
        </p:grpSpPr>
        <p:grpSp>
          <p:nvGrpSpPr>
            <p:cNvPr id="27" name="Group 31"/>
            <p:cNvGrpSpPr/>
            <p:nvPr/>
          </p:nvGrpSpPr>
          <p:grpSpPr>
            <a:xfrm>
              <a:off x="4151948" y="3299610"/>
              <a:ext cx="504000" cy="504000"/>
              <a:chOff x="8686801" y="2019300"/>
              <a:chExt cx="528638" cy="565150"/>
            </a:xfrm>
            <a:solidFill>
              <a:srgbClr val="5A327D"/>
            </a:solidFill>
          </p:grpSpPr>
          <p:sp>
            <p:nvSpPr>
              <p:cNvPr id="2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8" name="Rectangle 12"/>
            <p:cNvSpPr>
              <a:spLocks noChangeArrowheads="1"/>
            </p:cNvSpPr>
            <p:nvPr/>
          </p:nvSpPr>
          <p:spPr bwMode="auto">
            <a:xfrm>
              <a:off x="4767239" y="3251994"/>
              <a:ext cx="6921841" cy="648000"/>
            </a:xfrm>
            <a:prstGeom prst="rect">
              <a:avLst/>
            </a:prstGeom>
            <a:noFill/>
            <a:ln w="9525">
              <a:noFill/>
              <a:miter lim="800000"/>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err="1"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Enqueue</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操作需要指明插入位置吗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sp>
        <p:nvSpPr>
          <p:cNvPr id="33" name="Rounded Rectangle 10"/>
          <p:cNvSpPr/>
          <p:nvPr/>
        </p:nvSpPr>
        <p:spPr>
          <a:xfrm>
            <a:off x="542924" y="100964"/>
            <a:ext cx="36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4" name="Text Box 2"/>
          <p:cNvSpPr txBox="1">
            <a:spLocks noChangeArrowheads="1"/>
          </p:cNvSpPr>
          <p:nvPr/>
        </p:nvSpPr>
        <p:spPr bwMode="auto">
          <a:xfrm>
            <a:off x="622929" y="46345"/>
            <a:ext cx="35223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抽象数据类型定义</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087828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7"/>
                    </p:tgtEl>
                  </p:cond>
                </p:stCondLst>
                <p:endSync evt="end" delay="0">
                  <p:rtn val="all"/>
                </p:endSync>
                <p:childTnLst>
                  <p:par>
                    <p:cTn id="8" fill="hold">
                      <p:stCondLst>
                        <p:cond delay="0"/>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17"/>
                                        </p:tgtEl>
                                        <p:attrNameLst>
                                          <p:attrName>r</p:attrName>
                                        </p:attrNameLst>
                                      </p:cBhvr>
                                    </p:animRot>
                                    <p:animRot by="-240000">
                                      <p:cBhvr>
                                        <p:cTn id="12" dur="200" fill="hold">
                                          <p:stCondLst>
                                            <p:cond delay="200"/>
                                          </p:stCondLst>
                                        </p:cTn>
                                        <p:tgtEl>
                                          <p:spTgt spid="17"/>
                                        </p:tgtEl>
                                        <p:attrNameLst>
                                          <p:attrName>r</p:attrName>
                                        </p:attrNameLst>
                                      </p:cBhvr>
                                    </p:animRot>
                                    <p:animRot by="240000">
                                      <p:cBhvr>
                                        <p:cTn id="13" dur="200" fill="hold">
                                          <p:stCondLst>
                                            <p:cond delay="400"/>
                                          </p:stCondLst>
                                        </p:cTn>
                                        <p:tgtEl>
                                          <p:spTgt spid="17"/>
                                        </p:tgtEl>
                                        <p:attrNameLst>
                                          <p:attrName>r</p:attrName>
                                        </p:attrNameLst>
                                      </p:cBhvr>
                                    </p:animRot>
                                    <p:animRot by="-240000">
                                      <p:cBhvr>
                                        <p:cTn id="14" dur="200" fill="hold">
                                          <p:stCondLst>
                                            <p:cond delay="600"/>
                                          </p:stCondLst>
                                        </p:cTn>
                                        <p:tgtEl>
                                          <p:spTgt spid="17"/>
                                        </p:tgtEl>
                                        <p:attrNameLst>
                                          <p:attrName>r</p:attrName>
                                        </p:attrNameLst>
                                      </p:cBhvr>
                                    </p:animRot>
                                    <p:animRot by="120000">
                                      <p:cBhvr>
                                        <p:cTn id="15" dur="200" fill="hold">
                                          <p:stCondLst>
                                            <p:cond delay="800"/>
                                          </p:stCondLst>
                                        </p:cTn>
                                        <p:tgtEl>
                                          <p:spTgt spid="17"/>
                                        </p:tgtEl>
                                        <p:attrNameLst>
                                          <p:attrName>r</p:attrName>
                                        </p:attrNameLst>
                                      </p:cBhvr>
                                    </p:animRot>
                                  </p:childTnLst>
                                </p:cTn>
                              </p:par>
                            </p:childTnLst>
                          </p:cTn>
                        </p:par>
                      </p:childTnLst>
                    </p:cTn>
                  </p:par>
                </p:childTnLst>
              </p:cTn>
              <p:nextCondLst>
                <p:cond evt="onClick" delay="0">
                  <p:tgtEl>
                    <p:spTgt spid="17"/>
                  </p:tgtEl>
                </p:cond>
              </p:nextCondLst>
            </p:seq>
            <p:seq concurrent="1" nextAc="seek">
              <p:cTn id="16" restart="whenNotActive" fill="hold" evtFilter="cancelBubble" nodeType="interactiveSeq">
                <p:stCondLst>
                  <p:cond evt="onClick" delay="0">
                    <p:tgtEl>
                      <p:spTgt spid="22"/>
                    </p:tgtEl>
                  </p:cond>
                </p:stCondLst>
                <p:endSync evt="end" delay="0">
                  <p:rtn val="all"/>
                </p:endSync>
                <p:childTnLst>
                  <p:par>
                    <p:cTn id="17" fill="hold">
                      <p:stCondLst>
                        <p:cond delay="0"/>
                      </p:stCondLst>
                      <p:childTnLst>
                        <p:par>
                          <p:cTn id="18" fill="hold">
                            <p:stCondLst>
                              <p:cond delay="0"/>
                            </p:stCondLst>
                            <p:childTnLst>
                              <p:par>
                                <p:cTn id="19" presetID="32" presetClass="emph" presetSubtype="0" fill="hold" nodeType="clickEffect">
                                  <p:stCondLst>
                                    <p:cond delay="0"/>
                                  </p:stCondLst>
                                  <p:childTnLst>
                                    <p:animRot by="120000">
                                      <p:cBhvr>
                                        <p:cTn id="20" dur="100" fill="hold">
                                          <p:stCondLst>
                                            <p:cond delay="0"/>
                                          </p:stCondLst>
                                        </p:cTn>
                                        <p:tgtEl>
                                          <p:spTgt spid="22"/>
                                        </p:tgtEl>
                                        <p:attrNameLst>
                                          <p:attrName>r</p:attrName>
                                        </p:attrNameLst>
                                      </p:cBhvr>
                                    </p:animRot>
                                    <p:animRot by="-240000">
                                      <p:cBhvr>
                                        <p:cTn id="21" dur="200" fill="hold">
                                          <p:stCondLst>
                                            <p:cond delay="200"/>
                                          </p:stCondLst>
                                        </p:cTn>
                                        <p:tgtEl>
                                          <p:spTgt spid="22"/>
                                        </p:tgtEl>
                                        <p:attrNameLst>
                                          <p:attrName>r</p:attrName>
                                        </p:attrNameLst>
                                      </p:cBhvr>
                                    </p:animRot>
                                    <p:animRot by="240000">
                                      <p:cBhvr>
                                        <p:cTn id="22" dur="200" fill="hold">
                                          <p:stCondLst>
                                            <p:cond delay="400"/>
                                          </p:stCondLst>
                                        </p:cTn>
                                        <p:tgtEl>
                                          <p:spTgt spid="22"/>
                                        </p:tgtEl>
                                        <p:attrNameLst>
                                          <p:attrName>r</p:attrName>
                                        </p:attrNameLst>
                                      </p:cBhvr>
                                    </p:animRot>
                                    <p:animRot by="-240000">
                                      <p:cBhvr>
                                        <p:cTn id="23" dur="200" fill="hold">
                                          <p:stCondLst>
                                            <p:cond delay="600"/>
                                          </p:stCondLst>
                                        </p:cTn>
                                        <p:tgtEl>
                                          <p:spTgt spid="22"/>
                                        </p:tgtEl>
                                        <p:attrNameLst>
                                          <p:attrName>r</p:attrName>
                                        </p:attrNameLst>
                                      </p:cBhvr>
                                    </p:animRot>
                                    <p:animRot by="120000">
                                      <p:cBhvr>
                                        <p:cTn id="24" dur="200" fill="hold">
                                          <p:stCondLst>
                                            <p:cond delay="800"/>
                                          </p:stCondLst>
                                        </p:cTn>
                                        <p:tgtEl>
                                          <p:spTgt spid="22"/>
                                        </p:tgtEl>
                                        <p:attrNameLst>
                                          <p:attrName>r</p:attrName>
                                        </p:attrNameLst>
                                      </p:cBhvr>
                                    </p:animRot>
                                  </p:childTnLst>
                                </p:cTn>
                              </p:par>
                            </p:childTnLst>
                          </p:cTn>
                        </p:par>
                      </p:childTnLst>
                    </p:cTn>
                  </p:par>
                </p:childTnLst>
              </p:cTn>
              <p:nextCondLst>
                <p:cond evt="onClick" delay="0">
                  <p:tgtEl>
                    <p:spTgt spid="22"/>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034"/>
          <p:cNvSpPr>
            <a:spLocks noChangeArrowheads="1"/>
          </p:cNvSpPr>
          <p:nvPr/>
        </p:nvSpPr>
        <p:spPr bwMode="auto">
          <a:xfrm>
            <a:off x="865505" y="979039"/>
            <a:ext cx="94976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DeQueue</a:t>
            </a: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：无</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功能</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：删除队头元素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：如果删除成功，返回被删元素</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值；否则给出失败信息</a:t>
            </a:r>
            <a:endPar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err="1" smtClean="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GetQueue</a:t>
            </a:r>
            <a:endParaRPr kumimoji="0"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功能</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：读取队头元素</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输出</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：若队列不空，返回队头</a:t>
            </a:r>
            <a:r>
              <a:rPr kumimoji="0"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元素；</a:t>
            </a:r>
            <a:r>
              <a:rPr kumimoji="0"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否则给出失败信息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smtClean="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Empty </a:t>
            </a:r>
            <a:endParaRPr kumimoji="1" lang="en-US" altLang="zh-CN" sz="2400" b="0"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：无</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功能</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：判断队列是否为空</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输出</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：如果队列为空，返回</a:t>
            </a:r>
            <a:r>
              <a:rPr kumimoji="1"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，否则，返回</a:t>
            </a:r>
            <a:r>
              <a:rPr kumimoji="1" lang="en-US" altLang="zh-CN" sz="24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endParaRPr kumimoji="1" lang="en-US" altLang="zh-CN" sz="24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组合 5"/>
          <p:cNvGrpSpPr/>
          <p:nvPr/>
        </p:nvGrpSpPr>
        <p:grpSpPr>
          <a:xfrm>
            <a:off x="6546884" y="931784"/>
            <a:ext cx="4212000" cy="701559"/>
            <a:chOff x="3279406" y="4644960"/>
            <a:chExt cx="4561598" cy="916640"/>
          </a:xfrm>
        </p:grpSpPr>
        <p:cxnSp>
          <p:nvCxnSpPr>
            <p:cNvPr id="7" name="直接连接符 6"/>
            <p:cNvCxnSpPr/>
            <p:nvPr/>
          </p:nvCxnSpPr>
          <p:spPr>
            <a:xfrm flipV="1">
              <a:off x="3279406" y="4667902"/>
              <a:ext cx="4542369"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298635" y="5540726"/>
              <a:ext cx="4542369"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37531" y="4644960"/>
              <a:ext cx="3323389" cy="7640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1" u="none" strike="noStrike" kern="1200" cap="none" spc="0" normalizeH="0" baseline="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1 </a:t>
              </a:r>
              <a:r>
                <a:rPr kumimoji="0" lang="en-US" altLang="zh-CN" sz="3200" b="1" i="0" u="none" strike="noStrike" kern="1200" cap="none" spc="0" normalizeH="0" baseline="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0" u="none" strike="noStrike" kern="1200" cap="none" spc="0" normalizeH="0" baseline="-2500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en-US" altLang="zh-CN" sz="3200" b="1" i="0" u="none" strike="noStrike" kern="1200" cap="none" spc="0" normalizeH="0" baseline="0" noProof="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smtClean="0">
                  <a:ln>
                    <a:noFill/>
                  </a:ln>
                  <a:solidFill>
                    <a:srgbClr val="404040"/>
                  </a:solidFill>
                  <a:effectLst/>
                  <a:uLnTx/>
                  <a:uFillTx/>
                  <a:latin typeface="宋体" panose="02010600030101010101" pitchFamily="2" charset="-122"/>
                  <a:ea typeface="宋体" panose="02010600030101010101" pitchFamily="2" charset="-122"/>
                  <a:cs typeface="Times New Roman" panose="02020603050405020304" pitchFamily="18" charset="0"/>
                </a:rPr>
                <a:t>…  </a:t>
              </a:r>
              <a:r>
                <a:rPr kumimoji="0" lang="en-US" altLang="zh-CN" sz="32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200" b="1" i="1"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endParaRPr kumimoji="0" lang="zh-CN" altLang="en-US" sz="32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2" name="直接连接符 11"/>
            <p:cNvCxnSpPr/>
            <p:nvPr/>
          </p:nvCxnSpPr>
          <p:spPr>
            <a:xfrm flipV="1">
              <a:off x="3894746" y="4679582"/>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625461"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352648"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69052"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7099768" y="4684243"/>
              <a:ext cx="0" cy="877357"/>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10602729" y="774587"/>
            <a:ext cx="1132071" cy="548161"/>
            <a:chOff x="7655291" y="4615067"/>
            <a:chExt cx="1132071" cy="548161"/>
          </a:xfrm>
        </p:grpSpPr>
        <p:cxnSp>
          <p:nvCxnSpPr>
            <p:cNvPr id="20" name="直接箭头连接符 19"/>
            <p:cNvCxnSpPr/>
            <p:nvPr/>
          </p:nvCxnSpPr>
          <p:spPr>
            <a:xfrm flipV="1">
              <a:off x="7655291" y="5163228"/>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7841004" y="4615067"/>
              <a:ext cx="9463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入队</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2" name="组合 21"/>
          <p:cNvGrpSpPr/>
          <p:nvPr/>
        </p:nvGrpSpPr>
        <p:grpSpPr>
          <a:xfrm>
            <a:off x="5501279" y="799539"/>
            <a:ext cx="1128600" cy="563225"/>
            <a:chOff x="2270624" y="4495567"/>
            <a:chExt cx="1128600" cy="563225"/>
          </a:xfrm>
        </p:grpSpPr>
        <p:cxnSp>
          <p:nvCxnSpPr>
            <p:cNvPr id="23" name="直接箭头连接符 22"/>
            <p:cNvCxnSpPr/>
            <p:nvPr/>
          </p:nvCxnSpPr>
          <p:spPr>
            <a:xfrm flipV="1">
              <a:off x="2270624" y="5058792"/>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p:nvPr/>
          </p:nvSpPr>
          <p:spPr>
            <a:xfrm>
              <a:off x="2452866" y="4495567"/>
              <a:ext cx="9463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出</a:t>
              </a:r>
              <a:r>
                <a:rPr kumimoji="0" lang="zh-CN" altLang="en-US" sz="24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rPr>
                <a:t>队</a:t>
              </a:r>
              <a:endParaRPr kumimoji="0" lang="zh-CN" altLang="en-US" sz="24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5" name="Rounded Rectangle 10"/>
          <p:cNvSpPr/>
          <p:nvPr/>
        </p:nvSpPr>
        <p:spPr>
          <a:xfrm>
            <a:off x="542924" y="100964"/>
            <a:ext cx="360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Text Box 2"/>
          <p:cNvSpPr txBox="1">
            <a:spLocks noChangeArrowheads="1"/>
          </p:cNvSpPr>
          <p:nvPr/>
        </p:nvSpPr>
        <p:spPr bwMode="auto">
          <a:xfrm>
            <a:off x="622929" y="46345"/>
            <a:ext cx="35223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抽象数据类型定义</a:t>
            </a:r>
            <a:endParaRPr kumimoji="1" lang="zh-CN" altLang="en-US" sz="3200" b="1" i="0" u="none" strike="noStrike" kern="120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303011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7"/>
                                        </p:tgtEl>
                                        <p:attrNameLst>
                                          <p:attrName>r</p:attrName>
                                        </p:attrNameLst>
                                      </p:cBhvr>
                                    </p:animRot>
                                    <p:animRot by="-240000">
                                      <p:cBhvr>
                                        <p:cTn id="7" dur="200" fill="hold">
                                          <p:stCondLst>
                                            <p:cond delay="200"/>
                                          </p:stCondLst>
                                        </p:cTn>
                                        <p:tgtEl>
                                          <p:spTgt spid="17"/>
                                        </p:tgtEl>
                                        <p:attrNameLst>
                                          <p:attrName>r</p:attrName>
                                        </p:attrNameLst>
                                      </p:cBhvr>
                                    </p:animRot>
                                    <p:animRot by="240000">
                                      <p:cBhvr>
                                        <p:cTn id="8" dur="200" fill="hold">
                                          <p:stCondLst>
                                            <p:cond delay="400"/>
                                          </p:stCondLst>
                                        </p:cTn>
                                        <p:tgtEl>
                                          <p:spTgt spid="17"/>
                                        </p:tgtEl>
                                        <p:attrNameLst>
                                          <p:attrName>r</p:attrName>
                                        </p:attrNameLst>
                                      </p:cBhvr>
                                    </p:animRot>
                                    <p:animRot by="-240000">
                                      <p:cBhvr>
                                        <p:cTn id="9" dur="200" fill="hold">
                                          <p:stCondLst>
                                            <p:cond delay="600"/>
                                          </p:stCondLst>
                                        </p:cTn>
                                        <p:tgtEl>
                                          <p:spTgt spid="17"/>
                                        </p:tgtEl>
                                        <p:attrNameLst>
                                          <p:attrName>r</p:attrName>
                                        </p:attrNameLst>
                                      </p:cBhvr>
                                    </p:animRot>
                                    <p:animRot by="120000">
                                      <p:cBhvr>
                                        <p:cTn id="10" dur="200" fill="hold">
                                          <p:stCondLst>
                                            <p:cond delay="800"/>
                                          </p:stCondLst>
                                        </p:cTn>
                                        <p:tgtEl>
                                          <p:spTgt spid="17"/>
                                        </p:tgtEl>
                                        <p:attrNameLst>
                                          <p:attrName>r</p:attrName>
                                        </p:attrNameLst>
                                      </p:cBhvr>
                                    </p:animRot>
                                  </p:childTnLst>
                                </p:cTn>
                              </p:par>
                            </p:childTnLst>
                          </p:cTn>
                        </p:par>
                      </p:childTnLst>
                    </p:cTn>
                  </p:par>
                </p:childTnLst>
              </p:cTn>
              <p:nextCondLst>
                <p:cond evt="onClick" delay="0">
                  <p:tgtEl>
                    <p:spTgt spid="17"/>
                  </p:tgtEl>
                </p:cond>
              </p:nextCondLst>
            </p:seq>
            <p:seq concurrent="1" nextAc="seek">
              <p:cTn id="11" restart="whenNotActive" fill="hold" evtFilter="cancelBubble" nodeType="interactiveSeq">
                <p:stCondLst>
                  <p:cond evt="onClick" delay="0">
                    <p:tgtEl>
                      <p:spTgt spid="22"/>
                    </p:tgtEl>
                  </p:cond>
                </p:stCondLst>
                <p:endSync evt="end" delay="0">
                  <p:rtn val="all"/>
                </p:endSync>
                <p:childTnLst>
                  <p:par>
                    <p:cTn id="12" fill="hold">
                      <p:stCondLst>
                        <p:cond delay="0"/>
                      </p:stCondLst>
                      <p:childTnLst>
                        <p:par>
                          <p:cTn id="13" fill="hold">
                            <p:stCondLst>
                              <p:cond delay="0"/>
                            </p:stCondLst>
                            <p:childTnLst>
                              <p:par>
                                <p:cTn id="14" presetID="32" presetClass="emph" presetSubtype="0" fill="hold" nodeType="clickEffect">
                                  <p:stCondLst>
                                    <p:cond delay="0"/>
                                  </p:stCondLst>
                                  <p:childTnLst>
                                    <p:animRot by="120000">
                                      <p:cBhvr>
                                        <p:cTn id="15" dur="100" fill="hold">
                                          <p:stCondLst>
                                            <p:cond delay="0"/>
                                          </p:stCondLst>
                                        </p:cTn>
                                        <p:tgtEl>
                                          <p:spTgt spid="22"/>
                                        </p:tgtEl>
                                        <p:attrNameLst>
                                          <p:attrName>r</p:attrName>
                                        </p:attrNameLst>
                                      </p:cBhvr>
                                    </p:animRot>
                                    <p:animRot by="-240000">
                                      <p:cBhvr>
                                        <p:cTn id="16" dur="200" fill="hold">
                                          <p:stCondLst>
                                            <p:cond delay="200"/>
                                          </p:stCondLst>
                                        </p:cTn>
                                        <p:tgtEl>
                                          <p:spTgt spid="22"/>
                                        </p:tgtEl>
                                        <p:attrNameLst>
                                          <p:attrName>r</p:attrName>
                                        </p:attrNameLst>
                                      </p:cBhvr>
                                    </p:animRot>
                                    <p:animRot by="240000">
                                      <p:cBhvr>
                                        <p:cTn id="17" dur="200" fill="hold">
                                          <p:stCondLst>
                                            <p:cond delay="400"/>
                                          </p:stCondLst>
                                        </p:cTn>
                                        <p:tgtEl>
                                          <p:spTgt spid="22"/>
                                        </p:tgtEl>
                                        <p:attrNameLst>
                                          <p:attrName>r</p:attrName>
                                        </p:attrNameLst>
                                      </p:cBhvr>
                                    </p:animRot>
                                    <p:animRot by="-240000">
                                      <p:cBhvr>
                                        <p:cTn id="18" dur="200" fill="hold">
                                          <p:stCondLst>
                                            <p:cond delay="600"/>
                                          </p:stCondLst>
                                        </p:cTn>
                                        <p:tgtEl>
                                          <p:spTgt spid="22"/>
                                        </p:tgtEl>
                                        <p:attrNameLst>
                                          <p:attrName>r</p:attrName>
                                        </p:attrNameLst>
                                      </p:cBhvr>
                                    </p:animRot>
                                    <p:animRot by="120000">
                                      <p:cBhvr>
                                        <p:cTn id="19" dur="200" fill="hold">
                                          <p:stCondLst>
                                            <p:cond delay="800"/>
                                          </p:stCondLst>
                                        </p:cTn>
                                        <p:tgtEl>
                                          <p:spTgt spid="22"/>
                                        </p:tgtEl>
                                        <p:attrNameLst>
                                          <p:attrName>r</p:attrName>
                                        </p:attrNameLst>
                                      </p:cBhvr>
                                    </p:animRot>
                                  </p:childTnLst>
                                </p:cTn>
                              </p:par>
                            </p:childTnLst>
                          </p:cTn>
                        </p:par>
                      </p:childTnLst>
                    </p:cTn>
                  </p:par>
                </p:childTnLst>
              </p:cTn>
              <p:nextCondLst>
                <p:cond evt="onClick" delay="0">
                  <p:tgtEl>
                    <p:spTgt spid="22"/>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10"/>
          <p:cNvSpPr/>
          <p:nvPr/>
        </p:nvSpPr>
        <p:spPr>
          <a:xfrm>
            <a:off x="542925"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Text Box 2"/>
          <p:cNvSpPr txBox="1">
            <a:spLocks noChangeArrowheads="1"/>
          </p:cNvSpPr>
          <p:nvPr/>
        </p:nvSpPr>
        <p:spPr bwMode="auto">
          <a:xfrm>
            <a:off x="607689" y="46345"/>
            <a:ext cx="1890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顺序队列</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21" name="Group 67"/>
          <p:cNvGrpSpPr/>
          <p:nvPr/>
        </p:nvGrpSpPr>
        <p:grpSpPr>
          <a:xfrm>
            <a:off x="651936" y="977390"/>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9" name="Text Box 7"/>
          <p:cNvSpPr txBox="1">
            <a:spLocks noChangeArrowheads="1"/>
          </p:cNvSpPr>
          <p:nvPr/>
        </p:nvSpPr>
        <p:spPr bwMode="auto">
          <a:xfrm>
            <a:off x="1191936" y="890296"/>
            <a:ext cx="541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顺序队列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顺序存储结构</a:t>
            </a:r>
            <a:endPar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651937" y="5387316"/>
            <a:ext cx="9772223" cy="523220"/>
            <a:chOff x="651937" y="5387316"/>
            <a:chExt cx="9772223" cy="523220"/>
          </a:xfrm>
        </p:grpSpPr>
        <p:sp>
          <p:nvSpPr>
            <p:cNvPr id="49" name="Rectangle 13"/>
            <p:cNvSpPr>
              <a:spLocks noChangeArrowheads="1"/>
            </p:cNvSpPr>
            <p:nvPr/>
          </p:nvSpPr>
          <p:spPr bwMode="auto">
            <a:xfrm>
              <a:off x="1130976" y="5387316"/>
              <a:ext cx="9293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如何表示队尾</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：设变量</a:t>
              </a:r>
              <a:r>
                <a:rPr kumimoji="1" lang="en-US"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rear</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存储队尾</a:t>
              </a:r>
              <a:r>
                <a:rPr kumimoji="1"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元素所在的下标</a:t>
              </a:r>
              <a:endPar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nvGrpSpPr>
            <p:cNvPr id="50" name="Group 67"/>
            <p:cNvGrpSpPr/>
            <p:nvPr/>
          </p:nvGrpSpPr>
          <p:grpSpPr>
            <a:xfrm>
              <a:off x="651937" y="5480365"/>
              <a:ext cx="359992" cy="360001"/>
              <a:chOff x="10115551" y="5634036"/>
              <a:chExt cx="577837" cy="576265"/>
            </a:xfrm>
            <a:solidFill>
              <a:srgbClr val="5A327D"/>
            </a:solidFill>
          </p:grpSpPr>
          <p:sp>
            <p:nvSpPr>
              <p:cNvPr id="51"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12" name="组合 11"/>
          <p:cNvGrpSpPr/>
          <p:nvPr/>
        </p:nvGrpSpPr>
        <p:grpSpPr>
          <a:xfrm>
            <a:off x="723146" y="4786051"/>
            <a:ext cx="10741603" cy="523220"/>
            <a:chOff x="723146" y="4786051"/>
            <a:chExt cx="10741603" cy="523220"/>
          </a:xfrm>
        </p:grpSpPr>
        <p:sp>
          <p:nvSpPr>
            <p:cNvPr id="41" name="Rectangle 13"/>
            <p:cNvSpPr>
              <a:spLocks noChangeArrowheads="1"/>
            </p:cNvSpPr>
            <p:nvPr/>
          </p:nvSpPr>
          <p:spPr bwMode="auto">
            <a:xfrm>
              <a:off x="1130976" y="4786051"/>
              <a:ext cx="1033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如何表示队头</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：用数组的一端作为队头，从下标 </a:t>
              </a:r>
              <a:r>
                <a:rPr kumimoji="0" lang="en-US"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0 </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处开始存放</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3" name="Group 67"/>
            <p:cNvGrpSpPr/>
            <p:nvPr/>
          </p:nvGrpSpPr>
          <p:grpSpPr>
            <a:xfrm>
              <a:off x="723146" y="4928620"/>
              <a:ext cx="359992" cy="360001"/>
              <a:chOff x="10115551" y="5634036"/>
              <a:chExt cx="577837" cy="576265"/>
            </a:xfrm>
            <a:solidFill>
              <a:srgbClr val="5A327D"/>
            </a:solidFill>
          </p:grpSpPr>
          <p:sp>
            <p:nvSpPr>
              <p:cNvPr id="54"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14" name="组合 13"/>
          <p:cNvGrpSpPr/>
          <p:nvPr/>
        </p:nvGrpSpPr>
        <p:grpSpPr>
          <a:xfrm>
            <a:off x="581239" y="3957074"/>
            <a:ext cx="6471683" cy="519113"/>
            <a:chOff x="1826091" y="4148024"/>
            <a:chExt cx="6116235" cy="519113"/>
          </a:xfrm>
        </p:grpSpPr>
        <p:sp>
          <p:nvSpPr>
            <p:cNvPr id="33" name="Text Box 11"/>
            <p:cNvSpPr txBox="1">
              <a:spLocks noChangeArrowheads="1"/>
            </p:cNvSpPr>
            <p:nvPr/>
          </p:nvSpPr>
          <p:spPr bwMode="auto">
            <a:xfrm>
              <a:off x="2341852" y="4148024"/>
              <a:ext cx="560047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如何改造数组实现队列的顺序</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存储？</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5" name="Text Box 31"/>
          <p:cNvSpPr txBox="1">
            <a:spLocks noChangeArrowheads="1"/>
          </p:cNvSpPr>
          <p:nvPr/>
        </p:nvSpPr>
        <p:spPr bwMode="auto">
          <a:xfrm>
            <a:off x="2750360" y="1515898"/>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0        1        2         3        4  </a:t>
            </a:r>
          </a:p>
        </p:txBody>
      </p:sp>
      <p:sp>
        <p:nvSpPr>
          <p:cNvPr id="66" name="Line 32"/>
          <p:cNvSpPr>
            <a:spLocks noChangeShapeType="1"/>
          </p:cNvSpPr>
          <p:nvPr/>
        </p:nvSpPr>
        <p:spPr bwMode="auto">
          <a:xfrm flipH="1">
            <a:off x="7045029" y="2419502"/>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8" name="Line 34"/>
          <p:cNvSpPr>
            <a:spLocks noChangeShapeType="1"/>
          </p:cNvSpPr>
          <p:nvPr/>
        </p:nvSpPr>
        <p:spPr bwMode="auto">
          <a:xfrm flipH="1">
            <a:off x="1549242" y="243061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5" name="Text Box 36"/>
          <p:cNvSpPr txBox="1">
            <a:spLocks noChangeArrowheads="1"/>
          </p:cNvSpPr>
          <p:nvPr/>
        </p:nvSpPr>
        <p:spPr bwMode="auto">
          <a:xfrm>
            <a:off x="2676208" y="2008345"/>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1</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6" name="Text Box 37"/>
          <p:cNvSpPr txBox="1">
            <a:spLocks noChangeArrowheads="1"/>
          </p:cNvSpPr>
          <p:nvPr/>
        </p:nvSpPr>
        <p:spPr bwMode="auto">
          <a:xfrm>
            <a:off x="3579496" y="202676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7" name="Text Box 38"/>
          <p:cNvSpPr txBox="1">
            <a:spLocks noChangeArrowheads="1"/>
          </p:cNvSpPr>
          <p:nvPr/>
        </p:nvSpPr>
        <p:spPr bwMode="auto">
          <a:xfrm>
            <a:off x="4431983" y="2026760"/>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8" name="Text Box 39"/>
          <p:cNvSpPr txBox="1">
            <a:spLocks noChangeArrowheads="1"/>
          </p:cNvSpPr>
          <p:nvPr/>
        </p:nvSpPr>
        <p:spPr bwMode="auto">
          <a:xfrm>
            <a:off x="5376546" y="202676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4</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79" name="Group 40"/>
          <p:cNvGrpSpPr/>
          <p:nvPr/>
        </p:nvGrpSpPr>
        <p:grpSpPr bwMode="auto">
          <a:xfrm>
            <a:off x="4371976" y="2790030"/>
            <a:ext cx="1035050" cy="903288"/>
            <a:chOff x="2567" y="2939"/>
            <a:chExt cx="652" cy="569"/>
          </a:xfrm>
          <a:noFill/>
        </p:grpSpPr>
        <p:sp>
          <p:nvSpPr>
            <p:cNvPr id="80"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1"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grpSp>
        <p:nvGrpSpPr>
          <p:cNvPr id="2" name="组合 1"/>
          <p:cNvGrpSpPr/>
          <p:nvPr/>
        </p:nvGrpSpPr>
        <p:grpSpPr>
          <a:xfrm>
            <a:off x="2444162" y="2058821"/>
            <a:ext cx="4608759" cy="720725"/>
            <a:chOff x="2444162" y="2058821"/>
            <a:chExt cx="4608759" cy="720725"/>
          </a:xfrm>
        </p:grpSpPr>
        <p:sp>
          <p:nvSpPr>
            <p:cNvPr id="73" name="Text Box 29"/>
            <p:cNvSpPr txBox="1">
              <a:spLocks noChangeArrowheads="1"/>
            </p:cNvSpPr>
            <p:nvPr/>
          </p:nvSpPr>
          <p:spPr bwMode="auto">
            <a:xfrm>
              <a:off x="2444162" y="2058821"/>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3" name="直接连接符 2"/>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sp>
        <p:nvSpPr>
          <p:cNvPr id="85" name="Text Box 9"/>
          <p:cNvSpPr txBox="1">
            <a:spLocks noChangeArrowheads="1"/>
          </p:cNvSpPr>
          <p:nvPr/>
        </p:nvSpPr>
        <p:spPr bwMode="auto">
          <a:xfrm>
            <a:off x="7052921" y="898453"/>
            <a:ext cx="3914775" cy="519113"/>
          </a:xfrm>
          <a:prstGeom prst="rect">
            <a:avLst/>
          </a:prstGeom>
          <a:noFill/>
          <a:ln w="9525">
            <a:solidFill>
              <a:srgbClr val="5A32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5A32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0" lang="en-US" altLang="zh-CN" sz="28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en-US" altLang="zh-CN" sz="28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en-US" altLang="zh-CN" sz="28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en-US" altLang="zh-CN" sz="28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r>
              <a:rPr kumimoji="0" lang="zh-CN" altLang="en-US"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依次</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入队</a:t>
            </a:r>
          </a:p>
        </p:txBody>
      </p:sp>
      <p:grpSp>
        <p:nvGrpSpPr>
          <p:cNvPr id="42" name="组合 41"/>
          <p:cNvGrpSpPr/>
          <p:nvPr/>
        </p:nvGrpSpPr>
        <p:grpSpPr>
          <a:xfrm>
            <a:off x="7075686" y="3957074"/>
            <a:ext cx="4389321" cy="519113"/>
            <a:chOff x="1826091" y="4148024"/>
            <a:chExt cx="4148244" cy="519113"/>
          </a:xfrm>
        </p:grpSpPr>
        <p:sp>
          <p:nvSpPr>
            <p:cNvPr id="43" name="Text Box 11"/>
            <p:cNvSpPr txBox="1">
              <a:spLocks noChangeArrowheads="1"/>
            </p:cNvSpPr>
            <p:nvPr/>
          </p:nvSpPr>
          <p:spPr bwMode="auto">
            <a:xfrm>
              <a:off x="2385061" y="4148024"/>
              <a:ext cx="358927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入队操作的时间性能？</a:t>
              </a:r>
            </a:p>
          </p:txBody>
        </p:sp>
        <p:grpSp>
          <p:nvGrpSpPr>
            <p:cNvPr id="44" name="Group 31"/>
            <p:cNvGrpSpPr/>
            <p:nvPr/>
          </p:nvGrpSpPr>
          <p:grpSpPr>
            <a:xfrm>
              <a:off x="1826091" y="4213620"/>
              <a:ext cx="465732" cy="432000"/>
              <a:chOff x="8686801" y="2019300"/>
              <a:chExt cx="528638" cy="565150"/>
            </a:xfrm>
            <a:solidFill>
              <a:srgbClr val="5A327D"/>
            </a:solidFill>
          </p:grpSpPr>
          <p:sp>
            <p:nvSpPr>
              <p:cNvPr id="4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Tree>
    <p:extLst>
      <p:ext uri="{BB962C8B-B14F-4D97-AF65-F5344CB8AC3E}">
        <p14:creationId xmlns:p14="http://schemas.microsoft.com/office/powerpoint/2010/main" val="1772104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1+#ppt_w/2"/>
                                          </p:val>
                                        </p:tav>
                                        <p:tav tm="100000">
                                          <p:val>
                                            <p:strVal val="#ppt_x"/>
                                          </p:val>
                                        </p:tav>
                                      </p:tavLst>
                                    </p:anim>
                                    <p:anim calcmode="lin" valueType="num">
                                      <p:cBhvr additive="base">
                                        <p:cTn id="32" dur="500" fill="hold"/>
                                        <p:tgtEl>
                                          <p:spTgt spid="75"/>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grpId="0" nodeType="afterEffect">
                                  <p:stCondLst>
                                    <p:cond delay="1000"/>
                                  </p:stCondLst>
                                  <p:childTnLst>
                                    <p:set>
                                      <p:cBhvr>
                                        <p:cTn id="35" dur="1" fill="hold">
                                          <p:stCondLst>
                                            <p:cond delay="0"/>
                                          </p:stCondLst>
                                        </p:cTn>
                                        <p:tgtEl>
                                          <p:spTgt spid="76"/>
                                        </p:tgtEl>
                                        <p:attrNameLst>
                                          <p:attrName>style.visibility</p:attrName>
                                        </p:attrNameLst>
                                      </p:cBhvr>
                                      <p:to>
                                        <p:strVal val="visible"/>
                                      </p:to>
                                    </p:set>
                                    <p:anim calcmode="lin" valueType="num">
                                      <p:cBhvr additive="base">
                                        <p:cTn id="36" dur="500" fill="hold"/>
                                        <p:tgtEl>
                                          <p:spTgt spid="76"/>
                                        </p:tgtEl>
                                        <p:attrNameLst>
                                          <p:attrName>ppt_x</p:attrName>
                                        </p:attrNameLst>
                                      </p:cBhvr>
                                      <p:tavLst>
                                        <p:tav tm="0">
                                          <p:val>
                                            <p:strVal val="1+#ppt_w/2"/>
                                          </p:val>
                                        </p:tav>
                                        <p:tav tm="100000">
                                          <p:val>
                                            <p:strVal val="#ppt_x"/>
                                          </p:val>
                                        </p:tav>
                                      </p:tavLst>
                                    </p:anim>
                                    <p:anim calcmode="lin" valueType="num">
                                      <p:cBhvr additive="base">
                                        <p:cTn id="37" dur="500" fill="hold"/>
                                        <p:tgtEl>
                                          <p:spTgt spid="76"/>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grpId="0" nodeType="afterEffect">
                                  <p:stCondLst>
                                    <p:cond delay="1000"/>
                                  </p:stCondLst>
                                  <p:childTnLst>
                                    <p:set>
                                      <p:cBhvr>
                                        <p:cTn id="40" dur="1" fill="hold">
                                          <p:stCondLst>
                                            <p:cond delay="0"/>
                                          </p:stCondLst>
                                        </p:cTn>
                                        <p:tgtEl>
                                          <p:spTgt spid="77"/>
                                        </p:tgtEl>
                                        <p:attrNameLst>
                                          <p:attrName>style.visibility</p:attrName>
                                        </p:attrNameLst>
                                      </p:cBhvr>
                                      <p:to>
                                        <p:strVal val="visible"/>
                                      </p:to>
                                    </p:set>
                                    <p:anim calcmode="lin" valueType="num">
                                      <p:cBhvr additive="base">
                                        <p:cTn id="41" dur="500" fill="hold"/>
                                        <p:tgtEl>
                                          <p:spTgt spid="77"/>
                                        </p:tgtEl>
                                        <p:attrNameLst>
                                          <p:attrName>ppt_x</p:attrName>
                                        </p:attrNameLst>
                                      </p:cBhvr>
                                      <p:tavLst>
                                        <p:tav tm="0">
                                          <p:val>
                                            <p:strVal val="1+#ppt_w/2"/>
                                          </p:val>
                                        </p:tav>
                                        <p:tav tm="100000">
                                          <p:val>
                                            <p:strVal val="#ppt_x"/>
                                          </p:val>
                                        </p:tav>
                                      </p:tavLst>
                                    </p:anim>
                                    <p:anim calcmode="lin" valueType="num">
                                      <p:cBhvr additive="base">
                                        <p:cTn id="42"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par>
                          <p:cTn id="47" fill="hold">
                            <p:stCondLst>
                              <p:cond delay="0"/>
                            </p:stCondLst>
                            <p:childTnLst>
                              <p:par>
                                <p:cTn id="48" presetID="63" presetClass="path" presetSubtype="0" accel="50000" decel="50000" fill="hold" nodeType="afterEffect">
                                  <p:stCondLst>
                                    <p:cond delay="1000"/>
                                  </p:stCondLst>
                                  <p:childTnLst>
                                    <p:animMotion origin="layout" path="M 2.29167E-6 -3.7037E-6 L 0.07383 -3.7037E-6 " pathEditMode="relative" rAng="0" ptsTypes="AA">
                                      <p:cBhvr>
                                        <p:cTn id="49" dur="500" fill="hold"/>
                                        <p:tgtEl>
                                          <p:spTgt spid="79"/>
                                        </p:tgtEl>
                                        <p:attrNameLst>
                                          <p:attrName>ppt_x</p:attrName>
                                          <p:attrName>ppt_y</p:attrName>
                                        </p:attrNameLst>
                                      </p:cBhvr>
                                      <p:rCtr x="3685" y="0"/>
                                    </p:animMotion>
                                  </p:childTnLst>
                                </p:cTn>
                              </p:par>
                            </p:childTnLst>
                          </p:cTn>
                        </p:par>
                        <p:par>
                          <p:cTn id="50" fill="hold">
                            <p:stCondLst>
                              <p:cond delay="1500"/>
                            </p:stCondLst>
                            <p:childTnLst>
                              <p:par>
                                <p:cTn id="51" presetID="2" presetClass="entr" presetSubtype="2" fill="hold" grpId="0" nodeType="afterEffect">
                                  <p:stCondLst>
                                    <p:cond delay="1000"/>
                                  </p:stCondLst>
                                  <p:childTnLst>
                                    <p:set>
                                      <p:cBhvr>
                                        <p:cTn id="52" dur="1" fill="hold">
                                          <p:stCondLst>
                                            <p:cond delay="0"/>
                                          </p:stCondLst>
                                        </p:cTn>
                                        <p:tgtEl>
                                          <p:spTgt spid="78"/>
                                        </p:tgtEl>
                                        <p:attrNameLst>
                                          <p:attrName>style.visibility</p:attrName>
                                        </p:attrNameLst>
                                      </p:cBhvr>
                                      <p:to>
                                        <p:strVal val="visible"/>
                                      </p:to>
                                    </p:set>
                                    <p:anim calcmode="lin" valueType="num">
                                      <p:cBhvr additive="base">
                                        <p:cTn id="53" dur="500" fill="hold"/>
                                        <p:tgtEl>
                                          <p:spTgt spid="78"/>
                                        </p:tgtEl>
                                        <p:attrNameLst>
                                          <p:attrName>ppt_x</p:attrName>
                                        </p:attrNameLst>
                                      </p:cBhvr>
                                      <p:tavLst>
                                        <p:tav tm="0">
                                          <p:val>
                                            <p:strVal val="1+#ppt_w/2"/>
                                          </p:val>
                                        </p:tav>
                                        <p:tav tm="100000">
                                          <p:val>
                                            <p:strVal val="#ppt_x"/>
                                          </p:val>
                                        </p:tav>
                                      </p:tavLst>
                                    </p:anim>
                                    <p:anim calcmode="lin" valueType="num">
                                      <p:cBhvr additive="base">
                                        <p:cTn id="54"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9" restart="whenNotActive" fill="hold" evtFilter="cancelBubble" nodeType="interactiveSeq">
                <p:stCondLst>
                  <p:cond evt="onClick" delay="0">
                    <p:tgtEl>
                      <p:spTgt spid="66"/>
                    </p:tgtEl>
                  </p:cond>
                </p:stCondLst>
                <p:endSync evt="end" delay="0">
                  <p:rtn val="all"/>
                </p:endSync>
                <p:childTnLst>
                  <p:par>
                    <p:cTn id="60" fill="hold">
                      <p:stCondLst>
                        <p:cond delay="0"/>
                      </p:stCondLst>
                      <p:childTnLst>
                        <p:par>
                          <p:cTn id="61" fill="hold">
                            <p:stCondLst>
                              <p:cond delay="0"/>
                            </p:stCondLst>
                            <p:childTnLst>
                              <p:par>
                                <p:cTn id="62" presetID="35" presetClass="emph" presetSubtype="0" repeatCount="3000" fill="hold" grpId="0" nodeType="clickEffect">
                                  <p:stCondLst>
                                    <p:cond delay="0"/>
                                  </p:stCondLst>
                                  <p:childTnLst>
                                    <p:anim calcmode="discrete" valueType="str">
                                      <p:cBhvr>
                                        <p:cTn id="63" dur="5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6"/>
                  </p:tgtEl>
                </p:cond>
              </p:nextCondLst>
            </p:seq>
            <p:seq concurrent="1" nextAc="seek">
              <p:cTn id="64" restart="whenNotActive" fill="hold" evtFilter="cancelBubble" nodeType="interactiveSeq">
                <p:stCondLst>
                  <p:cond evt="onClick" delay="0">
                    <p:tgtEl>
                      <p:spTgt spid="68"/>
                    </p:tgtEl>
                  </p:cond>
                </p:stCondLst>
                <p:endSync evt="end" delay="0">
                  <p:rtn val="all"/>
                </p:endSync>
                <p:childTnLst>
                  <p:par>
                    <p:cTn id="65" fill="hold">
                      <p:stCondLst>
                        <p:cond delay="0"/>
                      </p:stCondLst>
                      <p:childTnLst>
                        <p:par>
                          <p:cTn id="66" fill="hold">
                            <p:stCondLst>
                              <p:cond delay="0"/>
                            </p:stCondLst>
                            <p:childTnLst>
                              <p:par>
                                <p:cTn id="67" presetID="35" presetClass="emph" presetSubtype="0" repeatCount="3000" fill="hold" grpId="0" nodeType="clickEffect">
                                  <p:stCondLst>
                                    <p:cond delay="0"/>
                                  </p:stCondLst>
                                  <p:childTnLst>
                                    <p:anim calcmode="discrete" valueType="str">
                                      <p:cBhvr>
                                        <p:cTn id="68" dur="5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8"/>
                  </p:tgtEl>
                </p:cond>
              </p:nextCondLst>
            </p:seq>
            <p:seq concurrent="1" nextAc="seek">
              <p:cTn id="69" restart="whenNotActive" fill="hold" evtFilter="cancelBubble" nodeType="interactiveSeq">
                <p:stCondLst>
                  <p:cond evt="onClick" delay="0">
                    <p:tgtEl>
                      <p:spTgt spid="2"/>
                    </p:tgtEl>
                  </p:cond>
                </p:stCondLst>
                <p:endSync evt="end" delay="0">
                  <p:rtn val="all"/>
                </p:endSync>
                <p:childTnLst>
                  <p:par>
                    <p:cTn id="70" fill="hold">
                      <p:stCondLst>
                        <p:cond delay="0"/>
                      </p:stCondLst>
                      <p:childTnLst>
                        <p:par>
                          <p:cTn id="71" fill="hold">
                            <p:stCondLst>
                              <p:cond delay="0"/>
                            </p:stCondLst>
                            <p:childTnLst>
                              <p:par>
                                <p:cTn id="72" presetID="35" presetClass="emph" presetSubtype="0" repeatCount="2000" fill="hold" nodeType="clickEffect">
                                  <p:stCondLst>
                                    <p:cond delay="0"/>
                                  </p:stCondLst>
                                  <p:childTnLst>
                                    <p:anim calcmode="discrete" valueType="str">
                                      <p:cBhvr>
                                        <p:cTn id="73"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65" grpId="0"/>
      <p:bldP spid="66" grpId="0" animBg="1"/>
      <p:bldP spid="66" grpId="1" animBg="1"/>
      <p:bldP spid="68" grpId="0" animBg="1"/>
      <p:bldP spid="68" grpId="1" animBg="1"/>
      <p:bldP spid="75" grpId="0"/>
      <p:bldP spid="76" grpId="0"/>
      <p:bldP spid="77" grpId="0"/>
      <p:bldP spid="78" grpId="0"/>
      <p:bldP spid="8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67"/>
          <p:cNvGrpSpPr/>
          <p:nvPr/>
        </p:nvGrpSpPr>
        <p:grpSpPr>
          <a:xfrm>
            <a:off x="651936" y="977390"/>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9" name="Text Box 7"/>
          <p:cNvSpPr txBox="1">
            <a:spLocks noChangeArrowheads="1"/>
          </p:cNvSpPr>
          <p:nvPr/>
        </p:nvSpPr>
        <p:spPr bwMode="auto">
          <a:xfrm>
            <a:off x="1191936" y="890296"/>
            <a:ext cx="5410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顺序队列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队列</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的</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顺序存储结构</a:t>
            </a:r>
            <a:endPar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16" name="组合 15"/>
          <p:cNvGrpSpPr/>
          <p:nvPr/>
        </p:nvGrpSpPr>
        <p:grpSpPr>
          <a:xfrm>
            <a:off x="651937" y="5387316"/>
            <a:ext cx="9772223" cy="523220"/>
            <a:chOff x="651937" y="5387316"/>
            <a:chExt cx="9772223" cy="523220"/>
          </a:xfrm>
        </p:grpSpPr>
        <p:sp>
          <p:nvSpPr>
            <p:cNvPr id="49" name="Rectangle 13"/>
            <p:cNvSpPr>
              <a:spLocks noChangeArrowheads="1"/>
            </p:cNvSpPr>
            <p:nvPr/>
          </p:nvSpPr>
          <p:spPr bwMode="auto">
            <a:xfrm>
              <a:off x="1130976" y="5387316"/>
              <a:ext cx="9293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1"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如何表示队尾</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：设变量</a:t>
              </a:r>
              <a:r>
                <a:rPr kumimoji="1" lang="en-US" altLang="zh-CN"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rear</a:t>
              </a:r>
              <a:r>
                <a:rPr kumimoji="1"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存储队尾</a:t>
              </a:r>
              <a:r>
                <a:rPr kumimoji="1" lang="zh-CN" altLang="en-US" sz="2800" b="0" i="0" u="none" strike="noStrike" kern="1200" cap="none" spc="0" normalizeH="0" baseline="0" noProof="0" dirty="0" smtClean="0">
                  <a:ln>
                    <a:noFill/>
                  </a:ln>
                  <a:solidFill>
                    <a:srgbClr val="B42D2D"/>
                  </a:solidFill>
                  <a:effectLst/>
                  <a:uLnTx/>
                  <a:uFillTx/>
                  <a:latin typeface="微软雅黑" panose="020B0503020204020204" pitchFamily="34" charset="-122"/>
                  <a:ea typeface="微软雅黑" panose="020B0503020204020204" pitchFamily="34" charset="-122"/>
                  <a:cs typeface="+mn-cs"/>
                </a:rPr>
                <a:t>元素所在的下标</a:t>
              </a:r>
              <a:endParaRPr kumimoji="0" lang="zh-CN" altLang="en-US" sz="2800" b="0" i="0" u="none" strike="noStrike" kern="1200" cap="none" spc="0" normalizeH="0" baseline="0" noProof="0" dirty="0">
                <a:ln>
                  <a:noFill/>
                </a:ln>
                <a:solidFill>
                  <a:srgbClr val="B42D2D"/>
                </a:solidFill>
                <a:effectLst/>
                <a:uLnTx/>
                <a:uFillTx/>
                <a:latin typeface="微软雅黑" panose="020B0503020204020204" pitchFamily="34" charset="-122"/>
                <a:ea typeface="微软雅黑" panose="020B0503020204020204" pitchFamily="34" charset="-122"/>
                <a:cs typeface="+mn-cs"/>
              </a:endParaRPr>
            </a:p>
          </p:txBody>
        </p:sp>
        <p:grpSp>
          <p:nvGrpSpPr>
            <p:cNvPr id="50" name="Group 67"/>
            <p:cNvGrpSpPr/>
            <p:nvPr/>
          </p:nvGrpSpPr>
          <p:grpSpPr>
            <a:xfrm>
              <a:off x="651937" y="5480365"/>
              <a:ext cx="359992" cy="360001"/>
              <a:chOff x="10115551" y="5634036"/>
              <a:chExt cx="577837" cy="576265"/>
            </a:xfrm>
            <a:solidFill>
              <a:srgbClr val="5A327D"/>
            </a:solidFill>
          </p:grpSpPr>
          <p:sp>
            <p:nvSpPr>
              <p:cNvPr id="51"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12" name="组合 11"/>
          <p:cNvGrpSpPr/>
          <p:nvPr/>
        </p:nvGrpSpPr>
        <p:grpSpPr>
          <a:xfrm>
            <a:off x="723146" y="4786051"/>
            <a:ext cx="10741603" cy="523220"/>
            <a:chOff x="723146" y="4786051"/>
            <a:chExt cx="10741603" cy="523220"/>
          </a:xfrm>
        </p:grpSpPr>
        <p:sp>
          <p:nvSpPr>
            <p:cNvPr id="41" name="Rectangle 13"/>
            <p:cNvSpPr>
              <a:spLocks noChangeArrowheads="1"/>
            </p:cNvSpPr>
            <p:nvPr/>
          </p:nvSpPr>
          <p:spPr bwMode="auto">
            <a:xfrm>
              <a:off x="1130976" y="4786051"/>
              <a:ext cx="1033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20000"/>
                </a:spcBef>
                <a:spcAft>
                  <a:spcPts val="0"/>
                </a:spcAft>
                <a:buClr>
                  <a:prstClr val="black"/>
                </a:buClr>
                <a:buSzTx/>
                <a:buFontTx/>
                <a:buNone/>
                <a:tabLst/>
                <a:defRPr/>
              </a:pPr>
              <a:r>
                <a:rPr kumimoji="0" lang="zh-CN" altLang="en-US" sz="2800" b="0" i="0" u="none" strike="noStrike" kern="1200" cap="none" spc="0" normalizeH="0" baseline="0" noProof="0" dirty="0" smtClean="0">
                  <a:ln>
                    <a:noFill/>
                  </a:ln>
                  <a:solidFill>
                    <a:srgbClr val="285A32"/>
                  </a:solidFill>
                  <a:effectLst/>
                  <a:uLnTx/>
                  <a:uFillTx/>
                  <a:latin typeface="微软雅黑" panose="020B0503020204020204" pitchFamily="34" charset="-122"/>
                  <a:ea typeface="微软雅黑" panose="020B0503020204020204" pitchFamily="34" charset="-122"/>
                  <a:cs typeface="+mn-cs"/>
                </a:rPr>
                <a:t>如何表示队头</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：用数组的一端作为队</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头，从下标 </a:t>
              </a:r>
              <a:r>
                <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0 </a:t>
              </a: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处开始存放</a:t>
              </a:r>
            </a:p>
          </p:txBody>
        </p:sp>
        <p:grpSp>
          <p:nvGrpSpPr>
            <p:cNvPr id="53" name="Group 67"/>
            <p:cNvGrpSpPr/>
            <p:nvPr/>
          </p:nvGrpSpPr>
          <p:grpSpPr>
            <a:xfrm>
              <a:off x="723146" y="4928620"/>
              <a:ext cx="359992" cy="360001"/>
              <a:chOff x="10115551" y="5634036"/>
              <a:chExt cx="577837" cy="576265"/>
            </a:xfrm>
            <a:solidFill>
              <a:srgbClr val="5A327D"/>
            </a:solidFill>
          </p:grpSpPr>
          <p:sp>
            <p:nvSpPr>
              <p:cNvPr id="54"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5" name="Text Box 31"/>
          <p:cNvSpPr txBox="1">
            <a:spLocks noChangeArrowheads="1"/>
          </p:cNvSpPr>
          <p:nvPr/>
        </p:nvSpPr>
        <p:spPr bwMode="auto">
          <a:xfrm>
            <a:off x="2750360" y="1515898"/>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0        1        2         3        4  </a:t>
            </a:r>
          </a:p>
        </p:txBody>
      </p:sp>
      <p:sp>
        <p:nvSpPr>
          <p:cNvPr id="66" name="Line 32"/>
          <p:cNvSpPr>
            <a:spLocks noChangeShapeType="1"/>
          </p:cNvSpPr>
          <p:nvPr/>
        </p:nvSpPr>
        <p:spPr bwMode="auto">
          <a:xfrm flipH="1">
            <a:off x="7045029" y="2419502"/>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8" name="Line 34"/>
          <p:cNvSpPr>
            <a:spLocks noChangeShapeType="1"/>
          </p:cNvSpPr>
          <p:nvPr/>
        </p:nvSpPr>
        <p:spPr bwMode="auto">
          <a:xfrm flipH="1">
            <a:off x="1549242" y="243061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6" name="Text Box 37"/>
          <p:cNvSpPr txBox="1">
            <a:spLocks noChangeArrowheads="1"/>
          </p:cNvSpPr>
          <p:nvPr/>
        </p:nvSpPr>
        <p:spPr bwMode="auto">
          <a:xfrm>
            <a:off x="2680336" y="2028938"/>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4" name="组合 3"/>
          <p:cNvGrpSpPr/>
          <p:nvPr/>
        </p:nvGrpSpPr>
        <p:grpSpPr>
          <a:xfrm>
            <a:off x="3532823" y="2028938"/>
            <a:ext cx="1530350" cy="641350"/>
            <a:chOff x="3487103" y="2072480"/>
            <a:chExt cx="1530350" cy="641350"/>
          </a:xfrm>
        </p:grpSpPr>
        <p:sp>
          <p:nvSpPr>
            <p:cNvPr id="77" name="Text Box 38"/>
            <p:cNvSpPr txBox="1">
              <a:spLocks noChangeArrowheads="1"/>
            </p:cNvSpPr>
            <p:nvPr/>
          </p:nvSpPr>
          <p:spPr bwMode="auto">
            <a:xfrm>
              <a:off x="3487103" y="2072480"/>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8" name="Text Box 39"/>
            <p:cNvSpPr txBox="1">
              <a:spLocks noChangeArrowheads="1"/>
            </p:cNvSpPr>
            <p:nvPr/>
          </p:nvSpPr>
          <p:spPr bwMode="auto">
            <a:xfrm>
              <a:off x="4431666" y="207248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4</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grpSp>
        <p:nvGrpSpPr>
          <p:cNvPr id="79" name="Group 40"/>
          <p:cNvGrpSpPr/>
          <p:nvPr/>
        </p:nvGrpSpPr>
        <p:grpSpPr bwMode="auto">
          <a:xfrm>
            <a:off x="4260830" y="2789304"/>
            <a:ext cx="1035050" cy="903288"/>
            <a:chOff x="2567" y="2939"/>
            <a:chExt cx="652" cy="569"/>
          </a:xfrm>
          <a:noFill/>
        </p:grpSpPr>
        <p:sp>
          <p:nvSpPr>
            <p:cNvPr id="80"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1"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sp>
        <p:nvSpPr>
          <p:cNvPr id="42" name="Text Box 8"/>
          <p:cNvSpPr txBox="1">
            <a:spLocks noChangeArrowheads="1"/>
          </p:cNvSpPr>
          <p:nvPr/>
        </p:nvSpPr>
        <p:spPr bwMode="auto">
          <a:xfrm>
            <a:off x="7048675" y="900932"/>
            <a:ext cx="3131646" cy="519113"/>
          </a:xfrm>
          <a:prstGeom prst="rect">
            <a:avLst/>
          </a:prstGeom>
          <a:noFill/>
          <a:ln w="9525">
            <a:solidFill>
              <a:srgbClr val="5A32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5A327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例：</a:t>
            </a:r>
            <a:r>
              <a:rPr kumimoji="0" lang="en-US" altLang="zh-CN" sz="2800" b="0" i="1"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a:t>
            </a:r>
            <a:r>
              <a:rPr kumimoji="0" lang="en-US" altLang="zh-CN"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800" b="0" i="0" u="none" strike="noStrike" kern="1200" cap="none" spc="0" normalizeH="0" baseline="-2500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800" b="0" i="0" u="none" strike="noStrike" kern="1200" cap="none" spc="0" normalizeH="0" baseline="0" noProof="0" dirty="0" smtClean="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出</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a:t>
            </a:r>
          </a:p>
        </p:txBody>
      </p:sp>
      <p:grpSp>
        <p:nvGrpSpPr>
          <p:cNvPr id="44" name="组合 43"/>
          <p:cNvGrpSpPr/>
          <p:nvPr/>
        </p:nvGrpSpPr>
        <p:grpSpPr>
          <a:xfrm>
            <a:off x="7244833" y="3957074"/>
            <a:ext cx="4282641" cy="519113"/>
            <a:chOff x="1826091" y="4148024"/>
            <a:chExt cx="4047423" cy="519113"/>
          </a:xfrm>
        </p:grpSpPr>
        <p:sp>
          <p:nvSpPr>
            <p:cNvPr id="45" name="Text Box 11"/>
            <p:cNvSpPr txBox="1">
              <a:spLocks noChangeArrowheads="1"/>
            </p:cNvSpPr>
            <p:nvPr/>
          </p:nvSpPr>
          <p:spPr bwMode="auto">
            <a:xfrm>
              <a:off x="2284240" y="4148024"/>
              <a:ext cx="358927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出队操作的时间性能？</a:t>
              </a:r>
            </a:p>
          </p:txBody>
        </p:sp>
        <p:grpSp>
          <p:nvGrpSpPr>
            <p:cNvPr id="46" name="Group 31"/>
            <p:cNvGrpSpPr/>
            <p:nvPr/>
          </p:nvGrpSpPr>
          <p:grpSpPr>
            <a:xfrm>
              <a:off x="1826091" y="4213620"/>
              <a:ext cx="465732" cy="432000"/>
              <a:chOff x="8686801" y="2019300"/>
              <a:chExt cx="528638" cy="565150"/>
            </a:xfrm>
            <a:solidFill>
              <a:srgbClr val="5A327D"/>
            </a:solidFill>
          </p:grpSpPr>
          <p:sp>
            <p:nvSpPr>
              <p:cNvPr id="4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3" name="Rounded Rectangle 10"/>
          <p:cNvSpPr/>
          <p:nvPr/>
        </p:nvSpPr>
        <p:spPr>
          <a:xfrm>
            <a:off x="542925"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4" name="Text Box 2"/>
          <p:cNvSpPr txBox="1">
            <a:spLocks noChangeArrowheads="1"/>
          </p:cNvSpPr>
          <p:nvPr/>
        </p:nvSpPr>
        <p:spPr bwMode="auto">
          <a:xfrm>
            <a:off x="607689" y="46345"/>
            <a:ext cx="1890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顺序队列</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grpSp>
        <p:nvGrpSpPr>
          <p:cNvPr id="67" name="组合 66"/>
          <p:cNvGrpSpPr/>
          <p:nvPr/>
        </p:nvGrpSpPr>
        <p:grpSpPr>
          <a:xfrm>
            <a:off x="581239" y="3957074"/>
            <a:ext cx="6471683" cy="519113"/>
            <a:chOff x="1826091" y="4148024"/>
            <a:chExt cx="6116235" cy="519113"/>
          </a:xfrm>
        </p:grpSpPr>
        <p:sp>
          <p:nvSpPr>
            <p:cNvPr id="69" name="Text Box 11"/>
            <p:cNvSpPr txBox="1">
              <a:spLocks noChangeArrowheads="1"/>
            </p:cNvSpPr>
            <p:nvPr/>
          </p:nvSpPr>
          <p:spPr bwMode="auto">
            <a:xfrm>
              <a:off x="2341852" y="4148024"/>
              <a:ext cx="560047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如何改造数组实现队列的顺序</a:t>
              </a:r>
              <a:r>
                <a:rPr kumimoji="0" lang="zh-CN" altLang="en-US" sz="2800" b="0" i="0" u="none" strike="noStrike" kern="1200" cap="none" spc="0" normalizeH="0" baseline="0" noProof="0" dirty="0" smtClean="0">
                  <a:ln>
                    <a:noFill/>
                  </a:ln>
                  <a:solidFill>
                    <a:srgbClr val="404040"/>
                  </a:solidFill>
                  <a:effectLst/>
                  <a:uLnTx/>
                  <a:uFillTx/>
                  <a:latin typeface="微软雅黑" panose="020B0503020204020204" pitchFamily="34" charset="-122"/>
                  <a:ea typeface="微软雅黑" panose="020B0503020204020204" pitchFamily="34" charset="-122"/>
                  <a:cs typeface="+mn-cs"/>
                </a:rPr>
                <a:t>存储？</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70" name="Group 31"/>
            <p:cNvGrpSpPr/>
            <p:nvPr/>
          </p:nvGrpSpPr>
          <p:grpSpPr>
            <a:xfrm>
              <a:off x="1826091" y="4213620"/>
              <a:ext cx="465732" cy="432000"/>
              <a:chOff x="8686801" y="2019300"/>
              <a:chExt cx="528638" cy="565150"/>
            </a:xfrm>
            <a:solidFill>
              <a:srgbClr val="5A327D"/>
            </a:solidFill>
          </p:grpSpPr>
          <p:sp>
            <p:nvSpPr>
              <p:cNvPr id="71"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2"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85" name="组合 84"/>
          <p:cNvGrpSpPr/>
          <p:nvPr/>
        </p:nvGrpSpPr>
        <p:grpSpPr>
          <a:xfrm>
            <a:off x="2444162" y="2058821"/>
            <a:ext cx="4608759" cy="720725"/>
            <a:chOff x="2444162" y="2058821"/>
            <a:chExt cx="4608759" cy="720725"/>
          </a:xfrm>
        </p:grpSpPr>
        <p:sp>
          <p:nvSpPr>
            <p:cNvPr id="86" name="Text Box 29"/>
            <p:cNvSpPr txBox="1">
              <a:spLocks noChangeArrowheads="1"/>
            </p:cNvSpPr>
            <p:nvPr/>
          </p:nvSpPr>
          <p:spPr bwMode="auto">
            <a:xfrm>
              <a:off x="2444162" y="2058821"/>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87" name="直接连接符 86"/>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947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76"/>
                                        </p:tgtEl>
                                        <p:attrNameLst>
                                          <p:attrName>ppt_x</p:attrName>
                                        </p:attrNameLst>
                                      </p:cBhvr>
                                      <p:tavLst>
                                        <p:tav tm="0">
                                          <p:val>
                                            <p:strVal val="ppt_x"/>
                                          </p:val>
                                        </p:tav>
                                        <p:tav tm="100000">
                                          <p:val>
                                            <p:strVal val="0-ppt_w/2"/>
                                          </p:val>
                                        </p:tav>
                                      </p:tavLst>
                                    </p:anim>
                                    <p:anim calcmode="lin" valueType="num">
                                      <p:cBhvr additive="base">
                                        <p:cTn id="7" dur="500"/>
                                        <p:tgtEl>
                                          <p:spTgt spid="76"/>
                                        </p:tgtEl>
                                        <p:attrNameLst>
                                          <p:attrName>ppt_y</p:attrName>
                                        </p:attrNameLst>
                                      </p:cBhvr>
                                      <p:tavLst>
                                        <p:tav tm="0">
                                          <p:val>
                                            <p:strVal val="ppt_y"/>
                                          </p:val>
                                        </p:tav>
                                        <p:tav tm="100000">
                                          <p:val>
                                            <p:strVal val="ppt_y"/>
                                          </p:val>
                                        </p:tav>
                                      </p:tavLst>
                                    </p:anim>
                                    <p:set>
                                      <p:cBhvr>
                                        <p:cTn id="8" dur="1" fill="hold">
                                          <p:stCondLst>
                                            <p:cond delay="499"/>
                                          </p:stCondLst>
                                        </p:cTn>
                                        <p:tgtEl>
                                          <p:spTgt spid="76"/>
                                        </p:tgtEl>
                                        <p:attrNameLst>
                                          <p:attrName>style.visibility</p:attrName>
                                        </p:attrNameLst>
                                      </p:cBhvr>
                                      <p:to>
                                        <p:strVal val="hidden"/>
                                      </p:to>
                                    </p:set>
                                  </p:childTnLst>
                                </p:cTn>
                              </p:par>
                            </p:childTnLst>
                          </p:cTn>
                        </p:par>
                        <p:par>
                          <p:cTn id="9" fill="hold">
                            <p:stCondLst>
                              <p:cond delay="500"/>
                            </p:stCondLst>
                            <p:childTnLst>
                              <p:par>
                                <p:cTn id="10" presetID="35" presetClass="path" presetSubtype="0" accel="50000" decel="50000" fill="hold" nodeType="afterEffect">
                                  <p:stCondLst>
                                    <p:cond delay="0"/>
                                  </p:stCondLst>
                                  <p:childTnLst>
                                    <p:animMotion origin="layout" path="M -3.95833E-6 3.46821E-6 L -0.07226 3.46821E-6 " pathEditMode="relative" rAng="0" ptsTypes="AA">
                                      <p:cBhvr>
                                        <p:cTn id="11" dur="500" fill="hold"/>
                                        <p:tgtEl>
                                          <p:spTgt spid="4"/>
                                        </p:tgtEl>
                                        <p:attrNameLst>
                                          <p:attrName>ppt_x</p:attrName>
                                          <p:attrName>ppt_y</p:attrName>
                                        </p:attrNameLst>
                                      </p:cBhvr>
                                      <p:rCtr x="-3620" y="0"/>
                                    </p:animMotion>
                                  </p:childTnLst>
                                </p:cTn>
                              </p:par>
                            </p:childTnLst>
                          </p:cTn>
                        </p:par>
                        <p:par>
                          <p:cTn id="12" fill="hold">
                            <p:stCondLst>
                              <p:cond delay="1000"/>
                            </p:stCondLst>
                            <p:childTnLst>
                              <p:par>
                                <p:cTn id="13" presetID="35" presetClass="path" presetSubtype="0" accel="50000" decel="50000" fill="hold" nodeType="afterEffect">
                                  <p:stCondLst>
                                    <p:cond delay="0"/>
                                  </p:stCondLst>
                                  <p:childTnLst>
                                    <p:animMotion origin="layout" path="M 1.45833E-6 -3.7037E-7 L -0.0763 -3.7037E-7 " pathEditMode="relative" rAng="0" ptsTypes="AA">
                                      <p:cBhvr>
                                        <p:cTn id="14" dur="500" fill="hold"/>
                                        <p:tgtEl>
                                          <p:spTgt spid="79"/>
                                        </p:tgtEl>
                                        <p:attrNameLst>
                                          <p:attrName>ppt_x</p:attrName>
                                          <p:attrName>ppt_y</p:attrName>
                                        </p:attrNameLst>
                                      </p:cBhvr>
                                      <p:rCtr x="-3815"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66"/>
                    </p:tgtEl>
                  </p:cond>
                </p:stCondLst>
                <p:endSync evt="end" delay="0">
                  <p:rtn val="all"/>
                </p:endSync>
                <p:childTnLst>
                  <p:par>
                    <p:cTn id="20" fill="hold">
                      <p:stCondLst>
                        <p:cond delay="0"/>
                      </p:stCondLst>
                      <p:childTnLst>
                        <p:par>
                          <p:cTn id="21" fill="hold">
                            <p:stCondLst>
                              <p:cond delay="0"/>
                            </p:stCondLst>
                            <p:childTnLst>
                              <p:par>
                                <p:cTn id="22" presetID="35" presetClass="emph" presetSubtype="0" repeatCount="3000" fill="hold" grpId="0" nodeType="clickEffect">
                                  <p:stCondLst>
                                    <p:cond delay="0"/>
                                  </p:stCondLst>
                                  <p:childTnLst>
                                    <p:anim calcmode="discrete" valueType="str">
                                      <p:cBhvr>
                                        <p:cTn id="23" dur="5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6"/>
                  </p:tgtEl>
                </p:cond>
              </p:nextCondLst>
            </p:seq>
            <p:seq concurrent="1" nextAc="seek">
              <p:cTn id="24" restart="whenNotActive" fill="hold" evtFilter="cancelBubble" nodeType="interactiveSeq">
                <p:stCondLst>
                  <p:cond evt="onClick" delay="0">
                    <p:tgtEl>
                      <p:spTgt spid="68"/>
                    </p:tgtEl>
                  </p:cond>
                </p:stCondLst>
                <p:endSync evt="end" delay="0">
                  <p:rtn val="all"/>
                </p:endSync>
                <p:childTnLst>
                  <p:par>
                    <p:cTn id="25" fill="hold">
                      <p:stCondLst>
                        <p:cond delay="0"/>
                      </p:stCondLst>
                      <p:childTnLst>
                        <p:par>
                          <p:cTn id="26" fill="hold">
                            <p:stCondLst>
                              <p:cond delay="0"/>
                            </p:stCondLst>
                            <p:childTnLst>
                              <p:par>
                                <p:cTn id="27" presetID="35" presetClass="emph" presetSubtype="0" repeatCount="3000" fill="hold" grpId="0" nodeType="clickEffect">
                                  <p:stCondLst>
                                    <p:cond delay="0"/>
                                  </p:stCondLst>
                                  <p:childTnLst>
                                    <p:anim calcmode="discrete" valueType="str">
                                      <p:cBhvr>
                                        <p:cTn id="28" dur="5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8"/>
                  </p:tgtEl>
                </p:cond>
              </p:nextCondLst>
            </p:seq>
            <p:seq concurrent="1" nextAc="seek">
              <p:cTn id="29" restart="whenNotActive" fill="hold" evtFilter="cancelBubble" nodeType="interactiveSeq">
                <p:stCondLst>
                  <p:cond evt="onClick" delay="0">
                    <p:tgtEl>
                      <p:spTgt spid="85"/>
                    </p:tgtEl>
                  </p:cond>
                </p:stCondLst>
                <p:endSync evt="end" delay="0">
                  <p:rtn val="all"/>
                </p:endSync>
                <p:childTnLst>
                  <p:par>
                    <p:cTn id="30" fill="hold">
                      <p:stCondLst>
                        <p:cond delay="0"/>
                      </p:stCondLst>
                      <p:childTnLst>
                        <p:par>
                          <p:cTn id="31" fill="hold">
                            <p:stCondLst>
                              <p:cond delay="0"/>
                            </p:stCondLst>
                            <p:childTnLst>
                              <p:par>
                                <p:cTn id="32" presetID="35" presetClass="emph" presetSubtype="0" repeatCount="2000" fill="hold" nodeType="clickEffect">
                                  <p:stCondLst>
                                    <p:cond delay="0"/>
                                  </p:stCondLst>
                                  <p:childTnLst>
                                    <p:anim calcmode="discrete" valueType="str">
                                      <p:cBhvr>
                                        <p:cTn id="33" dur="500" fill="hold"/>
                                        <p:tgtEl>
                                          <p:spTgt spid="8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5"/>
                  </p:tgtEl>
                </p:cond>
              </p:nextCondLst>
            </p:seq>
          </p:childTnLst>
        </p:cTn>
      </p:par>
    </p:tnLst>
    <p:bldLst>
      <p:bldP spid="66" grpId="0" animBg="1"/>
      <p:bldP spid="68" grpId="0" animBg="1"/>
      <p:bldP spid="7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16047" y="895913"/>
            <a:ext cx="6084788" cy="519113"/>
            <a:chOff x="1826091" y="4148024"/>
            <a:chExt cx="5750590" cy="519113"/>
          </a:xfrm>
        </p:grpSpPr>
        <p:sp>
          <p:nvSpPr>
            <p:cNvPr id="33" name="Text Box 11"/>
            <p:cNvSpPr txBox="1">
              <a:spLocks noChangeArrowheads="1"/>
            </p:cNvSpPr>
            <p:nvPr/>
          </p:nvSpPr>
          <p:spPr bwMode="auto">
            <a:xfrm>
              <a:off x="2385061" y="4148024"/>
              <a:ext cx="519162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如何改进出队操作的时间性能？</a:t>
              </a:r>
            </a:p>
          </p:txBody>
        </p:sp>
        <p:grpSp>
          <p:nvGrpSpPr>
            <p:cNvPr id="56" name="Group 31"/>
            <p:cNvGrpSpPr/>
            <p:nvPr/>
          </p:nvGrpSpPr>
          <p:grpSpPr>
            <a:xfrm>
              <a:off x="1826091" y="4213620"/>
              <a:ext cx="465732" cy="432000"/>
              <a:chOff x="8686801" y="2019300"/>
              <a:chExt cx="528638" cy="565150"/>
            </a:xfrm>
            <a:solidFill>
              <a:srgbClr val="5A327D"/>
            </a:solidFill>
          </p:grpSpPr>
          <p:sp>
            <p:nvSpPr>
              <p:cNvPr id="5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6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65" name="Text Box 31"/>
          <p:cNvSpPr txBox="1">
            <a:spLocks noChangeArrowheads="1"/>
          </p:cNvSpPr>
          <p:nvPr/>
        </p:nvSpPr>
        <p:spPr bwMode="auto">
          <a:xfrm>
            <a:off x="2750360" y="1515898"/>
            <a:ext cx="4250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0"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rPr>
              <a:t>0        1        2         3        4  </a:t>
            </a:r>
          </a:p>
        </p:txBody>
      </p:sp>
      <p:sp>
        <p:nvSpPr>
          <p:cNvPr id="66" name="Line 32"/>
          <p:cNvSpPr>
            <a:spLocks noChangeShapeType="1"/>
          </p:cNvSpPr>
          <p:nvPr/>
        </p:nvSpPr>
        <p:spPr bwMode="auto">
          <a:xfrm flipH="1">
            <a:off x="7045029" y="2419502"/>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68" name="Line 34"/>
          <p:cNvSpPr>
            <a:spLocks noChangeShapeType="1"/>
          </p:cNvSpPr>
          <p:nvPr/>
        </p:nvSpPr>
        <p:spPr bwMode="auto">
          <a:xfrm flipH="1">
            <a:off x="1549242" y="2430614"/>
            <a:ext cx="894920" cy="0"/>
          </a:xfrm>
          <a:prstGeom prst="line">
            <a:avLst/>
          </a:prstGeom>
          <a:noFill/>
          <a:ln w="38100">
            <a:solidFill>
              <a:srgbClr val="5A327D"/>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76" name="Text Box 37"/>
          <p:cNvSpPr txBox="1">
            <a:spLocks noChangeArrowheads="1"/>
          </p:cNvSpPr>
          <p:nvPr/>
        </p:nvSpPr>
        <p:spPr bwMode="auto">
          <a:xfrm>
            <a:off x="3564256" y="207248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2</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7" name="Text Box 38"/>
          <p:cNvSpPr txBox="1">
            <a:spLocks noChangeArrowheads="1"/>
          </p:cNvSpPr>
          <p:nvPr/>
        </p:nvSpPr>
        <p:spPr bwMode="auto">
          <a:xfrm>
            <a:off x="4416743" y="2072480"/>
            <a:ext cx="585788"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3</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sp>
        <p:nvSpPr>
          <p:cNvPr id="78" name="Text Box 39"/>
          <p:cNvSpPr txBox="1">
            <a:spLocks noChangeArrowheads="1"/>
          </p:cNvSpPr>
          <p:nvPr/>
        </p:nvSpPr>
        <p:spPr bwMode="auto">
          <a:xfrm>
            <a:off x="5361306" y="2072480"/>
            <a:ext cx="585787" cy="641350"/>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rPr>
              <a:t>4</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79" name="Group 40"/>
          <p:cNvGrpSpPr/>
          <p:nvPr/>
        </p:nvGrpSpPr>
        <p:grpSpPr bwMode="auto">
          <a:xfrm>
            <a:off x="5289164" y="2774790"/>
            <a:ext cx="1035050" cy="903288"/>
            <a:chOff x="2567" y="2939"/>
            <a:chExt cx="652" cy="569"/>
          </a:xfrm>
          <a:noFill/>
        </p:grpSpPr>
        <p:sp>
          <p:nvSpPr>
            <p:cNvPr id="80"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1" name="Text Box 42"/>
            <p:cNvSpPr txBox="1">
              <a:spLocks noChangeArrowheads="1"/>
            </p:cNvSpPr>
            <p:nvPr/>
          </p:nvSpPr>
          <p:spPr bwMode="auto">
            <a:xfrm>
              <a:off x="256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rPr>
                <a:t>rear</a:t>
              </a:r>
            </a:p>
          </p:txBody>
        </p:sp>
      </p:grpSp>
      <p:grpSp>
        <p:nvGrpSpPr>
          <p:cNvPr id="63" name="组合 62"/>
          <p:cNvGrpSpPr/>
          <p:nvPr/>
        </p:nvGrpSpPr>
        <p:grpSpPr>
          <a:xfrm>
            <a:off x="740860" y="4096714"/>
            <a:ext cx="5496270" cy="523220"/>
            <a:chOff x="723146" y="4816531"/>
            <a:chExt cx="5496270" cy="523220"/>
          </a:xfrm>
        </p:grpSpPr>
        <p:sp>
          <p:nvSpPr>
            <p:cNvPr id="64" name="Rectangle 13"/>
            <p:cNvSpPr>
              <a:spLocks noChangeArrowheads="1"/>
            </p:cNvSpPr>
            <p:nvPr/>
          </p:nvSpPr>
          <p:spPr bwMode="auto">
            <a:xfrm>
              <a:off x="1130977" y="4816531"/>
              <a:ext cx="50884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设置队头、队尾两个位置指针</a:t>
              </a:r>
            </a:p>
          </p:txBody>
        </p:sp>
        <p:grpSp>
          <p:nvGrpSpPr>
            <p:cNvPr id="67" name="Group 67"/>
            <p:cNvGrpSpPr/>
            <p:nvPr/>
          </p:nvGrpSpPr>
          <p:grpSpPr>
            <a:xfrm>
              <a:off x="723146" y="4928620"/>
              <a:ext cx="359992" cy="360001"/>
              <a:chOff x="10115551" y="5634036"/>
              <a:chExt cx="577837" cy="576265"/>
            </a:xfrm>
            <a:solidFill>
              <a:srgbClr val="5A327D"/>
            </a:solidFill>
          </p:grpSpPr>
          <p:sp>
            <p:nvSpPr>
              <p:cNvPr id="69"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sp>
        <p:nvSpPr>
          <p:cNvPr id="71" name="Rectangle 11"/>
          <p:cNvSpPr/>
          <p:nvPr/>
        </p:nvSpPr>
        <p:spPr>
          <a:xfrm>
            <a:off x="501504" y="4931255"/>
            <a:ext cx="1116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约定：队头</a:t>
            </a: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front</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指向队头元素的</a:t>
            </a:r>
            <a:r>
              <a:rPr kumimoji="0" lang="zh-CN" altLang="en-US" sz="2800" b="0" i="0" u="none" strike="noStrike" kern="1200" cap="none" spc="0" normalizeH="0" baseline="0" noProof="0" dirty="0">
                <a:ln>
                  <a:noFill/>
                </a:ln>
                <a:solidFill>
                  <a:srgbClr val="B42D2D"/>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前一个位置</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，队尾</a:t>
            </a:r>
            <a:r>
              <a:rPr kumimoji="0" lang="en-US" altLang="zh-CN"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rear</a:t>
            </a:r>
            <a:r>
              <a:rPr kumimoji="0" lang="zh-CN" altLang="en-US" sz="2800" b="0" i="0" u="none" strike="noStrike" kern="1200" cap="none" spc="0" normalizeH="0" baseline="0" noProof="0" dirty="0">
                <a:ln>
                  <a:noFill/>
                </a:ln>
                <a:solidFill>
                  <a:srgbClr val="40404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指向队尾元素</a:t>
            </a:r>
          </a:p>
        </p:txBody>
      </p:sp>
      <p:grpSp>
        <p:nvGrpSpPr>
          <p:cNvPr id="74" name="Group 40"/>
          <p:cNvGrpSpPr/>
          <p:nvPr/>
        </p:nvGrpSpPr>
        <p:grpSpPr bwMode="auto">
          <a:xfrm>
            <a:off x="1667685" y="2774790"/>
            <a:ext cx="1035050" cy="903288"/>
            <a:chOff x="2537" y="2939"/>
            <a:chExt cx="652" cy="569"/>
          </a:xfrm>
          <a:noFill/>
        </p:grpSpPr>
        <p:sp>
          <p:nvSpPr>
            <p:cNvPr id="75" name="Line 41"/>
            <p:cNvSpPr>
              <a:spLocks noChangeShapeType="1"/>
            </p:cNvSpPr>
            <p:nvPr/>
          </p:nvSpPr>
          <p:spPr bwMode="auto">
            <a:xfrm flipV="1">
              <a:off x="2823" y="2939"/>
              <a:ext cx="0" cy="312"/>
            </a:xfrm>
            <a:prstGeom prst="line">
              <a:avLst/>
            </a:prstGeom>
            <a:grpFill/>
            <a:ln w="38100">
              <a:solidFill>
                <a:srgbClr val="006666"/>
              </a:solidFill>
              <a:roun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404040"/>
                </a:solidFill>
                <a:effectLst/>
                <a:uLnTx/>
                <a:uFillTx/>
                <a:latin typeface="Calibri"/>
                <a:ea typeface="宋体" panose="02010600030101010101" pitchFamily="2" charset="-122"/>
                <a:cs typeface="+mn-cs"/>
              </a:endParaRPr>
            </a:p>
          </p:txBody>
        </p:sp>
        <p:sp>
          <p:nvSpPr>
            <p:cNvPr id="85" name="Text Box 42"/>
            <p:cNvSpPr txBox="1">
              <a:spLocks noChangeArrowheads="1"/>
            </p:cNvSpPr>
            <p:nvPr/>
          </p:nvSpPr>
          <p:spPr bwMode="auto">
            <a:xfrm>
              <a:off x="2537" y="3181"/>
              <a:ext cx="652" cy="327"/>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front</a:t>
              </a:r>
              <a:endParaRPr kumimoji="0" lang="en-US" altLang="zh-CN" sz="2800" b="1" i="0" u="none" strike="noStrike" kern="1200" cap="none" spc="0" normalizeH="0" baseline="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sp>
        <p:nvSpPr>
          <p:cNvPr id="86" name="Text Box 37"/>
          <p:cNvSpPr txBox="1">
            <a:spLocks noChangeArrowheads="1"/>
          </p:cNvSpPr>
          <p:nvPr/>
        </p:nvSpPr>
        <p:spPr bwMode="auto">
          <a:xfrm>
            <a:off x="2702735" y="2067671"/>
            <a:ext cx="585787" cy="646331"/>
          </a:xfrm>
          <a:prstGeom prst="rect">
            <a:avLst/>
          </a:prstGeom>
          <a:noFill/>
          <a:ln>
            <a:noFill/>
          </a:ln>
          <a:effectLst/>
        </p:spPr>
        <p:txBody>
          <a:bodyPr>
            <a:spAutoFit/>
          </a:bodyPr>
          <a:lstStyle/>
          <a:p>
            <a:pPr marL="0" marR="0" lvl="0" indent="0" algn="l" defTabSz="914400" rtl="0" eaLnBrk="0" fontAlgn="auto" latinLnBrk="0" hangingPunct="0">
              <a:lnSpc>
                <a:spcPct val="100000"/>
              </a:lnSpc>
              <a:spcBef>
                <a:spcPct val="50000"/>
              </a:spcBef>
              <a:spcAft>
                <a:spcPts val="0"/>
              </a:spcAft>
              <a:buClrTx/>
              <a:buSzTx/>
              <a:buFontTx/>
              <a:buNone/>
              <a:tabLst/>
              <a:defRPr/>
            </a:pPr>
            <a:r>
              <a:rPr kumimoji="0" lang="en-US" altLang="zh-CN" sz="3600" b="1" i="1" u="none" strike="noStrike" kern="1200" cap="none" spc="0" normalizeH="0" baseline="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a</a:t>
            </a:r>
            <a:r>
              <a:rPr kumimoji="0" lang="en-US" altLang="zh-CN" sz="3600" b="1" i="0" u="none" strike="noStrike" kern="1200" cap="none" spc="0" normalizeH="0" baseline="-25000" noProof="0" dirty="0" smtClean="0">
                <a:ln>
                  <a:noFill/>
                </a:ln>
                <a:solidFill>
                  <a:srgbClr val="404040"/>
                </a:solidFill>
                <a:effectLst/>
                <a:uLnTx/>
                <a:uFillTx/>
                <a:latin typeface="Times New Roman" panose="02020603050405020304" pitchFamily="18" charset="0"/>
                <a:ea typeface="宋体" panose="02010600030101010101" pitchFamily="2" charset="-122"/>
                <a:cs typeface="+mn-cs"/>
              </a:rPr>
              <a:t>1</a:t>
            </a:r>
            <a:endParaRPr kumimoji="0" lang="zh-CN" altLang="en-US" sz="3600" b="1" i="0" u="none" strike="noStrike" kern="1200" cap="none" spc="0" normalizeH="0" baseline="-25000" noProof="0" dirty="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grpSp>
        <p:nvGrpSpPr>
          <p:cNvPr id="88" name="组合 87"/>
          <p:cNvGrpSpPr/>
          <p:nvPr/>
        </p:nvGrpSpPr>
        <p:grpSpPr>
          <a:xfrm>
            <a:off x="6383509" y="4091304"/>
            <a:ext cx="5496270" cy="523220"/>
            <a:chOff x="723146" y="4816531"/>
            <a:chExt cx="5496270" cy="523220"/>
          </a:xfrm>
        </p:grpSpPr>
        <p:sp>
          <p:nvSpPr>
            <p:cNvPr id="89" name="Rectangle 13"/>
            <p:cNvSpPr>
              <a:spLocks noChangeArrowheads="1"/>
            </p:cNvSpPr>
            <p:nvPr/>
          </p:nvSpPr>
          <p:spPr bwMode="auto">
            <a:xfrm>
              <a:off x="1130977" y="4816531"/>
              <a:ext cx="50884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入队、出队时间性能均是</a:t>
              </a:r>
              <a:r>
                <a:rPr kumimoji="0" lang="en-US" altLang="zh-CN"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rPr>
                <a:t>O(1)</a:t>
              </a:r>
              <a:endParaRPr kumimoji="0" lang="zh-CN" altLang="en-US" sz="2800" b="0"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endParaRPr>
            </a:p>
          </p:txBody>
        </p:sp>
        <p:grpSp>
          <p:nvGrpSpPr>
            <p:cNvPr id="90" name="Group 67"/>
            <p:cNvGrpSpPr/>
            <p:nvPr/>
          </p:nvGrpSpPr>
          <p:grpSpPr>
            <a:xfrm>
              <a:off x="723146" y="4928620"/>
              <a:ext cx="359992" cy="360001"/>
              <a:chOff x="10115551" y="5634036"/>
              <a:chExt cx="577837" cy="576265"/>
            </a:xfrm>
            <a:solidFill>
              <a:srgbClr val="5A327D"/>
            </a:solidFill>
          </p:grpSpPr>
          <p:sp>
            <p:nvSpPr>
              <p:cNvPr id="91"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grpSp>
      <p:grpSp>
        <p:nvGrpSpPr>
          <p:cNvPr id="46" name="组合 45"/>
          <p:cNvGrpSpPr/>
          <p:nvPr/>
        </p:nvGrpSpPr>
        <p:grpSpPr>
          <a:xfrm>
            <a:off x="2444162" y="2058821"/>
            <a:ext cx="4608759" cy="720725"/>
            <a:chOff x="2444162" y="2058821"/>
            <a:chExt cx="4608759" cy="720725"/>
          </a:xfrm>
        </p:grpSpPr>
        <p:sp>
          <p:nvSpPr>
            <p:cNvPr id="47" name="Text Box 29"/>
            <p:cNvSpPr txBox="1">
              <a:spLocks noChangeArrowheads="1"/>
            </p:cNvSpPr>
            <p:nvPr/>
          </p:nvSpPr>
          <p:spPr bwMode="auto">
            <a:xfrm>
              <a:off x="2444162" y="2058821"/>
              <a:ext cx="4608759" cy="720000"/>
            </a:xfrm>
            <a:prstGeom prst="rect">
              <a:avLst/>
            </a:prstGeom>
            <a:noFill/>
            <a:ln w="38100">
              <a:solidFill>
                <a:srgbClr val="5A327D"/>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zh-CN" altLang="en-US" sz="3600" b="1" i="0" u="none" strike="noStrike" kern="1200" cap="none" spc="0" normalizeH="0" baseline="0" noProof="0">
                <a:ln>
                  <a:noFill/>
                </a:ln>
                <a:solidFill>
                  <a:srgbClr val="404040"/>
                </a:solidFill>
                <a:effectLst/>
                <a:uLnTx/>
                <a:uFillTx/>
                <a:latin typeface="Times New Roman" panose="02020603050405020304" pitchFamily="18" charset="0"/>
                <a:ea typeface="宋体" panose="02010600030101010101" pitchFamily="2" charset="-122"/>
                <a:cs typeface="+mn-cs"/>
              </a:endParaRPr>
            </a:p>
          </p:txBody>
        </p:sp>
        <p:cxnSp>
          <p:nvCxnSpPr>
            <p:cNvPr id="48" name="直接连接符 47"/>
            <p:cNvCxnSpPr/>
            <p:nvPr/>
          </p:nvCxnSpPr>
          <p:spPr>
            <a:xfrm>
              <a:off x="33680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282440" y="205882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227320"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145691" y="2059546"/>
              <a:ext cx="0" cy="720000"/>
            </a:xfrm>
            <a:prstGeom prst="line">
              <a:avLst/>
            </a:prstGeom>
            <a:ln w="28575">
              <a:solidFill>
                <a:srgbClr val="5A327D"/>
              </a:solidFill>
            </a:ln>
          </p:spPr>
          <p:style>
            <a:lnRef idx="1">
              <a:schemeClr val="accent1"/>
            </a:lnRef>
            <a:fillRef idx="0">
              <a:schemeClr val="accent1"/>
            </a:fillRef>
            <a:effectRef idx="0">
              <a:schemeClr val="accent1"/>
            </a:effectRef>
            <a:fontRef idx="minor">
              <a:schemeClr val="tx1"/>
            </a:fontRef>
          </p:style>
        </p:cxnSp>
      </p:grpSp>
      <p:sp>
        <p:nvSpPr>
          <p:cNvPr id="42" name="Rounded Rectangle 10"/>
          <p:cNvSpPr/>
          <p:nvPr/>
        </p:nvSpPr>
        <p:spPr>
          <a:xfrm>
            <a:off x="542925" y="100964"/>
            <a:ext cx="1980000" cy="540000"/>
          </a:xfrm>
          <a:prstGeom prst="roundRect">
            <a:avLst/>
          </a:prstGeom>
          <a:solidFill>
            <a:srgbClr val="D2D2D2"/>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Text Box 2"/>
          <p:cNvSpPr txBox="1">
            <a:spLocks noChangeArrowheads="1"/>
          </p:cNvSpPr>
          <p:nvPr/>
        </p:nvSpPr>
        <p:spPr bwMode="auto">
          <a:xfrm>
            <a:off x="607689" y="46345"/>
            <a:ext cx="189088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3200" b="1" i="0" u="none" strike="noStrike" kern="0" cap="none" spc="0" normalizeH="0" baseline="0" noProof="0" dirty="0" smtClean="0">
                <a:ln>
                  <a:noFill/>
                </a:ln>
                <a:solidFill>
                  <a:srgbClr val="404040"/>
                </a:solidFill>
                <a:effectLst/>
                <a:uLnTx/>
                <a:uFillTx/>
                <a:latin typeface="黑体" panose="02010609060101010101" pitchFamily="49" charset="-122"/>
                <a:ea typeface="黑体" panose="02010609060101010101" pitchFamily="49" charset="-122"/>
                <a:cs typeface="+mn-cs"/>
              </a:rPr>
              <a:t>顺序队列</a:t>
            </a:r>
            <a:endParaRPr kumimoji="1" lang="zh-CN" altLang="en-US" sz="3200" b="1" i="0" u="none" strike="noStrike" kern="0" cap="none" spc="0" normalizeH="0" baseline="0" noProof="0" dirty="0">
              <a:ln>
                <a:noFill/>
              </a:ln>
              <a:solidFill>
                <a:srgbClr val="40404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555008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down)">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3.125E-6 -3.7037E-7 L 0.06875 -3.7037E-7 " pathEditMode="relative" rAng="0" ptsTypes="AA">
                                      <p:cBhvr>
                                        <p:cTn id="19" dur="500" fill="hold"/>
                                        <p:tgtEl>
                                          <p:spTgt spid="74"/>
                                        </p:tgtEl>
                                        <p:attrNameLst>
                                          <p:attrName>ppt_x</p:attrName>
                                          <p:attrName>ppt_y</p:attrName>
                                        </p:attrNameLst>
                                      </p:cBhvr>
                                      <p:rCtr x="3438" y="0"/>
                                    </p:animMotion>
                                  </p:childTnLst>
                                </p:cTn>
                              </p:par>
                            </p:childTnLst>
                          </p:cTn>
                        </p:par>
                        <p:par>
                          <p:cTn id="20" fill="hold">
                            <p:stCondLst>
                              <p:cond delay="500"/>
                            </p:stCondLst>
                            <p:childTnLst>
                              <p:par>
                                <p:cTn id="21" presetID="2" presetClass="exit" presetSubtype="8" fill="hold" grpId="0" nodeType="afterEffect">
                                  <p:stCondLst>
                                    <p:cond delay="1000"/>
                                  </p:stCondLst>
                                  <p:childTnLst>
                                    <p:anim calcmode="lin" valueType="num">
                                      <p:cBhvr additive="base">
                                        <p:cTn id="22" dur="500"/>
                                        <p:tgtEl>
                                          <p:spTgt spid="86"/>
                                        </p:tgtEl>
                                        <p:attrNameLst>
                                          <p:attrName>ppt_x</p:attrName>
                                        </p:attrNameLst>
                                      </p:cBhvr>
                                      <p:tavLst>
                                        <p:tav tm="0">
                                          <p:val>
                                            <p:strVal val="ppt_x"/>
                                          </p:val>
                                        </p:tav>
                                        <p:tav tm="100000">
                                          <p:val>
                                            <p:strVal val="0-ppt_w/2"/>
                                          </p:val>
                                        </p:tav>
                                      </p:tavLst>
                                    </p:anim>
                                    <p:anim calcmode="lin" valueType="num">
                                      <p:cBhvr additive="base">
                                        <p:cTn id="23" dur="500"/>
                                        <p:tgtEl>
                                          <p:spTgt spid="86"/>
                                        </p:tgtEl>
                                        <p:attrNameLst>
                                          <p:attrName>ppt_y</p:attrName>
                                        </p:attrNameLst>
                                      </p:cBhvr>
                                      <p:tavLst>
                                        <p:tav tm="0">
                                          <p:val>
                                            <p:strVal val="ppt_y"/>
                                          </p:val>
                                        </p:tav>
                                        <p:tav tm="100000">
                                          <p:val>
                                            <p:strVal val="ppt_y"/>
                                          </p:val>
                                        </p:tav>
                                      </p:tavLst>
                                    </p:anim>
                                    <p:set>
                                      <p:cBhvr>
                                        <p:cTn id="24" dur="1" fill="hold">
                                          <p:stCondLst>
                                            <p:cond delay="499"/>
                                          </p:stCondLst>
                                        </p:cTn>
                                        <p:tgtEl>
                                          <p:spTgt spid="8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9" restart="whenNotActive" fill="hold" evtFilter="cancelBubble" nodeType="interactiveSeq">
                <p:stCondLst>
                  <p:cond evt="onClick" delay="0">
                    <p:tgtEl>
                      <p:spTgt spid="66"/>
                    </p:tgtEl>
                  </p:cond>
                </p:stCondLst>
                <p:endSync evt="end" delay="0">
                  <p:rtn val="all"/>
                </p:endSync>
                <p:childTnLst>
                  <p:par>
                    <p:cTn id="30" fill="hold">
                      <p:stCondLst>
                        <p:cond delay="0"/>
                      </p:stCondLst>
                      <p:childTnLst>
                        <p:par>
                          <p:cTn id="31" fill="hold">
                            <p:stCondLst>
                              <p:cond delay="0"/>
                            </p:stCondLst>
                            <p:childTnLst>
                              <p:par>
                                <p:cTn id="32" presetID="35" presetClass="emph" presetSubtype="0" repeatCount="3000" fill="hold" grpId="0" nodeType="clickEffect">
                                  <p:stCondLst>
                                    <p:cond delay="0"/>
                                  </p:stCondLst>
                                  <p:childTnLst>
                                    <p:anim calcmode="discrete" valueType="str">
                                      <p:cBhvr>
                                        <p:cTn id="33" dur="5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6"/>
                  </p:tgtEl>
                </p:cond>
              </p:nextCondLst>
            </p:seq>
            <p:seq concurrent="1" nextAc="seek">
              <p:cTn id="34" restart="whenNotActive" fill="hold" evtFilter="cancelBubble" nodeType="interactiveSeq">
                <p:stCondLst>
                  <p:cond evt="onClick" delay="0">
                    <p:tgtEl>
                      <p:spTgt spid="68"/>
                    </p:tgtEl>
                  </p:cond>
                </p:stCondLst>
                <p:endSync evt="end" delay="0">
                  <p:rtn val="all"/>
                </p:endSync>
                <p:childTnLst>
                  <p:par>
                    <p:cTn id="35" fill="hold">
                      <p:stCondLst>
                        <p:cond delay="0"/>
                      </p:stCondLst>
                      <p:childTnLst>
                        <p:par>
                          <p:cTn id="36" fill="hold">
                            <p:stCondLst>
                              <p:cond delay="0"/>
                            </p:stCondLst>
                            <p:childTnLst>
                              <p:par>
                                <p:cTn id="37" presetID="35" presetClass="emph" presetSubtype="0" repeatCount="3000" fill="hold" grpId="0" nodeType="clickEffect">
                                  <p:stCondLst>
                                    <p:cond delay="0"/>
                                  </p:stCondLst>
                                  <p:childTnLst>
                                    <p:anim calcmode="discrete" valueType="str">
                                      <p:cBhvr>
                                        <p:cTn id="38" dur="500" fill="hold"/>
                                        <p:tgtEl>
                                          <p:spTgt spid="6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8"/>
                  </p:tgtEl>
                </p:cond>
              </p:nextCondLst>
            </p:seq>
            <p:seq concurrent="1" nextAc="seek">
              <p:cTn id="39" restart="whenNotActive" fill="hold" evtFilter="cancelBubble" nodeType="interactiveSeq">
                <p:stCondLst>
                  <p:cond evt="onClick" delay="0">
                    <p:tgtEl>
                      <p:spTgt spid="46"/>
                    </p:tgtEl>
                  </p:cond>
                </p:stCondLst>
                <p:endSync evt="end" delay="0">
                  <p:rtn val="all"/>
                </p:endSync>
                <p:childTnLst>
                  <p:par>
                    <p:cTn id="40" fill="hold">
                      <p:stCondLst>
                        <p:cond delay="0"/>
                      </p:stCondLst>
                      <p:childTnLst>
                        <p:par>
                          <p:cTn id="41" fill="hold">
                            <p:stCondLst>
                              <p:cond delay="0"/>
                            </p:stCondLst>
                            <p:childTnLst>
                              <p:par>
                                <p:cTn id="42" presetID="35" presetClass="emph" presetSubtype="0" repeatCount="2000" fill="hold" nodeType="clickEffect">
                                  <p:stCondLst>
                                    <p:cond delay="0"/>
                                  </p:stCondLst>
                                  <p:childTnLst>
                                    <p:anim calcmode="discrete" valueType="str">
                                      <p:cBhvr>
                                        <p:cTn id="43" dur="500" fill="hold"/>
                                        <p:tgtEl>
                                          <p:spTgt spid="4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6"/>
                  </p:tgtEl>
                </p:cond>
              </p:nextCondLst>
            </p:seq>
          </p:childTnLst>
        </p:cTn>
      </p:par>
    </p:tnLst>
    <p:bldLst>
      <p:bldP spid="66" grpId="0" animBg="1"/>
      <p:bldP spid="68" grpId="0" animBg="1"/>
      <p:bldP spid="71" grpId="0" animBg="1"/>
      <p:bldP spid="86"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9.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5.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2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 name="RAINPROBLEMTYPE" val="MultipleChoice"/>
  <p:tag name="PROBLEMSCORE_HALF" val="0.0"/>
</p:tagLst>
</file>

<file path=ppt/tags/tag3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5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5.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7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5.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2.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4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 name="RAINPROBLEMTYPE" val="MultipleChoice"/>
  <p:tag name="PROBLEMSCORE_HALF" val="2.5"/>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MultipleChoice"/>
  <p:tag name="PROBLEMSCORE" val="5.0"/>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h01ProgrammingPrinciples">
  <a:themeElements>
    <a:clrScheme name="ch01ProgrammingPrinciples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ch01ProgrammingPrincip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ProgrammingPrinciples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ch01ProgrammingPrinciples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ch01ProgrammingPrinciples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ch01ProgrammingPrinciples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ch01ProgrammingPrinciples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ch01ProgrammingPrinciples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ch01ProgrammingPrinciples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ch01ProgrammingPrinciples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ch01ProgrammingPrinciples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ch01ProgrammingPrinciples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ch01ProgrammingPrinciples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ch01ProgrammingPrinciples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cdb2004108l">
  <a:themeElements>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fontScheme name="cdb2004108l">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08l 1">
        <a:dk1>
          <a:srgbClr val="666699"/>
        </a:dk1>
        <a:lt1>
          <a:srgbClr val="FFFFFF"/>
        </a:lt1>
        <a:dk2>
          <a:srgbClr val="000000"/>
        </a:dk2>
        <a:lt2>
          <a:srgbClr val="F7F4D5"/>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cdb2004108l 2">
        <a:dk1>
          <a:srgbClr val="1D528D"/>
        </a:dk1>
        <a:lt1>
          <a:srgbClr val="FFFFFF"/>
        </a:lt1>
        <a:dk2>
          <a:srgbClr val="000000"/>
        </a:dk2>
        <a:lt2>
          <a:srgbClr val="DDDDDD"/>
        </a:lt2>
        <a:accent1>
          <a:srgbClr val="2CA3C8"/>
        </a:accent1>
        <a:accent2>
          <a:srgbClr val="00CC99"/>
        </a:accent2>
        <a:accent3>
          <a:srgbClr val="FFFFFF"/>
        </a:accent3>
        <a:accent4>
          <a:srgbClr val="174578"/>
        </a:accent4>
        <a:accent5>
          <a:srgbClr val="ACCEE0"/>
        </a:accent5>
        <a:accent6>
          <a:srgbClr val="00B98A"/>
        </a:accent6>
        <a:hlink>
          <a:srgbClr val="9999FF"/>
        </a:hlink>
        <a:folHlink>
          <a:srgbClr val="333399"/>
        </a:folHlink>
      </a:clrScheme>
      <a:clrMap bg1="lt1" tx1="dk1" bg2="lt2" tx2="dk2" accent1="accent1" accent2="accent2" accent3="accent3" accent4="accent4" accent5="accent5" accent6="accent6" hlink="hlink" folHlink="folHlink"/>
    </a:extraClrScheme>
    <a:extraClrScheme>
      <a:clrScheme name="cdb2004108l 3">
        <a:dk1>
          <a:srgbClr val="1F5281"/>
        </a:dk1>
        <a:lt1>
          <a:srgbClr val="FFFFFF"/>
        </a:lt1>
        <a:dk2>
          <a:srgbClr val="003399"/>
        </a:dk2>
        <a:lt2>
          <a:srgbClr val="D6E1E2"/>
        </a:lt2>
        <a:accent1>
          <a:srgbClr val="30A483"/>
        </a:accent1>
        <a:accent2>
          <a:srgbClr val="CC9900"/>
        </a:accent2>
        <a:accent3>
          <a:srgbClr val="FFFFFF"/>
        </a:accent3>
        <a:accent4>
          <a:srgbClr val="19456D"/>
        </a:accent4>
        <a:accent5>
          <a:srgbClr val="ADCFC1"/>
        </a:accent5>
        <a:accent6>
          <a:srgbClr val="B98A00"/>
        </a:accent6>
        <a:hlink>
          <a:srgbClr val="1481B8"/>
        </a:hlink>
        <a:folHlink>
          <a:srgbClr val="83A6A7"/>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10358</TotalTime>
  <Words>12778</Words>
  <Application>Microsoft Office PowerPoint</Application>
  <PresentationFormat>宽屏</PresentationFormat>
  <Paragraphs>2122</Paragraphs>
  <Slides>168</Slides>
  <Notes>35</Notes>
  <HiddenSlides>0</HiddenSlides>
  <MMClips>0</MMClips>
  <ScaleCrop>false</ScaleCrop>
  <HeadingPairs>
    <vt:vector size="8" baseType="variant">
      <vt:variant>
        <vt:lpstr>已用的字体</vt:lpstr>
      </vt:variant>
      <vt:variant>
        <vt:i4>26</vt:i4>
      </vt:variant>
      <vt:variant>
        <vt:lpstr>主题</vt:lpstr>
      </vt:variant>
      <vt:variant>
        <vt:i4>6</vt:i4>
      </vt:variant>
      <vt:variant>
        <vt:lpstr>嵌入 OLE 服务器</vt:lpstr>
      </vt:variant>
      <vt:variant>
        <vt:i4>1</vt:i4>
      </vt:variant>
      <vt:variant>
        <vt:lpstr>幻灯片标题</vt:lpstr>
      </vt:variant>
      <vt:variant>
        <vt:i4>168</vt:i4>
      </vt:variant>
    </vt:vector>
  </HeadingPairs>
  <TitlesOfParts>
    <vt:vector size="201" baseType="lpstr">
      <vt:lpstr>Arial Unicode MS</vt:lpstr>
      <vt:lpstr>hv</vt:lpstr>
      <vt:lpstr>hvb</vt:lpstr>
      <vt:lpstr>Microsoft Yahei</vt:lpstr>
      <vt:lpstr>Microsoft YaHei UI</vt:lpstr>
      <vt:lpstr>ncbi</vt:lpstr>
      <vt:lpstr>ncr</vt:lpstr>
      <vt:lpstr>等线</vt:lpstr>
      <vt:lpstr>黑体</vt:lpstr>
      <vt:lpstr>华文新魏</vt:lpstr>
      <vt:lpstr>华文行楷</vt:lpstr>
      <vt:lpstr>楷体</vt:lpstr>
      <vt:lpstr>楷体_GB2312</vt:lpstr>
      <vt:lpstr>宋体</vt:lpstr>
      <vt:lpstr>微软雅黑</vt:lpstr>
      <vt:lpstr>新宋体</vt:lpstr>
      <vt:lpstr>Arial</vt:lpstr>
      <vt:lpstr>Arial Black</vt:lpstr>
      <vt:lpstr>Calibri</vt:lpstr>
      <vt:lpstr>Cambria</vt:lpstr>
      <vt:lpstr>Cambria Math</vt:lpstr>
      <vt:lpstr>Comic Sans MS</vt:lpstr>
      <vt:lpstr>Symbol</vt:lpstr>
      <vt:lpstr>Times New Roman</vt:lpstr>
      <vt:lpstr>Verdana</vt:lpstr>
      <vt:lpstr>Wingdings</vt:lpstr>
      <vt:lpstr>1_Office Theme</vt:lpstr>
      <vt:lpstr>2_Office Theme</vt:lpstr>
      <vt:lpstr>cdb2004108l</vt:lpstr>
      <vt:lpstr>1_cdb2004108l</vt:lpstr>
      <vt:lpstr>ch01ProgrammingPrinciples</vt:lpstr>
      <vt:lpstr>2_cdb2004108l</vt:lpstr>
      <vt:lpstr>Image</vt:lpstr>
      <vt:lpstr>逻辑结构（Logical Structure）</vt:lpstr>
      <vt:lpstr>逻辑结构（Logical Structure）</vt:lpstr>
      <vt:lpstr>什么是线性结构</vt:lpstr>
      <vt:lpstr>线性结构分类</vt:lpstr>
      <vt:lpstr>PowerPoint 演示文稿</vt:lpstr>
      <vt:lpstr>PowerPoint 演示文稿</vt:lpstr>
      <vt:lpstr>PowerPoint 演示文稿</vt:lpstr>
      <vt:lpstr>PowerPoint 演示文稿</vt:lpstr>
      <vt:lpstr>栈的概念</vt:lpstr>
      <vt:lpstr>栈的定义（Specification）</vt:lpstr>
      <vt:lpstr>图示</vt:lpstr>
      <vt:lpstr>PowerPoint 演示文稿</vt:lpstr>
      <vt:lpstr>栈的抽象数据类型ADT</vt:lpstr>
      <vt:lpstr>问题</vt:lpstr>
      <vt:lpstr>举例</vt:lpstr>
      <vt:lpstr>栈的实现</vt:lpstr>
      <vt:lpstr>栈的顺序存储</vt:lpstr>
      <vt:lpstr>PowerPoint 演示文稿</vt:lpstr>
      <vt:lpstr>PowerPoint 演示文稿</vt:lpstr>
      <vt:lpstr>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栈的链式存储</vt:lpstr>
      <vt:lpstr>线性表的链式存储表示 — 单链表</vt:lpstr>
      <vt:lpstr>栈的链式存储表示 — 链式栈</vt:lpstr>
      <vt:lpstr>单链表的结点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上溢出（overflow）与下溢出（underflow）</vt:lpstr>
      <vt:lpstr>栈的应用</vt:lpstr>
      <vt:lpstr>概述</vt:lpstr>
      <vt:lpstr>应用举例</vt:lpstr>
      <vt:lpstr>PowerPoint 演示文稿</vt:lpstr>
      <vt:lpstr>算法示例:将十进制正整数n转换成2进制输出。</vt:lpstr>
      <vt:lpstr>算法示例:将十进制正整数n转换成base进制输出。</vt:lpstr>
      <vt:lpstr>算法示例:将十进制正整数n转换成base进制的对应字符串。</vt:lpstr>
      <vt:lpstr>栈的应用：表达式求值</vt:lpstr>
      <vt:lpstr>中缀转换为后缀</vt:lpstr>
      <vt:lpstr>中缀转换为前缀</vt:lpstr>
      <vt:lpstr>表达式的不同形式</vt:lpstr>
      <vt:lpstr>结论</vt:lpstr>
      <vt:lpstr>后缀表达式求值</vt:lpstr>
      <vt:lpstr>后缀表达式求值算法</vt:lpstr>
      <vt:lpstr>举例</vt:lpstr>
      <vt:lpstr>PowerPoint 演示文稿</vt:lpstr>
      <vt:lpstr>中缀表达式求值</vt:lpstr>
      <vt:lpstr>中缀表达式转换为后缀表达式</vt:lpstr>
      <vt:lpstr>中缀表达式转后缀表达式算法思路</vt:lpstr>
      <vt:lpstr>PowerPoint 演示文稿</vt:lpstr>
      <vt:lpstr>θ1和θ2的优先级比较</vt:lpstr>
      <vt:lpstr>PowerPoint 演示文稿</vt:lpstr>
      <vt:lpstr>θ1和θ2的优先级比较</vt:lpstr>
      <vt:lpstr>算法描述</vt:lpstr>
      <vt:lpstr>PowerPoint 演示文稿</vt:lpstr>
      <vt:lpstr>中缀表达式直接求值</vt:lpstr>
      <vt:lpstr>算法思想</vt:lpstr>
      <vt:lpstr>PowerPoint 演示文稿</vt:lpstr>
      <vt:lpstr>括号匹配问题</vt:lpstr>
      <vt:lpstr>PowerPoint 演示文稿</vt:lpstr>
      <vt:lpstr>算法思想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回溯法求解问题</vt:lpstr>
      <vt:lpstr>n皇后问题</vt:lpstr>
      <vt:lpstr>总体方案</vt:lpstr>
      <vt:lpstr>算法思想（以8皇后为例）</vt:lpstr>
      <vt:lpstr>PowerPoint 演示文稿</vt:lpstr>
      <vt:lpstr>数据结构的层次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链式存储结构的安全措施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安全的链队列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什么是递归？</vt:lpstr>
      <vt:lpstr>递归求解问题的策略</vt:lpstr>
      <vt:lpstr>能够用递归解决的问题应满足的条件</vt:lpstr>
      <vt:lpstr>举例1</vt:lpstr>
      <vt:lpstr>举例2</vt:lpstr>
      <vt:lpstr>PowerPoint 演示文稿</vt:lpstr>
      <vt:lpstr>结论</vt:lpstr>
      <vt:lpstr>递归函数特点</vt:lpstr>
      <vt:lpstr>PowerPoint 演示文稿</vt:lpstr>
      <vt:lpstr>PowerPoint 演示文稿</vt:lpstr>
      <vt:lpstr>递归算法的性能</vt:lpstr>
      <vt:lpstr>阶乘递归函数时间效率</vt:lpstr>
      <vt:lpstr>阶乘递归函数空间效率</vt:lpstr>
      <vt:lpstr>递归算法的性能</vt:lpstr>
      <vt:lpstr>Divide and Conquer: The Towers of Hanoi</vt:lpstr>
      <vt:lpstr>Divide and Conquer: The Towers of Hanoi</vt:lpstr>
      <vt:lpstr>Divide and Conquer: The Towers of Hanoi</vt:lpstr>
      <vt:lpstr>Divide and Conquer: The Towers of Hanoi</vt:lpstr>
      <vt:lpstr>Divide and Conquer: The Towers of Hanoi</vt:lpstr>
      <vt:lpstr>PowerPoint 演示文稿</vt:lpstr>
      <vt:lpstr>PowerPoint 演示文稿</vt:lpstr>
      <vt:lpstr>PowerPoint 演示文稿</vt:lpstr>
      <vt:lpstr>汉诺塔问题时间性能</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zhangyh</dc:creator>
  <cp:lastModifiedBy>zhangyh</cp:lastModifiedBy>
  <cp:revision>114</cp:revision>
  <dcterms:created xsi:type="dcterms:W3CDTF">2021-08-25T02:57:58Z</dcterms:created>
  <dcterms:modified xsi:type="dcterms:W3CDTF">2022-09-19T02:22:54Z</dcterms:modified>
</cp:coreProperties>
</file>