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6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27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269" r:id="rId3"/>
    <p:sldId id="272" r:id="rId4"/>
    <p:sldId id="273" r:id="rId5"/>
    <p:sldId id="271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376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5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54" r:id="rId40"/>
    <p:sldId id="309" r:id="rId41"/>
    <p:sldId id="310" r:id="rId42"/>
    <p:sldId id="311" r:id="rId43"/>
    <p:sldId id="356" r:id="rId44"/>
    <p:sldId id="357" r:id="rId45"/>
    <p:sldId id="358" r:id="rId46"/>
    <p:sldId id="312" r:id="rId47"/>
    <p:sldId id="313" r:id="rId48"/>
    <p:sldId id="317" r:id="rId49"/>
    <p:sldId id="314" r:id="rId50"/>
    <p:sldId id="355" r:id="rId51"/>
    <p:sldId id="360" r:id="rId52"/>
    <p:sldId id="361" r:id="rId53"/>
    <p:sldId id="362" r:id="rId54"/>
    <p:sldId id="364" r:id="rId55"/>
    <p:sldId id="363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3" r:id="rId81"/>
    <p:sldId id="344" r:id="rId82"/>
    <p:sldId id="345" r:id="rId83"/>
    <p:sldId id="346" r:id="rId84"/>
    <p:sldId id="347" r:id="rId85"/>
    <p:sldId id="348" r:id="rId86"/>
    <p:sldId id="367" r:id="rId87"/>
    <p:sldId id="368" r:id="rId88"/>
    <p:sldId id="369" r:id="rId89"/>
    <p:sldId id="370" r:id="rId90"/>
    <p:sldId id="375" r:id="rId91"/>
    <p:sldId id="349" r:id="rId92"/>
    <p:sldId id="350" r:id="rId93"/>
    <p:sldId id="366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404040"/>
    <a:srgbClr val="507D7D"/>
    <a:srgbClr val="B42D2D"/>
    <a:srgbClr val="285A32"/>
    <a:srgbClr val="5C307D"/>
    <a:srgbClr val="5A327D"/>
    <a:srgbClr val="6E6EAA"/>
    <a:srgbClr val="4196B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23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45CA1-18EB-4478-A4A3-FDF2B158290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8E56C-3713-4A03-B3ED-3587652B2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203" units="cm"/>
          <inkml:channel name="T" type="integer" max="2.14748E9" units="dev"/>
        </inkml:traceFormat>
        <inkml:channelProperties>
          <inkml:channelProperty channel="X" name="resolution" value="66.5676" units="1/cm"/>
          <inkml:channelProperty channel="Y" name="resolution" value="42.35915" units="1/cm"/>
          <inkml:channelProperty channel="T" name="resolution" value="1" units="1/dev"/>
        </inkml:channelProperties>
      </inkml:inkSource>
      <inkml:timestamp xml:id="ts0" timeString="2020-10-19T04:16:44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8908 11183 0,'17'0'281,"1"0"-265,0 0-1,-1 0-15,1 0 16,-18 18-16,17-18 78,1 0-62,0 0 31,-18 17-47,17-17 62,-17 18-31,18-18-15,-18 18 31,0-1-31,18 1-1,-18 0 1,0-1-1,0 1 1,0-1 0,0 1-1,0 0 1,0-1 0,0 1 15,0 0-16,0-1 32,-18 1-31,0-18 0,1 0-1,17 18-15,-18-18 0,18 17 16,-18-17-16,1 0 15,-18 0 1,-1 0 0,19 0-1,-19 0 1,19 0 0,-1 0 15,0 18-16,1-18 1,-1 0 0,18 17 218,35 1-218,18-18-1,-35 0-15,0 0 16,17 0-16,-17 0 16,-1 18-16,1-18 109,-1 0-78,-17 17-15,0 1 31,18 0-32,0-1 1,-18 1 0,0 0-1,17 17 1,-17-17-1,0-1 17,0 1 15,0-1-32,0 1 32,0 0 0,-17-1 15,17 1-62,-18-18 16,0 0-16,1 0 16,17 18-1,-18-18 17,-17 0 77,17 0-93,-35 0-1,36 0-15,-19 0 16,1 0-16,-53 0 15,70 0 1,-17 0-16,17 0 16,-17 0-16,17 0 15</inkml:trace>
  <inkml:trace contextRef="#ctx0" brushRef="#br0" timeOffset="4855.9242">25012 11324 0,'0'0'218,"0"18"-171,0-1-31,-18-17-1,18 18-15,-35 17 16,17-17-16,1 0 31,17-1 16,-18-17-47,18 18 16,-18 0-1,1-18-15,-1 0 32,18 17-17,-17 1 17,17-1-32,-18 1 15,0-18 1,18 18 15,-17-18 0,17 17-15,-18 1 15,18 0 0,-18-1 1,18 1-1,-17-18 31,-1 35-46,18-17 0,0 0-1,-18-18 1,36 0 250,35 0-266,35 0 15,-53 0-15,36 0 16,-53 0-1,-1 0-15,1 0 16,0 0 0,-1 0 77,1 0-61,17 0-17,-17 0 1,-1 0 0,19 0-1,34 0 1,-52 0-1,17 0-15,-17 0 16,-1 0 47,1 0-48,0 0-15,17 17 16,18-17-16,-35 0 31</inkml:trace>
  <inkml:trace contextRef="#ctx0" brushRef="#br0" timeOffset="6856.9716">25347 11307 0,'0'17'234,"-18"1"-218,18-1-1,-17 19-15,-1-19 16,18 1 0,-17 0-16,17-1 15,0 1 1,-18 0-1,18-1-15,-18-17 16,18 18-16,0-1 31,0 1-15,0 0 0,-17-1-16,17 1 15,0 0-15,-18 35 16,0-36-1,18 1-15,-17 0 16,-1 17-16,0-18 16,18 19-1,-17-36 1,-1 17 0,18 1-1,0 0 1,-18-1-1,18 1 1,0 0 0,-17-1-16,-1 1 15,18-1 1,-17 1-16,17 0 16,-18-1-1,18 1 1,0 0-1,0-1 1,-18 1 15,1 0-15,17-1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203" units="cm"/>
          <inkml:channel name="T" type="integer" max="2.14748E9" units="dev"/>
        </inkml:traceFormat>
        <inkml:channelProperties>
          <inkml:channelProperty channel="X" name="resolution" value="66.5676" units="1/cm"/>
          <inkml:channelProperty channel="Y" name="resolution" value="42.35915" units="1/cm"/>
          <inkml:channelProperty channel="T" name="resolution" value="1" units="1/dev"/>
        </inkml:channelProperties>
      </inkml:inkSource>
      <inkml:timestamp xml:id="ts0" timeString="2020-10-19T04:18:25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17833 12365 0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9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0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6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0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6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0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5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97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59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2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7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34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0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61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1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8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6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7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8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0502A7-C229-43FA-93AF-370BE48A462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/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7"/>
          <p:cNvSpPr/>
          <p:nvPr userDrawn="1"/>
        </p:nvSpPr>
        <p:spPr>
          <a:xfrm>
            <a:off x="11656143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 userDrawn="1"/>
        </p:nvSpPr>
        <p:spPr>
          <a:xfrm>
            <a:off x="11697644" y="1600201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12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image" Target="../media/image12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12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image" Target="../media/image12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2.png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image" Target="../media/image12.png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../media/image12.png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image" Target="../media/image12.png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image" Target="../media/image12.pn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image" Target="../media/image12.png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10" Type="http://schemas.openxmlformats.org/officeDocument/2006/relationships/tags" Target="../tags/tag186.xml"/><Relationship Id="rId19" Type="http://schemas.openxmlformats.org/officeDocument/2006/relationships/image" Target="../media/image12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image" Target="../media/image12.png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image" Target="../media/image12.png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image" Target="../media/image12.png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image" Target="../media/image12.png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595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230131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394262"/>
            <a:ext cx="679989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字符串的定义和基本概念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223497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14304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64746" y="39847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2" y="307979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什么是模式匹配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92050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8265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76121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9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860871" y="1827828"/>
            <a:ext cx="4638505" cy="576000"/>
            <a:chOff x="4886160" y="2321496"/>
            <a:chExt cx="4638505" cy="576000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5605128" y="2347803"/>
              <a:ext cx="391953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将元素类型限制为字符</a:t>
              </a:r>
            </a:p>
          </p:txBody>
        </p:sp>
        <p:sp>
          <p:nvSpPr>
            <p:cNvPr id="51" name="右箭头 50"/>
            <p:cNvSpPr/>
            <p:nvPr/>
          </p:nvSpPr>
          <p:spPr>
            <a:xfrm rot="5400000">
              <a:off x="4760160" y="24474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975" y="1136968"/>
            <a:ext cx="9250905" cy="2778606"/>
            <a:chOff x="517935" y="1716088"/>
            <a:chExt cx="9250905" cy="2778606"/>
          </a:xfrm>
        </p:grpSpPr>
        <p:grpSp>
          <p:nvGrpSpPr>
            <p:cNvPr id="5" name="组合 4"/>
            <p:cNvGrpSpPr/>
            <p:nvPr/>
          </p:nvGrpSpPr>
          <p:grpSpPr>
            <a:xfrm>
              <a:off x="1050181" y="1716088"/>
              <a:ext cx="8718659" cy="2778606"/>
              <a:chOff x="1050181" y="1716088"/>
              <a:chExt cx="8718659" cy="2778606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1050181" y="1716088"/>
                <a:ext cx="87186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线性表（</a:t>
                </a: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：具有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相同类型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的数据元素的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有限序列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8443" y="3909919"/>
                <a:ext cx="619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941753" y="4839166"/>
            <a:ext cx="432000" cy="432000"/>
          </a:xfrm>
          <a:prstGeom prst="ellipse">
            <a:avLst/>
          </a:prstGeom>
          <a:noFill/>
          <a:ln w="254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681917" y="4820470"/>
            <a:ext cx="432000" cy="360000"/>
          </a:xfrm>
          <a:prstGeom prst="ellipse">
            <a:avLst/>
          </a:prstGeom>
          <a:noFill/>
          <a:ln w="254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70591" y="4150296"/>
            <a:ext cx="3919537" cy="1171634"/>
            <a:chOff x="3475030" y="2321496"/>
            <a:chExt cx="3919537" cy="1171634"/>
          </a:xfrm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3475030" y="2961190"/>
              <a:ext cx="3919537" cy="53194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spcAft>
                  <a:spcPct val="50000"/>
                </a:spcAft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"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……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"</a:t>
              </a:r>
            </a:p>
          </p:txBody>
        </p:sp>
        <p:sp>
          <p:nvSpPr>
            <p:cNvPr id="47" name="右箭头 46"/>
            <p:cNvSpPr/>
            <p:nvPr/>
          </p:nvSpPr>
          <p:spPr>
            <a:xfrm rot="5400000">
              <a:off x="4760160" y="24474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1160" y="2655179"/>
            <a:ext cx="9264418" cy="523220"/>
            <a:chOff x="811160" y="3234299"/>
            <a:chExt cx="9264418" cy="523220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356919" y="3234299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字符串（串）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：零个或多个字符组成的有限序列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11160" y="326996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" name="线形标注 2(带边框和强调线) 33"/>
          <p:cNvSpPr/>
          <p:nvPr/>
        </p:nvSpPr>
        <p:spPr>
          <a:xfrm flipH="1">
            <a:off x="2727960" y="4434840"/>
            <a:ext cx="853440" cy="426720"/>
          </a:xfrm>
          <a:prstGeom prst="accentBorderCallout2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串名</a:t>
            </a:r>
          </a:p>
        </p:txBody>
      </p:sp>
      <p:sp>
        <p:nvSpPr>
          <p:cNvPr id="35" name="线形标注 2(带边框和强调线) 34"/>
          <p:cNvSpPr/>
          <p:nvPr/>
        </p:nvSpPr>
        <p:spPr>
          <a:xfrm>
            <a:off x="7635240" y="4434840"/>
            <a:ext cx="1188720" cy="426720"/>
          </a:xfrm>
          <a:prstGeom prst="accentBorderCallout2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定界符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5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4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串的基本概念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3702" y="1015048"/>
            <a:ext cx="9285178" cy="523220"/>
            <a:chOff x="803702" y="1716088"/>
            <a:chExt cx="9285178" cy="523220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370221" y="171608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串长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：串中所包含的字符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67"/>
            <p:cNvGrpSpPr/>
            <p:nvPr/>
          </p:nvGrpSpPr>
          <p:grpSpPr>
            <a:xfrm>
              <a:off x="803702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03702" y="1746568"/>
            <a:ext cx="9285178" cy="523220"/>
            <a:chOff x="803702" y="2447608"/>
            <a:chExt cx="9285178" cy="523220"/>
          </a:xfrm>
        </p:grpSpPr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1370221" y="244760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0 的串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803702" y="245279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3702" y="2439353"/>
            <a:ext cx="9104094" cy="1583767"/>
            <a:chOff x="803702" y="3140393"/>
            <a:chExt cx="9104094" cy="1583767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1370221" y="3140393"/>
              <a:ext cx="8537575" cy="158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：串中任意个连续的字符组成的子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：包含子串的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子串的位置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：子串的第一个字符在主串中的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803702" y="3247073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724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组合 39"/>
          <p:cNvGrpSpPr/>
          <p:nvPr/>
        </p:nvGrpSpPr>
        <p:grpSpPr>
          <a:xfrm>
            <a:off x="818714" y="957106"/>
            <a:ext cx="5470095" cy="523220"/>
            <a:chOff x="1826091" y="4148024"/>
            <a:chExt cx="5470095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字符串之间如何比较大小呢？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084023" y="1590752"/>
            <a:ext cx="9827817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给定两个串：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b="1" dirty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当下列条件之一成立时，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b="1" dirty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88809" y="909398"/>
            <a:ext cx="4851631" cy="696594"/>
            <a:chOff x="4221480" y="1861019"/>
            <a:chExt cx="4851631" cy="696594"/>
          </a:xfrm>
        </p:grpSpPr>
        <p:sp>
          <p:nvSpPr>
            <p:cNvPr id="49" name="右箭头 48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394485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组成串的字符之间的比较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65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705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366" y="845136"/>
            <a:ext cx="10502274" cy="543374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  String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中的数据元素仅由一个字符组成，相邻元素具有前驱和后继关系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StrAssign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串赋值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StrLength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求串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串连接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StrSub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求子串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StrIndex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子串定位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u="sng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StrInsert</a:t>
            </a:r>
            <a:r>
              <a:rPr lang="en-US" altLang="zh-CN" sz="2400" u="sng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u="sng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串插入</a:t>
            </a:r>
            <a:endParaRPr lang="en-US" altLang="zh-CN" sz="2400" u="sng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u="sng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StrDelete</a:t>
            </a:r>
            <a:r>
              <a:rPr lang="en-US" altLang="zh-CN" sz="2400" u="sng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u="sng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串删除</a:t>
            </a:r>
            <a:endParaRPr lang="en-US" altLang="zh-CN" sz="2400" u="sng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44994" y="3149620"/>
            <a:ext cx="5825926" cy="523220"/>
            <a:chOff x="1826091" y="4148024"/>
            <a:chExt cx="582592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66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字符串的基本操作有什么特点？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25579" y="3903672"/>
            <a:ext cx="5070125" cy="523220"/>
            <a:chOff x="5462739" y="3156912"/>
            <a:chExt cx="5070125" cy="523220"/>
          </a:xfrm>
        </p:grpSpPr>
        <p:sp>
          <p:nvSpPr>
            <p:cNvPr id="39" name="矩形 38"/>
            <p:cNvSpPr/>
            <p:nvPr/>
          </p:nvSpPr>
          <p:spPr>
            <a:xfrm>
              <a:off x="6039326" y="3156912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通常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以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串整体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作为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操作对象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5462739" y="32077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5579" y="4511040"/>
            <a:ext cx="6147343" cy="523220"/>
            <a:chOff x="5462739" y="3764280"/>
            <a:chExt cx="6147343" cy="523220"/>
          </a:xfrm>
        </p:grpSpPr>
        <p:sp>
          <p:nvSpPr>
            <p:cNvPr id="3" name="矩形 2"/>
            <p:cNvSpPr/>
            <p:nvPr/>
          </p:nvSpPr>
          <p:spPr>
            <a:xfrm>
              <a:off x="6039326" y="3764280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程序语言大都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了串的基本操作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84"/>
            <p:cNvSpPr/>
            <p:nvPr/>
          </p:nvSpPr>
          <p:spPr bwMode="auto">
            <a:xfrm>
              <a:off x="5462739" y="386594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03474" y="1281408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83604" y="1901483"/>
            <a:ext cx="8249189" cy="519113"/>
            <a:chOff x="818714" y="1714341"/>
            <a:chExt cx="8249189" cy="519113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3604" y="3573756"/>
            <a:ext cx="10657006" cy="953770"/>
            <a:chOff x="818714" y="1714341"/>
            <a:chExt cx="10657006" cy="954107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101484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串尾存储一个不会在串中出现的特殊字符作为串的终结符，表示串的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83604" y="2520291"/>
            <a:ext cx="10485499" cy="953770"/>
            <a:chOff x="818714" y="1714341"/>
            <a:chExt cx="10485499" cy="954107"/>
          </a:xfrm>
        </p:grpSpPr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0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单元存放串的长度，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1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单元开始存放串值</a:t>
              </a: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10"/>
          <p:cNvGrpSpPr/>
          <p:nvPr/>
        </p:nvGrpSpPr>
        <p:grpSpPr bwMode="auto">
          <a:xfrm>
            <a:off x="1932091" y="5149872"/>
            <a:ext cx="7053262" cy="569913"/>
            <a:chOff x="601" y="3655"/>
            <a:chExt cx="4443" cy="359"/>
          </a:xfrm>
          <a:noFill/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</a:t>
              </a:r>
              <a:endParaRPr lang="en-US" altLang="zh-CN" sz="3600" b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2" name="Group 8"/>
          <p:cNvGrpSpPr/>
          <p:nvPr/>
        </p:nvGrpSpPr>
        <p:grpSpPr bwMode="auto">
          <a:xfrm>
            <a:off x="1932091" y="5697729"/>
            <a:ext cx="7053262" cy="569913"/>
            <a:chOff x="601" y="3655"/>
            <a:chExt cx="4443" cy="359"/>
          </a:xfrm>
          <a:noFill/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   </a:t>
              </a:r>
              <a:r>
                <a:rPr lang="en-US" altLang="zh-CN" sz="36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\0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2305" y="4620895"/>
            <a:ext cx="7053580" cy="565785"/>
            <a:chOff x="3043" y="7277"/>
            <a:chExt cx="11108" cy="891"/>
          </a:xfrm>
        </p:grpSpPr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3043" y="7277"/>
              <a:ext cx="10261" cy="85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6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</a:t>
              </a: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4125" y="7302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5215" y="7302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6273" y="7302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9313" y="7294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7308" y="7294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8320" y="7294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10323" y="7294"/>
              <a:ext cx="0" cy="8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13301" y="7277"/>
              <a:ext cx="850" cy="85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B42D2D"/>
                  </a:solidFill>
                  <a:latin typeface="Times New Roman" panose="02020603050405020304" pitchFamily="18" charset="0"/>
                </a:rPr>
                <a:t> 9</a:t>
              </a:r>
              <a:endParaRPr lang="en-US" altLang="zh-CN" sz="3200" b="1" dirty="0">
                <a:solidFill>
                  <a:srgbClr val="B42D2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10780" y="7326"/>
              <a:ext cx="1820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</p:grpSp>
      <p:sp>
        <p:nvSpPr>
          <p:cNvPr id="3" name="右箭头 2"/>
          <p:cNvSpPr/>
          <p:nvPr/>
        </p:nvSpPr>
        <p:spPr>
          <a:xfrm>
            <a:off x="10142376" y="5648347"/>
            <a:ext cx="1161837" cy="31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853823" y="655412"/>
            <a:ext cx="7197526" cy="523220"/>
            <a:chOff x="1826091" y="4148024"/>
            <a:chExt cx="7197526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串的内容？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空串与空格串是相同的。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60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字符串"abc"（   ）字符串"aabbcc"。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等于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无法比较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0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05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由于元素特性和操作特性，字符串通常采用顺序存储。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0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6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9244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发纸牌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在非数值问题的处理过程中，数据常常以字符串的形式出现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假设纸牌的花色有梅花、方块、红桃和黑桃，纸牌的点数有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，根据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用户输入的纸牌张数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，随机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纸牌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684270"/>
            <a:ext cx="11081391" cy="45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保存纸牌的花色和点数，以及随机选中的纸牌呢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4035841"/>
            <a:ext cx="11170650" cy="477054"/>
            <a:chOff x="487950" y="4614961"/>
            <a:chExt cx="10973606" cy="477054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1043940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在字符界面下，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如何输出随机发出的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张纸牌呢？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23" y="2238375"/>
            <a:ext cx="7763663" cy="154114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538277" y="4497506"/>
            <a:ext cx="3182112" cy="689099"/>
            <a:chOff x="4538277" y="4497506"/>
            <a:chExt cx="3182112" cy="689099"/>
          </a:xfrm>
        </p:grpSpPr>
        <p:sp>
          <p:nvSpPr>
            <p:cNvPr id="53" name="矩形 52"/>
            <p:cNvSpPr/>
            <p:nvPr/>
          </p:nvSpPr>
          <p:spPr>
            <a:xfrm>
              <a:off x="5307897" y="4694162"/>
              <a:ext cx="24124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用字符串保存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右箭头 17"/>
            <p:cNvSpPr/>
            <p:nvPr/>
          </p:nvSpPr>
          <p:spPr>
            <a:xfrm flipV="1">
              <a:off x="4538277" y="4497506"/>
              <a:ext cx="720000" cy="576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7404" y="571782"/>
            <a:ext cx="6022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strDelete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(char *s, 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pos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7404" y="1442440"/>
            <a:ext cx="60933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6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</a:t>
            </a:r>
            <a:r>
              <a:rPr lang="en-US" altLang="zh-CN" sz="2600" kern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strInsert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(char </a:t>
            </a:r>
            <a:r>
              <a:rPr lang="en-US" altLang="zh-CN" sz="26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*s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char </a:t>
            </a:r>
            <a:r>
              <a:rPr lang="zh-CN" altLang="en-US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t, </a:t>
            </a:r>
            <a:r>
              <a:rPr lang="en-US" altLang="zh-CN" sz="26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kern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pos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787" y="2806695"/>
            <a:ext cx="45255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600" kern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kern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strIndex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(char </a:t>
            </a:r>
            <a:r>
              <a:rPr lang="en-US" altLang="zh-CN" sz="26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*s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char </a:t>
            </a:r>
            <a:r>
              <a:rPr lang="zh-CN" altLang="en-US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t)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8" y="807720"/>
            <a:ext cx="11297425" cy="535305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椭圆 65"/>
          <p:cNvSpPr/>
          <p:nvPr/>
        </p:nvSpPr>
        <p:spPr>
          <a:xfrm>
            <a:off x="437198" y="2729214"/>
            <a:ext cx="576000" cy="28800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7975" y="1624648"/>
            <a:ext cx="9936705" cy="605294"/>
            <a:chOff x="837975" y="1624648"/>
            <a:chExt cx="9936705" cy="605294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370221" y="1624648"/>
              <a:ext cx="9404459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模式匹配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：在主串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中寻找子串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也称为模式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3797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7975" y="2354688"/>
            <a:ext cx="9227622" cy="523220"/>
            <a:chOff x="837975" y="2354688"/>
            <a:chExt cx="9227622" cy="523220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370221" y="2354688"/>
              <a:ext cx="8695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匹配成功，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；否则返回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7"/>
            <p:cNvGrpSpPr/>
            <p:nvPr/>
          </p:nvGrpSpPr>
          <p:grpSpPr>
            <a:xfrm>
              <a:off x="837975" y="24070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92255" y="3136426"/>
            <a:ext cx="7197526" cy="523220"/>
            <a:chOff x="1826091" y="4148024"/>
            <a:chExt cx="7197526" cy="52322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模式匹配问题有什么特点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36785" y="4376738"/>
            <a:ext cx="10277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算法改进所取得的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模式匹配操作经常被调用，执行频率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136785" y="3830956"/>
            <a:ext cx="1064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1325" indent="-441325"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问题规模通常很大，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常常在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大量信息中进行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8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883920" y="3683635"/>
            <a:ext cx="10226040" cy="230832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7823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51405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87675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448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9020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592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164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2.2 否则，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中所有字符均比较完，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则返回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匹配的起始比较下标；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否则返回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40404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6" name="Group 26"/>
          <p:cNvGrpSpPr/>
          <p:nvPr/>
        </p:nvGrpSpPr>
        <p:grpSpPr bwMode="auto">
          <a:xfrm>
            <a:off x="6722902" y="2863231"/>
            <a:ext cx="209550" cy="601662"/>
            <a:chOff x="3048" y="3679"/>
            <a:chExt cx="132" cy="379"/>
          </a:xfrm>
          <a:noFill/>
        </p:grpSpPr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9" name="Group 29"/>
          <p:cNvGrpSpPr/>
          <p:nvPr/>
        </p:nvGrpSpPr>
        <p:grpSpPr bwMode="auto">
          <a:xfrm>
            <a:off x="6725760" y="608981"/>
            <a:ext cx="222250" cy="704850"/>
            <a:chOff x="3051" y="1887"/>
            <a:chExt cx="140" cy="444"/>
          </a:xfrm>
          <a:noFill/>
        </p:grpSpPr>
        <p:sp>
          <p:nvSpPr>
            <p:cNvPr id="120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5922802" y="1760743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123" name="Group 33"/>
          <p:cNvGrpSpPr/>
          <p:nvPr/>
        </p:nvGrpSpPr>
        <p:grpSpPr bwMode="auto">
          <a:xfrm>
            <a:off x="5124607" y="1836119"/>
            <a:ext cx="90488" cy="489410"/>
            <a:chOff x="1734" y="2376"/>
            <a:chExt cx="57" cy="662"/>
          </a:xfrm>
          <a:noFill/>
        </p:grpSpPr>
        <p:sp>
          <p:nvSpPr>
            <p:cNvPr id="124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6"/>
          <p:cNvGrpSpPr/>
          <p:nvPr/>
        </p:nvGrpSpPr>
        <p:grpSpPr bwMode="auto">
          <a:xfrm>
            <a:off x="5591967" y="1836119"/>
            <a:ext cx="88900" cy="489410"/>
            <a:chOff x="1990" y="2376"/>
            <a:chExt cx="56" cy="662"/>
          </a:xfrm>
          <a:noFill/>
        </p:grpSpPr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Group 39"/>
          <p:cNvGrpSpPr/>
          <p:nvPr/>
        </p:nvGrpSpPr>
        <p:grpSpPr bwMode="auto">
          <a:xfrm>
            <a:off x="6492080" y="1836119"/>
            <a:ext cx="293687" cy="489410"/>
            <a:chOff x="2893" y="2376"/>
            <a:chExt cx="185" cy="662"/>
          </a:xfrm>
          <a:noFill/>
        </p:grpSpPr>
        <p:sp>
          <p:nvSpPr>
            <p:cNvPr id="130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47"/>
          <p:cNvGrpSpPr/>
          <p:nvPr/>
        </p:nvGrpSpPr>
        <p:grpSpPr bwMode="auto">
          <a:xfrm>
            <a:off x="5403945" y="607395"/>
            <a:ext cx="1185930" cy="704850"/>
            <a:chOff x="1785" y="1590"/>
            <a:chExt cx="1219" cy="444"/>
          </a:xfrm>
          <a:noFill/>
        </p:grpSpPr>
        <p:sp>
          <p:nvSpPr>
            <p:cNvPr id="134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136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" name="Group 54"/>
          <p:cNvGrpSpPr/>
          <p:nvPr/>
        </p:nvGrpSpPr>
        <p:grpSpPr bwMode="auto">
          <a:xfrm>
            <a:off x="4897120" y="2821957"/>
            <a:ext cx="1785461" cy="679990"/>
            <a:chOff x="1639" y="3372"/>
            <a:chExt cx="1354" cy="411"/>
          </a:xfrm>
          <a:noFill/>
        </p:grpSpPr>
        <p:sp>
          <p:nvSpPr>
            <p:cNvPr id="139" name="Freeform 55"/>
            <p:cNvSpPr/>
            <p:nvPr/>
          </p:nvSpPr>
          <p:spPr bwMode="auto">
            <a:xfrm>
              <a:off x="1777" y="3402"/>
              <a:ext cx="1216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" name="Group 56"/>
            <p:cNvGrpSpPr/>
            <p:nvPr/>
          </p:nvGrpSpPr>
          <p:grpSpPr bwMode="auto">
            <a:xfrm>
              <a:off x="1639" y="3372"/>
              <a:ext cx="135" cy="411"/>
              <a:chOff x="1639" y="3372"/>
              <a:chExt cx="135" cy="411"/>
            </a:xfrm>
            <a:grpFill/>
          </p:grpSpPr>
          <p:sp>
            <p:nvSpPr>
              <p:cNvPr id="141" name="Line 57"/>
              <p:cNvSpPr>
                <a:spLocks noChangeShapeType="1"/>
              </p:cNvSpPr>
              <p:nvPr/>
            </p:nvSpPr>
            <p:spPr bwMode="auto">
              <a:xfrm flipV="1">
                <a:off x="177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58"/>
              <p:cNvSpPr txBox="1">
                <a:spLocks noChangeArrowheads="1"/>
              </p:cNvSpPr>
              <p:nvPr/>
            </p:nvSpPr>
            <p:spPr bwMode="auto">
              <a:xfrm>
                <a:off x="1639" y="3463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616246" y="1269084"/>
            <a:ext cx="7195186" cy="575353"/>
            <a:chOff x="3616246" y="1269084"/>
            <a:chExt cx="7195186" cy="575353"/>
          </a:xfrm>
        </p:grpSpPr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5011974" y="126908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0"/>
            <p:cNvSpPr>
              <a:spLocks noChangeShapeType="1"/>
            </p:cNvSpPr>
            <p:nvPr/>
          </p:nvSpPr>
          <p:spPr bwMode="auto">
            <a:xfrm>
              <a:off x="10121495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0612" y="2247493"/>
            <a:ext cx="4301571" cy="576052"/>
            <a:chOff x="3640612" y="2247493"/>
            <a:chExt cx="4301571" cy="576052"/>
          </a:xfrm>
        </p:grpSpPr>
        <p:grpSp>
          <p:nvGrpSpPr>
            <p:cNvPr id="4" name="组合 3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108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014197" y="224749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m-1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18"/>
          <p:cNvGrpSpPr/>
          <p:nvPr/>
        </p:nvGrpSpPr>
        <p:grpSpPr bwMode="auto">
          <a:xfrm>
            <a:off x="4902199" y="598964"/>
            <a:ext cx="228600" cy="2744788"/>
            <a:chOff x="720" y="2000"/>
            <a:chExt cx="144" cy="1729"/>
          </a:xfrm>
          <a:noFill/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862" y="210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720" y="20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832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6140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3" name="Group 18"/>
          <p:cNvGrpSpPr/>
          <p:nvPr/>
        </p:nvGrpSpPr>
        <p:grpSpPr bwMode="auto">
          <a:xfrm>
            <a:off x="2582069" y="1974533"/>
            <a:ext cx="244475" cy="3068638"/>
            <a:chOff x="710" y="1900"/>
            <a:chExt cx="154" cy="1933"/>
          </a:xfrm>
          <a:noFill/>
        </p:grpSpPr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09" name="Group 26"/>
          <p:cNvGrpSpPr/>
          <p:nvPr/>
        </p:nvGrpSpPr>
        <p:grpSpPr bwMode="auto">
          <a:xfrm>
            <a:off x="3118644" y="1974533"/>
            <a:ext cx="244475" cy="3068638"/>
            <a:chOff x="710" y="1900"/>
            <a:chExt cx="154" cy="1933"/>
          </a:xfrm>
          <a:noFill/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5" name="Group 32"/>
          <p:cNvGrpSpPr/>
          <p:nvPr/>
        </p:nvGrpSpPr>
        <p:grpSpPr bwMode="auto">
          <a:xfrm>
            <a:off x="3599657" y="1974533"/>
            <a:ext cx="363537" cy="3068638"/>
            <a:chOff x="1351" y="1900"/>
            <a:chExt cx="229" cy="1933"/>
          </a:xfrm>
          <a:noFill/>
        </p:grpSpPr>
        <p:grpSp>
          <p:nvGrpSpPr>
            <p:cNvPr id="116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37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39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25969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0754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5777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40857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45785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4679" y="4421655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" name="矩形 46"/>
          <p:cNvSpPr/>
          <p:nvPr/>
        </p:nvSpPr>
        <p:spPr>
          <a:xfrm>
            <a:off x="2454514" y="2229708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586865" y="768350"/>
            <a:ext cx="7251700" cy="2776220"/>
            <a:chOff x="2499" y="1210"/>
            <a:chExt cx="11420" cy="4372"/>
          </a:xfrm>
        </p:grpSpPr>
        <p:grpSp>
          <p:nvGrpSpPr>
            <p:cNvPr id="63" name="Group 3"/>
            <p:cNvGrpSpPr/>
            <p:nvPr/>
          </p:nvGrpSpPr>
          <p:grpSpPr bwMode="auto">
            <a:xfrm>
              <a:off x="3771" y="2112"/>
              <a:ext cx="10148" cy="882"/>
              <a:chOff x="720" y="2333"/>
              <a:chExt cx="4182" cy="353"/>
            </a:xfrm>
            <a:noFill/>
          </p:grpSpPr>
          <p:sp>
            <p:nvSpPr>
              <p:cNvPr id="64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b   c   a   b   c   a   c   b   a   b</a:t>
                </a:r>
              </a:p>
            </p:txBody>
          </p:sp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4946" y="1367"/>
              <a:ext cx="0" cy="6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4591" y="1210"/>
              <a:ext cx="3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" name="Text Box 40"/>
            <p:cNvSpPr txBox="1">
              <a:spLocks noChangeArrowheads="1"/>
            </p:cNvSpPr>
            <p:nvPr/>
          </p:nvSpPr>
          <p:spPr bwMode="auto">
            <a:xfrm>
              <a:off x="2499" y="2450"/>
              <a:ext cx="1027" cy="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4899" y="4752"/>
              <a:ext cx="0" cy="6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4539" y="4862"/>
              <a:ext cx="3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4538" y="3870"/>
              <a:ext cx="3877" cy="88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5291" y="3862"/>
              <a:ext cx="0" cy="88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6082" y="3862"/>
              <a:ext cx="0" cy="88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6882" y="3864"/>
              <a:ext cx="0" cy="88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7658" y="3885"/>
              <a:ext cx="0" cy="88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559675" y="2299335"/>
            <a:ext cx="3773805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=1，j=0</a:t>
            </a:r>
            <a:r>
              <a:rPr lang="zh-CN" altLang="en-US" dirty="0"/>
              <a:t>失败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回溯到 </a:t>
            </a:r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j </a:t>
            </a:r>
            <a:r>
              <a:rPr lang="zh-CN" altLang="en-US" dirty="0" smtClean="0"/>
              <a:t>回溯到 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grpSp>
        <p:nvGrpSpPr>
          <p:cNvPr id="33" name="Group 22"/>
          <p:cNvGrpSpPr/>
          <p:nvPr/>
        </p:nvGrpSpPr>
        <p:grpSpPr bwMode="auto">
          <a:xfrm>
            <a:off x="3001010" y="1890395"/>
            <a:ext cx="257175" cy="561975"/>
            <a:chOff x="1370" y="2273"/>
            <a:chExt cx="162" cy="354"/>
          </a:xfrm>
          <a:noFill/>
        </p:grpSpPr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grp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2394585" y="4147820"/>
            <a:ext cx="6443980" cy="560070"/>
            <a:chOff x="720" y="2333"/>
            <a:chExt cx="4182" cy="353"/>
          </a:xfrm>
          <a:noFill/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586865" y="4362450"/>
            <a:ext cx="652145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3658870" y="3712845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433445" y="36385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629025" y="5824220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400425" y="590677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3399790" y="5264150"/>
            <a:ext cx="2461895" cy="56070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>
            <a:off x="3877945" y="5259070"/>
            <a:ext cx="0" cy="56007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4380230" y="5259070"/>
            <a:ext cx="0" cy="56007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4888230" y="5260340"/>
            <a:ext cx="0" cy="56070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5380990" y="5273675"/>
            <a:ext cx="0" cy="56070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51"/>
          <p:cNvGrpSpPr/>
          <p:nvPr/>
        </p:nvGrpSpPr>
        <p:grpSpPr bwMode="auto">
          <a:xfrm>
            <a:off x="5495925" y="4707890"/>
            <a:ext cx="257175" cy="561975"/>
            <a:chOff x="1370" y="2263"/>
            <a:chExt cx="162" cy="354"/>
          </a:xfrm>
        </p:grpSpPr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1447" y="2263"/>
              <a:ext cx="0" cy="354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3"/>
            <p:cNvSpPr/>
            <p:nvPr/>
          </p:nvSpPr>
          <p:spPr bwMode="auto">
            <a:xfrm>
              <a:off x="1370" y="240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Line 54"/>
          <p:cNvSpPr>
            <a:spLocks noChangeShapeType="1"/>
          </p:cNvSpPr>
          <p:nvPr/>
        </p:nvSpPr>
        <p:spPr bwMode="auto">
          <a:xfrm>
            <a:off x="5627370" y="3728720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401945" y="3653790"/>
            <a:ext cx="22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 flipV="1">
            <a:off x="5617845" y="5840095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5389245" y="5922645"/>
            <a:ext cx="22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7559675" y="5080635"/>
            <a:ext cx="3667125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=6，j=4</a:t>
            </a:r>
            <a:r>
              <a:rPr lang="zh-CN" altLang="en-US" dirty="0"/>
              <a:t>失败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回溯到 </a:t>
            </a:r>
            <a:r>
              <a:rPr lang="en-US" altLang="zh-CN" dirty="0" smtClean="0"/>
              <a:t>3</a:t>
            </a:r>
            <a:r>
              <a:rPr lang="zh-CN" altLang="en-US" dirty="0"/>
              <a:t>，</a:t>
            </a:r>
            <a:r>
              <a:rPr lang="en-US" altLang="zh-CN" dirty="0" smtClean="0"/>
              <a:t>j </a:t>
            </a:r>
            <a:r>
              <a:rPr lang="zh-CN" altLang="en-US" dirty="0" smtClean="0"/>
              <a:t>回溯到 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66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77728" y="1000908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394585" y="3713337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44959" y="2088823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" name="矩形 70"/>
          <p:cNvSpPr/>
          <p:nvPr/>
        </p:nvSpPr>
        <p:spPr>
          <a:xfrm>
            <a:off x="3360550" y="4874726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992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8" grpId="0" animBg="1"/>
      <p:bldP spid="21" grpId="0" animBg="1"/>
      <p:bldP spid="23" grpId="0" animBg="1"/>
      <p:bldP spid="24" grpId="0" animBg="1"/>
      <p:bldP spid="39" grpId="0" bldLvl="0" animBg="1"/>
      <p:bldP spid="43" grpId="0" bldLvl="0" animBg="1"/>
      <p:bldP spid="46" grpId="0" animBg="1"/>
      <p:bldP spid="69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3"/>
          <p:cNvGrpSpPr/>
          <p:nvPr/>
        </p:nvGrpSpPr>
        <p:grpSpPr bwMode="auto">
          <a:xfrm>
            <a:off x="2382044" y="12903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574007" y="15046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3874612" y="24063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353084" y="24015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4855369" y="24015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363369" y="24025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5856129" y="24158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8121" y="1839596"/>
            <a:ext cx="7358379" cy="1404957"/>
            <a:chOff x="4224021" y="3211196"/>
            <a:chExt cx="735837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83113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=3，j=0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4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47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 bwMode="auto">
          <a:xfrm>
            <a:off x="2382044" y="4249421"/>
            <a:ext cx="6444000" cy="560387"/>
            <a:chOff x="720" y="2333"/>
            <a:chExt cx="4182" cy="353"/>
          </a:xfrm>
          <a:noFill/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574007" y="44637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4621530" y="3827145"/>
            <a:ext cx="0" cy="432003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4396105" y="37274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91685" y="5925820"/>
            <a:ext cx="0" cy="432003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363085" y="602107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62292" y="53654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>
            <a:off x="4840764" y="53606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5343049" y="53606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5851049" y="53616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6343809" y="53749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77930" y="4790739"/>
            <a:ext cx="6885939" cy="1404957"/>
            <a:chOff x="4224021" y="3211196"/>
            <a:chExt cx="6885939" cy="1404957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735869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=4，j=0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31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4149090" y="855345"/>
            <a:ext cx="0" cy="432003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923665" y="7556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V="1">
            <a:off x="4119245" y="2966720"/>
            <a:ext cx="0" cy="432003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3890645" y="304927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2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382044" y="921552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64428" y="3758079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90645" y="2028489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矩形 69"/>
          <p:cNvSpPr/>
          <p:nvPr/>
        </p:nvSpPr>
        <p:spPr>
          <a:xfrm>
            <a:off x="4331901" y="5036399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0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4" grpId="0" animBg="1"/>
      <p:bldP spid="68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6349" y="1977395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506587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54434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604662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55462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704738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8174106" y="3451862"/>
            <a:ext cx="3381375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=10，j=5，T</a:t>
            </a:r>
            <a:r>
              <a:rPr lang="zh-CN" altLang="en-US" dirty="0"/>
              <a:t>中全部字符都比较完毕，匹配成功</a:t>
            </a:r>
          </a:p>
        </p:txBody>
      </p:sp>
      <p:grpSp>
        <p:nvGrpSpPr>
          <p:cNvPr id="36" name="Group 18"/>
          <p:cNvGrpSpPr/>
          <p:nvPr/>
        </p:nvGrpSpPr>
        <p:grpSpPr bwMode="auto">
          <a:xfrm>
            <a:off x="5063203" y="1974533"/>
            <a:ext cx="285750" cy="3068638"/>
            <a:chOff x="680" y="1900"/>
            <a:chExt cx="180" cy="1933"/>
          </a:xfrm>
          <a:noFill/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82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68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5575469" y="1974533"/>
            <a:ext cx="244475" cy="3068638"/>
            <a:chOff x="710" y="1900"/>
            <a:chExt cx="154" cy="1933"/>
          </a:xfrm>
          <a:noFill/>
        </p:grpSpPr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54" name="Group 18"/>
          <p:cNvGrpSpPr/>
          <p:nvPr/>
        </p:nvGrpSpPr>
        <p:grpSpPr bwMode="auto">
          <a:xfrm>
            <a:off x="6560831" y="1974536"/>
            <a:ext cx="244475" cy="3068638"/>
            <a:chOff x="710" y="1900"/>
            <a:chExt cx="154" cy="1933"/>
          </a:xfrm>
          <a:noFill/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0" name="Group 18"/>
          <p:cNvGrpSpPr/>
          <p:nvPr/>
        </p:nvGrpSpPr>
        <p:grpSpPr bwMode="auto">
          <a:xfrm>
            <a:off x="7047389" y="1974536"/>
            <a:ext cx="244475" cy="3068638"/>
            <a:chOff x="710" y="1900"/>
            <a:chExt cx="154" cy="1933"/>
          </a:xfrm>
          <a:noFill/>
        </p:grpSpPr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0" name="Group 18"/>
          <p:cNvGrpSpPr/>
          <p:nvPr/>
        </p:nvGrpSpPr>
        <p:grpSpPr bwMode="auto">
          <a:xfrm>
            <a:off x="7513382" y="1964214"/>
            <a:ext cx="244475" cy="3068638"/>
            <a:chOff x="710" y="1900"/>
            <a:chExt cx="154" cy="1933"/>
          </a:xfrm>
          <a:noFill/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6" name="Group 18"/>
          <p:cNvGrpSpPr/>
          <p:nvPr/>
        </p:nvGrpSpPr>
        <p:grpSpPr bwMode="auto">
          <a:xfrm>
            <a:off x="6046629" y="1977395"/>
            <a:ext cx="244475" cy="3068638"/>
            <a:chOff x="710" y="1900"/>
            <a:chExt cx="154" cy="1933"/>
          </a:xfrm>
          <a:noFill/>
        </p:grpSpPr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71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71257" y="2296485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904661" y="3421926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10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7" y="995680"/>
            <a:ext cx="5040000" cy="48013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BF(char S[ ], char T[ ])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0, j = 0;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(S[0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0'&amp;&amp;T[0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(S[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T[j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  j++;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j + 1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0'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j);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6181994" y="995680"/>
            <a:ext cx="5040000" cy="4801314"/>
          </a:xfrm>
          <a:prstGeom prst="rect">
            <a:avLst/>
          </a:prstGeom>
          <a:noFill/>
          <a:ln w="9525">
            <a:solidFill>
              <a:srgbClr val="5C307D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BF(char S[ ], char T[ ])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0, j = 0,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(S[0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0'&amp;&amp;T[0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(S[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T[j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  j++;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start++;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start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0'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8024327" y="5964429"/>
            <a:ext cx="1161837" cy="31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在主串"ababaababcb"中查找模式"ababc"，采用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BF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算法需要匹配（   ）趟。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7812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0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00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076" y="1655810"/>
            <a:ext cx="10151025" cy="523220"/>
            <a:chOff x="715588" y="939820"/>
            <a:chExt cx="10151025" cy="523220"/>
          </a:xfrm>
        </p:grpSpPr>
        <p:sp>
          <p:nvSpPr>
            <p:cNvPr id="21" name="矩形 20"/>
            <p:cNvSpPr/>
            <p:nvPr/>
          </p:nvSpPr>
          <p:spPr>
            <a:xfrm>
              <a:off x="1254267" y="939820"/>
              <a:ext cx="9612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语言字符集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C++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语言源程序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715588" y="101349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1076" y="935400"/>
            <a:ext cx="10151025" cy="523220"/>
            <a:chOff x="701076" y="1636440"/>
            <a:chExt cx="10151025" cy="523220"/>
          </a:xfrm>
        </p:grpSpPr>
        <p:sp>
          <p:nvSpPr>
            <p:cNvPr id="23" name="矩形 22"/>
            <p:cNvSpPr/>
            <p:nvPr/>
          </p:nvSpPr>
          <p:spPr>
            <a:xfrm>
              <a:off x="1239755" y="1636440"/>
              <a:ext cx="9612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英文字母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英文单词，汉字 ＋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标点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文章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84"/>
            <p:cNvSpPr/>
            <p:nvPr/>
          </p:nvSpPr>
          <p:spPr bwMode="auto">
            <a:xfrm>
              <a:off x="701076" y="17101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9656" y="2362200"/>
            <a:ext cx="10712211" cy="3721319"/>
            <a:chOff x="699656" y="2362200"/>
            <a:chExt cx="10712211" cy="37213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575" y="3779519"/>
              <a:ext cx="3072000" cy="2304000"/>
            </a:xfrm>
            <a:prstGeom prst="rect">
              <a:avLst/>
            </a:prstGeom>
            <a:ln>
              <a:solidFill>
                <a:srgbClr val="507D7D"/>
              </a:solidFill>
            </a:ln>
          </p:spPr>
        </p:pic>
        <p:sp>
          <p:nvSpPr>
            <p:cNvPr id="7" name="矩形 6"/>
            <p:cNvSpPr/>
            <p:nvPr/>
          </p:nvSpPr>
          <p:spPr>
            <a:xfrm>
              <a:off x="1218215" y="2362200"/>
              <a:ext cx="10193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DNA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碱基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{A(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腺嘌呤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, G(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鸟嘌呤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T(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胸腺嘧啶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C(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胞嘧啶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)}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84"/>
            <p:cNvSpPr/>
            <p:nvPr/>
          </p:nvSpPr>
          <p:spPr bwMode="auto">
            <a:xfrm>
              <a:off x="699656" y="245905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6723" y="3056990"/>
            <a:ext cx="10519917" cy="3026529"/>
            <a:chOff x="696723" y="3056990"/>
            <a:chExt cx="10519917" cy="3026529"/>
          </a:xfrm>
        </p:grpSpPr>
        <p:sp>
          <p:nvSpPr>
            <p:cNvPr id="11" name="矩形 10"/>
            <p:cNvSpPr/>
            <p:nvPr/>
          </p:nvSpPr>
          <p:spPr>
            <a:xfrm>
              <a:off x="1223786" y="3056990"/>
              <a:ext cx="99928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RNA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的碱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腺嘌呤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, G(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鸟嘌呤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U(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尿嘧啶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胞嘧啶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)}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84"/>
            <p:cNvSpPr/>
            <p:nvPr/>
          </p:nvSpPr>
          <p:spPr bwMode="auto">
            <a:xfrm>
              <a:off x="696723" y="311795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" name="图片 12"/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441" y="3779519"/>
              <a:ext cx="3144520" cy="2304000"/>
            </a:xfrm>
            <a:prstGeom prst="rect">
              <a:avLst/>
            </a:prstGeom>
            <a:ln>
              <a:solidFill>
                <a:srgbClr val="507D7D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92689" y="4052701"/>
            <a:ext cx="9784943" cy="1784219"/>
            <a:chOff x="1040289" y="3534541"/>
            <a:chExt cx="9784943" cy="1784219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040289" y="35345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071632" y="4343400"/>
            <a:ext cx="9753600" cy="975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4" imgW="85344000" imgH="8839200" progId="">
                    <p:embed/>
                  </p:oleObj>
                </mc:Choice>
                <mc:Fallback>
                  <p:oleObj name="公式" r:id="rId4" imgW="85344000" imgH="8839200" progId="">
                    <p:embed/>
                    <p:pic>
                      <p:nvPicPr>
                        <p:cNvPr id="4" name="对象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71632" y="4343400"/>
                          <a:ext cx="9753600" cy="9753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3733" y="2413307"/>
            <a:ext cx="7997697" cy="1514260"/>
            <a:chOff x="563733" y="2413307"/>
            <a:chExt cx="7997697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358105" cy="1514260"/>
              <a:chOff x="1203325" y="2413307"/>
              <a:chExt cx="7358105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15366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aaaaaaaaaa</a:t>
                </a:r>
                <a:r>
                  <a:rPr lang="en-US" altLang="zh-CN" sz="2400" b="1" i="1" dirty="0" err="1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bcd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bcd</a:t>
                </a: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3581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最好情况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09"/>
            <p:cNvGrpSpPr/>
            <p:nvPr/>
          </p:nvGrpSpPr>
          <p:grpSpPr>
            <a:xfrm>
              <a:off x="563733" y="2459027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92689" y="4052701"/>
            <a:ext cx="9578841" cy="1820127"/>
            <a:chOff x="1497489" y="3610741"/>
            <a:chExt cx="9578841" cy="182012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97489" y="36107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601213" y="4301601"/>
            <a:ext cx="9475117" cy="1129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公式" r:id="rId4" imgW="85648800" imgH="9448800" progId="">
                    <p:embed/>
                  </p:oleObj>
                </mc:Choice>
                <mc:Fallback>
                  <p:oleObj name="公式" r:id="rId4" imgW="85648800" imgH="9448800" progId="">
                    <p:embed/>
                    <p:pic>
                      <p:nvPicPr>
                        <p:cNvPr id="11" name="对象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01213" y="4301601"/>
                          <a:ext cx="9475117" cy="112926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40783" y="2413307"/>
            <a:ext cx="8228423" cy="1514260"/>
            <a:chOff x="640783" y="2413307"/>
            <a:chExt cx="8228423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665881" cy="1514260"/>
              <a:chOff x="1203325" y="2413307"/>
              <a:chExt cx="7665881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33000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aaaaaaaaa</a:t>
                </a:r>
                <a:r>
                  <a:rPr lang="en-US" altLang="zh-CN" sz="2400" b="1" i="1" dirty="0" err="1" smtClean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aaab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aaab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665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最坏情况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的最后一个字符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109"/>
            <p:cNvGrpSpPr/>
            <p:nvPr/>
          </p:nvGrpSpPr>
          <p:grpSpPr>
            <a:xfrm>
              <a:off x="640783" y="2443379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9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BF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算法的性能较低？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26"/>
          <p:cNvGrpSpPr/>
          <p:nvPr/>
        </p:nvGrpSpPr>
        <p:grpSpPr bwMode="auto">
          <a:xfrm>
            <a:off x="5474007" y="4115142"/>
            <a:ext cx="209550" cy="601662"/>
            <a:chOff x="3048" y="3679"/>
            <a:chExt cx="132" cy="379"/>
          </a:xfrm>
          <a:noFill/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9"/>
          <p:cNvGrpSpPr/>
          <p:nvPr/>
        </p:nvGrpSpPr>
        <p:grpSpPr bwMode="auto">
          <a:xfrm>
            <a:off x="5476865" y="1860892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673907" y="3012654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1" name="Group 33"/>
          <p:cNvGrpSpPr/>
          <p:nvPr/>
        </p:nvGrpSpPr>
        <p:grpSpPr bwMode="auto">
          <a:xfrm>
            <a:off x="3875712" y="3088030"/>
            <a:ext cx="90488" cy="489410"/>
            <a:chOff x="1734" y="2376"/>
            <a:chExt cx="57" cy="662"/>
          </a:xfrm>
          <a:noFill/>
        </p:grpSpPr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/>
          <p:nvPr/>
        </p:nvGrpSpPr>
        <p:grpSpPr bwMode="auto">
          <a:xfrm>
            <a:off x="4282112" y="3088030"/>
            <a:ext cx="88900" cy="489410"/>
            <a:chOff x="1990" y="2376"/>
            <a:chExt cx="56" cy="662"/>
          </a:xfrm>
          <a:noFill/>
        </p:grpSpPr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5319385" y="3088030"/>
            <a:ext cx="293687" cy="489410"/>
            <a:chOff x="2893" y="2376"/>
            <a:chExt cx="185" cy="662"/>
          </a:xfrm>
          <a:noFill/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47"/>
          <p:cNvGrpSpPr/>
          <p:nvPr/>
        </p:nvGrpSpPr>
        <p:grpSpPr bwMode="auto">
          <a:xfrm>
            <a:off x="4155050" y="1859306"/>
            <a:ext cx="1185930" cy="704850"/>
            <a:chOff x="1785" y="1590"/>
            <a:chExt cx="1219" cy="444"/>
          </a:xfrm>
          <a:noFill/>
        </p:grpSpPr>
        <p:sp>
          <p:nvSpPr>
            <p:cNvPr id="32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54"/>
          <p:cNvGrpSpPr/>
          <p:nvPr/>
        </p:nvGrpSpPr>
        <p:grpSpPr bwMode="auto">
          <a:xfrm>
            <a:off x="3708884" y="4073868"/>
            <a:ext cx="1724802" cy="666754"/>
            <a:chOff x="1685" y="3372"/>
            <a:chExt cx="1308" cy="403"/>
          </a:xfrm>
          <a:noFill/>
        </p:grpSpPr>
        <p:sp>
          <p:nvSpPr>
            <p:cNvPr id="39" name="Freeform 55"/>
            <p:cNvSpPr/>
            <p:nvPr/>
          </p:nvSpPr>
          <p:spPr bwMode="auto">
            <a:xfrm>
              <a:off x="1880" y="3402"/>
              <a:ext cx="1113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40" name="Group 56"/>
            <p:cNvGrpSpPr/>
            <p:nvPr/>
          </p:nvGrpSpPr>
          <p:grpSpPr bwMode="auto">
            <a:xfrm>
              <a:off x="1685" y="3372"/>
              <a:ext cx="149" cy="403"/>
              <a:chOff x="1685" y="3372"/>
              <a:chExt cx="149" cy="403"/>
            </a:xfrm>
            <a:grpFill/>
          </p:grpSpPr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 flipV="1">
                <a:off x="183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58"/>
              <p:cNvSpPr txBox="1">
                <a:spLocks noChangeArrowheads="1"/>
              </p:cNvSpPr>
              <p:nvPr/>
            </p:nvSpPr>
            <p:spPr bwMode="auto">
              <a:xfrm>
                <a:off x="1685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367351" y="2536235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91717" y="3484164"/>
            <a:ext cx="4332051" cy="591292"/>
            <a:chOff x="3640612" y="2232253"/>
            <a:chExt cx="4332051" cy="591292"/>
          </a:xfrm>
        </p:grpSpPr>
        <p:grpSp>
          <p:nvGrpSpPr>
            <p:cNvPr id="59" name="组合 58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044677" y="223225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14367" y="5009833"/>
            <a:ext cx="10669913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在每趟匹配不成功时存在大量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，没有利用已经部分匹配的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如何在匹配不成功时主串不回溯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29"/>
          <p:cNvGrpSpPr/>
          <p:nvPr/>
        </p:nvGrpSpPr>
        <p:grpSpPr bwMode="auto">
          <a:xfrm>
            <a:off x="5203416" y="2409814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400458" y="3561576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093902" y="3085157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118268" y="4152889"/>
            <a:ext cx="1160463" cy="455612"/>
          </a:xfrm>
          <a:prstGeom prst="rect">
            <a:avLst/>
          </a:prstGeom>
          <a:grp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8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i="1" dirty="0" smtClean="0">
                <a:solidFill>
                  <a:srgbClr val="404040"/>
                </a:solidFill>
              </a:rPr>
              <a:t>T</a:t>
            </a:r>
            <a:endParaRPr lang="en-US" altLang="zh-CN" i="1" dirty="0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0213" y="4048326"/>
            <a:ext cx="3030706" cy="591292"/>
            <a:chOff x="3419613" y="3255846"/>
            <a:chExt cx="3030706" cy="591292"/>
          </a:xfrm>
        </p:grpSpPr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3419613" y="3326310"/>
              <a:ext cx="2905293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3"/>
            <p:cNvSpPr>
              <a:spLocks noChangeShapeType="1"/>
            </p:cNvSpPr>
            <p:nvPr/>
          </p:nvSpPr>
          <p:spPr bwMode="auto">
            <a:xfrm>
              <a:off x="3901580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"/>
            <p:cNvSpPr>
              <a:spLocks noChangeShapeType="1"/>
            </p:cNvSpPr>
            <p:nvPr/>
          </p:nvSpPr>
          <p:spPr bwMode="auto">
            <a:xfrm>
              <a:off x="4394040" y="334313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4885145" y="3341550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5366761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22333" y="3255846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88933" y="5315746"/>
            <a:ext cx="7197526" cy="523220"/>
            <a:chOff x="1826091" y="4148024"/>
            <a:chExt cx="7197526" cy="52322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确定模式的滑动距离？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3322228" y="4403238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5525" y="1799260"/>
            <a:ext cx="8637788" cy="461665"/>
            <a:chOff x="1275525" y="1829740"/>
            <a:chExt cx="8637788" cy="461665"/>
          </a:xfrm>
        </p:grpSpPr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1707525" y="1829740"/>
              <a:ext cx="8205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主串不回溯，模式就需要向右滑动一段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endPara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1275525" y="188057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Group 39"/>
          <p:cNvGrpSpPr/>
          <p:nvPr/>
        </p:nvGrpSpPr>
        <p:grpSpPr bwMode="auto">
          <a:xfrm>
            <a:off x="5045936" y="3636952"/>
            <a:ext cx="293687" cy="489410"/>
            <a:chOff x="2893" y="2376"/>
            <a:chExt cx="185" cy="662"/>
          </a:xfrm>
          <a:noFill/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5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20" grpId="0"/>
      <p:bldP spid="61" grpId="0" animBg="1"/>
      <p:bldP spid="59" grpId="0" animBg="1"/>
      <p:bldP spid="5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Group 3"/>
          <p:cNvGrpSpPr/>
          <p:nvPr/>
        </p:nvGrpSpPr>
        <p:grpSpPr bwMode="auto">
          <a:xfrm>
            <a:off x="2698447" y="1236663"/>
            <a:ext cx="6444000" cy="560387"/>
            <a:chOff x="720" y="2333"/>
            <a:chExt cx="4182" cy="353"/>
          </a:xfrm>
          <a:noFill/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a   b   c   a   c   b   a   b</a:t>
              </a: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32"/>
          <p:cNvGrpSpPr/>
          <p:nvPr/>
        </p:nvGrpSpPr>
        <p:grpSpPr bwMode="auto">
          <a:xfrm>
            <a:off x="3712860" y="612775"/>
            <a:ext cx="350837" cy="2894013"/>
            <a:chOff x="1359" y="1940"/>
            <a:chExt cx="221" cy="1823"/>
          </a:xfrm>
          <a:noFill/>
        </p:grpSpPr>
        <p:grpSp>
          <p:nvGrpSpPr>
            <p:cNvPr id="105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1361" y="347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1600850" y="145097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697495" y="235267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3175967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3678252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4186252" y="234886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>
            <a:off x="4679012" y="236220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7620076" y="210978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 smtClean="0"/>
              <a:t>失败；</a:t>
            </a:r>
            <a:r>
              <a:rPr lang="en-US" altLang="zh-CN" dirty="0" smtClean="0"/>
              <a:t> </a:t>
            </a:r>
            <a:r>
              <a:rPr lang="zh-CN" altLang="en-US" dirty="0" smtClean="0"/>
              <a:t>∵</a:t>
            </a:r>
            <a:r>
              <a:rPr lang="en-US" altLang="zh-CN" dirty="0" smtClean="0"/>
              <a:t>s[1</a:t>
            </a:r>
            <a:r>
              <a:rPr lang="en-US" altLang="zh-CN" dirty="0"/>
              <a:t>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00850" y="3936048"/>
            <a:ext cx="7540030" cy="1685925"/>
            <a:chOff x="1600850" y="3936048"/>
            <a:chExt cx="7540030" cy="1685925"/>
          </a:xfrm>
        </p:grpSpPr>
        <p:grpSp>
          <p:nvGrpSpPr>
            <p:cNvPr id="120" name="Group 3"/>
            <p:cNvGrpSpPr/>
            <p:nvPr/>
          </p:nvGrpSpPr>
          <p:grpSpPr bwMode="auto">
            <a:xfrm>
              <a:off x="2696880" y="3936048"/>
              <a:ext cx="6444000" cy="560387"/>
              <a:chOff x="720" y="2333"/>
              <a:chExt cx="4182" cy="353"/>
            </a:xfrm>
            <a:noFill/>
          </p:grpSpPr>
          <p:sp>
            <p:nvSpPr>
              <p:cNvPr id="121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a   b   c   a   b   c   a   c   b   a   b</a:t>
                </a:r>
              </a:p>
            </p:txBody>
          </p:sp>
          <p:sp>
            <p:nvSpPr>
              <p:cNvPr id="122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1600850" y="4150360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183608" y="5047298"/>
              <a:ext cx="2461921" cy="574675"/>
              <a:chOff x="3183608" y="5047298"/>
              <a:chExt cx="2461921" cy="574675"/>
            </a:xfrm>
          </p:grpSpPr>
          <p:sp>
            <p:nvSpPr>
              <p:cNvPr id="140" name="Rectangle 41"/>
              <p:cNvSpPr>
                <a:spLocks noChangeArrowheads="1"/>
              </p:cNvSpPr>
              <p:nvPr/>
            </p:nvSpPr>
            <p:spPr bwMode="auto">
              <a:xfrm>
                <a:off x="3183608" y="5052060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3662080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43"/>
              <p:cNvSpPr>
                <a:spLocks noChangeShapeType="1"/>
              </p:cNvSpPr>
              <p:nvPr/>
            </p:nvSpPr>
            <p:spPr bwMode="auto">
              <a:xfrm>
                <a:off x="4164365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44"/>
              <p:cNvSpPr>
                <a:spLocks noChangeShapeType="1"/>
              </p:cNvSpPr>
              <p:nvPr/>
            </p:nvSpPr>
            <p:spPr bwMode="auto">
              <a:xfrm>
                <a:off x="4672365" y="504825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45"/>
              <p:cNvSpPr>
                <a:spLocks noChangeShapeType="1"/>
              </p:cNvSpPr>
              <p:nvPr/>
            </p:nvSpPr>
            <p:spPr bwMode="auto">
              <a:xfrm>
                <a:off x="5165125" y="5061585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342041" y="4479924"/>
            <a:ext cx="257175" cy="561975"/>
            <a:chOff x="3342041" y="4479924"/>
            <a:chExt cx="257175" cy="561975"/>
          </a:xfrm>
        </p:grpSpPr>
        <p:sp>
          <p:nvSpPr>
            <p:cNvPr id="145" name="Line 50"/>
            <p:cNvSpPr>
              <a:spLocks noChangeShapeType="1"/>
            </p:cNvSpPr>
            <p:nvPr/>
          </p:nvSpPr>
          <p:spPr bwMode="auto">
            <a:xfrm>
              <a:off x="3464279" y="4479924"/>
              <a:ext cx="0" cy="561975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1"/>
            <p:cNvSpPr/>
            <p:nvPr/>
          </p:nvSpPr>
          <p:spPr bwMode="auto">
            <a:xfrm>
              <a:off x="3342041" y="4706937"/>
              <a:ext cx="257175" cy="161925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2696880" y="878731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6879" y="3487019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96879" y="1962242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矩形 61"/>
          <p:cNvSpPr/>
          <p:nvPr/>
        </p:nvSpPr>
        <p:spPr>
          <a:xfrm>
            <a:off x="3101243" y="4630335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07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60" grpId="0"/>
      <p:bldP spid="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Group 3"/>
          <p:cNvGrpSpPr/>
          <p:nvPr/>
        </p:nvGrpSpPr>
        <p:grpSpPr bwMode="auto">
          <a:xfrm>
            <a:off x="2698447" y="1236663"/>
            <a:ext cx="6444000" cy="560387"/>
            <a:chOff x="720" y="2333"/>
            <a:chExt cx="4182" cy="353"/>
          </a:xfrm>
          <a:noFill/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32"/>
          <p:cNvGrpSpPr/>
          <p:nvPr/>
        </p:nvGrpSpPr>
        <p:grpSpPr bwMode="auto">
          <a:xfrm>
            <a:off x="3712860" y="612775"/>
            <a:ext cx="350837" cy="2814638"/>
            <a:chOff x="1359" y="1940"/>
            <a:chExt cx="221" cy="1773"/>
          </a:xfrm>
          <a:noFill/>
        </p:grpSpPr>
        <p:grpSp>
          <p:nvGrpSpPr>
            <p:cNvPr id="105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1600850" y="145097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697495" y="235267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3175967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3678252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4186252" y="234886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>
            <a:off x="4679012" y="236220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7620076" y="210978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 smtClean="0"/>
              <a:t>失败；</a:t>
            </a:r>
            <a:r>
              <a:rPr lang="en-US" altLang="zh-CN" dirty="0" smtClean="0"/>
              <a:t> </a:t>
            </a:r>
            <a:r>
              <a:rPr lang="zh-CN" altLang="en-US" dirty="0" smtClean="0"/>
              <a:t>∵</a:t>
            </a:r>
            <a:r>
              <a:rPr lang="en-US" altLang="zh-CN" dirty="0" smtClean="0"/>
              <a:t>s[1</a:t>
            </a:r>
            <a:r>
              <a:rPr lang="en-US" altLang="zh-CN" dirty="0"/>
              <a:t>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401224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3930685" y="3562033"/>
            <a:ext cx="0" cy="4320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 Box 29"/>
          <p:cNvSpPr txBox="1">
            <a:spLocks noChangeArrowheads="1"/>
          </p:cNvSpPr>
          <p:nvPr/>
        </p:nvSpPr>
        <p:spPr bwMode="auto">
          <a:xfrm>
            <a:off x="3705260" y="335534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422656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3671288" y="5123498"/>
            <a:ext cx="2461921" cy="1087120"/>
            <a:chOff x="2596992" y="3773171"/>
            <a:chExt cx="2461921" cy="1087120"/>
          </a:xfrm>
        </p:grpSpPr>
        <p:sp>
          <p:nvSpPr>
            <p:cNvPr id="138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23"/>
            <p:cNvSpPr txBox="1">
              <a:spLocks noChangeArrowheads="1"/>
            </p:cNvSpPr>
            <p:nvPr/>
          </p:nvSpPr>
          <p:spPr bwMode="auto">
            <a:xfrm>
              <a:off x="2597944" y="44030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0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53"/>
          <p:cNvSpPr>
            <a:spLocks noChangeShapeType="1"/>
          </p:cNvSpPr>
          <p:nvPr/>
        </p:nvSpPr>
        <p:spPr bwMode="auto">
          <a:xfrm>
            <a:off x="2637197" y="5438934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769917" y="867977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8" y="3610917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96880" y="1964278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矩形 61"/>
          <p:cNvSpPr/>
          <p:nvPr/>
        </p:nvSpPr>
        <p:spPr>
          <a:xfrm>
            <a:off x="3634976" y="4746431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26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16236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37668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278380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2745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28790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536733"/>
            <a:ext cx="4603715" cy="3623578"/>
            <a:chOff x="5652805" y="536733"/>
            <a:chExt cx="4603715" cy="362357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6758878" y="1913542"/>
              <a:ext cx="3497642" cy="22467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 </a:t>
              </a:r>
              <a:r>
                <a:rPr lang="en-US" altLang="zh-CN" dirty="0" smtClean="0"/>
                <a:t>s[3</a:t>
              </a:r>
              <a:r>
                <a:rPr lang="en-US" altLang="zh-CN" dirty="0"/>
                <a:t>]=t[1</a:t>
              </a:r>
              <a:r>
                <a:rPr lang="en-US" altLang="zh-CN" dirty="0" smtClean="0"/>
                <a:t>]; t[0</a:t>
              </a:r>
              <a:r>
                <a:rPr lang="en-US" altLang="zh-CN" dirty="0"/>
                <a:t>]≠t[1]</a:t>
              </a:r>
            </a:p>
            <a:p>
              <a:r>
                <a:rPr lang="en-US" altLang="zh-CN" dirty="0"/>
                <a:t>∴</a:t>
              </a:r>
              <a:r>
                <a:rPr lang="en-US" altLang="zh-CN" dirty="0">
                  <a:solidFill>
                    <a:srgbClr val="B42D2D"/>
                  </a:solidFill>
                </a:rPr>
                <a:t>t[0]≠s[3</a:t>
              </a:r>
              <a:r>
                <a:rPr lang="en-US" altLang="zh-CN" dirty="0" smtClean="0">
                  <a:solidFill>
                    <a:srgbClr val="B42D2D"/>
                  </a:solidFill>
                </a:rPr>
                <a:t>]</a:t>
              </a:r>
            </a:p>
            <a:p>
              <a:r>
                <a:rPr lang="zh-CN" altLang="en-US" dirty="0" smtClean="0"/>
                <a:t>∵ </a:t>
              </a:r>
              <a:r>
                <a:rPr lang="en-US" altLang="zh-CN" dirty="0" smtClean="0"/>
                <a:t>s[4]=t[2]; t[0]≠t[2]</a:t>
              </a:r>
            </a:p>
            <a:p>
              <a:r>
                <a:rPr lang="en-US" altLang="zh-CN" dirty="0" smtClean="0"/>
                <a:t>∴</a:t>
              </a:r>
              <a:r>
                <a:rPr lang="en-US" altLang="zh-CN" dirty="0" smtClean="0">
                  <a:solidFill>
                    <a:srgbClr val="B42D2D"/>
                  </a:solidFill>
                </a:rPr>
                <a:t>t[0]≠s[4]</a:t>
              </a:r>
              <a:endParaRPr lang="en-US" altLang="zh-CN" dirty="0">
                <a:solidFill>
                  <a:srgbClr val="B42D2D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72505" y="4441667"/>
            <a:ext cx="4644375" cy="1685925"/>
            <a:chOff x="2030745" y="3893027"/>
            <a:chExt cx="4644375" cy="1685925"/>
          </a:xfrm>
        </p:grpSpPr>
        <p:grpSp>
          <p:nvGrpSpPr>
            <p:cNvPr id="68" name="Group 33"/>
            <p:cNvGrpSpPr/>
            <p:nvPr/>
          </p:nvGrpSpPr>
          <p:grpSpPr bwMode="auto">
            <a:xfrm>
              <a:off x="4272878" y="4446428"/>
              <a:ext cx="257175" cy="561975"/>
              <a:chOff x="1370" y="2273"/>
              <a:chExt cx="162" cy="354"/>
            </a:xfrm>
            <a:noFill/>
          </p:grpSpPr>
          <p:sp>
            <p:nvSpPr>
              <p:cNvPr id="74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2684815" y="3893027"/>
              <a:ext cx="3990305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   a   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auto">
            <a:xfrm>
              <a:off x="3177900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3678689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416715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4683349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161024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64024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614257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40"/>
            <p:cNvSpPr txBox="1">
              <a:spLocks noChangeArrowheads="1"/>
            </p:cNvSpPr>
            <p:nvPr/>
          </p:nvSpPr>
          <p:spPr bwMode="auto">
            <a:xfrm>
              <a:off x="203074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77383" y="5004277"/>
              <a:ext cx="2461921" cy="574675"/>
              <a:chOff x="4177383" y="5004277"/>
              <a:chExt cx="2461921" cy="574675"/>
            </a:xfrm>
          </p:grpSpPr>
          <p:sp>
            <p:nvSpPr>
              <p:cNvPr id="118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7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6038865" y="4441667"/>
            <a:ext cx="5116815" cy="1685925"/>
            <a:chOff x="2045985" y="3893027"/>
            <a:chExt cx="5116815" cy="1685925"/>
          </a:xfrm>
        </p:grpSpPr>
        <p:grpSp>
          <p:nvGrpSpPr>
            <p:cNvPr id="115" name="Group 33"/>
            <p:cNvGrpSpPr/>
            <p:nvPr/>
          </p:nvGrpSpPr>
          <p:grpSpPr bwMode="auto">
            <a:xfrm>
              <a:off x="4791038" y="4446428"/>
              <a:ext cx="257175" cy="561975"/>
              <a:chOff x="1370" y="2273"/>
              <a:chExt cx="162" cy="354"/>
            </a:xfrm>
            <a:noFill/>
          </p:grpSpPr>
          <p:sp>
            <p:nvSpPr>
              <p:cNvPr id="157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2684815" y="3893027"/>
              <a:ext cx="4477985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5"/>
            <p:cNvSpPr>
              <a:spLocks noChangeShapeType="1"/>
            </p:cNvSpPr>
            <p:nvPr/>
          </p:nvSpPr>
          <p:spPr bwMode="auto">
            <a:xfrm>
              <a:off x="3177900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6"/>
            <p:cNvSpPr>
              <a:spLocks noChangeShapeType="1"/>
            </p:cNvSpPr>
            <p:nvPr/>
          </p:nvSpPr>
          <p:spPr bwMode="auto">
            <a:xfrm>
              <a:off x="3678689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7"/>
            <p:cNvSpPr>
              <a:spLocks noChangeShapeType="1"/>
            </p:cNvSpPr>
            <p:nvPr/>
          </p:nvSpPr>
          <p:spPr bwMode="auto">
            <a:xfrm>
              <a:off x="416715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8"/>
            <p:cNvSpPr>
              <a:spLocks noChangeShapeType="1"/>
            </p:cNvSpPr>
            <p:nvPr/>
          </p:nvSpPr>
          <p:spPr bwMode="auto">
            <a:xfrm>
              <a:off x="4683349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5161024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10"/>
            <p:cNvSpPr>
              <a:spLocks noChangeShapeType="1"/>
            </p:cNvSpPr>
            <p:nvPr/>
          </p:nvSpPr>
          <p:spPr bwMode="auto">
            <a:xfrm>
              <a:off x="564024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11"/>
            <p:cNvSpPr>
              <a:spLocks noChangeShapeType="1"/>
            </p:cNvSpPr>
            <p:nvPr/>
          </p:nvSpPr>
          <p:spPr bwMode="auto">
            <a:xfrm>
              <a:off x="6142571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12"/>
            <p:cNvSpPr>
              <a:spLocks noChangeShapeType="1"/>
            </p:cNvSpPr>
            <p:nvPr/>
          </p:nvSpPr>
          <p:spPr bwMode="auto">
            <a:xfrm>
              <a:off x="6631033" y="389302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204598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1" name="组合 2"/>
            <p:cNvGrpSpPr/>
            <p:nvPr/>
          </p:nvGrpSpPr>
          <p:grpSpPr>
            <a:xfrm>
              <a:off x="4680303" y="5004277"/>
              <a:ext cx="2461921" cy="574675"/>
              <a:chOff x="4177383" y="5004277"/>
              <a:chExt cx="2461921" cy="574675"/>
            </a:xfrm>
          </p:grpSpPr>
          <p:sp>
            <p:nvSpPr>
              <p:cNvPr id="152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53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9334438" y="298102"/>
            <a:ext cx="349764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=6，j=4</a:t>
            </a:r>
            <a:r>
              <a:rPr lang="zh-CN" altLang="en-US" dirty="0" smtClean="0"/>
              <a:t>失败</a:t>
            </a:r>
            <a:endParaRPr lang="en-US" altLang="zh-CN" dirty="0" smtClean="0"/>
          </a:p>
        </p:txBody>
      </p:sp>
      <p:sp>
        <p:nvSpPr>
          <p:cNvPr id="76" name="矩形 75"/>
          <p:cNvSpPr/>
          <p:nvPr/>
        </p:nvSpPr>
        <p:spPr>
          <a:xfrm>
            <a:off x="2657837" y="764822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12188" y="1873152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矩形 78"/>
          <p:cNvSpPr/>
          <p:nvPr/>
        </p:nvSpPr>
        <p:spPr>
          <a:xfrm>
            <a:off x="2943756" y="5175727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矩形 79"/>
          <p:cNvSpPr/>
          <p:nvPr/>
        </p:nvSpPr>
        <p:spPr>
          <a:xfrm>
            <a:off x="8611394" y="5182295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3085920" y="4025880"/>
              <a:ext cx="6084000" cy="3495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6560" y="4016520"/>
                <a:ext cx="610272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8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16236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37668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278380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2745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28790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536733"/>
            <a:ext cx="5472395" cy="2814638"/>
            <a:chOff x="5652805" y="536733"/>
            <a:chExt cx="5472395" cy="281463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</a:t>
              </a:r>
              <a:r>
                <a:rPr lang="en-US" altLang="zh-CN" dirty="0" smtClean="0"/>
                <a:t>s[5]=t[3]; t[0]=t[3]</a:t>
              </a:r>
            </a:p>
            <a:p>
              <a:r>
                <a:rPr lang="en-US" altLang="zh-CN" dirty="0" smtClean="0"/>
                <a:t>∴</a:t>
              </a:r>
              <a:r>
                <a:rPr lang="en-US" altLang="zh-CN" dirty="0" smtClean="0">
                  <a:solidFill>
                    <a:srgbClr val="B42D2D"/>
                  </a:solidFill>
                </a:rPr>
                <a:t>t[0]=s[5]</a:t>
              </a:r>
              <a:endParaRPr lang="en-US" altLang="zh-CN" dirty="0">
                <a:solidFill>
                  <a:srgbClr val="B42D2D"/>
                </a:solidFill>
              </a:endParaRPr>
            </a:p>
          </p:txBody>
        </p:sp>
      </p:grpSp>
      <p:grpSp>
        <p:nvGrpSpPr>
          <p:cNvPr id="76" name="Group 3"/>
          <p:cNvGrpSpPr/>
          <p:nvPr/>
        </p:nvGrpSpPr>
        <p:grpSpPr bwMode="auto">
          <a:xfrm>
            <a:off x="2684815" y="4030187"/>
            <a:ext cx="6444000" cy="560387"/>
            <a:chOff x="720" y="2333"/>
            <a:chExt cx="4182" cy="353"/>
          </a:xfrm>
          <a:noFill/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588785" y="4244499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52743" y="5141437"/>
            <a:ext cx="2461921" cy="574675"/>
            <a:chOff x="4177383" y="5004277"/>
            <a:chExt cx="2461921" cy="574675"/>
          </a:xfrm>
        </p:grpSpPr>
        <p:sp>
          <p:nvSpPr>
            <p:cNvPr id="118" name="Rectangle 41"/>
            <p:cNvSpPr>
              <a:spLocks noChangeArrowheads="1"/>
            </p:cNvSpPr>
            <p:nvPr/>
          </p:nvSpPr>
          <p:spPr bwMode="auto">
            <a:xfrm>
              <a:off x="4177383" y="5009039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7" name="Line 42"/>
            <p:cNvSpPr>
              <a:spLocks noChangeShapeType="1"/>
            </p:cNvSpPr>
            <p:nvPr/>
          </p:nvSpPr>
          <p:spPr bwMode="auto">
            <a:xfrm>
              <a:off x="4655855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158140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5666140" y="5005229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>
              <a:off x="6158900" y="5018564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Line 53"/>
          <p:cNvSpPr>
            <a:spLocks noChangeShapeType="1"/>
          </p:cNvSpPr>
          <p:nvPr/>
        </p:nvSpPr>
        <p:spPr bwMode="auto">
          <a:xfrm>
            <a:off x="3645033" y="5458619"/>
            <a:ext cx="14760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866165" y="3548226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5640740" y="340058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43915" y="5685001"/>
            <a:ext cx="228600" cy="514350"/>
            <a:chOff x="5643915" y="5547841"/>
            <a:chExt cx="228600" cy="514350"/>
          </a:xfrm>
        </p:grpSpPr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V="1">
              <a:off x="5856640" y="5547841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5643915" y="56049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72" name="Line 34"/>
          <p:cNvSpPr>
            <a:spLocks noChangeShapeType="1"/>
          </p:cNvSpPr>
          <p:nvPr/>
        </p:nvSpPr>
        <p:spPr bwMode="auto">
          <a:xfrm>
            <a:off x="5399440" y="4599468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57837" y="792310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57836" y="3592114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4   5   6   7   8   9 10 11 12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47661" y="1902404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3" name="矩形 72"/>
          <p:cNvSpPr/>
          <p:nvPr/>
        </p:nvSpPr>
        <p:spPr>
          <a:xfrm>
            <a:off x="5173089" y="4743676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54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4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802266" y="2623980"/>
            <a:ext cx="4287894" cy="1685925"/>
            <a:chOff x="802266" y="2623980"/>
            <a:chExt cx="4287894" cy="1685925"/>
          </a:xfrm>
        </p:grpSpPr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0226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90" name="Line 5"/>
            <p:cNvSpPr>
              <a:spLocks noChangeShapeType="1"/>
            </p:cNvSpPr>
            <p:nvPr/>
          </p:nvSpPr>
          <p:spPr bwMode="auto">
            <a:xfrm>
              <a:off x="129535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179614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228460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280080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327847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75769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42600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41"/>
            <p:cNvSpPr>
              <a:spLocks noChangeArrowheads="1"/>
            </p:cNvSpPr>
            <p:nvPr/>
          </p:nvSpPr>
          <p:spPr bwMode="auto">
            <a:xfrm>
              <a:off x="1776674" y="3739992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2255146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2757431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3265431" y="3736182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3758191" y="3749517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32"/>
          <p:cNvGrpSpPr/>
          <p:nvPr/>
        </p:nvGrpSpPr>
        <p:grpSpPr bwMode="auto">
          <a:xfrm>
            <a:off x="3758191" y="1998345"/>
            <a:ext cx="350837" cy="2814638"/>
            <a:chOff x="1359" y="1940"/>
            <a:chExt cx="221" cy="1773"/>
          </a:xfrm>
          <a:noFill/>
        </p:grpSpPr>
        <p:grpSp>
          <p:nvGrpSpPr>
            <p:cNvPr id="156" name="Group 33"/>
            <p:cNvGrpSpPr/>
            <p:nvPr/>
          </p:nvGrpSpPr>
          <p:grpSpPr bwMode="auto">
            <a:xfrm>
              <a:off x="1418" y="2676"/>
              <a:ext cx="162" cy="354"/>
              <a:chOff x="1370" y="2263"/>
              <a:chExt cx="162" cy="354"/>
            </a:xfrm>
            <a:grpFill/>
          </p:grpSpPr>
          <p:sp>
            <p:nvSpPr>
              <p:cNvPr id="161" name="Line 34"/>
              <p:cNvSpPr>
                <a:spLocks noChangeShapeType="1"/>
              </p:cNvSpPr>
              <p:nvPr/>
            </p:nvSpPr>
            <p:spPr bwMode="auto">
              <a:xfrm>
                <a:off x="1447" y="226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83" name="Line 34"/>
          <p:cNvSpPr>
            <a:spLocks noChangeShapeType="1"/>
          </p:cNvSpPr>
          <p:nvPr/>
        </p:nvSpPr>
        <p:spPr bwMode="auto">
          <a:xfrm>
            <a:off x="9353811" y="3167380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18759" y="1998345"/>
            <a:ext cx="6280756" cy="2814638"/>
            <a:chOff x="5318759" y="1998345"/>
            <a:chExt cx="6280756" cy="2814638"/>
          </a:xfrm>
        </p:grpSpPr>
        <p:grpSp>
          <p:nvGrpSpPr>
            <p:cNvPr id="10" name="组合 9"/>
            <p:cNvGrpSpPr/>
            <p:nvPr/>
          </p:nvGrpSpPr>
          <p:grpSpPr>
            <a:xfrm>
              <a:off x="9137594" y="3735230"/>
              <a:ext cx="2461921" cy="574675"/>
              <a:chOff x="7613594" y="3735230"/>
              <a:chExt cx="2461921" cy="574675"/>
            </a:xfrm>
          </p:grpSpPr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7613594" y="3739992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3" name="Line 42"/>
              <p:cNvSpPr>
                <a:spLocks noChangeShapeType="1"/>
              </p:cNvSpPr>
              <p:nvPr/>
            </p:nvSpPr>
            <p:spPr bwMode="auto">
              <a:xfrm>
                <a:off x="8092066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43"/>
              <p:cNvSpPr>
                <a:spLocks noChangeShapeType="1"/>
              </p:cNvSpPr>
              <p:nvPr/>
            </p:nvSpPr>
            <p:spPr bwMode="auto">
              <a:xfrm>
                <a:off x="8594351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44"/>
              <p:cNvSpPr>
                <a:spLocks noChangeShapeType="1"/>
              </p:cNvSpPr>
              <p:nvPr/>
            </p:nvSpPr>
            <p:spPr bwMode="auto">
              <a:xfrm>
                <a:off x="9102351" y="3736182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45"/>
              <p:cNvSpPr>
                <a:spLocks noChangeShapeType="1"/>
              </p:cNvSpPr>
              <p:nvPr/>
            </p:nvSpPr>
            <p:spPr bwMode="auto">
              <a:xfrm>
                <a:off x="9595111" y="3749517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663918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713227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>
              <a:off x="763306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7"/>
            <p:cNvSpPr>
              <a:spLocks noChangeShapeType="1"/>
            </p:cNvSpPr>
            <p:nvPr/>
          </p:nvSpPr>
          <p:spPr bwMode="auto">
            <a:xfrm>
              <a:off x="81215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8"/>
            <p:cNvSpPr>
              <a:spLocks noChangeShapeType="1"/>
            </p:cNvSpPr>
            <p:nvPr/>
          </p:nvSpPr>
          <p:spPr bwMode="auto">
            <a:xfrm>
              <a:off x="863772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9"/>
            <p:cNvSpPr>
              <a:spLocks noChangeShapeType="1"/>
            </p:cNvSpPr>
            <p:nvPr/>
          </p:nvSpPr>
          <p:spPr bwMode="auto">
            <a:xfrm>
              <a:off x="911539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959461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>
              <a:off x="1009694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Line 36"/>
            <p:cNvSpPr>
              <a:spLocks noChangeShapeType="1"/>
            </p:cNvSpPr>
            <p:nvPr/>
          </p:nvSpPr>
          <p:spPr bwMode="auto">
            <a:xfrm>
              <a:off x="9820536" y="2161858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Text Box 37"/>
            <p:cNvSpPr txBox="1">
              <a:spLocks noChangeArrowheads="1"/>
            </p:cNvSpPr>
            <p:nvPr/>
          </p:nvSpPr>
          <p:spPr bwMode="auto">
            <a:xfrm>
              <a:off x="9595111" y="199834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V="1">
              <a:off x="9811011" y="4298633"/>
              <a:ext cx="0" cy="4318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Text Box 39"/>
            <p:cNvSpPr txBox="1">
              <a:spLocks noChangeArrowheads="1"/>
            </p:cNvSpPr>
            <p:nvPr/>
          </p:nvSpPr>
          <p:spPr bwMode="auto">
            <a:xfrm>
              <a:off x="9598286" y="435578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85" name="右箭头 184"/>
            <p:cNvSpPr/>
            <p:nvPr/>
          </p:nvSpPr>
          <p:spPr>
            <a:xfrm>
              <a:off x="5318759" y="3399950"/>
              <a:ext cx="1158241" cy="560386"/>
            </a:xfrm>
            <a:prstGeom prst="rightArrow">
              <a:avLst>
                <a:gd name="adj1" fmla="val 67200"/>
                <a:gd name="adj2" fmla="val 50000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6" name="Rectangle 3"/>
          <p:cNvSpPr>
            <a:spLocks noChangeArrowheads="1"/>
          </p:cNvSpPr>
          <p:nvPr/>
        </p:nvSpPr>
        <p:spPr bwMode="auto">
          <a:xfrm>
            <a:off x="299720" y="4896486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299720" y="5495925"/>
            <a:ext cx="5400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T[j-k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]~T[j-1]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 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01911" y="5042475"/>
            <a:ext cx="5024440" cy="906899"/>
            <a:chOff x="5601911" y="5042475"/>
            <a:chExt cx="5024440" cy="906899"/>
          </a:xfrm>
        </p:grpSpPr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6147061" y="5223542"/>
              <a:ext cx="4479290" cy="51578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]~T[k-1] = T[j-k]~T[j-1]</a:t>
              </a:r>
            </a:p>
          </p:txBody>
        </p:sp>
        <p:sp>
          <p:nvSpPr>
            <p:cNvPr id="63" name="右大括号 62"/>
            <p:cNvSpPr/>
            <p:nvPr/>
          </p:nvSpPr>
          <p:spPr>
            <a:xfrm>
              <a:off x="5601911" y="5042475"/>
              <a:ext cx="228975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3234951" y="2546985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2725" y="2686194"/>
            <a:ext cx="6398204" cy="432000"/>
            <a:chOff x="3212725" y="2686194"/>
            <a:chExt cx="6398204" cy="432000"/>
          </a:xfrm>
        </p:grpSpPr>
        <p:sp>
          <p:nvSpPr>
            <p:cNvPr id="69" name="椭圆 68"/>
            <p:cNvSpPr/>
            <p:nvPr/>
          </p:nvSpPr>
          <p:spPr>
            <a:xfrm>
              <a:off x="3212725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9070929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椭圆 70"/>
          <p:cNvSpPr/>
          <p:nvPr/>
        </p:nvSpPr>
        <p:spPr>
          <a:xfrm>
            <a:off x="9114677" y="2528331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758734" y="3382518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7" name="矩形 76"/>
          <p:cNvSpPr/>
          <p:nvPr/>
        </p:nvSpPr>
        <p:spPr>
          <a:xfrm>
            <a:off x="9114677" y="3341248"/>
            <a:ext cx="2544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6419880" y="4451400"/>
              <a:ext cx="360" cy="3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520" y="4442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Par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86" grpId="0" animBg="1"/>
      <p:bldP spid="61" grpId="0"/>
      <p:bldP spid="65" grpId="0" animBg="1"/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306" y="65515"/>
            <a:ext cx="8885853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sz="24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与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T[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不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匹配时，假设下一趟匹配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从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sz="24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和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T[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k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开始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比较，则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的值如何确定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？</a:t>
            </a:r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因为现在打算将</a:t>
            </a:r>
            <a:r>
              <a:rPr lang="zh-CN" altLang="en-US" sz="2400" dirty="0" smtClean="0"/>
              <a:t>从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第</a:t>
            </a:r>
            <a:r>
              <a:rPr lang="en-US" sz="2400" dirty="0" err="1"/>
              <a:t>i</a:t>
            </a:r>
            <a:r>
              <a:rPr lang="zh-CN" altLang="en-US" sz="2400" dirty="0"/>
              <a:t>个字符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第</a:t>
            </a:r>
            <a:r>
              <a:rPr lang="en-US" sz="2400" dirty="0"/>
              <a:t>k</a:t>
            </a:r>
            <a:r>
              <a:rPr lang="zh-CN" altLang="en-US" sz="2400" dirty="0"/>
              <a:t>个字符开始依次比较，那么必须</a:t>
            </a:r>
            <a:r>
              <a:rPr lang="zh-CN" altLang="en-US" sz="2400" dirty="0" smtClean="0"/>
              <a:t>保证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</a:t>
            </a:r>
            <a:r>
              <a:rPr lang="en-US" sz="2400" dirty="0"/>
              <a:t>0</a:t>
            </a:r>
            <a:r>
              <a:rPr lang="zh-CN" altLang="en-US" sz="2400" dirty="0"/>
              <a:t>至</a:t>
            </a:r>
            <a:r>
              <a:rPr lang="en-US" sz="2400" dirty="0"/>
              <a:t>k-1</a:t>
            </a:r>
            <a:r>
              <a:rPr lang="zh-CN" altLang="en-US" sz="2400" dirty="0"/>
              <a:t>位依次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en-US" sz="2400" dirty="0" err="1"/>
              <a:t>i</a:t>
            </a:r>
            <a:r>
              <a:rPr lang="en-US" sz="2400" dirty="0"/>
              <a:t>-k</a:t>
            </a:r>
            <a:r>
              <a:rPr lang="zh-CN" altLang="en-US" sz="2400" dirty="0"/>
              <a:t>至</a:t>
            </a:r>
            <a:r>
              <a:rPr lang="en-US" sz="2400" dirty="0"/>
              <a:t>i-1</a:t>
            </a:r>
            <a:r>
              <a:rPr lang="zh-CN" altLang="en-US" sz="2400" dirty="0"/>
              <a:t>位相等，即：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	“T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…T</a:t>
            </a:r>
            <a:r>
              <a:rPr lang="en-US" sz="2400" baseline="-25000" dirty="0" smtClean="0"/>
              <a:t>k-1</a:t>
            </a:r>
            <a:r>
              <a:rPr lang="en-US" sz="2400" dirty="0" smtClean="0"/>
              <a:t>"=“S</a:t>
            </a:r>
            <a:r>
              <a:rPr lang="en-US" sz="2400" baseline="-25000" dirty="0" smtClean="0"/>
              <a:t>i-k</a:t>
            </a:r>
            <a:r>
              <a:rPr lang="en-US" sz="2400" dirty="0" smtClean="0"/>
              <a:t>…S</a:t>
            </a:r>
            <a:r>
              <a:rPr lang="en-US" sz="2400" baseline="-25000" dirty="0" smtClean="0"/>
              <a:t>i-1</a:t>
            </a:r>
            <a:r>
              <a:rPr lang="en-US" sz="2400" dirty="0"/>
              <a:t>"			(1)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又由于上一趟匹配失败发生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第</a:t>
            </a:r>
            <a:r>
              <a:rPr lang="en-US" sz="2400" dirty="0" err="1"/>
              <a:t>i</a:t>
            </a:r>
            <a:r>
              <a:rPr lang="zh-CN" altLang="en-US" sz="2400" dirty="0"/>
              <a:t>个字符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第</a:t>
            </a:r>
            <a:r>
              <a:rPr lang="en-US" sz="2400" dirty="0"/>
              <a:t>j</a:t>
            </a:r>
            <a:r>
              <a:rPr lang="zh-CN" altLang="en-US" sz="2400" dirty="0"/>
              <a:t>个字符，</a:t>
            </a:r>
            <a:r>
              <a:rPr lang="zh-CN" altLang="en-US" sz="2400" dirty="0" smtClean="0"/>
              <a:t>那么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en-US" sz="2400" dirty="0" err="1"/>
              <a:t>i</a:t>
            </a:r>
            <a:r>
              <a:rPr lang="zh-CN" altLang="en-US" sz="2400" dirty="0"/>
              <a:t>位置之前的</a:t>
            </a:r>
            <a:r>
              <a:rPr lang="en-US" sz="2400" dirty="0"/>
              <a:t>j</a:t>
            </a:r>
            <a:r>
              <a:rPr lang="zh-CN" altLang="en-US" sz="2400" dirty="0"/>
              <a:t>个字符一定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</a:t>
            </a:r>
            <a:r>
              <a:rPr lang="en-US" sz="2400" dirty="0"/>
              <a:t>j</a:t>
            </a:r>
            <a:r>
              <a:rPr lang="zh-CN" altLang="en-US" sz="2400" dirty="0"/>
              <a:t>位置之前的全部</a:t>
            </a:r>
            <a:r>
              <a:rPr lang="en-US" sz="2400" dirty="0"/>
              <a:t>j</a:t>
            </a:r>
            <a:r>
              <a:rPr lang="zh-CN" altLang="en-US" sz="2400" dirty="0"/>
              <a:t>个字符对应相等，现在只</a:t>
            </a:r>
            <a:r>
              <a:rPr lang="zh-CN" altLang="en-US" sz="2400" dirty="0" smtClean="0"/>
              <a:t>关注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en-US" sz="2400" dirty="0" err="1"/>
              <a:t>i</a:t>
            </a:r>
            <a:r>
              <a:rPr lang="zh-CN" altLang="en-US" sz="2400" dirty="0"/>
              <a:t>位置之前的</a:t>
            </a:r>
            <a:r>
              <a:rPr lang="en-US" sz="2400" dirty="0"/>
              <a:t>k</a:t>
            </a:r>
            <a:r>
              <a:rPr lang="zh-CN" altLang="en-US" sz="2400" dirty="0"/>
              <a:t>个字符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</a:t>
            </a:r>
            <a:r>
              <a:rPr lang="en-US" sz="2400" dirty="0"/>
              <a:t>j</a:t>
            </a:r>
            <a:r>
              <a:rPr lang="zh-CN" altLang="en-US" sz="2400" dirty="0"/>
              <a:t>位置之前的</a:t>
            </a:r>
            <a:r>
              <a:rPr lang="en-US" sz="2400" dirty="0"/>
              <a:t>k</a:t>
            </a:r>
            <a:r>
              <a:rPr lang="zh-CN" altLang="en-US" sz="2400" dirty="0"/>
              <a:t>个字符对应相等，即：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	“S</a:t>
            </a:r>
            <a:r>
              <a:rPr lang="en-US" sz="2400" baseline="-25000" dirty="0" smtClean="0"/>
              <a:t>i-k</a:t>
            </a:r>
            <a:r>
              <a:rPr lang="en-US" sz="2400" dirty="0" smtClean="0"/>
              <a:t>…S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"=“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-k</a:t>
            </a:r>
            <a:r>
              <a:rPr lang="en-US" sz="2400" dirty="0" smtClean="0"/>
              <a:t>…T</a:t>
            </a:r>
            <a:r>
              <a:rPr lang="en-US" sz="2400" baseline="-25000" dirty="0" smtClean="0"/>
              <a:t>j-1</a:t>
            </a:r>
            <a:r>
              <a:rPr lang="en-US" sz="2400" dirty="0"/>
              <a:t>"			(2)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由</a:t>
            </a:r>
            <a:r>
              <a:rPr lang="en-US" sz="2400" dirty="0"/>
              <a:t>(1)</a:t>
            </a:r>
            <a:r>
              <a:rPr lang="zh-CN" altLang="en-US" sz="2400" dirty="0"/>
              <a:t>、</a:t>
            </a:r>
            <a:r>
              <a:rPr lang="en-US" sz="2400" dirty="0"/>
              <a:t>(2)</a:t>
            </a:r>
            <a:r>
              <a:rPr lang="zh-CN" altLang="en-US" sz="2400" dirty="0"/>
              <a:t>可得：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	“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…T</a:t>
            </a:r>
            <a:r>
              <a:rPr lang="en-US" sz="2400" b="1" baseline="-25000" dirty="0" smtClean="0"/>
              <a:t>k-1</a:t>
            </a:r>
            <a:r>
              <a:rPr lang="en-US" sz="2400" dirty="0" smtClean="0"/>
              <a:t>"=“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j</a:t>
            </a:r>
            <a:r>
              <a:rPr lang="en-US" sz="2400" b="1" baseline="-25000" dirty="0" smtClean="0"/>
              <a:t>-k</a:t>
            </a:r>
            <a:r>
              <a:rPr lang="en-US" sz="2400" b="1" dirty="0" smtClean="0"/>
              <a:t>…T</a:t>
            </a:r>
            <a:r>
              <a:rPr lang="en-US" sz="2400" b="1" baseline="-25000" dirty="0" smtClean="0"/>
              <a:t>j-1</a:t>
            </a:r>
            <a:r>
              <a:rPr lang="en-US" sz="2400" dirty="0"/>
              <a:t>"</a:t>
            </a:r>
            <a:r>
              <a:rPr lang="en-US" sz="2400" b="1" dirty="0"/>
              <a:t>			</a:t>
            </a:r>
            <a:r>
              <a:rPr lang="en-US" sz="2400" dirty="0"/>
              <a:t>(3)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88969" y="5497771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88969" y="6097210"/>
            <a:ext cx="5400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T[j-k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]~T[j-1] =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kumimoji="1"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]~S[i-1] 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91160" y="5643760"/>
            <a:ext cx="5024440" cy="906899"/>
            <a:chOff x="5601911" y="5042475"/>
            <a:chExt cx="5024440" cy="906899"/>
          </a:xfrm>
        </p:grpSpPr>
        <p:sp>
          <p:nvSpPr>
            <p:cNvPr id="6" name="Rectangle 48"/>
            <p:cNvSpPr>
              <a:spLocks noChangeArrowheads="1"/>
            </p:cNvSpPr>
            <p:nvPr/>
          </p:nvSpPr>
          <p:spPr bwMode="auto">
            <a:xfrm>
              <a:off x="6147061" y="5223542"/>
              <a:ext cx="4479290" cy="51578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]~T[k-1] = T[j-k]~T[j-1]</a:t>
              </a: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5601911" y="5042475"/>
              <a:ext cx="228975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2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Par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09" y="716280"/>
            <a:ext cx="9520072" cy="569976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AutoShape 3"/>
          <p:cNvSpPr>
            <a:spLocks noChangeArrowheads="1"/>
          </p:cNvSpPr>
          <p:nvPr/>
        </p:nvSpPr>
        <p:spPr bwMode="auto">
          <a:xfrm>
            <a:off x="1020841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的前缀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1164019" y="1436020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具有函数关系，由当前失配位置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，可以计算出滑动位置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51434" y="850426"/>
            <a:ext cx="10800486" cy="523220"/>
            <a:chOff x="1826091" y="4148024"/>
            <a:chExt cx="10800486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~ T[j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明了什么？</a:t>
              </a: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751434" y="2587786"/>
            <a:ext cx="8986926" cy="523220"/>
            <a:chOff x="1826091" y="4148024"/>
            <a:chExt cx="8986926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27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~ T[j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的物理意义是什么？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3703308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的后缀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38166" y="4218466"/>
            <a:ext cx="10800486" cy="523220"/>
            <a:chOff x="1826091" y="4148024"/>
            <a:chExt cx="1080048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T[j]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中前缀和后缀相等的真子串唯一吗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164019" y="1916301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）滑动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仅与模式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61384" y="5172672"/>
            <a:ext cx="2948304" cy="504000"/>
            <a:chOff x="3711576" y="5123320"/>
            <a:chExt cx="2948304" cy="574676"/>
          </a:xfrm>
        </p:grpSpPr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3711576" y="5128083"/>
              <a:ext cx="2948304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3600"/>
                </a:lnSpc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190048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692333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5200333" y="512427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5693093" y="513760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6175089" y="5123320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5058024" y="4926937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070021" y="4943645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058024" y="5520470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043308" y="5536102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49602" y="4914406"/>
            <a:ext cx="3387206" cy="1096697"/>
            <a:chOff x="4649602" y="4914406"/>
            <a:chExt cx="3387206" cy="1096697"/>
          </a:xfrm>
        </p:grpSpPr>
        <p:grpSp>
          <p:nvGrpSpPr>
            <p:cNvPr id="53" name="组合 52"/>
            <p:cNvGrpSpPr/>
            <p:nvPr/>
          </p:nvGrpSpPr>
          <p:grpSpPr>
            <a:xfrm>
              <a:off x="5088504" y="4914406"/>
              <a:ext cx="2948304" cy="504000"/>
              <a:chOff x="3711576" y="5123320"/>
              <a:chExt cx="2948304" cy="574676"/>
            </a:xfrm>
          </p:grpSpPr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88504" y="5507103"/>
              <a:ext cx="2948304" cy="504000"/>
              <a:chOff x="3711576" y="5123320"/>
              <a:chExt cx="2948304" cy="574676"/>
            </a:xfrm>
          </p:grpSpPr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62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 flipH="1">
              <a:off x="4649602" y="5037014"/>
              <a:ext cx="288000" cy="79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12905" y="4911697"/>
            <a:ext cx="1841311" cy="523220"/>
            <a:chOff x="8312905" y="4911697"/>
            <a:chExt cx="1841311" cy="523220"/>
          </a:xfrm>
        </p:grpSpPr>
        <p:sp>
          <p:nvSpPr>
            <p:cNvPr id="75" name="右箭头 74"/>
            <p:cNvSpPr/>
            <p:nvPr/>
          </p:nvSpPr>
          <p:spPr>
            <a:xfrm>
              <a:off x="8312905" y="502111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9052507" y="4911697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2905" y="5491863"/>
            <a:ext cx="1841311" cy="523220"/>
            <a:chOff x="8312905" y="5491863"/>
            <a:chExt cx="1841311" cy="523220"/>
          </a:xfrm>
        </p:grpSpPr>
        <p:sp>
          <p:nvSpPr>
            <p:cNvPr id="77" name="右箭头 76"/>
            <p:cNvSpPr/>
            <p:nvPr/>
          </p:nvSpPr>
          <p:spPr>
            <a:xfrm>
              <a:off x="8312905" y="560128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9052507" y="5491863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3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6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69" grpId="0" animBg="1"/>
      <p:bldP spid="93" grpId="0"/>
      <p:bldP spid="93" grpId="1"/>
      <p:bldP spid="108" grpId="0" animBg="1"/>
      <p:bldP spid="30" grpId="0"/>
      <p:bldP spid="30" grpId="1"/>
      <p:bldP spid="3" grpId="0" animBg="1"/>
      <p:bldP spid="3" grpId="1" animBg="1"/>
      <p:bldP spid="68" grpId="0" animBg="1"/>
      <p:bldP spid="68" grpId="1" animBg="1"/>
      <p:bldP spid="71" grpId="0" animBg="1"/>
      <p:bldP spid="71" grpId="1" animBg="1"/>
      <p:bldP spid="73" grpId="0" animBg="1"/>
      <p:bldP spid="7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314191" y="5544820"/>
            <a:ext cx="8280000" cy="576000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max {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 | 1</a:t>
            </a:r>
            <a:r>
              <a:rPr kumimoji="1" lang="en-US" altLang="zh-CN" sz="2800" b="1" dirty="0">
                <a:solidFill>
                  <a:srgbClr val="404040"/>
                </a:solidFill>
                <a:latin typeface="+mn-ea"/>
              </a:rPr>
              <a:t>≤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T[0] …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T[k-1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] = T[j-k] …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T[j-1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]}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688515" y="865666"/>
            <a:ext cx="10800486" cy="523220"/>
            <a:chOff x="1826091" y="4148024"/>
            <a:chExt cx="1080048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模式应该向右滑多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远才能保证算法的正确性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90566" y="2315240"/>
            <a:ext cx="3960000" cy="560387"/>
            <a:chOff x="531486" y="2604800"/>
            <a:chExt cx="3960000" cy="560387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32"/>
          <p:cNvGrpSpPr/>
          <p:nvPr/>
        </p:nvGrpSpPr>
        <p:grpSpPr bwMode="auto">
          <a:xfrm>
            <a:off x="3273597" y="1805206"/>
            <a:ext cx="334962" cy="2576513"/>
            <a:chOff x="1369" y="1990"/>
            <a:chExt cx="211" cy="1623"/>
          </a:xfrm>
          <a:noFill/>
        </p:grpSpPr>
        <p:grpSp>
          <p:nvGrpSpPr>
            <p:cNvPr id="54" name="Group 33"/>
            <p:cNvGrpSpPr/>
            <p:nvPr/>
          </p:nvGrpSpPr>
          <p:grpSpPr bwMode="auto">
            <a:xfrm>
              <a:off x="1418" y="2656"/>
              <a:ext cx="162" cy="317"/>
              <a:chOff x="1370" y="2243"/>
              <a:chExt cx="162" cy="317"/>
            </a:xfrm>
            <a:grpFill/>
          </p:grpSpPr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1447" y="2243"/>
                <a:ext cx="0" cy="317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35"/>
              <p:cNvSpPr/>
              <p:nvPr/>
            </p:nvSpPr>
            <p:spPr bwMode="auto">
              <a:xfrm>
                <a:off x="1370" y="236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501" y="2083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1369" y="199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1495" y="3329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1371" y="33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0566" y="3374949"/>
            <a:ext cx="2952000" cy="560387"/>
            <a:chOff x="976451" y="4554078"/>
            <a:chExt cx="2952000" cy="560387"/>
          </a:xfrm>
        </p:grpSpPr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642947" y="1388886"/>
            <a:ext cx="3960000" cy="560387"/>
            <a:chOff x="531486" y="2604800"/>
            <a:chExt cx="3960000" cy="560387"/>
          </a:xfrm>
        </p:grpSpPr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125978" y="878852"/>
            <a:ext cx="311952" cy="2485708"/>
            <a:chOff x="9125978" y="878852"/>
            <a:chExt cx="311952" cy="2485708"/>
          </a:xfrm>
        </p:grpSpPr>
        <p:grpSp>
          <p:nvGrpSpPr>
            <p:cNvPr id="2" name="组合 1"/>
            <p:cNvGrpSpPr/>
            <p:nvPr/>
          </p:nvGrpSpPr>
          <p:grpSpPr>
            <a:xfrm>
              <a:off x="9349030" y="1961382"/>
              <a:ext cx="88900" cy="396000"/>
              <a:chOff x="9303539" y="2010160"/>
              <a:chExt cx="88900" cy="396000"/>
            </a:xfrm>
          </p:grpSpPr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125978" y="878852"/>
              <a:ext cx="228600" cy="508001"/>
              <a:chOff x="9125978" y="878852"/>
              <a:chExt cx="228600" cy="508001"/>
            </a:xfrm>
          </p:grpSpPr>
          <p:sp>
            <p:nvSpPr>
              <p:cNvPr id="192" name="Line 36"/>
              <p:cNvSpPr>
                <a:spLocks noChangeShapeType="1"/>
              </p:cNvSpPr>
              <p:nvPr/>
            </p:nvSpPr>
            <p:spPr bwMode="auto">
              <a:xfrm>
                <a:off x="9335528" y="10264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37"/>
              <p:cNvSpPr txBox="1">
                <a:spLocks noChangeArrowheads="1"/>
              </p:cNvSpPr>
              <p:nvPr/>
            </p:nvSpPr>
            <p:spPr bwMode="auto">
              <a:xfrm>
                <a:off x="9125978" y="87885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129153" y="2907360"/>
              <a:ext cx="228600" cy="457200"/>
              <a:chOff x="9129153" y="2998800"/>
              <a:chExt cx="228600" cy="457200"/>
            </a:xfrm>
          </p:grpSpPr>
          <p:sp>
            <p:nvSpPr>
              <p:cNvPr id="194" name="Line 38"/>
              <p:cNvSpPr>
                <a:spLocks noChangeShapeType="1"/>
              </p:cNvSpPr>
              <p:nvPr/>
            </p:nvSpPr>
            <p:spPr bwMode="auto">
              <a:xfrm flipV="1">
                <a:off x="9326003" y="30203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Text Box 39"/>
              <p:cNvSpPr txBox="1">
                <a:spLocks noChangeArrowheads="1"/>
              </p:cNvSpPr>
              <p:nvPr/>
            </p:nvSpPr>
            <p:spPr bwMode="auto">
              <a:xfrm>
                <a:off x="9129153" y="29988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8639387" y="2372395"/>
            <a:ext cx="2952000" cy="560387"/>
            <a:chOff x="976451" y="4554078"/>
            <a:chExt cx="2952000" cy="560387"/>
          </a:xfrm>
        </p:grpSpPr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642947" y="3777946"/>
            <a:ext cx="3960000" cy="560387"/>
            <a:chOff x="531486" y="2604800"/>
            <a:chExt cx="3960000" cy="560387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7628968" y="4761455"/>
            <a:ext cx="2952000" cy="560387"/>
            <a:chOff x="976451" y="4554078"/>
            <a:chExt cx="2952000" cy="560387"/>
          </a:xfrm>
        </p:grpSpPr>
        <p:sp>
          <p:nvSpPr>
            <p:cNvPr id="223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125978" y="3267912"/>
            <a:ext cx="285842" cy="2500948"/>
            <a:chOff x="9125978" y="3267912"/>
            <a:chExt cx="285842" cy="2500948"/>
          </a:xfrm>
        </p:grpSpPr>
        <p:grpSp>
          <p:nvGrpSpPr>
            <p:cNvPr id="9" name="组合 8"/>
            <p:cNvGrpSpPr/>
            <p:nvPr/>
          </p:nvGrpSpPr>
          <p:grpSpPr>
            <a:xfrm>
              <a:off x="9125978" y="3267912"/>
              <a:ext cx="228600" cy="508001"/>
              <a:chOff x="9624319" y="3267912"/>
              <a:chExt cx="228600" cy="508001"/>
            </a:xfrm>
          </p:grpSpPr>
          <p:sp>
            <p:nvSpPr>
              <p:cNvPr id="216" name="Line 36"/>
              <p:cNvSpPr>
                <a:spLocks noChangeShapeType="1"/>
              </p:cNvSpPr>
              <p:nvPr/>
            </p:nvSpPr>
            <p:spPr bwMode="auto">
              <a:xfrm>
                <a:off x="9833869" y="34155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7"/>
              <p:cNvSpPr txBox="1">
                <a:spLocks noChangeArrowheads="1"/>
              </p:cNvSpPr>
              <p:nvPr/>
            </p:nvSpPr>
            <p:spPr bwMode="auto">
              <a:xfrm>
                <a:off x="9624319" y="326791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129153" y="5311660"/>
              <a:ext cx="228600" cy="457200"/>
              <a:chOff x="9627494" y="5403100"/>
              <a:chExt cx="228600" cy="457200"/>
            </a:xfrm>
          </p:grpSpPr>
          <p:sp>
            <p:nvSpPr>
              <p:cNvPr id="218" name="Line 38"/>
              <p:cNvSpPr>
                <a:spLocks noChangeShapeType="1"/>
              </p:cNvSpPr>
              <p:nvPr/>
            </p:nvSpPr>
            <p:spPr bwMode="auto">
              <a:xfrm flipV="1">
                <a:off x="9824344" y="54094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9"/>
              <p:cNvSpPr txBox="1">
                <a:spLocks noChangeArrowheads="1"/>
              </p:cNvSpPr>
              <p:nvPr/>
            </p:nvSpPr>
            <p:spPr bwMode="auto">
              <a:xfrm>
                <a:off x="9627494" y="54031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9322920" y="4345219"/>
              <a:ext cx="88900" cy="396000"/>
              <a:chOff x="9303539" y="2010160"/>
              <a:chExt cx="88900" cy="396000"/>
            </a:xfrm>
          </p:grpSpPr>
          <p:sp>
            <p:nvSpPr>
              <p:cNvPr id="230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291992" y="2372395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91992" y="4758309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72" grpId="0" animBg="1" autoUpdateAnimBg="0"/>
      <p:bldP spid="12" grpId="0"/>
      <p:bldP spid="2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Group 15"/>
          <p:cNvGrpSpPr/>
          <p:nvPr/>
        </p:nvGrpSpPr>
        <p:grpSpPr bwMode="auto">
          <a:xfrm>
            <a:off x="1369898" y="1279204"/>
            <a:ext cx="9847263" cy="1446212"/>
            <a:chOff x="176" y="1251"/>
            <a:chExt cx="6203" cy="911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32" y="1251"/>
              <a:ext cx="5347" cy="9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j = 0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max{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| 1≤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＜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T[0] 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T[k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= T[j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k]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T[j-1]}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集合非空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其它情况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76" y="1594"/>
              <a:ext cx="710" cy="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next[j]=</a:t>
              </a:r>
              <a:endParaRPr lang="en-US" altLang="zh-CN" sz="2400" b="1">
                <a:solidFill>
                  <a:srgbClr val="404040"/>
                </a:solidFill>
              </a:endParaRPr>
            </a:p>
          </p:txBody>
        </p:sp>
        <p:sp>
          <p:nvSpPr>
            <p:cNvPr id="32" name="AutoShape 14"/>
            <p:cNvSpPr/>
            <p:nvPr/>
          </p:nvSpPr>
          <p:spPr bwMode="auto">
            <a:xfrm>
              <a:off x="855" y="1428"/>
              <a:ext cx="105" cy="589"/>
            </a:xfrm>
            <a:prstGeom prst="leftBrace">
              <a:avLst>
                <a:gd name="adj1" fmla="val 4674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068590" y="774144"/>
            <a:ext cx="1064927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表示在匹配过程中与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比较不相等时，下标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的回溯位置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67"/>
          <p:cNvGrpSpPr/>
          <p:nvPr/>
        </p:nvGrpSpPr>
        <p:grpSpPr>
          <a:xfrm>
            <a:off x="515294" y="840818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00995" y="2845748"/>
            <a:ext cx="6897688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ts val="3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下标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4</a:t>
            </a:r>
          </a:p>
          <a:p>
            <a:pPr marL="342900" indent="-342900">
              <a:lnSpc>
                <a:spcPts val="3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模 式 串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T：   a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</a:p>
          <a:p>
            <a:pPr marL="342900" indent="-342900" algn="l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k = next[j]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57555" y="3631764"/>
            <a:ext cx="6093099" cy="1382025"/>
            <a:chOff x="761237" y="2016324"/>
            <a:chExt cx="6093099" cy="1382025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61237" y="2493486"/>
              <a:ext cx="5870575" cy="9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5824328" y="2016324"/>
              <a:ext cx="4924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515782" y="2026207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4" name="Group 22"/>
          <p:cNvGrpSpPr/>
          <p:nvPr/>
        </p:nvGrpSpPr>
        <p:grpSpPr bwMode="auto">
          <a:xfrm>
            <a:off x="3779075" y="3651722"/>
            <a:ext cx="5821362" cy="397124"/>
            <a:chOff x="187" y="1709"/>
            <a:chExt cx="4352" cy="209"/>
          </a:xfrm>
        </p:grpSpPr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87" y="1918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87" y="1709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757555" y="3658073"/>
            <a:ext cx="6683376" cy="1738314"/>
            <a:chOff x="254" y="1734"/>
            <a:chExt cx="4210" cy="1095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254" y="2541"/>
              <a:ext cx="3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4251" y="173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7" name="Group 23"/>
          <p:cNvGrpSpPr/>
          <p:nvPr/>
        </p:nvGrpSpPr>
        <p:grpSpPr bwMode="auto">
          <a:xfrm>
            <a:off x="757555" y="3653789"/>
            <a:ext cx="7780338" cy="2174873"/>
            <a:chOff x="266" y="1956"/>
            <a:chExt cx="4901" cy="1370"/>
          </a:xfrm>
        </p:grpSpPr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266" y="3038"/>
              <a:ext cx="4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643" y="195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7555" y="3662541"/>
            <a:ext cx="10843895" cy="2593925"/>
            <a:chOff x="768985" y="2062341"/>
            <a:chExt cx="10843895" cy="2593925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768985" y="4194601"/>
              <a:ext cx="108438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T[2]T[3]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T[0]T[1]T[2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2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314102" y="20623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r>
              <a:rPr lang="zh-CN" altLang="en-US" dirty="0" smtClean="0"/>
              <a:t>求解举例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54878"/>
              </p:ext>
            </p:extLst>
          </p:nvPr>
        </p:nvGraphicFramePr>
        <p:xfrm>
          <a:off x="1754153" y="2025485"/>
          <a:ext cx="6755368" cy="1538809"/>
        </p:xfrm>
        <a:graphic>
          <a:graphicData uri="http://schemas.openxmlformats.org/drawingml/2006/table">
            <a:tbl>
              <a:tblPr firstRow="1" firstCol="1" bandRow="1"/>
              <a:tblGrid>
                <a:gridCol w="844421">
                  <a:extLst>
                    <a:ext uri="{9D8B030D-6E8A-4147-A177-3AD203B41FA5}">
                      <a16:colId xmlns:a16="http://schemas.microsoft.com/office/drawing/2014/main" val="3957565538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364921884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2315698533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3833034761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74563388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076402430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289277349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396710757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60828"/>
                  </a:ext>
                </a:extLst>
              </a:tr>
              <a:tr h="5136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65281"/>
                  </a:ext>
                </a:extLst>
              </a:tr>
              <a:tr h="519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next[j]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r>
              <a:rPr lang="zh-CN" altLang="en-US" dirty="0" smtClean="0"/>
              <a:t>求解举例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54153" y="2025485"/>
          <a:ext cx="6755368" cy="1538809"/>
        </p:xfrm>
        <a:graphic>
          <a:graphicData uri="http://schemas.openxmlformats.org/drawingml/2006/table">
            <a:tbl>
              <a:tblPr firstRow="1" firstCol="1" bandRow="1"/>
              <a:tblGrid>
                <a:gridCol w="844421">
                  <a:extLst>
                    <a:ext uri="{9D8B030D-6E8A-4147-A177-3AD203B41FA5}">
                      <a16:colId xmlns:a16="http://schemas.microsoft.com/office/drawing/2014/main" val="3957565538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364921884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2315698533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3833034761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74563388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076402430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2892773499"/>
                    </a:ext>
                  </a:extLst>
                </a:gridCol>
                <a:gridCol w="844421">
                  <a:extLst>
                    <a:ext uri="{9D8B030D-6E8A-4147-A177-3AD203B41FA5}">
                      <a16:colId xmlns:a16="http://schemas.microsoft.com/office/drawing/2014/main" val="1396710757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60828"/>
                  </a:ext>
                </a:extLst>
              </a:tr>
              <a:tr h="5136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65281"/>
                  </a:ext>
                </a:extLst>
              </a:tr>
              <a:tr h="519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next[j]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0275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8024327" y="5964429"/>
            <a:ext cx="1161837" cy="31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对于模式"abababa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"，next[7]的值是（   ）。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60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0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028825" y="1511300"/>
            <a:ext cx="5972175" cy="4730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36000" tIns="0" rIns="18000" bIns="0"/>
          <a:lstStyle/>
          <a:p>
            <a:pPr algn="just" eaLnBrk="0" hangingPunct="0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  b    a    b    a     a    b    a    b    c    b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5273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05911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3853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12908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69741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260975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81183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40556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9596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4803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75125" y="1011238"/>
            <a:ext cx="5060950" cy="2321124"/>
            <a:chOff x="4175125" y="1011238"/>
            <a:chExt cx="5060950" cy="2321124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l"/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=4，j=4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j=next[4]=2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1220787" y="1725613"/>
            <a:ext cx="652463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" name="Group 54"/>
          <p:cNvGrpSpPr/>
          <p:nvPr/>
        </p:nvGrpSpPr>
        <p:grpSpPr bwMode="auto">
          <a:xfrm>
            <a:off x="2028825" y="2393950"/>
            <a:ext cx="2640012" cy="501650"/>
            <a:chOff x="842" y="2107"/>
            <a:chExt cx="1663" cy="316"/>
          </a:xfrm>
          <a:noFill/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842" y="2117"/>
              <a:ext cx="1663" cy="30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kumimoji="1"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c</a:t>
              </a: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162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497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826" y="2107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164" y="2122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09915" y="596584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02372" y="3514725"/>
            <a:ext cx="6780213" cy="2378710"/>
            <a:chOff x="1171892" y="3514725"/>
            <a:chExt cx="6780213" cy="2378710"/>
          </a:xfrm>
        </p:grpSpPr>
        <p:grpSp>
          <p:nvGrpSpPr>
            <p:cNvPr id="4" name="组合 3"/>
            <p:cNvGrpSpPr/>
            <p:nvPr/>
          </p:nvGrpSpPr>
          <p:grpSpPr>
            <a:xfrm>
              <a:off x="1979930" y="4029075"/>
              <a:ext cx="5972175" cy="473075"/>
              <a:chOff x="2101850" y="4029075"/>
              <a:chExt cx="5972175" cy="473075"/>
            </a:xfrm>
          </p:grpSpPr>
          <p:sp>
            <p:nvSpPr>
              <p:cNvPr id="55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>
              <a:off x="4396105" y="3595370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4243387" y="351472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 flipV="1">
              <a:off x="4358005" y="5432425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124325" y="543623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171892" y="4243388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75"/>
            <p:cNvGrpSpPr/>
            <p:nvPr/>
          </p:nvGrpSpPr>
          <p:grpSpPr bwMode="auto">
            <a:xfrm>
              <a:off x="3056255" y="4926013"/>
              <a:ext cx="2640013" cy="501650"/>
              <a:chOff x="842" y="2107"/>
              <a:chExt cx="1663" cy="316"/>
            </a:xfrm>
            <a:noFill/>
          </p:grpSpPr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842" y="2117"/>
                <a:ext cx="1663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116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149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216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>
              <a:off x="4373880" y="4487863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08525" y="3543618"/>
            <a:ext cx="5060950" cy="2321124"/>
            <a:chOff x="4175125" y="1011238"/>
            <a:chExt cx="5060950" cy="2321124"/>
          </a:xfrm>
        </p:grpSpPr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j=next[3]=1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2010410" y="1128703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4    5    6   7    8   9  10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3479" y="1583690"/>
            <a:ext cx="6780213" cy="1458913"/>
            <a:chOff x="1203959" y="3945890"/>
            <a:chExt cx="6780213" cy="1458913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75"/>
            <p:cNvGrpSpPr/>
            <p:nvPr/>
          </p:nvGrpSpPr>
          <p:grpSpPr bwMode="auto">
            <a:xfrm>
              <a:off x="4184332" y="4842828"/>
              <a:ext cx="2700339" cy="501650"/>
              <a:chOff x="822" y="2107"/>
              <a:chExt cx="1701" cy="316"/>
            </a:xfrm>
            <a:noFill/>
          </p:grpSpPr>
          <p:sp>
            <p:nvSpPr>
              <p:cNvPr id="103" name="Rectangle 76"/>
              <p:cNvSpPr>
                <a:spLocks noChangeArrowheads="1"/>
              </p:cNvSpPr>
              <p:nvPr/>
            </p:nvSpPr>
            <p:spPr bwMode="auto">
              <a:xfrm>
                <a:off x="82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04" name="Line 77"/>
              <p:cNvSpPr>
                <a:spLocks noChangeShapeType="1"/>
              </p:cNvSpPr>
              <p:nvPr/>
            </p:nvSpPr>
            <p:spPr bwMode="auto">
              <a:xfrm>
                <a:off x="114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78"/>
              <p:cNvSpPr>
                <a:spLocks noChangeShapeType="1"/>
              </p:cNvSpPr>
              <p:nvPr/>
            </p:nvSpPr>
            <p:spPr bwMode="auto">
              <a:xfrm>
                <a:off x="148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80"/>
              <p:cNvSpPr>
                <a:spLocks noChangeShapeType="1"/>
              </p:cNvSpPr>
              <p:nvPr/>
            </p:nvSpPr>
            <p:spPr bwMode="auto">
              <a:xfrm>
                <a:off x="218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711541" y="1085216"/>
            <a:ext cx="5609590" cy="2321124"/>
            <a:chOff x="4175125" y="1011238"/>
            <a:chExt cx="5609590" cy="2321124"/>
          </a:xfrm>
        </p:grpSpPr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731456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j=next[1]=0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11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8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03959" y="3442653"/>
            <a:ext cx="6780213" cy="2321124"/>
            <a:chOff x="1203959" y="3442653"/>
            <a:chExt cx="6780213" cy="232112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131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75"/>
            <p:cNvGrpSpPr/>
            <p:nvPr/>
          </p:nvGrpSpPr>
          <p:grpSpPr bwMode="auto">
            <a:xfrm>
              <a:off x="4734877" y="4842828"/>
              <a:ext cx="2700339" cy="501650"/>
              <a:chOff x="852" y="2107"/>
              <a:chExt cx="1701" cy="316"/>
            </a:xfrm>
            <a:noFill/>
          </p:grpSpPr>
          <p:sp>
            <p:nvSpPr>
              <p:cNvPr id="126" name="Rectangle 76"/>
              <p:cNvSpPr>
                <a:spLocks noChangeArrowheads="1"/>
              </p:cNvSpPr>
              <p:nvPr/>
            </p:nvSpPr>
            <p:spPr bwMode="auto">
              <a:xfrm>
                <a:off x="85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27" name="Line 77"/>
              <p:cNvSpPr>
                <a:spLocks noChangeShapeType="1"/>
              </p:cNvSpPr>
              <p:nvPr/>
            </p:nvSpPr>
            <p:spPr bwMode="auto">
              <a:xfrm>
                <a:off x="117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78"/>
              <p:cNvSpPr>
                <a:spLocks noChangeShapeType="1"/>
              </p:cNvSpPr>
              <p:nvPr/>
            </p:nvSpPr>
            <p:spPr bwMode="auto">
              <a:xfrm>
                <a:off x="151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79"/>
              <p:cNvSpPr>
                <a:spLocks noChangeShapeType="1"/>
              </p:cNvSpPr>
              <p:nvPr/>
            </p:nvSpPr>
            <p:spPr bwMode="auto">
              <a:xfrm>
                <a:off x="185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80"/>
              <p:cNvSpPr>
                <a:spLocks noChangeShapeType="1"/>
              </p:cNvSpPr>
              <p:nvPr/>
            </p:nvSpPr>
            <p:spPr bwMode="auto">
              <a:xfrm>
                <a:off x="221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>
              <a:off x="4921249" y="349091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4710112" y="344265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5003799" y="5331777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4787899" y="530479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5" name="Line 85"/>
            <p:cNvSpPr>
              <a:spLocks noChangeShapeType="1"/>
            </p:cNvSpPr>
            <p:nvPr/>
          </p:nvSpPr>
          <p:spPr bwMode="auto">
            <a:xfrm>
              <a:off x="4988559" y="4414838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8209915" y="596584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10410" y="1128703"/>
            <a:ext cx="695074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</a:pP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0    1   2   </a:t>
            </a:r>
            <a:r>
              <a:rPr kumimoji="1"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4    5    6   7    8   9  10</a:t>
            </a:r>
            <a:endParaRPr kumimoji="1" lang="en-US" altLang="zh-CN" sz="3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8024327" y="5964429"/>
            <a:ext cx="1161837" cy="31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在主串"ababaababcb"中查找模式"ababc"，采用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KMP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算法需要匹配（   ）趟。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DA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50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1199082" y="1479233"/>
            <a:ext cx="9865158" cy="295465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40404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35000"/>
              </a:spcBef>
            </a:pP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否则，将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向右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滑动到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位置，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j=next[j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]；</a:t>
            </a:r>
          </a:p>
          <a:p>
            <a:pPr algn="just"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分别加 1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3.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所有字符均比较完毕，则返回匹配的起始下标；否则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endParaRPr lang="zh-CN" altLang="en-US" dirty="0">
              <a:solidFill>
                <a:srgbClr val="40404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101224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什么是字符串？在逻辑上有什么特点？在操作上有什么特性？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如何存储字符串？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模式匹配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算法、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KMP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89788" y="530902"/>
            <a:ext cx="82327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kmp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j = 0;</a:t>
            </a:r>
          </a:p>
          <a:p>
            <a:r>
              <a:rPr 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!= 0 &amp;&amp; 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 == -1 || 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== 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else</a:t>
            </a:r>
            <a:endParaRPr 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j 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j;</a:t>
            </a:r>
          </a:p>
          <a:p>
            <a:r>
              <a:rPr 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-1;</a:t>
            </a:r>
          </a:p>
          <a:p>
            <a:r>
              <a:rPr 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5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4636" y="552037"/>
            <a:ext cx="106866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790825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函数值求解的算法思想</a:t>
            </a:r>
            <a:endParaRPr lang="en-US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790825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</a:rPr>
              <a:t>由定义可知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next[0]=-1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。利用递推法依次求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j&gt;0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时的各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next[j]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。即已知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next[0]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至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next[j]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的值，求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next[j+1]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。</a:t>
            </a: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790825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</a:rPr>
              <a:t>假设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next[j]=k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，则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"="</a:t>
            </a:r>
            <a:r>
              <a:rPr lang="en-US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-k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。</a:t>
            </a: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790825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</a:rPr>
              <a:t>若</a:t>
            </a:r>
            <a:r>
              <a:rPr lang="en-US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，则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"="</a:t>
            </a:r>
            <a:r>
              <a:rPr lang="en-US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-k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sz="2400" kern="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，根据定义，则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next[j+1]=k+1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；</a:t>
            </a: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790825" algn="l"/>
              </a:tabLst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!=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，可将求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latin typeface="Times New Roman" panose="02020603050405020304" pitchFamily="18" charset="0"/>
              </a:rPr>
              <a:t>函数的问题看成是一个模式匹配的问题，整个模式串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既是主串又是子串，主串中的字符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和子串中的字符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不相等而发生了不匹配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95791"/>
              </p:ext>
            </p:extLst>
          </p:nvPr>
        </p:nvGraphicFramePr>
        <p:xfrm>
          <a:off x="1233798" y="759837"/>
          <a:ext cx="8907961" cy="1404866"/>
        </p:xfrm>
        <a:graphic>
          <a:graphicData uri="http://schemas.openxmlformats.org/drawingml/2006/table">
            <a:tbl>
              <a:tblPr firstRow="1" firstCol="1" bandRow="1"/>
              <a:tblGrid>
                <a:gridCol w="708660">
                  <a:extLst>
                    <a:ext uri="{9D8B030D-6E8A-4147-A177-3AD203B41FA5}">
                      <a16:colId xmlns:a16="http://schemas.microsoft.com/office/drawing/2014/main" val="227754039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161314236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71678679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1128283134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72275877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731110750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35571255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140649407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327199309"/>
                    </a:ext>
                  </a:extLst>
                </a:gridCol>
                <a:gridCol w="796372">
                  <a:extLst>
                    <a:ext uri="{9D8B030D-6E8A-4147-A177-3AD203B41FA5}">
                      <a16:colId xmlns:a16="http://schemas.microsoft.com/office/drawing/2014/main" val="55420324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3412081531"/>
                    </a:ext>
                  </a:extLst>
                </a:gridCol>
                <a:gridCol w="843696">
                  <a:extLst>
                    <a:ext uri="{9D8B030D-6E8A-4147-A177-3AD203B41FA5}">
                      <a16:colId xmlns:a16="http://schemas.microsoft.com/office/drawing/2014/main" val="2467922466"/>
                    </a:ext>
                  </a:extLst>
                </a:gridCol>
              </a:tblGrid>
              <a:tr h="702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主串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k-1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j-k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j-k+1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j-1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j+1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72539"/>
                  </a:ext>
                </a:extLst>
              </a:tr>
              <a:tr h="702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子串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k-1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k+1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264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33798" y="2257747"/>
            <a:ext cx="103454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根据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</a:rPr>
              <a:t>算法的思想，当模式串在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处发生失配，则模式串应向右滑动至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=next[k]</a:t>
            </a:r>
            <a:r>
              <a:rPr lang="zh-CN" altLang="en-US" sz="2400" dirty="0">
                <a:latin typeface="Times New Roman" panose="02020603050405020304" pitchFamily="18" charset="0"/>
              </a:rPr>
              <a:t>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</a:rPr>
              <a:t>相同，则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next[j+1]=k’+1=next[k]+1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</a:rPr>
              <a:t>不等，则模式串应向右滑动至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=next[k’]</a:t>
            </a:r>
            <a:r>
              <a:rPr lang="zh-CN" altLang="en-US" sz="2400" dirty="0">
                <a:latin typeface="Times New Roman" panose="02020603050405020304" pitchFamily="18" charset="0"/>
              </a:rPr>
              <a:t>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</a:rPr>
              <a:t>相同，则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next[j+1]=k”+1=next[next[k]]+</a:t>
            </a: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</a:rPr>
              <a:t>不同，则模式串继续向右滑动，以此类推，直至遇到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与某个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相等或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为止。</a:t>
            </a:r>
            <a:endParaRPr 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3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55120" y="503855"/>
                <a:ext cx="8812797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=−1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，或首次出现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。其中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next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20" y="503855"/>
                <a:ext cx="8812797" cy="8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6079"/>
              </p:ext>
            </p:extLst>
          </p:nvPr>
        </p:nvGraphicFramePr>
        <p:xfrm>
          <a:off x="1503198" y="1549472"/>
          <a:ext cx="6353176" cy="1379156"/>
        </p:xfrm>
        <a:graphic>
          <a:graphicData uri="http://schemas.openxmlformats.org/drawingml/2006/table">
            <a:tbl>
              <a:tblPr firstRow="1" firstCol="1" bandRow="1"/>
              <a:tblGrid>
                <a:gridCol w="794147">
                  <a:extLst>
                    <a:ext uri="{9D8B030D-6E8A-4147-A177-3AD203B41FA5}">
                      <a16:colId xmlns:a16="http://schemas.microsoft.com/office/drawing/2014/main" val="2374139178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16687212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58834542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647264379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6124737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2228042519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55541680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466027726"/>
                    </a:ext>
                  </a:extLst>
                </a:gridCol>
              </a:tblGrid>
              <a:tr h="428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85650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97362"/>
                  </a:ext>
                </a:extLst>
              </a:tr>
              <a:tr h="5032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next[j]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36608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6701" y="2928628"/>
            <a:ext cx="89231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gen_next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sv-SE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0, k = -1;</a:t>
            </a:r>
          </a:p>
          <a:p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-1;</a:t>
            </a:r>
          </a:p>
          <a:p>
            <a:r>
              <a:rPr lang="en-US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&lt; </a:t>
            </a:r>
            <a:r>
              <a:rPr lang="en-US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</a:t>
            </a:r>
          </a:p>
          <a:p>
            <a:r>
              <a:rPr lang="de-DE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de-DE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(k == -1 || </a:t>
            </a:r>
            <a:r>
              <a:rPr lang="de-DE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</a:t>
            </a:r>
            <a:r>
              <a:rPr lang="de-DE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[k]) 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sz="2000" dirty="0" err="1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+ 1] = k + 1;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k</a:t>
            </a:r>
            <a:r>
              <a:rPr 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  <a:endParaRPr lang="en-US" altLang="zh-CN" sz="2000" dirty="0" smtClean="0">
              <a:solidFill>
                <a:srgbClr val="008000"/>
              </a:solidFill>
              <a:latin typeface="新宋体"/>
              <a:ea typeface="新宋体"/>
            </a:endParaRPr>
          </a:p>
          <a:p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else</a:t>
            </a:r>
            <a:endParaRPr 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k 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pnext</a:t>
            </a:r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r>
              <a:rPr 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481433" y="3636219"/>
                <a:ext cx="772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O</m:t>
                      </m:r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</m:t>
                      </m:r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433" y="3636219"/>
                <a:ext cx="77296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7069" y="1030947"/>
                <a:ext cx="800877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</a:rPr>
                  <a:t>若</a:t>
                </a: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为主串长度，</a:t>
                </a: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为子串长度</a:t>
                </a:r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在</a:t>
                </a:r>
                <a:r>
                  <a:rPr lang="en-US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KMP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算法中，由于指针</a:t>
                </a:r>
                <a:r>
                  <a:rPr lang="en-US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无须回溯</a:t>
                </a:r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，比较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总次数约为</a:t>
                </a:r>
                <a:r>
                  <a:rPr lang="en-US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n+m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，时间复杂度为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O</m:t>
                    </m:r>
                    <m: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n</m:t>
                    </m:r>
                    <m: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大多数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情况下，</a:t>
                </a:r>
                <a:r>
                  <a:rPr lang="en-US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KMP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算法效率高于</a:t>
                </a: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BF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算法</a:t>
                </a:r>
                <a:r>
                  <a:rPr lang="zh-CN" altLang="en-US" kern="100" dirty="0" smtClean="0">
                    <a:latin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但当</a:t>
                </a:r>
                <a:r>
                  <a:rPr lang="en-US" altLang="zh-CN" dirty="0"/>
                  <a:t>next[0]=-1</a:t>
                </a:r>
                <a:r>
                  <a:rPr lang="zh-CN" altLang="zh-CN" dirty="0"/>
                  <a:t>，而其他</a:t>
                </a:r>
                <a:r>
                  <a:rPr lang="en-US" altLang="zh-CN" dirty="0"/>
                  <a:t>next</a:t>
                </a:r>
                <a:r>
                  <a:rPr lang="zh-CN" altLang="zh-CN" dirty="0"/>
                  <a:t>值均为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时，</a:t>
                </a:r>
                <a:r>
                  <a:rPr lang="en-US" altLang="zh-CN" dirty="0"/>
                  <a:t>KMP</a:t>
                </a:r>
                <a:r>
                  <a:rPr lang="zh-CN" altLang="zh-CN" dirty="0"/>
                  <a:t>算法退化为</a:t>
                </a:r>
                <a:r>
                  <a:rPr lang="en-US" altLang="zh-CN" dirty="0"/>
                  <a:t>BF</a:t>
                </a:r>
                <a:r>
                  <a:rPr lang="zh-CN" altLang="zh-CN" dirty="0"/>
                  <a:t>算法。</a:t>
                </a:r>
              </a:p>
              <a:p>
                <a:pPr>
                  <a:lnSpc>
                    <a:spcPct val="150000"/>
                  </a:lnSpc>
                </a:pPr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9" y="1030947"/>
                <a:ext cx="8008776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3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23816"/>
              </p:ext>
            </p:extLst>
          </p:nvPr>
        </p:nvGraphicFramePr>
        <p:xfrm>
          <a:off x="1557519" y="950410"/>
          <a:ext cx="6353176" cy="1379156"/>
        </p:xfrm>
        <a:graphic>
          <a:graphicData uri="http://schemas.openxmlformats.org/drawingml/2006/table">
            <a:tbl>
              <a:tblPr firstRow="1" firstCol="1" bandRow="1"/>
              <a:tblGrid>
                <a:gridCol w="794147">
                  <a:extLst>
                    <a:ext uri="{9D8B030D-6E8A-4147-A177-3AD203B41FA5}">
                      <a16:colId xmlns:a16="http://schemas.microsoft.com/office/drawing/2014/main" val="2374139178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16687212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58834542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647264379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6124737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2228042519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555416807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1466027726"/>
                    </a:ext>
                  </a:extLst>
                </a:gridCol>
              </a:tblGrid>
              <a:tr h="428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85650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97362"/>
                  </a:ext>
                </a:extLst>
              </a:tr>
              <a:tr h="5032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next[j]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36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多维数组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6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278637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和特点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271695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777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3" y="370847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</p:spTree>
    <p:extLst>
      <p:ext uri="{BB962C8B-B14F-4D97-AF65-F5344CB8AC3E}">
        <p14:creationId xmlns:p14="http://schemas.microsoft.com/office/powerpoint/2010/main" val="791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7975" y="832168"/>
            <a:ext cx="10454865" cy="2144177"/>
            <a:chOff x="517935" y="1609408"/>
            <a:chExt cx="10454865" cy="2144177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050181" y="1609408"/>
              <a:ext cx="9922619" cy="214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：由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类型相同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的数据元素构成的有序集合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每个数据元素称为一个数组元素（简称为元素），每个元素</a:t>
              </a:r>
              <a:r>
                <a:rPr kumimoji="1"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受 </a:t>
              </a:r>
              <a:r>
                <a:rPr kumimoji="1" lang="en-US" altLang="zh-CN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d(</a:t>
              </a:r>
              <a:r>
                <a:rPr kumimoji="1" lang="en-US" altLang="zh-CN" sz="2800" i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的约束，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每个元素</a:t>
              </a:r>
              <a:r>
                <a:rPr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线性关系中的序号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、…、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该元素的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，并称该数组</a:t>
              </a:r>
              <a:r>
                <a:rPr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i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维数</a:t>
              </a:r>
              <a:r>
                <a:rPr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 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7"/>
          <p:cNvSpPr/>
          <p:nvPr/>
        </p:nvSpPr>
        <p:spPr bwMode="auto">
          <a:xfrm>
            <a:off x="7264084" y="342836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AutoShape 7"/>
          <p:cNvSpPr/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本身可以具有某种结构，属于同一数据类型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7459346" y="2718657"/>
            <a:ext cx="4316413" cy="1603470"/>
            <a:chOff x="2856" y="1580"/>
            <a:chExt cx="2719" cy="1338"/>
          </a:xfrm>
          <a:noFill/>
        </p:grpSpPr>
        <p:sp useBgFill="1"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 useBgFill="1"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=(a</a:t>
              </a:r>
              <a:r>
                <a:rPr lang="en-US" altLang="zh-CN" sz="2400" b="1" baseline="-2500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i="1" baseline="-2500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-2500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32"/>
          <p:cNvGrpSpPr/>
          <p:nvPr/>
        </p:nvGrpSpPr>
        <p:grpSpPr bwMode="auto">
          <a:xfrm>
            <a:off x="7456646" y="4427833"/>
            <a:ext cx="4316413" cy="1603470"/>
            <a:chOff x="2856" y="1580"/>
            <a:chExt cx="2719" cy="1338"/>
          </a:xfrm>
          <a:noFill/>
        </p:grpSpPr>
        <p:sp useBgFill="1"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=(a</a:t>
              </a:r>
              <a:r>
                <a:rPr lang="en-US" altLang="zh-CN" sz="2400" b="1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17817" y="5827443"/>
            <a:ext cx="7128000" cy="662297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二维数组是数据元素为线性表的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en-US" altLang="zh-CN" sz="32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5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5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八皇后问题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47832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很多问题的表现形式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是矩阵，很多科学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的数据模型是矩阵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八皇后问题是数学家高斯于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1850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年提出的。问题是：在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8×8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的棋盘上摆放八个皇后，使其不能互相攻击，即任意两个皇后都不能处于同一行、同一列或同一斜线上。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2034790"/>
            <a:ext cx="110813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表示棋盘？如何获得每个皇后的位置信息进而判断是否互相攻击？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18923" y="2777838"/>
          <a:ext cx="2592000" cy="259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b="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22105" y="3724297"/>
            <a:ext cx="3553372" cy="492443"/>
            <a:chOff x="5722105" y="3663337"/>
            <a:chExt cx="3553372" cy="492443"/>
          </a:xfrm>
        </p:grpSpPr>
        <p:sp>
          <p:nvSpPr>
            <p:cNvPr id="53" name="矩形 52"/>
            <p:cNvSpPr/>
            <p:nvPr/>
          </p:nvSpPr>
          <p:spPr>
            <a:xfrm>
              <a:off x="6487668" y="3663337"/>
              <a:ext cx="278780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用二维数组保存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722105" y="37475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44954" y="2739996"/>
            <a:ext cx="2668911" cy="26673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Q</a:t>
            </a:r>
            <a:endParaRPr lang="zh-CN" alt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本身可以具有某种结构，属于同一数据类型；</a:t>
            </a:r>
          </a:p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是一个具有固定格式和数量的数据集合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31" name="Group 31"/>
          <p:cNvGrpSpPr/>
          <p:nvPr/>
        </p:nvGrpSpPr>
        <p:grpSpPr bwMode="auto">
          <a:xfrm>
            <a:off x="5668011" y="2699067"/>
            <a:ext cx="376238" cy="769938"/>
            <a:chOff x="1400" y="2240"/>
            <a:chExt cx="237" cy="485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400" y="2240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499" y="2524"/>
              <a:ext cx="0" cy="201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AutoShape 7"/>
          <p:cNvSpPr/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6591617" y="3367404"/>
            <a:ext cx="540000" cy="504000"/>
          </a:xfrm>
          <a:prstGeom prst="ellipse">
            <a:avLst/>
          </a:prstGeom>
          <a:solidFill>
            <a:srgbClr val="D2D2D2">
              <a:alpha val="49000"/>
            </a:srgbClr>
          </a:solidFill>
          <a:ln w="28575">
            <a:solidFill>
              <a:srgbClr val="B42D2D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397552" y="5502549"/>
            <a:ext cx="9588182" cy="738664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在数组上一般不能执行插入或删除某个数组元素的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6989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01424" y="85042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有什么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19050" y="1412381"/>
            <a:ext cx="877684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：给定一组下标，读出对应的数组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：给定一组下标，存储或修改与其相对应的数组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11169" y="1508760"/>
            <a:ext cx="1346391" cy="611178"/>
            <a:chOff x="9306369" y="1737360"/>
            <a:chExt cx="1346391" cy="611178"/>
          </a:xfrm>
        </p:grpSpPr>
        <p:sp>
          <p:nvSpPr>
            <p:cNvPr id="27" name="右大括号 26"/>
            <p:cNvSpPr/>
            <p:nvPr/>
          </p:nvSpPr>
          <p:spPr>
            <a:xfrm>
              <a:off x="9306369" y="1737360"/>
              <a:ext cx="195696" cy="611178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9695891" y="1801619"/>
              <a:ext cx="956869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SzPct val="85000"/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寻址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68681" y="2504708"/>
            <a:ext cx="10561320" cy="375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 Matrix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类型的数据元素的有序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每个元素</a:t>
            </a:r>
            <a:r>
              <a:rPr lang="zh-CN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</a:t>
            </a:r>
            <a:r>
              <a:rPr lang="en-US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）个线性关系的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约束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DestroyMatrix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：数组的销毁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读操作，读取这组下标对应的数组元素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写操作，存储或修改这组下标对应的数组元素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584" y="91138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如何存储（多维）数组呢？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397552" y="1758924"/>
            <a:ext cx="9803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没有插入和删除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操作，所以，不用预留空间，适合采用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4"/>
          <p:cNvGrpSpPr/>
          <p:nvPr/>
        </p:nvGrpSpPr>
        <p:grpSpPr bwMode="auto">
          <a:xfrm>
            <a:off x="3395846" y="2507621"/>
            <a:ext cx="4359275" cy="534988"/>
            <a:chOff x="551" y="1259"/>
            <a:chExt cx="2746" cy="337"/>
          </a:xfrm>
          <a:noFill/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51" y="1266"/>
              <a:ext cx="1021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二维数组</a:t>
              </a:r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1846" y="1336"/>
              <a:ext cx="476" cy="227"/>
            </a:xfrm>
            <a:prstGeom prst="rightArrow">
              <a:avLst>
                <a:gd name="adj1" fmla="val 50000"/>
                <a:gd name="adj2" fmla="val 55251"/>
              </a:avLst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595" y="1259"/>
              <a:ext cx="702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存</a:t>
              </a:r>
            </a:p>
          </p:txBody>
        </p:sp>
      </p:grp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5437371" y="3819529"/>
            <a:ext cx="756000" cy="360000"/>
          </a:xfrm>
          <a:prstGeom prst="rightArrow">
            <a:avLst>
              <a:gd name="adj1" fmla="val 50000"/>
              <a:gd name="adj2" fmla="val 55251"/>
            </a:avLst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Group 25"/>
          <p:cNvGrpSpPr/>
          <p:nvPr/>
        </p:nvGrpSpPr>
        <p:grpSpPr bwMode="auto">
          <a:xfrm>
            <a:off x="3406959" y="3062290"/>
            <a:ext cx="1627188" cy="1171575"/>
            <a:chOff x="1080" y="1618"/>
            <a:chExt cx="1025" cy="738"/>
          </a:xfrm>
          <a:noFill/>
        </p:grpSpPr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080" y="2026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1553" y="1618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45" name="Group 26"/>
          <p:cNvGrpSpPr/>
          <p:nvPr/>
        </p:nvGrpSpPr>
        <p:grpSpPr bwMode="auto">
          <a:xfrm>
            <a:off x="6408922" y="3046100"/>
            <a:ext cx="1627188" cy="1185863"/>
            <a:chOff x="2971" y="1627"/>
            <a:chExt cx="1025" cy="747"/>
          </a:xfrm>
          <a:noFill/>
        </p:grpSpPr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971" y="2044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437" y="1627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2584" y="4725017"/>
            <a:ext cx="11096976" cy="1146687"/>
            <a:chOff x="622584" y="4725017"/>
            <a:chExt cx="11096976" cy="1146687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Group 67"/>
            <p:cNvGrpSpPr/>
            <p:nvPr/>
          </p:nvGrpSpPr>
          <p:grpSpPr>
            <a:xfrm>
              <a:off x="622584" y="537926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107122" y="5379261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</a:t>
              </a: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：先存储列号较小的元素，列号相同者先存储行号较小的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 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0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8869" y="991217"/>
            <a:ext cx="11096976" cy="492443"/>
            <a:chOff x="622584" y="4725017"/>
            <a:chExt cx="11096976" cy="492443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" name="Group 84"/>
          <p:cNvGrpSpPr/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" name="Group 122"/>
          <p:cNvGrpSpPr/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2229" y="543138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公式" r:id="rId3" imgW="80467200" imgH="5181600" progId="">
                    <p:embed/>
                  </p:oleObj>
                </mc:Choice>
                <mc:Fallback>
                  <p:oleObj name="公式" r:id="rId3" imgW="80467200" imgH="5181600" progId="">
                    <p:embed/>
                    <p:pic>
                      <p:nvPicPr>
                        <p:cNvPr id="105" name="对象 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552228" y="4832900"/>
            <a:ext cx="3108839" cy="609993"/>
            <a:chOff x="552228" y="4710980"/>
            <a:chExt cx="3108839" cy="609993"/>
          </a:xfrm>
        </p:grpSpPr>
        <p:sp>
          <p:nvSpPr>
            <p:cNvPr id="107" name="Text Box 83"/>
            <p:cNvSpPr txBox="1">
              <a:spLocks noChangeArrowheads="1"/>
            </p:cNvSpPr>
            <p:nvPr/>
          </p:nvSpPr>
          <p:spPr bwMode="auto">
            <a:xfrm>
              <a:off x="1774604" y="4710980"/>
              <a:ext cx="1189037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08" name="AutoShape 101"/>
            <p:cNvSpPr/>
            <p:nvPr/>
          </p:nvSpPr>
          <p:spPr bwMode="auto">
            <a:xfrm rot="5400000">
              <a:off x="2000565" y="3660470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706789" y="4832900"/>
            <a:ext cx="3108839" cy="609994"/>
            <a:chOff x="3706789" y="4710980"/>
            <a:chExt cx="3108839" cy="609994"/>
          </a:xfrm>
        </p:grpSpPr>
        <p:sp>
          <p:nvSpPr>
            <p:cNvPr id="110" name="Text Box 84"/>
            <p:cNvSpPr txBox="1">
              <a:spLocks noChangeArrowheads="1"/>
            </p:cNvSpPr>
            <p:nvPr/>
          </p:nvSpPr>
          <p:spPr bwMode="auto">
            <a:xfrm>
              <a:off x="4781490" y="4710980"/>
              <a:ext cx="1158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11" name="AutoShape 101"/>
            <p:cNvSpPr/>
            <p:nvPr/>
          </p:nvSpPr>
          <p:spPr bwMode="auto">
            <a:xfrm rot="5400000">
              <a:off x="5155126" y="3660471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94451" y="2719851"/>
            <a:ext cx="5387616" cy="523220"/>
            <a:chOff x="1826091" y="4148024"/>
            <a:chExt cx="5387616" cy="523220"/>
          </a:xfrm>
        </p:grpSpPr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28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如何得到元素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60768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7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" name="Group 84"/>
          <p:cNvGrpSpPr/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" name="Group 122"/>
          <p:cNvGrpSpPr/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" name="Text Box 108"/>
          <p:cNvSpPr txBox="1">
            <a:spLocks noChangeArrowheads="1"/>
          </p:cNvSpPr>
          <p:nvPr/>
        </p:nvSpPr>
        <p:spPr bwMode="auto">
          <a:xfrm>
            <a:off x="6116955" y="1959293"/>
            <a:ext cx="4572000" cy="174069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algn="just" eaLnBrk="0" hangingPunct="0">
              <a:lnSpc>
                <a:spcPct val="104000"/>
              </a:lnSpc>
            </a:pP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整行数×每行元素个数+本行中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2229" y="543138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3" imgW="80467200" imgH="5181600" progId="">
                    <p:embed/>
                  </p:oleObj>
                </mc:Choice>
                <mc:Fallback>
                  <p:oleObj name="公式" r:id="rId3" imgW="80467200" imgH="5181600" progId="">
                    <p:embed/>
                    <p:pic>
                      <p:nvPicPr>
                        <p:cNvPr id="105" name="对象 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8116870" y="4796632"/>
            <a:ext cx="1185863" cy="673287"/>
            <a:chOff x="8116870" y="4796632"/>
            <a:chExt cx="1185863" cy="673287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8345491" y="5109919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8116870" y="4796632"/>
              <a:ext cx="11858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955" y="4796632"/>
            <a:ext cx="1347788" cy="681628"/>
            <a:chOff x="414955" y="4796632"/>
            <a:chExt cx="1347788" cy="681628"/>
          </a:xfrm>
        </p:grpSpPr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14955" y="4796632"/>
              <a:ext cx="1347788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549258" y="511826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AutoShape 105"/>
          <p:cNvSpPr/>
          <p:nvPr/>
        </p:nvSpPr>
        <p:spPr bwMode="auto">
          <a:xfrm rot="5400000" flipV="1">
            <a:off x="4327126" y="1477873"/>
            <a:ext cx="247650" cy="7704000"/>
          </a:xfrm>
          <a:prstGeom prst="leftBrace">
            <a:avLst>
              <a:gd name="adj1" fmla="val 169608"/>
              <a:gd name="adj2" fmla="val 50519"/>
            </a:avLst>
          </a:prstGeom>
          <a:noFill/>
          <a:ln w="28575">
            <a:solidFill>
              <a:srgbClr val="B42D2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Text Box 106"/>
          <p:cNvSpPr txBox="1">
            <a:spLocks noChangeArrowheads="1"/>
          </p:cNvSpPr>
          <p:nvPr/>
        </p:nvSpPr>
        <p:spPr bwMode="auto">
          <a:xfrm>
            <a:off x="2684886" y="4846479"/>
            <a:ext cx="4041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</a:p>
        </p:txBody>
      </p:sp>
      <p:sp>
        <p:nvSpPr>
          <p:cNvPr id="89" name="Text Box 107"/>
          <p:cNvSpPr txBox="1">
            <a:spLocks noChangeArrowheads="1"/>
          </p:cNvSpPr>
          <p:nvPr/>
        </p:nvSpPr>
        <p:spPr bwMode="auto">
          <a:xfrm>
            <a:off x="1323974" y="875982"/>
            <a:ext cx="908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)×(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))×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065519" y="3954780"/>
            <a:ext cx="5061585" cy="492443"/>
            <a:chOff x="622584" y="4725017"/>
            <a:chExt cx="5061585" cy="492443"/>
          </a:xfrm>
        </p:grpSpPr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457704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按列优先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此类似，请自行给出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60768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829905" y="4793837"/>
            <a:ext cx="1161837" cy="31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/>
      <p:bldP spid="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数组是一种复杂的数据结构，数组元素之间的关系既不是线性的，也不是树形的。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8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数组是一个具有固定格式和数量的数据结构。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09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数组包括插入、删除、查找、修改、求元素个数、判空等基本操作。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76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数组按行优先和按列优先的存储思想是相同的。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设二维数组r[4][5]的起始地址是d，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则按行优先存取时，元素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r[3][4]存储地址是（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d+7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d+12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d+19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d+20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0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骑士巡游问题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骑士巡游问题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方格的国际象棋棋盘上，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马（也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骑士）从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任意指定的方格出发，以跳马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规则（横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一步竖两步或横两步竖一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步）周游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棋盘的每一个格子，要求每个格子只能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9" y="2034790"/>
            <a:ext cx="100907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棋盘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？如何表示骑士在棋盘中的位置？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3313" r="4153" b="4415"/>
          <a:stretch>
            <a:fillRect/>
          </a:stretch>
        </p:blipFill>
        <p:spPr>
          <a:xfrm>
            <a:off x="8085535" y="2740818"/>
            <a:ext cx="3029400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5" b="9427"/>
          <a:stretch>
            <a:fillRect/>
          </a:stretch>
        </p:blipFill>
        <p:spPr>
          <a:xfrm>
            <a:off x="1097660" y="2740818"/>
            <a:ext cx="3205351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4562643" y="3957656"/>
            <a:ext cx="3553372" cy="492443"/>
            <a:chOff x="5722105" y="3663337"/>
            <a:chExt cx="3553372" cy="492443"/>
          </a:xfrm>
        </p:grpSpPr>
        <p:sp>
          <p:nvSpPr>
            <p:cNvPr id="10" name="矩形 9"/>
            <p:cNvSpPr/>
            <p:nvPr/>
          </p:nvSpPr>
          <p:spPr>
            <a:xfrm>
              <a:off x="6487668" y="3663337"/>
              <a:ext cx="278780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用二维数组保存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722105" y="37475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矩阵的压缩存储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8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6" y="152523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145992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39899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3" y="233368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32727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3" y="320744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964746" y="41465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4081203"/>
            <a:ext cx="3675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0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32" grpId="0"/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什么是特殊矩阵？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：矩阵中很多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值相同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元素并且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它们的分布有一定的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规律</a:t>
              </a: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61826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特殊矩阵如何压缩存储？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261359"/>
            <a:ext cx="9997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为值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元素分配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存储空间，零元素不分配存储空间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13926" y="39593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特殊矩阵压缩存储后有什么要求吗？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1295294" y="463295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，即在</a:t>
            </a:r>
            <a:r>
              <a:rPr lang="en-US" altLang="zh-CN" sz="2400" i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时间内寻址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64435" y="1089819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AutoShape 12"/>
          <p:cNvSpPr/>
          <p:nvPr/>
        </p:nvSpPr>
        <p:spPr bwMode="auto">
          <a:xfrm>
            <a:off x="2134235" y="1043781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AutoShape 13"/>
          <p:cNvSpPr/>
          <p:nvPr/>
        </p:nvSpPr>
        <p:spPr bwMode="auto">
          <a:xfrm>
            <a:off x="5231448" y="1070769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216660" y="1854994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</a:p>
          <a:p>
            <a:pPr algn="just" eaLnBrk="0" hangingPunct="0"/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" name="Group 33"/>
          <p:cNvGrpSpPr/>
          <p:nvPr/>
        </p:nvGrpSpPr>
        <p:grpSpPr bwMode="auto">
          <a:xfrm>
            <a:off x="2451735" y="1477169"/>
            <a:ext cx="2565400" cy="2011362"/>
            <a:chOff x="1066" y="1233"/>
            <a:chExt cx="1616" cy="1267"/>
          </a:xfrm>
        </p:grpSpPr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29"/>
          <p:cNvGrpSpPr/>
          <p:nvPr/>
        </p:nvGrpSpPr>
        <p:grpSpPr bwMode="auto">
          <a:xfrm>
            <a:off x="2575560" y="1148556"/>
            <a:ext cx="2565400" cy="1998366"/>
            <a:chOff x="1171" y="1011"/>
            <a:chExt cx="1484" cy="1303"/>
          </a:xfrm>
        </p:grpSpPr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80" cy="1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499543" y="2004219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对称矩阵特点：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8166" y="39593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如何压缩存储对称矩阵呢？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61923" y="3961482"/>
            <a:ext cx="6011917" cy="523220"/>
            <a:chOff x="5661923" y="3961482"/>
            <a:chExt cx="6011917" cy="523220"/>
          </a:xfrm>
        </p:grpSpPr>
        <p:sp>
          <p:nvSpPr>
            <p:cNvPr id="66" name="右箭头 65"/>
            <p:cNvSpPr/>
            <p:nvPr/>
          </p:nvSpPr>
          <p:spPr>
            <a:xfrm>
              <a:off x="5661923" y="40589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6370319" y="3961482"/>
              <a:ext cx="53035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下（上）三角部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5711825" y="1845328"/>
            <a:ext cx="4605655" cy="2232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一维数组中的序号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一维数组中的下标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36282" y="1402670"/>
            <a:ext cx="517170" cy="331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323803" y="871445"/>
            <a:ext cx="2863451" cy="4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…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 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     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209722" y="1314970"/>
            <a:ext cx="3011757" cy="3225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</a:p>
        </p:txBody>
      </p:sp>
      <p:grpSp>
        <p:nvGrpSpPr>
          <p:cNvPr id="31" name="Group 13"/>
          <p:cNvGrpSpPr/>
          <p:nvPr/>
        </p:nvGrpSpPr>
        <p:grpSpPr bwMode="auto">
          <a:xfrm>
            <a:off x="1209722" y="1771274"/>
            <a:ext cx="2990842" cy="2303418"/>
            <a:chOff x="1724" y="11133"/>
            <a:chExt cx="3150" cy="1545"/>
          </a:xfrm>
        </p:grpSpPr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2061532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2915243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2496943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3331642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>
            <a:off x="1626119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3748039" y="132957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1259157" y="1369727"/>
            <a:ext cx="344146" cy="321237"/>
          </a:xfrm>
          <a:prstGeom prst="rect">
            <a:avLst/>
          </a:prstGeom>
          <a:solidFill>
            <a:srgbClr val="B4B4C8"/>
          </a:solidFill>
          <a:ln>
            <a:noFill/>
          </a:ln>
        </p:spPr>
        <p:txBody>
          <a:bodyPr/>
          <a:lstStyle/>
          <a:p>
            <a:pPr algn="l" eaLnBrk="0" hangingPunct="0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" name="Group 85"/>
          <p:cNvGrpSpPr/>
          <p:nvPr/>
        </p:nvGrpSpPr>
        <p:grpSpPr bwMode="auto">
          <a:xfrm>
            <a:off x="1253452" y="1827855"/>
            <a:ext cx="760545" cy="321237"/>
            <a:chOff x="430" y="1717"/>
            <a:chExt cx="400" cy="181"/>
          </a:xfrm>
          <a:solidFill>
            <a:srgbClr val="B4B4C8"/>
          </a:solidFill>
        </p:grpSpPr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86"/>
          <p:cNvGrpSpPr/>
          <p:nvPr/>
        </p:nvGrpSpPr>
        <p:grpSpPr bwMode="auto">
          <a:xfrm>
            <a:off x="1253452" y="2296935"/>
            <a:ext cx="1195957" cy="321237"/>
            <a:chOff x="430" y="1982"/>
            <a:chExt cx="629" cy="181"/>
          </a:xfrm>
          <a:solidFill>
            <a:srgbClr val="B4B4C8"/>
          </a:solidFill>
        </p:grpSpPr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89"/>
          <p:cNvGrpSpPr/>
          <p:nvPr/>
        </p:nvGrpSpPr>
        <p:grpSpPr bwMode="auto">
          <a:xfrm>
            <a:off x="1253452" y="3695047"/>
            <a:ext cx="760545" cy="319412"/>
            <a:chOff x="430" y="2771"/>
            <a:chExt cx="400" cy="181"/>
          </a:xfrm>
          <a:solidFill>
            <a:srgbClr val="B4B4C8"/>
          </a:solidFill>
        </p:grpSpPr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87"/>
          <p:cNvGrpSpPr/>
          <p:nvPr/>
        </p:nvGrpSpPr>
        <p:grpSpPr bwMode="auto">
          <a:xfrm>
            <a:off x="1253452" y="2766014"/>
            <a:ext cx="1608552" cy="330364"/>
            <a:chOff x="430" y="2247"/>
            <a:chExt cx="846" cy="186"/>
          </a:xfrm>
          <a:solidFill>
            <a:srgbClr val="B4B4C8"/>
          </a:solidFill>
        </p:grpSpPr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8"/>
          <p:cNvGrpSpPr/>
          <p:nvPr/>
        </p:nvGrpSpPr>
        <p:grpSpPr bwMode="auto">
          <a:xfrm>
            <a:off x="1253452" y="3231443"/>
            <a:ext cx="2028754" cy="319412"/>
            <a:chOff x="430" y="2509"/>
            <a:chExt cx="1067" cy="181"/>
          </a:xfrm>
          <a:solidFill>
            <a:srgbClr val="B4B4C8"/>
          </a:solidFill>
        </p:grpSpPr>
        <p:sp>
          <p:nvSpPr>
            <p:cNvPr id="85" name="Rectangle 39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Rectangle 75"/>
          <p:cNvSpPr>
            <a:spLocks noChangeArrowheads="1"/>
          </p:cNvSpPr>
          <p:nvPr/>
        </p:nvSpPr>
        <p:spPr bwMode="auto">
          <a:xfrm>
            <a:off x="2101460" y="3691397"/>
            <a:ext cx="344147" cy="319412"/>
          </a:xfrm>
          <a:prstGeom prst="rect">
            <a:avLst/>
          </a:prstGeom>
          <a:solidFill>
            <a:srgbClr val="B4B4C8"/>
          </a:solidFill>
          <a:ln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176" y="568071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0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567436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i="1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1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567436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567356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480917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n(n+1)/2-1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3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176" y="418719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0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418084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1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418084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418004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331565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n(n+1)/2-1</a:t>
              </a:r>
            </a:p>
          </p:txBody>
        </p:sp>
      </p:grp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1045088" y="1505831"/>
            <a:ext cx="10061321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1045088" y="88486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对称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矩阵压缩存储后的寻址方法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84"/>
          <p:cNvSpPr/>
          <p:nvPr/>
        </p:nvSpPr>
        <p:spPr bwMode="auto">
          <a:xfrm>
            <a:off x="660194" y="98712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1045088" y="2141646"/>
            <a:ext cx="1058303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29606" y="5194310"/>
            <a:ext cx="9907914" cy="523220"/>
            <a:chOff x="1826091" y="4148024"/>
            <a:chExt cx="9907914" cy="523220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3489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如果只存储上三角部分的元素，寻址方法？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0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8166" y="45689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如何压缩存储三角矩阵呢？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06863" y="1079382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　2　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8　1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　 4　6 　0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　 2　9 　5 　7</a:t>
            </a:r>
          </a:p>
        </p:txBody>
      </p:sp>
      <p:sp>
        <p:nvSpPr>
          <p:cNvPr id="28" name="AutoShape 28"/>
          <p:cNvSpPr/>
          <p:nvPr/>
        </p:nvSpPr>
        <p:spPr bwMode="auto">
          <a:xfrm>
            <a:off x="1365563" y="1076207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595751" y="3435232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下三角矩阵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185213" y="1038107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　8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7</a:t>
            </a:r>
          </a:p>
        </p:txBody>
      </p:sp>
      <p:sp>
        <p:nvSpPr>
          <p:cNvPr id="31" name="AutoShape 31"/>
          <p:cNvSpPr/>
          <p:nvPr/>
        </p:nvSpPr>
        <p:spPr bwMode="auto">
          <a:xfrm>
            <a:off x="5924863" y="1076207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174101" y="3416182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上三角矩阵</a:t>
            </a:r>
          </a:p>
        </p:txBody>
      </p:sp>
      <p:sp>
        <p:nvSpPr>
          <p:cNvPr id="41" name="AutoShape 34"/>
          <p:cNvSpPr/>
          <p:nvPr/>
        </p:nvSpPr>
        <p:spPr bwMode="auto">
          <a:xfrm rot="10800000">
            <a:off x="4261163" y="1055570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AutoShape 35"/>
          <p:cNvSpPr/>
          <p:nvPr/>
        </p:nvSpPr>
        <p:spPr bwMode="auto">
          <a:xfrm rot="10800000">
            <a:off x="8790301" y="1136532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1667823" y="1099067"/>
            <a:ext cx="2664000" cy="1872000"/>
            <a:chOff x="817" y="1263"/>
            <a:chExt cx="1377" cy="1153"/>
          </a:xfrm>
        </p:grpSpPr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8"/>
            <p:cNvSpPr/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43"/>
          <p:cNvGrpSpPr/>
          <p:nvPr/>
        </p:nvGrpSpPr>
        <p:grpSpPr bwMode="auto">
          <a:xfrm>
            <a:off x="6089962" y="1400057"/>
            <a:ext cx="2520637" cy="1828801"/>
            <a:chOff x="3478" y="1392"/>
            <a:chExt cx="1403" cy="1132"/>
          </a:xfrm>
        </p:grpSpPr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1923" y="4232401"/>
            <a:ext cx="5008146" cy="1229707"/>
            <a:chOff x="5661923" y="3988561"/>
            <a:chExt cx="5008146" cy="1229707"/>
          </a:xfrm>
        </p:grpSpPr>
        <p:grpSp>
          <p:nvGrpSpPr>
            <p:cNvPr id="3" name="组合 2"/>
            <p:cNvGrpSpPr/>
            <p:nvPr/>
          </p:nvGrpSpPr>
          <p:grpSpPr>
            <a:xfrm>
              <a:off x="5661923" y="3988561"/>
              <a:ext cx="5008146" cy="1229707"/>
              <a:chOff x="5661923" y="3622801"/>
              <a:chExt cx="5008146" cy="1229707"/>
            </a:xfrm>
          </p:grpSpPr>
          <p:sp>
            <p:nvSpPr>
              <p:cNvPr id="66" name="右箭头 65"/>
              <p:cNvSpPr/>
              <p:nvPr/>
            </p:nvSpPr>
            <p:spPr>
              <a:xfrm>
                <a:off x="5661923" y="40589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4329288"/>
                <a:ext cx="39855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相同的常数只存储一个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3622801"/>
                <a:ext cx="412480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下（上）三角部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分的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" name="右大括号 67"/>
            <p:cNvSpPr/>
            <p:nvPr/>
          </p:nvSpPr>
          <p:spPr>
            <a:xfrm flipH="1">
              <a:off x="6361275" y="4249548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3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092194" y="99154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下三角矩阵的压缩存储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84"/>
          <p:cNvSpPr/>
          <p:nvPr/>
        </p:nvSpPr>
        <p:spPr bwMode="auto">
          <a:xfrm>
            <a:off x="707300" y="109380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41083" y="2586991"/>
            <a:ext cx="1323945" cy="509587"/>
            <a:chOff x="1672176" y="5558791"/>
            <a:chExt cx="1323945" cy="509587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36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10568" y="2580641"/>
            <a:ext cx="2831262" cy="544512"/>
            <a:chOff x="7941661" y="5552441"/>
            <a:chExt cx="2831262" cy="544512"/>
          </a:xfrm>
        </p:grpSpPr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45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7594" y="2580641"/>
            <a:ext cx="700481" cy="631825"/>
            <a:chOff x="938687" y="5552441"/>
            <a:chExt cx="700481" cy="631825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22789" y="2579847"/>
            <a:ext cx="2000587" cy="516731"/>
            <a:chOff x="3053882" y="5551647"/>
            <a:chExt cx="2000587" cy="516731"/>
          </a:xfrm>
        </p:grpSpPr>
        <p:sp>
          <p:nvSpPr>
            <p:cNvPr id="50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3096" y="1715453"/>
            <a:ext cx="10838823" cy="852488"/>
            <a:chOff x="944189" y="4687253"/>
            <a:chExt cx="10838823" cy="85248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250419" y="4687253"/>
              <a:ext cx="10532593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n(n+1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)/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10829544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1042595" y="4054842"/>
            <a:ext cx="10061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+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1042595" y="4599217"/>
            <a:ext cx="821471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0194" y="3510072"/>
            <a:ext cx="6103873" cy="523220"/>
            <a:chOff x="660194" y="3510072"/>
            <a:chExt cx="6103873" cy="523220"/>
          </a:xfrm>
        </p:grpSpPr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下三角矩阵压缩存储后的寻址方法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99234" y="5406735"/>
            <a:ext cx="6103873" cy="523220"/>
            <a:chOff x="660194" y="3510072"/>
            <a:chExt cx="6103873" cy="523220"/>
          </a:xfrm>
        </p:grpSpPr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上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三角矩阵的压缩存储请仿此给出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4" grpId="0"/>
      <p:bldP spid="8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300162" y="995712"/>
            <a:ext cx="991647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：所有非零元素都集中在以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主对角线为中心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的带状区域中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其他元素都为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Group 67"/>
          <p:cNvGrpSpPr/>
          <p:nvPr/>
        </p:nvGrpSpPr>
        <p:grpSpPr>
          <a:xfrm>
            <a:off x="638166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52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73750" y="231172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　  0　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13"/>
          <p:cNvSpPr/>
          <p:nvPr/>
        </p:nvSpPr>
        <p:spPr bwMode="auto">
          <a:xfrm>
            <a:off x="1787987" y="2532382"/>
            <a:ext cx="139700" cy="2801938"/>
          </a:xfrm>
          <a:prstGeom prst="leftBracket">
            <a:avLst>
              <a:gd name="adj" fmla="val 167140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AutoShape 14"/>
          <p:cNvSpPr/>
          <p:nvPr/>
        </p:nvSpPr>
        <p:spPr bwMode="auto">
          <a:xfrm>
            <a:off x="5339225" y="2510157"/>
            <a:ext cx="133350" cy="2844800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070437" y="344995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67"/>
          <p:cNvGrpSpPr/>
          <p:nvPr/>
        </p:nvGrpSpPr>
        <p:grpSpPr bwMode="auto">
          <a:xfrm>
            <a:off x="2483312" y="2581595"/>
            <a:ext cx="3062288" cy="2322512"/>
            <a:chOff x="2398" y="2048"/>
            <a:chExt cx="1794" cy="1309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65"/>
          <p:cNvGrpSpPr/>
          <p:nvPr/>
        </p:nvGrpSpPr>
        <p:grpSpPr bwMode="auto">
          <a:xfrm>
            <a:off x="2091201" y="2905445"/>
            <a:ext cx="2519363" cy="2838450"/>
            <a:chOff x="2112" y="2309"/>
            <a:chExt cx="1587" cy="1730"/>
          </a:xfrm>
        </p:grpSpPr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699" y="3720"/>
              <a:ext cx="0" cy="30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66"/>
          <p:cNvGrpSpPr/>
          <p:nvPr/>
        </p:nvGrpSpPr>
        <p:grpSpPr bwMode="auto">
          <a:xfrm>
            <a:off x="2030875" y="2432370"/>
            <a:ext cx="3395662" cy="3313112"/>
            <a:chOff x="2094" y="1925"/>
            <a:chExt cx="2043" cy="1924"/>
          </a:xfrm>
        </p:grpSpPr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83646" y="2687399"/>
            <a:ext cx="5031114" cy="523220"/>
            <a:chOff x="1826091" y="4148024"/>
            <a:chExt cx="5031114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如何压缩存储对角矩阵呢？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95137" y="3241309"/>
            <a:ext cx="2776451" cy="1155394"/>
            <a:chOff x="7495137" y="3195589"/>
            <a:chExt cx="2776451" cy="1155394"/>
          </a:xfrm>
        </p:grpSpPr>
        <p:sp>
          <p:nvSpPr>
            <p:cNvPr id="104" name="右箭头 103"/>
            <p:cNvSpPr/>
            <p:nvPr/>
          </p:nvSpPr>
          <p:spPr>
            <a:xfrm rot="5400000">
              <a:off x="8509563" y="33215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7495137" y="3827763"/>
              <a:ext cx="27764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只存储非零元素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7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5803284" y="1215544"/>
            <a:ext cx="5216315" cy="2700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一维数组中的序号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 + 3</a:t>
            </a:r>
            <a:r>
              <a:rPr lang="zh-CN" altLang="en-US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一维数组中的下标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404040"/>
                </a:solidFill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1818106" y="1153515"/>
            <a:ext cx="3056438" cy="29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32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0     0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43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0     0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54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934765" y="2062845"/>
            <a:ext cx="605465" cy="3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02988" y="1195512"/>
            <a:ext cx="1271067" cy="479803"/>
            <a:chOff x="2437675" y="1184565"/>
            <a:chExt cx="1166573" cy="479803"/>
          </a:xfrm>
        </p:grpSpPr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2437675" y="1184565"/>
              <a:ext cx="1166573" cy="479803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3014308" y="1201907"/>
              <a:ext cx="2218" cy="44511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8" name="Group 98"/>
          <p:cNvGrpSpPr/>
          <p:nvPr/>
        </p:nvGrpSpPr>
        <p:grpSpPr bwMode="auto">
          <a:xfrm>
            <a:off x="1708050" y="1786562"/>
            <a:ext cx="1910070" cy="487511"/>
            <a:chOff x="1167" y="1424"/>
            <a:chExt cx="777" cy="253"/>
          </a:xfrm>
        </p:grpSpPr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167" y="1424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>
              <a:off x="1429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" name="Line 63"/>
            <p:cNvSpPr>
              <a:spLocks noChangeShapeType="1"/>
            </p:cNvSpPr>
            <p:nvPr/>
          </p:nvSpPr>
          <p:spPr bwMode="auto">
            <a:xfrm>
              <a:off x="1682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9" name="Group 100"/>
          <p:cNvGrpSpPr/>
          <p:nvPr/>
        </p:nvGrpSpPr>
        <p:grpSpPr bwMode="auto">
          <a:xfrm>
            <a:off x="2286274" y="2374350"/>
            <a:ext cx="1978670" cy="487511"/>
            <a:chOff x="1410" y="1691"/>
            <a:chExt cx="777" cy="253"/>
          </a:xfrm>
        </p:grpSpPr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65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50" name="Group 101"/>
          <p:cNvGrpSpPr/>
          <p:nvPr/>
        </p:nvGrpSpPr>
        <p:grpSpPr bwMode="auto">
          <a:xfrm>
            <a:off x="2976524" y="2938733"/>
            <a:ext cx="1898019" cy="487511"/>
            <a:chOff x="1410" y="1691"/>
            <a:chExt cx="777" cy="253"/>
          </a:xfrm>
        </p:grpSpPr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03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64" name="Group 110"/>
          <p:cNvGrpSpPr/>
          <p:nvPr/>
        </p:nvGrpSpPr>
        <p:grpSpPr bwMode="auto">
          <a:xfrm>
            <a:off x="3630001" y="3534997"/>
            <a:ext cx="1166573" cy="479803"/>
            <a:chOff x="1157" y="1139"/>
            <a:chExt cx="526" cy="249"/>
          </a:xfrm>
        </p:grpSpPr>
        <p:sp>
          <p:nvSpPr>
            <p:cNvPr id="68" name="Text Box 111"/>
            <p:cNvSpPr txBox="1">
              <a:spLocks noChangeArrowheads="1"/>
            </p:cNvSpPr>
            <p:nvPr/>
          </p:nvSpPr>
          <p:spPr bwMode="auto">
            <a:xfrm>
              <a:off x="1157" y="1139"/>
              <a:ext cx="526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12"/>
            <p:cNvSpPr>
              <a:spLocks noChangeShapeType="1"/>
            </p:cNvSpPr>
            <p:nvPr/>
          </p:nvSpPr>
          <p:spPr bwMode="auto">
            <a:xfrm>
              <a:off x="1417" y="1156"/>
              <a:ext cx="1" cy="23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81" name="AutoShape 14"/>
          <p:cNvSpPr/>
          <p:nvPr/>
        </p:nvSpPr>
        <p:spPr bwMode="auto">
          <a:xfrm>
            <a:off x="4768356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sp>
        <p:nvSpPr>
          <p:cNvPr id="82" name="AutoShape 14"/>
          <p:cNvSpPr/>
          <p:nvPr/>
        </p:nvSpPr>
        <p:spPr bwMode="auto">
          <a:xfrm flipH="1">
            <a:off x="1629050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grpSp>
        <p:nvGrpSpPr>
          <p:cNvPr id="83" name="Group 114"/>
          <p:cNvGrpSpPr/>
          <p:nvPr/>
        </p:nvGrpSpPr>
        <p:grpSpPr bwMode="auto">
          <a:xfrm>
            <a:off x="1526260" y="4420556"/>
            <a:ext cx="7737475" cy="935038"/>
            <a:chOff x="432" y="3292"/>
            <a:chExt cx="4874" cy="589"/>
          </a:xfrm>
          <a:noFill/>
        </p:grpSpPr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54000" tIns="10800" rIns="54000" bIns="1080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7"/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8"/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9"/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2"/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3"/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4"/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5"/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6"/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87"/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54000" tIns="0" rIns="5400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0      1      2      3     4      5      6      7      8      9    10    11   12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44557" y="5352418"/>
            <a:ext cx="1116000" cy="631826"/>
            <a:chOff x="938687" y="5552440"/>
            <a:chExt cx="1116000" cy="631826"/>
          </a:xfrm>
        </p:grpSpPr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14414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17"/>
            <p:cNvSpPr/>
            <p:nvPr/>
          </p:nvSpPr>
          <p:spPr bwMode="auto">
            <a:xfrm rot="16200000">
              <a:off x="1407787" y="5083340"/>
              <a:ext cx="177800" cy="1116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17533" y="5349313"/>
            <a:ext cx="1728000" cy="631826"/>
            <a:chOff x="938687" y="5552440"/>
            <a:chExt cx="1728000" cy="631826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17"/>
            <p:cNvSpPr/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523854" y="5349312"/>
            <a:ext cx="1728000" cy="631826"/>
            <a:chOff x="938687" y="5552440"/>
            <a:chExt cx="1728000" cy="631826"/>
          </a:xfrm>
        </p:grpSpPr>
        <p:sp>
          <p:nvSpPr>
            <p:cNvPr id="92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AutoShape 17"/>
            <p:cNvSpPr/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3" name="右箭头 52"/>
          <p:cNvSpPr/>
          <p:nvPr/>
        </p:nvSpPr>
        <p:spPr>
          <a:xfrm>
            <a:off x="8024327" y="5964429"/>
            <a:ext cx="1161837" cy="31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92448" y="61585"/>
            <a:ext cx="308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3" y="1861502"/>
            <a:ext cx="3252848" cy="3060000"/>
          </a:xfrm>
          <a:prstGeom prst="rect">
            <a:avLst/>
          </a:prstGeom>
          <a:noFill/>
          <a:ln>
            <a:solidFill>
              <a:srgbClr val="507D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20" y="1861502"/>
            <a:ext cx="4885800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graphicFrame>
        <p:nvGraphicFramePr>
          <p:cNvPr id="2" name="对象 1"/>
          <p:cNvGraphicFramePr/>
          <p:nvPr/>
        </p:nvGraphicFramePr>
        <p:xfrm>
          <a:off x="9003030" y="2067560"/>
          <a:ext cx="2498725" cy="249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5" imgW="1133475" imgH="1133475" progId="Paint.Picture">
                  <p:embed/>
                </p:oleObj>
              </mc:Choice>
              <mc:Fallback>
                <p:oleObj r:id="rId5" imgW="1133475" imgH="1133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3030" y="2067560"/>
                        <a:ext cx="2498725" cy="2499360"/>
                      </a:xfrm>
                      <a:prstGeom prst="rect">
                        <a:avLst/>
                      </a:prstGeom>
                      <a:ln>
                        <a:solidFill>
                          <a:srgbClr val="507D7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对称矩阵只存储下三角部分的元素，节省了存储空间但失去了随机存取功能。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03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对于n阶5对角矩阵采用压缩存储，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压缩比约为（ 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5/n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5/n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600" baseline="30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1/5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9155604" cy="523220"/>
            <a:chOff x="735156" y="1844040"/>
            <a:chExt cx="9155604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87370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零元素，并且分布没有规律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95354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矩阵如何压缩存储？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59663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只存储非零元素，零元素不分配存储空间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3926" y="4660426"/>
            <a:ext cx="7197526" cy="523220"/>
            <a:chOff x="1826091" y="4148024"/>
            <a:chExt cx="7197526" cy="52322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如何只存储非零元素？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" name="AutoShape 25"/>
            <p:cNvSpPr/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号，列号，非零元素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1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27115" y="2035607"/>
            <a:ext cx="4138902" cy="523220"/>
            <a:chOff x="1826091" y="4148024"/>
            <a:chExt cx="4138902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799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如何存储三元组表？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/>
          <p:nvPr/>
        </p:nvGrpSpPr>
        <p:grpSpPr bwMode="auto">
          <a:xfrm>
            <a:off x="7630330" y="305050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8555" y="838200"/>
            <a:ext cx="11147516" cy="1075487"/>
            <a:chOff x="735156" y="1844040"/>
            <a:chExt cx="11147516" cy="107548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：将稀疏矩阵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的非零元素对应的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三元组所构成的集合，按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行优先的顺序排列成一个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4782347" y="226242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(3, 1, 2), (5, 4,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2480" y="2963461"/>
            <a:ext cx="438912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row, col;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item;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号，列号，非零元素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9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2380" y="102108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存储结构存储三元组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13926" y="17495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表需要预留存储单元吗？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2308537" y="3688840"/>
            <a:ext cx="3420000" cy="52322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稀疏矩阵的修改操作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63720" y="4361940"/>
            <a:ext cx="4320000" cy="1262677"/>
            <a:chOff x="1863720" y="4361940"/>
            <a:chExt cx="4320000" cy="1262677"/>
          </a:xfrm>
        </p:grpSpPr>
        <p:sp>
          <p:nvSpPr>
            <p:cNvPr id="30" name="AutoShape 59"/>
            <p:cNvSpPr>
              <a:spLocks noChangeArrowheads="1"/>
            </p:cNvSpPr>
            <p:nvPr/>
          </p:nvSpPr>
          <p:spPr bwMode="auto">
            <a:xfrm>
              <a:off x="3795390" y="4361940"/>
              <a:ext cx="450850" cy="609600"/>
            </a:xfrm>
            <a:prstGeom prst="downArrow">
              <a:avLst>
                <a:gd name="adj1" fmla="val 50000"/>
                <a:gd name="adj2" fmla="val 33803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1863720" y="5101397"/>
              <a:ext cx="4320000" cy="523220"/>
            </a:xfrm>
            <a:prstGeom prst="rect">
              <a:avLst/>
            </a:prstGeom>
            <a:noFill/>
            <a:ln w="254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的插入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删除操作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782347" y="270438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(3, 1, 2), (5, 4,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8501074" y="2492905"/>
            <a:ext cx="2808000" cy="2422525"/>
            <a:chOff x="1511" y="1204"/>
            <a:chExt cx="1461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90283" y="746517"/>
            <a:ext cx="3686175" cy="5249862"/>
            <a:chOff x="990283" y="746517"/>
            <a:chExt cx="3686175" cy="5249862"/>
          </a:xfrm>
        </p:grpSpPr>
        <p:grpSp>
          <p:nvGrpSpPr>
            <p:cNvPr id="26" name="Group 48"/>
            <p:cNvGrpSpPr/>
            <p:nvPr/>
          </p:nvGrpSpPr>
          <p:grpSpPr bwMode="auto">
            <a:xfrm>
              <a:off x="990283" y="746517"/>
              <a:ext cx="3686175" cy="5249862"/>
              <a:chOff x="3427" y="1013"/>
              <a:chExt cx="2322" cy="3307"/>
            </a:xfrm>
            <a:noFill/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3427" y="1013"/>
                <a:ext cx="2322" cy="330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257" y="1253"/>
                <a:ext cx="1467" cy="2240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1       4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2       3      1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5       4      8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hangingPunct="0">
                  <a:spcBef>
                    <a:spcPts val="1200"/>
                  </a:spcBef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 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      空</a:t>
                </a:r>
              </a:p>
              <a:p>
                <a:pPr algn="just" eaLnBrk="0" hangingPunct="0"/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闲       闲      闲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4263" y="1526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026"/>
                <a:ext cx="1406" cy="18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row    col     item</a:t>
                </a:r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4261" y="1790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4255" y="2071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4258" y="2348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>
                <a:off x="4263" y="2629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4032" y="1274"/>
                <a:ext cx="213" cy="177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3457" y="3304"/>
                <a:ext cx="789" cy="21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MaxTerm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4720" y="1264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>
                <a:off x="5164" y="1267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2301717" y="4672404"/>
              <a:ext cx="2328862" cy="4048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非零元个数）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501141" y="1253885"/>
            <a:ext cx="5031554" cy="523220"/>
            <a:chOff x="1826091" y="4148024"/>
            <a:chExt cx="5031554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5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对应惟一的稀疏矩阵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34"/>
          <p:cNvGrpSpPr/>
          <p:nvPr/>
        </p:nvGrpSpPr>
        <p:grpSpPr bwMode="auto">
          <a:xfrm>
            <a:off x="5597564" y="2492905"/>
            <a:ext cx="2319338" cy="2422525"/>
            <a:chOff x="1511" y="1204"/>
            <a:chExt cx="1461" cy="1526"/>
          </a:xfrm>
        </p:grpSpPr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" name="AutoShape 25"/>
            <p:cNvSpPr/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0" name="Group 47"/>
          <p:cNvGrpSpPr/>
          <p:nvPr/>
        </p:nvGrpSpPr>
        <p:grpSpPr bwMode="auto">
          <a:xfrm>
            <a:off x="2310607" y="5077216"/>
            <a:ext cx="2340000" cy="769937"/>
            <a:chOff x="4266" y="3835"/>
            <a:chExt cx="1471" cy="485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（矩阵的行数）</a:t>
              </a:r>
            </a:p>
            <a:p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（矩阵的列数）</a:t>
              </a: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1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D7483B6-02BA-4615-B285-DB63115C7E42}" type="slidenum"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/>
              <a:t>86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385888" y="2492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21256"/>
              </p:ext>
            </p:extLst>
          </p:nvPr>
        </p:nvGraphicFramePr>
        <p:xfrm>
          <a:off x="1046100" y="1848597"/>
          <a:ext cx="5005387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3" imgW="2451100" imgH="1371600" progId="Equation.3">
                  <p:embed/>
                </p:oleObj>
              </mc:Choice>
              <mc:Fallback>
                <p:oleObj name="公式" r:id="rId3" imgW="24511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00" y="1848597"/>
                        <a:ext cx="5005387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33600" y="944563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ea typeface="仿宋_GB2312" pitchFamily="49" charset="-122"/>
              </a:rPr>
              <a:t>稀疏矩阵</a:t>
            </a: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6437313" y="1036639"/>
          <a:ext cx="4176712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5" imgW="5216900" imgH="5832648" progId="Word.Document.8">
                  <p:embed/>
                </p:oleObj>
              </mc:Choice>
              <mc:Fallback>
                <p:oleObj name="Document" r:id="rId5" imgW="5216900" imgH="5832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1036639"/>
                        <a:ext cx="4176712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175242" y="1511560"/>
            <a:ext cx="2836506" cy="441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91E9769-EED2-4A2A-8494-E07CC0472752}" type="slidenum"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/>
              <a:t>87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385888" y="2492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809750" y="1066800"/>
          <a:ext cx="42862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3" imgW="1714580" imgH="1676288" progId="Equation.3">
                  <p:embed/>
                </p:oleObj>
              </mc:Choice>
              <mc:Fallback>
                <p:oleObj name="公式" r:id="rId3" imgW="1714580" imgH="1676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066800"/>
                        <a:ext cx="42862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2133601" y="762000"/>
            <a:ext cx="2309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转置矩阵</a:t>
            </a: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6172200" y="914400"/>
          <a:ext cx="4084638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Document" r:id="rId5" imgW="4782488" imgH="5719427" progId="Word.Document.8">
                  <p:embed/>
                </p:oleObj>
              </mc:Choice>
              <mc:Fallback>
                <p:oleObj name="Document" r:id="rId5" imgW="4782488" imgH="5719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14400"/>
                        <a:ext cx="4084638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997960" y="1487329"/>
            <a:ext cx="2836506" cy="441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457B37C-9332-4592-85EC-0E4361BF2EC5}" type="slidenum"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/>
              <a:t>88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4" y="96839"/>
            <a:ext cx="5157787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3375026"/>
            <a:ext cx="538162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288830" y="611155"/>
            <a:ext cx="1987423" cy="387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     col      item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356477" y="3872204"/>
            <a:ext cx="1987423" cy="307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     col      item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0" y="406400"/>
            <a:ext cx="8610600" cy="9652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用三元组表表示的稀疏矩阵及其转置</a:t>
            </a:r>
            <a:endParaRPr lang="zh-CN" altLang="en-US" sz="4800">
              <a:ea typeface="华文新魏" panose="02010800040101010101" pitchFamily="2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89200" y="1398588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原矩阵三元组表         </a:t>
            </a:r>
            <a:r>
              <a:rPr lang="zh-CN" altLang="en-US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转置矩阵三元组表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1" y="1871663"/>
            <a:ext cx="40862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7700"/>
            <a:ext cx="3733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60" y="3053096"/>
            <a:ext cx="31337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968" y="2949746"/>
            <a:ext cx="31337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670060" y="2585518"/>
            <a:ext cx="2836506" cy="441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421294" y="2588345"/>
            <a:ext cx="2836506" cy="441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/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关于数组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101224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什么是数组？在逻辑上有什么特点？在操作上有什么特性？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如何存储数组？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特殊矩阵的压缩存储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132"/>
          <p:cNvGrpSpPr/>
          <p:nvPr/>
        </p:nvGrpSpPr>
        <p:grpSpPr>
          <a:xfrm>
            <a:off x="765016" y="37857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5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6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7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462908" y="379154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矩阵的压缩存储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2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184571" y="676230"/>
            <a:ext cx="4786605" cy="1366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ea typeface="楷体_GB2312" pitchFamily="49" charset="-122"/>
              </a:rPr>
              <a:t>    cpot[0] = 0;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for</a:t>
            </a:r>
            <a:r>
              <a:rPr lang="en-US" altLang="zh-CN" b="0">
                <a:ea typeface="楷体_GB2312" pitchFamily="49" charset="-122"/>
              </a:rPr>
              <a:t> (i=1; i&lt;cols; i++)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ea typeface="楷体_GB2312" pitchFamily="49" charset="-122"/>
              </a:rPr>
              <a:t>       cpot[i] = cpot[i-1] + num[i-1];</a:t>
            </a:r>
            <a:endParaRPr lang="en-US" altLang="zh-CN" b="0"/>
          </a:p>
        </p:txBody>
      </p:sp>
      <p:sp>
        <p:nvSpPr>
          <p:cNvPr id="96467" name="Text Box 7"/>
          <p:cNvSpPr txBox="1">
            <a:spLocks noChangeArrowheads="1"/>
          </p:cNvSpPr>
          <p:nvPr/>
        </p:nvSpPr>
        <p:spPr bwMode="auto">
          <a:xfrm>
            <a:off x="177800" y="797018"/>
            <a:ext cx="7006771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附设两个数组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num</a:t>
            </a: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cpot,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num[col]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存放矩阵</a:t>
            </a:r>
            <a:r>
              <a:rPr lang="en-US" altLang="zh-CN">
                <a:ea typeface="楷体_GB2312" pitchFamily="49" charset="-122"/>
              </a:rPr>
              <a:t>this</a:t>
            </a:r>
            <a:r>
              <a:rPr lang="zh-CN" altLang="en-US">
                <a:ea typeface="楷体_GB2312" pitchFamily="49" charset="-122"/>
              </a:rPr>
              <a:t>中第</a:t>
            </a:r>
            <a:r>
              <a:rPr lang="en-US" altLang="zh-CN">
                <a:ea typeface="楷体_GB2312" pitchFamily="49" charset="-122"/>
              </a:rPr>
              <a:t>col</a:t>
            </a:r>
            <a:r>
              <a:rPr lang="zh-CN" altLang="en-US">
                <a:ea typeface="楷体_GB2312" pitchFamily="49" charset="-122"/>
              </a:rPr>
              <a:t>列的非零元素的个数，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cpot[col]</a:t>
            </a:r>
            <a:r>
              <a:rPr lang="zh-CN" altLang="en-US">
                <a:ea typeface="楷体_GB2312" pitchFamily="49" charset="-122"/>
              </a:rPr>
              <a:t>存放</a:t>
            </a:r>
            <a:r>
              <a:rPr lang="en-US" altLang="zh-CN">
                <a:ea typeface="楷体_GB2312" pitchFamily="49" charset="-122"/>
              </a:rPr>
              <a:t>tm</a:t>
            </a:r>
            <a:r>
              <a:rPr lang="zh-CN" altLang="en-US">
                <a:ea typeface="楷体_GB2312" pitchFamily="49" charset="-122"/>
              </a:rPr>
              <a:t>中第</a:t>
            </a:r>
            <a:r>
              <a:rPr lang="en-US" altLang="zh-CN">
                <a:ea typeface="楷体_GB2312" pitchFamily="49" charset="-122"/>
              </a:rPr>
              <a:t>col</a:t>
            </a:r>
            <a:r>
              <a:rPr lang="zh-CN" altLang="en-US">
                <a:ea typeface="楷体_GB2312" pitchFamily="49" charset="-122"/>
              </a:rPr>
              <a:t>列的第一个非零元素在</a:t>
            </a:r>
            <a:r>
              <a:rPr lang="en-US" altLang="zh-CN">
                <a:ea typeface="楷体_GB2312" pitchFamily="49" charset="-122"/>
              </a:rPr>
              <a:t>T.data</a:t>
            </a:r>
            <a:r>
              <a:rPr lang="zh-CN" altLang="en-US">
                <a:ea typeface="楷体_GB2312" pitchFamily="49" charset="-122"/>
              </a:rPr>
              <a:t>中的位置</a:t>
            </a:r>
          </a:p>
        </p:txBody>
      </p:sp>
      <p:sp>
        <p:nvSpPr>
          <p:cNvPr id="217399" name="Rectangle 311"/>
          <p:cNvSpPr>
            <a:spLocks noChangeArrowheads="1"/>
          </p:cNvSpPr>
          <p:nvPr/>
        </p:nvSpPr>
        <p:spPr bwMode="auto">
          <a:xfrm>
            <a:off x="673238" y="212243"/>
            <a:ext cx="38924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smtClean="0">
                <a:solidFill>
                  <a:srgbClr val="FF0000"/>
                </a:solidFill>
              </a:rPr>
              <a:t>矩阵</a:t>
            </a:r>
            <a:r>
              <a:rPr lang="zh-CN" altLang="en-US" sz="3200" b="1" dirty="0">
                <a:solidFill>
                  <a:srgbClr val="FF0000"/>
                </a:solidFill>
              </a:rPr>
              <a:t>的快速</a:t>
            </a:r>
            <a:r>
              <a:rPr lang="zh-CN" altLang="en-US" sz="3200" b="1">
                <a:solidFill>
                  <a:srgbClr val="FF0000"/>
                </a:solidFill>
              </a:rPr>
              <a:t>转置</a:t>
            </a:r>
            <a:r>
              <a:rPr lang="zh-CN" altLang="en-US" sz="3200" b="1" smtClean="0">
                <a:solidFill>
                  <a:srgbClr val="FF0000"/>
                </a:solidFill>
              </a:rPr>
              <a:t>操作</a:t>
            </a:r>
            <a:endParaRPr lang="zh-CN" altLang="zh-CN" sz="3200" b="1" dirty="0"/>
          </a:p>
        </p:txBody>
      </p:sp>
      <p:pic>
        <p:nvPicPr>
          <p:cNvPr id="3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24163"/>
            <a:ext cx="3733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" name="Text Box 15"/>
          <p:cNvSpPr txBox="1">
            <a:spLocks noChangeArrowheads="1"/>
          </p:cNvSpPr>
          <p:nvPr/>
        </p:nvSpPr>
        <p:spPr bwMode="auto">
          <a:xfrm>
            <a:off x="1157644" y="2894808"/>
            <a:ext cx="2836506" cy="441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2659"/>
              </p:ext>
            </p:extLst>
          </p:nvPr>
        </p:nvGraphicFramePr>
        <p:xfrm>
          <a:off x="4316867" y="2239374"/>
          <a:ext cx="754289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82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num[col]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cpot[col]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6" name="图片 3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94" y="3761384"/>
            <a:ext cx="2836506" cy="299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Text Box 15"/>
          <p:cNvSpPr txBox="1">
            <a:spLocks noChangeArrowheads="1"/>
          </p:cNvSpPr>
          <p:nvPr/>
        </p:nvSpPr>
        <p:spPr bwMode="auto">
          <a:xfrm>
            <a:off x="5646787" y="3450167"/>
            <a:ext cx="2836506" cy="3112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row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  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item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55" y="3761384"/>
            <a:ext cx="539785" cy="30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3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83892" y="2545080"/>
            <a:ext cx="11315156" cy="523220"/>
            <a:chOff x="735156" y="1844040"/>
            <a:chExt cx="11315156" cy="523220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32135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十字链表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结构存储三元组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13926" y="941866"/>
            <a:ext cx="7197526" cy="523220"/>
            <a:chOff x="1826091" y="4148024"/>
            <a:chExt cx="7197526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三元组顺序表不适合什么情况？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1065" y="1501876"/>
            <a:ext cx="993772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的加法、乘法等操作，非零元素的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个数及位置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都会发生变化，则在三元组顺序表中就要进行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操作，顺序存储就十分不便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37"/>
          <p:cNvGrpSpPr/>
          <p:nvPr/>
        </p:nvGrpSpPr>
        <p:grpSpPr bwMode="auto">
          <a:xfrm>
            <a:off x="1170936" y="3693320"/>
            <a:ext cx="4038600" cy="1066800"/>
            <a:chOff x="912" y="1824"/>
            <a:chExt cx="2544" cy="672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row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col</a:t>
              </a: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item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down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37248" y="3367654"/>
            <a:ext cx="53555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Element data;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*right, *down;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2" name="Group 205"/>
          <p:cNvGrpSpPr/>
          <p:nvPr/>
        </p:nvGrpSpPr>
        <p:grpSpPr bwMode="auto">
          <a:xfrm>
            <a:off x="1474788" y="4133851"/>
            <a:ext cx="2338387" cy="930275"/>
            <a:chOff x="449" y="3189"/>
            <a:chExt cx="1473" cy="586"/>
          </a:xfrm>
          <a:noFill/>
        </p:grpSpPr>
        <p:grpSp>
          <p:nvGrpSpPr>
            <p:cNvPr id="33" name="Group 185"/>
            <p:cNvGrpSpPr/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  <a:grpFill/>
          </p:grpSpPr>
          <p:sp>
            <p:nvSpPr>
              <p:cNvPr id="47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3    1    2</a:t>
                </a:r>
              </a:p>
              <a:p>
                <a:endParaRPr lang="zh-CN" altLang="en-US" sz="2400"/>
              </a:p>
            </p:txBody>
          </p:sp>
          <p:sp>
            <p:nvSpPr>
              <p:cNvPr id="48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0"/>
          <p:cNvGrpSpPr/>
          <p:nvPr/>
        </p:nvGrpSpPr>
        <p:grpSpPr bwMode="auto">
          <a:xfrm>
            <a:off x="8032750" y="3815557"/>
            <a:ext cx="3251200" cy="2046287"/>
            <a:chOff x="3512" y="2588"/>
            <a:chExt cx="2048" cy="1289"/>
          </a:xfrm>
          <a:noFill/>
        </p:grpSpPr>
        <p:sp>
          <p:nvSpPr>
            <p:cNvPr id="54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89"/>
            </a:xfrm>
            <a:prstGeom prst="rect">
              <a:avLst/>
            </a:prstGeom>
            <a:grpFill/>
            <a:ln w="2857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5" name="Group 153"/>
            <p:cNvGrpSpPr/>
            <p:nvPr/>
          </p:nvGrpSpPr>
          <p:grpSpPr bwMode="auto">
            <a:xfrm>
              <a:off x="3516" y="2680"/>
              <a:ext cx="2044" cy="1143"/>
              <a:chOff x="354" y="672"/>
              <a:chExt cx="2044" cy="1143"/>
            </a:xfrm>
            <a:grpFill/>
          </p:grpSpPr>
          <p:sp>
            <p:nvSpPr>
              <p:cNvPr id="56" name="Text Box 8"/>
              <p:cNvSpPr txBox="1">
                <a:spLocks noChangeArrowheads="1"/>
              </p:cNvSpPr>
              <p:nvPr/>
            </p:nvSpPr>
            <p:spPr bwMode="auto">
              <a:xfrm>
                <a:off x="354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 =</a:t>
                </a: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420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3    0    0   5</a:t>
                </a:r>
              </a:p>
            </p:txBody>
          </p:sp>
          <p:sp>
            <p:nvSpPr>
              <p:cNvPr id="58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417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0    1    0   0</a:t>
                </a:r>
              </a:p>
            </p:txBody>
          </p:sp>
          <p:sp>
            <p:nvSpPr>
              <p:cNvPr id="59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4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2    0    0   0</a:t>
                </a:r>
              </a:p>
            </p:txBody>
          </p:sp>
          <p:sp>
            <p:nvSpPr>
              <p:cNvPr id="61" name="AutoShape 12"/>
              <p:cNvSpPr/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13"/>
              <p:cNvSpPr/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Group 144"/>
          <p:cNvGrpSpPr/>
          <p:nvPr/>
        </p:nvGrpSpPr>
        <p:grpSpPr bwMode="auto">
          <a:xfrm>
            <a:off x="1095375" y="1844676"/>
            <a:ext cx="533400" cy="3224212"/>
            <a:chOff x="480" y="2208"/>
            <a:chExt cx="336" cy="2031"/>
          </a:xfrm>
          <a:noFill/>
        </p:grpSpPr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grp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203"/>
          <p:cNvGrpSpPr/>
          <p:nvPr/>
        </p:nvGrpSpPr>
        <p:grpSpPr bwMode="auto">
          <a:xfrm>
            <a:off x="1401763" y="1827213"/>
            <a:ext cx="7851775" cy="944563"/>
            <a:chOff x="403" y="1736"/>
            <a:chExt cx="4946" cy="595"/>
          </a:xfrm>
          <a:noFill/>
        </p:grpSpPr>
        <p:sp>
          <p:nvSpPr>
            <p:cNvPr id="82" name="Line 141"/>
            <p:cNvSpPr>
              <a:spLocks noChangeShapeType="1"/>
            </p:cNvSpPr>
            <p:nvPr/>
          </p:nvSpPr>
          <p:spPr bwMode="auto">
            <a:xfrm flipV="1">
              <a:off x="403" y="2134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165"/>
            <p:cNvGrpSpPr/>
            <p:nvPr/>
          </p:nvGrpSpPr>
          <p:grpSpPr bwMode="auto">
            <a:xfrm>
              <a:off x="906" y="1736"/>
              <a:ext cx="1005" cy="586"/>
              <a:chOff x="741" y="3537"/>
              <a:chExt cx="1005" cy="586"/>
            </a:xfrm>
            <a:grpFill/>
          </p:grpSpPr>
          <p:sp>
            <p:nvSpPr>
              <p:cNvPr id="92" name="Text Box 159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1    1    3</a:t>
                </a:r>
              </a:p>
              <a:p>
                <a:endParaRPr lang="zh-CN" altLang="en-US" sz="2400"/>
              </a:p>
            </p:txBody>
          </p:sp>
          <p:sp>
            <p:nvSpPr>
              <p:cNvPr id="93" name="Line 160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162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63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64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" name="Line 128"/>
            <p:cNvSpPr>
              <a:spLocks noChangeShapeType="1"/>
            </p:cNvSpPr>
            <p:nvPr/>
          </p:nvSpPr>
          <p:spPr bwMode="auto">
            <a:xfrm>
              <a:off x="1774" y="2182"/>
              <a:ext cx="256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Group 166"/>
            <p:cNvGrpSpPr/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  <a:grpFill/>
          </p:grpSpPr>
          <p:sp>
            <p:nvSpPr>
              <p:cNvPr id="87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1    4    5</a:t>
                </a:r>
              </a:p>
              <a:p>
                <a:endParaRPr lang="zh-CN" altLang="en-US" sz="2400"/>
              </a:p>
            </p:txBody>
          </p:sp>
          <p:sp>
            <p:nvSpPr>
              <p:cNvPr id="88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97" name="Group 208"/>
          <p:cNvGrpSpPr/>
          <p:nvPr/>
        </p:nvGrpSpPr>
        <p:grpSpPr bwMode="auto">
          <a:xfrm>
            <a:off x="7843838" y="1293814"/>
            <a:ext cx="490537" cy="1441451"/>
            <a:chOff x="4461" y="1400"/>
            <a:chExt cx="309" cy="908"/>
          </a:xfrm>
          <a:noFill/>
        </p:grpSpPr>
        <p:sp>
          <p:nvSpPr>
            <p:cNvPr id="98" name="Line 137"/>
            <p:cNvSpPr>
              <a:spLocks noChangeShapeType="1"/>
            </p:cNvSpPr>
            <p:nvPr/>
          </p:nvSpPr>
          <p:spPr bwMode="auto">
            <a:xfrm>
              <a:off x="4770" y="1400"/>
              <a:ext cx="0" cy="34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00" name="Group 204"/>
          <p:cNvGrpSpPr/>
          <p:nvPr/>
        </p:nvGrpSpPr>
        <p:grpSpPr bwMode="auto">
          <a:xfrm>
            <a:off x="1425575" y="2959101"/>
            <a:ext cx="4186238" cy="930275"/>
            <a:chOff x="418" y="2449"/>
            <a:chExt cx="2637" cy="586"/>
          </a:xfrm>
          <a:noFill/>
        </p:grpSpPr>
        <p:sp>
          <p:nvSpPr>
            <p:cNvPr id="101" name="Line 142"/>
            <p:cNvSpPr>
              <a:spLocks noChangeShapeType="1"/>
            </p:cNvSpPr>
            <p:nvPr/>
          </p:nvSpPr>
          <p:spPr bwMode="auto">
            <a:xfrm>
              <a:off x="418" y="2893"/>
              <a:ext cx="160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176"/>
            <p:cNvGrpSpPr/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  <a:grpFill/>
          </p:grpSpPr>
          <p:sp>
            <p:nvSpPr>
              <p:cNvPr id="104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2    2    1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105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09" name="Group 207"/>
          <p:cNvGrpSpPr/>
          <p:nvPr/>
        </p:nvGrpSpPr>
        <p:grpSpPr bwMode="auto">
          <a:xfrm>
            <a:off x="4202113" y="1516064"/>
            <a:ext cx="474662" cy="2336801"/>
            <a:chOff x="2167" y="1540"/>
            <a:chExt cx="299" cy="1472"/>
          </a:xfrm>
          <a:noFill/>
        </p:grpSpPr>
        <p:sp>
          <p:nvSpPr>
            <p:cNvPr id="110" name="Line 136"/>
            <p:cNvSpPr>
              <a:spLocks noChangeShapeType="1"/>
            </p:cNvSpPr>
            <p:nvPr/>
          </p:nvSpPr>
          <p:spPr bwMode="auto">
            <a:xfrm>
              <a:off x="2466" y="1540"/>
              <a:ext cx="0" cy="91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12" name="Group 209"/>
          <p:cNvGrpSpPr/>
          <p:nvPr/>
        </p:nvGrpSpPr>
        <p:grpSpPr bwMode="auto">
          <a:xfrm>
            <a:off x="2085975" y="965518"/>
            <a:ext cx="7086600" cy="485775"/>
            <a:chOff x="834" y="1318"/>
            <a:chExt cx="4464" cy="306"/>
          </a:xfrm>
          <a:noFill/>
        </p:grpSpPr>
        <p:sp>
          <p:nvSpPr>
            <p:cNvPr id="113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1890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0"/>
            <p:cNvSpPr>
              <a:spLocks noChangeShapeType="1"/>
            </p:cNvSpPr>
            <p:nvPr/>
          </p:nvSpPr>
          <p:spPr bwMode="auto">
            <a:xfrm>
              <a:off x="3042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4203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Text Box 193"/>
          <p:cNvSpPr txBox="1">
            <a:spLocks noChangeArrowheads="1"/>
          </p:cNvSpPr>
          <p:nvPr/>
        </p:nvSpPr>
        <p:spPr bwMode="auto">
          <a:xfrm>
            <a:off x="6161088" y="991553"/>
            <a:ext cx="5508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285A32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118" name="Group 206"/>
          <p:cNvGrpSpPr/>
          <p:nvPr/>
        </p:nvGrpSpPr>
        <p:grpSpPr bwMode="auto">
          <a:xfrm>
            <a:off x="2403475" y="1306513"/>
            <a:ext cx="444500" cy="3721101"/>
            <a:chOff x="1034" y="1408"/>
            <a:chExt cx="280" cy="2344"/>
          </a:xfrm>
          <a:noFill/>
        </p:grpSpPr>
        <p:sp>
          <p:nvSpPr>
            <p:cNvPr id="119" name="Text Box 192"/>
            <p:cNvSpPr txBox="1">
              <a:spLocks noChangeArrowheads="1"/>
            </p:cNvSpPr>
            <p:nvPr/>
          </p:nvSpPr>
          <p:spPr bwMode="auto">
            <a:xfrm>
              <a:off x="1034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grpSp>
          <p:nvGrpSpPr>
            <p:cNvPr id="120" name="Group 202"/>
            <p:cNvGrpSpPr/>
            <p:nvPr/>
          </p:nvGrpSpPr>
          <p:grpSpPr bwMode="auto">
            <a:xfrm>
              <a:off x="1122" y="1408"/>
              <a:ext cx="192" cy="1770"/>
              <a:chOff x="1122" y="1408"/>
              <a:chExt cx="192" cy="1770"/>
            </a:xfrm>
            <a:grpFill/>
          </p:grpSpPr>
          <p:sp>
            <p:nvSpPr>
              <p:cNvPr id="121" name="Line 135"/>
              <p:cNvSpPr>
                <a:spLocks noChangeShapeType="1"/>
              </p:cNvSpPr>
              <p:nvPr/>
            </p:nvSpPr>
            <p:spPr bwMode="auto">
              <a:xfrm>
                <a:off x="1314" y="1408"/>
                <a:ext cx="0" cy="34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04"/>
              <p:cNvSpPr>
                <a:spLocks noChangeShapeType="1"/>
              </p:cNvSpPr>
              <p:nvPr/>
            </p:nvSpPr>
            <p:spPr bwMode="auto">
              <a:xfrm>
                <a:off x="1122" y="2170"/>
                <a:ext cx="0" cy="1008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3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只有特殊矩阵和稀疏矩阵可以进行压缩存储。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采用三元组表存储稀疏矩阵，有时并不能节省存储空间。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2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采用十字链表存储稀疏矩阵，十字链表的结点个数就是非零元素的个数。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3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稀疏矩阵压缩存储后，必会失去随机存取功能。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6D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  <p:tag name="RAINPROBLEMTYPE" val="MultipleChoice"/>
  <p:tag name="PROBLEMSCORE_HALF" val="5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6829</Words>
  <Application>Microsoft Office PowerPoint</Application>
  <PresentationFormat>宽屏</PresentationFormat>
  <Paragraphs>1271</Paragraphs>
  <Slides>96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15" baseType="lpstr">
      <vt:lpstr>Microsoft Yahei</vt:lpstr>
      <vt:lpstr>Microsoft YaHei UI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新宋体</vt:lpstr>
      <vt:lpstr>Arial</vt:lpstr>
      <vt:lpstr>Calibri</vt:lpstr>
      <vt:lpstr>Cambria Math</vt:lpstr>
      <vt:lpstr>Times New Roman</vt:lpstr>
      <vt:lpstr>Wingdings</vt:lpstr>
      <vt:lpstr>Office Theme</vt:lpstr>
      <vt:lpstr>Bitmap Image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next求解举例</vt:lpstr>
      <vt:lpstr>next求解举例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用三元组表表示的稀疏矩阵及其转置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</cp:lastModifiedBy>
  <cp:revision>212</cp:revision>
  <dcterms:created xsi:type="dcterms:W3CDTF">2016-09-14T00:58:00Z</dcterms:created>
  <dcterms:modified xsi:type="dcterms:W3CDTF">2022-10-09T16:17:28Z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