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03" r:id="rId3"/>
    <p:sldId id="304" r:id="rId4"/>
    <p:sldId id="305" r:id="rId5"/>
    <p:sldId id="322" r:id="rId6"/>
    <p:sldId id="323" r:id="rId7"/>
    <p:sldId id="266" r:id="rId8"/>
    <p:sldId id="274" r:id="rId9"/>
    <p:sldId id="280" r:id="rId10"/>
    <p:sldId id="327" r:id="rId11"/>
    <p:sldId id="328" r:id="rId12"/>
    <p:sldId id="279" r:id="rId13"/>
    <p:sldId id="275" r:id="rId14"/>
    <p:sldId id="277" r:id="rId15"/>
    <p:sldId id="276" r:id="rId16"/>
    <p:sldId id="324" r:id="rId17"/>
    <p:sldId id="326" r:id="rId18"/>
    <p:sldId id="325" r:id="rId19"/>
    <p:sldId id="272" r:id="rId20"/>
    <p:sldId id="271" r:id="rId21"/>
    <p:sldId id="2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D2D"/>
    <a:srgbClr val="D2D2D2"/>
    <a:srgbClr val="507D7D"/>
    <a:srgbClr val="404040"/>
    <a:srgbClr val="5A327D"/>
    <a:srgbClr val="955CC0"/>
    <a:srgbClr val="285A32"/>
    <a:srgbClr val="5C307D"/>
    <a:srgbClr val="B4B4C8"/>
    <a:srgbClr val="D2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1702" autoAdjust="0"/>
  </p:normalViewPr>
  <p:slideViewPr>
    <p:cSldViewPr snapToGrid="0">
      <p:cViewPr varScale="1">
        <p:scale>
          <a:sx n="93" d="100"/>
          <a:sy n="93" d="100"/>
        </p:scale>
        <p:origin x="28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8-20T07:18:39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7108 0,'0'18'110,"0"0"-95,0-1-15,0 1 16,0 17 0,0-17-16,0 17 15,0-17-15,0 17 16,0 0 0,0-17-1,0 0-15,-17-18 0,17 35 16,0 0-1,0-17 1,0 17 0,0-17-1,-18-1 1,18 1 15</inkml:trace>
  <inkml:trace contextRef="#ctx0" brushRef="#br0" timeOffset="1850.1586">3686 12841 0,'0'18'125,"0"-1"-109,0 1-16,0 0 16,0-1-16,0 1 0,-35 17 15,35-17 1,0 0-16,-18 34 16,18-34-16,-17 0 15,17-1-15,0 1 16,-18 0-16,18-1 15,0 1 142,0 0-110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8-28T06:38:36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29792 11959 0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57143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9-06T01:53:19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21290 7779 0,'18'0'125,"-1"0"-110,1 0-15,-1 0 0,1 0 0,0 0 16,-1 0-16,-17 17 0,18-17 0,0 0 0,-1 0 16,1 0-16,-18 18 0,18-18 0,-1 0 0,1 0 15,-1 0-15,1 0 0,-18 18 0,18-18 16,-1 0-16,1 0 0,0 0 15,-18 17-15,17-17 16,-17 18-16,18-18 0,-18 18 16,18-18-1,-18 17-15,17-17 16,-17 18-16,0 0 16,0-1-16,0 1 15,18-18-15,-18 17 16,0 1 62,0 0-78,0-1 16,-18-17-16,18 18 0,-17-18 15,-19 18 1,19-18-16,17 17 0,-18-17 0,0 0 0,18 18 15,-17-18-15,-1 18 0,0-18 16,1 17-16,-1 1 16,18-1-1,-17-17 32,17 18-47,-18-18 31,18 18-15,-18-18 0,18 17-16,18-17 109,0 0-93,-1 18-16,1-18 15,-1 0-15,1 0 16,0 0-16,-18 18 62,0-1-46,0 1-16,0 0 0,17-18 16,-17 17-16,18-17 0,-18 18 0,0-1 0,0 1 15,18-18-15,-18 18 0,0-1 16,17-17-16,-17 18 16,0 0-16,18-18 0,-18 17 15,0 1 16,0 0 1,-18-1-17,18 1-15,-17-18 0,-1 0 16,0 0-16,18 17 0,-17-17 0,-1 18 16,0-18-16,1 18 0,-1-18 0,1 17 15,-1-17-15,0 0 0,1 0 0,-1 0 16,18 18-16,-18-18 0,1 0 0,-1 0 15,0 0-15,1 0 16,-1 0 0</inkml:trace>
  <inkml:trace contextRef="#ctx0" brushRef="#br0" timeOffset="1727.2205">22542 8202 0,'0'-18'15,"0"1"1,0-1 0,0 1-1,0-36 1,0 35-16,0 0 15,0 1-15,0-1 0,0 0 16,0 1-16,0-1 0,-17 18 0,17-17 0,0-1 16,0 0-16,0 1 0,0-1 15,-18 0-15,18 1 0,-18 17 16,18-18-16,0 0 0,0 1 16,-17 17-16,17-18 0,0 0 31,-18 1-16,0 17 17,1 0-17,-1 0 1,1 0 0,17 17-16,0 1 15,-18-18-15,0 18 0,1-18 16,17 17-16,0 1 0,0 0 0,-18-18 0,18 17 15,-18-17-15,18 18 0,0 0 0,0-1 16,-17-17-16,-1 18 0,18 0 0,0-1 0,0 1 16,-18 35-1,18-36-15,-17 1 0,17 0 0,0-1 16,0 1-16,0 0 0,0-1 16,0 1-16,0-1 0,0 1 15,17-18 79,1 0-94,0 0 0,-1 0 16,-17-18-16,18 18 0,-18-17 0,0-1 0,18 18 0,-18-17 15,17 17-15,-17-18 0,18 18 0,-18-35 0,18 17 16,-18 0-16,0 1 0,0-1 0,17 0 15,18-34 1,-17 52-16,-18-18 0,18 18 0,-1 0 141,-17 18-110,0-1-31,0 1 0,0-1 16,-17 54-16,17-36 15,0-17-15,0 0 0,-18-18 0,18 17 0,0 1 0,0-1 0,0 1 16,0 0-16,-18-18 0,18 35 0,-17-17 0,17-1 15,-18 54-15,18-54 0,0 1 16,0 0-16,0-1 0,0 1 0,0 0 0,-17-18 16,17 17-16,0 1 0,0 0 0,0-1 0,0 1 0,0-1 15,0 1-15,0 0 0,0-1 16,-18-17-16,18 18 0,0 0 0,0-1 16,0 1-1,0 0-15,0-1 16,0 1-1,0 0-15,18-18 16,-18 17-16,0 1 16</inkml:trace>
  <inkml:trace contextRef="#ctx0" brushRef="#br0" timeOffset="2685.9591">22948 7691 0,'0'17'47,"0"36"-32,0-35-15,0-1 0,0 1 0,0 0 0,0-1 0,-18-17 16,18 18-16,0 0 0,0-1 0,-17-17 0,17 18 0,0 0 16,0-1-16,0 1 0,0-1 0,0 1 0,0 0 15,0-1-15,0 1 0,0 0 0,0-1 0,0 1 16,0 0-16,0-1 0,0 1 0,0-1 15,0 1-15,17-18 0,-17 18 0,0-1 16,18 19 0,-18-19-16,18-17 0,-18 18 0,17-18 0,1 18 15,-18-1-15,18-17 16,-18 18-16,17-18 0,1 0 16,-1 0-16,-17 17 0,18-17 0,0 0 15,-18 18-15,17-18 0,1 0 16,-18 18-16,18-18 15,-1 0 1,-17 17 0,18-17-1,-18 18-15,18-18 0,-18 18 0,0-1 0,17-17 16,-17 18-16,0 0 0,0-1 16,0 1-16,0-1 0,0 1 15,-17-18-15,17 18 0,-18-18 0,18 17 16,-18-17-16,18 18 0,-17-18 0,-1 0 0,0 0 0,18 18 0,-17-18 0,-1 0 0,0 0 0,1 0 0,17 17 15,-18-17-15,-17 0 0,17 0 0,1 0 0,-1 0 0,-17 18 0,17-18 0,18 18 0,-18-18 0,1 0 16,-1 0-16,-17 0 0,17 0 0,1 0 0,-1 0 0,0 0 0,1 0 0,-19 0 0,19 0 0,-1 0 0,0 0 16,1 0-16,-1 0 0,-17 0 0,17 0 0,1 0 0,-1 0 0,0 0 0,-17 0 0,17 0 15,1 0-15,-1 0 0,1 0 0,-1 0 0,0 0 0,1 0 0,-1 0 0,0 0 0,1 0 0,-1 0 16,0 0-16,1 0 0,-1 0 0,1 0 0,-1 0 16</inkml:trace>
  <inkml:trace contextRef="#ctx0" brushRef="#br0" timeOffset="3405.1269">23019 7743 0,'17'0'47,"1"0"-16,-1 0-31,1 0 16,0 0-16,-1 0 16,1 0-1,0-17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8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9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07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20 60 20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20 50 30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采用腾讯会议（会议号：</a:t>
            </a:r>
            <a:r>
              <a:rPr lang="en-US" altLang="zh-CN" dirty="0" smtClean="0"/>
              <a:t>880-5848-1033</a:t>
            </a:r>
            <a:r>
              <a:rPr lang="zh-CN" altLang="en-US" dirty="0" smtClean="0"/>
              <a:t>）直播授课；</a:t>
            </a:r>
          </a:p>
          <a:p>
            <a:r>
              <a:rPr lang="zh-CN" altLang="en-US" dirty="0" smtClean="0"/>
              <a:t>采用雨课堂进行上课签到管理；</a:t>
            </a:r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群（群号：</a:t>
            </a:r>
            <a:r>
              <a:rPr lang="en-US" altLang="zh-CN" dirty="0" smtClean="0"/>
              <a:t>624256112</a:t>
            </a:r>
            <a:r>
              <a:rPr lang="zh-CN" altLang="en-US" dirty="0" smtClean="0"/>
              <a:t>）课后交流、资料共享；</a:t>
            </a:r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CG</a:t>
            </a:r>
            <a:r>
              <a:rPr lang="zh-CN" altLang="en-US" dirty="0" smtClean="0"/>
              <a:t>平台进行作业布置及提交；</a:t>
            </a:r>
          </a:p>
          <a:p>
            <a:r>
              <a:rPr lang="zh-CN" altLang="en-US" dirty="0" smtClean="0"/>
              <a:t>采用中国大学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在线课程预习及补充练习。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0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课前准备：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）请通知本班其他同学加入本群（数据结构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课程实践共用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群，群号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624256112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），进群后请将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群备注名改为“学号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姓名”；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https://course.educg.net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（主要用于作业提交），按学号、初始密码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进入系统，进入后可修改个人信息，已有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账号的同学原有密码不变；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）登录中国大学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https://www.icourse163.org/course/SUDA-1206148814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进行选课和预习；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）请熟悉雨课堂、腾讯会议、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平台、中国大学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等平台的使用方法。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2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课程目标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：培养数据抽象和算法抽象能力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课程目标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：培养算法设计和算法实现的能力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课程目标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：培养算法分析能力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课程目标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：培养比较分析能力、数据结构和算法的持续优化能力和问题转换的能力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9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/>
              <a:t>杭电、浙大、北大等的</a:t>
            </a:r>
            <a:r>
              <a:rPr lang="en-US" altLang="zh-CN" b="0" smtClean="0"/>
              <a:t>OJ</a:t>
            </a:r>
          </a:p>
          <a:p>
            <a:r>
              <a:rPr lang="en-US" altLang="zh-CN" b="0" smtClean="0"/>
              <a:t>CSP</a:t>
            </a:r>
          </a:p>
          <a:p>
            <a:r>
              <a:rPr lang="en-US" altLang="zh-CN" b="0" smtClean="0"/>
              <a:t>Leetcode</a:t>
            </a:r>
          </a:p>
          <a:p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Geeksforgeeks</a:t>
            </a:r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5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2022.8.22</a:t>
            </a:r>
            <a:r>
              <a:rPr lang="zh-CN" altLang="en-US" dirty="0" smtClean="0"/>
              <a:t>已开课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4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6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7"/>
          <p:cNvSpPr/>
          <p:nvPr userDrawn="1"/>
        </p:nvSpPr>
        <p:spPr>
          <a:xfrm>
            <a:off x="11669478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10979" y="1600201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yh@suda.edu.c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SUDA-120614881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.educg.net/" TargetMode="External"/><Relationship Id="rId4" Type="http://schemas.openxmlformats.org/officeDocument/2006/relationships/hyperlink" Target="http://www.yuketang.c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.educg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课前说明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4775" y="51073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张玉华</a:t>
            </a:r>
            <a:endParaRPr lang="en-US" altLang="zh-CN" sz="2400" dirty="0"/>
          </a:p>
          <a:p>
            <a:r>
              <a:rPr lang="en-US" altLang="zh-CN" sz="2400" dirty="0" smtClean="0">
                <a:hlinkClick r:id="rId3"/>
              </a:rPr>
              <a:t>zhangyh@suda.edu.cn</a:t>
            </a:r>
            <a:endParaRPr lang="en-US" altLang="zh-CN" sz="2400" dirty="0"/>
          </a:p>
          <a:p>
            <a:r>
              <a:rPr lang="en-US" altLang="zh-CN" sz="2400" dirty="0"/>
              <a:t>QQ:707434898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343" y="1336074"/>
            <a:ext cx="6352674" cy="27209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说</a:t>
            </a:r>
            <a:r>
              <a:rPr lang="en-US" altLang="zh-CN" dirty="0"/>
              <a:t>C++</a:t>
            </a:r>
            <a:r>
              <a:rPr lang="zh-CN" altLang="en-US" dirty="0"/>
              <a:t>语言只教您基本驾驶（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r>
              <a:rPr lang="zh-CN" altLang="en-US" dirty="0"/>
              <a:t>）</a:t>
            </a:r>
            <a:r>
              <a:rPr lang="zh-CN" altLang="en-US" dirty="0" smtClean="0"/>
              <a:t>技术；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数据结构课程则教您漂移、飞跃、侧驶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编写高质量程序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FF0000"/>
                </a:solidFill>
              </a:rPr>
              <a:t>挑选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修理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改装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设计汽车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图片 3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23" y="3253446"/>
            <a:ext cx="3996000" cy="324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5" name="图片 4"/>
          <p:cNvPicPr preferRelativeResize="0"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r="3623"/>
          <a:stretch>
            <a:fillRect/>
          </a:stretch>
        </p:blipFill>
        <p:spPr>
          <a:xfrm>
            <a:off x="8116823" y="274638"/>
            <a:ext cx="3996000" cy="2965362"/>
          </a:xfrm>
          <a:prstGeom prst="rect">
            <a:avLst/>
          </a:prstGeom>
          <a:ln>
            <a:solidFill>
              <a:srgbClr val="507D7D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59342" y="5074084"/>
            <a:ext cx="196564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70" lvl="0" indent="-41147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zh-CN" altLang="en-US" sz="2640" b="1" kern="0" dirty="0" smtClean="0">
                <a:solidFill>
                  <a:srgbClr val="FF0000"/>
                </a:solidFill>
              </a:rPr>
              <a:t>会写程序</a:t>
            </a:r>
            <a:endParaRPr lang="zh-CN" altLang="en-US" sz="2640" dirty="0"/>
          </a:p>
        </p:txBody>
      </p:sp>
      <p:sp>
        <p:nvSpPr>
          <p:cNvPr id="7" name="矩形 6"/>
          <p:cNvSpPr/>
          <p:nvPr/>
        </p:nvSpPr>
        <p:spPr>
          <a:xfrm>
            <a:off x="359343" y="4224999"/>
            <a:ext cx="1614866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70" lvl="0" indent="-41147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zh-CN" altLang="en-US" sz="2640" b="1" kern="0" dirty="0">
                <a:solidFill>
                  <a:srgbClr val="FF0000"/>
                </a:solidFill>
              </a:rPr>
              <a:t>练武</a:t>
            </a:r>
            <a:r>
              <a:rPr lang="zh-CN" altLang="en-US" sz="2640" b="1" kern="0" dirty="0" smtClean="0">
                <a:solidFill>
                  <a:srgbClr val="FF0000"/>
                </a:solidFill>
              </a:rPr>
              <a:t>术</a:t>
            </a:r>
            <a:endParaRPr lang="en-US" altLang="zh-CN" sz="2640" b="1" kern="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7659" y="4206338"/>
            <a:ext cx="119936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640" b="1" kern="0" dirty="0" smtClean="0">
                <a:solidFill>
                  <a:srgbClr val="FF0000"/>
                </a:solidFill>
              </a:rPr>
              <a:t>练</a:t>
            </a:r>
            <a:r>
              <a:rPr lang="zh-CN" altLang="en-US" sz="2640" b="1" kern="0" dirty="0">
                <a:solidFill>
                  <a:srgbClr val="FF0000"/>
                </a:solidFill>
              </a:rPr>
              <a:t>内功</a:t>
            </a:r>
            <a:endParaRPr lang="en-US" altLang="zh-CN" sz="2640" b="1" kern="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5414" y="5043967"/>
            <a:ext cx="2214068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640" b="1" kern="0" dirty="0" smtClean="0">
                <a:solidFill>
                  <a:srgbClr val="FF0000"/>
                </a:solidFill>
              </a:rPr>
              <a:t>高效地写程序</a:t>
            </a:r>
            <a:endParaRPr lang="en-US" altLang="zh-CN" sz="2640" b="1" kern="0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1577" y="4176897"/>
            <a:ext cx="7713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40" b="1" kern="0" dirty="0">
                <a:solidFill>
                  <a:srgbClr val="000000"/>
                </a:solidFill>
              </a:rPr>
              <a:t>=&gt;</a:t>
            </a:r>
            <a:endParaRPr lang="zh-CN" altLang="en-US" sz="2640" dirty="0"/>
          </a:p>
        </p:txBody>
      </p:sp>
      <p:sp>
        <p:nvSpPr>
          <p:cNvPr id="12" name="矩形 11"/>
          <p:cNvSpPr/>
          <p:nvPr/>
        </p:nvSpPr>
        <p:spPr>
          <a:xfrm>
            <a:off x="2168971" y="5094194"/>
            <a:ext cx="7713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40" b="1" kern="0" dirty="0">
                <a:solidFill>
                  <a:srgbClr val="000000"/>
                </a:solidFill>
              </a:rPr>
              <a:t>=&gt;</a:t>
            </a:r>
            <a:endParaRPr lang="zh-CN" altLang="en-US" sz="2640" dirty="0"/>
          </a:p>
        </p:txBody>
      </p:sp>
      <p:sp>
        <p:nvSpPr>
          <p:cNvPr id="13" name="矩形 12"/>
          <p:cNvSpPr/>
          <p:nvPr/>
        </p:nvSpPr>
        <p:spPr>
          <a:xfrm>
            <a:off x="4072711" y="4270971"/>
            <a:ext cx="3905236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64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计算机专业人士的</a:t>
            </a:r>
            <a:r>
              <a:rPr lang="zh-CN" altLang="en-US" sz="264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</a:t>
            </a:r>
          </a:p>
        </p:txBody>
      </p:sp>
      <p:sp>
        <p:nvSpPr>
          <p:cNvPr id="14" name="矩形 13"/>
          <p:cNvSpPr/>
          <p:nvPr/>
        </p:nvSpPr>
        <p:spPr>
          <a:xfrm>
            <a:off x="3944470" y="5780658"/>
            <a:ext cx="3567002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640" b="1" kern="0" dirty="0">
                <a:solidFill>
                  <a:srgbClr val="FF0000"/>
                </a:solidFill>
              </a:rPr>
              <a:t>精通编程的专家、高手</a:t>
            </a:r>
            <a:endParaRPr lang="en-US" altLang="zh-CN" sz="2640" b="1" kern="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9905" y="5058320"/>
            <a:ext cx="2214068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640" b="1" kern="0" dirty="0">
                <a:solidFill>
                  <a:srgbClr val="FF0000"/>
                </a:solidFill>
              </a:rPr>
              <a:t>写高效的程序</a:t>
            </a:r>
            <a:endParaRPr lang="zh-CN" altLang="en-US" sz="2640" dirty="0">
              <a:solidFill>
                <a:srgbClr val="1F528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6919" y="5035443"/>
            <a:ext cx="7713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40" b="1" kern="0" dirty="0">
                <a:solidFill>
                  <a:srgbClr val="000000"/>
                </a:solidFill>
              </a:rPr>
              <a:t>=&gt;</a:t>
            </a:r>
            <a:endParaRPr lang="zh-CN" altLang="en-US" sz="2640" dirty="0"/>
          </a:p>
        </p:txBody>
      </p:sp>
      <p:sp>
        <p:nvSpPr>
          <p:cNvPr id="17" name="矩形 16"/>
          <p:cNvSpPr/>
          <p:nvPr/>
        </p:nvSpPr>
        <p:spPr>
          <a:xfrm>
            <a:off x="1381790" y="5806506"/>
            <a:ext cx="187583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640" b="1" kern="0" dirty="0" smtClean="0">
                <a:solidFill>
                  <a:srgbClr val="FF0000"/>
                </a:solidFill>
              </a:rPr>
              <a:t>会设计算法</a:t>
            </a:r>
            <a:endParaRPr lang="zh-CN" altLang="en-US" sz="2640" dirty="0">
              <a:solidFill>
                <a:srgbClr val="1F528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804" y="5783629"/>
            <a:ext cx="7713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40" b="1" kern="0" dirty="0">
                <a:solidFill>
                  <a:srgbClr val="000000"/>
                </a:solidFill>
              </a:rPr>
              <a:t>=&gt;</a:t>
            </a:r>
            <a:endParaRPr lang="zh-CN" altLang="en-US" sz="2640" dirty="0"/>
          </a:p>
        </p:txBody>
      </p:sp>
      <p:sp>
        <p:nvSpPr>
          <p:cNvPr id="19" name="矩形 18"/>
          <p:cNvSpPr/>
          <p:nvPr/>
        </p:nvSpPr>
        <p:spPr>
          <a:xfrm>
            <a:off x="3121878" y="5762192"/>
            <a:ext cx="7713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40" b="1" kern="0" dirty="0">
                <a:solidFill>
                  <a:srgbClr val="000000"/>
                </a:solidFill>
              </a:rPr>
              <a:t>=&gt;</a:t>
            </a:r>
            <a:endParaRPr lang="zh-CN" altLang="en-US" sz="2640" dirty="0"/>
          </a:p>
        </p:txBody>
      </p:sp>
      <p:sp>
        <p:nvSpPr>
          <p:cNvPr id="20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03245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课程性质</a:t>
            </a:r>
          </a:p>
        </p:txBody>
      </p:sp>
    </p:spTree>
    <p:extLst>
      <p:ext uri="{BB962C8B-B14F-4D97-AF65-F5344CB8AC3E}">
        <p14:creationId xmlns:p14="http://schemas.microsoft.com/office/powerpoint/2010/main" val="19346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125616" y="739562"/>
            <a:ext cx="1838086" cy="1102852"/>
          </a:xfrm>
          <a:custGeom>
            <a:avLst/>
            <a:gdLst>
              <a:gd name="connsiteX0" fmla="*/ 0 w 1838086"/>
              <a:gd name="connsiteY0" fmla="*/ 110285 h 1102852"/>
              <a:gd name="connsiteX1" fmla="*/ 110285 w 1838086"/>
              <a:gd name="connsiteY1" fmla="*/ 0 h 1102852"/>
              <a:gd name="connsiteX2" fmla="*/ 1727801 w 1838086"/>
              <a:gd name="connsiteY2" fmla="*/ 0 h 1102852"/>
              <a:gd name="connsiteX3" fmla="*/ 1838086 w 1838086"/>
              <a:gd name="connsiteY3" fmla="*/ 110285 h 1102852"/>
              <a:gd name="connsiteX4" fmla="*/ 1838086 w 1838086"/>
              <a:gd name="connsiteY4" fmla="*/ 992567 h 1102852"/>
              <a:gd name="connsiteX5" fmla="*/ 1727801 w 1838086"/>
              <a:gd name="connsiteY5" fmla="*/ 1102852 h 1102852"/>
              <a:gd name="connsiteX6" fmla="*/ 110285 w 1838086"/>
              <a:gd name="connsiteY6" fmla="*/ 1102852 h 1102852"/>
              <a:gd name="connsiteX7" fmla="*/ 0 w 1838086"/>
              <a:gd name="connsiteY7" fmla="*/ 992567 h 1102852"/>
              <a:gd name="connsiteX8" fmla="*/ 0 w 1838086"/>
              <a:gd name="connsiteY8" fmla="*/ 110285 h 110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02852">
                <a:moveTo>
                  <a:pt x="0" y="110285"/>
                </a:moveTo>
                <a:cubicBezTo>
                  <a:pt x="0" y="49376"/>
                  <a:pt x="49376" y="0"/>
                  <a:pt x="110285" y="0"/>
                </a:cubicBezTo>
                <a:lnTo>
                  <a:pt x="1727801" y="0"/>
                </a:lnTo>
                <a:cubicBezTo>
                  <a:pt x="1788710" y="0"/>
                  <a:pt x="1838086" y="49376"/>
                  <a:pt x="1838086" y="110285"/>
                </a:cubicBezTo>
                <a:lnTo>
                  <a:pt x="1838086" y="992567"/>
                </a:lnTo>
                <a:cubicBezTo>
                  <a:pt x="1838086" y="1053476"/>
                  <a:pt x="1788710" y="1102852"/>
                  <a:pt x="1727801" y="1102852"/>
                </a:cubicBezTo>
                <a:lnTo>
                  <a:pt x="110285" y="1102852"/>
                </a:lnTo>
                <a:cubicBezTo>
                  <a:pt x="49376" y="1102852"/>
                  <a:pt x="0" y="1053476"/>
                  <a:pt x="0" y="992567"/>
                </a:cubicBezTo>
                <a:lnTo>
                  <a:pt x="0" y="1102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36198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b="1" kern="1200" dirty="0" smtClean="0">
                <a:solidFill>
                  <a:schemeClr val="bg1"/>
                </a:solidFill>
              </a:rPr>
              <a:t>基本概念</a:t>
            </a:r>
            <a:endParaRPr lang="zh-CN" altLang="en-US" sz="1800" kern="1200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431558" y="1474796"/>
            <a:ext cx="1908620" cy="2822850"/>
          </a:xfrm>
          <a:custGeom>
            <a:avLst/>
            <a:gdLst>
              <a:gd name="connsiteX0" fmla="*/ 0 w 1838086"/>
              <a:gd name="connsiteY0" fmla="*/ 183809 h 2822850"/>
              <a:gd name="connsiteX1" fmla="*/ 183809 w 1838086"/>
              <a:gd name="connsiteY1" fmla="*/ 0 h 2822850"/>
              <a:gd name="connsiteX2" fmla="*/ 1654277 w 1838086"/>
              <a:gd name="connsiteY2" fmla="*/ 0 h 2822850"/>
              <a:gd name="connsiteX3" fmla="*/ 1838086 w 1838086"/>
              <a:gd name="connsiteY3" fmla="*/ 183809 h 2822850"/>
              <a:gd name="connsiteX4" fmla="*/ 1838086 w 1838086"/>
              <a:gd name="connsiteY4" fmla="*/ 2639041 h 2822850"/>
              <a:gd name="connsiteX5" fmla="*/ 1654277 w 1838086"/>
              <a:gd name="connsiteY5" fmla="*/ 2822850 h 2822850"/>
              <a:gd name="connsiteX6" fmla="*/ 183809 w 1838086"/>
              <a:gd name="connsiteY6" fmla="*/ 2822850 h 2822850"/>
              <a:gd name="connsiteX7" fmla="*/ 0 w 1838086"/>
              <a:gd name="connsiteY7" fmla="*/ 2639041 h 2822850"/>
              <a:gd name="connsiteX8" fmla="*/ 0 w 1838086"/>
              <a:gd name="connsiteY8" fmla="*/ 183809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2822850">
                <a:moveTo>
                  <a:pt x="0" y="183809"/>
                </a:moveTo>
                <a:cubicBezTo>
                  <a:pt x="0" y="82294"/>
                  <a:pt x="82294" y="0"/>
                  <a:pt x="183809" y="0"/>
                </a:cubicBezTo>
                <a:lnTo>
                  <a:pt x="1654277" y="0"/>
                </a:lnTo>
                <a:cubicBezTo>
                  <a:pt x="1755792" y="0"/>
                  <a:pt x="1838086" y="82294"/>
                  <a:pt x="1838086" y="183809"/>
                </a:cubicBezTo>
                <a:lnTo>
                  <a:pt x="1838086" y="2639041"/>
                </a:lnTo>
                <a:cubicBezTo>
                  <a:pt x="1838086" y="2740556"/>
                  <a:pt x="1755792" y="2822850"/>
                  <a:pt x="1654277" y="2822850"/>
                </a:cubicBezTo>
                <a:lnTo>
                  <a:pt x="183809" y="2822850"/>
                </a:lnTo>
                <a:cubicBezTo>
                  <a:pt x="82294" y="2822850"/>
                  <a:pt x="0" y="2740556"/>
                  <a:pt x="0" y="2639041"/>
                </a:cubicBezTo>
                <a:lnTo>
                  <a:pt x="0" y="18380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852" tIns="181852" rIns="181852" bIns="181852" numCol="1" spcCol="1270" anchor="t" anchorCtr="0">
            <a:noAutofit/>
          </a:bodyPr>
          <a:lstStyle/>
          <a:p>
            <a:pPr marL="171450" lvl="1" indent="-171450" algn="l" defTabSz="800100">
              <a:spcBef>
                <a:spcPct val="0"/>
              </a:spcBef>
              <a:spcAft>
                <a:spcPts val="600"/>
              </a:spcAft>
              <a:buChar char="••"/>
            </a:pPr>
            <a:r>
              <a:rPr lang="zh-CN" altLang="en-US" kern="1200" dirty="0" smtClean="0"/>
              <a:t>数据结构、抽象数据类型的基本概念</a:t>
            </a:r>
            <a:endParaRPr lang="zh-CN" altLang="en-US" kern="1200" dirty="0"/>
          </a:p>
          <a:p>
            <a:pPr marL="171450" lvl="1" indent="-171450" algn="l" defTabSz="800100">
              <a:spcBef>
                <a:spcPct val="0"/>
              </a:spcBef>
              <a:spcAft>
                <a:spcPts val="600"/>
              </a:spcAft>
              <a:buChar char="••"/>
            </a:pPr>
            <a:r>
              <a:rPr lang="zh-CN" altLang="en-US" kern="1200" dirty="0" smtClean="0"/>
              <a:t>算法基本概念</a:t>
            </a:r>
            <a:endParaRPr lang="zh-CN" altLang="en-US" kern="1200" dirty="0"/>
          </a:p>
          <a:p>
            <a:pPr marL="171450" lvl="1" indent="-171450" algn="l" defTabSz="800100">
              <a:spcBef>
                <a:spcPct val="0"/>
              </a:spcBef>
              <a:spcAft>
                <a:spcPts val="600"/>
              </a:spcAft>
              <a:buChar char="••"/>
            </a:pPr>
            <a:r>
              <a:rPr lang="zh-CN" altLang="en-US" kern="1200" dirty="0" smtClean="0"/>
              <a:t>算法分析基础</a:t>
            </a:r>
            <a:endParaRPr lang="en-US" altLang="zh-CN" kern="1200" dirty="0" smtClean="0"/>
          </a:p>
          <a:p>
            <a:pPr marL="171450" lvl="1" indent="-171450" algn="l" defTabSz="800100">
              <a:spcBef>
                <a:spcPct val="0"/>
              </a:spcBef>
              <a:spcAft>
                <a:spcPts val="600"/>
              </a:spcAft>
              <a:buChar char="••"/>
            </a:pPr>
            <a:r>
              <a:rPr lang="zh-CN" altLang="en-US" dirty="0">
                <a:solidFill>
                  <a:srgbClr val="FF0000"/>
                </a:solidFill>
              </a:rPr>
              <a:t>时间复杂</a:t>
            </a:r>
            <a:r>
              <a:rPr lang="zh-CN" altLang="en-US" dirty="0" smtClean="0">
                <a:solidFill>
                  <a:srgbClr val="FF0000"/>
                </a:solidFill>
              </a:rPr>
              <a:t>度和空间复杂度</a:t>
            </a:r>
            <a:endParaRPr lang="zh-CN" altLang="en-US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800" kern="1200" dirty="0"/>
          </a:p>
        </p:txBody>
      </p:sp>
      <p:sp>
        <p:nvSpPr>
          <p:cNvPr id="9" name="任意多边形 8"/>
          <p:cNvSpPr/>
          <p:nvPr/>
        </p:nvSpPr>
        <p:spPr>
          <a:xfrm>
            <a:off x="4242350" y="878364"/>
            <a:ext cx="590732" cy="457630"/>
          </a:xfrm>
          <a:custGeom>
            <a:avLst/>
            <a:gdLst>
              <a:gd name="connsiteX0" fmla="*/ 0 w 590732"/>
              <a:gd name="connsiteY0" fmla="*/ 91526 h 457630"/>
              <a:gd name="connsiteX1" fmla="*/ 361917 w 590732"/>
              <a:gd name="connsiteY1" fmla="*/ 91526 h 457630"/>
              <a:gd name="connsiteX2" fmla="*/ 361917 w 590732"/>
              <a:gd name="connsiteY2" fmla="*/ 0 h 457630"/>
              <a:gd name="connsiteX3" fmla="*/ 590732 w 590732"/>
              <a:gd name="connsiteY3" fmla="*/ 228815 h 457630"/>
              <a:gd name="connsiteX4" fmla="*/ 361917 w 590732"/>
              <a:gd name="connsiteY4" fmla="*/ 457630 h 457630"/>
              <a:gd name="connsiteX5" fmla="*/ 361917 w 590732"/>
              <a:gd name="connsiteY5" fmla="*/ 366104 h 457630"/>
              <a:gd name="connsiteX6" fmla="*/ 0 w 590732"/>
              <a:gd name="connsiteY6" fmla="*/ 366104 h 457630"/>
              <a:gd name="connsiteX7" fmla="*/ 0 w 590732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32" h="457630">
                <a:moveTo>
                  <a:pt x="0" y="91526"/>
                </a:moveTo>
                <a:lnTo>
                  <a:pt x="361917" y="91526"/>
                </a:lnTo>
                <a:lnTo>
                  <a:pt x="361917" y="0"/>
                </a:lnTo>
                <a:lnTo>
                  <a:pt x="590732" y="228815"/>
                </a:lnTo>
                <a:lnTo>
                  <a:pt x="361917" y="457630"/>
                </a:lnTo>
                <a:lnTo>
                  <a:pt x="361917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1526" rIns="137289" bIns="9152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10" name="任意多边形 9"/>
          <p:cNvSpPr/>
          <p:nvPr/>
        </p:nvSpPr>
        <p:spPr>
          <a:xfrm>
            <a:off x="5078292" y="739562"/>
            <a:ext cx="1838086" cy="1102852"/>
          </a:xfrm>
          <a:custGeom>
            <a:avLst/>
            <a:gdLst>
              <a:gd name="connsiteX0" fmla="*/ 0 w 1838086"/>
              <a:gd name="connsiteY0" fmla="*/ 110285 h 1102852"/>
              <a:gd name="connsiteX1" fmla="*/ 110285 w 1838086"/>
              <a:gd name="connsiteY1" fmla="*/ 0 h 1102852"/>
              <a:gd name="connsiteX2" fmla="*/ 1727801 w 1838086"/>
              <a:gd name="connsiteY2" fmla="*/ 0 h 1102852"/>
              <a:gd name="connsiteX3" fmla="*/ 1838086 w 1838086"/>
              <a:gd name="connsiteY3" fmla="*/ 110285 h 1102852"/>
              <a:gd name="connsiteX4" fmla="*/ 1838086 w 1838086"/>
              <a:gd name="connsiteY4" fmla="*/ 992567 h 1102852"/>
              <a:gd name="connsiteX5" fmla="*/ 1727801 w 1838086"/>
              <a:gd name="connsiteY5" fmla="*/ 1102852 h 1102852"/>
              <a:gd name="connsiteX6" fmla="*/ 110285 w 1838086"/>
              <a:gd name="connsiteY6" fmla="*/ 1102852 h 1102852"/>
              <a:gd name="connsiteX7" fmla="*/ 0 w 1838086"/>
              <a:gd name="connsiteY7" fmla="*/ 992567 h 1102852"/>
              <a:gd name="connsiteX8" fmla="*/ 0 w 1838086"/>
              <a:gd name="connsiteY8" fmla="*/ 110285 h 110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02852">
                <a:moveTo>
                  <a:pt x="0" y="110285"/>
                </a:moveTo>
                <a:cubicBezTo>
                  <a:pt x="0" y="49376"/>
                  <a:pt x="49376" y="0"/>
                  <a:pt x="110285" y="0"/>
                </a:cubicBezTo>
                <a:lnTo>
                  <a:pt x="1727801" y="0"/>
                </a:lnTo>
                <a:cubicBezTo>
                  <a:pt x="1788710" y="0"/>
                  <a:pt x="1838086" y="49376"/>
                  <a:pt x="1838086" y="110285"/>
                </a:cubicBezTo>
                <a:lnTo>
                  <a:pt x="1838086" y="992567"/>
                </a:lnTo>
                <a:cubicBezTo>
                  <a:pt x="1838086" y="1053476"/>
                  <a:pt x="1788710" y="1102852"/>
                  <a:pt x="1727801" y="1102852"/>
                </a:cubicBezTo>
                <a:lnTo>
                  <a:pt x="110285" y="1102852"/>
                </a:lnTo>
                <a:cubicBezTo>
                  <a:pt x="49376" y="1102852"/>
                  <a:pt x="0" y="1053476"/>
                  <a:pt x="0" y="992567"/>
                </a:cubicBezTo>
                <a:lnTo>
                  <a:pt x="0" y="1102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36198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基本数据结构</a:t>
            </a:r>
            <a:endParaRPr lang="zh-CN" altLang="en-US" sz="18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5454768" y="1474796"/>
            <a:ext cx="1838086" cy="2822850"/>
          </a:xfrm>
          <a:custGeom>
            <a:avLst/>
            <a:gdLst>
              <a:gd name="connsiteX0" fmla="*/ 0 w 1838086"/>
              <a:gd name="connsiteY0" fmla="*/ 183809 h 2822850"/>
              <a:gd name="connsiteX1" fmla="*/ 183809 w 1838086"/>
              <a:gd name="connsiteY1" fmla="*/ 0 h 2822850"/>
              <a:gd name="connsiteX2" fmla="*/ 1654277 w 1838086"/>
              <a:gd name="connsiteY2" fmla="*/ 0 h 2822850"/>
              <a:gd name="connsiteX3" fmla="*/ 1838086 w 1838086"/>
              <a:gd name="connsiteY3" fmla="*/ 183809 h 2822850"/>
              <a:gd name="connsiteX4" fmla="*/ 1838086 w 1838086"/>
              <a:gd name="connsiteY4" fmla="*/ 2639041 h 2822850"/>
              <a:gd name="connsiteX5" fmla="*/ 1654277 w 1838086"/>
              <a:gd name="connsiteY5" fmla="*/ 2822850 h 2822850"/>
              <a:gd name="connsiteX6" fmla="*/ 183809 w 1838086"/>
              <a:gd name="connsiteY6" fmla="*/ 2822850 h 2822850"/>
              <a:gd name="connsiteX7" fmla="*/ 0 w 1838086"/>
              <a:gd name="connsiteY7" fmla="*/ 2639041 h 2822850"/>
              <a:gd name="connsiteX8" fmla="*/ 0 w 1838086"/>
              <a:gd name="connsiteY8" fmla="*/ 183809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2822850">
                <a:moveTo>
                  <a:pt x="0" y="183809"/>
                </a:moveTo>
                <a:cubicBezTo>
                  <a:pt x="0" y="82294"/>
                  <a:pt x="82294" y="0"/>
                  <a:pt x="183809" y="0"/>
                </a:cubicBezTo>
                <a:lnTo>
                  <a:pt x="1654277" y="0"/>
                </a:lnTo>
                <a:cubicBezTo>
                  <a:pt x="1755792" y="0"/>
                  <a:pt x="1838086" y="82294"/>
                  <a:pt x="1838086" y="183809"/>
                </a:cubicBezTo>
                <a:lnTo>
                  <a:pt x="1838086" y="2639041"/>
                </a:lnTo>
                <a:cubicBezTo>
                  <a:pt x="1838086" y="2740556"/>
                  <a:pt x="1755792" y="2822850"/>
                  <a:pt x="1654277" y="2822850"/>
                </a:cubicBezTo>
                <a:lnTo>
                  <a:pt x="183809" y="2822850"/>
                </a:lnTo>
                <a:cubicBezTo>
                  <a:pt x="82294" y="2822850"/>
                  <a:pt x="0" y="2740556"/>
                  <a:pt x="0" y="2639041"/>
                </a:cubicBezTo>
                <a:lnTo>
                  <a:pt x="0" y="18380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852" tIns="181852" rIns="181852" bIns="181852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线性表</a:t>
            </a:r>
            <a:endParaRPr lang="zh-CN" altLang="en-US" sz="1800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栈</a:t>
            </a:r>
            <a:endParaRPr lang="zh-CN" altLang="en-US" sz="1800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队列</a:t>
            </a:r>
            <a:endParaRPr lang="zh-CN" altLang="en-US" sz="1800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/>
              <a:t>串</a:t>
            </a:r>
            <a:endParaRPr lang="zh-CN" alt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/>
              <a:t>数组</a:t>
            </a:r>
            <a:endParaRPr lang="zh-CN" alt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二叉树</a:t>
            </a:r>
            <a:endParaRPr lang="zh-CN" altLang="en-US" sz="1800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树</a:t>
            </a:r>
            <a:endParaRPr lang="zh-CN" altLang="en-US" sz="1800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/>
              <a:t>图</a:t>
            </a:r>
            <a:endParaRPr lang="zh-CN" altLang="en-US" sz="18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7195026" y="878364"/>
            <a:ext cx="590732" cy="457630"/>
          </a:xfrm>
          <a:custGeom>
            <a:avLst/>
            <a:gdLst>
              <a:gd name="connsiteX0" fmla="*/ 0 w 590732"/>
              <a:gd name="connsiteY0" fmla="*/ 91526 h 457630"/>
              <a:gd name="connsiteX1" fmla="*/ 361917 w 590732"/>
              <a:gd name="connsiteY1" fmla="*/ 91526 h 457630"/>
              <a:gd name="connsiteX2" fmla="*/ 361917 w 590732"/>
              <a:gd name="connsiteY2" fmla="*/ 0 h 457630"/>
              <a:gd name="connsiteX3" fmla="*/ 590732 w 590732"/>
              <a:gd name="connsiteY3" fmla="*/ 228815 h 457630"/>
              <a:gd name="connsiteX4" fmla="*/ 361917 w 590732"/>
              <a:gd name="connsiteY4" fmla="*/ 457630 h 457630"/>
              <a:gd name="connsiteX5" fmla="*/ 361917 w 590732"/>
              <a:gd name="connsiteY5" fmla="*/ 366104 h 457630"/>
              <a:gd name="connsiteX6" fmla="*/ 0 w 590732"/>
              <a:gd name="connsiteY6" fmla="*/ 366104 h 457630"/>
              <a:gd name="connsiteX7" fmla="*/ 0 w 590732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32" h="457630">
                <a:moveTo>
                  <a:pt x="0" y="91526"/>
                </a:moveTo>
                <a:lnTo>
                  <a:pt x="361917" y="91526"/>
                </a:lnTo>
                <a:lnTo>
                  <a:pt x="361917" y="0"/>
                </a:lnTo>
                <a:lnTo>
                  <a:pt x="590732" y="228815"/>
                </a:lnTo>
                <a:lnTo>
                  <a:pt x="361917" y="457630"/>
                </a:lnTo>
                <a:lnTo>
                  <a:pt x="361917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1526" rIns="137289" bIns="9152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13" name="任意多边形 12"/>
          <p:cNvSpPr/>
          <p:nvPr/>
        </p:nvSpPr>
        <p:spPr>
          <a:xfrm>
            <a:off x="8030968" y="739562"/>
            <a:ext cx="1838086" cy="1102852"/>
          </a:xfrm>
          <a:custGeom>
            <a:avLst/>
            <a:gdLst>
              <a:gd name="connsiteX0" fmla="*/ 0 w 1838086"/>
              <a:gd name="connsiteY0" fmla="*/ 110285 h 1102852"/>
              <a:gd name="connsiteX1" fmla="*/ 110285 w 1838086"/>
              <a:gd name="connsiteY1" fmla="*/ 0 h 1102852"/>
              <a:gd name="connsiteX2" fmla="*/ 1727801 w 1838086"/>
              <a:gd name="connsiteY2" fmla="*/ 0 h 1102852"/>
              <a:gd name="connsiteX3" fmla="*/ 1838086 w 1838086"/>
              <a:gd name="connsiteY3" fmla="*/ 110285 h 1102852"/>
              <a:gd name="connsiteX4" fmla="*/ 1838086 w 1838086"/>
              <a:gd name="connsiteY4" fmla="*/ 992567 h 1102852"/>
              <a:gd name="connsiteX5" fmla="*/ 1727801 w 1838086"/>
              <a:gd name="connsiteY5" fmla="*/ 1102852 h 1102852"/>
              <a:gd name="connsiteX6" fmla="*/ 110285 w 1838086"/>
              <a:gd name="connsiteY6" fmla="*/ 1102852 h 1102852"/>
              <a:gd name="connsiteX7" fmla="*/ 0 w 1838086"/>
              <a:gd name="connsiteY7" fmla="*/ 992567 h 1102852"/>
              <a:gd name="connsiteX8" fmla="*/ 0 w 1838086"/>
              <a:gd name="connsiteY8" fmla="*/ 110285 h 110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02852">
                <a:moveTo>
                  <a:pt x="0" y="110285"/>
                </a:moveTo>
                <a:cubicBezTo>
                  <a:pt x="0" y="49376"/>
                  <a:pt x="49376" y="0"/>
                  <a:pt x="110285" y="0"/>
                </a:cubicBezTo>
                <a:lnTo>
                  <a:pt x="1727801" y="0"/>
                </a:lnTo>
                <a:cubicBezTo>
                  <a:pt x="1788710" y="0"/>
                  <a:pt x="1838086" y="49376"/>
                  <a:pt x="1838086" y="110285"/>
                </a:cubicBezTo>
                <a:lnTo>
                  <a:pt x="1838086" y="992567"/>
                </a:lnTo>
                <a:cubicBezTo>
                  <a:pt x="1838086" y="1053476"/>
                  <a:pt x="1788710" y="1102852"/>
                  <a:pt x="1727801" y="1102852"/>
                </a:cubicBezTo>
                <a:lnTo>
                  <a:pt x="110285" y="1102852"/>
                </a:lnTo>
                <a:cubicBezTo>
                  <a:pt x="49376" y="1102852"/>
                  <a:pt x="0" y="1053476"/>
                  <a:pt x="0" y="992567"/>
                </a:cubicBezTo>
                <a:lnTo>
                  <a:pt x="0" y="1102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36198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计算机中的常见操作</a:t>
            </a:r>
            <a:endParaRPr lang="zh-CN" altLang="en-US" sz="1800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8407444" y="1474796"/>
            <a:ext cx="1838086" cy="2822850"/>
          </a:xfrm>
          <a:custGeom>
            <a:avLst/>
            <a:gdLst>
              <a:gd name="connsiteX0" fmla="*/ 0 w 1838086"/>
              <a:gd name="connsiteY0" fmla="*/ 183809 h 2822850"/>
              <a:gd name="connsiteX1" fmla="*/ 183809 w 1838086"/>
              <a:gd name="connsiteY1" fmla="*/ 0 h 2822850"/>
              <a:gd name="connsiteX2" fmla="*/ 1654277 w 1838086"/>
              <a:gd name="connsiteY2" fmla="*/ 0 h 2822850"/>
              <a:gd name="connsiteX3" fmla="*/ 1838086 w 1838086"/>
              <a:gd name="connsiteY3" fmla="*/ 183809 h 2822850"/>
              <a:gd name="connsiteX4" fmla="*/ 1838086 w 1838086"/>
              <a:gd name="connsiteY4" fmla="*/ 2639041 h 2822850"/>
              <a:gd name="connsiteX5" fmla="*/ 1654277 w 1838086"/>
              <a:gd name="connsiteY5" fmla="*/ 2822850 h 2822850"/>
              <a:gd name="connsiteX6" fmla="*/ 183809 w 1838086"/>
              <a:gd name="connsiteY6" fmla="*/ 2822850 h 2822850"/>
              <a:gd name="connsiteX7" fmla="*/ 0 w 1838086"/>
              <a:gd name="connsiteY7" fmla="*/ 2639041 h 2822850"/>
              <a:gd name="connsiteX8" fmla="*/ 0 w 1838086"/>
              <a:gd name="connsiteY8" fmla="*/ 183809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2822850">
                <a:moveTo>
                  <a:pt x="0" y="183809"/>
                </a:moveTo>
                <a:cubicBezTo>
                  <a:pt x="0" y="82294"/>
                  <a:pt x="82294" y="0"/>
                  <a:pt x="183809" y="0"/>
                </a:cubicBezTo>
                <a:lnTo>
                  <a:pt x="1654277" y="0"/>
                </a:lnTo>
                <a:cubicBezTo>
                  <a:pt x="1755792" y="0"/>
                  <a:pt x="1838086" y="82294"/>
                  <a:pt x="1838086" y="183809"/>
                </a:cubicBezTo>
                <a:lnTo>
                  <a:pt x="1838086" y="2639041"/>
                </a:lnTo>
                <a:cubicBezTo>
                  <a:pt x="1838086" y="2740556"/>
                  <a:pt x="1755792" y="2822850"/>
                  <a:pt x="1654277" y="2822850"/>
                </a:cubicBezTo>
                <a:lnTo>
                  <a:pt x="183809" y="2822850"/>
                </a:lnTo>
                <a:cubicBezTo>
                  <a:pt x="82294" y="2822850"/>
                  <a:pt x="0" y="2740556"/>
                  <a:pt x="0" y="2639041"/>
                </a:cubicBezTo>
                <a:lnTo>
                  <a:pt x="0" y="18380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852" tIns="181852" rIns="181852" bIns="181852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查找</a:t>
            </a:r>
            <a:endParaRPr lang="zh-CN" altLang="en-US" sz="1800" kern="1200" dirty="0">
              <a:solidFill>
                <a:srgbClr val="FF0000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rgbClr val="FF0000"/>
                </a:solidFill>
              </a:rPr>
              <a:t>排序</a:t>
            </a:r>
            <a:endParaRPr lang="zh-CN" altLang="en-US" sz="1800" kern="1200" dirty="0">
              <a:solidFill>
                <a:srgbClr val="FF0000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004545" y="4481454"/>
            <a:ext cx="1838086" cy="1102852"/>
          </a:xfrm>
          <a:custGeom>
            <a:avLst/>
            <a:gdLst>
              <a:gd name="connsiteX0" fmla="*/ 0 w 1838086"/>
              <a:gd name="connsiteY0" fmla="*/ 110285 h 1102852"/>
              <a:gd name="connsiteX1" fmla="*/ 110285 w 1838086"/>
              <a:gd name="connsiteY1" fmla="*/ 0 h 1102852"/>
              <a:gd name="connsiteX2" fmla="*/ 1727801 w 1838086"/>
              <a:gd name="connsiteY2" fmla="*/ 0 h 1102852"/>
              <a:gd name="connsiteX3" fmla="*/ 1838086 w 1838086"/>
              <a:gd name="connsiteY3" fmla="*/ 110285 h 1102852"/>
              <a:gd name="connsiteX4" fmla="*/ 1838086 w 1838086"/>
              <a:gd name="connsiteY4" fmla="*/ 992567 h 1102852"/>
              <a:gd name="connsiteX5" fmla="*/ 1727801 w 1838086"/>
              <a:gd name="connsiteY5" fmla="*/ 1102852 h 1102852"/>
              <a:gd name="connsiteX6" fmla="*/ 110285 w 1838086"/>
              <a:gd name="connsiteY6" fmla="*/ 1102852 h 1102852"/>
              <a:gd name="connsiteX7" fmla="*/ 0 w 1838086"/>
              <a:gd name="connsiteY7" fmla="*/ 992567 h 1102852"/>
              <a:gd name="connsiteX8" fmla="*/ 0 w 1838086"/>
              <a:gd name="connsiteY8" fmla="*/ 110285 h 110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02852">
                <a:moveTo>
                  <a:pt x="0" y="110285"/>
                </a:moveTo>
                <a:cubicBezTo>
                  <a:pt x="0" y="49376"/>
                  <a:pt x="49376" y="0"/>
                  <a:pt x="110285" y="0"/>
                </a:cubicBezTo>
                <a:lnTo>
                  <a:pt x="1727801" y="0"/>
                </a:lnTo>
                <a:cubicBezTo>
                  <a:pt x="1788710" y="0"/>
                  <a:pt x="1838086" y="49376"/>
                  <a:pt x="1838086" y="110285"/>
                </a:cubicBezTo>
                <a:lnTo>
                  <a:pt x="1838086" y="992567"/>
                </a:lnTo>
                <a:cubicBezTo>
                  <a:pt x="1838086" y="1053476"/>
                  <a:pt x="1788710" y="1102852"/>
                  <a:pt x="1727801" y="1102852"/>
                </a:cubicBezTo>
                <a:lnTo>
                  <a:pt x="110285" y="1102852"/>
                </a:lnTo>
                <a:cubicBezTo>
                  <a:pt x="49376" y="1102852"/>
                  <a:pt x="0" y="1053476"/>
                  <a:pt x="0" y="992567"/>
                </a:cubicBezTo>
                <a:lnTo>
                  <a:pt x="0" y="1102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36198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算法设计思想</a:t>
            </a:r>
            <a:endParaRPr lang="zh-CN" altLang="en-US" sz="1800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5283193" y="5022241"/>
            <a:ext cx="1838086" cy="1342048"/>
          </a:xfrm>
          <a:custGeom>
            <a:avLst/>
            <a:gdLst>
              <a:gd name="connsiteX0" fmla="*/ 0 w 1838086"/>
              <a:gd name="connsiteY0" fmla="*/ 183809 h 2822850"/>
              <a:gd name="connsiteX1" fmla="*/ 183809 w 1838086"/>
              <a:gd name="connsiteY1" fmla="*/ 0 h 2822850"/>
              <a:gd name="connsiteX2" fmla="*/ 1654277 w 1838086"/>
              <a:gd name="connsiteY2" fmla="*/ 0 h 2822850"/>
              <a:gd name="connsiteX3" fmla="*/ 1838086 w 1838086"/>
              <a:gd name="connsiteY3" fmla="*/ 183809 h 2822850"/>
              <a:gd name="connsiteX4" fmla="*/ 1838086 w 1838086"/>
              <a:gd name="connsiteY4" fmla="*/ 2639041 h 2822850"/>
              <a:gd name="connsiteX5" fmla="*/ 1654277 w 1838086"/>
              <a:gd name="connsiteY5" fmla="*/ 2822850 h 2822850"/>
              <a:gd name="connsiteX6" fmla="*/ 183809 w 1838086"/>
              <a:gd name="connsiteY6" fmla="*/ 2822850 h 2822850"/>
              <a:gd name="connsiteX7" fmla="*/ 0 w 1838086"/>
              <a:gd name="connsiteY7" fmla="*/ 2639041 h 2822850"/>
              <a:gd name="connsiteX8" fmla="*/ 0 w 1838086"/>
              <a:gd name="connsiteY8" fmla="*/ 183809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2822850">
                <a:moveTo>
                  <a:pt x="0" y="183809"/>
                </a:moveTo>
                <a:cubicBezTo>
                  <a:pt x="0" y="82294"/>
                  <a:pt x="82294" y="0"/>
                  <a:pt x="183809" y="0"/>
                </a:cubicBezTo>
                <a:lnTo>
                  <a:pt x="1654277" y="0"/>
                </a:lnTo>
                <a:cubicBezTo>
                  <a:pt x="1755792" y="0"/>
                  <a:pt x="1838086" y="82294"/>
                  <a:pt x="1838086" y="183809"/>
                </a:cubicBezTo>
                <a:lnTo>
                  <a:pt x="1838086" y="2639041"/>
                </a:lnTo>
                <a:cubicBezTo>
                  <a:pt x="1838086" y="2740556"/>
                  <a:pt x="1755792" y="2822850"/>
                  <a:pt x="1654277" y="2822850"/>
                </a:cubicBezTo>
                <a:lnTo>
                  <a:pt x="183809" y="2822850"/>
                </a:lnTo>
                <a:cubicBezTo>
                  <a:pt x="82294" y="2822850"/>
                  <a:pt x="0" y="2740556"/>
                  <a:pt x="0" y="2639041"/>
                </a:cubicBezTo>
                <a:lnTo>
                  <a:pt x="0" y="18380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852" tIns="181852" rIns="181852" bIns="181852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贪心</a:t>
            </a:r>
            <a:endParaRPr lang="en-US" altLang="zh-CN" sz="1800" kern="1200" dirty="0" smtClean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000" b="1" u="sng" kern="1200" dirty="0" smtClean="0">
                <a:solidFill>
                  <a:srgbClr val="B42D2D"/>
                </a:solidFill>
              </a:rPr>
              <a:t>递归</a:t>
            </a:r>
            <a:endParaRPr lang="en-US" altLang="zh-CN" sz="2000" b="1" u="sng" kern="1200" dirty="0" smtClean="0">
              <a:solidFill>
                <a:srgbClr val="B42D2D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动态规划</a:t>
            </a:r>
            <a:endParaRPr lang="zh-CN" altLang="en-US" sz="1800" kern="1200" dirty="0"/>
          </a:p>
        </p:txBody>
      </p:sp>
      <p:sp>
        <p:nvSpPr>
          <p:cNvPr id="17" name="任意多边形 16"/>
          <p:cNvSpPr/>
          <p:nvPr/>
        </p:nvSpPr>
        <p:spPr>
          <a:xfrm>
            <a:off x="8150401" y="4481454"/>
            <a:ext cx="2021381" cy="1102852"/>
          </a:xfrm>
          <a:custGeom>
            <a:avLst/>
            <a:gdLst>
              <a:gd name="connsiteX0" fmla="*/ 0 w 1838086"/>
              <a:gd name="connsiteY0" fmla="*/ 110285 h 1102852"/>
              <a:gd name="connsiteX1" fmla="*/ 110285 w 1838086"/>
              <a:gd name="connsiteY1" fmla="*/ 0 h 1102852"/>
              <a:gd name="connsiteX2" fmla="*/ 1727801 w 1838086"/>
              <a:gd name="connsiteY2" fmla="*/ 0 h 1102852"/>
              <a:gd name="connsiteX3" fmla="*/ 1838086 w 1838086"/>
              <a:gd name="connsiteY3" fmla="*/ 110285 h 1102852"/>
              <a:gd name="connsiteX4" fmla="*/ 1838086 w 1838086"/>
              <a:gd name="connsiteY4" fmla="*/ 992567 h 1102852"/>
              <a:gd name="connsiteX5" fmla="*/ 1727801 w 1838086"/>
              <a:gd name="connsiteY5" fmla="*/ 1102852 h 1102852"/>
              <a:gd name="connsiteX6" fmla="*/ 110285 w 1838086"/>
              <a:gd name="connsiteY6" fmla="*/ 1102852 h 1102852"/>
              <a:gd name="connsiteX7" fmla="*/ 0 w 1838086"/>
              <a:gd name="connsiteY7" fmla="*/ 992567 h 1102852"/>
              <a:gd name="connsiteX8" fmla="*/ 0 w 1838086"/>
              <a:gd name="connsiteY8" fmla="*/ 110285 h 110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02852">
                <a:moveTo>
                  <a:pt x="0" y="110285"/>
                </a:moveTo>
                <a:cubicBezTo>
                  <a:pt x="0" y="49376"/>
                  <a:pt x="49376" y="0"/>
                  <a:pt x="110285" y="0"/>
                </a:cubicBezTo>
                <a:lnTo>
                  <a:pt x="1727801" y="0"/>
                </a:lnTo>
                <a:cubicBezTo>
                  <a:pt x="1788710" y="0"/>
                  <a:pt x="1838086" y="49376"/>
                  <a:pt x="1838086" y="110285"/>
                </a:cubicBezTo>
                <a:lnTo>
                  <a:pt x="1838086" y="992567"/>
                </a:lnTo>
                <a:cubicBezTo>
                  <a:pt x="1838086" y="1053476"/>
                  <a:pt x="1788710" y="1102852"/>
                  <a:pt x="1727801" y="1102852"/>
                </a:cubicBezTo>
                <a:lnTo>
                  <a:pt x="110285" y="1102852"/>
                </a:lnTo>
                <a:cubicBezTo>
                  <a:pt x="49376" y="1102852"/>
                  <a:pt x="0" y="1053476"/>
                  <a:pt x="0" y="992567"/>
                </a:cubicBezTo>
                <a:lnTo>
                  <a:pt x="0" y="1102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36198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能力提升</a:t>
            </a:r>
            <a:endParaRPr lang="zh-CN" altLang="en-US" sz="18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429051" y="4917377"/>
            <a:ext cx="2119802" cy="1672687"/>
          </a:xfrm>
          <a:custGeom>
            <a:avLst/>
            <a:gdLst>
              <a:gd name="connsiteX0" fmla="*/ 0 w 1838086"/>
              <a:gd name="connsiteY0" fmla="*/ 183809 h 2822850"/>
              <a:gd name="connsiteX1" fmla="*/ 183809 w 1838086"/>
              <a:gd name="connsiteY1" fmla="*/ 0 h 2822850"/>
              <a:gd name="connsiteX2" fmla="*/ 1654277 w 1838086"/>
              <a:gd name="connsiteY2" fmla="*/ 0 h 2822850"/>
              <a:gd name="connsiteX3" fmla="*/ 1838086 w 1838086"/>
              <a:gd name="connsiteY3" fmla="*/ 183809 h 2822850"/>
              <a:gd name="connsiteX4" fmla="*/ 1838086 w 1838086"/>
              <a:gd name="connsiteY4" fmla="*/ 2639041 h 2822850"/>
              <a:gd name="connsiteX5" fmla="*/ 1654277 w 1838086"/>
              <a:gd name="connsiteY5" fmla="*/ 2822850 h 2822850"/>
              <a:gd name="connsiteX6" fmla="*/ 183809 w 1838086"/>
              <a:gd name="connsiteY6" fmla="*/ 2822850 h 2822850"/>
              <a:gd name="connsiteX7" fmla="*/ 0 w 1838086"/>
              <a:gd name="connsiteY7" fmla="*/ 2639041 h 2822850"/>
              <a:gd name="connsiteX8" fmla="*/ 0 w 1838086"/>
              <a:gd name="connsiteY8" fmla="*/ 183809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2822850">
                <a:moveTo>
                  <a:pt x="0" y="183809"/>
                </a:moveTo>
                <a:cubicBezTo>
                  <a:pt x="0" y="82294"/>
                  <a:pt x="82294" y="0"/>
                  <a:pt x="183809" y="0"/>
                </a:cubicBezTo>
                <a:lnTo>
                  <a:pt x="1654277" y="0"/>
                </a:lnTo>
                <a:cubicBezTo>
                  <a:pt x="1755792" y="0"/>
                  <a:pt x="1838086" y="82294"/>
                  <a:pt x="1838086" y="183809"/>
                </a:cubicBezTo>
                <a:lnTo>
                  <a:pt x="1838086" y="2639041"/>
                </a:lnTo>
                <a:cubicBezTo>
                  <a:pt x="1838086" y="2740556"/>
                  <a:pt x="1755792" y="2822850"/>
                  <a:pt x="1654277" y="2822850"/>
                </a:cubicBezTo>
                <a:lnTo>
                  <a:pt x="183809" y="2822850"/>
                </a:lnTo>
                <a:cubicBezTo>
                  <a:pt x="82294" y="2822850"/>
                  <a:pt x="0" y="2740556"/>
                  <a:pt x="0" y="2639041"/>
                </a:cubicBezTo>
                <a:lnTo>
                  <a:pt x="0" y="18380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852" tIns="181852" rIns="181852" bIns="181852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/>
              <a:t>抽象建模能力</a:t>
            </a:r>
            <a:endParaRPr lang="en-US" altLang="zh-CN" sz="1800" kern="1200" dirty="0" smtClean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算法设计能力</a:t>
            </a:r>
            <a:endParaRPr lang="en-US" altLang="zh-CN" dirty="0" smtClean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比较分析能力</a:t>
            </a:r>
            <a:endParaRPr lang="en-US" altLang="zh-CN" dirty="0" smtClean="0"/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dirty="0" smtClean="0"/>
              <a:t>运用实操能力</a:t>
            </a:r>
            <a:endParaRPr lang="en-US" altLang="zh-CN" dirty="0" smtClean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持续优化能力</a:t>
            </a:r>
            <a:endParaRPr lang="zh-CN" altLang="en-US" sz="1800" kern="1200" dirty="0"/>
          </a:p>
        </p:txBody>
      </p:sp>
      <p:sp>
        <p:nvSpPr>
          <p:cNvPr id="19" name="任意多边形 18"/>
          <p:cNvSpPr/>
          <p:nvPr/>
        </p:nvSpPr>
        <p:spPr>
          <a:xfrm>
            <a:off x="2125616" y="4481454"/>
            <a:ext cx="1764340" cy="1102852"/>
          </a:xfrm>
          <a:custGeom>
            <a:avLst/>
            <a:gdLst>
              <a:gd name="connsiteX0" fmla="*/ 0 w 1838086"/>
              <a:gd name="connsiteY0" fmla="*/ 110285 h 1102852"/>
              <a:gd name="connsiteX1" fmla="*/ 110285 w 1838086"/>
              <a:gd name="connsiteY1" fmla="*/ 0 h 1102852"/>
              <a:gd name="connsiteX2" fmla="*/ 1727801 w 1838086"/>
              <a:gd name="connsiteY2" fmla="*/ 0 h 1102852"/>
              <a:gd name="connsiteX3" fmla="*/ 1838086 w 1838086"/>
              <a:gd name="connsiteY3" fmla="*/ 110285 h 1102852"/>
              <a:gd name="connsiteX4" fmla="*/ 1838086 w 1838086"/>
              <a:gd name="connsiteY4" fmla="*/ 992567 h 1102852"/>
              <a:gd name="connsiteX5" fmla="*/ 1727801 w 1838086"/>
              <a:gd name="connsiteY5" fmla="*/ 1102852 h 1102852"/>
              <a:gd name="connsiteX6" fmla="*/ 110285 w 1838086"/>
              <a:gd name="connsiteY6" fmla="*/ 1102852 h 1102852"/>
              <a:gd name="connsiteX7" fmla="*/ 0 w 1838086"/>
              <a:gd name="connsiteY7" fmla="*/ 992567 h 1102852"/>
              <a:gd name="connsiteX8" fmla="*/ 0 w 1838086"/>
              <a:gd name="connsiteY8" fmla="*/ 110285 h 110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102852">
                <a:moveTo>
                  <a:pt x="0" y="110285"/>
                </a:moveTo>
                <a:cubicBezTo>
                  <a:pt x="0" y="49376"/>
                  <a:pt x="49376" y="0"/>
                  <a:pt x="110285" y="0"/>
                </a:cubicBezTo>
                <a:lnTo>
                  <a:pt x="1727801" y="0"/>
                </a:lnTo>
                <a:cubicBezTo>
                  <a:pt x="1788710" y="0"/>
                  <a:pt x="1838086" y="49376"/>
                  <a:pt x="1838086" y="110285"/>
                </a:cubicBezTo>
                <a:lnTo>
                  <a:pt x="1838086" y="992567"/>
                </a:lnTo>
                <a:cubicBezTo>
                  <a:pt x="1838086" y="1053476"/>
                  <a:pt x="1788710" y="1102852"/>
                  <a:pt x="1727801" y="1102852"/>
                </a:cubicBezTo>
                <a:lnTo>
                  <a:pt x="110285" y="1102852"/>
                </a:lnTo>
                <a:cubicBezTo>
                  <a:pt x="49376" y="1102852"/>
                  <a:pt x="0" y="1053476"/>
                  <a:pt x="0" y="992567"/>
                </a:cubicBezTo>
                <a:lnTo>
                  <a:pt x="0" y="1102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36198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数据结构</a:t>
            </a:r>
            <a:endParaRPr lang="zh-CN" altLang="en-US" sz="1800" kern="1200" dirty="0"/>
          </a:p>
        </p:txBody>
      </p:sp>
      <p:sp>
        <p:nvSpPr>
          <p:cNvPr id="20" name="任意多边形 19"/>
          <p:cNvSpPr/>
          <p:nvPr/>
        </p:nvSpPr>
        <p:spPr>
          <a:xfrm>
            <a:off x="2385923" y="5022241"/>
            <a:ext cx="1838086" cy="1342048"/>
          </a:xfrm>
          <a:custGeom>
            <a:avLst/>
            <a:gdLst>
              <a:gd name="connsiteX0" fmla="*/ 0 w 1838086"/>
              <a:gd name="connsiteY0" fmla="*/ 183809 h 2822850"/>
              <a:gd name="connsiteX1" fmla="*/ 183809 w 1838086"/>
              <a:gd name="connsiteY1" fmla="*/ 0 h 2822850"/>
              <a:gd name="connsiteX2" fmla="*/ 1654277 w 1838086"/>
              <a:gd name="connsiteY2" fmla="*/ 0 h 2822850"/>
              <a:gd name="connsiteX3" fmla="*/ 1838086 w 1838086"/>
              <a:gd name="connsiteY3" fmla="*/ 183809 h 2822850"/>
              <a:gd name="connsiteX4" fmla="*/ 1838086 w 1838086"/>
              <a:gd name="connsiteY4" fmla="*/ 2639041 h 2822850"/>
              <a:gd name="connsiteX5" fmla="*/ 1654277 w 1838086"/>
              <a:gd name="connsiteY5" fmla="*/ 2822850 h 2822850"/>
              <a:gd name="connsiteX6" fmla="*/ 183809 w 1838086"/>
              <a:gd name="connsiteY6" fmla="*/ 2822850 h 2822850"/>
              <a:gd name="connsiteX7" fmla="*/ 0 w 1838086"/>
              <a:gd name="connsiteY7" fmla="*/ 2639041 h 2822850"/>
              <a:gd name="connsiteX8" fmla="*/ 0 w 1838086"/>
              <a:gd name="connsiteY8" fmla="*/ 183809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2822850">
                <a:moveTo>
                  <a:pt x="0" y="183809"/>
                </a:moveTo>
                <a:cubicBezTo>
                  <a:pt x="0" y="82294"/>
                  <a:pt x="82294" y="0"/>
                  <a:pt x="183809" y="0"/>
                </a:cubicBezTo>
                <a:lnTo>
                  <a:pt x="1654277" y="0"/>
                </a:lnTo>
                <a:cubicBezTo>
                  <a:pt x="1755792" y="0"/>
                  <a:pt x="1838086" y="82294"/>
                  <a:pt x="1838086" y="183809"/>
                </a:cubicBezTo>
                <a:lnTo>
                  <a:pt x="1838086" y="2639041"/>
                </a:lnTo>
                <a:cubicBezTo>
                  <a:pt x="1838086" y="2740556"/>
                  <a:pt x="1755792" y="2822850"/>
                  <a:pt x="1654277" y="2822850"/>
                </a:cubicBezTo>
                <a:lnTo>
                  <a:pt x="183809" y="2822850"/>
                </a:lnTo>
                <a:cubicBezTo>
                  <a:pt x="82294" y="2822850"/>
                  <a:pt x="0" y="2740556"/>
                  <a:pt x="0" y="2639041"/>
                </a:cubicBezTo>
                <a:lnTo>
                  <a:pt x="0" y="18380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852" tIns="181852" rIns="181852" bIns="181852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kern="1200" dirty="0" smtClean="0">
                <a:solidFill>
                  <a:schemeClr val="bg2">
                    <a:lumMod val="10000"/>
                  </a:schemeClr>
                </a:solidFill>
              </a:rPr>
              <a:t>逻辑结构</a:t>
            </a:r>
            <a:endParaRPr lang="en-US" altLang="zh-CN" sz="1800" kern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存储结构</a:t>
            </a:r>
            <a:endParaRPr lang="en-US" altLang="zh-CN" sz="1800" kern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操作实现</a:t>
            </a:r>
            <a:endParaRPr lang="en-US" altLang="zh-CN" sz="1800" kern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应用</a:t>
            </a:r>
            <a:endParaRPr lang="zh-CN" altLang="en-US" sz="18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ounded Rectangle 10"/>
          <p:cNvSpPr/>
          <p:nvPr/>
        </p:nvSpPr>
        <p:spPr>
          <a:xfrm>
            <a:off x="465921" y="98381"/>
            <a:ext cx="5082627" cy="540000"/>
          </a:xfrm>
          <a:prstGeom prst="roundRect">
            <a:avLst/>
          </a:prstGeom>
          <a:solidFill>
            <a:srgbClr val="E7E7E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65921" y="98382"/>
            <a:ext cx="5394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课程内容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体系</a:t>
            </a:r>
          </a:p>
        </p:txBody>
      </p:sp>
    </p:spTree>
    <p:extLst>
      <p:ext uri="{BB962C8B-B14F-4D97-AF65-F5344CB8AC3E}">
        <p14:creationId xmlns:p14="http://schemas.microsoft.com/office/powerpoint/2010/main" val="25639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753" y="950881"/>
            <a:ext cx="9659487" cy="477052"/>
            <a:chOff x="642753" y="950881"/>
            <a:chExt cx="9659487" cy="477052"/>
          </a:xfrm>
        </p:grpSpPr>
        <p:grpSp>
          <p:nvGrpSpPr>
            <p:cNvPr id="11" name="Group 31"/>
            <p:cNvGrpSpPr/>
            <p:nvPr/>
          </p:nvGrpSpPr>
          <p:grpSpPr>
            <a:xfrm>
              <a:off x="642753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228121" y="950881"/>
              <a:ext cx="9074119" cy="477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为什么是核心课程？为什么必考？为什么是基本功？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8658" y="1669595"/>
            <a:ext cx="9623564" cy="477052"/>
            <a:chOff x="1360383" y="1669595"/>
            <a:chExt cx="9623564" cy="477052"/>
          </a:xfrm>
        </p:grpSpPr>
        <p:sp>
          <p:nvSpPr>
            <p:cNvPr id="19" name="Freeform 84"/>
            <p:cNvSpPr/>
            <p:nvPr/>
          </p:nvSpPr>
          <p:spPr bwMode="auto">
            <a:xfrm>
              <a:off x="1360383" y="1712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909828" y="1669595"/>
              <a:ext cx="9074119" cy="477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What 1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数据结构课程研究什么？</a:t>
              </a: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671829" y="2207848"/>
            <a:ext cx="6533132" cy="47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中的存储方法及实现方法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88658" y="3785762"/>
            <a:ext cx="9623564" cy="477052"/>
            <a:chOff x="1288658" y="3785762"/>
            <a:chExt cx="9623564" cy="477052"/>
          </a:xfrm>
        </p:grpSpPr>
        <p:sp>
          <p:nvSpPr>
            <p:cNvPr id="24" name="Freeform 84"/>
            <p:cNvSpPr/>
            <p:nvPr/>
          </p:nvSpPr>
          <p:spPr bwMode="auto">
            <a:xfrm>
              <a:off x="1288658" y="3829048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838103" y="3785762"/>
              <a:ext cx="9074119" cy="477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What 2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通过学习数据结构课程获得什么？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8752" y="2146647"/>
            <a:ext cx="3194841" cy="1208423"/>
            <a:chOff x="858752" y="2146647"/>
            <a:chExt cx="3194841" cy="1208423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858752" y="2887070"/>
              <a:ext cx="3194841" cy="46800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Von Neumann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体系结构</a:t>
              </a:r>
            </a:p>
          </p:txBody>
        </p:sp>
        <p:sp>
          <p:nvSpPr>
            <p:cNvPr id="30" name="右箭头 29"/>
            <p:cNvSpPr/>
            <p:nvPr/>
          </p:nvSpPr>
          <p:spPr>
            <a:xfrm rot="5400000">
              <a:off x="2110225" y="227264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28585" y="2887070"/>
            <a:ext cx="6154697" cy="468000"/>
            <a:chOff x="4228585" y="2887070"/>
            <a:chExt cx="6154697" cy="468000"/>
          </a:xfrm>
        </p:grpSpPr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4947282" y="2887070"/>
              <a:ext cx="5436000" cy="46800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只要是程序，无不是以数据结构为基础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228585" y="296459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671828" y="4371928"/>
            <a:ext cx="8449279" cy="47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经典数据结构和经典算法，思想、方法、技术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42120" y="4272980"/>
            <a:ext cx="9541161" cy="1177138"/>
            <a:chOff x="842120" y="4272980"/>
            <a:chExt cx="9541161" cy="1177138"/>
          </a:xfrm>
        </p:grpSpPr>
        <p:sp>
          <p:nvSpPr>
            <p:cNvPr id="39" name="Rectangle 3"/>
            <p:cNvSpPr txBox="1">
              <a:spLocks noChangeArrowheads="1"/>
            </p:cNvSpPr>
            <p:nvPr/>
          </p:nvSpPr>
          <p:spPr>
            <a:xfrm>
              <a:off x="842120" y="4982118"/>
              <a:ext cx="9541161" cy="46800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学习过程就像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思维体操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，在潜移默化中提高程序设计和计算思维能力</a:t>
              </a:r>
            </a:p>
          </p:txBody>
        </p:sp>
        <p:sp>
          <p:nvSpPr>
            <p:cNvPr id="41" name="右箭头 40"/>
            <p:cNvSpPr/>
            <p:nvPr/>
          </p:nvSpPr>
          <p:spPr>
            <a:xfrm rot="5400000">
              <a:off x="2099346" y="439898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课程性质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0087" y="783361"/>
            <a:ext cx="9301644" cy="1161478"/>
            <a:chOff x="638167" y="783361"/>
            <a:chExt cx="9301644" cy="1161478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1176847" y="783361"/>
              <a:ext cx="8686800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理解并掌握基本的数据结构和经典的算法</a:t>
              </a:r>
            </a:p>
          </p:txBody>
        </p:sp>
        <p:sp>
          <p:nvSpPr>
            <p:cNvPr id="11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>
            <a:xfrm>
              <a:off x="1253011" y="1386960"/>
              <a:ext cx="8686800" cy="557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（思想、方法、技术）工具箱 </a:t>
              </a:r>
              <a:r>
                <a:rPr lang="en-US" altLang="zh-CN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 </a:t>
              </a: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复用、修改、重组、创新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0087" y="2031895"/>
            <a:ext cx="9301644" cy="1143996"/>
            <a:chOff x="638167" y="2031895"/>
            <a:chExt cx="9301644" cy="1143996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1176847" y="2031895"/>
              <a:ext cx="8686800" cy="6607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Font typeface="Arial" panose="020B0604020202020204" pitchFamily="34" charset="0"/>
                <a:buNone/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 smtClean="0"/>
                <a:t>培养算法</a:t>
              </a:r>
              <a:r>
                <a:rPr lang="zh-CN" altLang="en-US" dirty="0"/>
                <a:t>设计和分析能力</a:t>
              </a: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1253011" y="2619147"/>
              <a:ext cx="8686800" cy="5567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Font typeface="Arial" panose="020B0604020202020204" pitchFamily="34" charset="0"/>
                <a:buNone/>
                <a:defRPr sz="240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算法</a:t>
              </a:r>
              <a:r>
                <a:rPr lang="en-US" altLang="zh-CN" dirty="0"/>
                <a:t>——</a:t>
              </a:r>
              <a:r>
                <a:rPr lang="zh-CN" altLang="en-US" dirty="0"/>
                <a:t>程序的灵魂</a:t>
              </a:r>
              <a:r>
                <a:rPr lang="zh-CN" altLang="en-US" dirty="0" smtClean="0"/>
                <a:t>，设计算法、评价</a:t>
              </a:r>
              <a:r>
                <a:rPr lang="zh-CN" altLang="en-US" dirty="0"/>
                <a:t>算法、改进算法</a:t>
              </a:r>
            </a:p>
          </p:txBody>
        </p:sp>
        <p:sp>
          <p:nvSpPr>
            <p:cNvPr id="18" name="Freeform 84"/>
            <p:cNvSpPr/>
            <p:nvPr/>
          </p:nvSpPr>
          <p:spPr bwMode="auto">
            <a:xfrm>
              <a:off x="638167" y="21448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0087" y="4612824"/>
            <a:ext cx="10669912" cy="1117020"/>
            <a:chOff x="638167" y="4612824"/>
            <a:chExt cx="10669912" cy="111702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>
            <a:xfrm>
              <a:off x="1176847" y="4612824"/>
              <a:ext cx="8040057" cy="5916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Font typeface="Arial" panose="020B0604020202020204" pitchFamily="34" charset="0"/>
                <a:buNone/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培养数据结构和算法的运用能力</a:t>
              </a:r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638167" y="465475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>
            <a:xfrm>
              <a:off x="1253010" y="5181998"/>
              <a:ext cx="10055069" cy="5478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Font typeface="Arial" panose="020B0604020202020204" pitchFamily="34" charset="0"/>
                <a:buNone/>
                <a:defRPr sz="240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运用程序设计语言解决实际问题的</a:t>
              </a:r>
              <a:r>
                <a:rPr lang="zh-CN" altLang="en-US" dirty="0" smtClean="0"/>
                <a:t>能力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0087" y="3307119"/>
            <a:ext cx="9301644" cy="1168545"/>
            <a:chOff x="638167" y="3307119"/>
            <a:chExt cx="9301644" cy="1168545"/>
          </a:xfrm>
        </p:grpSpPr>
        <p:sp>
          <p:nvSpPr>
            <p:cNvPr id="19" name="Freeform 84"/>
            <p:cNvSpPr/>
            <p:nvPr/>
          </p:nvSpPr>
          <p:spPr bwMode="auto">
            <a:xfrm>
              <a:off x="638167" y="339980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76847" y="3307119"/>
              <a:ext cx="8686800" cy="6607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Font typeface="Arial" panose="020B0604020202020204" pitchFamily="34" charset="0"/>
                <a:buNone/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 smtClean="0"/>
                <a:t>培养计算思维能力</a:t>
              </a:r>
              <a:endParaRPr lang="zh-CN" altLang="en-US" dirty="0"/>
            </a:p>
          </p:txBody>
        </p:sp>
        <p:sp>
          <p:nvSpPr>
            <p:cNvPr id="23" name="Rectangle 3"/>
            <p:cNvSpPr txBox="1">
              <a:spLocks noChangeArrowheads="1"/>
            </p:cNvSpPr>
            <p:nvPr/>
          </p:nvSpPr>
          <p:spPr>
            <a:xfrm>
              <a:off x="1253011" y="3927818"/>
              <a:ext cx="8686800" cy="5478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Font typeface="Arial" panose="020B0604020202020204" pitchFamily="34" charset="0"/>
                <a:buNone/>
                <a:defRPr sz="240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计算思维</a:t>
              </a:r>
              <a:r>
                <a:rPr lang="en-US" altLang="zh-CN" dirty="0"/>
                <a:t>——</a:t>
              </a:r>
              <a:r>
                <a:rPr lang="zh-CN" altLang="en-US" dirty="0"/>
                <a:t>模型化、形式化、逻辑思维、抽象思维</a:t>
              </a:r>
              <a:endParaRPr lang="en-US" altLang="zh-CN" dirty="0"/>
            </a:p>
          </p:txBody>
        </p:sp>
      </p:grpSp>
      <p:sp>
        <p:nvSpPr>
          <p:cNvPr id="25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教学目标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1808" y="1888489"/>
            <a:ext cx="8956530" cy="648000"/>
            <a:chOff x="641808" y="1172209"/>
            <a:chExt cx="8956530" cy="64800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183001" y="1172209"/>
              <a:ext cx="8415337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写程序（程序设计基础的教学目标之一） </a:t>
              </a:r>
            </a:p>
          </p:txBody>
        </p:sp>
        <p:sp>
          <p:nvSpPr>
            <p:cNvPr id="45" name="Freeform 84"/>
            <p:cNvSpPr/>
            <p:nvPr/>
          </p:nvSpPr>
          <p:spPr bwMode="auto">
            <a:xfrm>
              <a:off x="641808" y="130494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808" y="2657469"/>
            <a:ext cx="8956530" cy="648000"/>
            <a:chOff x="641808" y="1941189"/>
            <a:chExt cx="8956530" cy="648000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183001" y="1941189"/>
              <a:ext cx="8415337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高效地写程序（代码量与编程的速度成正比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84"/>
            <p:cNvSpPr/>
            <p:nvPr/>
          </p:nvSpPr>
          <p:spPr bwMode="auto">
            <a:xfrm>
              <a:off x="641808" y="206983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1808" y="3426449"/>
            <a:ext cx="8956530" cy="648000"/>
            <a:chOff x="641808" y="2710169"/>
            <a:chExt cx="8956530" cy="64800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1183001" y="2710169"/>
              <a:ext cx="8415337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写高效的程序（数据结构的教学目标之一）           </a:t>
              </a: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641808" y="283473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1808" y="4195429"/>
            <a:ext cx="8956530" cy="648000"/>
            <a:chOff x="641808" y="3479149"/>
            <a:chExt cx="8956530" cy="648000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183001" y="3479149"/>
              <a:ext cx="8415337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设计算法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（我们一直在努力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84"/>
            <p:cNvSpPr/>
            <p:nvPr/>
          </p:nvSpPr>
          <p:spPr bwMode="auto">
            <a:xfrm>
              <a:off x="641808" y="35996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1808" y="4964409"/>
            <a:ext cx="8956530" cy="648000"/>
            <a:chOff x="641808" y="4248129"/>
            <a:chExt cx="8956530" cy="64800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183001" y="4248129"/>
              <a:ext cx="8415337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发明（发现）算法（计算机学者的最高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境界）</a:t>
              </a:r>
            </a:p>
          </p:txBody>
        </p:sp>
        <p:sp>
          <p:nvSpPr>
            <p:cNvPr id="49" name="Freeform 84"/>
            <p:cNvSpPr/>
            <p:nvPr/>
          </p:nvSpPr>
          <p:spPr bwMode="auto">
            <a:xfrm>
              <a:off x="641808" y="4364518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86204"/>
            <a:ext cx="2754149" cy="1548000"/>
          </a:xfrm>
          <a:prstGeom prst="rect">
            <a:avLst/>
          </a:prstGeom>
          <a:ln>
            <a:solidFill>
              <a:srgbClr val="5A327D"/>
            </a:solidFill>
          </a:ln>
        </p:spPr>
      </p:pic>
      <p:sp>
        <p:nvSpPr>
          <p:cNvPr id="22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编程境界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60087" y="783361"/>
            <a:ext cx="10258432" cy="1228379"/>
            <a:chOff x="638167" y="783361"/>
            <a:chExt cx="10258432" cy="1228379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76847" y="783361"/>
              <a:ext cx="8686800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循序渐进，切忌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心浮气躁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练功</a:t>
              </a:r>
            </a:p>
          </p:txBody>
        </p:sp>
        <p:sp>
          <p:nvSpPr>
            <p:cNvPr id="29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>
            <a:xfrm>
              <a:off x="1253010" y="1386960"/>
              <a:ext cx="9643589" cy="6247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ct val="1000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zh-CN" altLang="en-US" sz="2400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是一个积累的</a:t>
              </a: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过程；提高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课外学习</a:t>
              </a:r>
              <a:r>
                <a:rPr lang="zh-CN" altLang="en-US" sz="2400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的时间和质量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0087" y="1941601"/>
            <a:ext cx="9301644" cy="1104149"/>
            <a:chOff x="638167" y="783361"/>
            <a:chExt cx="9301644" cy="1104149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76847" y="783361"/>
              <a:ext cx="8686800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不做习题等于入宝山而空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253011" y="1386960"/>
              <a:ext cx="8686800" cy="500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ct val="1000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知识需要通过练习来加深理解，通过学知识促进能力的养成</a:t>
              </a:r>
              <a:endParaRPr lang="en-US" altLang="zh-CN" sz="2400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60087" y="3089100"/>
            <a:ext cx="9709792" cy="1093020"/>
            <a:chOff x="638167" y="783361"/>
            <a:chExt cx="9709792" cy="1093020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>
            <a:xfrm>
              <a:off x="1176846" y="783361"/>
              <a:ext cx="9171113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做实验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计算机学科的特征：理论与实践紧密结合</a:t>
              </a:r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"/>
            <p:cNvSpPr txBox="1">
              <a:spLocks noChangeArrowheads="1"/>
            </p:cNvSpPr>
            <p:nvPr/>
          </p:nvSpPr>
          <p:spPr>
            <a:xfrm>
              <a:off x="1253011" y="1386960"/>
              <a:ext cx="8686800" cy="4894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ct val="1000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纸</a:t>
              </a:r>
              <a:r>
                <a:rPr lang="zh-CN" altLang="en-US" sz="2400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上得来终觉浅，绝知此事要躬行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7270" y="4216860"/>
            <a:ext cx="10379167" cy="2229660"/>
            <a:chOff x="638167" y="783361"/>
            <a:chExt cx="9709792" cy="2229660"/>
          </a:xfrm>
        </p:grpSpPr>
        <p:sp>
          <p:nvSpPr>
            <p:cNvPr id="19" name="Rectangle 3"/>
            <p:cNvSpPr txBox="1">
              <a:spLocks noChangeArrowheads="1"/>
            </p:cNvSpPr>
            <p:nvPr/>
          </p:nvSpPr>
          <p:spPr>
            <a:xfrm>
              <a:off x="1176846" y="783361"/>
              <a:ext cx="9171113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读、仿、练、思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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掌握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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应用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>
            <a:xfrm>
              <a:off x="1253010" y="1386959"/>
              <a:ext cx="9094949" cy="1626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读：理解而不是背诵，算法</a:t>
              </a:r>
              <a:r>
                <a:rPr lang="zh-CN" altLang="en-US" sz="2400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演示网站</a:t>
              </a:r>
              <a:r>
                <a:rPr lang="en-US" altLang="zh-CN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://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visualgo.net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仿：在模仿中掌握思想和方法</a:t>
              </a:r>
              <a:endParaRPr lang="en-US" altLang="zh-CN" sz="2400" dirty="0" smtClean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练：各种</a:t>
              </a:r>
              <a:r>
                <a:rPr lang="en-US" altLang="zh-CN" sz="2400" dirty="0" smtClean="0">
                  <a:solidFill>
                    <a:srgbClr val="5A32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OJ</a:t>
              </a:r>
              <a:r>
                <a:rPr lang="zh-CN" altLang="en-US" sz="2400" dirty="0" smtClean="0">
                  <a:solidFill>
                    <a:srgbClr val="5A32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、面试真题</a:t>
              </a:r>
              <a:endPara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indent="0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思：思考是一种习惯</a:t>
              </a:r>
              <a:endParaRPr lang="zh-CN" altLang="en-US" sz="2400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学习方法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640" y="113474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Robert </a:t>
            </a:r>
            <a:r>
              <a:rPr lang="en-US" altLang="zh-CN" dirty="0" err="1"/>
              <a:t>L.kruse</a:t>
            </a:r>
            <a:r>
              <a:rPr lang="zh-CN" altLang="en-US" dirty="0"/>
              <a:t>等，数据结构与程序设计</a:t>
            </a:r>
            <a:r>
              <a:rPr lang="en-US" altLang="zh-CN" dirty="0"/>
              <a:t>---C++</a:t>
            </a:r>
            <a:r>
              <a:rPr lang="zh-CN" altLang="en-US" dirty="0"/>
              <a:t>语言描述（影印版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FF0000"/>
                </a:solidFill>
              </a:rPr>
              <a:t>双语课程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、王红梅等，数据结构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从概念到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主要按照英文教材的内容顺序</a:t>
            </a:r>
            <a:r>
              <a:rPr lang="zh-CN" altLang="en-US" dirty="0" smtClean="0"/>
              <a:t>、参考中文</a:t>
            </a:r>
            <a:r>
              <a:rPr lang="zh-CN" altLang="en-US" dirty="0" smtClean="0"/>
              <a:t>教材的具体细节进行讲解。</a:t>
            </a:r>
            <a:endParaRPr lang="en-US" altLang="zh-CN" dirty="0" smtClean="0"/>
          </a:p>
        </p:txBody>
      </p:sp>
      <p:sp>
        <p:nvSpPr>
          <p:cNvPr id="5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使用教材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6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0" y="1550451"/>
            <a:ext cx="527812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英文教材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、编程原则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、栈（顺序）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、队列（顺序）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、链栈和链队列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、递归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、线性表和串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、查找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、排序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、表格和信息获取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、二叉树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、树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</a:t>
            </a:r>
            <a:r>
              <a:rPr lang="zh-CN" altLang="en-US" dirty="0" smtClean="0"/>
              <a:t>、图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中文教材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、绪论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、线性表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、栈和队列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、串和数组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、树和二叉树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、图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、查找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、排序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0725120" y="43052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760" y="4295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1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MOOC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4404" y="862161"/>
            <a:ext cx="1099375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https://www.icourse163.org/course/SUDA-1206148814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7664400" y="2768760"/>
              <a:ext cx="698760" cy="4003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5040" y="2759400"/>
                <a:ext cx="717480" cy="4190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://mooc-image.nosdn.127.net/_PhotoUploadUtils_8bb93426-387e-4e3a-8862-48e606da20a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7" y="157813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097" y="1578135"/>
            <a:ext cx="7297881" cy="48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8364" y="4297429"/>
            <a:ext cx="11304452" cy="2015936"/>
          </a:xfrm>
          <a:prstGeom prst="rect">
            <a:avLst/>
          </a:prstGeom>
          <a:solidFill>
            <a:schemeClr val="bg1"/>
          </a:solidFill>
          <a:ln w="6350">
            <a:solidFill>
              <a:srgbClr val="003366"/>
            </a:solidFill>
            <a:miter lim="800000"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Thomas H. 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Corman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殷建平等译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导论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（第 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机械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工业出版社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2012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Mark 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Allen. 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Weiss 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冯舜玺 译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</a:t>
            </a: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第四版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电子工业出版社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2016</a:t>
            </a:r>
            <a:endParaRPr lang="en-US" altLang="zh-CN" sz="20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Sartaj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Sahni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王立柱等译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、算法与应用：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语言描述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（第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机械工业出版社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2015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Bentley </a:t>
            </a:r>
            <a:r>
              <a: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黄倩 译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编程珠玑（第 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版）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人民邮电出版社</a:t>
            </a:r>
            <a:r>
              <a: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0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13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875918"/>
            <a:ext cx="2340000" cy="316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875918"/>
            <a:ext cx="2340000" cy="316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</p:spPr>
      </p:pic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20" y="875918"/>
            <a:ext cx="2340000" cy="316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 descr="34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4" r="11674"/>
          <a:stretch>
            <a:fillRect/>
          </a:stretch>
        </p:blipFill>
        <p:spPr bwMode="auto">
          <a:xfrm>
            <a:off x="8835344" y="926122"/>
            <a:ext cx="2340000" cy="316800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参考教材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827862"/>
            <a:ext cx="2340000" cy="326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bkimg.cdn.bcebos.com/pic/bd315c6034a85edf8db16801a81c1e23dd54564edff2?x-bce-process=image/watermark,image_d2F0ZXIvYmFpa2U5Mg==,g_7,xp_5,yp_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00" y="836478"/>
            <a:ext cx="2397044" cy="32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课程在线平台方案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中国大学</a:t>
            </a:r>
            <a:r>
              <a:rPr lang="en-US" altLang="zh-CN" sz="3200" dirty="0"/>
              <a:t>MOOC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www.icourse163.org/course/SUDA-1206148814</a:t>
            </a:r>
            <a:endParaRPr lang="en-US" altLang="zh-CN" dirty="0" smtClean="0"/>
          </a:p>
          <a:p>
            <a:r>
              <a:rPr lang="zh-CN" altLang="en-US" sz="3600" dirty="0" smtClean="0"/>
              <a:t>雨课堂微信公众</a:t>
            </a:r>
            <a:r>
              <a:rPr lang="zh-CN" altLang="en-US" sz="3600" dirty="0"/>
              <a:t>号、雨课堂微信小</a:t>
            </a:r>
            <a:r>
              <a:rPr lang="zh-CN" altLang="en-US" sz="3600" dirty="0" smtClean="0"/>
              <a:t>程序</a:t>
            </a:r>
            <a:endParaRPr lang="en-US" altLang="zh-CN" sz="3600" dirty="0" smtClean="0"/>
          </a:p>
          <a:p>
            <a:r>
              <a:rPr lang="zh-CN" altLang="en-US" dirty="0"/>
              <a:t>雨课堂网页版</a:t>
            </a:r>
            <a:r>
              <a:rPr lang="en-US" altLang="zh-CN" dirty="0" smtClean="0">
                <a:hlinkClick r:id="rId4"/>
              </a:rPr>
              <a:t>www.yuketang.cn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腾</a:t>
            </a:r>
            <a:r>
              <a:rPr lang="zh-CN" altLang="en-US" dirty="0" smtClean="0">
                <a:solidFill>
                  <a:srgbClr val="FF0000"/>
                </a:solidFill>
              </a:rPr>
              <a:t>讯会议  </a:t>
            </a:r>
            <a:r>
              <a:rPr lang="en-US" altLang="zh-CN" dirty="0"/>
              <a:t>880-5848-1033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CG</a:t>
            </a:r>
            <a:r>
              <a:rPr lang="zh-CN" altLang="en-US" dirty="0" smtClean="0">
                <a:solidFill>
                  <a:srgbClr val="FF0000"/>
                </a:solidFill>
              </a:rPr>
              <a:t>平台</a:t>
            </a:r>
            <a:r>
              <a:rPr lang="en-US" altLang="zh-CN" dirty="0">
                <a:hlinkClick r:id="rId5"/>
              </a:rPr>
              <a:t>https://course.educg.net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作业提交平台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按学号，初始密码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进入系统，并修改个人邮箱等信息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49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06"/>
    </mc:Choice>
    <mc:Fallback xmlns="">
      <p:transition spd="slow" advTm="16950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377770" y="4473629"/>
            <a:ext cx="7372350" cy="1595886"/>
          </a:xfrm>
          <a:prstGeom prst="rect">
            <a:avLst/>
          </a:prstGeom>
          <a:noFill/>
          <a:ln w="6350">
            <a:solidFill>
              <a:srgbClr val="00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严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蔚敏等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清华大学出版社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2007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邓俊辉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清华大学出版社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大话数据结构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清华大学出版社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2011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邹恒明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算法之道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机械工业出版社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2010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7" descr="1207b834e1345fe4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5" y="1080135"/>
            <a:ext cx="2340000" cy="316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大话数据结构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r="14583" b="2760"/>
          <a:stretch>
            <a:fillRect/>
          </a:stretch>
        </p:blipFill>
        <p:spPr bwMode="auto">
          <a:xfrm>
            <a:off x="6232949" y="1080135"/>
            <a:ext cx="2340000" cy="316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57" y="1080135"/>
            <a:ext cx="2340000" cy="316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3039" r="4990" b="2805"/>
          <a:stretch>
            <a:fillRect/>
          </a:stretch>
        </p:blipFill>
        <p:spPr>
          <a:xfrm>
            <a:off x="8854440" y="1080135"/>
            <a:ext cx="2340000" cy="3172488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参考教材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成绩评定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3244" y="1150303"/>
            <a:ext cx="10150544" cy="4686320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期中考试</a:t>
            </a: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成绩 </a:t>
            </a: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 </a:t>
            </a:r>
            <a:endParaRPr lang="en-US" altLang="zh-CN" dirty="0" smtClean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1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期末考试成绩  </a:t>
            </a:r>
            <a:endParaRPr lang="en-US" altLang="zh-CN" dirty="0" smtClean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1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平时</a:t>
            </a: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成绩（</a:t>
            </a: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Franklin Gothic Book"/>
                <a:ea typeface="黑体" panose="02010609060101010101" pitchFamily="49" charset="-122"/>
              </a:rPr>
              <a:t>CG</a:t>
            </a:r>
            <a:r>
              <a:rPr lang="zh-CN" altLang="en-US" dirty="0" smtClean="0">
                <a:solidFill>
                  <a:srgbClr val="FF0000"/>
                </a:solidFill>
                <a:latin typeface="Franklin Gothic Book"/>
                <a:ea typeface="黑体" panose="02010609060101010101" pitchFamily="49" charset="-122"/>
              </a:rPr>
              <a:t>平台</a:t>
            </a: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Franklin Gothic Book"/>
                <a:ea typeface="黑体" panose="02010609060101010101" pitchFamily="49" charset="-122"/>
              </a:rPr>
              <a:t>雨课堂</a:t>
            </a: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等平台自动</a:t>
            </a: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记录</a:t>
            </a: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2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出勤情况</a:t>
            </a:r>
            <a:endParaRPr lang="zh-CN" altLang="en-US" dirty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2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课后作业完成情况</a:t>
            </a:r>
            <a:endParaRPr lang="zh-CN" altLang="en-US" dirty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2">
              <a:buClr>
                <a:srgbClr val="2F2F2F"/>
              </a:buClr>
            </a:pPr>
            <a:r>
              <a:rPr lang="en-US" altLang="zh-CN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MOOC</a:t>
            </a: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平台加分</a:t>
            </a:r>
            <a:endParaRPr lang="en-US" altLang="zh-CN" dirty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2">
              <a:buClr>
                <a:srgbClr val="2F2F2F"/>
              </a:buClr>
            </a:pP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预习情况</a:t>
            </a:r>
          </a:p>
          <a:p>
            <a:pPr lvl="2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课堂</a:t>
            </a: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参与度</a:t>
            </a:r>
          </a:p>
          <a:p>
            <a:pPr lvl="2">
              <a:buClr>
                <a:srgbClr val="2F2F2F"/>
              </a:buClr>
            </a:pP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课堂</a:t>
            </a:r>
            <a:r>
              <a:rPr lang="zh-CN" altLang="en-US" dirty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练习</a:t>
            </a:r>
            <a:r>
              <a:rPr lang="zh-CN" altLang="en-US" dirty="0" smtClean="0">
                <a:solidFill>
                  <a:sysClr val="windowText" lastClr="000000"/>
                </a:solidFill>
                <a:latin typeface="Franklin Gothic Book"/>
                <a:ea typeface="黑体" panose="02010609060101010101" pitchFamily="49" charset="-122"/>
              </a:rPr>
              <a:t>情况</a:t>
            </a:r>
            <a:endParaRPr lang="en-US" altLang="zh-CN" dirty="0" smtClean="0">
              <a:solidFill>
                <a:sysClr val="windowText" lastClr="000000"/>
              </a:solidFill>
              <a:latin typeface="Franklin Gothic Book"/>
              <a:ea typeface="黑体" panose="02010609060101010101" pitchFamily="49" charset="-122"/>
            </a:endParaRPr>
          </a:p>
          <a:p>
            <a:pPr lvl="2">
              <a:buClr>
                <a:srgbClr val="2F2F2F"/>
              </a:buClr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rPr>
              <a:t>调研报告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  <a:p>
            <a:pPr lvl="2">
              <a:buClr>
                <a:srgbClr val="2F2F2F"/>
              </a:buClr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rPr>
              <a:t>其他表现加分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7920" y="1690688"/>
            <a:ext cx="4762872" cy="4686320"/>
          </a:xfrm>
        </p:spPr>
        <p:txBody>
          <a:bodyPr/>
          <a:lstStyle/>
          <a:p>
            <a:r>
              <a:rPr lang="zh-CN" altLang="en-US" dirty="0" smtClean="0"/>
              <a:t>日常联系</a:t>
            </a:r>
            <a:r>
              <a:rPr lang="en-US" altLang="zh-CN" dirty="0">
                <a:solidFill>
                  <a:srgbClr val="FF0000"/>
                </a:solidFill>
              </a:rPr>
              <a:t>QQ</a:t>
            </a:r>
            <a:r>
              <a:rPr lang="zh-CN" altLang="en-US" dirty="0">
                <a:solidFill>
                  <a:srgbClr val="FF0000"/>
                </a:solidFill>
              </a:rPr>
              <a:t>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624256112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03" y="1252056"/>
            <a:ext cx="4168029" cy="43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43"/>
    </mc:Choice>
    <mc:Fallback xmlns="">
      <p:transition spd="slow" advTm="411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利用平台做什么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200" dirty="0"/>
              <a:t>中国大学</a:t>
            </a:r>
            <a:r>
              <a:rPr lang="en-US" altLang="zh-CN" sz="3200" dirty="0"/>
              <a:t>MOOC</a:t>
            </a:r>
          </a:p>
          <a:p>
            <a:pPr lvl="1"/>
            <a:r>
              <a:rPr lang="zh-CN" altLang="en-US" dirty="0" smtClean="0"/>
              <a:t>看视频、做在线课程测验</a:t>
            </a:r>
            <a:endParaRPr lang="en-US" altLang="zh-CN" dirty="0" smtClean="0"/>
          </a:p>
          <a:p>
            <a:r>
              <a:rPr lang="zh-CN" altLang="en-US" sz="3200" dirty="0"/>
              <a:t>雨</a:t>
            </a:r>
            <a:r>
              <a:rPr lang="zh-CN" altLang="en-US" sz="3200" dirty="0" smtClean="0"/>
              <a:t>课堂（</a:t>
            </a:r>
            <a:r>
              <a:rPr lang="zh-CN" altLang="en-US" sz="2800" dirty="0" smtClean="0"/>
              <a:t>微信端主要接收提醒，上课时建议使用电脑）</a:t>
            </a:r>
            <a:endParaRPr lang="en-US" altLang="zh-CN" sz="2800" dirty="0"/>
          </a:p>
          <a:p>
            <a:pPr lvl="1"/>
            <a:r>
              <a:rPr lang="zh-CN" altLang="en-US" dirty="0" smtClean="0"/>
              <a:t>上课签到、抽查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随堂</a:t>
            </a:r>
            <a:r>
              <a:rPr lang="zh-CN" altLang="en-US" dirty="0" smtClean="0"/>
              <a:t>测验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腾讯会议（线</a:t>
            </a:r>
            <a:r>
              <a:rPr lang="zh-CN" altLang="en-US" dirty="0" smtClean="0">
                <a:solidFill>
                  <a:srgbClr val="FF0000"/>
                </a:solidFill>
              </a:rPr>
              <a:t>上课期间，关麦、开</a:t>
            </a:r>
            <a:r>
              <a:rPr lang="zh-CN" altLang="en-US" dirty="0" smtClean="0">
                <a:solidFill>
                  <a:srgbClr val="FF0000"/>
                </a:solidFill>
              </a:rPr>
              <a:t>声音）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课堂时间在线辅导和答疑，语音直播，补充相关</a:t>
            </a:r>
            <a:r>
              <a:rPr lang="zh-CN" altLang="en-US" dirty="0" smtClean="0"/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CG</a:t>
            </a:r>
            <a:r>
              <a:rPr lang="zh-CN" altLang="en-US" dirty="0">
                <a:solidFill>
                  <a:srgbClr val="FF0000"/>
                </a:solidFill>
              </a:rPr>
              <a:t>平台</a:t>
            </a:r>
            <a:r>
              <a:rPr lang="en-US" altLang="zh-CN" dirty="0">
                <a:hlinkClick r:id="rId3"/>
              </a:rPr>
              <a:t>https://course.educg.net/</a:t>
            </a:r>
            <a:endParaRPr lang="en-US" altLang="zh-CN" dirty="0"/>
          </a:p>
          <a:p>
            <a:pPr lvl="1"/>
            <a:r>
              <a:rPr lang="zh-CN" altLang="en-US" dirty="0" smtClean="0"/>
              <a:t>课后作业提交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日常联系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学习</a:t>
            </a:r>
            <a:r>
              <a:rPr lang="zh-CN" altLang="en-US" dirty="0"/>
              <a:t>资料</a:t>
            </a:r>
            <a:r>
              <a:rPr lang="zh-CN" altLang="en-US" dirty="0" smtClean="0"/>
              <a:t>共享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87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4893"/>
    </mc:Choice>
    <mc:Fallback xmlns="">
      <p:transition spd="slow" advTm="448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我们的课表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1295280" y="2558880"/>
              <a:ext cx="3022920" cy="21978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920" y="2549520"/>
                <a:ext cx="3041640" cy="22165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16" y="1690688"/>
            <a:ext cx="11605482" cy="31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>
            <a:spLocks/>
          </p:cNvSpPr>
          <p:nvPr/>
        </p:nvSpPr>
        <p:spPr bwMode="auto">
          <a:xfrm flipV="1">
            <a:off x="6577744" y="4394676"/>
            <a:ext cx="736600" cy="196850"/>
          </a:xfrm>
          <a:custGeom>
            <a:avLst/>
            <a:gdLst>
              <a:gd name="T0" fmla="*/ 662511 w 819150"/>
              <a:gd name="T1" fmla="*/ 173201 h 219076"/>
              <a:gd name="T2" fmla="*/ 354367 w 819150"/>
              <a:gd name="T3" fmla="*/ 177051 h 219076"/>
              <a:gd name="T4" fmla="*/ 313923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E2548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任意多边形 2"/>
          <p:cNvSpPr>
            <a:spLocks/>
          </p:cNvSpPr>
          <p:nvPr/>
        </p:nvSpPr>
        <p:spPr bwMode="auto">
          <a:xfrm flipV="1">
            <a:off x="6528440" y="3162155"/>
            <a:ext cx="736600" cy="196850"/>
          </a:xfrm>
          <a:custGeom>
            <a:avLst/>
            <a:gdLst>
              <a:gd name="T0" fmla="*/ 662511 w 819150"/>
              <a:gd name="T1" fmla="*/ 173201 h 219076"/>
              <a:gd name="T2" fmla="*/ 354367 w 819150"/>
              <a:gd name="T3" fmla="*/ 177051 h 219076"/>
              <a:gd name="T4" fmla="*/ 313923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FF684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任意多边形 3"/>
          <p:cNvSpPr>
            <a:spLocks/>
          </p:cNvSpPr>
          <p:nvPr/>
        </p:nvSpPr>
        <p:spPr bwMode="auto">
          <a:xfrm>
            <a:off x="5804001" y="3993058"/>
            <a:ext cx="738188" cy="196850"/>
          </a:xfrm>
          <a:custGeom>
            <a:avLst/>
            <a:gdLst>
              <a:gd name="T0" fmla="*/ 663939 w 819150"/>
              <a:gd name="T1" fmla="*/ 173201 h 219076"/>
              <a:gd name="T2" fmla="*/ 355131 w 819150"/>
              <a:gd name="T3" fmla="*/ 177051 h 219076"/>
              <a:gd name="T4" fmla="*/ 314600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FDB9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 flipV="1">
            <a:off x="6521620" y="2037267"/>
            <a:ext cx="736600" cy="198437"/>
          </a:xfrm>
          <a:custGeom>
            <a:avLst/>
            <a:gdLst>
              <a:gd name="T0" fmla="*/ 662511 w 819150"/>
              <a:gd name="T1" fmla="*/ 174597 h 219076"/>
              <a:gd name="T2" fmla="*/ 354367 w 819150"/>
              <a:gd name="T3" fmla="*/ 178478 h 219076"/>
              <a:gd name="T4" fmla="*/ 313923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01B06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7032970" y="1634042"/>
            <a:ext cx="749300" cy="749300"/>
          </a:xfrm>
          <a:prstGeom prst="ellipse">
            <a:avLst/>
          </a:prstGeom>
          <a:solidFill>
            <a:srgbClr val="01B0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 noChangeShapeType="1"/>
            <a:endCxn id="51" idx="1"/>
          </p:cNvCxnSpPr>
          <p:nvPr/>
        </p:nvCxnSpPr>
        <p:spPr bwMode="auto">
          <a:xfrm>
            <a:off x="6554352" y="1808231"/>
            <a:ext cx="45081" cy="4287743"/>
          </a:xfrm>
          <a:prstGeom prst="line">
            <a:avLst/>
          </a:prstGeom>
          <a:noFill/>
          <a:ln w="19050" algn="ctr">
            <a:solidFill>
              <a:srgbClr val="46465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519494" y="1767662"/>
            <a:ext cx="112712" cy="1127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6462814" y="4127995"/>
            <a:ext cx="169862" cy="169863"/>
          </a:xfrm>
          <a:prstGeom prst="ellipse">
            <a:avLst/>
          </a:prstGeom>
          <a:solidFill>
            <a:srgbClr val="FDB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491389" y="4154983"/>
            <a:ext cx="112712" cy="1143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6484224" y="3251633"/>
            <a:ext cx="169862" cy="169863"/>
          </a:xfrm>
          <a:prstGeom prst="ellipse">
            <a:avLst/>
          </a:prstGeom>
          <a:solidFill>
            <a:srgbClr val="FF6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6512799" y="3280208"/>
            <a:ext cx="112712" cy="1127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6457895" y="2832952"/>
            <a:ext cx="169862" cy="169863"/>
          </a:xfrm>
          <a:prstGeom prst="ellipse">
            <a:avLst/>
          </a:prstGeom>
          <a:solidFill>
            <a:srgbClr val="14B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6486470" y="2861527"/>
            <a:ext cx="112712" cy="1127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6486470" y="4536695"/>
            <a:ext cx="169862" cy="169863"/>
          </a:xfrm>
          <a:prstGeom prst="ellipse">
            <a:avLst/>
          </a:prstGeom>
          <a:solidFill>
            <a:srgbClr val="E254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6515045" y="4565270"/>
            <a:ext cx="112712" cy="1143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739735" y="2710715"/>
            <a:ext cx="738188" cy="196850"/>
          </a:xfrm>
          <a:custGeom>
            <a:avLst/>
            <a:gdLst>
              <a:gd name="T0" fmla="*/ 663939 w 819150"/>
              <a:gd name="T1" fmla="*/ 173201 h 219076"/>
              <a:gd name="T2" fmla="*/ 355131 w 819150"/>
              <a:gd name="T3" fmla="*/ 177051 h 219076"/>
              <a:gd name="T4" fmla="*/ 314600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5256659" y="2332890"/>
            <a:ext cx="749300" cy="749300"/>
          </a:xfrm>
          <a:prstGeom prst="ellipse">
            <a:avLst/>
          </a:prstGeom>
          <a:solidFill>
            <a:srgbClr val="14B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7032970" y="2818522"/>
            <a:ext cx="747713" cy="749300"/>
          </a:xfrm>
          <a:prstGeom prst="ellipse">
            <a:avLst/>
          </a:prstGeom>
          <a:solidFill>
            <a:srgbClr val="FF6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804638" y="1611381"/>
            <a:ext cx="738188" cy="196850"/>
          </a:xfrm>
          <a:custGeom>
            <a:avLst/>
            <a:gdLst>
              <a:gd name="T0" fmla="*/ 663939 w 819150"/>
              <a:gd name="T1" fmla="*/ 173201 h 219076"/>
              <a:gd name="T2" fmla="*/ 355131 w 819150"/>
              <a:gd name="T3" fmla="*/ 177051 h 219076"/>
              <a:gd name="T4" fmla="*/ 314600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FF4F6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6463451" y="1728856"/>
            <a:ext cx="169862" cy="169862"/>
          </a:xfrm>
          <a:prstGeom prst="ellipse">
            <a:avLst/>
          </a:prstGeom>
          <a:solidFill>
            <a:srgbClr val="FF4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6492026" y="1755843"/>
            <a:ext cx="112712" cy="1143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5232825" y="1198420"/>
            <a:ext cx="773134" cy="773135"/>
          </a:xfrm>
          <a:prstGeom prst="ellipse">
            <a:avLst/>
          </a:prstGeom>
          <a:solidFill>
            <a:srgbClr val="FF4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5256659" y="3493585"/>
            <a:ext cx="749300" cy="749300"/>
          </a:xfrm>
          <a:prstGeom prst="ellipse">
            <a:avLst/>
          </a:prstGeom>
          <a:solidFill>
            <a:srgbClr val="FDB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6594" y="2395941"/>
            <a:ext cx="71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周二前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09324" y="1276221"/>
            <a:ext cx="75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周日前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06692" y="1681372"/>
            <a:ext cx="73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周一上午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32969" y="2902132"/>
            <a:ext cx="73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周三上午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1893" y="35541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周三前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7032970" y="4036348"/>
            <a:ext cx="749300" cy="749300"/>
          </a:xfrm>
          <a:prstGeom prst="ellipse">
            <a:avLst/>
          </a:prstGeom>
          <a:solidFill>
            <a:srgbClr val="01B0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5782" y="4097773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周四下午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>
            <a:off x="5863964" y="5938631"/>
            <a:ext cx="738188" cy="196850"/>
          </a:xfrm>
          <a:custGeom>
            <a:avLst/>
            <a:gdLst>
              <a:gd name="T0" fmla="*/ 663939 w 819150"/>
              <a:gd name="T1" fmla="*/ 173201 h 219076"/>
              <a:gd name="T2" fmla="*/ 355131 w 819150"/>
              <a:gd name="T3" fmla="*/ 177051 h 219076"/>
              <a:gd name="T4" fmla="*/ 314600 w 819150"/>
              <a:gd name="T5" fmla="*/ 0 h 219076"/>
              <a:gd name="T6" fmla="*/ 0 w 819150"/>
              <a:gd name="T7" fmla="*/ 1 h 2190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9150" h="219076">
                <a:moveTo>
                  <a:pt x="819150" y="214313"/>
                </a:moveTo>
                <a:lnTo>
                  <a:pt x="438151" y="219076"/>
                </a:lnTo>
                <a:cubicBezTo>
                  <a:pt x="366317" y="183357"/>
                  <a:pt x="461169" y="36512"/>
                  <a:pt x="388144" y="0"/>
                </a:cubicBezTo>
                <a:lnTo>
                  <a:pt x="0" y="1"/>
                </a:ln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5297227" y="5560806"/>
            <a:ext cx="749300" cy="749300"/>
          </a:xfrm>
          <a:prstGeom prst="ellipse">
            <a:avLst/>
          </a:prstGeom>
          <a:solidFill>
            <a:srgbClr val="14B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0221" y="5622456"/>
            <a:ext cx="72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周六前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6554352" y="6038030"/>
            <a:ext cx="169862" cy="169863"/>
          </a:xfrm>
          <a:prstGeom prst="ellipse">
            <a:avLst/>
          </a:prstGeom>
          <a:solidFill>
            <a:srgbClr val="14B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椭圆 37"/>
          <p:cNvSpPr>
            <a:spLocks noChangeArrowheads="1"/>
          </p:cNvSpPr>
          <p:nvPr/>
        </p:nvSpPr>
        <p:spPr bwMode="auto">
          <a:xfrm>
            <a:off x="6549938" y="6066691"/>
            <a:ext cx="112712" cy="1127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934152" y="1602573"/>
            <a:ext cx="1837900" cy="7753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理论课堂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讲解、补充、讨论、总结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248000" y="1193268"/>
            <a:ext cx="1837900" cy="77533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/>
              <a:t>下载教学资源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明确下周任务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210681" y="1193268"/>
            <a:ext cx="1837900" cy="775331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/>
              <a:t>MOOC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部分学习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233771" y="2268328"/>
            <a:ext cx="1837900" cy="91139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dirty="0" smtClean="0"/>
              <a:t>巩固所学知识做好作业准备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633075" y="5557957"/>
            <a:ext cx="2534844" cy="77533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dirty="0" smtClean="0"/>
              <a:t>完成作业并提交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236666" y="3522527"/>
            <a:ext cx="1837900" cy="775331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/>
              <a:t>MOOC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部分学习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954511" y="2761905"/>
            <a:ext cx="2446372" cy="9130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dirty="0"/>
              <a:t>课程实践</a:t>
            </a:r>
            <a:r>
              <a:rPr lang="zh-CN" altLang="en-US" dirty="0" smtClean="0"/>
              <a:t>课堂（</a:t>
            </a:r>
            <a:r>
              <a:rPr lang="zh-CN" altLang="en-US" dirty="0"/>
              <a:t>学生编程实践为主</a:t>
            </a:r>
            <a:r>
              <a:rPr lang="zh-CN" altLang="en-US" dirty="0" smtClean="0"/>
              <a:t>，教师演示</a:t>
            </a:r>
            <a:r>
              <a:rPr lang="zh-CN" altLang="en-US" dirty="0"/>
              <a:t>、评讲</a:t>
            </a:r>
            <a:r>
              <a:rPr lang="zh-CN" altLang="en-US" dirty="0" smtClean="0"/>
              <a:t>分析为辅）</a:t>
            </a:r>
            <a:endParaRPr lang="zh-CN" altLang="en-US" dirty="0"/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6554352" y="6050660"/>
            <a:ext cx="169862" cy="169863"/>
          </a:xfrm>
          <a:prstGeom prst="ellipse">
            <a:avLst/>
          </a:prstGeom>
          <a:solidFill>
            <a:srgbClr val="E254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6582927" y="6079235"/>
            <a:ext cx="112712" cy="1143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" name="标题 55"/>
          <p:cNvSpPr>
            <a:spLocks noGrp="1"/>
          </p:cNvSpPr>
          <p:nvPr>
            <p:ph type="title"/>
          </p:nvPr>
        </p:nvSpPr>
        <p:spPr>
          <a:xfrm>
            <a:off x="1016355" y="-3400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学习时间线参考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7954510" y="4059826"/>
            <a:ext cx="1837900" cy="7753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理论课堂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补充、讨论、答疑</a:t>
            </a:r>
            <a:r>
              <a:rPr lang="zh-CN" altLang="en-US" dirty="0"/>
              <a:t>、总结</a:t>
            </a:r>
          </a:p>
        </p:txBody>
      </p:sp>
      <p:sp>
        <p:nvSpPr>
          <p:cNvPr id="58" name="椭圆 57"/>
          <p:cNvSpPr>
            <a:spLocks noChangeArrowheads="1"/>
          </p:cNvSpPr>
          <p:nvPr/>
        </p:nvSpPr>
        <p:spPr bwMode="auto">
          <a:xfrm>
            <a:off x="6492788" y="2160868"/>
            <a:ext cx="169862" cy="169863"/>
          </a:xfrm>
          <a:prstGeom prst="ellipse">
            <a:avLst/>
          </a:prstGeom>
          <a:solidFill>
            <a:srgbClr val="FF6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9" name="椭圆 58"/>
          <p:cNvSpPr>
            <a:spLocks noChangeArrowheads="1"/>
          </p:cNvSpPr>
          <p:nvPr/>
        </p:nvSpPr>
        <p:spPr bwMode="auto">
          <a:xfrm>
            <a:off x="6521363" y="2189443"/>
            <a:ext cx="112712" cy="1127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594787" y="4565270"/>
            <a:ext cx="2534844" cy="7753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dirty="0" smtClean="0"/>
              <a:t>实践课作业根据每次作业要求提交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8" grpId="0" animBg="1"/>
      <p:bldP spid="57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4" y="1413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4" y="23685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1" y="1348542"/>
            <a:ext cx="1863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课程性质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1" y="2303203"/>
            <a:ext cx="2365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4" y="332317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0" y="3257864"/>
            <a:ext cx="2365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学习方法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4" y="427783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1" y="4212526"/>
            <a:ext cx="215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关于教材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73561" y="1075110"/>
            <a:ext cx="6719279" cy="1118255"/>
            <a:chOff x="4573561" y="1075110"/>
            <a:chExt cx="6719279" cy="1118255"/>
          </a:xfrm>
        </p:grpSpPr>
        <p:sp>
          <p:nvSpPr>
            <p:cNvPr id="36" name="右箭头 35"/>
            <p:cNvSpPr/>
            <p:nvPr/>
          </p:nvSpPr>
          <p:spPr>
            <a:xfrm>
              <a:off x="4573561" y="147720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363049" y="1075110"/>
              <a:ext cx="5929791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《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学习什么？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为什么要学习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《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？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6441" y="2537864"/>
            <a:ext cx="5986319" cy="1980000"/>
            <a:chOff x="4666441" y="2537864"/>
            <a:chExt cx="5986319" cy="1980000"/>
          </a:xfrm>
        </p:grpSpPr>
        <p:sp>
          <p:nvSpPr>
            <p:cNvPr id="39" name="右大括号 38"/>
            <p:cNvSpPr/>
            <p:nvPr/>
          </p:nvSpPr>
          <p:spPr>
            <a:xfrm>
              <a:off x="4666441" y="2537864"/>
              <a:ext cx="288000" cy="198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481" y="3257864"/>
              <a:ext cx="5288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如何学习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《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806645" y="910681"/>
            <a:ext cx="9846115" cy="531839"/>
            <a:chOff x="806645" y="956401"/>
            <a:chExt cx="9846115" cy="531839"/>
          </a:xfrm>
        </p:grpSpPr>
        <p:sp>
          <p:nvSpPr>
            <p:cNvPr id="6" name="Freeform 84"/>
            <p:cNvSpPr/>
            <p:nvPr/>
          </p:nvSpPr>
          <p:spPr bwMode="auto">
            <a:xfrm>
              <a:off x="806645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1376362" y="956401"/>
              <a:ext cx="9276398" cy="5318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专业基础课，在教学计划中处于核心地位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承上启下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6643" y="1533509"/>
            <a:ext cx="10455717" cy="659765"/>
            <a:chOff x="806643" y="1548749"/>
            <a:chExt cx="10455717" cy="659765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1376362" y="1548749"/>
              <a:ext cx="9885998" cy="6597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考</a:t>
              </a:r>
              <a:r>
                <a:rPr lang="zh-CN" altLang="en-US" dirty="0" smtClean="0"/>
                <a:t>研</a:t>
              </a:r>
              <a:r>
                <a:rPr lang="en-US" altLang="zh-CN" dirty="0" smtClean="0"/>
                <a:t>——</a:t>
              </a:r>
              <a:r>
                <a:rPr lang="zh-CN" altLang="en-US" dirty="0" smtClean="0"/>
                <a:t>必考，面试</a:t>
              </a:r>
              <a:r>
                <a:rPr lang="en-US" altLang="zh-CN" dirty="0" smtClean="0"/>
                <a:t>——</a:t>
              </a:r>
              <a:r>
                <a:rPr lang="zh-CN" altLang="en-US" dirty="0" smtClean="0"/>
                <a:t>必考</a:t>
              </a:r>
              <a:endParaRPr lang="zh-CN" altLang="en-US" dirty="0"/>
            </a:p>
          </p:txBody>
        </p:sp>
        <p:sp>
          <p:nvSpPr>
            <p:cNvPr id="13" name="Freeform 84"/>
            <p:cNvSpPr/>
            <p:nvPr/>
          </p:nvSpPr>
          <p:spPr bwMode="auto">
            <a:xfrm>
              <a:off x="806643" y="158367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 preferRelativeResize="0"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b="5763"/>
          <a:stretch>
            <a:fillRect/>
          </a:stretch>
        </p:blipFill>
        <p:spPr>
          <a:xfrm>
            <a:off x="1327242" y="2133600"/>
            <a:ext cx="9538878" cy="41172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5888" y="5338600"/>
            <a:ext cx="1224000" cy="400110"/>
          </a:xfrm>
          <a:prstGeom prst="rect">
            <a:avLst/>
          </a:prstGeom>
          <a:solidFill>
            <a:srgbClr val="D2D2D2"/>
          </a:solidFill>
          <a:ln w="28575">
            <a:solidFill>
              <a:srgbClr val="D2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000" b="1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502818" y="5875580"/>
            <a:ext cx="4818222" cy="396000"/>
            <a:chOff x="3045618" y="5768900"/>
            <a:chExt cx="4385368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3045618" y="5768900"/>
              <a:ext cx="1620000" cy="707886"/>
            </a:xfrm>
            <a:prstGeom prst="rect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程序设计基础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5808" y="5768900"/>
              <a:ext cx="1152000" cy="707886"/>
            </a:xfrm>
            <a:prstGeom prst="rect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2986" y="5768900"/>
              <a:ext cx="1368000" cy="707886"/>
            </a:xfrm>
            <a:prstGeom prst="rect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概率论基础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3550" y="4380601"/>
            <a:ext cx="1224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9709" y="3581951"/>
            <a:ext cx="1224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598" y="2895236"/>
            <a:ext cx="1224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2816" y="3557596"/>
            <a:ext cx="1224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5928" y="4227258"/>
            <a:ext cx="1476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数据库原理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7941" y="3006819"/>
            <a:ext cx="1692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信息处理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0006" y="4864654"/>
            <a:ext cx="1980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5273" y="4828997"/>
            <a:ext cx="1980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计算复杂性理论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02434" y="4119711"/>
            <a:ext cx="1476000" cy="396000"/>
          </a:xfrm>
          <a:prstGeom prst="rect">
            <a:avLst/>
          </a:prstGeom>
          <a:solidFill>
            <a:srgbClr val="D2D2D2"/>
          </a:solidFill>
          <a:ln w="28575">
            <a:solidFill>
              <a:srgbClr val="9696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线形标注 2(带边框和强调线) 14"/>
          <p:cNvSpPr/>
          <p:nvPr/>
        </p:nvSpPr>
        <p:spPr>
          <a:xfrm>
            <a:off x="8632542" y="3543129"/>
            <a:ext cx="1959258" cy="540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385"/>
              <a:gd name="adj6" fmla="val -40187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图、最短路径、散列表、生成树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线形标注 2(带边框和强调线) 33"/>
          <p:cNvSpPr/>
          <p:nvPr/>
        </p:nvSpPr>
        <p:spPr>
          <a:xfrm>
            <a:off x="6910919" y="2274594"/>
            <a:ext cx="1800000" cy="540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453"/>
              <a:gd name="adj6" fmla="val -28910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栈、队列、散列、索引检索、排序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线形标注 2(带边框和强调线) 34"/>
          <p:cNvSpPr/>
          <p:nvPr/>
        </p:nvSpPr>
        <p:spPr>
          <a:xfrm>
            <a:off x="2642765" y="2267851"/>
            <a:ext cx="1836000" cy="540000"/>
          </a:xfrm>
          <a:prstGeom prst="accentBorderCallout2">
            <a:avLst>
              <a:gd name="adj1" fmla="val 36793"/>
              <a:gd name="adj2" fmla="val 110358"/>
              <a:gd name="adj3" fmla="val 39800"/>
              <a:gd name="adj4" fmla="val 125389"/>
              <a:gd name="adj5" fmla="val 112500"/>
              <a:gd name="adj6" fmla="val 136511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广义表、树、图、矩阵、搜索树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线形标注 2(带边框和强调线) 35"/>
          <p:cNvSpPr/>
          <p:nvPr/>
        </p:nvSpPr>
        <p:spPr>
          <a:xfrm>
            <a:off x="1845771" y="2948290"/>
            <a:ext cx="1800000" cy="540000"/>
          </a:xfrm>
          <a:prstGeom prst="accentBorderCallout2">
            <a:avLst>
              <a:gd name="adj1" fmla="val 36793"/>
              <a:gd name="adj2" fmla="val 110358"/>
              <a:gd name="adj3" fmla="val 39800"/>
              <a:gd name="adj4" fmla="val 125389"/>
              <a:gd name="adj5" fmla="val 118514"/>
              <a:gd name="adj6" fmla="val 137445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栈、队列、图、矩阵、索引检索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线形标注 2(带边框和强调线) 38"/>
          <p:cNvSpPr/>
          <p:nvPr/>
        </p:nvSpPr>
        <p:spPr>
          <a:xfrm>
            <a:off x="1433440" y="3672134"/>
            <a:ext cx="1800000" cy="540000"/>
          </a:xfrm>
          <a:prstGeom prst="accentBorderCallout2">
            <a:avLst>
              <a:gd name="adj1" fmla="val 36793"/>
              <a:gd name="adj2" fmla="val 110358"/>
              <a:gd name="adj3" fmla="val 39800"/>
              <a:gd name="adj4" fmla="val 125389"/>
              <a:gd name="adj5" fmla="val 100471"/>
              <a:gd name="adj6" fmla="val 137445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线性表、树、排序、索引、检索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线形标注 2(带边框和强调线) 39"/>
          <p:cNvSpPr/>
          <p:nvPr/>
        </p:nvSpPr>
        <p:spPr>
          <a:xfrm>
            <a:off x="8870958" y="4191711"/>
            <a:ext cx="1800000" cy="576000"/>
          </a:xfrm>
          <a:prstGeom prst="accentBorderCallout2">
            <a:avLst>
              <a:gd name="adj1" fmla="val 51478"/>
              <a:gd name="adj2" fmla="val -8333"/>
              <a:gd name="adj3" fmla="val 54384"/>
              <a:gd name="adj4" fmla="val -16683"/>
              <a:gd name="adj5" fmla="val 70526"/>
              <a:gd name="adj6" fmla="val -128131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表、栈、队列、树、散列、排序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线形标注 2(带边框和强调线) 40"/>
          <p:cNvSpPr/>
          <p:nvPr/>
        </p:nvSpPr>
        <p:spPr>
          <a:xfrm>
            <a:off x="7832059" y="2903601"/>
            <a:ext cx="1584000" cy="540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651"/>
              <a:gd name="adj6" fmla="val -47586"/>
            </a:avLst>
          </a:prstGeom>
          <a:noFill/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表、栈、队列、语法树、散列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课程性质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5" grpId="0" animBg="1"/>
      <p:bldP spid="15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60087" y="783361"/>
            <a:ext cx="9301644" cy="2051279"/>
            <a:chOff x="638167" y="783361"/>
            <a:chExt cx="9301644" cy="2051279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76847" y="783361"/>
              <a:ext cx="8686800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  <a:r>
                <a:rPr lang="en-US" altLang="zh-CN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语言的基本语法</a:t>
              </a:r>
            </a:p>
          </p:txBody>
        </p:sp>
        <p:sp>
          <p:nvSpPr>
            <p:cNvPr id="29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>
            <a:xfrm>
              <a:off x="1253011" y="1386960"/>
              <a:ext cx="8686800" cy="14476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数据表示：常量、变量、数组、结构体、指针</a:t>
              </a:r>
              <a:endParaRPr lang="en-US" altLang="zh-CN" sz="2400" dirty="0" smtClean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数据处理：表达式、语句、三种基本程序结构</a:t>
              </a:r>
              <a:endParaRPr lang="en-US" altLang="zh-CN" sz="2400" dirty="0" smtClean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面向对象：类</a:t>
              </a:r>
              <a:r>
                <a:rPr lang="en-US" altLang="zh-CN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对象、重载、模板、友元、异常处理</a:t>
              </a:r>
              <a:endParaRPr lang="en-US" altLang="zh-CN" sz="2400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0087" y="3099841"/>
            <a:ext cx="9225480" cy="1104149"/>
            <a:chOff x="638167" y="783361"/>
            <a:chExt cx="9225480" cy="1104149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76847" y="783361"/>
              <a:ext cx="8686800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离散数学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253011" y="1386960"/>
              <a:ext cx="8211030" cy="500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ct val="1000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r>
                <a:rPr lang="zh-CN" altLang="en-US" sz="2400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、关系、递推</a:t>
              </a: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、级数求和、数学归纳法</a:t>
              </a:r>
              <a:endParaRPr lang="en-US" altLang="zh-CN" sz="2400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60087" y="4445460"/>
            <a:ext cx="9301644" cy="1582441"/>
            <a:chOff x="638167" y="783361"/>
            <a:chExt cx="9301644" cy="158244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>
            <a:xfrm>
              <a:off x="1176847" y="783361"/>
              <a:ext cx="8686800" cy="603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ct val="5000"/>
                </a:spcBef>
                <a:spcAft>
                  <a:spcPct val="5000"/>
                </a:spcAft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概率论基础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638167" y="88992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"/>
            <p:cNvSpPr txBox="1">
              <a:spLocks noChangeArrowheads="1"/>
            </p:cNvSpPr>
            <p:nvPr/>
          </p:nvSpPr>
          <p:spPr>
            <a:xfrm>
              <a:off x="1253011" y="1386960"/>
              <a:ext cx="8686800" cy="9788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ct val="10000"/>
                </a:spcBef>
                <a:buNone/>
              </a:pPr>
              <a:r>
                <a:rPr lang="zh-CN" altLang="en-US" sz="2400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随机分布、概率分布、数学期望</a:t>
              </a:r>
              <a:endParaRPr lang="zh-CN" altLang="en-US" sz="2400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03244" y="66765"/>
            <a:ext cx="1876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先修知识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1599</Words>
  <Application>Microsoft Office PowerPoint</Application>
  <PresentationFormat>宽屏</PresentationFormat>
  <Paragraphs>261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Microsoft YaHei UI</vt:lpstr>
      <vt:lpstr>仿宋_GB2312</vt:lpstr>
      <vt:lpstr>黑体</vt:lpstr>
      <vt:lpstr>宋体</vt:lpstr>
      <vt:lpstr>微软雅黑</vt:lpstr>
      <vt:lpstr>Arial</vt:lpstr>
      <vt:lpstr>Calibri</vt:lpstr>
      <vt:lpstr>Franklin Gothic Book</vt:lpstr>
      <vt:lpstr>Times New Roman</vt:lpstr>
      <vt:lpstr>Wingdings</vt:lpstr>
      <vt:lpstr>Wingdings 2</vt:lpstr>
      <vt:lpstr>Office Theme</vt:lpstr>
      <vt:lpstr>PowerPoint 演示文稿</vt:lpstr>
      <vt:lpstr>课程在线平台方案</vt:lpstr>
      <vt:lpstr>其他</vt:lpstr>
      <vt:lpstr>利用平台做什么</vt:lpstr>
      <vt:lpstr>我们的课表</vt:lpstr>
      <vt:lpstr>学习时间线参考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教材比较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zhangyh</cp:lastModifiedBy>
  <cp:revision>318</cp:revision>
  <dcterms:created xsi:type="dcterms:W3CDTF">2016-09-14T00:58:00Z</dcterms:created>
  <dcterms:modified xsi:type="dcterms:W3CDTF">2022-08-26T09:31:45Z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