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62" r:id="rId3"/>
    <p:sldId id="294" r:id="rId4"/>
    <p:sldId id="295" r:id="rId5"/>
    <p:sldId id="296" r:id="rId6"/>
    <p:sldId id="263" r:id="rId7"/>
    <p:sldId id="264" r:id="rId8"/>
    <p:sldId id="258" r:id="rId9"/>
    <p:sldId id="260" r:id="rId10"/>
    <p:sldId id="278" r:id="rId11"/>
    <p:sldId id="277" r:id="rId12"/>
    <p:sldId id="257" r:id="rId13"/>
    <p:sldId id="273" r:id="rId14"/>
    <p:sldId id="276" r:id="rId15"/>
    <p:sldId id="275" r:id="rId16"/>
    <p:sldId id="289" r:id="rId17"/>
    <p:sldId id="274" r:id="rId18"/>
    <p:sldId id="297" r:id="rId19"/>
    <p:sldId id="298" r:id="rId20"/>
    <p:sldId id="284" r:id="rId21"/>
    <p:sldId id="283" r:id="rId22"/>
    <p:sldId id="286" r:id="rId23"/>
    <p:sldId id="267" r:id="rId24"/>
    <p:sldId id="268" r:id="rId25"/>
    <p:sldId id="269" r:id="rId26"/>
    <p:sldId id="270" r:id="rId27"/>
    <p:sldId id="29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444F-19B8-4738-9D9F-3B8410455C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CBF1-6978-474B-B8E4-3608E59E8D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1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88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m+1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rtl="0" eaLnBrk="1" fontAlgn="t" latinLnBrk="0" hangingPunct="1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1+2+3…m+1</a:t>
            </a:r>
            <a:endParaRPr lang="zh-CN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E22D1-726B-4B47-B759-6ED2A0ADB0D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61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64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3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0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0" y="6351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1" y="1931989"/>
            <a:ext cx="12211051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0"/>
            <a:ext cx="12217400" cy="1941514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50" y="2046288"/>
            <a:ext cx="12198351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51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13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3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3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63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0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0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2" y="188335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69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8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6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2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03CB-D0BD-4571-A239-F6A76134C25A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458F-AD23-4CA8-9231-B09F25A2C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12192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12192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6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12192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5" y="963613"/>
            <a:ext cx="12187767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168341" y="6499980"/>
            <a:ext cx="26882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1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80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4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28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592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56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480" indent="-4114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4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00" indent="-2743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240" indent="-27432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46888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301752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356616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411480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466344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educ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19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CG</a:t>
            </a:r>
            <a:r>
              <a:rPr lang="zh-CN" altLang="en-US" dirty="0" smtClean="0"/>
              <a:t>作业情况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1850" y="1307545"/>
            <a:ext cx="10738212" cy="4867072"/>
          </a:xfrm>
        </p:spPr>
        <p:txBody>
          <a:bodyPr/>
          <a:lstStyle/>
          <a:p>
            <a:r>
              <a:rPr lang="zh-CN" altLang="en-US" u="sng" dirty="0" smtClean="0">
                <a:hlinkClick r:id="rId3"/>
              </a:rPr>
              <a:t>作业平台：</a:t>
            </a:r>
            <a:endParaRPr lang="en-US" altLang="zh-CN" u="sng" dirty="0" smtClean="0">
              <a:hlinkClick r:id="rId3"/>
            </a:endParaRPr>
          </a:p>
          <a:p>
            <a:pPr lvl="1"/>
            <a:r>
              <a:rPr lang="en-US" altLang="zh-CN" u="sng" dirty="0" smtClean="0">
                <a:hlinkClick r:id="rId3"/>
              </a:rPr>
              <a:t>https</a:t>
            </a:r>
            <a:r>
              <a:rPr lang="en-US" altLang="zh-CN" u="sng" dirty="0">
                <a:hlinkClick r:id="rId3"/>
              </a:rPr>
              <a:t>://course.educg.net/</a:t>
            </a:r>
            <a:endParaRPr lang="en-US" altLang="zh-CN" dirty="0"/>
          </a:p>
          <a:p>
            <a:pPr lvl="1"/>
            <a:r>
              <a:rPr lang="zh-CN" altLang="en-US" dirty="0"/>
              <a:t>初始密码：</a:t>
            </a:r>
            <a:r>
              <a:rPr lang="en-US" altLang="zh-CN" dirty="0"/>
              <a:t>123456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3469" y="4350398"/>
            <a:ext cx="6321044" cy="92333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级有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同学没有交作业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，其他年级有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同学没有交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，希望所有人从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一开始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就跟上学习进度，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一旦掉了队，后面会很难追、很被动。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9" y="3131557"/>
            <a:ext cx="94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2125" y="1230980"/>
            <a:ext cx="195309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0" indent="-41148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zh-CN" altLang="en-US" sz="2640" b="1" kern="0" dirty="0">
                <a:solidFill>
                  <a:srgbClr val="000000"/>
                </a:solidFill>
              </a:rPr>
              <a:t>逻辑错误</a:t>
            </a:r>
            <a:endParaRPr lang="en-US" altLang="zh-CN" sz="2640" b="1" kern="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35" y="635632"/>
            <a:ext cx="3647619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未按格式要求输出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69" y="2112319"/>
            <a:ext cx="5526331" cy="2866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15" y="531751"/>
            <a:ext cx="3780952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没有写核心算法对应的函数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只有一个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或者</a:t>
            </a:r>
            <a:r>
              <a:rPr lang="zh-CN" altLang="en-US" dirty="0" smtClean="0"/>
              <a:t>写了一个函数，但并不是核心功能算法；</a:t>
            </a:r>
            <a:endParaRPr lang="en-US" altLang="zh-CN" dirty="0" smtClean="0"/>
          </a:p>
          <a:p>
            <a:r>
              <a:rPr lang="zh-CN" altLang="en-US" dirty="0" smtClean="0"/>
              <a:t>判断一个自然数是否为逆序数，不应该将算法的输入设为</a:t>
            </a:r>
            <a:r>
              <a:rPr lang="zh-CN" altLang="en-US" dirty="0" smtClean="0"/>
              <a:t>字符串；</a:t>
            </a:r>
            <a:endParaRPr lang="en-US" altLang="zh-CN" dirty="0" smtClean="0"/>
          </a:p>
          <a:p>
            <a:r>
              <a:rPr lang="zh-CN" altLang="en-US" dirty="0" smtClean="0"/>
              <a:t>字符串次序调整，空间效率、时间效率不符合要求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8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29287" y="1281712"/>
            <a:ext cx="2870866" cy="4867072"/>
          </a:xfrm>
        </p:spPr>
        <p:txBody>
          <a:bodyPr/>
          <a:lstStyle/>
          <a:p>
            <a:pPr lvl="0">
              <a:buClr>
                <a:srgbClr val="1481B8"/>
              </a:buClr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没有写核心</a:t>
            </a:r>
            <a:r>
              <a:rPr lang="zh-CN" altLang="en-US" dirty="0">
                <a:solidFill>
                  <a:srgbClr val="FF0000"/>
                </a:solidFill>
              </a:rPr>
              <a:t>算法对应的函数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Clr>
                <a:srgbClr val="1481B8"/>
              </a:buClr>
            </a:pPr>
            <a:r>
              <a:rPr lang="zh-CN" altLang="en-US" dirty="0" smtClean="0"/>
              <a:t>只有</a:t>
            </a:r>
            <a:r>
              <a:rPr lang="zh-CN" altLang="en-US" dirty="0"/>
              <a:t>一个</a:t>
            </a:r>
            <a:r>
              <a:rPr lang="en-US" altLang="zh-CN" dirty="0"/>
              <a:t>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buClr>
                <a:srgbClr val="1481B8"/>
              </a:buClr>
            </a:pPr>
            <a:r>
              <a:rPr lang="zh-CN" altLang="en-US" dirty="0" smtClean="0"/>
              <a:t>或者</a:t>
            </a:r>
            <a:r>
              <a:rPr lang="zh-CN" altLang="en-US" dirty="0"/>
              <a:t>写了一个函数，</a:t>
            </a:r>
            <a:r>
              <a:rPr lang="zh-CN" altLang="en-US" dirty="0">
                <a:solidFill>
                  <a:srgbClr val="FF0000"/>
                </a:solidFill>
              </a:rPr>
              <a:t>但并不是核心功能算法；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58" y="232019"/>
            <a:ext cx="4133333" cy="5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039" y="343730"/>
            <a:ext cx="3028571" cy="39333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048" y="232019"/>
            <a:ext cx="3504762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58" y="1442895"/>
            <a:ext cx="446207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判断一个数是否为逆序数，</a:t>
            </a:r>
            <a:r>
              <a:rPr lang="zh-CN" altLang="en-US" sz="2640" b="1" kern="0" dirty="0">
                <a:solidFill>
                  <a:srgbClr val="FF0000"/>
                </a:solidFill>
                <a:latin typeface="Calibri" panose="020F0502020204030204" pitchFamily="34" charset="0"/>
              </a:rPr>
              <a:t>不应该将算法的输入设为字符串</a:t>
            </a:r>
            <a:endParaRPr lang="en-US" altLang="zh-CN" sz="2640" b="1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26" y="768389"/>
            <a:ext cx="327619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688" y="648816"/>
            <a:ext cx="364426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时间效率不</a:t>
            </a: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符合要求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27" y="166678"/>
            <a:ext cx="59721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498" y="416059"/>
            <a:ext cx="364426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空间</a:t>
            </a: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效率不</a:t>
            </a: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符合要求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19" y="166678"/>
            <a:ext cx="3364809" cy="66612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582" y="166678"/>
            <a:ext cx="3165001" cy="66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32437"/>
            <a:ext cx="533543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不应在核心算法中直接输入输出</a:t>
            </a:r>
            <a:endParaRPr lang="zh-CN" altLang="en-US" sz="264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79" y="65472"/>
            <a:ext cx="3247619" cy="7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1994" y="956386"/>
            <a:ext cx="9682537" cy="230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系统查出部分同学</a:t>
            </a: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代码雷同</a:t>
            </a:r>
            <a:endParaRPr lang="en-US" altLang="zh-CN" sz="2640" b="1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11480" lvl="0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提醒大家</a:t>
            </a:r>
            <a:endParaRPr lang="en-US" altLang="zh-CN" sz="2640" b="1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68680" lvl="1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尽量独立完成作业</a:t>
            </a:r>
          </a:p>
          <a:p>
            <a:pPr marL="868680" lvl="1" indent="-411480" algn="just" fontAlgn="base">
              <a:spcBef>
                <a:spcPts val="720"/>
              </a:spcBef>
              <a:spcAft>
                <a:spcPts val="720"/>
              </a:spcAft>
              <a:buClr>
                <a:srgbClr val="1481B8"/>
              </a:buClr>
              <a:buFont typeface="Wingdings" pitchFamily="2" charset="2"/>
              <a:buChar char="v"/>
            </a:pP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在借鉴同学代码时，一定</a:t>
            </a: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要理解之后，自己重新写</a:t>
            </a:r>
            <a:r>
              <a:rPr lang="zh-CN" altLang="en-US" sz="264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一下</a:t>
            </a:r>
            <a:endParaRPr lang="en-US" altLang="zh-CN" sz="264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course.educg.net/userfiles/image/2022/166141530826413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3" y="332656"/>
            <a:ext cx="428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16100" y="1412777"/>
            <a:ext cx="8244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、计算机所处理的数据一般具有某种内在联系，这是指（    ）。</a:t>
            </a:r>
          </a:p>
          <a:p>
            <a:endParaRPr lang="zh-CN" altLang="en-US" dirty="0"/>
          </a:p>
          <a:p>
            <a:r>
              <a:rPr lang="en-US" altLang="zh-CN" dirty="0"/>
              <a:t>A. </a:t>
            </a:r>
            <a:r>
              <a:rPr lang="zh-CN" altLang="en-US" dirty="0"/>
              <a:t>数据和数据之间存在某种关系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. </a:t>
            </a:r>
            <a:r>
              <a:rPr lang="zh-CN" altLang="en-US" dirty="0"/>
              <a:t>数据元素和数据元素之间存在某种关系</a:t>
            </a:r>
          </a:p>
          <a:p>
            <a:endParaRPr lang="zh-CN" altLang="en-US" dirty="0"/>
          </a:p>
          <a:p>
            <a:r>
              <a:rPr lang="en-US" altLang="zh-CN" dirty="0"/>
              <a:t>C. </a:t>
            </a:r>
            <a:r>
              <a:rPr lang="zh-CN" altLang="en-US" dirty="0"/>
              <a:t>数据元素内部具有某种结构</a:t>
            </a:r>
          </a:p>
          <a:p>
            <a:endParaRPr lang="zh-CN" altLang="en-US" dirty="0"/>
          </a:p>
          <a:p>
            <a:r>
              <a:rPr lang="en-US" altLang="zh-CN" dirty="0"/>
              <a:t>D. </a:t>
            </a:r>
            <a:r>
              <a:rPr lang="zh-CN" altLang="en-US" dirty="0"/>
              <a:t>数据项和数据项之间存在某种关系</a:t>
            </a:r>
          </a:p>
        </p:txBody>
      </p:sp>
    </p:spTree>
    <p:extLst>
      <p:ext uri="{BB962C8B-B14F-4D97-AF65-F5344CB8AC3E}">
        <p14:creationId xmlns:p14="http://schemas.microsoft.com/office/powerpoint/2010/main" val="204008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18" y="0"/>
            <a:ext cx="4781550" cy="660082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判断降序数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98470" y="5220393"/>
                <a:ext cx="1934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70" y="5220393"/>
                <a:ext cx="1934504" cy="276999"/>
              </a:xfrm>
              <a:prstGeom prst="rect">
                <a:avLst/>
              </a:prstGeom>
              <a:blipFill>
                <a:blip r:embed="rId3"/>
                <a:stretch>
                  <a:fillRect l="-1893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1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1425" y="1355170"/>
            <a:ext cx="3153499" cy="4867072"/>
          </a:xfrm>
        </p:spPr>
        <p:txBody>
          <a:bodyPr/>
          <a:lstStyle/>
          <a:p>
            <a:r>
              <a:rPr lang="zh-CN" altLang="en-US" dirty="0" smtClean="0"/>
              <a:t>字符串次序调整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455621" y="1034106"/>
            <a:ext cx="469669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rwb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astart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 {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'b'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 smtClean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 smtClean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astart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cstart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astart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9390611" y="1182711"/>
            <a:ext cx="2455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rwb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</a:p>
          <a:p>
            <a:pPr lvl="0"/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05068" y="227262"/>
            <a:ext cx="6885993" cy="13716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cs typeface="Times New Roman" panose="02020603050405020304" pitchFamily="18" charset="0"/>
              </a:rPr>
              <a:t>分析</a:t>
            </a:r>
            <a:r>
              <a:rPr lang="zh-CN" altLang="en-US" sz="3200" b="1" dirty="0">
                <a:cs typeface="Times New Roman" panose="02020603050405020304" pitchFamily="18" charset="0"/>
              </a:rPr>
              <a:t>算法的时间复杂度。</a:t>
            </a:r>
            <a:br>
              <a:rPr lang="zh-CN" altLang="en-US" sz="3200" b="1" dirty="0">
                <a:cs typeface="Times New Roman" panose="02020603050405020304" pitchFamily="18" charset="0"/>
              </a:rPr>
            </a:br>
            <a:endParaRPr lang="zh-CN" altLang="en-US" sz="32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F3F4CF-4BAC-4B77-A183-764204EB4B2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1342" y="1531031"/>
            <a:ext cx="96490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int fun(int n)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int i=1,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=100 ;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&lt;n) {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	++j;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	i+=2;  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fr-FR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1"/>
          <p:cNvSpPr>
            <a:spLocks noChangeArrowheads="1"/>
          </p:cNvSpPr>
          <p:nvPr/>
        </p:nvSpPr>
        <p:spPr bwMode="auto">
          <a:xfrm>
            <a:off x="685066" y="98892"/>
            <a:ext cx="6192837" cy="353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fun(int n)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i=1,s=1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(s&lt;n) 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     s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+=++i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i;</a:t>
            </a:r>
            <a:endParaRPr kumimoji="0" lang="fr-FR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fr-FR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4346" y="4042183"/>
            <a:ext cx="56166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fr-FR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int fun(int n</a:t>
            </a:r>
            <a:r>
              <a:rPr kumimoji="0" lang="fr-FR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/>
            </a:r>
            <a:b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for (int i=1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&lt;=n;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=10*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("%4d",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79564" y="1411321"/>
            <a:ext cx="655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100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74927" y="1425608"/>
            <a:ext cx="898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(3/2)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829064" y="1436721"/>
            <a:ext cx="898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(4/3)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  </a:t>
            </a:r>
            <a:endParaRPr kumimoji="0" lang="zh-CN" altLang="en-US" sz="1800" b="1" i="0" u="none" strike="noStrike" kern="120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02239" y="1436721"/>
            <a:ext cx="49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70614" y="1457358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3/2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29464" y="1460533"/>
            <a:ext cx="649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2/3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005777" y="1460533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n!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902714" y="1460533"/>
            <a:ext cx="649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1/2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79564" y="2054258"/>
            <a:ext cx="40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597164" y="2066958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log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68764" y="2138396"/>
            <a:ext cx="1077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1/log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219714" y="2138396"/>
            <a:ext cx="1414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log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(log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n)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029464" y="2144746"/>
            <a:ext cx="981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nlog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  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343914" y="2081246"/>
            <a:ext cx="737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log</a:t>
            </a:r>
            <a:r>
              <a:rPr kumimoji="0" lang="en-US" altLang="zh-CN" sz="1800" b="1" i="0" u="none" strike="noStrike" kern="1200" cap="none" spc="0" normalizeH="0" baseline="-6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endParaRPr kumimoji="0" lang="zh-CN" altLang="en-US" sz="1800" b="1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4892" y="709529"/>
            <a:ext cx="495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对以下时间复杂度函数进行从好到坏排序。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43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64 0.10718 L -0.22864 0.35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37 0.44954 L -0.12331 0.48959 C -0.10938 0.49861 -0.08841 0.50348 -0.06641 0.50348 C -0.04141 0.50348 -0.02136 0.49861 -0.00742 0.48959 L 0.05963 0.44954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43 0.10695 L -0.20143 0.356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0.1169 L 0.13086 0.36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59 0.20463 L -0.30859 0.45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93 0.20486 L -0.09493 0.45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36 0.11621 L 0.44636 0.366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3 0.10717 L 0.08893 0.357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372 0.34282 L -0.38372 0.592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356 0.24329 L -0.47356 0.493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22 0.33217 L -0.02422 0.582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58 0.3243 L 0.17058 0.57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28 0.31505 L -0.18828 0.5650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0.31759 L 0.11615 0.5675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73739" y="1060517"/>
            <a:ext cx="9749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B = 2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  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916612" y="1060517"/>
            <a:ext cx="128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A = n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log</a:t>
            </a:r>
            <a:r>
              <a:rPr kumimoji="0" lang="en-US" altLang="zh-CN" sz="2000" b="1" i="0" u="none" strike="noStrike" kern="1200" cap="none" spc="0" normalizeH="0" baseline="-6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itchFamily="34" charset="0"/>
                <a:ea typeface="幼圆" pitchFamily="49" charset="-122"/>
                <a:cs typeface="+mn-cs"/>
              </a:rPr>
              <a:t>n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幼圆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5426" y="2342197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=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= 8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=512  B=2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=256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75411" y="2405150"/>
            <a:ext cx="3697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n=16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= 16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=65536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B=2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=65536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6612" y="3819525"/>
            <a:ext cx="2876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=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= 32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=33554432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 = 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32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4294937296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4225" y="3815061"/>
            <a:ext cx="3432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= 1024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= 1024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 = 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1024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06880" y="762000"/>
            <a:ext cx="8778240" cy="21431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2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5. </a:t>
            </a:r>
            <a:r>
              <a:rPr kumimoji="0" lang="zh-CN" altLang="en-US" sz="312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下面</a:t>
            </a:r>
            <a:r>
              <a:rPr kumimoji="0" lang="zh-CN" altLang="en-US" sz="31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说法错误的是（ ）。</a:t>
            </a:r>
            <a:endParaRPr kumimoji="0" lang="en-US" sz="31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804160" y="2786064"/>
            <a:ext cx="768096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算法原地工作的含义是指不需要任何额外的辅助空间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804160" y="3643314"/>
            <a:ext cx="768096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在相同的规模</a:t>
            </a: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下，复杂度</a:t>
            </a: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O(n)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的算法在时间上总是优于复杂度</a:t>
            </a: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O(n</a:t>
            </a:r>
            <a:r>
              <a:rPr kumimoji="0" lang="en-US" sz="2160" b="0" i="0" u="none" strike="noStrike" kern="1200" cap="none" spc="0" normalizeH="0" baseline="3000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</a:t>
            </a: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的算法 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804160" y="4500564"/>
            <a:ext cx="768096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所谓时间复杂度是指最坏情况下，估算算法执行时间的一个上界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4160" y="5357814"/>
            <a:ext cx="768096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同一个算法，实现语言的级别越高，执行效率就越低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98346" y="285035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98346" y="370760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98346" y="4564857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998346" y="5422107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427721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2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0972800" cy="762000"/>
            <a:chOff x="-508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508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508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29633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12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多选题</a:t>
              </a:r>
              <a:endParaRPr kumimoji="0" lang="en-US" sz="312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946150" y="9101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5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68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2697" y="1249542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、下面算法的时间复杂度是：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void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fuc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n)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{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  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j,s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=0;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   for (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= 0, j = 0;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&lt; n;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+= j, j ++)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      s=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s+j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  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printf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("s=%d\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n",s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);</a:t>
            </a:r>
          </a:p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}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15700" y="3761510"/>
            <a:ext cx="525658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A.    O(log</a:t>
            </a:r>
            <a:r>
              <a:rPr lang="zh-CN" altLang="zh-CN" sz="1600" baseline="-300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 n)     B.   O(n</a:t>
            </a:r>
            <a:r>
              <a:rPr lang="zh-CN" altLang="zh-CN" sz="1600" baseline="30000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</a:br>
            <a:endParaRPr lang="zh-CN" altLang="zh-CN" sz="1000" dirty="0"/>
          </a:p>
          <a:p>
            <a:r>
              <a:rPr lang="zh-CN" altLang="zh-CN" dirty="0">
                <a:solidFill>
                  <a:srgbClr val="333333"/>
                </a:solidFill>
                <a:ea typeface="Helvetica Neue"/>
                <a:cs typeface="Arial" panose="020B0604020202020204" pitchFamily="34" charset="0"/>
              </a:rPr>
              <a:t>C.    O( n)            </a:t>
            </a:r>
            <a:r>
              <a:rPr lang="zh-CN" altLang="zh-CN" dirty="0">
                <a:solidFill>
                  <a:srgbClr val="FF0000"/>
                </a:solidFill>
                <a:ea typeface="Helvetica Neue"/>
                <a:cs typeface="Arial" panose="020B0604020202020204" pitchFamily="34" charset="0"/>
              </a:rPr>
              <a:t>D. </a:t>
            </a:r>
            <a:r>
              <a:rPr lang="zh-CN" altLang="zh-CN" dirty="0">
                <a:solidFill>
                  <a:srgbClr val="333333"/>
                </a:solidFill>
                <a:ea typeface="Helvetica Neue"/>
                <a:cs typeface="Arial" panose="020B0604020202020204" pitchFamily="34" charset="0"/>
              </a:rPr>
              <a:t>  O( </a:t>
            </a:r>
            <a:r>
              <a:rPr lang="en-US" altLang="zh-CN" dirty="0">
                <a:solidFill>
                  <a:srgbClr val="333333"/>
                </a:solidFill>
                <a:ea typeface="Helvetica Neue"/>
                <a:cs typeface="Arial" panose="020B0604020202020204" pitchFamily="34" charset="0"/>
              </a:rPr>
              <a:t>  </a:t>
            </a:r>
            <a:r>
              <a:rPr lang="zh-CN" altLang="zh-CN" dirty="0">
                <a:solidFill>
                  <a:srgbClr val="333333"/>
                </a:solidFill>
                <a:ea typeface="Helvetica Neue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ea typeface="Helvetica Neue"/>
                <a:cs typeface="Arial" panose="020B0604020202020204" pitchFamily="34" charset="0"/>
              </a:rPr>
              <a:t>)</a:t>
            </a:r>
            <a:endParaRPr lang="zh-CN" altLang="zh-CN" dirty="0">
              <a:solidFill>
                <a:srgbClr val="333333"/>
              </a:solidFill>
              <a:ea typeface="Helvetica Neue"/>
              <a:cs typeface="Arial" panose="020B0604020202020204" pitchFamily="34" charset="0"/>
            </a:endParaRPr>
          </a:p>
        </p:txBody>
      </p:sp>
      <p:pic>
        <p:nvPicPr>
          <p:cNvPr id="2050" name="Picture 2" descr="https://course.educg.net/userfiles/image/2022/166141530826413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84" y="4193558"/>
            <a:ext cx="608616" cy="3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1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919536" y="332657"/>
            <a:ext cx="833812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991544" y="1700808"/>
            <a:ext cx="8338120" cy="453650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．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设计算法，判断给定的自然数是否为降序数。所谓降序数是指对于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sz="24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sz="24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</a:t>
            </a:r>
            <a:r>
              <a:rPr lang="en-US" sz="24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sz="24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zh-CN" sz="2400" i="1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，满足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sz="2400" i="1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≥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sz="2400" i="1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4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1≤</a:t>
            </a:r>
            <a:r>
              <a:rPr lang="en-US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≤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要求算法的时间复杂度为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Microsoft Yahei"/>
                <a:ea typeface="Microsoft Yahei"/>
              </a:rPr>
              <a:t>空间复杂度为</a:t>
            </a:r>
            <a:r>
              <a:rPr lang="en-US" altLang="zh-CN" sz="2400" dirty="0">
                <a:solidFill>
                  <a:srgbClr val="FF0000"/>
                </a:solidFill>
                <a:latin typeface="Microsoft Yahei"/>
                <a:ea typeface="Microsoft Yahei"/>
              </a:rPr>
              <a:t>O(1)</a:t>
            </a:r>
            <a:r>
              <a:rPr lang="zh-CN" altLang="en-US" sz="2400" dirty="0">
                <a:solidFill>
                  <a:srgbClr val="FF0000"/>
                </a:solidFill>
                <a:latin typeface="Microsoft Yahei"/>
                <a:ea typeface="Microsoft Yahei"/>
              </a:rPr>
              <a:t>。 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假设字符串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中仅含有字符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‘a'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'b'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'c'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分别若干个。设计算法，将该字符串中的元素调整为若干个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'b'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，接着若干个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'a'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，再若干个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'c'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的顺序。若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为“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</a:rPr>
              <a:t>abaabcca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，则调整后为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"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</a:rPr>
              <a:t>bbaaaacc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Microsoft Yahei"/>
                <a:ea typeface="Microsoft Yahei"/>
              </a:rPr>
              <a:t>要求算法的时间复杂度为</a:t>
            </a:r>
            <a:r>
              <a:rPr lang="en-US" altLang="zh-CN" sz="2400" dirty="0">
                <a:solidFill>
                  <a:srgbClr val="FF0000"/>
                </a:solidFill>
                <a:latin typeface="Microsoft Yahei"/>
                <a:ea typeface="Microsoft Yahei"/>
              </a:rPr>
              <a:t>O(n)</a:t>
            </a:r>
            <a:r>
              <a:rPr lang="zh-CN" altLang="en-US" sz="2400" dirty="0">
                <a:solidFill>
                  <a:srgbClr val="FF0000"/>
                </a:solidFill>
                <a:latin typeface="Microsoft Yahei"/>
                <a:ea typeface="Microsoft Yahei"/>
              </a:rPr>
              <a:t>，空间复杂度为</a:t>
            </a:r>
            <a:r>
              <a:rPr lang="en-US" altLang="zh-CN" sz="2400" dirty="0">
                <a:solidFill>
                  <a:srgbClr val="FF0000"/>
                </a:solidFill>
                <a:latin typeface="Microsoft Yahei"/>
                <a:ea typeface="Microsoft Yahei"/>
              </a:rPr>
              <a:t>O(1)</a:t>
            </a:r>
            <a:r>
              <a:rPr lang="zh-CN" altLang="en-US" sz="2400" dirty="0">
                <a:solidFill>
                  <a:srgbClr val="FF0000"/>
                </a:solidFill>
                <a:latin typeface="Microsoft Yahei"/>
                <a:ea typeface="Microsoft Yahei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Microsoft Yahei"/>
              <a:ea typeface="Microsoft Yahei"/>
              <a:sym typeface="Microsoft Yahei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3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黑盒测试 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zh-CN" altLang="en-US" dirty="0"/>
              <a:t>程序 </a:t>
            </a:r>
            <a:r>
              <a:rPr lang="en-US" altLang="zh-CN" dirty="0"/>
              <a:t>-&gt; </a:t>
            </a:r>
            <a:r>
              <a:rPr lang="zh-CN" altLang="en-US" dirty="0"/>
              <a:t>编译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比对 </a:t>
            </a:r>
            <a:endParaRPr lang="en-US" altLang="zh-CN" dirty="0"/>
          </a:p>
          <a:p>
            <a:r>
              <a:rPr lang="zh-CN" altLang="en-US" dirty="0" smtClean="0"/>
              <a:t> 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err="1"/>
              <a:t>stdin</a:t>
            </a:r>
            <a:r>
              <a:rPr lang="en-US" altLang="zh-CN" dirty="0"/>
              <a:t> </a:t>
            </a:r>
            <a:r>
              <a:rPr lang="zh-CN" altLang="en-US" dirty="0"/>
              <a:t>重定向到 </a:t>
            </a:r>
            <a:r>
              <a:rPr lang="en-US" altLang="zh-CN" dirty="0" smtClean="0"/>
              <a:t>data.in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r>
              <a:rPr lang="zh-CN" altLang="en-US" dirty="0"/>
              <a:t>重定向到 </a:t>
            </a:r>
            <a:r>
              <a:rPr lang="en-US" altLang="zh-CN" dirty="0" err="1" smtClean="0"/>
              <a:t>user.out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/>
              <a:t>比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zh-CN" altLang="en-US" dirty="0"/>
              <a:t>对 </a:t>
            </a:r>
            <a:r>
              <a:rPr lang="en-US" altLang="zh-CN" dirty="0" err="1"/>
              <a:t>data.out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user.out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编程题是如何评测的？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34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预先</a:t>
            </a:r>
            <a:r>
              <a:rPr lang="zh-CN" altLang="en-US" dirty="0"/>
              <a:t>设定一组数据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data0.in </a:t>
            </a:r>
            <a:r>
              <a:rPr lang="en-US" altLang="zh-CN" dirty="0"/>
              <a:t>– </a:t>
            </a:r>
            <a:r>
              <a:rPr lang="en-US" altLang="zh-CN" dirty="0" smtClean="0"/>
              <a:t>data0.out</a:t>
            </a:r>
          </a:p>
          <a:p>
            <a:pPr lvl="1"/>
            <a:r>
              <a:rPr lang="en-US" altLang="zh-CN" dirty="0" smtClean="0"/>
              <a:t>data1.in </a:t>
            </a:r>
            <a:r>
              <a:rPr lang="en-US" altLang="zh-CN" dirty="0"/>
              <a:t>– </a:t>
            </a:r>
            <a:r>
              <a:rPr lang="en-US" altLang="zh-CN" dirty="0" smtClean="0"/>
              <a:t>data1.out</a:t>
            </a:r>
          </a:p>
          <a:p>
            <a:pPr lvl="1"/>
            <a:r>
              <a:rPr lang="en-US" altLang="zh-CN" dirty="0" smtClean="0"/>
              <a:t>data2.in </a:t>
            </a:r>
            <a:r>
              <a:rPr lang="en-US" altLang="zh-CN" dirty="0"/>
              <a:t>– data2.out </a:t>
            </a:r>
            <a:endParaRPr lang="en-US" altLang="zh-CN" dirty="0" smtClean="0"/>
          </a:p>
          <a:p>
            <a:pPr marL="54864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……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我的目的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测试程序正确性和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边界</a:t>
            </a:r>
            <a:r>
              <a:rPr lang="zh-CN" altLang="en-US" dirty="0"/>
              <a:t>数据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特殊</a:t>
            </a:r>
            <a:r>
              <a:rPr lang="zh-CN" altLang="en-US" dirty="0"/>
              <a:t>数据</a:t>
            </a:r>
            <a:r>
              <a:rPr lang="en-US" altLang="zh-CN" dirty="0"/>
              <a:t>(</a:t>
            </a:r>
            <a:r>
              <a:rPr lang="zh-CN" altLang="en-US" dirty="0"/>
              <a:t>某些算法会退化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我出题时如何准备数据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编程题常见错误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r>
              <a:rPr lang="zh-CN" altLang="en-US" dirty="0" smtClean="0"/>
              <a:t>平台出错</a:t>
            </a:r>
            <a:endParaRPr lang="en-US" altLang="zh-CN" dirty="0" smtClean="0"/>
          </a:p>
          <a:p>
            <a:r>
              <a:rPr lang="zh-CN" altLang="en-US" dirty="0" smtClean="0"/>
              <a:t>逻辑错误</a:t>
            </a:r>
            <a:endParaRPr lang="en-US" altLang="zh-CN" dirty="0" smtClean="0"/>
          </a:p>
          <a:p>
            <a:r>
              <a:rPr lang="zh-CN" altLang="en-US" dirty="0" smtClean="0"/>
              <a:t>未</a:t>
            </a:r>
            <a:r>
              <a:rPr lang="zh-CN" altLang="en-US" dirty="0"/>
              <a:t>按要求进行</a:t>
            </a:r>
            <a:r>
              <a:rPr lang="zh-CN" altLang="en-US" dirty="0" smtClean="0"/>
              <a:t>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045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0" y="1857571"/>
            <a:ext cx="6600000" cy="3142857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/>
              <a:t>编译错误</a:t>
            </a:r>
          </a:p>
        </p:txBody>
      </p:sp>
    </p:spTree>
    <p:extLst>
      <p:ext uri="{BB962C8B-B14F-4D97-AF65-F5344CB8AC3E}">
        <p14:creationId xmlns:p14="http://schemas.microsoft.com/office/powerpoint/2010/main" val="325290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1425" y="1355170"/>
            <a:ext cx="3278190" cy="4867072"/>
          </a:xfrm>
        </p:spPr>
        <p:txBody>
          <a:bodyPr/>
          <a:lstStyle/>
          <a:p>
            <a:r>
              <a:rPr lang="zh-CN" altLang="en-US" sz="2400" dirty="0" smtClean="0"/>
              <a:t>平台错误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92" y="1564838"/>
            <a:ext cx="6619048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5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1034</Words>
  <Application>Microsoft Office PowerPoint</Application>
  <PresentationFormat>宽屏</PresentationFormat>
  <Paragraphs>167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Helvetica Neue</vt:lpstr>
      <vt:lpstr>Microsoft Yahei</vt:lpstr>
      <vt:lpstr>等线</vt:lpstr>
      <vt:lpstr>等线 Light</vt:lpstr>
      <vt:lpstr>黑体</vt:lpstr>
      <vt:lpstr>宋体</vt:lpstr>
      <vt:lpstr>新宋体</vt:lpstr>
      <vt:lpstr>幼圆</vt:lpstr>
      <vt:lpstr>Arial</vt:lpstr>
      <vt:lpstr>Calibri</vt:lpstr>
      <vt:lpstr>Cambria</vt:lpstr>
      <vt:lpstr>Cambria Math</vt:lpstr>
      <vt:lpstr>Century Gothic</vt:lpstr>
      <vt:lpstr>Times New Roman</vt:lpstr>
      <vt:lpstr>Verdana</vt:lpstr>
      <vt:lpstr>Wingdings</vt:lpstr>
      <vt:lpstr>Office 主题​​</vt:lpstr>
      <vt:lpstr>cdb2004108l</vt:lpstr>
      <vt:lpstr>Image</vt:lpstr>
      <vt:lpstr>第1周CG作业情况</vt:lpstr>
      <vt:lpstr>PowerPoint 演示文稿</vt:lpstr>
      <vt:lpstr>PowerPoint 演示文稿</vt:lpstr>
      <vt:lpstr>PowerPoint 演示文稿</vt:lpstr>
      <vt:lpstr>编程题是如何评测的？ </vt:lpstr>
      <vt:lpstr>我出题时如何准备数据</vt:lpstr>
      <vt:lpstr>编程题常见错误</vt:lpstr>
      <vt:lpstr>PowerPoint 演示文稿</vt:lpstr>
      <vt:lpstr>PowerPoint 演示文稿</vt:lpstr>
      <vt:lpstr>PowerPoint 演示文稿</vt:lpstr>
      <vt:lpstr>PowerPoint 演示文稿</vt:lpstr>
      <vt:lpstr>其他问题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代码参考</vt:lpstr>
      <vt:lpstr>PowerPoint 演示文稿</vt:lpstr>
      <vt:lpstr>PowerPoint 演示文稿</vt:lpstr>
      <vt:lpstr>分析算法的时间复杂度。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zhangyh</dc:creator>
  <cp:lastModifiedBy>zhangyh</cp:lastModifiedBy>
  <cp:revision>61</cp:revision>
  <dcterms:created xsi:type="dcterms:W3CDTF">2021-09-12T15:36:08Z</dcterms:created>
  <dcterms:modified xsi:type="dcterms:W3CDTF">2022-09-07T03:54:54Z</dcterms:modified>
</cp:coreProperties>
</file>