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 id="2147483680" r:id="rId3"/>
  </p:sldMasterIdLst>
  <p:notesMasterIdLst>
    <p:notesMasterId r:id="rId64"/>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5" r:id="rId19"/>
    <p:sldId id="276" r:id="rId20"/>
    <p:sldId id="318" r:id="rId21"/>
    <p:sldId id="319"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5" d="100"/>
          <a:sy n="115" d="100"/>
        </p:scale>
        <p:origin x="2064" y="84"/>
      </p:cViewPr>
      <p:guideLst/>
    </p:cSldViewPr>
  </p:slideViewPr>
  <p:notesTextViewPr>
    <p:cViewPr>
      <p:scale>
        <a:sx n="1" d="1"/>
        <a:sy n="1" d="1"/>
      </p:scale>
      <p:origin x="0" y="0"/>
    </p:cViewPr>
  </p:notesTextViewPr>
  <p:sorterViewPr>
    <p:cViewPr>
      <p:scale>
        <a:sx n="100" d="100"/>
        <a:sy n="100" d="100"/>
      </p:scale>
      <p:origin x="0" y="-139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8461B-748E-4A4B-8225-773E9FAC55D4}" type="datetimeFigureOut">
              <a:rPr lang="zh-CN" altLang="en-US" smtClean="0"/>
              <a:t>2022/8/29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F0472-D763-494F-BAF6-D66792E751A3}" type="slidenum">
              <a:rPr lang="zh-CN" altLang="en-US" smtClean="0"/>
              <a:t>‹#›</a:t>
            </a:fld>
            <a:endParaRPr lang="zh-CN" altLang="en-US"/>
          </a:p>
        </p:txBody>
      </p:sp>
    </p:spTree>
    <p:extLst>
      <p:ext uri="{BB962C8B-B14F-4D97-AF65-F5344CB8AC3E}">
        <p14:creationId xmlns:p14="http://schemas.microsoft.com/office/powerpoint/2010/main" val="379485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5202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31805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B9806B-FE22-44C3-B990-4B28F04F06AD}"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endParaRPr>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a:noFill/>
        </p:spPr>
        <p:txBody>
          <a:bodyPr/>
          <a:lstStyle/>
          <a:p>
            <a:pPr eaLnBrk="1" hangingPunct="1"/>
            <a:r>
              <a:rPr lang="en-US" altLang="zh-CN" dirty="0" smtClean="0">
                <a:latin typeface="Arial" panose="020B0604020202020204" pitchFamily="34" charset="0"/>
                <a:ea typeface="宋体" panose="02010600030101010101" pitchFamily="2" charset="-122"/>
              </a:rPr>
              <a:t>A set of data elements, the elements have some relations.</a:t>
            </a:r>
          </a:p>
          <a:p>
            <a:pPr eaLnBrk="1" hangingPunct="1"/>
            <a:r>
              <a:rPr lang="en-US" altLang="zh-CN" dirty="0" smtClean="0">
                <a:latin typeface="Arial" panose="020B0604020202020204" pitchFamily="34" charset="0"/>
                <a:ea typeface="宋体" panose="02010600030101010101" pitchFamily="2" charset="-122"/>
              </a:rPr>
              <a:t>For example, there are 9 students in a research group, except a head of the group,  the others  are divided into four groups, every group have a leader, we can described the data structure as  a sketch map like this</a:t>
            </a:r>
          </a:p>
          <a:p>
            <a:pPr eaLnBrk="1" hangingPunct="1"/>
            <a:r>
              <a:rPr lang="en-US" altLang="zh-CN" dirty="0" smtClean="0">
                <a:latin typeface="Arial" panose="020B0604020202020204" pitchFamily="34" charset="0"/>
                <a:ea typeface="宋体" panose="02010600030101010101" pitchFamily="2" charset="-122"/>
              </a:rPr>
              <a:t>Another example,  a queue of waiting line, every one in the queue has his own location, the relation between them  are front and rear.</a:t>
            </a:r>
          </a:p>
          <a:p>
            <a:pPr eaLnBrk="1" hangingPunct="1"/>
            <a:r>
              <a:rPr lang="en-US" altLang="zh-CN" dirty="0" smtClean="0">
                <a:latin typeface="Arial" panose="020B0604020202020204" pitchFamily="34" charset="0"/>
                <a:ea typeface="宋体" panose="02010600030101010101" pitchFamily="2" charset="-122"/>
              </a:rPr>
              <a:t>From this example, we can conclude the relations between the data elements are intrinsic, they are not depending on how we stored them in the computer and if it is stored or not. </a:t>
            </a:r>
          </a:p>
        </p:txBody>
      </p:sp>
    </p:spTree>
    <p:extLst>
      <p:ext uri="{BB962C8B-B14F-4D97-AF65-F5344CB8AC3E}">
        <p14:creationId xmlns:p14="http://schemas.microsoft.com/office/powerpoint/2010/main" val="3611347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8B028E-FB7B-4D5A-8FDF-AD5C5E67CB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44853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a:p>
            <a:r>
              <a:rPr lang="zh-CN" altLang="en-US" smtClean="0"/>
              <a:t>根据视点不同，数据结构分为逻辑结构和存储结构两个层面。</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8B028E-FB7B-4D5A-8FDF-AD5C5E67CB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03176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18620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8B028E-FB7B-4D5A-8FDF-AD5C5E67CB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11050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圆圈代表数据元素</a:t>
            </a:r>
            <a:endParaRPr lang="en-US" altLang="zh-CN" dirty="0" smtClean="0"/>
          </a:p>
          <a:p>
            <a:r>
              <a:rPr lang="zh-CN" altLang="en-US" dirty="0" smtClean="0"/>
              <a:t>带箭头的边表示关系</a:t>
            </a:r>
            <a:endParaRPr lang="en-US" altLang="zh-CN" dirty="0" smtClean="0"/>
          </a:p>
          <a:p>
            <a:r>
              <a:rPr lang="zh-CN" altLang="en-US" dirty="0" smtClean="0"/>
              <a:t>箭头后面通常会省去</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8B028E-FB7B-4D5A-8FDF-AD5C5E67CB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78630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如对家族族谱进行处理时，家族各成员之间的关系就是一对多的树形的结构</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8B028E-FB7B-4D5A-8FDF-AD5C5E67CB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43200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具体的表示，包括字节数、字符集等，在不同环境不同语言中有所不同</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86A053-E3E0-41CC-8CC4-B2D8AE2657C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15491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5</a:t>
            </a:r>
            <a:r>
              <a:rPr lang="zh-CN" altLang="en-US" smtClean="0"/>
              <a:t>个元素构成的线性表的一种链式存储结构。</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8B028E-FB7B-4D5A-8FDF-AD5C5E67CB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01749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虽然，我们现在可以用人类的自然语言唤醒</a:t>
            </a:r>
            <a:r>
              <a:rPr lang="en-US" altLang="zh-CN" dirty="0" err="1" smtClean="0"/>
              <a:t>siri</a:t>
            </a:r>
            <a:r>
              <a:rPr lang="zh-CN" altLang="en-US" dirty="0" smtClean="0"/>
              <a:t>，小娜、小度，天猫精灵 等智能语音助手，看起来可以跟智能设备进行一些交流，但其实我们都知道，我们跟手机、音箱能够交流，背后是有常驻的语音识别、视频监控程序，跳转相应具体功能程序。所以我们大多数毕业生以后的工作，应该是软件工程师，程序员，写程序代码的农民工，也称为码农。</a:t>
            </a:r>
            <a:endParaRPr lang="en-US" altLang="zh-CN" dirty="0" smtClean="0"/>
          </a:p>
          <a:p>
            <a:r>
              <a:rPr lang="zh-CN" altLang="en-US" dirty="0" smtClean="0"/>
              <a:t>我们之前在学习</a:t>
            </a:r>
            <a:r>
              <a:rPr lang="en-US" altLang="zh-CN" dirty="0" smtClean="0"/>
              <a:t>C++</a:t>
            </a:r>
            <a:r>
              <a:rPr lang="zh-CN" altLang="en-US" dirty="0" smtClean="0"/>
              <a:t>语言时，也写过不少程序，但是，我们知道，这主要是学习用的，目的是为了巩固我们所学的知识，并没有很多实用的程序。</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94390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62265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一个学生记录线性表，跟一个整数构成的线性表，是属于同一种类</a:t>
            </a:r>
            <a:r>
              <a:rPr lang="en-US" altLang="zh-CN" dirty="0" smtClean="0"/>
              <a:t>ADT</a:t>
            </a:r>
            <a:r>
              <a:rPr lang="zh-CN" altLang="en-US" dirty="0" smtClean="0"/>
              <a:t>的。</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35459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实际上，真正解决实际问题的程序，它的需求和功能都复杂得多，它设计到很多环节（软件工程）。。</a:t>
            </a:r>
            <a:endParaRPr lang="en-US" altLang="zh-CN" dirty="0" smtClean="0"/>
          </a:p>
          <a:p>
            <a:r>
              <a:rPr lang="zh-CN" altLang="en-US" dirty="0" smtClean="0"/>
              <a:t>但总体来说：包含两大步骤：</a:t>
            </a:r>
            <a:endParaRPr lang="en-US" altLang="zh-CN" dirty="0" smtClean="0"/>
          </a:p>
          <a:p>
            <a:r>
              <a:rPr lang="zh-CN" altLang="en-US" dirty="0" smtClean="0"/>
              <a:t>数据表示</a:t>
            </a:r>
            <a:endParaRPr lang="en-US" altLang="zh-CN" dirty="0" smtClean="0"/>
          </a:p>
          <a:p>
            <a:r>
              <a:rPr lang="zh-CN" altLang="en-US" dirty="0" smtClean="0"/>
              <a:t>数据处理</a:t>
            </a:r>
            <a:endParaRPr lang="en-US" altLang="zh-CN" dirty="0" smtClean="0"/>
          </a:p>
          <a:p>
            <a:r>
              <a:rPr lang="zh-CN" altLang="en-US" dirty="0" smtClean="0"/>
              <a:t>特定问题求解步骤的描述，是指令的有限序列。</a:t>
            </a:r>
            <a:endParaRPr lang="en-US" altLang="zh-CN" dirty="0" smtClean="0"/>
          </a:p>
          <a:p>
            <a:r>
              <a:rPr lang="zh-CN" altLang="en-US" dirty="0" smtClean="0"/>
              <a:t>问题求解方案的描述，是具体的、机械的步骤。</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33936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仍然是一个很简单功能很单一的问题</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974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数据表示</a:t>
            </a:r>
            <a:endParaRPr lang="en-US" altLang="zh-CN" dirty="0" smtClean="0"/>
          </a:p>
          <a:p>
            <a:r>
              <a:rPr lang="zh-CN" altLang="en-US" dirty="0" smtClean="0"/>
              <a:t>数据处理</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71843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特定问题求解步骤的描述，是指令的有限序列。</a:t>
            </a:r>
            <a:endParaRPr lang="en-US" altLang="zh-CN" dirty="0" smtClean="0"/>
          </a:p>
          <a:p>
            <a:r>
              <a:rPr lang="zh-CN" altLang="en-US" dirty="0" smtClean="0"/>
              <a:t>问题求解方案的描述，是具体的、机械的步骤。</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89823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12F0091-6A3F-4B03-AB51-6C366A3054F8}" type="slidenum">
              <a:rPr kumimoji="1" lang="en-US" altLang="zh-CN"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en-US" altLang="zh-CN"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93187" name="Rectangle 1026"/>
          <p:cNvSpPr>
            <a:spLocks noGrp="1" noRot="1" noChangeAspect="1" noChangeArrowheads="1" noTextEdit="1"/>
          </p:cNvSpPr>
          <p:nvPr>
            <p:ph type="sldImg"/>
          </p:nvPr>
        </p:nvSpPr>
        <p:spPr>
          <a:xfrm>
            <a:off x="382588" y="685800"/>
            <a:ext cx="6096000" cy="3429000"/>
          </a:xfrm>
        </p:spPr>
      </p:sp>
      <p:sp>
        <p:nvSpPr>
          <p:cNvPr id="93188" name="Rectangle 1027"/>
          <p:cNvSpPr>
            <a:spLocks noGrp="1" noChangeArrowheads="1"/>
          </p:cNvSpPr>
          <p:nvPr>
            <p:ph type="body" idx="1"/>
          </p:nvPr>
        </p:nvSpPr>
        <p:spPr>
          <a:noFill/>
        </p:spPr>
        <p:txBody>
          <a:bodyPr/>
          <a:lstStyle/>
          <a:p>
            <a:pPr eaLnBrk="1" hangingPunct="1"/>
            <a:r>
              <a:rPr lang="zh-CN" altLang="en-US" dirty="0" smtClean="0">
                <a:latin typeface="Arial" panose="020B0604020202020204" pitchFamily="34" charset="0"/>
                <a:ea typeface="+mn-ea"/>
              </a:rPr>
              <a:t>问题分析，外部操作对象？基本操作？</a:t>
            </a:r>
            <a:endParaRPr lang="en-US" altLang="zh-CN" dirty="0" smtClean="0">
              <a:latin typeface="Arial" panose="020B0604020202020204" pitchFamily="34" charset="0"/>
              <a:ea typeface="+mn-ea"/>
            </a:endParaRPr>
          </a:p>
          <a:p>
            <a:pPr eaLnBrk="1" hangingPunct="1"/>
            <a:r>
              <a:rPr lang="zh-CN" altLang="en-US" dirty="0" smtClean="0">
                <a:latin typeface="Arial" panose="020B0604020202020204" pitchFamily="34" charset="0"/>
                <a:ea typeface="+mn-ea"/>
              </a:rPr>
              <a:t>逻辑结构，基本操作</a:t>
            </a:r>
            <a:endParaRPr lang="en-US" altLang="zh-CN" dirty="0" smtClean="0">
              <a:latin typeface="Arial" panose="020B0604020202020204" pitchFamily="34" charset="0"/>
              <a:ea typeface="+mn-ea"/>
            </a:endParaRPr>
          </a:p>
          <a:p>
            <a:pPr eaLnBrk="1" hangingPunct="1"/>
            <a:r>
              <a:rPr lang="zh-CN" altLang="en-US" dirty="0" smtClean="0">
                <a:latin typeface="Arial" panose="020B0604020202020204" pitchFamily="34" charset="0"/>
                <a:ea typeface="+mn-ea"/>
              </a:rPr>
              <a:t>存储结构，算法实现和分析（</a:t>
            </a:r>
            <a:r>
              <a:rPr lang="en-US" altLang="zh-CN" dirty="0" smtClean="0">
                <a:latin typeface="Arial" panose="020B0604020202020204" pitchFamily="34" charset="0"/>
                <a:ea typeface="+mn-ea"/>
              </a:rPr>
              <a:t>Prim</a:t>
            </a:r>
            <a:r>
              <a:rPr lang="zh-CN" altLang="en-US" dirty="0" smtClean="0">
                <a:latin typeface="Arial" panose="020B0604020202020204" pitchFamily="34" charset="0"/>
                <a:ea typeface="+mn-ea"/>
              </a:rPr>
              <a:t>和</a:t>
            </a:r>
            <a:r>
              <a:rPr lang="en-US" altLang="zh-CN" dirty="0" err="1" smtClean="0">
                <a:latin typeface="Arial" panose="020B0604020202020204" pitchFamily="34" charset="0"/>
                <a:ea typeface="+mn-ea"/>
              </a:rPr>
              <a:t>Kruskal</a:t>
            </a:r>
            <a:r>
              <a:rPr lang="zh-CN" altLang="en-US" dirty="0" smtClean="0">
                <a:latin typeface="Arial" panose="020B0604020202020204" pitchFamily="34" charset="0"/>
                <a:ea typeface="+mn-ea"/>
              </a:rPr>
              <a:t>）</a:t>
            </a:r>
            <a:endParaRPr lang="en-US" altLang="zh-CN" dirty="0" smtClean="0">
              <a:latin typeface="Arial" panose="020B0604020202020204" pitchFamily="34" charset="0"/>
              <a:ea typeface="+mn-ea"/>
            </a:endParaRPr>
          </a:p>
          <a:p>
            <a:pPr eaLnBrk="1" hangingPunct="1"/>
            <a:endParaRPr lang="en-US" altLang="zh-CN" dirty="0" smtClean="0">
              <a:latin typeface="Arial" panose="020B0604020202020204" pitchFamily="34" charset="0"/>
              <a:ea typeface="宋体" panose="02010600030101010101" pitchFamily="2" charset="-122"/>
            </a:endParaRPr>
          </a:p>
          <a:p>
            <a:pPr eaLnBrk="1" hangingPunct="1"/>
            <a:r>
              <a:rPr lang="en-US" altLang="zh-CN" dirty="0" smtClean="0">
                <a:latin typeface="Arial" panose="020B0604020202020204" pitchFamily="34" charset="0"/>
                <a:ea typeface="宋体" panose="02010600030101010101" pitchFamily="2" charset="-122"/>
              </a:rPr>
              <a:t>To an application of real size, first we analyze  what the problem is, find out  what is the objects the question deal with and how to  operate the objects.</a:t>
            </a:r>
            <a:r>
              <a:rPr lang="zh-CN" altLang="en-US" dirty="0" smtClean="0">
                <a:latin typeface="Arial" panose="020B0604020202020204" pitchFamily="34" charset="0"/>
                <a:ea typeface="宋体" panose="02010600030101010101" pitchFamily="2" charset="-122"/>
              </a:rPr>
              <a:t>（外部对象是什么，如何操作这些外部对象）</a:t>
            </a:r>
            <a:endParaRPr lang="en-US" altLang="zh-CN" dirty="0" smtClean="0">
              <a:latin typeface="Arial" panose="020B0604020202020204" pitchFamily="34" charset="0"/>
              <a:ea typeface="宋体" panose="02010600030101010101" pitchFamily="2" charset="-122"/>
            </a:endParaRPr>
          </a:p>
          <a:p>
            <a:pPr eaLnBrk="1" hangingPunct="1"/>
            <a:endParaRPr lang="en-US" altLang="zh-CN" dirty="0" smtClean="0">
              <a:latin typeface="Arial" panose="020B0604020202020204" pitchFamily="34" charset="0"/>
              <a:ea typeface="宋体" panose="02010600030101010101" pitchFamily="2" charset="-122"/>
            </a:endParaRPr>
          </a:p>
          <a:p>
            <a:pPr eaLnBrk="1" hangingPunct="1"/>
            <a:r>
              <a:rPr lang="en-US" altLang="zh-CN" dirty="0" smtClean="0">
                <a:latin typeface="Arial" panose="020B0604020202020204" pitchFamily="34" charset="0"/>
                <a:ea typeface="宋体" panose="02010600030101010101" pitchFamily="2" charset="-122"/>
              </a:rPr>
              <a:t>Second ,we build  the logic model of the application, this is about the relation between the objects, and find out what are the basic operations for every objects.</a:t>
            </a:r>
            <a:r>
              <a:rPr lang="zh-CN" altLang="en-US" dirty="0" smtClean="0">
                <a:latin typeface="Arial" panose="020B0604020202020204" pitchFamily="34" charset="0"/>
                <a:ea typeface="宋体" panose="02010600030101010101" pitchFamily="2" charset="-122"/>
              </a:rPr>
              <a:t>（逻辑结构，数据元素之间的关系，基本操作）</a:t>
            </a:r>
            <a:endParaRPr lang="en-US" altLang="zh-CN" dirty="0" smtClean="0">
              <a:latin typeface="Arial" panose="020B0604020202020204" pitchFamily="34" charset="0"/>
              <a:ea typeface="宋体" panose="02010600030101010101" pitchFamily="2" charset="-122"/>
            </a:endParaRPr>
          </a:p>
          <a:p>
            <a:pPr eaLnBrk="1" hangingPunct="1"/>
            <a:endParaRPr lang="en-US" altLang="zh-CN" dirty="0" smtClean="0">
              <a:latin typeface="Arial" panose="020B0604020202020204" pitchFamily="34" charset="0"/>
              <a:ea typeface="宋体" panose="02010600030101010101" pitchFamily="2" charset="-122"/>
            </a:endParaRPr>
          </a:p>
          <a:p>
            <a:pPr eaLnBrk="1" hangingPunct="1"/>
            <a:r>
              <a:rPr lang="en-US" altLang="zh-CN" dirty="0" smtClean="0">
                <a:latin typeface="Arial" panose="020B0604020202020204" pitchFamily="34" charset="0"/>
                <a:ea typeface="宋体" panose="02010600030101010101" pitchFamily="2" charset="-122"/>
              </a:rPr>
              <a:t>Third, it comes the stage of implementing, we must decide the details of how the data structures will be represented in computer memory and implement the base operation algorithms under the corresponding  storage structure.</a:t>
            </a:r>
          </a:p>
          <a:p>
            <a:pPr eaLnBrk="1" hangingPunct="1"/>
            <a:endParaRPr lang="en-US" altLang="zh-CN" dirty="0" smtClean="0">
              <a:latin typeface="Arial" panose="020B0604020202020204" pitchFamily="34" charset="0"/>
              <a:ea typeface="宋体" panose="02010600030101010101" pitchFamily="2" charset="-122"/>
            </a:endParaRPr>
          </a:p>
          <a:p>
            <a:pPr eaLnBrk="1" hangingPunct="1"/>
            <a:r>
              <a:rPr lang="en-US" altLang="zh-CN" dirty="0" smtClean="0">
                <a:latin typeface="Arial" panose="020B0604020202020204" pitchFamily="34" charset="0"/>
                <a:ea typeface="宋体" panose="02010600030101010101" pitchFamily="2" charset="-122"/>
              </a:rPr>
              <a:t>So there are three important tasks we will study in our following classes.</a:t>
            </a:r>
            <a:r>
              <a:rPr lang="zh-CN" altLang="en-US" dirty="0" smtClean="0">
                <a:latin typeface="Arial" panose="020B0604020202020204" pitchFamily="34" charset="0"/>
                <a:ea typeface="宋体" panose="02010600030101010101" pitchFamily="2" charset="-122"/>
              </a:rPr>
              <a:t>（数据结构的存储结构，基本操作的实现）</a:t>
            </a:r>
            <a:endParaRPr lang="en-US" altLang="zh-CN" dirty="0" smtClean="0">
              <a:latin typeface="Arial" panose="020B0604020202020204" pitchFamily="34" charset="0"/>
              <a:ea typeface="宋体" panose="02010600030101010101" pitchFamily="2" charset="-122"/>
            </a:endParaRPr>
          </a:p>
          <a:p>
            <a:pPr eaLnBrk="1" hangingPunct="1"/>
            <a:endParaRPr lang="en-US" altLang="zh-CN" dirty="0" smtClean="0">
              <a:latin typeface="Arial" panose="020B0604020202020204" pitchFamily="34"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ea typeface="+mn-ea"/>
              </a:rPr>
              <a:t>从抽象到具体，从内在本质到物理存储，从与计算机无关到与计算机有关</a:t>
            </a:r>
            <a:endParaRPr lang="en-US" altLang="zh-CN" dirty="0" smtClean="0">
              <a:latin typeface="Arial" panose="020B0604020202020204" pitchFamily="34" charset="0"/>
              <a:ea typeface="+mn-ea"/>
            </a:endParaRPr>
          </a:p>
          <a:p>
            <a:pPr eaLnBrk="1" hangingPunct="1"/>
            <a:endParaRPr lang="en-US" altLang="zh-CN" dirty="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39637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从以上分析，我们可以得到这个结论：</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算法 </a:t>
            </a:r>
            <a:r>
              <a:rPr lang="en-US" altLang="zh-CN" sz="1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数据结构 </a:t>
            </a:r>
            <a:r>
              <a:rPr lang="en-US" altLang="zh-CN" sz="12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程序</a:t>
            </a:r>
            <a:endParaRPr lang="en-US" altLang="zh-CN" dirty="0" smtClean="0"/>
          </a:p>
          <a:p>
            <a:endParaRPr lang="en-US" altLang="zh-CN" dirty="0" smtClean="0"/>
          </a:p>
          <a:p>
            <a:r>
              <a:rPr lang="zh-CN" altLang="en-US" dirty="0" smtClean="0"/>
              <a:t>瑞士科学家尼古拉斯</a:t>
            </a:r>
            <a:r>
              <a:rPr lang="en-US" altLang="zh-CN" dirty="0" smtClean="0"/>
              <a:t>·</a:t>
            </a:r>
            <a:r>
              <a:rPr lang="zh-CN" altLang="en-US" dirty="0" smtClean="0"/>
              <a:t>沃斯</a:t>
            </a:r>
            <a:endParaRPr lang="en-US" altLang="zh-CN" dirty="0" smtClean="0"/>
          </a:p>
          <a:p>
            <a:r>
              <a:rPr lang="zh-CN" altLang="en-US" dirty="0" smtClean="0"/>
              <a:t>数据结构的好坏能基本决定算法性能</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03199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a:t>
            </a:r>
            <a:r>
              <a:rPr lang="en-US" altLang="zh-CN" dirty="0" smtClean="0"/>
              <a:t>smith</a:t>
            </a:r>
            <a:r>
              <a:rPr lang="zh-CN" altLang="en-US" dirty="0" smtClean="0"/>
              <a:t>先生外，共</a:t>
            </a:r>
            <a:r>
              <a:rPr lang="en-US" altLang="zh-CN" dirty="0" smtClean="0"/>
              <a:t>9</a:t>
            </a:r>
            <a:r>
              <a:rPr lang="zh-CN" altLang="en-US" dirty="0" smtClean="0"/>
              <a:t>人，每个人握手次数不一样，则分别握手次数为</a:t>
            </a:r>
            <a:r>
              <a:rPr lang="en-US" altLang="zh-CN" dirty="0" smtClean="0"/>
              <a:t>0-8</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8B028E-FB7B-4D5A-8FDF-AD5C5E67CB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00941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17"/>
          <p:cNvSpPr>
            <a:spLocks noChangeArrowheads="1"/>
          </p:cNvSpPr>
          <p:nvPr/>
        </p:nvSpPr>
        <p:spPr bwMode="white">
          <a:xfrm>
            <a:off x="0" y="6351"/>
            <a:ext cx="12192000" cy="2946400"/>
          </a:xfrm>
          <a:prstGeom prst="rect">
            <a:avLst/>
          </a:prstGeom>
          <a:solidFill>
            <a:srgbClr val="1F5281"/>
          </a:solidFill>
          <a:ln w="9525">
            <a:noFill/>
            <a:miter lim="800000"/>
            <a:headEnd/>
            <a:tailEnd/>
          </a:ln>
          <a:effectLst/>
        </p:spPr>
        <p:txBody>
          <a:bodyPr wrap="none" anchor="ct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3" name="Freeform 21"/>
          <p:cNvSpPr>
            <a:spLocks/>
          </p:cNvSpPr>
          <p:nvPr/>
        </p:nvSpPr>
        <p:spPr bwMode="gray">
          <a:xfrm>
            <a:off x="-19051" y="1931989"/>
            <a:ext cx="12211051" cy="2506662"/>
          </a:xfrm>
          <a:custGeom>
            <a:avLst/>
            <a:gdLst/>
            <a:ahLst/>
            <a:cxnLst>
              <a:cxn ang="0">
                <a:pos x="0" y="465"/>
              </a:cxn>
              <a:cxn ang="0">
                <a:pos x="2916" y="18"/>
              </a:cxn>
              <a:cxn ang="0">
                <a:pos x="5769" y="475"/>
              </a:cxn>
              <a:cxn ang="0">
                <a:pos x="5766" y="1579"/>
              </a:cxn>
              <a:cxn ang="0">
                <a:pos x="6" y="1579"/>
              </a:cxn>
              <a:cxn ang="0">
                <a:pos x="0" y="465"/>
              </a:cxn>
            </a:cxnLst>
            <a:rect l="0" t="0" r="r" b="b"/>
            <a:pathLst>
              <a:path w="5769" h="1579">
                <a:moveTo>
                  <a:pt x="0" y="465"/>
                </a:moveTo>
                <a:cubicBezTo>
                  <a:pt x="722" y="228"/>
                  <a:pt x="1673" y="36"/>
                  <a:pt x="2916" y="18"/>
                </a:cubicBezTo>
                <a:cubicBezTo>
                  <a:pt x="4159" y="0"/>
                  <a:pt x="5348" y="247"/>
                  <a:pt x="5769" y="475"/>
                </a:cubicBezTo>
                <a:lnTo>
                  <a:pt x="5766" y="1579"/>
                </a:lnTo>
                <a:lnTo>
                  <a:pt x="6" y="1579"/>
                </a:lnTo>
                <a:lnTo>
                  <a:pt x="0" y="465"/>
                </a:lnTo>
                <a:close/>
              </a:path>
            </a:pathLst>
          </a:custGeom>
          <a:solidFill>
            <a:schemeClr val="tx1"/>
          </a:solidFill>
          <a:ln w="57150" cmpd="sng">
            <a:noFill/>
            <a:round/>
            <a:headEnd/>
            <a:tailEnd/>
          </a:ln>
          <a:effectLst/>
        </p:spPr>
        <p: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4" name="Rectangle 18"/>
          <p:cNvSpPr>
            <a:spLocks noChangeArrowheads="1"/>
          </p:cNvSpPr>
          <p:nvPr/>
        </p:nvSpPr>
        <p:spPr bwMode="white">
          <a:xfrm>
            <a:off x="0" y="4933950"/>
            <a:ext cx="12217400" cy="1941514"/>
          </a:xfrm>
          <a:prstGeom prst="rect">
            <a:avLst/>
          </a:prstGeom>
          <a:solidFill>
            <a:srgbClr val="30A484"/>
          </a:solidFill>
          <a:ln w="9525">
            <a:noFill/>
            <a:miter lim="800000"/>
            <a:headEnd/>
            <a:tailEnd/>
          </a:ln>
          <a:effectLst/>
        </p:spPr>
        <p:txBody>
          <a:bodyPr wrap="none" anchor="ct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5" name="Freeform 19" descr="108a"/>
          <p:cNvSpPr>
            <a:spLocks/>
          </p:cNvSpPr>
          <p:nvPr/>
        </p:nvSpPr>
        <p:spPr bwMode="gray">
          <a:xfrm>
            <a:off x="-6350" y="2046288"/>
            <a:ext cx="12198351" cy="2787650"/>
          </a:xfrm>
          <a:custGeom>
            <a:avLst/>
            <a:gdLst/>
            <a:ahLst/>
            <a:cxnLst>
              <a:cxn ang="0">
                <a:pos x="0" y="586"/>
              </a:cxn>
              <a:cxn ang="0">
                <a:pos x="2929" y="18"/>
              </a:cxn>
              <a:cxn ang="0">
                <a:pos x="5763" y="593"/>
              </a:cxn>
              <a:cxn ang="0">
                <a:pos x="5763" y="1756"/>
              </a:cxn>
              <a:cxn ang="0">
                <a:pos x="0" y="1752"/>
              </a:cxn>
              <a:cxn ang="0">
                <a:pos x="0" y="586"/>
              </a:cxn>
            </a:cxnLst>
            <a:rect l="0" t="0" r="r" b="b"/>
            <a:pathLst>
              <a:path w="5763" h="1756">
                <a:moveTo>
                  <a:pt x="0" y="586"/>
                </a:moveTo>
                <a:cubicBezTo>
                  <a:pt x="693" y="340"/>
                  <a:pt x="1521" y="0"/>
                  <a:pt x="2929" y="18"/>
                </a:cubicBezTo>
                <a:cubicBezTo>
                  <a:pt x="4337" y="36"/>
                  <a:pt x="5292" y="322"/>
                  <a:pt x="5763" y="593"/>
                </a:cubicBezTo>
                <a:lnTo>
                  <a:pt x="5763" y="1756"/>
                </a:lnTo>
                <a:lnTo>
                  <a:pt x="0" y="1752"/>
                </a:lnTo>
                <a:lnTo>
                  <a:pt x="0" y="586"/>
                </a:lnTo>
                <a:close/>
              </a:path>
            </a:pathLst>
          </a:custGeom>
          <a:blipFill dpi="0" rotWithShape="1">
            <a:blip r:embed="rId2" cstate="print"/>
            <a:srcRect/>
            <a:stretch>
              <a:fillRect/>
            </a:stretch>
          </a:blipFill>
          <a:ln w="57150" cmpd="sng">
            <a:noFill/>
            <a:round/>
            <a:headEnd/>
            <a:tailEnd/>
          </a:ln>
          <a:effectLst/>
        </p:spPr>
        <p: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6" name="Rectangle 20"/>
          <p:cNvSpPr>
            <a:spLocks noChangeArrowheads="1"/>
          </p:cNvSpPr>
          <p:nvPr/>
        </p:nvSpPr>
        <p:spPr bwMode="gray">
          <a:xfrm>
            <a:off x="0" y="4826001"/>
            <a:ext cx="12208933" cy="168275"/>
          </a:xfrm>
          <a:prstGeom prst="rect">
            <a:avLst/>
          </a:prstGeom>
          <a:gradFill rotWithShape="1">
            <a:gsLst>
              <a:gs pos="0">
                <a:srgbClr val="30A484"/>
              </a:gs>
              <a:gs pos="100000">
                <a:srgbClr val="30A484">
                  <a:gamma/>
                  <a:shade val="46275"/>
                  <a:invGamma/>
                </a:srgbClr>
              </a:gs>
            </a:gsLst>
            <a:lin ang="5400000" scaled="1"/>
          </a:gradFill>
          <a:ln w="9525">
            <a:noFill/>
            <a:miter lim="800000"/>
            <a:headEnd/>
            <a:tailEnd/>
          </a:ln>
          <a:effectLst/>
        </p:spPr>
        <p:txBody>
          <a:bodyPr wrap="none" anchor="ct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Tree>
    <p:extLst>
      <p:ext uri="{BB962C8B-B14F-4D97-AF65-F5344CB8AC3E}">
        <p14:creationId xmlns:p14="http://schemas.microsoft.com/office/powerpoint/2010/main" val="22735127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17"/>
          <p:cNvSpPr>
            <a:spLocks noChangeArrowheads="1"/>
          </p:cNvSpPr>
          <p:nvPr/>
        </p:nvSpPr>
        <p:spPr bwMode="white">
          <a:xfrm>
            <a:off x="0" y="6351"/>
            <a:ext cx="12192000" cy="2946400"/>
          </a:xfrm>
          <a:prstGeom prst="rect">
            <a:avLst/>
          </a:prstGeom>
          <a:solidFill>
            <a:srgbClr val="1F5281"/>
          </a:solidFill>
          <a:ln w="9525">
            <a:noFill/>
            <a:miter lim="800000"/>
            <a:headEnd/>
            <a:tailEnd/>
          </a:ln>
          <a:effectLst/>
        </p:spPr>
        <p:txBody>
          <a:bodyPr wrap="none" anchor="ct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3" name="Freeform 21"/>
          <p:cNvSpPr>
            <a:spLocks/>
          </p:cNvSpPr>
          <p:nvPr/>
        </p:nvSpPr>
        <p:spPr bwMode="gray">
          <a:xfrm>
            <a:off x="-19051" y="1931989"/>
            <a:ext cx="12211051" cy="2506662"/>
          </a:xfrm>
          <a:custGeom>
            <a:avLst/>
            <a:gdLst/>
            <a:ahLst/>
            <a:cxnLst>
              <a:cxn ang="0">
                <a:pos x="0" y="465"/>
              </a:cxn>
              <a:cxn ang="0">
                <a:pos x="2916" y="18"/>
              </a:cxn>
              <a:cxn ang="0">
                <a:pos x="5769" y="475"/>
              </a:cxn>
              <a:cxn ang="0">
                <a:pos x="5766" y="1579"/>
              </a:cxn>
              <a:cxn ang="0">
                <a:pos x="6" y="1579"/>
              </a:cxn>
              <a:cxn ang="0">
                <a:pos x="0" y="465"/>
              </a:cxn>
            </a:cxnLst>
            <a:rect l="0" t="0" r="r" b="b"/>
            <a:pathLst>
              <a:path w="5769" h="1579">
                <a:moveTo>
                  <a:pt x="0" y="465"/>
                </a:moveTo>
                <a:cubicBezTo>
                  <a:pt x="722" y="228"/>
                  <a:pt x="1673" y="36"/>
                  <a:pt x="2916" y="18"/>
                </a:cubicBezTo>
                <a:cubicBezTo>
                  <a:pt x="4159" y="0"/>
                  <a:pt x="5348" y="247"/>
                  <a:pt x="5769" y="475"/>
                </a:cubicBezTo>
                <a:lnTo>
                  <a:pt x="5766" y="1579"/>
                </a:lnTo>
                <a:lnTo>
                  <a:pt x="6" y="1579"/>
                </a:lnTo>
                <a:lnTo>
                  <a:pt x="0" y="465"/>
                </a:lnTo>
                <a:close/>
              </a:path>
            </a:pathLst>
          </a:custGeom>
          <a:solidFill>
            <a:schemeClr val="tx1"/>
          </a:solidFill>
          <a:ln w="57150" cmpd="sng">
            <a:noFill/>
            <a:round/>
            <a:headEnd/>
            <a:tailEnd/>
          </a:ln>
          <a:effectLst/>
        </p:spPr>
        <p:txBody>
          <a:bodyP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4" name="Rectangle 18"/>
          <p:cNvSpPr>
            <a:spLocks noChangeArrowheads="1"/>
          </p:cNvSpPr>
          <p:nvPr/>
        </p:nvSpPr>
        <p:spPr bwMode="white">
          <a:xfrm>
            <a:off x="0" y="4933950"/>
            <a:ext cx="12217400" cy="1941514"/>
          </a:xfrm>
          <a:prstGeom prst="rect">
            <a:avLst/>
          </a:prstGeom>
          <a:solidFill>
            <a:srgbClr val="30A484"/>
          </a:solidFill>
          <a:ln w="9525">
            <a:noFill/>
            <a:miter lim="800000"/>
            <a:headEnd/>
            <a:tailEnd/>
          </a:ln>
          <a:effectLst/>
        </p:spPr>
        <p:txBody>
          <a:bodyPr wrap="none" anchor="ct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5" name="Freeform 19" descr="108a"/>
          <p:cNvSpPr>
            <a:spLocks/>
          </p:cNvSpPr>
          <p:nvPr/>
        </p:nvSpPr>
        <p:spPr bwMode="gray">
          <a:xfrm>
            <a:off x="-6349" y="2046288"/>
            <a:ext cx="12198351" cy="2787650"/>
          </a:xfrm>
          <a:custGeom>
            <a:avLst/>
            <a:gdLst/>
            <a:ahLst/>
            <a:cxnLst>
              <a:cxn ang="0">
                <a:pos x="0" y="586"/>
              </a:cxn>
              <a:cxn ang="0">
                <a:pos x="2929" y="18"/>
              </a:cxn>
              <a:cxn ang="0">
                <a:pos x="5763" y="593"/>
              </a:cxn>
              <a:cxn ang="0">
                <a:pos x="5763" y="1756"/>
              </a:cxn>
              <a:cxn ang="0">
                <a:pos x="0" y="1752"/>
              </a:cxn>
              <a:cxn ang="0">
                <a:pos x="0" y="586"/>
              </a:cxn>
            </a:cxnLst>
            <a:rect l="0" t="0" r="r" b="b"/>
            <a:pathLst>
              <a:path w="5763" h="1756">
                <a:moveTo>
                  <a:pt x="0" y="586"/>
                </a:moveTo>
                <a:cubicBezTo>
                  <a:pt x="693" y="340"/>
                  <a:pt x="1521" y="0"/>
                  <a:pt x="2929" y="18"/>
                </a:cubicBezTo>
                <a:cubicBezTo>
                  <a:pt x="4337" y="36"/>
                  <a:pt x="5292" y="322"/>
                  <a:pt x="5763" y="593"/>
                </a:cubicBezTo>
                <a:lnTo>
                  <a:pt x="5763" y="1756"/>
                </a:lnTo>
                <a:lnTo>
                  <a:pt x="0" y="1752"/>
                </a:lnTo>
                <a:lnTo>
                  <a:pt x="0" y="586"/>
                </a:lnTo>
                <a:close/>
              </a:path>
            </a:pathLst>
          </a:custGeom>
          <a:blipFill dpi="0" rotWithShape="1">
            <a:blip r:embed="rId2" cstate="print"/>
            <a:srcRect/>
            <a:stretch>
              <a:fillRect/>
            </a:stretch>
          </a:blipFill>
          <a:ln w="57150" cmpd="sng">
            <a:noFill/>
            <a:round/>
            <a:headEnd/>
            <a:tailEnd/>
          </a:ln>
          <a:effectLst/>
        </p:spPr>
        <p:txBody>
          <a:bodyP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6" name="Rectangle 20"/>
          <p:cNvSpPr>
            <a:spLocks noChangeArrowheads="1"/>
          </p:cNvSpPr>
          <p:nvPr/>
        </p:nvSpPr>
        <p:spPr bwMode="gray">
          <a:xfrm>
            <a:off x="0" y="4826003"/>
            <a:ext cx="12208933" cy="168275"/>
          </a:xfrm>
          <a:prstGeom prst="rect">
            <a:avLst/>
          </a:prstGeom>
          <a:gradFill rotWithShape="1">
            <a:gsLst>
              <a:gs pos="0">
                <a:srgbClr val="30A484"/>
              </a:gs>
              <a:gs pos="100000">
                <a:srgbClr val="30A484">
                  <a:gamma/>
                  <a:shade val="46275"/>
                  <a:invGamma/>
                </a:srgbClr>
              </a:gs>
            </a:gsLst>
            <a:lin ang="5400000" scaled="1"/>
          </a:gradFill>
          <a:ln w="9525">
            <a:noFill/>
            <a:miter lim="800000"/>
            <a:headEnd/>
            <a:tailEnd/>
          </a:ln>
          <a:effectLst/>
        </p:spPr>
        <p:txBody>
          <a:bodyPr wrap="none" anchor="ct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Tree>
    <p:extLst>
      <p:ext uri="{BB962C8B-B14F-4D97-AF65-F5344CB8AC3E}">
        <p14:creationId xmlns:p14="http://schemas.microsoft.com/office/powerpoint/2010/main" val="40865196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ln>
            <a:noFill/>
          </a:ln>
        </p:spPr>
        <p:txBody>
          <a:bodyPr/>
          <a:lstStyle>
            <a:lvl1pPr>
              <a:buClrTx/>
              <a:defRPr sz="2640">
                <a:solidFill>
                  <a:srgbClr val="000000"/>
                </a:solidFill>
              </a:defRPr>
            </a:lvl1pPr>
            <a:lvl2pPr>
              <a:defRPr sz="2400">
                <a:solidFill>
                  <a:srgbClr val="000000"/>
                </a:solidFill>
              </a:defRPr>
            </a:lvl2pPr>
            <a:lvl3pPr>
              <a:defRPr sz="2400">
                <a:solidFill>
                  <a:srgbClr val="000000"/>
                </a:solidFill>
              </a:defRPr>
            </a:lvl3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TextBox 3"/>
          <p:cNvSpPr txBox="1"/>
          <p:nvPr userDrawn="1"/>
        </p:nvSpPr>
        <p:spPr>
          <a:xfrm>
            <a:off x="9168341" y="6499980"/>
            <a:ext cx="2688299" cy="424732"/>
          </a:xfrm>
          <a:prstGeom prst="rect">
            <a:avLst/>
          </a:prstGeom>
          <a:noFill/>
        </p:spPr>
        <p:txBody>
          <a:bodyPr wrap="square" rtlCol="0">
            <a:spAutoFit/>
          </a:bodyPr>
          <a:lstStyle/>
          <a:p>
            <a:pPr marL="0" marR="0" lvl="0" indent="0" algn="r" defTabSz="1097253"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53"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53788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6"/>
          </a:xfrm>
          <a:prstGeom prst="rect">
            <a:avLst/>
          </a:prstGeo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400"/>
            </a:lvl1pPr>
            <a:lvl2pPr marL="548626" indent="0">
              <a:buNone/>
              <a:defRPr sz="2160"/>
            </a:lvl2pPr>
            <a:lvl3pPr marL="1097253" indent="0">
              <a:buNone/>
              <a:defRPr sz="1920"/>
            </a:lvl3pPr>
            <a:lvl4pPr marL="1645879" indent="0">
              <a:buNone/>
              <a:defRPr sz="1680"/>
            </a:lvl4pPr>
            <a:lvl5pPr marL="2194505" indent="0">
              <a:buNone/>
              <a:defRPr sz="1680"/>
            </a:lvl5pPr>
            <a:lvl6pPr marL="2743131" indent="0">
              <a:buNone/>
              <a:defRPr sz="1680"/>
            </a:lvl6pPr>
            <a:lvl7pPr marL="3291758" indent="0">
              <a:buNone/>
              <a:defRPr sz="1680"/>
            </a:lvl7pPr>
            <a:lvl8pPr marL="3840384" indent="0">
              <a:buNone/>
              <a:defRPr sz="1680"/>
            </a:lvl8pPr>
            <a:lvl9pPr marL="4389010" indent="0">
              <a:buNone/>
              <a:defRPr sz="1680"/>
            </a:lvl9pPr>
          </a:lstStyle>
          <a:p>
            <a:pPr lvl="0"/>
            <a:r>
              <a:rPr lang="zh-CN" altLang="en-US" smtClean="0"/>
              <a:t>单击此处编辑母版文本样式</a:t>
            </a:r>
          </a:p>
        </p:txBody>
      </p:sp>
      <p:sp>
        <p:nvSpPr>
          <p:cNvPr id="4" name="TextBox 3"/>
          <p:cNvSpPr txBox="1"/>
          <p:nvPr userDrawn="1"/>
        </p:nvSpPr>
        <p:spPr>
          <a:xfrm>
            <a:off x="9168341" y="6499980"/>
            <a:ext cx="2688299" cy="424732"/>
          </a:xfrm>
          <a:prstGeom prst="rect">
            <a:avLst/>
          </a:prstGeom>
          <a:noFill/>
        </p:spPr>
        <p:txBody>
          <a:bodyPr wrap="square" rtlCol="0">
            <a:spAutoFit/>
          </a:bodyPr>
          <a:lstStyle/>
          <a:p>
            <a:pPr marL="0" marR="0" lvl="0" indent="0" algn="r" defTabSz="1097253"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53"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246739576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solidFill>
                  <a:srgbClr val="000000"/>
                </a:solidFill>
              </a:defRPr>
            </a:lvl1pPr>
          </a:lstStyle>
          <a:p>
            <a:r>
              <a:rPr lang="zh-CN" altLang="en-US" smtClean="0"/>
              <a:t>单击此处编辑母版标题样式</a:t>
            </a:r>
            <a:endParaRPr lang="zh-CN" altLang="en-US"/>
          </a:p>
        </p:txBody>
      </p:sp>
      <p:sp>
        <p:nvSpPr>
          <p:cNvPr id="3" name="TextBox 2"/>
          <p:cNvSpPr txBox="1"/>
          <p:nvPr userDrawn="1"/>
        </p:nvSpPr>
        <p:spPr>
          <a:xfrm>
            <a:off x="9168341" y="6499980"/>
            <a:ext cx="2688299" cy="424732"/>
          </a:xfrm>
          <a:prstGeom prst="rect">
            <a:avLst/>
          </a:prstGeom>
          <a:noFill/>
        </p:spPr>
        <p:txBody>
          <a:bodyPr wrap="square" rtlCol="0">
            <a:spAutoFit/>
          </a:bodyPr>
          <a:lstStyle/>
          <a:p>
            <a:pPr marL="0" marR="0" lvl="0" indent="0" algn="r" defTabSz="1097253"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53"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2100108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1"/>
          <p:cNvSpPr txBox="1"/>
          <p:nvPr userDrawn="1"/>
        </p:nvSpPr>
        <p:spPr>
          <a:xfrm>
            <a:off x="9168341" y="6499980"/>
            <a:ext cx="2688299" cy="424732"/>
          </a:xfrm>
          <a:prstGeom prst="rect">
            <a:avLst/>
          </a:prstGeom>
          <a:noFill/>
        </p:spPr>
        <p:txBody>
          <a:bodyPr wrap="square" rtlCol="0">
            <a:spAutoFit/>
          </a:bodyPr>
          <a:lstStyle/>
          <a:p>
            <a:pPr marL="0" marR="0" lvl="0" indent="0" algn="r" defTabSz="1097253"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53"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337603786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911426" y="1355170"/>
            <a:ext cx="10738212" cy="4867072"/>
          </a:xfrm>
        </p:spPr>
        <p:txBody>
          <a:bodyPr>
            <a:normAutofit/>
          </a:bodyPr>
          <a:lstStyle>
            <a:lvl1pPr algn="just">
              <a:spcBef>
                <a:spcPts val="720"/>
              </a:spcBef>
              <a:spcAft>
                <a:spcPts val="720"/>
              </a:spcAft>
              <a:defRPr sz="2640" b="1" baseline="0">
                <a:solidFill>
                  <a:srgbClr val="000000"/>
                </a:solidFill>
                <a:effectLst/>
                <a:latin typeface="Calibri" panose="020F0502020204030204" pitchFamily="34" charset="0"/>
              </a:defRPr>
            </a:lvl1pPr>
            <a:lvl2pPr algn="just">
              <a:spcBef>
                <a:spcPts val="720"/>
              </a:spcBef>
              <a:spcAft>
                <a:spcPts val="720"/>
              </a:spcAft>
              <a:defRPr sz="2400" b="0" baseline="0">
                <a:solidFill>
                  <a:srgbClr val="000000"/>
                </a:solidFill>
                <a:effectLst/>
                <a:latin typeface="+mn-lt"/>
              </a:defRPr>
            </a:lvl2pPr>
            <a:lvl3pPr algn="just">
              <a:spcBef>
                <a:spcPts val="720"/>
              </a:spcBef>
              <a:spcAft>
                <a:spcPts val="720"/>
              </a:spcAft>
              <a:defRPr sz="2400" b="0" baseline="0">
                <a:solidFill>
                  <a:srgbClr val="000000"/>
                </a:solidFill>
                <a:effectLst/>
                <a:latin typeface="Cambria" panose="02040503050406030204" pitchFamily="18" charset="0"/>
              </a:defRPr>
            </a:lvl3pPr>
            <a:lvl4pPr algn="just">
              <a:spcBef>
                <a:spcPts val="720"/>
              </a:spcBef>
              <a:spcAft>
                <a:spcPts val="720"/>
              </a:spcAft>
              <a:defRPr b="0" baseline="0">
                <a:solidFill>
                  <a:srgbClr val="000000"/>
                </a:solidFill>
                <a:effectLst/>
                <a:latin typeface="Cambria" panose="02040503050406030204" pitchFamily="18" charset="0"/>
              </a:defRPr>
            </a:lvl4pPr>
            <a:lvl5pPr algn="just">
              <a:spcBef>
                <a:spcPts val="720"/>
              </a:spcBef>
              <a:spcAft>
                <a:spcPts val="720"/>
              </a:spcAft>
              <a:defRPr b="0" baseline="0">
                <a:solidFill>
                  <a:srgbClr val="000000"/>
                </a:solidFill>
                <a:effectLst/>
                <a:latin typeface="Cambria" panose="020405030504060302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smtClean="0"/>
              <a:t>第三级</a:t>
            </a:r>
            <a:endParaRPr lang="zh-CN" altLang="en-US" dirty="0" smtClean="0"/>
          </a:p>
        </p:txBody>
      </p:sp>
      <p:sp>
        <p:nvSpPr>
          <p:cNvPr id="16" name="标题 1"/>
          <p:cNvSpPr>
            <a:spLocks noGrp="1"/>
          </p:cNvSpPr>
          <p:nvPr>
            <p:ph type="title"/>
          </p:nvPr>
        </p:nvSpPr>
        <p:spPr>
          <a:xfrm>
            <a:off x="1477292" y="188336"/>
            <a:ext cx="10234805" cy="648377"/>
          </a:xfrm>
          <a:prstGeom prst="rect">
            <a:avLst/>
          </a:prstGeom>
          <a:noFill/>
        </p:spPr>
        <p:txBody>
          <a:bodyPr>
            <a:normAutofit/>
          </a:bodyPr>
          <a:lstStyle>
            <a:lvl1pPr algn="l">
              <a:defRPr sz="4320" b="0" baseline="0">
                <a:solidFill>
                  <a:schemeClr val="bg1">
                    <a:lumMod val="95000"/>
                  </a:schemeClr>
                </a:solidFill>
                <a:effectLst/>
                <a:latin typeface="Calibri" panose="020F0502020204030204" pitchFamily="34" charset="0"/>
                <a:ea typeface="黑体" panose="02010609060101010101" pitchFamily="49" charset="-122"/>
              </a:defRPr>
            </a:lvl1pPr>
          </a:lstStyle>
          <a:p>
            <a:r>
              <a:rPr lang="zh-CN" altLang="en-US" dirty="0" smtClean="0"/>
              <a:t>单击此处编辑母版标题样式</a:t>
            </a:r>
            <a:endParaRPr lang="zh-CN" altLang="en-US" dirty="0"/>
          </a:p>
        </p:txBody>
      </p:sp>
      <p:sp>
        <p:nvSpPr>
          <p:cNvPr id="5" name="TextBox 4"/>
          <p:cNvSpPr txBox="1"/>
          <p:nvPr userDrawn="1"/>
        </p:nvSpPr>
        <p:spPr>
          <a:xfrm>
            <a:off x="9168341" y="6499980"/>
            <a:ext cx="2688299" cy="424732"/>
          </a:xfrm>
          <a:prstGeom prst="rect">
            <a:avLst/>
          </a:prstGeom>
          <a:noFill/>
        </p:spPr>
        <p:txBody>
          <a:bodyPr wrap="square" rtlCol="0">
            <a:spAutoFit/>
          </a:bodyPr>
          <a:lstStyle/>
          <a:p>
            <a:pPr marL="0" marR="0" lvl="0" indent="0" algn="r" defTabSz="1097253"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53"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231979544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911426" y="1355170"/>
            <a:ext cx="10738212" cy="4867072"/>
          </a:xfrm>
        </p:spPr>
        <p:txBody>
          <a:bodyPr>
            <a:normAutofit/>
          </a:bodyPr>
          <a:lstStyle>
            <a:lvl1pPr algn="just">
              <a:spcBef>
                <a:spcPts val="720"/>
              </a:spcBef>
              <a:spcAft>
                <a:spcPts val="720"/>
              </a:spcAft>
              <a:defRPr sz="2640" b="1" baseline="0">
                <a:solidFill>
                  <a:srgbClr val="000000"/>
                </a:solidFill>
                <a:effectLst/>
                <a:latin typeface="Calibri" panose="020F0502020204030204" pitchFamily="34" charset="0"/>
              </a:defRPr>
            </a:lvl1pPr>
            <a:lvl2pPr algn="just">
              <a:spcBef>
                <a:spcPts val="720"/>
              </a:spcBef>
              <a:spcAft>
                <a:spcPts val="720"/>
              </a:spcAft>
              <a:defRPr sz="2400" b="0" baseline="0">
                <a:solidFill>
                  <a:srgbClr val="000000"/>
                </a:solidFill>
                <a:effectLst/>
                <a:latin typeface="+mn-lt"/>
              </a:defRPr>
            </a:lvl2pPr>
            <a:lvl3pPr algn="just">
              <a:spcBef>
                <a:spcPts val="720"/>
              </a:spcBef>
              <a:spcAft>
                <a:spcPts val="720"/>
              </a:spcAft>
              <a:defRPr sz="2400" b="0" baseline="0">
                <a:solidFill>
                  <a:srgbClr val="000000"/>
                </a:solidFill>
                <a:effectLst/>
                <a:latin typeface="Cambria" panose="02040503050406030204" pitchFamily="18" charset="0"/>
              </a:defRPr>
            </a:lvl3pPr>
            <a:lvl4pPr algn="just">
              <a:spcBef>
                <a:spcPts val="720"/>
              </a:spcBef>
              <a:spcAft>
                <a:spcPts val="720"/>
              </a:spcAft>
              <a:defRPr b="0" baseline="0">
                <a:solidFill>
                  <a:srgbClr val="000000"/>
                </a:solidFill>
                <a:effectLst/>
                <a:latin typeface="Cambria" panose="02040503050406030204" pitchFamily="18" charset="0"/>
              </a:defRPr>
            </a:lvl4pPr>
            <a:lvl5pPr algn="just">
              <a:spcBef>
                <a:spcPts val="720"/>
              </a:spcBef>
              <a:spcAft>
                <a:spcPts val="720"/>
              </a:spcAft>
              <a:defRPr b="0" baseline="0">
                <a:solidFill>
                  <a:srgbClr val="000000"/>
                </a:solidFill>
                <a:effectLst/>
                <a:latin typeface="Cambria" panose="020405030504060302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smtClean="0"/>
              <a:t>第三级</a:t>
            </a:r>
            <a:endParaRPr lang="zh-CN" altLang="en-US" dirty="0" smtClean="0"/>
          </a:p>
        </p:txBody>
      </p:sp>
      <p:sp>
        <p:nvSpPr>
          <p:cNvPr id="16" name="标题 1"/>
          <p:cNvSpPr>
            <a:spLocks noGrp="1"/>
          </p:cNvSpPr>
          <p:nvPr>
            <p:ph type="title"/>
          </p:nvPr>
        </p:nvSpPr>
        <p:spPr>
          <a:xfrm>
            <a:off x="1477292" y="188336"/>
            <a:ext cx="10234805" cy="648377"/>
          </a:xfrm>
          <a:prstGeom prst="rect">
            <a:avLst/>
          </a:prstGeom>
          <a:noFill/>
        </p:spPr>
        <p:txBody>
          <a:bodyPr>
            <a:normAutofit/>
          </a:bodyPr>
          <a:lstStyle>
            <a:lvl1pPr algn="l">
              <a:defRPr sz="4320" b="0" baseline="0">
                <a:solidFill>
                  <a:schemeClr val="bg1">
                    <a:lumMod val="95000"/>
                  </a:schemeClr>
                </a:solidFill>
                <a:effectLst/>
                <a:latin typeface="Calibri" panose="020F0502020204030204" pitchFamily="34" charset="0"/>
                <a:ea typeface="黑体" panose="02010609060101010101" pitchFamily="49" charset="-122"/>
              </a:defRPr>
            </a:lvl1pPr>
          </a:lstStyle>
          <a:p>
            <a:r>
              <a:rPr lang="zh-CN" altLang="en-US" dirty="0" smtClean="0"/>
              <a:t>单击此处编辑母版标题样式</a:t>
            </a:r>
            <a:endParaRPr lang="zh-CN" altLang="en-US" dirty="0"/>
          </a:p>
        </p:txBody>
      </p:sp>
      <p:sp>
        <p:nvSpPr>
          <p:cNvPr id="5" name="TextBox 4"/>
          <p:cNvSpPr txBox="1"/>
          <p:nvPr userDrawn="1"/>
        </p:nvSpPr>
        <p:spPr>
          <a:xfrm>
            <a:off x="9168341" y="6499980"/>
            <a:ext cx="2688299" cy="424732"/>
          </a:xfrm>
          <a:prstGeom prst="rect">
            <a:avLst/>
          </a:prstGeom>
          <a:noFill/>
        </p:spPr>
        <p:txBody>
          <a:bodyPr wrap="square" rtlCol="0">
            <a:spAutoFit/>
          </a:bodyPr>
          <a:lstStyle/>
          <a:p>
            <a:pPr marL="0" marR="0" lvl="0" indent="0" algn="r" defTabSz="1097253"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53"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17503232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973887" y="1147943"/>
            <a:ext cx="10738212" cy="4867072"/>
          </a:xfrm>
        </p:spPr>
        <p:txBody>
          <a:bodyPr>
            <a:normAutofit/>
          </a:bodyPr>
          <a:lstStyle>
            <a:lvl1pPr algn="just">
              <a:spcBef>
                <a:spcPts val="692"/>
              </a:spcBef>
              <a:spcAft>
                <a:spcPts val="692"/>
              </a:spcAft>
              <a:defRPr sz="2791" b="1" baseline="0">
                <a:effectLst/>
                <a:latin typeface="Calibri" panose="020F0502020204030204" pitchFamily="34" charset="0"/>
              </a:defRPr>
            </a:lvl1pPr>
            <a:lvl2pPr algn="just">
              <a:spcBef>
                <a:spcPts val="692"/>
              </a:spcBef>
              <a:spcAft>
                <a:spcPts val="692"/>
              </a:spcAft>
              <a:defRPr sz="2340" b="0" baseline="0">
                <a:effectLst/>
                <a:latin typeface="Calibri" panose="020F0502020204030204" pitchFamily="34" charset="0"/>
              </a:defRPr>
            </a:lvl2pPr>
            <a:lvl3pPr algn="just">
              <a:spcBef>
                <a:spcPts val="692"/>
              </a:spcBef>
              <a:spcAft>
                <a:spcPts val="692"/>
              </a:spcAft>
              <a:defRPr b="0" baseline="0">
                <a:effectLst/>
                <a:latin typeface="Calibri" panose="020F0502020204030204" pitchFamily="34" charset="0"/>
              </a:defRPr>
            </a:lvl3pPr>
            <a:lvl4pPr algn="just">
              <a:spcBef>
                <a:spcPts val="692"/>
              </a:spcBef>
              <a:spcAft>
                <a:spcPts val="692"/>
              </a:spcAft>
              <a:defRPr b="0" baseline="0">
                <a:effectLst/>
                <a:latin typeface="Calibri" panose="020F0502020204030204" pitchFamily="34" charset="0"/>
              </a:defRPr>
            </a:lvl4pPr>
            <a:lvl5pPr algn="just">
              <a:spcBef>
                <a:spcPts val="692"/>
              </a:spcBef>
              <a:spcAft>
                <a:spcPts val="692"/>
              </a:spcAft>
              <a:defRPr b="0" baseline="0">
                <a:effectLst/>
                <a:latin typeface="Calibri" panose="020F050202020403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6" name="标题 1"/>
          <p:cNvSpPr>
            <a:spLocks noGrp="1"/>
          </p:cNvSpPr>
          <p:nvPr>
            <p:ph type="title"/>
          </p:nvPr>
        </p:nvSpPr>
        <p:spPr>
          <a:xfrm>
            <a:off x="1477292" y="188336"/>
            <a:ext cx="10234805" cy="648377"/>
          </a:xfrm>
          <a:prstGeom prst="rect">
            <a:avLst/>
          </a:prstGeom>
          <a:noFill/>
        </p:spPr>
        <p:txBody>
          <a:bodyPr>
            <a:normAutofit/>
          </a:bodyPr>
          <a:lstStyle>
            <a:lvl1pPr algn="just">
              <a:defRPr sz="4140" b="0" baseline="0">
                <a:solidFill>
                  <a:srgbClr val="0000FF"/>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11" name="灯片编号占位符 10"/>
          <p:cNvSpPr>
            <a:spLocks noGrp="1"/>
          </p:cNvSpPr>
          <p:nvPr>
            <p:ph type="sldNum" sz="quarter" idx="13"/>
          </p:nvPr>
        </p:nvSpPr>
        <p:spPr>
          <a:xfrm>
            <a:off x="8592277" y="6582763"/>
            <a:ext cx="2844800" cy="260350"/>
          </a:xfrm>
          <a:prstGeom prst="rect">
            <a:avLst/>
          </a:prstGeom>
        </p:spPr>
        <p:txBody>
          <a:bodyPr/>
          <a:lstStyle>
            <a:lvl1pPr>
              <a:defRPr>
                <a:solidFill>
                  <a:schemeClr val="bg1"/>
                </a:solidFill>
              </a:defRPr>
            </a:lvl1pPr>
          </a:lstStyle>
          <a:p>
            <a:pPr defTabSz="1097253">
              <a:defRPr/>
            </a:pPr>
            <a:fld id="{7615FCAC-EDCB-4B76-AAED-BDCB9B34DD4B}" type="slidenum">
              <a:rPr lang="en-US" altLang="zh-CN" smtClean="0">
                <a:solidFill>
                  <a:prstClr val="white"/>
                </a:solidFill>
              </a:rPr>
              <a:pPr defTabSz="1097253">
                <a:defRPr/>
              </a:pPr>
              <a:t>‹#›</a:t>
            </a:fld>
            <a:endParaRPr lang="en-US" altLang="zh-CN" dirty="0">
              <a:solidFill>
                <a:prstClr val="white"/>
              </a:solidFill>
            </a:endParaRPr>
          </a:p>
        </p:txBody>
      </p:sp>
    </p:spTree>
    <p:extLst>
      <p:ext uri="{BB962C8B-B14F-4D97-AF65-F5344CB8AC3E}">
        <p14:creationId xmlns:p14="http://schemas.microsoft.com/office/powerpoint/2010/main" val="159182146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5_标题幻灯片">
    <p:spTree>
      <p:nvGrpSpPr>
        <p:cNvPr id="1" name=""/>
        <p:cNvGrpSpPr/>
        <p:nvPr/>
      </p:nvGrpSpPr>
      <p:grpSpPr>
        <a:xfrm>
          <a:off x="0" y="0"/>
          <a:ext cx="0" cy="0"/>
          <a:chOff x="0" y="0"/>
          <a:chExt cx="0" cy="0"/>
        </a:xfrm>
      </p:grpSpPr>
      <p:sp>
        <p:nvSpPr>
          <p:cNvPr id="16" name="标题 1"/>
          <p:cNvSpPr>
            <a:spLocks noGrp="1"/>
          </p:cNvSpPr>
          <p:nvPr>
            <p:ph type="title"/>
          </p:nvPr>
        </p:nvSpPr>
        <p:spPr>
          <a:xfrm>
            <a:off x="1295469" y="2124053"/>
            <a:ext cx="10125412" cy="2149607"/>
          </a:xfrm>
          <a:prstGeom prst="rect">
            <a:avLst/>
          </a:prstGeom>
          <a:noFill/>
        </p:spPr>
        <p:txBody>
          <a:bodyPr>
            <a:normAutofit/>
          </a:bodyPr>
          <a:lstStyle>
            <a:lvl1pPr algn="ctr">
              <a:defRPr sz="4320" b="0" baseline="0">
                <a:solidFill>
                  <a:srgbClr val="0000FF"/>
                </a:solidFill>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3" name="TextBox 2"/>
          <p:cNvSpPr txBox="1"/>
          <p:nvPr/>
        </p:nvSpPr>
        <p:spPr>
          <a:xfrm>
            <a:off x="9168341" y="6499980"/>
            <a:ext cx="2688299" cy="424732"/>
          </a:xfrm>
          <a:prstGeom prst="rect">
            <a:avLst/>
          </a:prstGeom>
          <a:noFill/>
        </p:spPr>
        <p:txBody>
          <a:bodyPr wrap="square" rtlCol="0">
            <a:spAutoFit/>
          </a:bodyPr>
          <a:lstStyle/>
          <a:p>
            <a:pPr marL="0" marR="0" lvl="0" indent="0" algn="r" defTabSz="1097149"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149"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309316809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pPr defTabSz="1097280"/>
            <a:fld id="{CBB96C3F-8C63-432F-9AD1-2207182A8732}" type="datetimeFigureOut">
              <a:rPr lang="zh-CN" altLang="en-US" smtClean="0">
                <a:solidFill>
                  <a:prstClr val="black">
                    <a:tint val="75000"/>
                  </a:prstClr>
                </a:solidFill>
              </a:rPr>
              <a:pPr defTabSz="1097280"/>
              <a:t>2022/8/29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109728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1097280"/>
            <a:fld id="{2F6F9FB9-CEB1-457A-B993-A1A76D83EC0F}" type="slidenum">
              <a:rPr lang="zh-CN" altLang="en-US" smtClean="0">
                <a:solidFill>
                  <a:prstClr val="black">
                    <a:tint val="75000"/>
                  </a:prstClr>
                </a:solidFill>
              </a:rPr>
              <a:pPr defTabSz="1097280"/>
              <a:t>‹#›</a:t>
            </a:fld>
            <a:endParaRPr lang="zh-CN" altLang="en-US">
              <a:solidFill>
                <a:prstClr val="black">
                  <a:tint val="7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105640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ln>
            <a:noFill/>
          </a:ln>
        </p:spPr>
        <p:txBody>
          <a:bodyPr/>
          <a:lstStyle>
            <a:lvl1pPr>
              <a:buClrTx/>
              <a:defRPr sz="2640">
                <a:solidFill>
                  <a:srgbClr val="000000"/>
                </a:solidFill>
              </a:defRPr>
            </a:lvl1pPr>
            <a:lvl2pPr>
              <a:defRPr sz="2400">
                <a:solidFill>
                  <a:srgbClr val="000000"/>
                </a:solidFill>
              </a:defRPr>
            </a:lvl2pPr>
            <a:lvl3pPr>
              <a:defRPr sz="2400">
                <a:solidFill>
                  <a:srgbClr val="000000"/>
                </a:solidFill>
              </a:defRPr>
            </a:lvl3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TextBox 3"/>
          <p:cNvSpPr txBox="1"/>
          <p:nvPr userDrawn="1"/>
        </p:nvSpPr>
        <p:spPr>
          <a:xfrm>
            <a:off x="9168341" y="6499980"/>
            <a:ext cx="2688299" cy="424732"/>
          </a:xfrm>
          <a:prstGeom prst="rect">
            <a:avLst/>
          </a:prstGeom>
          <a:noFill/>
        </p:spPr>
        <p:txBody>
          <a:bodyPr wrap="square" rtlCol="0">
            <a:spAutoFit/>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243477742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pPr defTabSz="1097280"/>
            <a:fld id="{CBB96C3F-8C63-432F-9AD1-2207182A8732}" type="datetimeFigureOut">
              <a:rPr lang="zh-CN" altLang="en-US" smtClean="0">
                <a:solidFill>
                  <a:prstClr val="black">
                    <a:tint val="75000"/>
                  </a:prstClr>
                </a:solidFill>
              </a:rPr>
              <a:pPr defTabSz="1097280"/>
              <a:t>2022/8/29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109728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1097280"/>
            <a:fld id="{2F6F9FB9-CEB1-457A-B993-A1A76D83EC0F}" type="slidenum">
              <a:rPr lang="zh-CN" altLang="en-US" smtClean="0">
                <a:solidFill>
                  <a:prstClr val="black">
                    <a:tint val="75000"/>
                  </a:prstClr>
                </a:solidFill>
              </a:rPr>
              <a:pPr defTabSz="1097280"/>
              <a:t>‹#›</a:t>
            </a:fld>
            <a:endParaRPr lang="zh-CN" altLang="en-US">
              <a:solidFill>
                <a:prstClr val="black">
                  <a:tint val="7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 y="0"/>
            <a:ext cx="12190955" cy="6858588"/>
          </a:xfrm>
          <a:prstGeom prst="rect">
            <a:avLst/>
          </a:prstGeom>
        </p:spPr>
      </p:pic>
      <p:sp>
        <p:nvSpPr>
          <p:cNvPr id="8" name="Rectangle 4"/>
          <p:cNvSpPr/>
          <p:nvPr userDrawn="1"/>
        </p:nvSpPr>
        <p:spPr>
          <a:xfrm>
            <a:off x="319020" y="368489"/>
            <a:ext cx="11520000" cy="5760000"/>
          </a:xfrm>
          <a:prstGeom prst="rect">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p:cNvGrpSpPr/>
          <p:nvPr userDrawn="1"/>
        </p:nvGrpSpPr>
        <p:grpSpPr>
          <a:xfrm>
            <a:off x="11697197" y="1948934"/>
            <a:ext cx="252000" cy="2639890"/>
            <a:chOff x="11697188" y="1703270"/>
            <a:chExt cx="252000" cy="2639889"/>
          </a:xfrm>
        </p:grpSpPr>
        <p:sp>
          <p:nvSpPr>
            <p:cNvPr id="9" name="Rounded Rectangle 7"/>
            <p:cNvSpPr/>
            <p:nvPr userDrawn="1"/>
          </p:nvSpPr>
          <p:spPr>
            <a:xfrm>
              <a:off x="11697188" y="1703270"/>
              <a:ext cx="252000" cy="2639889"/>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TextBox 10"/>
            <p:cNvSpPr txBox="1"/>
            <p:nvPr userDrawn="1"/>
          </p:nvSpPr>
          <p:spPr>
            <a:xfrm>
              <a:off x="11781280" y="1776592"/>
              <a:ext cx="138499" cy="2566567"/>
            </a:xfrm>
            <a:prstGeom prst="rect">
              <a:avLst/>
            </a:prstGeom>
            <a:noFill/>
          </p:spPr>
          <p:txBody>
            <a:bodyPr vert="eaVert" wrap="square" lIns="0" tIns="0" rIns="0" bIns="0" rtlCol="0">
              <a:spAutoFit/>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数据结构（从概念到实现）  清华大学出版社</a:t>
              </a:r>
              <a:endParaRPr kumimoji="0" lang="zh-CN" altLang="en-US" sz="9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31255901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4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pPr defTabSz="1097280"/>
            <a:fld id="{CBB96C3F-8C63-432F-9AD1-2207182A8732}" type="datetimeFigureOut">
              <a:rPr lang="zh-CN" altLang="en-US" smtClean="0">
                <a:solidFill>
                  <a:prstClr val="black">
                    <a:tint val="75000"/>
                  </a:prstClr>
                </a:solidFill>
              </a:rPr>
              <a:pPr defTabSz="1097280"/>
              <a:t>2022/8/29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109728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1097280"/>
            <a:fld id="{2F6F9FB9-CEB1-457A-B993-A1A76D83EC0F}" type="slidenum">
              <a:rPr lang="zh-CN" altLang="en-US" smtClean="0">
                <a:solidFill>
                  <a:prstClr val="black">
                    <a:tint val="75000"/>
                  </a:prstClr>
                </a:solidFill>
              </a:rPr>
              <a:pPr defTabSz="1097280"/>
              <a:t>‹#›</a:t>
            </a:fld>
            <a:endParaRPr lang="zh-CN" altLang="en-US">
              <a:solidFill>
                <a:prstClr val="black">
                  <a:tint val="75000"/>
                </a:prstClr>
              </a:solidFill>
            </a:endParaRPr>
          </a:p>
        </p:txBody>
      </p:sp>
    </p:spTree>
    <p:extLst>
      <p:ext uri="{BB962C8B-B14F-4D97-AF65-F5344CB8AC3E}">
        <p14:creationId xmlns:p14="http://schemas.microsoft.com/office/powerpoint/2010/main" val="20160983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pPr defTabSz="1097280"/>
            <a:fld id="{CBB96C3F-8C63-432F-9AD1-2207182A8732}" type="datetimeFigureOut">
              <a:rPr lang="zh-CN" altLang="en-US" smtClean="0">
                <a:solidFill>
                  <a:prstClr val="black">
                    <a:tint val="75000"/>
                  </a:prstClr>
                </a:solidFill>
              </a:rPr>
              <a:pPr defTabSz="1097280"/>
              <a:t>2022/8/29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defTabSz="1097280"/>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1097280"/>
            <a:fld id="{2F6F9FB9-CEB1-457A-B993-A1A76D83EC0F}" type="slidenum">
              <a:rPr lang="zh-CN" altLang="en-US" smtClean="0">
                <a:solidFill>
                  <a:prstClr val="black">
                    <a:tint val="75000"/>
                  </a:prstClr>
                </a:solidFill>
              </a:rPr>
              <a:pPr defTabSz="1097280"/>
              <a:t>‹#›</a:t>
            </a:fld>
            <a:endParaRPr lang="zh-CN" altLang="en-US">
              <a:solidFill>
                <a:prstClr val="black">
                  <a:tint val="75000"/>
                </a:prstClr>
              </a:solidFill>
            </a:endParaRPr>
          </a:p>
        </p:txBody>
      </p:sp>
    </p:spTree>
    <p:extLst>
      <p:ext uri="{BB962C8B-B14F-4D97-AF65-F5344CB8AC3E}">
        <p14:creationId xmlns:p14="http://schemas.microsoft.com/office/powerpoint/2010/main" val="2194980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ltLang="zh-CN" smtClean="0"/>
              <a:t>Click to 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ltLang="zh-CN" smtClean="0"/>
              <a:t>Click to edit Master text styles</a:t>
            </a:r>
          </a:p>
        </p:txBody>
      </p:sp>
      <p:sp>
        <p:nvSpPr>
          <p:cNvPr id="6" name="Content Placeholder 5"/>
          <p:cNvSpPr>
            <a:spLocks noGrp="1"/>
          </p:cNvSpPr>
          <p:nvPr>
            <p:ph sz="quarter" idx="4"/>
          </p:nvPr>
        </p:nvSpPr>
        <p:spPr>
          <a:xfrm>
            <a:off x="6172201" y="2505076"/>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pPr defTabSz="1097280"/>
            <a:fld id="{CBB96C3F-8C63-432F-9AD1-2207182A8732}" type="datetimeFigureOut">
              <a:rPr lang="zh-CN" altLang="en-US" smtClean="0">
                <a:solidFill>
                  <a:prstClr val="black">
                    <a:tint val="75000"/>
                  </a:prstClr>
                </a:solidFill>
              </a:rPr>
              <a:pPr defTabSz="1097280"/>
              <a:t>2022/8/29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pPr defTabSz="1097280"/>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1097280"/>
            <a:fld id="{2F6F9FB9-CEB1-457A-B993-A1A76D83EC0F}" type="slidenum">
              <a:rPr lang="zh-CN" altLang="en-US" smtClean="0">
                <a:solidFill>
                  <a:prstClr val="black">
                    <a:tint val="75000"/>
                  </a:prstClr>
                </a:solidFill>
              </a:rPr>
              <a:pPr defTabSz="1097280"/>
              <a:t>‹#›</a:t>
            </a:fld>
            <a:endParaRPr lang="zh-CN" altLang="en-US">
              <a:solidFill>
                <a:prstClr val="black">
                  <a:tint val="75000"/>
                </a:prstClr>
              </a:solidFill>
            </a:endParaRPr>
          </a:p>
        </p:txBody>
      </p:sp>
    </p:spTree>
    <p:extLst>
      <p:ext uri="{BB962C8B-B14F-4D97-AF65-F5344CB8AC3E}">
        <p14:creationId xmlns:p14="http://schemas.microsoft.com/office/powerpoint/2010/main" val="37548784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pPr defTabSz="1097280"/>
            <a:fld id="{CBB96C3F-8C63-432F-9AD1-2207182A8732}" type="datetimeFigureOut">
              <a:rPr lang="zh-CN" altLang="en-US" smtClean="0">
                <a:solidFill>
                  <a:prstClr val="black">
                    <a:tint val="75000"/>
                  </a:prstClr>
                </a:solidFill>
              </a:rPr>
              <a:pPr defTabSz="1097280"/>
              <a:t>2022/8/29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pPr defTabSz="1097280"/>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1097280"/>
            <a:fld id="{2F6F9FB9-CEB1-457A-B993-A1A76D83EC0F}" type="slidenum">
              <a:rPr lang="zh-CN" altLang="en-US" smtClean="0">
                <a:solidFill>
                  <a:prstClr val="black">
                    <a:tint val="75000"/>
                  </a:prstClr>
                </a:solidFill>
              </a:rPr>
              <a:pPr defTabSz="1097280"/>
              <a:t>‹#›</a:t>
            </a:fld>
            <a:endParaRPr lang="zh-CN" altLang="en-US">
              <a:solidFill>
                <a:prstClr val="black">
                  <a:tint val="75000"/>
                </a:prstClr>
              </a:solidFill>
            </a:endParaRPr>
          </a:p>
        </p:txBody>
      </p:sp>
    </p:spTree>
    <p:extLst>
      <p:ext uri="{BB962C8B-B14F-4D97-AF65-F5344CB8AC3E}">
        <p14:creationId xmlns:p14="http://schemas.microsoft.com/office/powerpoint/2010/main" val="8321989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1097280"/>
            <a:fld id="{CBB96C3F-8C63-432F-9AD1-2207182A8732}" type="datetimeFigureOut">
              <a:rPr lang="zh-CN" altLang="en-US" smtClean="0">
                <a:solidFill>
                  <a:prstClr val="black">
                    <a:tint val="75000"/>
                  </a:prstClr>
                </a:solidFill>
              </a:rPr>
              <a:pPr defTabSz="1097280"/>
              <a:t>2022/8/29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pPr defTabSz="1097280"/>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1097280"/>
            <a:fld id="{2F6F9FB9-CEB1-457A-B993-A1A76D83EC0F}" type="slidenum">
              <a:rPr lang="zh-CN" altLang="en-US" smtClean="0">
                <a:solidFill>
                  <a:prstClr val="black">
                    <a:tint val="75000"/>
                  </a:prstClr>
                </a:solidFill>
              </a:rPr>
              <a:pPr defTabSz="1097280"/>
              <a:t>‹#›</a:t>
            </a:fld>
            <a:endParaRPr lang="zh-CN" altLang="en-US">
              <a:solidFill>
                <a:prstClr val="black">
                  <a:tint val="75000"/>
                </a:prstClr>
              </a:solidFill>
            </a:endParaRPr>
          </a:p>
        </p:txBody>
      </p:sp>
    </p:spTree>
    <p:extLst>
      <p:ext uri="{BB962C8B-B14F-4D97-AF65-F5344CB8AC3E}">
        <p14:creationId xmlns:p14="http://schemas.microsoft.com/office/powerpoint/2010/main" val="16019838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6"/>
            <a:ext cx="6172200" cy="487362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pPr defTabSz="1097280"/>
            <a:fld id="{CBB96C3F-8C63-432F-9AD1-2207182A8732}" type="datetimeFigureOut">
              <a:rPr lang="zh-CN" altLang="en-US" smtClean="0">
                <a:solidFill>
                  <a:prstClr val="black">
                    <a:tint val="75000"/>
                  </a:prstClr>
                </a:solidFill>
              </a:rPr>
              <a:pPr defTabSz="1097280"/>
              <a:t>2022/8/29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defTabSz="1097280"/>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1097280"/>
            <a:fld id="{2F6F9FB9-CEB1-457A-B993-A1A76D83EC0F}" type="slidenum">
              <a:rPr lang="zh-CN" altLang="en-US" smtClean="0">
                <a:solidFill>
                  <a:prstClr val="black">
                    <a:tint val="75000"/>
                  </a:prstClr>
                </a:solidFill>
              </a:rPr>
              <a:pPr defTabSz="1097280"/>
              <a:t>‹#›</a:t>
            </a:fld>
            <a:endParaRPr lang="zh-CN" altLang="en-US">
              <a:solidFill>
                <a:prstClr val="black">
                  <a:tint val="75000"/>
                </a:prstClr>
              </a:solidFill>
            </a:endParaRPr>
          </a:p>
        </p:txBody>
      </p:sp>
    </p:spTree>
    <p:extLst>
      <p:ext uri="{BB962C8B-B14F-4D97-AF65-F5344CB8AC3E}">
        <p14:creationId xmlns:p14="http://schemas.microsoft.com/office/powerpoint/2010/main" val="39403638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6"/>
            <a:ext cx="6172200" cy="4873625"/>
          </a:xfrm>
        </p:spPr>
        <p:txBody>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pPr defTabSz="1097280"/>
            <a:fld id="{CBB96C3F-8C63-432F-9AD1-2207182A8732}" type="datetimeFigureOut">
              <a:rPr lang="zh-CN" altLang="en-US" smtClean="0">
                <a:solidFill>
                  <a:prstClr val="black">
                    <a:tint val="75000"/>
                  </a:prstClr>
                </a:solidFill>
              </a:rPr>
              <a:pPr defTabSz="1097280"/>
              <a:t>2022/8/29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defTabSz="1097280"/>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1097280"/>
            <a:fld id="{2F6F9FB9-CEB1-457A-B993-A1A76D83EC0F}" type="slidenum">
              <a:rPr lang="zh-CN" altLang="en-US" smtClean="0">
                <a:solidFill>
                  <a:prstClr val="black">
                    <a:tint val="75000"/>
                  </a:prstClr>
                </a:solidFill>
              </a:rPr>
              <a:pPr defTabSz="1097280"/>
              <a:t>‹#›</a:t>
            </a:fld>
            <a:endParaRPr lang="zh-CN" altLang="en-US">
              <a:solidFill>
                <a:prstClr val="black">
                  <a:tint val="75000"/>
                </a:prstClr>
              </a:solidFill>
            </a:endParaRPr>
          </a:p>
        </p:txBody>
      </p:sp>
    </p:spTree>
    <p:extLst>
      <p:ext uri="{BB962C8B-B14F-4D97-AF65-F5344CB8AC3E}">
        <p14:creationId xmlns:p14="http://schemas.microsoft.com/office/powerpoint/2010/main" val="10788005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pPr defTabSz="1097280"/>
            <a:fld id="{CBB96C3F-8C63-432F-9AD1-2207182A8732}" type="datetimeFigureOut">
              <a:rPr lang="zh-CN" altLang="en-US" smtClean="0">
                <a:solidFill>
                  <a:prstClr val="black">
                    <a:tint val="75000"/>
                  </a:prstClr>
                </a:solidFill>
              </a:rPr>
              <a:pPr defTabSz="1097280"/>
              <a:t>2022/8/29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109728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1097280"/>
            <a:fld id="{2F6F9FB9-CEB1-457A-B993-A1A76D83EC0F}" type="slidenum">
              <a:rPr lang="zh-CN" altLang="en-US" smtClean="0">
                <a:solidFill>
                  <a:prstClr val="black">
                    <a:tint val="75000"/>
                  </a:prstClr>
                </a:solidFill>
              </a:rPr>
              <a:pPr defTabSz="1097280"/>
              <a:t>‹#›</a:t>
            </a:fld>
            <a:endParaRPr lang="zh-CN" altLang="en-US">
              <a:solidFill>
                <a:prstClr val="black">
                  <a:tint val="75000"/>
                </a:prstClr>
              </a:solidFill>
            </a:endParaRPr>
          </a:p>
        </p:txBody>
      </p:sp>
    </p:spTree>
    <p:extLst>
      <p:ext uri="{BB962C8B-B14F-4D97-AF65-F5344CB8AC3E}">
        <p14:creationId xmlns:p14="http://schemas.microsoft.com/office/powerpoint/2010/main" val="35342083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pPr defTabSz="1097280"/>
            <a:fld id="{CBB96C3F-8C63-432F-9AD1-2207182A8732}" type="datetimeFigureOut">
              <a:rPr lang="zh-CN" altLang="en-US" smtClean="0">
                <a:solidFill>
                  <a:prstClr val="black">
                    <a:tint val="75000"/>
                  </a:prstClr>
                </a:solidFill>
              </a:rPr>
              <a:pPr defTabSz="1097280"/>
              <a:t>2022/8/29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109728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1097280"/>
            <a:fld id="{2F6F9FB9-CEB1-457A-B993-A1A76D83EC0F}" type="slidenum">
              <a:rPr lang="zh-CN" altLang="en-US" smtClean="0">
                <a:solidFill>
                  <a:prstClr val="black">
                    <a:tint val="75000"/>
                  </a:prstClr>
                </a:solidFill>
              </a:rPr>
              <a:pPr defTabSz="1097280"/>
              <a:t>‹#›</a:t>
            </a:fld>
            <a:endParaRPr lang="zh-CN" altLang="en-US">
              <a:solidFill>
                <a:prstClr val="black">
                  <a:tint val="75000"/>
                </a:prstClr>
              </a:solidFill>
            </a:endParaRPr>
          </a:p>
        </p:txBody>
      </p:sp>
    </p:spTree>
    <p:extLst>
      <p:ext uri="{BB962C8B-B14F-4D97-AF65-F5344CB8AC3E}">
        <p14:creationId xmlns:p14="http://schemas.microsoft.com/office/powerpoint/2010/main" val="2212416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6"/>
          </a:xfrm>
          <a:prstGeom prst="rect">
            <a:avLst/>
          </a:prstGeo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400"/>
            </a:lvl1pPr>
            <a:lvl2pPr marL="548640" indent="0">
              <a:buNone/>
              <a:defRPr sz="2160"/>
            </a:lvl2pPr>
            <a:lvl3pPr marL="1097280" indent="0">
              <a:buNone/>
              <a:defRPr sz="1920"/>
            </a:lvl3pPr>
            <a:lvl4pPr marL="1645920" indent="0">
              <a:buNone/>
              <a:defRPr sz="1680"/>
            </a:lvl4pPr>
            <a:lvl5pPr marL="2194560" indent="0">
              <a:buNone/>
              <a:defRPr sz="1680"/>
            </a:lvl5pPr>
            <a:lvl6pPr marL="2743200" indent="0">
              <a:buNone/>
              <a:defRPr sz="1680"/>
            </a:lvl6pPr>
            <a:lvl7pPr marL="3291840" indent="0">
              <a:buNone/>
              <a:defRPr sz="1680"/>
            </a:lvl7pPr>
            <a:lvl8pPr marL="3840480" indent="0">
              <a:buNone/>
              <a:defRPr sz="1680"/>
            </a:lvl8pPr>
            <a:lvl9pPr marL="4389120" indent="0">
              <a:buNone/>
              <a:defRPr sz="1680"/>
            </a:lvl9pPr>
          </a:lstStyle>
          <a:p>
            <a:pPr lvl="0"/>
            <a:r>
              <a:rPr lang="zh-CN" altLang="en-US" smtClean="0"/>
              <a:t>单击此处编辑母版文本样式</a:t>
            </a:r>
          </a:p>
        </p:txBody>
      </p:sp>
      <p:sp>
        <p:nvSpPr>
          <p:cNvPr id="4" name="TextBox 3"/>
          <p:cNvSpPr txBox="1"/>
          <p:nvPr userDrawn="1"/>
        </p:nvSpPr>
        <p:spPr>
          <a:xfrm>
            <a:off x="9168341" y="6499980"/>
            <a:ext cx="2688299" cy="424732"/>
          </a:xfrm>
          <a:prstGeom prst="rect">
            <a:avLst/>
          </a:prstGeom>
          <a:noFill/>
        </p:spPr>
        <p:txBody>
          <a:bodyPr wrap="square" rtlCol="0">
            <a:spAutoFit/>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119037479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973887" y="1147943"/>
            <a:ext cx="10738212" cy="4867072"/>
          </a:xfrm>
        </p:spPr>
        <p:txBody>
          <a:bodyPr>
            <a:normAutofit/>
          </a:bodyPr>
          <a:lstStyle>
            <a:lvl1pPr algn="just">
              <a:spcBef>
                <a:spcPts val="692"/>
              </a:spcBef>
              <a:spcAft>
                <a:spcPts val="692"/>
              </a:spcAft>
              <a:defRPr sz="2790" b="1" baseline="0">
                <a:effectLst/>
                <a:latin typeface="Calibri" panose="020F0502020204030204" pitchFamily="34" charset="0"/>
              </a:defRPr>
            </a:lvl1pPr>
            <a:lvl2pPr algn="just">
              <a:spcBef>
                <a:spcPts val="692"/>
              </a:spcBef>
              <a:spcAft>
                <a:spcPts val="692"/>
              </a:spcAft>
              <a:defRPr sz="2340" b="0" baseline="0">
                <a:effectLst/>
                <a:latin typeface="Calibri" panose="020F0502020204030204" pitchFamily="34" charset="0"/>
              </a:defRPr>
            </a:lvl2pPr>
            <a:lvl3pPr algn="just">
              <a:spcBef>
                <a:spcPts val="692"/>
              </a:spcBef>
              <a:spcAft>
                <a:spcPts val="692"/>
              </a:spcAft>
              <a:defRPr b="0" baseline="0">
                <a:effectLst/>
                <a:latin typeface="Calibri" panose="020F0502020204030204" pitchFamily="34" charset="0"/>
              </a:defRPr>
            </a:lvl3pPr>
            <a:lvl4pPr algn="just">
              <a:spcBef>
                <a:spcPts val="692"/>
              </a:spcBef>
              <a:spcAft>
                <a:spcPts val="692"/>
              </a:spcAft>
              <a:defRPr b="0" baseline="0">
                <a:effectLst/>
                <a:latin typeface="Calibri" panose="020F0502020204030204" pitchFamily="34" charset="0"/>
              </a:defRPr>
            </a:lvl4pPr>
            <a:lvl5pPr algn="just">
              <a:spcBef>
                <a:spcPts val="692"/>
              </a:spcBef>
              <a:spcAft>
                <a:spcPts val="692"/>
              </a:spcAft>
              <a:defRPr b="0" baseline="0">
                <a:effectLst/>
                <a:latin typeface="Calibri" panose="020F050202020403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6" name="标题 1"/>
          <p:cNvSpPr>
            <a:spLocks noGrp="1"/>
          </p:cNvSpPr>
          <p:nvPr>
            <p:ph type="title"/>
          </p:nvPr>
        </p:nvSpPr>
        <p:spPr>
          <a:xfrm>
            <a:off x="1477292" y="188335"/>
            <a:ext cx="10234805" cy="648377"/>
          </a:xfrm>
          <a:noFill/>
        </p:spPr>
        <p:txBody>
          <a:bodyPr>
            <a:normAutofit/>
          </a:bodyPr>
          <a:lstStyle>
            <a:lvl1pPr algn="just">
              <a:defRPr sz="4140" b="0" baseline="0">
                <a:solidFill>
                  <a:srgbClr val="0000FF"/>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11" name="灯片编号占位符 10"/>
          <p:cNvSpPr>
            <a:spLocks noGrp="1"/>
          </p:cNvSpPr>
          <p:nvPr>
            <p:ph type="sldNum" sz="quarter" idx="13"/>
          </p:nvPr>
        </p:nvSpPr>
        <p:spPr>
          <a:xfrm>
            <a:off x="8592277" y="6582763"/>
            <a:ext cx="2844800" cy="260350"/>
          </a:xfrm>
        </p:spPr>
        <p:txBody>
          <a:bodyPr/>
          <a:lstStyle>
            <a:lvl1pPr>
              <a:defRPr>
                <a:solidFill>
                  <a:schemeClr val="bg1"/>
                </a:solidFill>
              </a:defRPr>
            </a:lvl1pPr>
          </a:lstStyle>
          <a:p>
            <a:pPr defTabSz="1097280">
              <a:defRPr/>
            </a:pPr>
            <a:fld id="{7615FCAC-EDCB-4B76-AAED-BDCB9B34DD4B}" type="slidenum">
              <a:rPr lang="en-US" altLang="zh-CN" smtClean="0">
                <a:solidFill>
                  <a:prstClr val="white"/>
                </a:solidFill>
              </a:rPr>
              <a:pPr defTabSz="1097280">
                <a:defRPr/>
              </a:pPr>
              <a:t>‹#›</a:t>
            </a:fld>
            <a:endParaRPr lang="en-US" altLang="zh-CN" dirty="0">
              <a:solidFill>
                <a:prstClr val="white"/>
              </a:solidFill>
            </a:endParaRPr>
          </a:p>
        </p:txBody>
      </p:sp>
    </p:spTree>
    <p:extLst>
      <p:ext uri="{BB962C8B-B14F-4D97-AF65-F5344CB8AC3E}">
        <p14:creationId xmlns:p14="http://schemas.microsoft.com/office/powerpoint/2010/main" val="17292489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1203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solidFill>
                  <a:srgbClr val="000000"/>
                </a:solidFill>
              </a:defRPr>
            </a:lvl1pPr>
          </a:lstStyle>
          <a:p>
            <a:r>
              <a:rPr lang="zh-CN" altLang="en-US" smtClean="0"/>
              <a:t>单击此处编辑母版标题样式</a:t>
            </a:r>
            <a:endParaRPr lang="zh-CN" altLang="en-US"/>
          </a:p>
        </p:txBody>
      </p:sp>
      <p:sp>
        <p:nvSpPr>
          <p:cNvPr id="3" name="TextBox 2"/>
          <p:cNvSpPr txBox="1"/>
          <p:nvPr userDrawn="1"/>
        </p:nvSpPr>
        <p:spPr>
          <a:xfrm>
            <a:off x="9168341" y="6499980"/>
            <a:ext cx="2688299" cy="424732"/>
          </a:xfrm>
          <a:prstGeom prst="rect">
            <a:avLst/>
          </a:prstGeom>
          <a:noFill/>
        </p:spPr>
        <p:txBody>
          <a:bodyPr wrap="square" rtlCol="0">
            <a:spAutoFit/>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42598811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1"/>
          <p:cNvSpPr txBox="1"/>
          <p:nvPr userDrawn="1"/>
        </p:nvSpPr>
        <p:spPr>
          <a:xfrm>
            <a:off x="9168341" y="6499980"/>
            <a:ext cx="2688299" cy="424732"/>
          </a:xfrm>
          <a:prstGeom prst="rect">
            <a:avLst/>
          </a:prstGeom>
          <a:noFill/>
        </p:spPr>
        <p:txBody>
          <a:bodyPr wrap="square" rtlCol="0">
            <a:spAutoFit/>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42891447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幻灯片">
    <p:spTree>
      <p:nvGrpSpPr>
        <p:cNvPr id="1" name=""/>
        <p:cNvGrpSpPr/>
        <p:nvPr/>
      </p:nvGrpSpPr>
      <p:grpSpPr>
        <a:xfrm>
          <a:off x="0" y="0"/>
          <a:ext cx="0" cy="0"/>
          <a:chOff x="0" y="0"/>
          <a:chExt cx="0" cy="0"/>
        </a:xfrm>
      </p:grpSpPr>
      <p:sp>
        <p:nvSpPr>
          <p:cNvPr id="16" name="标题 1"/>
          <p:cNvSpPr>
            <a:spLocks noGrp="1"/>
          </p:cNvSpPr>
          <p:nvPr>
            <p:ph type="title"/>
          </p:nvPr>
        </p:nvSpPr>
        <p:spPr>
          <a:xfrm>
            <a:off x="1295469" y="2124053"/>
            <a:ext cx="10125412" cy="2149607"/>
          </a:xfrm>
          <a:prstGeom prst="rect">
            <a:avLst/>
          </a:prstGeom>
          <a:noFill/>
        </p:spPr>
        <p:txBody>
          <a:bodyPr>
            <a:normAutofit/>
          </a:bodyPr>
          <a:lstStyle>
            <a:lvl1pPr algn="ctr">
              <a:defRPr sz="4320" b="0" baseline="0">
                <a:solidFill>
                  <a:srgbClr val="0000FF"/>
                </a:solidFill>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3" name="TextBox 2"/>
          <p:cNvSpPr txBox="1"/>
          <p:nvPr userDrawn="1"/>
        </p:nvSpPr>
        <p:spPr>
          <a:xfrm>
            <a:off x="9168341" y="6499980"/>
            <a:ext cx="2688299" cy="424732"/>
          </a:xfrm>
          <a:prstGeom prst="rect">
            <a:avLst/>
          </a:prstGeom>
          <a:noFill/>
        </p:spPr>
        <p:txBody>
          <a:bodyPr wrap="square" rtlCol="0">
            <a:spAutoFit/>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18550318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911425" y="1355170"/>
            <a:ext cx="10738212" cy="4867072"/>
          </a:xfrm>
        </p:spPr>
        <p:txBody>
          <a:bodyPr>
            <a:normAutofit/>
          </a:bodyPr>
          <a:lstStyle>
            <a:lvl1pPr algn="just">
              <a:spcBef>
                <a:spcPts val="720"/>
              </a:spcBef>
              <a:spcAft>
                <a:spcPts val="720"/>
              </a:spcAft>
              <a:defRPr sz="2640" b="1" baseline="0">
                <a:solidFill>
                  <a:srgbClr val="000000"/>
                </a:solidFill>
                <a:effectLst/>
                <a:latin typeface="Calibri" panose="020F0502020204030204" pitchFamily="34" charset="0"/>
              </a:defRPr>
            </a:lvl1pPr>
            <a:lvl2pPr algn="just">
              <a:spcBef>
                <a:spcPts val="720"/>
              </a:spcBef>
              <a:spcAft>
                <a:spcPts val="720"/>
              </a:spcAft>
              <a:defRPr sz="2400" b="0" baseline="0">
                <a:solidFill>
                  <a:srgbClr val="000000"/>
                </a:solidFill>
                <a:effectLst/>
                <a:latin typeface="+mn-lt"/>
              </a:defRPr>
            </a:lvl2pPr>
            <a:lvl3pPr algn="just">
              <a:spcBef>
                <a:spcPts val="720"/>
              </a:spcBef>
              <a:spcAft>
                <a:spcPts val="720"/>
              </a:spcAft>
              <a:defRPr sz="2400" b="0" baseline="0">
                <a:solidFill>
                  <a:srgbClr val="000000"/>
                </a:solidFill>
                <a:effectLst/>
                <a:latin typeface="Cambria" panose="02040503050406030204" pitchFamily="18" charset="0"/>
              </a:defRPr>
            </a:lvl3pPr>
            <a:lvl4pPr algn="just">
              <a:spcBef>
                <a:spcPts val="720"/>
              </a:spcBef>
              <a:spcAft>
                <a:spcPts val="720"/>
              </a:spcAft>
              <a:defRPr b="0" baseline="0">
                <a:solidFill>
                  <a:srgbClr val="000000"/>
                </a:solidFill>
                <a:effectLst/>
                <a:latin typeface="Cambria" panose="02040503050406030204" pitchFamily="18" charset="0"/>
              </a:defRPr>
            </a:lvl4pPr>
            <a:lvl5pPr algn="just">
              <a:spcBef>
                <a:spcPts val="720"/>
              </a:spcBef>
              <a:spcAft>
                <a:spcPts val="720"/>
              </a:spcAft>
              <a:defRPr b="0" baseline="0">
                <a:solidFill>
                  <a:srgbClr val="000000"/>
                </a:solidFill>
                <a:effectLst/>
                <a:latin typeface="Cambria" panose="020405030504060302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smtClean="0"/>
              <a:t>第三级</a:t>
            </a:r>
            <a:endParaRPr lang="zh-CN" altLang="en-US" dirty="0" smtClean="0"/>
          </a:p>
        </p:txBody>
      </p:sp>
      <p:sp>
        <p:nvSpPr>
          <p:cNvPr id="16" name="标题 1"/>
          <p:cNvSpPr>
            <a:spLocks noGrp="1"/>
          </p:cNvSpPr>
          <p:nvPr>
            <p:ph type="title"/>
          </p:nvPr>
        </p:nvSpPr>
        <p:spPr>
          <a:xfrm>
            <a:off x="1477292" y="188335"/>
            <a:ext cx="10234805" cy="648377"/>
          </a:xfrm>
          <a:prstGeom prst="rect">
            <a:avLst/>
          </a:prstGeom>
          <a:noFill/>
        </p:spPr>
        <p:txBody>
          <a:bodyPr>
            <a:normAutofit/>
          </a:bodyPr>
          <a:lstStyle>
            <a:lvl1pPr algn="l">
              <a:defRPr sz="4320" b="0" baseline="0">
                <a:solidFill>
                  <a:schemeClr val="bg1">
                    <a:lumMod val="95000"/>
                  </a:schemeClr>
                </a:solidFill>
                <a:effectLst/>
                <a:latin typeface="Calibri" panose="020F0502020204030204" pitchFamily="34" charset="0"/>
                <a:ea typeface="黑体" panose="02010609060101010101" pitchFamily="49" charset="-122"/>
              </a:defRPr>
            </a:lvl1pPr>
          </a:lstStyle>
          <a:p>
            <a:r>
              <a:rPr lang="zh-CN" altLang="en-US" dirty="0" smtClean="0"/>
              <a:t>单击此处编辑母版标题样式</a:t>
            </a:r>
            <a:endParaRPr lang="zh-CN" altLang="en-US" dirty="0"/>
          </a:p>
        </p:txBody>
      </p:sp>
      <p:sp>
        <p:nvSpPr>
          <p:cNvPr id="5" name="TextBox 4"/>
          <p:cNvSpPr txBox="1"/>
          <p:nvPr userDrawn="1"/>
        </p:nvSpPr>
        <p:spPr>
          <a:xfrm>
            <a:off x="9168341" y="6499980"/>
            <a:ext cx="2688299" cy="424732"/>
          </a:xfrm>
          <a:prstGeom prst="rect">
            <a:avLst/>
          </a:prstGeom>
          <a:noFill/>
        </p:spPr>
        <p:txBody>
          <a:bodyPr wrap="square" rtlCol="0">
            <a:spAutoFit/>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6398620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2022/8/29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84574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973887" y="1147942"/>
            <a:ext cx="10738212" cy="4867072"/>
          </a:xfrm>
        </p:spPr>
        <p:txBody>
          <a:bodyPr>
            <a:normAutofit/>
          </a:bodyPr>
          <a:lstStyle>
            <a:lvl1pPr algn="just">
              <a:spcBef>
                <a:spcPts val="769"/>
              </a:spcBef>
              <a:spcAft>
                <a:spcPts val="769"/>
              </a:spcAft>
              <a:defRPr sz="3100" b="1" baseline="0">
                <a:effectLst/>
                <a:latin typeface="Calibri" panose="020F0502020204030204" pitchFamily="34" charset="0"/>
              </a:defRPr>
            </a:lvl1pPr>
            <a:lvl2pPr algn="just">
              <a:spcBef>
                <a:spcPts val="769"/>
              </a:spcBef>
              <a:spcAft>
                <a:spcPts val="769"/>
              </a:spcAft>
              <a:defRPr sz="2600" b="0" baseline="0">
                <a:effectLst/>
                <a:latin typeface="Calibri" panose="020F0502020204030204" pitchFamily="34" charset="0"/>
              </a:defRPr>
            </a:lvl2pPr>
            <a:lvl3pPr algn="just">
              <a:spcBef>
                <a:spcPts val="769"/>
              </a:spcBef>
              <a:spcAft>
                <a:spcPts val="769"/>
              </a:spcAft>
              <a:defRPr b="0" baseline="0">
                <a:effectLst/>
                <a:latin typeface="Calibri" panose="020F0502020204030204" pitchFamily="34" charset="0"/>
              </a:defRPr>
            </a:lvl3pPr>
            <a:lvl4pPr algn="just">
              <a:spcBef>
                <a:spcPts val="769"/>
              </a:spcBef>
              <a:spcAft>
                <a:spcPts val="769"/>
              </a:spcAft>
              <a:defRPr b="0" baseline="0">
                <a:effectLst/>
                <a:latin typeface="Calibri" panose="020F0502020204030204" pitchFamily="34" charset="0"/>
              </a:defRPr>
            </a:lvl4pPr>
            <a:lvl5pPr algn="just">
              <a:spcBef>
                <a:spcPts val="769"/>
              </a:spcBef>
              <a:spcAft>
                <a:spcPts val="769"/>
              </a:spcAft>
              <a:defRPr b="0" baseline="0">
                <a:effectLst/>
                <a:latin typeface="Calibri" panose="020F050202020403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6" name="标题 1"/>
          <p:cNvSpPr>
            <a:spLocks noGrp="1"/>
          </p:cNvSpPr>
          <p:nvPr>
            <p:ph type="title"/>
          </p:nvPr>
        </p:nvSpPr>
        <p:spPr>
          <a:xfrm>
            <a:off x="1477292" y="188335"/>
            <a:ext cx="10234805" cy="648377"/>
          </a:xfrm>
          <a:prstGeom prst="rect">
            <a:avLst/>
          </a:prstGeom>
          <a:noFill/>
        </p:spPr>
        <p:txBody>
          <a:bodyPr>
            <a:normAutofit/>
          </a:bodyPr>
          <a:lstStyle>
            <a:lvl1pPr algn="just">
              <a:defRPr sz="4600" b="0" baseline="0">
                <a:solidFill>
                  <a:srgbClr val="0000FF"/>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11" name="灯片编号占位符 10"/>
          <p:cNvSpPr>
            <a:spLocks noGrp="1"/>
          </p:cNvSpPr>
          <p:nvPr>
            <p:ph type="sldNum" sz="quarter" idx="13"/>
          </p:nvPr>
        </p:nvSpPr>
        <p:spPr>
          <a:xfrm>
            <a:off x="8592277" y="6582763"/>
            <a:ext cx="2844800" cy="260350"/>
          </a:xfrm>
          <a:prstGeom prst="rect">
            <a:avLst/>
          </a:prstGeom>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615FCAC-EDCB-4B76-AAED-BDCB9B34DD4B}" type="slidenum">
              <a:rPr kumimoji="0" lang="en-US" altLang="zh-CN" sz="1200" b="0" i="0" u="none" strike="noStrike" kern="1200" cap="none" spc="0" normalizeH="0" baseline="0" noProof="0" smtClean="0">
                <a:ln>
                  <a:noFill/>
                </a:ln>
                <a:solidFill>
                  <a:prstClr val="white"/>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CN" sz="12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81068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oleObject" Target="../embeddings/oleObject2.bin"/><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vmlDrawing" Target="../drawings/vmlDrawing2.v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5"/>
          <p:cNvGraphicFramePr>
            <a:graphicFrameLocks noChangeAspect="1"/>
          </p:cNvGraphicFramePr>
          <p:nvPr/>
        </p:nvGraphicFramePr>
        <p:xfrm>
          <a:off x="0" y="247650"/>
          <a:ext cx="12192000" cy="1155700"/>
        </p:xfrm>
        <a:graphic>
          <a:graphicData uri="http://schemas.openxmlformats.org/presentationml/2006/ole">
            <mc:AlternateContent xmlns:mc="http://schemas.openxmlformats.org/markup-compatibility/2006">
              <mc:Choice xmlns:v="urn:schemas-microsoft-com:vml" Requires="v">
                <p:oleObj spid="_x0000_s1031" name="Image" r:id="rId12" imgW="6311111" imgH="1155148" progId="Photoshop.Image.6">
                  <p:embed/>
                </p:oleObj>
              </mc:Choice>
              <mc:Fallback>
                <p:oleObj name="Image" r:id="rId12" imgW="6311111" imgH="1155148" progId="Photoshop.Image.6">
                  <p:embed/>
                  <p:pic>
                    <p:nvPicPr>
                      <p:cNvPr id="1026"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247650"/>
                        <a:ext cx="121920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Rectangle 16"/>
          <p:cNvSpPr>
            <a:spLocks noChangeArrowheads="1"/>
          </p:cNvSpPr>
          <p:nvPr/>
        </p:nvSpPr>
        <p:spPr bwMode="ltGray">
          <a:xfrm>
            <a:off x="0" y="6524626"/>
            <a:ext cx="12192000" cy="333376"/>
          </a:xfrm>
          <a:prstGeom prst="rect">
            <a:avLst/>
          </a:prstGeom>
          <a:solidFill>
            <a:srgbClr val="30A383"/>
          </a:solidFill>
          <a:ln w="9525">
            <a:noFill/>
            <a:miter lim="800000"/>
            <a:headEnd/>
            <a:tailEnd/>
          </a:ln>
          <a:effectLst/>
        </p:spPr>
        <p:txBody>
          <a:bodyPr wrap="none" anchor="ct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1041" name="Rectangle 17"/>
          <p:cNvSpPr>
            <a:spLocks noChangeArrowheads="1"/>
          </p:cNvSpPr>
          <p:nvPr/>
        </p:nvSpPr>
        <p:spPr bwMode="white">
          <a:xfrm>
            <a:off x="0" y="0"/>
            <a:ext cx="12192000" cy="241300"/>
          </a:xfrm>
          <a:prstGeom prst="rect">
            <a:avLst/>
          </a:prstGeom>
          <a:solidFill>
            <a:srgbClr val="1F5281"/>
          </a:solidFill>
          <a:ln w="9525">
            <a:noFill/>
            <a:miter lim="800000"/>
            <a:headEnd/>
            <a:tailEnd/>
          </a:ln>
          <a:effectLst/>
        </p:spPr>
        <p:txBody>
          <a:bodyPr wrap="none"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1042" name="Freeform 18"/>
          <p:cNvSpPr>
            <a:spLocks/>
          </p:cNvSpPr>
          <p:nvPr/>
        </p:nvSpPr>
        <p:spPr bwMode="white">
          <a:xfrm>
            <a:off x="4235" y="963613"/>
            <a:ext cx="12187767" cy="461962"/>
          </a:xfrm>
          <a:custGeom>
            <a:avLst/>
            <a:gdLst/>
            <a:ahLst/>
            <a:cxnLst>
              <a:cxn ang="0">
                <a:pos x="0" y="290"/>
              </a:cxn>
              <a:cxn ang="0">
                <a:pos x="1" y="193"/>
              </a:cxn>
              <a:cxn ang="0">
                <a:pos x="1833" y="25"/>
              </a:cxn>
              <a:cxn ang="0">
                <a:pos x="3966" y="41"/>
              </a:cxn>
              <a:cxn ang="0">
                <a:pos x="5760" y="184"/>
              </a:cxn>
              <a:cxn ang="0">
                <a:pos x="5764" y="291"/>
              </a:cxn>
              <a:cxn ang="0">
                <a:pos x="0" y="290"/>
              </a:cxn>
            </a:cxnLst>
            <a:rect l="0" t="0" r="r" b="b"/>
            <a:pathLst>
              <a:path w="5764" h="291">
                <a:moveTo>
                  <a:pt x="0" y="290"/>
                </a:moveTo>
                <a:lnTo>
                  <a:pt x="1" y="193"/>
                </a:lnTo>
                <a:cubicBezTo>
                  <a:pt x="305" y="150"/>
                  <a:pt x="1172" y="50"/>
                  <a:pt x="1833" y="25"/>
                </a:cubicBezTo>
                <a:cubicBezTo>
                  <a:pt x="2494" y="0"/>
                  <a:pt x="3312" y="15"/>
                  <a:pt x="3966" y="41"/>
                </a:cubicBezTo>
                <a:cubicBezTo>
                  <a:pt x="4620" y="68"/>
                  <a:pt x="5460" y="142"/>
                  <a:pt x="5760" y="184"/>
                </a:cubicBezTo>
                <a:lnTo>
                  <a:pt x="5764" y="291"/>
                </a:lnTo>
                <a:lnTo>
                  <a:pt x="0" y="290"/>
                </a:lnTo>
                <a:close/>
              </a:path>
            </a:pathLst>
          </a:custGeom>
          <a:solidFill>
            <a:schemeClr val="bg1"/>
          </a:solidFill>
          <a:ln w="9525">
            <a:noFill/>
            <a:round/>
            <a:headEnd/>
            <a:tailEnd/>
          </a:ln>
          <a:effectLst/>
        </p:spPr>
        <p: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1031" name="Rectangle 3"/>
          <p:cNvSpPr>
            <a:spLocks noGrp="1" noChangeArrowheads="1"/>
          </p:cNvSpPr>
          <p:nvPr>
            <p:ph type="body" idx="1"/>
          </p:nvPr>
        </p:nvSpPr>
        <p:spPr bwMode="auto">
          <a:xfrm>
            <a:off x="609600" y="1393826"/>
            <a:ext cx="109728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TextBox 6"/>
          <p:cNvSpPr txBox="1"/>
          <p:nvPr userDrawn="1"/>
        </p:nvSpPr>
        <p:spPr>
          <a:xfrm>
            <a:off x="9168341" y="6499980"/>
            <a:ext cx="2688299" cy="424732"/>
          </a:xfrm>
          <a:prstGeom prst="rect">
            <a:avLst/>
          </a:prstGeom>
          <a:noFill/>
        </p:spPr>
        <p:txBody>
          <a:bodyPr wrap="square" rtlCol="0">
            <a:spAutoFit/>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2561254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hf hdr="0" dt="0"/>
  <p:txStyles>
    <p:titleStyle>
      <a:lvl1pPr algn="ctr" rtl="0" eaLnBrk="1" fontAlgn="base" hangingPunct="1">
        <a:spcBef>
          <a:spcPct val="0"/>
        </a:spcBef>
        <a:spcAft>
          <a:spcPct val="0"/>
        </a:spcAft>
        <a:defRPr sz="3360">
          <a:solidFill>
            <a:schemeClr val="bg1"/>
          </a:solidFill>
          <a:latin typeface="+mj-lt"/>
          <a:ea typeface="+mj-ea"/>
          <a:cs typeface="+mj-cs"/>
        </a:defRPr>
      </a:lvl1pPr>
      <a:lvl2pPr algn="ctr" rtl="0" eaLnBrk="1" fontAlgn="base" hangingPunct="1">
        <a:spcBef>
          <a:spcPct val="0"/>
        </a:spcBef>
        <a:spcAft>
          <a:spcPct val="0"/>
        </a:spcAft>
        <a:defRPr sz="3360">
          <a:solidFill>
            <a:schemeClr val="bg1"/>
          </a:solidFill>
          <a:latin typeface="Verdana" pitchFamily="34" charset="0"/>
        </a:defRPr>
      </a:lvl2pPr>
      <a:lvl3pPr algn="ctr" rtl="0" eaLnBrk="1" fontAlgn="base" hangingPunct="1">
        <a:spcBef>
          <a:spcPct val="0"/>
        </a:spcBef>
        <a:spcAft>
          <a:spcPct val="0"/>
        </a:spcAft>
        <a:defRPr sz="3360">
          <a:solidFill>
            <a:schemeClr val="bg1"/>
          </a:solidFill>
          <a:latin typeface="Verdana" pitchFamily="34" charset="0"/>
        </a:defRPr>
      </a:lvl3pPr>
      <a:lvl4pPr algn="ctr" rtl="0" eaLnBrk="1" fontAlgn="base" hangingPunct="1">
        <a:spcBef>
          <a:spcPct val="0"/>
        </a:spcBef>
        <a:spcAft>
          <a:spcPct val="0"/>
        </a:spcAft>
        <a:defRPr sz="3360">
          <a:solidFill>
            <a:schemeClr val="bg1"/>
          </a:solidFill>
          <a:latin typeface="Verdana" pitchFamily="34" charset="0"/>
        </a:defRPr>
      </a:lvl4pPr>
      <a:lvl5pPr algn="ctr" rtl="0" eaLnBrk="1" fontAlgn="base" hangingPunct="1">
        <a:spcBef>
          <a:spcPct val="0"/>
        </a:spcBef>
        <a:spcAft>
          <a:spcPct val="0"/>
        </a:spcAft>
        <a:defRPr sz="3360">
          <a:solidFill>
            <a:schemeClr val="bg1"/>
          </a:solidFill>
          <a:latin typeface="Verdana" pitchFamily="34" charset="0"/>
        </a:defRPr>
      </a:lvl5pPr>
      <a:lvl6pPr marL="548640" algn="ctr" rtl="0" eaLnBrk="1" fontAlgn="base" hangingPunct="1">
        <a:spcBef>
          <a:spcPct val="0"/>
        </a:spcBef>
        <a:spcAft>
          <a:spcPct val="0"/>
        </a:spcAft>
        <a:defRPr sz="3360">
          <a:solidFill>
            <a:schemeClr val="bg1"/>
          </a:solidFill>
          <a:latin typeface="Verdana" pitchFamily="34" charset="0"/>
        </a:defRPr>
      </a:lvl6pPr>
      <a:lvl7pPr marL="1097280" algn="ctr" rtl="0" eaLnBrk="1" fontAlgn="base" hangingPunct="1">
        <a:spcBef>
          <a:spcPct val="0"/>
        </a:spcBef>
        <a:spcAft>
          <a:spcPct val="0"/>
        </a:spcAft>
        <a:defRPr sz="3360">
          <a:solidFill>
            <a:schemeClr val="bg1"/>
          </a:solidFill>
          <a:latin typeface="Verdana" pitchFamily="34" charset="0"/>
        </a:defRPr>
      </a:lvl7pPr>
      <a:lvl8pPr marL="1645920" algn="ctr" rtl="0" eaLnBrk="1" fontAlgn="base" hangingPunct="1">
        <a:spcBef>
          <a:spcPct val="0"/>
        </a:spcBef>
        <a:spcAft>
          <a:spcPct val="0"/>
        </a:spcAft>
        <a:defRPr sz="3360">
          <a:solidFill>
            <a:schemeClr val="bg1"/>
          </a:solidFill>
          <a:latin typeface="Verdana" pitchFamily="34" charset="0"/>
        </a:defRPr>
      </a:lvl8pPr>
      <a:lvl9pPr marL="2194560" algn="ctr" rtl="0" eaLnBrk="1" fontAlgn="base" hangingPunct="1">
        <a:spcBef>
          <a:spcPct val="0"/>
        </a:spcBef>
        <a:spcAft>
          <a:spcPct val="0"/>
        </a:spcAft>
        <a:defRPr sz="3360">
          <a:solidFill>
            <a:schemeClr val="bg1"/>
          </a:solidFill>
          <a:latin typeface="Verdana" pitchFamily="34" charset="0"/>
        </a:defRPr>
      </a:lvl9pPr>
    </p:titleStyle>
    <p:bodyStyle>
      <a:lvl1pPr marL="411480" indent="-411480" algn="l" rtl="0" eaLnBrk="1" fontAlgn="base" hangingPunct="1">
        <a:spcBef>
          <a:spcPct val="20000"/>
        </a:spcBef>
        <a:spcAft>
          <a:spcPct val="0"/>
        </a:spcAft>
        <a:buClr>
          <a:schemeClr val="hlink"/>
        </a:buClr>
        <a:buFont typeface="Wingdings" pitchFamily="2" charset="2"/>
        <a:buChar char="v"/>
        <a:defRPr sz="3360" b="1">
          <a:solidFill>
            <a:srgbClr val="1481B8"/>
          </a:solidFill>
          <a:latin typeface="+mn-lt"/>
          <a:ea typeface="+mn-ea"/>
          <a:cs typeface="+mn-cs"/>
        </a:defRPr>
      </a:lvl1pPr>
      <a:lvl2pPr marL="891540" indent="-342900" algn="l" rtl="0" eaLnBrk="1" fontAlgn="base" hangingPunct="1">
        <a:spcBef>
          <a:spcPct val="20000"/>
        </a:spcBef>
        <a:spcAft>
          <a:spcPct val="0"/>
        </a:spcAft>
        <a:buClr>
          <a:schemeClr val="accent1"/>
        </a:buClr>
        <a:buFont typeface="Wingdings" pitchFamily="2" charset="2"/>
        <a:buChar char="§"/>
        <a:defRPr sz="3360">
          <a:solidFill>
            <a:schemeClr val="tx1"/>
          </a:solidFill>
          <a:latin typeface="Arial" charset="0"/>
        </a:defRPr>
      </a:lvl2pPr>
      <a:lvl3pPr marL="1371600" indent="-274320" algn="l" rtl="0" eaLnBrk="1" fontAlgn="base" hangingPunct="1">
        <a:spcBef>
          <a:spcPct val="20000"/>
        </a:spcBef>
        <a:spcAft>
          <a:spcPct val="0"/>
        </a:spcAft>
        <a:buClr>
          <a:schemeClr val="tx1"/>
        </a:buClr>
        <a:buChar char="•"/>
        <a:defRPr sz="2880">
          <a:solidFill>
            <a:schemeClr val="tx1"/>
          </a:solidFill>
          <a:latin typeface="Arial" charset="0"/>
        </a:defRPr>
      </a:lvl3pPr>
      <a:lvl4pPr marL="1920240" indent="-274320" algn="l" rtl="0" eaLnBrk="1" fontAlgn="base" hangingPunct="1">
        <a:spcBef>
          <a:spcPct val="20000"/>
        </a:spcBef>
        <a:spcAft>
          <a:spcPct val="0"/>
        </a:spcAft>
        <a:buChar char="–"/>
        <a:defRPr sz="2400">
          <a:solidFill>
            <a:schemeClr val="tx1"/>
          </a:solidFill>
          <a:latin typeface="Arial" charset="0"/>
        </a:defRPr>
      </a:lvl4pPr>
      <a:lvl5pPr marL="2468880" indent="-274320" algn="l" rtl="0" eaLnBrk="1" fontAlgn="base" hangingPunct="1">
        <a:spcBef>
          <a:spcPct val="20000"/>
        </a:spcBef>
        <a:spcAft>
          <a:spcPct val="0"/>
        </a:spcAft>
        <a:buChar char="»"/>
        <a:defRPr sz="2400">
          <a:solidFill>
            <a:schemeClr val="tx1"/>
          </a:solidFill>
          <a:latin typeface="Arial" charset="0"/>
        </a:defRPr>
      </a:lvl5pPr>
      <a:lvl6pPr marL="3017520" indent="-274320" algn="l" rtl="0" eaLnBrk="1" fontAlgn="base" hangingPunct="1">
        <a:spcBef>
          <a:spcPct val="20000"/>
        </a:spcBef>
        <a:spcAft>
          <a:spcPct val="0"/>
        </a:spcAft>
        <a:buChar char="»"/>
        <a:defRPr sz="2400">
          <a:solidFill>
            <a:schemeClr val="tx1"/>
          </a:solidFill>
          <a:latin typeface="Arial" charset="0"/>
        </a:defRPr>
      </a:lvl6pPr>
      <a:lvl7pPr marL="3566160" indent="-274320" algn="l" rtl="0" eaLnBrk="1" fontAlgn="base" hangingPunct="1">
        <a:spcBef>
          <a:spcPct val="20000"/>
        </a:spcBef>
        <a:spcAft>
          <a:spcPct val="0"/>
        </a:spcAft>
        <a:buChar char="»"/>
        <a:defRPr sz="2400">
          <a:solidFill>
            <a:schemeClr val="tx1"/>
          </a:solidFill>
          <a:latin typeface="Arial" charset="0"/>
        </a:defRPr>
      </a:lvl7pPr>
      <a:lvl8pPr marL="4114800" indent="-274320" algn="l" rtl="0" eaLnBrk="1" fontAlgn="base" hangingPunct="1">
        <a:spcBef>
          <a:spcPct val="20000"/>
        </a:spcBef>
        <a:spcAft>
          <a:spcPct val="0"/>
        </a:spcAft>
        <a:buChar char="»"/>
        <a:defRPr sz="2400">
          <a:solidFill>
            <a:schemeClr val="tx1"/>
          </a:solidFill>
          <a:latin typeface="Arial" charset="0"/>
        </a:defRPr>
      </a:lvl8pPr>
      <a:lvl9pPr marL="4663440" indent="-274320" algn="l" rtl="0" eaLnBrk="1" fontAlgn="base" hangingPunct="1">
        <a:spcBef>
          <a:spcPct val="20000"/>
        </a:spcBef>
        <a:spcAft>
          <a:spcPct val="0"/>
        </a:spcAft>
        <a:buChar char="»"/>
        <a:defRPr sz="2400">
          <a:solidFill>
            <a:schemeClr val="tx1"/>
          </a:solidFill>
          <a:latin typeface="Arial" charset="0"/>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5"/>
          <p:cNvGraphicFramePr>
            <a:graphicFrameLocks noChangeAspect="1"/>
          </p:cNvGraphicFramePr>
          <p:nvPr/>
        </p:nvGraphicFramePr>
        <p:xfrm>
          <a:off x="0" y="247650"/>
          <a:ext cx="12192000" cy="1155700"/>
        </p:xfrm>
        <a:graphic>
          <a:graphicData uri="http://schemas.openxmlformats.org/presentationml/2006/ole">
            <mc:AlternateContent xmlns:mc="http://schemas.openxmlformats.org/markup-compatibility/2006">
              <mc:Choice xmlns:v="urn:schemas-microsoft-com:vml" Requires="v">
                <p:oleObj spid="_x0000_s2055" name="Image" r:id="rId12" imgW="6311111" imgH="1155148" progId="Photoshop.Image.6">
                  <p:embed/>
                </p:oleObj>
              </mc:Choice>
              <mc:Fallback>
                <p:oleObj name="Image" r:id="rId12" imgW="6311111" imgH="1155148" progId="Photoshop.Image.6">
                  <p:embed/>
                  <p:pic>
                    <p:nvPicPr>
                      <p:cNvPr id="1026"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247650"/>
                        <a:ext cx="121920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Rectangle 16"/>
          <p:cNvSpPr>
            <a:spLocks noChangeArrowheads="1"/>
          </p:cNvSpPr>
          <p:nvPr/>
        </p:nvSpPr>
        <p:spPr bwMode="ltGray">
          <a:xfrm>
            <a:off x="0" y="6524626"/>
            <a:ext cx="12192000" cy="333376"/>
          </a:xfrm>
          <a:prstGeom prst="rect">
            <a:avLst/>
          </a:prstGeom>
          <a:solidFill>
            <a:srgbClr val="30A383"/>
          </a:solidFill>
          <a:ln w="9525">
            <a:noFill/>
            <a:miter lim="800000"/>
            <a:headEnd/>
            <a:tailEnd/>
          </a:ln>
          <a:effectLst/>
        </p:spPr>
        <p:txBody>
          <a:bodyPr wrap="none" anchor="ct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1041" name="Rectangle 17"/>
          <p:cNvSpPr>
            <a:spLocks noChangeArrowheads="1"/>
          </p:cNvSpPr>
          <p:nvPr/>
        </p:nvSpPr>
        <p:spPr bwMode="white">
          <a:xfrm>
            <a:off x="0" y="0"/>
            <a:ext cx="12192000" cy="241300"/>
          </a:xfrm>
          <a:prstGeom prst="rect">
            <a:avLst/>
          </a:prstGeom>
          <a:solidFill>
            <a:srgbClr val="1F5281"/>
          </a:solidFill>
          <a:ln w="9525">
            <a:noFill/>
            <a:miter lim="800000"/>
            <a:headEnd/>
            <a:tailEnd/>
          </a:ln>
          <a:effectLst/>
        </p:spPr>
        <p:txBody>
          <a:bodyPr wrap="none" anchor="ctr"/>
          <a:lstStyle/>
          <a:p>
            <a:pPr marL="0" marR="0" lvl="0" indent="0" algn="ctr"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1042" name="Freeform 18"/>
          <p:cNvSpPr>
            <a:spLocks/>
          </p:cNvSpPr>
          <p:nvPr/>
        </p:nvSpPr>
        <p:spPr bwMode="white">
          <a:xfrm>
            <a:off x="4237" y="963613"/>
            <a:ext cx="12187767" cy="461962"/>
          </a:xfrm>
          <a:custGeom>
            <a:avLst/>
            <a:gdLst/>
            <a:ahLst/>
            <a:cxnLst>
              <a:cxn ang="0">
                <a:pos x="0" y="290"/>
              </a:cxn>
              <a:cxn ang="0">
                <a:pos x="1" y="193"/>
              </a:cxn>
              <a:cxn ang="0">
                <a:pos x="1833" y="25"/>
              </a:cxn>
              <a:cxn ang="0">
                <a:pos x="3966" y="41"/>
              </a:cxn>
              <a:cxn ang="0">
                <a:pos x="5760" y="184"/>
              </a:cxn>
              <a:cxn ang="0">
                <a:pos x="5764" y="291"/>
              </a:cxn>
              <a:cxn ang="0">
                <a:pos x="0" y="290"/>
              </a:cxn>
            </a:cxnLst>
            <a:rect l="0" t="0" r="r" b="b"/>
            <a:pathLst>
              <a:path w="5764" h="291">
                <a:moveTo>
                  <a:pt x="0" y="290"/>
                </a:moveTo>
                <a:lnTo>
                  <a:pt x="1" y="193"/>
                </a:lnTo>
                <a:cubicBezTo>
                  <a:pt x="305" y="150"/>
                  <a:pt x="1172" y="50"/>
                  <a:pt x="1833" y="25"/>
                </a:cubicBezTo>
                <a:cubicBezTo>
                  <a:pt x="2494" y="0"/>
                  <a:pt x="3312" y="15"/>
                  <a:pt x="3966" y="41"/>
                </a:cubicBezTo>
                <a:cubicBezTo>
                  <a:pt x="4620" y="68"/>
                  <a:pt x="5460" y="142"/>
                  <a:pt x="5760" y="184"/>
                </a:cubicBezTo>
                <a:lnTo>
                  <a:pt x="5764" y="291"/>
                </a:lnTo>
                <a:lnTo>
                  <a:pt x="0" y="290"/>
                </a:lnTo>
                <a:close/>
              </a:path>
            </a:pathLst>
          </a:custGeom>
          <a:solidFill>
            <a:schemeClr val="bg1"/>
          </a:solidFill>
          <a:ln w="9525">
            <a:noFill/>
            <a:round/>
            <a:headEnd/>
            <a:tailEnd/>
          </a:ln>
          <a:effectLst/>
        </p:spPr>
        <p:txBody>
          <a:bodyP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1031" name="Rectangle 3"/>
          <p:cNvSpPr>
            <a:spLocks noGrp="1" noChangeArrowheads="1"/>
          </p:cNvSpPr>
          <p:nvPr>
            <p:ph type="body" idx="1"/>
          </p:nvPr>
        </p:nvSpPr>
        <p:spPr bwMode="auto">
          <a:xfrm>
            <a:off x="609600" y="1393826"/>
            <a:ext cx="109728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TextBox 6"/>
          <p:cNvSpPr txBox="1"/>
          <p:nvPr userDrawn="1"/>
        </p:nvSpPr>
        <p:spPr>
          <a:xfrm>
            <a:off x="9168341" y="6499980"/>
            <a:ext cx="2688299" cy="424732"/>
          </a:xfrm>
          <a:prstGeom prst="rect">
            <a:avLst/>
          </a:prstGeom>
          <a:noFill/>
        </p:spPr>
        <p:txBody>
          <a:bodyPr wrap="square" rtlCol="0">
            <a:spAutoFit/>
          </a:bodyPr>
          <a:lstStyle/>
          <a:p>
            <a:pPr marL="0" marR="0" lvl="0" indent="0" algn="r" defTabSz="1097253"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53"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291573512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iming>
    <p:tnLst>
      <p:par>
        <p:cTn id="1" dur="indefinite" restart="never" nodeType="tmRoot"/>
      </p:par>
    </p:tnLst>
  </p:timing>
  <p:hf hdr="0" dt="0"/>
  <p:txStyles>
    <p:titleStyle>
      <a:lvl1pPr algn="ctr" rtl="0" eaLnBrk="1" fontAlgn="base" hangingPunct="1">
        <a:spcBef>
          <a:spcPct val="0"/>
        </a:spcBef>
        <a:spcAft>
          <a:spcPct val="0"/>
        </a:spcAft>
        <a:defRPr sz="3360">
          <a:solidFill>
            <a:schemeClr val="bg1"/>
          </a:solidFill>
          <a:latin typeface="+mj-lt"/>
          <a:ea typeface="+mj-ea"/>
          <a:cs typeface="+mj-cs"/>
        </a:defRPr>
      </a:lvl1pPr>
      <a:lvl2pPr algn="ctr" rtl="0" eaLnBrk="1" fontAlgn="base" hangingPunct="1">
        <a:spcBef>
          <a:spcPct val="0"/>
        </a:spcBef>
        <a:spcAft>
          <a:spcPct val="0"/>
        </a:spcAft>
        <a:defRPr sz="3360">
          <a:solidFill>
            <a:schemeClr val="bg1"/>
          </a:solidFill>
          <a:latin typeface="Verdana" pitchFamily="34" charset="0"/>
        </a:defRPr>
      </a:lvl2pPr>
      <a:lvl3pPr algn="ctr" rtl="0" eaLnBrk="1" fontAlgn="base" hangingPunct="1">
        <a:spcBef>
          <a:spcPct val="0"/>
        </a:spcBef>
        <a:spcAft>
          <a:spcPct val="0"/>
        </a:spcAft>
        <a:defRPr sz="3360">
          <a:solidFill>
            <a:schemeClr val="bg1"/>
          </a:solidFill>
          <a:latin typeface="Verdana" pitchFamily="34" charset="0"/>
        </a:defRPr>
      </a:lvl3pPr>
      <a:lvl4pPr algn="ctr" rtl="0" eaLnBrk="1" fontAlgn="base" hangingPunct="1">
        <a:spcBef>
          <a:spcPct val="0"/>
        </a:spcBef>
        <a:spcAft>
          <a:spcPct val="0"/>
        </a:spcAft>
        <a:defRPr sz="3360">
          <a:solidFill>
            <a:schemeClr val="bg1"/>
          </a:solidFill>
          <a:latin typeface="Verdana" pitchFamily="34" charset="0"/>
        </a:defRPr>
      </a:lvl4pPr>
      <a:lvl5pPr algn="ctr" rtl="0" eaLnBrk="1" fontAlgn="base" hangingPunct="1">
        <a:spcBef>
          <a:spcPct val="0"/>
        </a:spcBef>
        <a:spcAft>
          <a:spcPct val="0"/>
        </a:spcAft>
        <a:defRPr sz="3360">
          <a:solidFill>
            <a:schemeClr val="bg1"/>
          </a:solidFill>
          <a:latin typeface="Verdana" pitchFamily="34" charset="0"/>
        </a:defRPr>
      </a:lvl5pPr>
      <a:lvl6pPr marL="548626" algn="ctr" rtl="0" eaLnBrk="1" fontAlgn="base" hangingPunct="1">
        <a:spcBef>
          <a:spcPct val="0"/>
        </a:spcBef>
        <a:spcAft>
          <a:spcPct val="0"/>
        </a:spcAft>
        <a:defRPr sz="3360">
          <a:solidFill>
            <a:schemeClr val="bg1"/>
          </a:solidFill>
          <a:latin typeface="Verdana" pitchFamily="34" charset="0"/>
        </a:defRPr>
      </a:lvl6pPr>
      <a:lvl7pPr marL="1097253" algn="ctr" rtl="0" eaLnBrk="1" fontAlgn="base" hangingPunct="1">
        <a:spcBef>
          <a:spcPct val="0"/>
        </a:spcBef>
        <a:spcAft>
          <a:spcPct val="0"/>
        </a:spcAft>
        <a:defRPr sz="3360">
          <a:solidFill>
            <a:schemeClr val="bg1"/>
          </a:solidFill>
          <a:latin typeface="Verdana" pitchFamily="34" charset="0"/>
        </a:defRPr>
      </a:lvl7pPr>
      <a:lvl8pPr marL="1645879" algn="ctr" rtl="0" eaLnBrk="1" fontAlgn="base" hangingPunct="1">
        <a:spcBef>
          <a:spcPct val="0"/>
        </a:spcBef>
        <a:spcAft>
          <a:spcPct val="0"/>
        </a:spcAft>
        <a:defRPr sz="3360">
          <a:solidFill>
            <a:schemeClr val="bg1"/>
          </a:solidFill>
          <a:latin typeface="Verdana" pitchFamily="34" charset="0"/>
        </a:defRPr>
      </a:lvl8pPr>
      <a:lvl9pPr marL="2194505" algn="ctr" rtl="0" eaLnBrk="1" fontAlgn="base" hangingPunct="1">
        <a:spcBef>
          <a:spcPct val="0"/>
        </a:spcBef>
        <a:spcAft>
          <a:spcPct val="0"/>
        </a:spcAft>
        <a:defRPr sz="3360">
          <a:solidFill>
            <a:schemeClr val="bg1"/>
          </a:solidFill>
          <a:latin typeface="Verdana" pitchFamily="34" charset="0"/>
        </a:defRPr>
      </a:lvl9pPr>
    </p:titleStyle>
    <p:bodyStyle>
      <a:lvl1pPr marL="411470" indent="-411470" algn="l" rtl="0" eaLnBrk="1" fontAlgn="base" hangingPunct="1">
        <a:spcBef>
          <a:spcPct val="20000"/>
        </a:spcBef>
        <a:spcAft>
          <a:spcPct val="0"/>
        </a:spcAft>
        <a:buClr>
          <a:schemeClr val="hlink"/>
        </a:buClr>
        <a:buFont typeface="Wingdings" pitchFamily="2" charset="2"/>
        <a:buChar char="v"/>
        <a:defRPr sz="3360" b="1">
          <a:solidFill>
            <a:srgbClr val="1481B8"/>
          </a:solidFill>
          <a:latin typeface="+mn-lt"/>
          <a:ea typeface="+mn-ea"/>
          <a:cs typeface="+mn-cs"/>
        </a:defRPr>
      </a:lvl1pPr>
      <a:lvl2pPr marL="891518" indent="-342891" algn="l" rtl="0" eaLnBrk="1" fontAlgn="base" hangingPunct="1">
        <a:spcBef>
          <a:spcPct val="20000"/>
        </a:spcBef>
        <a:spcAft>
          <a:spcPct val="0"/>
        </a:spcAft>
        <a:buClr>
          <a:schemeClr val="accent1"/>
        </a:buClr>
        <a:buFont typeface="Wingdings" pitchFamily="2" charset="2"/>
        <a:buChar char="§"/>
        <a:defRPr sz="3360">
          <a:solidFill>
            <a:schemeClr val="tx1"/>
          </a:solidFill>
          <a:latin typeface="Arial" charset="0"/>
        </a:defRPr>
      </a:lvl2pPr>
      <a:lvl3pPr marL="1371566" indent="-274313" algn="l" rtl="0" eaLnBrk="1" fontAlgn="base" hangingPunct="1">
        <a:spcBef>
          <a:spcPct val="20000"/>
        </a:spcBef>
        <a:spcAft>
          <a:spcPct val="0"/>
        </a:spcAft>
        <a:buClr>
          <a:schemeClr val="tx1"/>
        </a:buClr>
        <a:buChar char="•"/>
        <a:defRPr sz="2880">
          <a:solidFill>
            <a:schemeClr val="tx1"/>
          </a:solidFill>
          <a:latin typeface="Arial" charset="0"/>
        </a:defRPr>
      </a:lvl3pPr>
      <a:lvl4pPr marL="1920192" indent="-274313" algn="l" rtl="0" eaLnBrk="1" fontAlgn="base" hangingPunct="1">
        <a:spcBef>
          <a:spcPct val="20000"/>
        </a:spcBef>
        <a:spcAft>
          <a:spcPct val="0"/>
        </a:spcAft>
        <a:buChar char="–"/>
        <a:defRPr sz="2400">
          <a:solidFill>
            <a:schemeClr val="tx1"/>
          </a:solidFill>
          <a:latin typeface="Arial" charset="0"/>
        </a:defRPr>
      </a:lvl4pPr>
      <a:lvl5pPr marL="2468818" indent="-274313" algn="l" rtl="0" eaLnBrk="1" fontAlgn="base" hangingPunct="1">
        <a:spcBef>
          <a:spcPct val="20000"/>
        </a:spcBef>
        <a:spcAft>
          <a:spcPct val="0"/>
        </a:spcAft>
        <a:buChar char="»"/>
        <a:defRPr sz="2400">
          <a:solidFill>
            <a:schemeClr val="tx1"/>
          </a:solidFill>
          <a:latin typeface="Arial" charset="0"/>
        </a:defRPr>
      </a:lvl5pPr>
      <a:lvl6pPr marL="3017445" indent="-274313" algn="l" rtl="0" eaLnBrk="1" fontAlgn="base" hangingPunct="1">
        <a:spcBef>
          <a:spcPct val="20000"/>
        </a:spcBef>
        <a:spcAft>
          <a:spcPct val="0"/>
        </a:spcAft>
        <a:buChar char="»"/>
        <a:defRPr sz="2400">
          <a:solidFill>
            <a:schemeClr val="tx1"/>
          </a:solidFill>
          <a:latin typeface="Arial" charset="0"/>
        </a:defRPr>
      </a:lvl6pPr>
      <a:lvl7pPr marL="3566071" indent="-274313" algn="l" rtl="0" eaLnBrk="1" fontAlgn="base" hangingPunct="1">
        <a:spcBef>
          <a:spcPct val="20000"/>
        </a:spcBef>
        <a:spcAft>
          <a:spcPct val="0"/>
        </a:spcAft>
        <a:buChar char="»"/>
        <a:defRPr sz="2400">
          <a:solidFill>
            <a:schemeClr val="tx1"/>
          </a:solidFill>
          <a:latin typeface="Arial" charset="0"/>
        </a:defRPr>
      </a:lvl7pPr>
      <a:lvl8pPr marL="4114697" indent="-274313" algn="l" rtl="0" eaLnBrk="1" fontAlgn="base" hangingPunct="1">
        <a:spcBef>
          <a:spcPct val="20000"/>
        </a:spcBef>
        <a:spcAft>
          <a:spcPct val="0"/>
        </a:spcAft>
        <a:buChar char="»"/>
        <a:defRPr sz="2400">
          <a:solidFill>
            <a:schemeClr val="tx1"/>
          </a:solidFill>
          <a:latin typeface="Arial" charset="0"/>
        </a:defRPr>
      </a:lvl8pPr>
      <a:lvl9pPr marL="4663323" indent="-274313" algn="l" rtl="0" eaLnBrk="1" fontAlgn="base" hangingPunct="1">
        <a:spcBef>
          <a:spcPct val="20000"/>
        </a:spcBef>
        <a:spcAft>
          <a:spcPct val="0"/>
        </a:spcAft>
        <a:buChar char="»"/>
        <a:defRPr sz="2400">
          <a:solidFill>
            <a:schemeClr val="tx1"/>
          </a:solidFill>
          <a:latin typeface="Arial" charset="0"/>
        </a:defRPr>
      </a:lvl9pPr>
    </p:bodyStyle>
    <p:otherStyle>
      <a:defPPr>
        <a:defRPr lang="zh-CN"/>
      </a:defPPr>
      <a:lvl1pPr marL="0" algn="l" defTabSz="1097253" rtl="0" eaLnBrk="1" latinLnBrk="0" hangingPunct="1">
        <a:defRPr sz="2160" kern="1200">
          <a:solidFill>
            <a:schemeClr val="tx1"/>
          </a:solidFill>
          <a:latin typeface="+mn-lt"/>
          <a:ea typeface="+mn-ea"/>
          <a:cs typeface="+mn-cs"/>
        </a:defRPr>
      </a:lvl1pPr>
      <a:lvl2pPr marL="548626" algn="l" defTabSz="1097253" rtl="0" eaLnBrk="1" latinLnBrk="0" hangingPunct="1">
        <a:defRPr sz="2160" kern="1200">
          <a:solidFill>
            <a:schemeClr val="tx1"/>
          </a:solidFill>
          <a:latin typeface="+mn-lt"/>
          <a:ea typeface="+mn-ea"/>
          <a:cs typeface="+mn-cs"/>
        </a:defRPr>
      </a:lvl2pPr>
      <a:lvl3pPr marL="1097253" algn="l" defTabSz="1097253" rtl="0" eaLnBrk="1" latinLnBrk="0" hangingPunct="1">
        <a:defRPr sz="2160" kern="1200">
          <a:solidFill>
            <a:schemeClr val="tx1"/>
          </a:solidFill>
          <a:latin typeface="+mn-lt"/>
          <a:ea typeface="+mn-ea"/>
          <a:cs typeface="+mn-cs"/>
        </a:defRPr>
      </a:lvl3pPr>
      <a:lvl4pPr marL="1645879" algn="l" defTabSz="1097253" rtl="0" eaLnBrk="1" latinLnBrk="0" hangingPunct="1">
        <a:defRPr sz="2160" kern="1200">
          <a:solidFill>
            <a:schemeClr val="tx1"/>
          </a:solidFill>
          <a:latin typeface="+mn-lt"/>
          <a:ea typeface="+mn-ea"/>
          <a:cs typeface="+mn-cs"/>
        </a:defRPr>
      </a:lvl4pPr>
      <a:lvl5pPr marL="2194505" algn="l" defTabSz="1097253" rtl="0" eaLnBrk="1" latinLnBrk="0" hangingPunct="1">
        <a:defRPr sz="2160" kern="1200">
          <a:solidFill>
            <a:schemeClr val="tx1"/>
          </a:solidFill>
          <a:latin typeface="+mn-lt"/>
          <a:ea typeface="+mn-ea"/>
          <a:cs typeface="+mn-cs"/>
        </a:defRPr>
      </a:lvl5pPr>
      <a:lvl6pPr marL="2743131" algn="l" defTabSz="1097253" rtl="0" eaLnBrk="1" latinLnBrk="0" hangingPunct="1">
        <a:defRPr sz="2160" kern="1200">
          <a:solidFill>
            <a:schemeClr val="tx1"/>
          </a:solidFill>
          <a:latin typeface="+mn-lt"/>
          <a:ea typeface="+mn-ea"/>
          <a:cs typeface="+mn-cs"/>
        </a:defRPr>
      </a:lvl6pPr>
      <a:lvl7pPr marL="3291758" algn="l" defTabSz="1097253" rtl="0" eaLnBrk="1" latinLnBrk="0" hangingPunct="1">
        <a:defRPr sz="2160" kern="1200">
          <a:solidFill>
            <a:schemeClr val="tx1"/>
          </a:solidFill>
          <a:latin typeface="+mn-lt"/>
          <a:ea typeface="+mn-ea"/>
          <a:cs typeface="+mn-cs"/>
        </a:defRPr>
      </a:lvl7pPr>
      <a:lvl8pPr marL="3840384" algn="l" defTabSz="1097253" rtl="0" eaLnBrk="1" latinLnBrk="0" hangingPunct="1">
        <a:defRPr sz="2160" kern="1200">
          <a:solidFill>
            <a:schemeClr val="tx1"/>
          </a:solidFill>
          <a:latin typeface="+mn-lt"/>
          <a:ea typeface="+mn-ea"/>
          <a:cs typeface="+mn-cs"/>
        </a:defRPr>
      </a:lvl8pPr>
      <a:lvl9pPr marL="4389010" algn="l" defTabSz="1097253"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080">
                <a:solidFill>
                  <a:schemeClr val="tx1">
                    <a:tint val="75000"/>
                  </a:schemeClr>
                </a:solidFill>
              </a:defRPr>
            </a:lvl1pPr>
          </a:lstStyle>
          <a:p>
            <a:pPr defTabSz="1097280"/>
            <a:fld id="{CBB96C3F-8C63-432F-9AD1-2207182A8732}" type="datetimeFigureOut">
              <a:rPr lang="zh-CN" altLang="en-US" smtClean="0">
                <a:solidFill>
                  <a:prstClr val="black">
                    <a:tint val="75000"/>
                  </a:prstClr>
                </a:solidFill>
              </a:rPr>
              <a:pPr defTabSz="1097280"/>
              <a:t>2022/8/29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pPr defTabSz="109728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080">
                <a:solidFill>
                  <a:schemeClr val="tx1">
                    <a:tint val="75000"/>
                  </a:schemeClr>
                </a:solidFill>
              </a:defRPr>
            </a:lvl1pPr>
          </a:lstStyle>
          <a:p>
            <a:pPr defTabSz="1097280"/>
            <a:fld id="{2F6F9FB9-CEB1-457A-B993-A1A76D83EC0F}" type="slidenum">
              <a:rPr lang="zh-CN" altLang="en-US" smtClean="0">
                <a:solidFill>
                  <a:prstClr val="black">
                    <a:tint val="75000"/>
                  </a:prstClr>
                </a:solidFill>
              </a:rPr>
              <a:pPr defTabSz="1097280"/>
              <a:t>‹#›</a:t>
            </a:fld>
            <a:endParaRPr lang="zh-CN" altLang="en-US">
              <a:solidFill>
                <a:prstClr val="black">
                  <a:tint val="75000"/>
                </a:prstClr>
              </a:solidFill>
            </a:endParaRPr>
          </a:p>
        </p:txBody>
      </p:sp>
    </p:spTree>
    <p:extLst>
      <p:ext uri="{BB962C8B-B14F-4D97-AF65-F5344CB8AC3E}">
        <p14:creationId xmlns:p14="http://schemas.microsoft.com/office/powerpoint/2010/main" val="112856845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timing>
    <p:tnLst>
      <p:par>
        <p:cTn id="1" dur="indefinite" restart="never" nodeType="tmRoot"/>
      </p:par>
    </p:tnLst>
  </p:timing>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zh-CN"/>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25.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5.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9.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image" Target="../media/image15.png"/><Relationship Id="rId2" Type="http://schemas.openxmlformats.org/officeDocument/2006/relationships/tags" Target="../tags/tag19.xml"/><Relationship Id="rId16" Type="http://schemas.openxmlformats.org/officeDocument/2006/relationships/slideLayout" Target="../slideLayouts/slideLayout25.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slideLayout" Target="../slideLayouts/slideLayout25.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 Type="http://schemas.openxmlformats.org/officeDocument/2006/relationships/tags" Target="../tags/tag34.xml"/><Relationship Id="rId16" Type="http://schemas.openxmlformats.org/officeDocument/2006/relationships/tags" Target="../tags/tag48.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19" Type="http://schemas.openxmlformats.org/officeDocument/2006/relationships/image" Target="../media/image15.png"/><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33.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18" Type="http://schemas.openxmlformats.org/officeDocument/2006/relationships/slideLayout" Target="../slideLayouts/slideLayout25.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tags" Target="../tags/tag66.xml"/><Relationship Id="rId2" Type="http://schemas.openxmlformats.org/officeDocument/2006/relationships/tags" Target="../tags/tag51.xml"/><Relationship Id="rId16" Type="http://schemas.openxmlformats.org/officeDocument/2006/relationships/tags" Target="../tags/tag65.xml"/><Relationship Id="rId20" Type="http://schemas.openxmlformats.org/officeDocument/2006/relationships/image" Target="../media/image15.png"/><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tags" Target="../tags/tag64.xml"/><Relationship Id="rId10" Type="http://schemas.openxmlformats.org/officeDocument/2006/relationships/tags" Target="../tags/tag59.xml"/><Relationship Id="rId19" Type="http://schemas.openxmlformats.org/officeDocument/2006/relationships/notesSlide" Target="../notesSlides/notesSlide14.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image" Target="../media/image15.png"/><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image" Target="../media/image15.png"/><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slideLayout" Target="../slideLayouts/slideLayout25.xm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 Type="http://schemas.openxmlformats.org/officeDocument/2006/relationships/tags" Target="../tags/tag94.xml"/><Relationship Id="rId16" Type="http://schemas.openxmlformats.org/officeDocument/2006/relationships/tags" Target="../tags/tag108.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5" Type="http://schemas.openxmlformats.org/officeDocument/2006/relationships/tags" Target="../tags/tag107.xml"/><Relationship Id="rId10" Type="http://schemas.openxmlformats.org/officeDocument/2006/relationships/tags" Target="../tags/tag102.xml"/><Relationship Id="rId19" Type="http://schemas.openxmlformats.org/officeDocument/2006/relationships/image" Target="../media/image15.png"/><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s>
</file>

<file path=ppt/slides/_rels/slide51.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18" Type="http://schemas.openxmlformats.org/officeDocument/2006/relationships/slideLayout" Target="../slideLayouts/slideLayout25.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tags" Target="../tags/tag126.xml"/><Relationship Id="rId2" Type="http://schemas.openxmlformats.org/officeDocument/2006/relationships/tags" Target="../tags/tag111.xml"/><Relationship Id="rId16" Type="http://schemas.openxmlformats.org/officeDocument/2006/relationships/tags" Target="../tags/tag125.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tags" Target="../tags/tag124.xml"/><Relationship Id="rId10" Type="http://schemas.openxmlformats.org/officeDocument/2006/relationships/tags" Target="../tags/tag119.xml"/><Relationship Id="rId19" Type="http://schemas.openxmlformats.org/officeDocument/2006/relationships/image" Target="../media/image15.png"/><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s/_rels/slide52.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tags" Target="../tags/tag138.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image" Target="../media/image15.png"/><Relationship Id="rId10" Type="http://schemas.openxmlformats.org/officeDocument/2006/relationships/tags" Target="../tags/tag136.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tags" Target="../tags/tag152.xml"/><Relationship Id="rId18" Type="http://schemas.openxmlformats.org/officeDocument/2006/relationships/slideLayout" Target="../slideLayouts/slideLayout25.xml"/><Relationship Id="rId3" Type="http://schemas.openxmlformats.org/officeDocument/2006/relationships/tags" Target="../tags/tag142.xml"/><Relationship Id="rId7" Type="http://schemas.openxmlformats.org/officeDocument/2006/relationships/tags" Target="../tags/tag146.xml"/><Relationship Id="rId12" Type="http://schemas.openxmlformats.org/officeDocument/2006/relationships/tags" Target="../tags/tag151.xml"/><Relationship Id="rId17" Type="http://schemas.openxmlformats.org/officeDocument/2006/relationships/tags" Target="../tags/tag156.xml"/><Relationship Id="rId2" Type="http://schemas.openxmlformats.org/officeDocument/2006/relationships/tags" Target="../tags/tag141.xml"/><Relationship Id="rId16" Type="http://schemas.openxmlformats.org/officeDocument/2006/relationships/tags" Target="../tags/tag155.xml"/><Relationship Id="rId20" Type="http://schemas.openxmlformats.org/officeDocument/2006/relationships/image" Target="../media/image15.png"/><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tags" Target="../tags/tag150.xml"/><Relationship Id="rId5" Type="http://schemas.openxmlformats.org/officeDocument/2006/relationships/tags" Target="../tags/tag144.xml"/><Relationship Id="rId15" Type="http://schemas.openxmlformats.org/officeDocument/2006/relationships/tags" Target="../tags/tag154.xml"/><Relationship Id="rId10" Type="http://schemas.openxmlformats.org/officeDocument/2006/relationships/tags" Target="../tags/tag149.xml"/><Relationship Id="rId19" Type="http://schemas.openxmlformats.org/officeDocument/2006/relationships/notesSlide" Target="../notesSlides/notesSlide20.xml"/><Relationship Id="rId4" Type="http://schemas.openxmlformats.org/officeDocument/2006/relationships/tags" Target="../tags/tag143.xml"/><Relationship Id="rId9" Type="http://schemas.openxmlformats.org/officeDocument/2006/relationships/tags" Target="../tags/tag148.xml"/><Relationship Id="rId14" Type="http://schemas.openxmlformats.org/officeDocument/2006/relationships/tags" Target="../tags/tag1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9158" y="2729931"/>
            <a:ext cx="8666917" cy="1173551"/>
          </a:xfrm>
          <a:prstGeom prst="rect">
            <a:avLst/>
          </a:prstGeom>
        </p:spPr>
      </p:pic>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Verdana"/>
                <a:ea typeface="+mn-ea"/>
                <a:cs typeface="+mn-cs"/>
              </a:rPr>
              <a:t>v</a:t>
            </a:r>
            <a:endParaRPr kumimoji="0" lang="zh-CN" altLang="en-US" sz="1800" b="0" i="0" u="none" strike="noStrike" kern="1200" cap="none" spc="0" normalizeH="0" baseline="0" noProof="0" dirty="0">
              <a:ln>
                <a:noFill/>
              </a:ln>
              <a:solidFill>
                <a:prstClr val="white"/>
              </a:solidFill>
              <a:effectLst/>
              <a:uLnTx/>
              <a:uFillTx/>
              <a:latin typeface="Verdana"/>
              <a:ea typeface="+mn-ea"/>
              <a:cs typeface="+mn-cs"/>
            </a:endParaRPr>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srgbClr val="5A327D"/>
                </a:solidFill>
                <a:effectLst/>
                <a:uLnTx/>
                <a:uFillTx/>
                <a:latin typeface="Microsoft YaHei UI" panose="020B0503020204020204" pitchFamily="34" charset="-122"/>
                <a:ea typeface="Microsoft YaHei UI" panose="020B0503020204020204" pitchFamily="34" charset="-122"/>
                <a:cs typeface="+mn-cs"/>
              </a:rPr>
              <a:t>第一章    绪  论</a:t>
            </a:r>
            <a:endParaRPr kumimoji="0" lang="zh-CN" altLang="en-US" sz="3200" b="1" i="0" u="none" strike="noStrike" kern="1200" cap="none" spc="0" normalizeH="0" baseline="0" noProof="0" dirty="0">
              <a:ln>
                <a:noFill/>
              </a:ln>
              <a:solidFill>
                <a:srgbClr val="5A327D"/>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13375080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1098229" y="433768"/>
            <a:ext cx="2916000" cy="486000"/>
          </a:xfrm>
          <a:prstGeom prst="roundRect">
            <a:avLst/>
          </a:prstGeom>
          <a:solidFill>
            <a:srgbClr val="E7E7E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FFFFFF"/>
              </a:solidFill>
              <a:effectLst/>
              <a:uLnTx/>
              <a:uFillTx/>
              <a:latin typeface="Verdana"/>
              <a:ea typeface="+mn-ea"/>
              <a:cs typeface="+mn-cs"/>
            </a:endParaRPr>
          </a:p>
        </p:txBody>
      </p:sp>
      <p:sp>
        <p:nvSpPr>
          <p:cNvPr id="38" name="Text Box 2"/>
          <p:cNvSpPr txBox="1">
            <a:spLocks noChangeArrowheads="1"/>
          </p:cNvSpPr>
          <p:nvPr/>
        </p:nvSpPr>
        <p:spPr bwMode="auto">
          <a:xfrm>
            <a:off x="1183951" y="398327"/>
            <a:ext cx="281136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88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数据结构的作用</a:t>
            </a:r>
          </a:p>
        </p:txBody>
      </p:sp>
      <p:sp>
        <p:nvSpPr>
          <p:cNvPr id="35" name="矩形 34"/>
          <p:cNvSpPr/>
          <p:nvPr/>
        </p:nvSpPr>
        <p:spPr>
          <a:xfrm>
            <a:off x="1111947" y="4181019"/>
            <a:ext cx="9716075" cy="2144177"/>
          </a:xfrm>
          <a:prstGeom prst="rect">
            <a:avLst/>
          </a:prstGeom>
        </p:spPr>
        <p:txBody>
          <a:bodyPr wrap="square">
            <a:spAutoFit/>
          </a:bodyPr>
          <a:lstStyle/>
          <a:p>
            <a:pPr marL="0" marR="0" lvl="0" indent="0" algn="l" defTabSz="914400" rtl="0" eaLnBrk="1" fontAlgn="auto" latinLnBrk="0" hangingPunct="1">
              <a:lnSpc>
                <a:spcPts val="3150"/>
              </a:lnSpc>
              <a:spcBef>
                <a:spcPts val="0"/>
              </a:spcBef>
              <a:spcAft>
                <a:spcPts val="0"/>
              </a:spcAft>
              <a:buClrTx/>
              <a:buSzTx/>
              <a:buFontTx/>
              <a:buNone/>
              <a:tabLst/>
              <a:defRPr/>
            </a:pPr>
            <a:r>
              <a:rPr kumimoji="0" lang="en-US" altLang="zh-CN" sz="2160" b="1"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a:t>
            </a:r>
            <a:r>
              <a:rPr kumimoji="0" lang="zh-CN" altLang="zh-CN" sz="2160" b="1"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握手问题</a:t>
            </a:r>
            <a:r>
              <a:rPr kumimoji="0" lang="en-US" altLang="zh-CN" sz="2160" b="1"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a:t>
            </a:r>
            <a:r>
              <a:rPr kumimoji="0" lang="en-US" altLang="zh-CN" sz="216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Smith</a:t>
            </a:r>
            <a:r>
              <a:rPr kumimoji="0" lang="zh-CN" altLang="zh-CN" sz="216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先生和太太邀请四对夫妻来参加晚宴。每个人来的时候，房间里的一些人都要和其他人握手。当然，每个人都不会和自己的配偶握手，也不会跟同一个人握手两次。</a:t>
            </a:r>
            <a:endParaRPr kumimoji="0" lang="en-US" altLang="zh-CN" sz="216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3150"/>
              </a:lnSpc>
              <a:spcBef>
                <a:spcPts val="0"/>
              </a:spcBef>
              <a:spcAft>
                <a:spcPts val="0"/>
              </a:spcAft>
              <a:buClrTx/>
              <a:buSzTx/>
              <a:buFontTx/>
              <a:buNone/>
              <a:tabLst/>
              <a:defRPr/>
            </a:pPr>
            <a:r>
              <a:rPr kumimoji="0" lang="zh-CN" altLang="zh-CN" sz="216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之后，</a:t>
            </a:r>
            <a:r>
              <a:rPr kumimoji="0" lang="en-US" altLang="zh-CN" sz="216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Smith</a:t>
            </a:r>
            <a:r>
              <a:rPr kumimoji="0" lang="zh-CN" altLang="zh-CN" sz="216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先生问每个人和别人握了几次手，</a:t>
            </a:r>
            <a:r>
              <a:rPr kumimoji="0" lang="zh-CN" altLang="zh-CN" sz="216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他们的答案都不一样</a:t>
            </a:r>
            <a:r>
              <a:rPr kumimoji="0" lang="zh-CN" altLang="zh-CN" sz="216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a:t>
            </a:r>
            <a:endParaRPr kumimoji="0" lang="en-US" altLang="zh-CN" sz="216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3150"/>
              </a:lnSpc>
              <a:spcBef>
                <a:spcPts val="0"/>
              </a:spcBef>
              <a:spcAft>
                <a:spcPts val="0"/>
              </a:spcAft>
              <a:buClrTx/>
              <a:buSzTx/>
              <a:buFontTx/>
              <a:buNone/>
              <a:tabLst/>
              <a:defRPr/>
            </a:pPr>
            <a:r>
              <a:rPr kumimoji="0" lang="zh-CN" altLang="zh-CN" sz="216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问</a:t>
            </a:r>
            <a:r>
              <a:rPr kumimoji="0" lang="zh-CN" altLang="en-US" sz="216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a:t>
            </a:r>
            <a:r>
              <a:rPr kumimoji="0" lang="en-US" altLang="zh-CN" sz="216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Smith</a:t>
            </a:r>
            <a:r>
              <a:rPr kumimoji="0" lang="zh-CN" altLang="zh-CN" sz="216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太太和别人握了几次手？</a:t>
            </a:r>
            <a:endParaRPr kumimoji="0" lang="zh-CN" altLang="en-US" sz="216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1098229" y="1512869"/>
            <a:ext cx="5319938" cy="757130"/>
            <a:chOff x="674943" y="956994"/>
            <a:chExt cx="10486293" cy="841256"/>
          </a:xfrm>
        </p:grpSpPr>
        <p:sp>
          <p:nvSpPr>
            <p:cNvPr id="6" name="矩形 5"/>
            <p:cNvSpPr/>
            <p:nvPr/>
          </p:nvSpPr>
          <p:spPr>
            <a:xfrm>
              <a:off x="1322706" y="956994"/>
              <a:ext cx="9838530" cy="8412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16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如果能将问题抽象出一个合适的数据模型，则问题可能会变得豁然开朗</a:t>
              </a:r>
              <a:endParaRPr kumimoji="0" lang="zh-CN" altLang="en-US" sz="216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36" name="Group 109"/>
            <p:cNvGrpSpPr/>
            <p:nvPr/>
          </p:nvGrpSpPr>
          <p:grpSpPr>
            <a:xfrm>
              <a:off x="674943" y="958118"/>
              <a:ext cx="468000" cy="432000"/>
              <a:chOff x="1501535" y="1870628"/>
              <a:chExt cx="924087" cy="714938"/>
            </a:xfrm>
            <a:solidFill>
              <a:srgbClr val="5A327D"/>
            </a:solidFill>
          </p:grpSpPr>
          <p:sp>
            <p:nvSpPr>
              <p:cNvPr id="41"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42"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43"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44"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45"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46"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47"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48"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49"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50"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51"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52"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53"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grpSp>
      </p:grpSp>
      <p:grpSp>
        <p:nvGrpSpPr>
          <p:cNvPr id="8" name="组合 7"/>
          <p:cNvGrpSpPr/>
          <p:nvPr/>
        </p:nvGrpSpPr>
        <p:grpSpPr>
          <a:xfrm>
            <a:off x="6533421" y="1641641"/>
            <a:ext cx="2517595" cy="2086267"/>
            <a:chOff x="6627248" y="1575197"/>
            <a:chExt cx="2797328" cy="2318074"/>
          </a:xfrm>
        </p:grpSpPr>
        <p:sp>
          <p:nvSpPr>
            <p:cNvPr id="66" name="Text Box 13"/>
            <p:cNvSpPr txBox="1">
              <a:spLocks noChangeArrowheads="1"/>
            </p:cNvSpPr>
            <p:nvPr/>
          </p:nvSpPr>
          <p:spPr bwMode="auto">
            <a:xfrm>
              <a:off x="8193056" y="1575197"/>
              <a:ext cx="285378" cy="34496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1F5281"/>
                  </a:solidFill>
                  <a:effectLst/>
                  <a:uLnTx/>
                  <a:uFillTx/>
                  <a:latin typeface="Cambria" panose="02040503050406030204" pitchFamily="18" charset="0"/>
                  <a:ea typeface="ﾋﾎﾌ�" charset="-122"/>
                  <a:cs typeface="+mn-cs"/>
                </a:rPr>
                <a:t>5</a:t>
              </a:r>
              <a:endParaRPr kumimoji="1" lang="en-US" altLang="zh-CN" sz="1800" b="0" i="0" u="none" strike="noStrike" kern="1200" cap="none" spc="0" normalizeH="0" baseline="0" noProof="0" dirty="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67" name="Text Box 14"/>
            <p:cNvSpPr txBox="1">
              <a:spLocks noChangeArrowheads="1"/>
            </p:cNvSpPr>
            <p:nvPr/>
          </p:nvSpPr>
          <p:spPr bwMode="auto">
            <a:xfrm>
              <a:off x="7416892" y="1598151"/>
              <a:ext cx="144257" cy="346214"/>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srgbClr val="1F5281"/>
                  </a:solidFill>
                  <a:effectLst/>
                  <a:uLnTx/>
                  <a:uFillTx/>
                  <a:latin typeface="Cambria" panose="02040503050406030204" pitchFamily="18" charset="0"/>
                  <a:ea typeface="ﾋﾎﾌ�" charset="-122"/>
                  <a:cs typeface="+mn-cs"/>
                </a:rPr>
                <a:t>4</a:t>
              </a:r>
              <a:endParaRPr kumimoji="1" lang="en-US" altLang="zh-CN" sz="1800" b="0" i="0" u="none" strike="noStrike" kern="1200" cap="none" spc="0" normalizeH="0" baseline="0" noProof="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68" name="Text Box 15"/>
            <p:cNvSpPr txBox="1">
              <a:spLocks noChangeArrowheads="1"/>
            </p:cNvSpPr>
            <p:nvPr/>
          </p:nvSpPr>
          <p:spPr bwMode="auto">
            <a:xfrm>
              <a:off x="6790321" y="1889996"/>
              <a:ext cx="134849" cy="34496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1F5281"/>
                  </a:solidFill>
                  <a:effectLst/>
                  <a:uLnTx/>
                  <a:uFillTx/>
                  <a:latin typeface="Cambria" panose="02040503050406030204" pitchFamily="18" charset="0"/>
                  <a:ea typeface="ﾋﾎﾌ�" charset="-122"/>
                  <a:cs typeface="+mn-cs"/>
                </a:rPr>
                <a:t>3</a:t>
              </a:r>
              <a:endParaRPr kumimoji="1" lang="en-US" altLang="zh-CN" sz="1800" b="0" i="0" u="none" strike="noStrike" kern="1200" cap="none" spc="0" normalizeH="0" baseline="0" noProof="0" dirty="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69" name="Text Box 16"/>
            <p:cNvSpPr txBox="1">
              <a:spLocks noChangeArrowheads="1"/>
            </p:cNvSpPr>
            <p:nvPr/>
          </p:nvSpPr>
          <p:spPr bwMode="auto">
            <a:xfrm>
              <a:off x="6627248" y="2519704"/>
              <a:ext cx="142689" cy="354995"/>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srgbClr val="1F5281"/>
                  </a:solidFill>
                  <a:effectLst/>
                  <a:uLnTx/>
                  <a:uFillTx/>
                  <a:latin typeface="Cambria" panose="02040503050406030204" pitchFamily="18" charset="0"/>
                  <a:ea typeface="ﾋﾎﾌ�" charset="-122"/>
                  <a:cs typeface="+mn-cs"/>
                </a:rPr>
                <a:t>2</a:t>
              </a:r>
              <a:endParaRPr kumimoji="1" lang="en-US" altLang="zh-CN" sz="1800" b="0" i="0" u="none" strike="noStrike" kern="1200" cap="none" spc="0" normalizeH="0" baseline="0" noProof="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70" name="Text Box 17"/>
            <p:cNvSpPr txBox="1">
              <a:spLocks noChangeArrowheads="1"/>
            </p:cNvSpPr>
            <p:nvPr/>
          </p:nvSpPr>
          <p:spPr bwMode="auto">
            <a:xfrm>
              <a:off x="6810705" y="3061735"/>
              <a:ext cx="142689" cy="346214"/>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1F5281"/>
                  </a:solidFill>
                  <a:effectLst/>
                  <a:uLnTx/>
                  <a:uFillTx/>
                  <a:latin typeface="Cambria" panose="02040503050406030204" pitchFamily="18" charset="0"/>
                  <a:ea typeface="ﾋﾎﾌ�" charset="-122"/>
                  <a:cs typeface="+mn-cs"/>
                </a:rPr>
                <a:t>1</a:t>
              </a:r>
              <a:endParaRPr kumimoji="1" lang="en-US" altLang="zh-CN" sz="1800" b="0" i="0" u="none" strike="noStrike" kern="1200" cap="none" spc="0" normalizeH="0" baseline="0" noProof="0" dirty="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72" name="Text Box 19"/>
            <p:cNvSpPr txBox="1">
              <a:spLocks noChangeArrowheads="1"/>
            </p:cNvSpPr>
            <p:nvPr/>
          </p:nvSpPr>
          <p:spPr bwMode="auto">
            <a:xfrm>
              <a:off x="7464565" y="3548311"/>
              <a:ext cx="142689" cy="34496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1F5281"/>
                  </a:solidFill>
                  <a:effectLst/>
                  <a:uLnTx/>
                  <a:uFillTx/>
                  <a:latin typeface="Times New Roman" panose="02020603050405020304" pitchFamily="18" charset="0"/>
                  <a:ea typeface="ﾋﾎﾌ�" charset="-122"/>
                  <a:cs typeface="+mn-cs"/>
                </a:rPr>
                <a:t>0</a:t>
              </a:r>
              <a:endParaRPr kumimoji="1" lang="en-US" altLang="zh-CN" sz="1800" b="0" i="0" u="none" strike="noStrike" kern="1200" cap="none" spc="0" normalizeH="0" baseline="0" noProof="0" dirty="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73" name="Text Box 20"/>
            <p:cNvSpPr txBox="1">
              <a:spLocks noChangeArrowheads="1"/>
            </p:cNvSpPr>
            <p:nvPr/>
          </p:nvSpPr>
          <p:spPr bwMode="auto">
            <a:xfrm>
              <a:off x="9000085" y="1777530"/>
              <a:ext cx="144257" cy="34496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1F5281"/>
                  </a:solidFill>
                  <a:effectLst/>
                  <a:uLnTx/>
                  <a:uFillTx/>
                  <a:latin typeface="Cambria" panose="02040503050406030204" pitchFamily="18" charset="0"/>
                  <a:ea typeface="ﾋﾎﾌ�" charset="-122"/>
                  <a:cs typeface="+mn-cs"/>
                </a:rPr>
                <a:t>6</a:t>
              </a:r>
              <a:endParaRPr kumimoji="1" lang="en-US" altLang="zh-CN" sz="1800" b="0" i="0" u="none" strike="noStrike" kern="1200" cap="none" spc="0" normalizeH="0" baseline="0" noProof="0" dirty="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74" name="Text Box 21"/>
            <p:cNvSpPr txBox="1">
              <a:spLocks noChangeArrowheads="1"/>
            </p:cNvSpPr>
            <p:nvPr/>
          </p:nvSpPr>
          <p:spPr bwMode="auto">
            <a:xfrm>
              <a:off x="9259935" y="2316360"/>
              <a:ext cx="144257" cy="34496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1F5281"/>
                  </a:solidFill>
                  <a:effectLst/>
                  <a:uLnTx/>
                  <a:uFillTx/>
                  <a:latin typeface="Cambria" panose="02040503050406030204" pitchFamily="18" charset="0"/>
                  <a:ea typeface="ﾋﾎﾌ�" charset="-122"/>
                  <a:cs typeface="+mn-cs"/>
                </a:rPr>
                <a:t>7</a:t>
              </a:r>
              <a:endParaRPr kumimoji="1" lang="en-US" altLang="zh-CN" sz="1800" b="0" i="0" u="none" strike="noStrike" kern="1200" cap="none" spc="0" normalizeH="0" baseline="0" noProof="0" dirty="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75" name="Text Box 22"/>
            <p:cNvSpPr txBox="1">
              <a:spLocks noChangeArrowheads="1"/>
            </p:cNvSpPr>
            <p:nvPr/>
          </p:nvSpPr>
          <p:spPr bwMode="auto">
            <a:xfrm>
              <a:off x="9280319" y="3047544"/>
              <a:ext cx="144257" cy="34496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1F5281"/>
                  </a:solidFill>
                  <a:effectLst/>
                  <a:uLnTx/>
                  <a:uFillTx/>
                  <a:latin typeface="Cambria" panose="02040503050406030204" pitchFamily="18" charset="0"/>
                  <a:ea typeface="ﾋﾎﾌ�" charset="-122"/>
                  <a:cs typeface="+mn-cs"/>
                </a:rPr>
                <a:t>8</a:t>
              </a:r>
              <a:endParaRPr kumimoji="1" lang="en-US" altLang="zh-CN" sz="1800" b="0" i="0" u="none" strike="noStrike" kern="1200" cap="none" spc="0" normalizeH="0" baseline="0" noProof="0" dirty="0">
                <a:ln>
                  <a:noFill/>
                </a:ln>
                <a:solidFill>
                  <a:srgbClr val="1F5281"/>
                </a:solidFill>
                <a:effectLst/>
                <a:uLnTx/>
                <a:uFillTx/>
                <a:latin typeface="Arial" panose="020B0604020202020204" pitchFamily="34" charset="0"/>
                <a:ea typeface="宋体" panose="02010600030101010101" pitchFamily="2" charset="-122"/>
                <a:cs typeface="+mn-cs"/>
              </a:endParaRPr>
            </a:p>
          </p:txBody>
        </p:sp>
      </p:grpSp>
      <p:grpSp>
        <p:nvGrpSpPr>
          <p:cNvPr id="2" name="组合 1"/>
          <p:cNvGrpSpPr/>
          <p:nvPr/>
        </p:nvGrpSpPr>
        <p:grpSpPr>
          <a:xfrm>
            <a:off x="6757582" y="1882457"/>
            <a:ext cx="2222653" cy="2009548"/>
            <a:chOff x="6831089" y="1710617"/>
            <a:chExt cx="2469614" cy="2232830"/>
          </a:xfrm>
        </p:grpSpPr>
        <p:sp>
          <p:nvSpPr>
            <p:cNvPr id="56" name="Oval 3"/>
            <p:cNvSpPr>
              <a:spLocks noChangeArrowheads="1"/>
            </p:cNvSpPr>
            <p:nvPr/>
          </p:nvSpPr>
          <p:spPr bwMode="auto">
            <a:xfrm>
              <a:off x="7607254" y="1710617"/>
              <a:ext cx="142689" cy="112896"/>
            </a:xfrm>
            <a:prstGeom prst="ellipse">
              <a:avLst/>
            </a:prstGeom>
            <a:noFill/>
            <a:ln w="28575" cmpd="sng">
              <a:solidFill>
                <a:schemeClr val="accent5">
                  <a:lumMod val="25000"/>
                </a:schemeClr>
              </a:solidFill>
              <a:rou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57" name="Oval 4"/>
            <p:cNvSpPr>
              <a:spLocks noChangeArrowheads="1"/>
            </p:cNvSpPr>
            <p:nvPr/>
          </p:nvSpPr>
          <p:spPr bwMode="auto">
            <a:xfrm>
              <a:off x="8885181" y="2016690"/>
              <a:ext cx="134849" cy="112896"/>
            </a:xfrm>
            <a:prstGeom prst="ellipse">
              <a:avLst/>
            </a:prstGeom>
            <a:noFill/>
            <a:ln w="28575" cmpd="sng">
              <a:solidFill>
                <a:schemeClr val="accent5">
                  <a:lumMod val="25000"/>
                </a:schemeClr>
              </a:solidFill>
              <a:rou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58" name="Oval 5"/>
            <p:cNvSpPr>
              <a:spLocks noChangeArrowheads="1"/>
            </p:cNvSpPr>
            <p:nvPr/>
          </p:nvSpPr>
          <p:spPr bwMode="auto">
            <a:xfrm>
              <a:off x="6831089" y="2539774"/>
              <a:ext cx="142689" cy="112896"/>
            </a:xfrm>
            <a:prstGeom prst="ellipse">
              <a:avLst/>
            </a:prstGeom>
            <a:noFill/>
            <a:ln w="28575" cmpd="sng">
              <a:solidFill>
                <a:schemeClr val="accent5">
                  <a:lumMod val="25000"/>
                </a:schemeClr>
              </a:solidFill>
              <a:rou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59" name="Oval 6"/>
            <p:cNvSpPr>
              <a:spLocks noChangeArrowheads="1"/>
            </p:cNvSpPr>
            <p:nvPr/>
          </p:nvSpPr>
          <p:spPr bwMode="auto">
            <a:xfrm>
              <a:off x="6953394" y="3106763"/>
              <a:ext cx="142689" cy="112896"/>
            </a:xfrm>
            <a:prstGeom prst="ellipse">
              <a:avLst/>
            </a:prstGeom>
            <a:noFill/>
            <a:ln w="28575" cmpd="sng">
              <a:solidFill>
                <a:schemeClr val="accent5">
                  <a:lumMod val="25000"/>
                </a:schemeClr>
              </a:solidFill>
              <a:rou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60" name="Oval 7"/>
            <p:cNvSpPr>
              <a:spLocks noChangeArrowheads="1"/>
            </p:cNvSpPr>
            <p:nvPr/>
          </p:nvSpPr>
          <p:spPr bwMode="auto">
            <a:xfrm>
              <a:off x="9015325" y="3140631"/>
              <a:ext cx="142689" cy="112896"/>
            </a:xfrm>
            <a:prstGeom prst="ellipse">
              <a:avLst/>
            </a:prstGeom>
            <a:noFill/>
            <a:ln w="28575" cmpd="sng">
              <a:solidFill>
                <a:schemeClr val="accent5">
                  <a:lumMod val="25000"/>
                </a:schemeClr>
              </a:solidFill>
              <a:rou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61" name="Oval 8"/>
            <p:cNvSpPr>
              <a:spLocks noChangeArrowheads="1"/>
            </p:cNvSpPr>
            <p:nvPr/>
          </p:nvSpPr>
          <p:spPr bwMode="auto">
            <a:xfrm>
              <a:off x="7075699" y="2021707"/>
              <a:ext cx="144257" cy="112896"/>
            </a:xfrm>
            <a:prstGeom prst="ellipse">
              <a:avLst/>
            </a:prstGeom>
            <a:noFill/>
            <a:ln w="28575" cmpd="sng">
              <a:solidFill>
                <a:schemeClr val="accent5">
                  <a:lumMod val="25000"/>
                </a:schemeClr>
              </a:solidFill>
              <a:rou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62" name="Oval 9"/>
            <p:cNvSpPr>
              <a:spLocks noChangeArrowheads="1"/>
            </p:cNvSpPr>
            <p:nvPr/>
          </p:nvSpPr>
          <p:spPr bwMode="auto">
            <a:xfrm>
              <a:off x="7607254" y="3518206"/>
              <a:ext cx="142689" cy="112896"/>
            </a:xfrm>
            <a:prstGeom prst="ellipse">
              <a:avLst/>
            </a:prstGeom>
            <a:noFill/>
            <a:ln w="28575" cmpd="sng">
              <a:solidFill>
                <a:schemeClr val="accent5">
                  <a:lumMod val="25000"/>
                </a:schemeClr>
              </a:solidFill>
              <a:rou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63" name="Text Box 10"/>
            <p:cNvSpPr txBox="1">
              <a:spLocks noChangeArrowheads="1"/>
            </p:cNvSpPr>
            <p:nvPr/>
          </p:nvSpPr>
          <p:spPr bwMode="auto">
            <a:xfrm>
              <a:off x="7934967" y="3598487"/>
              <a:ext cx="1345351" cy="34496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lvl1pPr>
                <a:defRPr kumimoji="1"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1F5281"/>
                  </a:solidFill>
                  <a:effectLst/>
                  <a:uLnTx/>
                  <a:uFillTx/>
                  <a:latin typeface="Cambria" panose="02040503050406030204" pitchFamily="18" charset="0"/>
                  <a:ea typeface="ﾋﾎﾌ�" charset="0"/>
                </a:rPr>
                <a:t>Smith</a:t>
              </a:r>
              <a:r>
                <a:rPr kumimoji="1" lang="zh-CN" altLang="en-US" sz="1800" b="0" i="0" u="none" strike="noStrike" kern="1200" cap="none" spc="0" normalizeH="0" baseline="0" noProof="0" dirty="0">
                  <a:ln>
                    <a:noFill/>
                  </a:ln>
                  <a:solidFill>
                    <a:srgbClr val="1F5281"/>
                  </a:solidFill>
                  <a:effectLst/>
                  <a:uLnTx/>
                  <a:uFillTx/>
                  <a:latin typeface="Cambria" panose="02040503050406030204" pitchFamily="18" charset="0"/>
                  <a:ea typeface="ﾋﾎﾌ�" charset="0"/>
                </a:rPr>
                <a:t>先生</a:t>
              </a:r>
              <a:endParaRPr kumimoji="1" lang="en-US" altLang="zh-CN" sz="1800" b="0" i="0" u="none" strike="noStrike" kern="1200" cap="none" spc="0" normalizeH="0" baseline="0" noProof="0" dirty="0">
                <a:ln>
                  <a:noFill/>
                </a:ln>
                <a:solidFill>
                  <a:srgbClr val="1F5281"/>
                </a:solidFill>
                <a:effectLst/>
                <a:uLnTx/>
                <a:uFillTx/>
                <a:latin typeface="Arial" panose="020B0604020202020204" pitchFamily="34" charset="0"/>
                <a:ea typeface="宋体" panose="02010600030101010101" pitchFamily="2" charset="-122"/>
              </a:endParaRPr>
            </a:p>
          </p:txBody>
        </p:sp>
        <p:sp>
          <p:nvSpPr>
            <p:cNvPr id="64" name="Oval 11"/>
            <p:cNvSpPr>
              <a:spLocks noChangeArrowheads="1"/>
            </p:cNvSpPr>
            <p:nvPr/>
          </p:nvSpPr>
          <p:spPr bwMode="auto">
            <a:xfrm>
              <a:off x="8402234" y="3485591"/>
              <a:ext cx="142689" cy="112896"/>
            </a:xfrm>
            <a:prstGeom prst="ellipse">
              <a:avLst/>
            </a:prstGeom>
            <a:noFill/>
            <a:ln w="28575" cmpd="sng">
              <a:solidFill>
                <a:schemeClr val="accent5">
                  <a:lumMod val="25000"/>
                </a:schemeClr>
              </a:solidFill>
              <a:rou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65" name="Oval 12"/>
            <p:cNvSpPr>
              <a:spLocks noChangeArrowheads="1"/>
            </p:cNvSpPr>
            <p:nvPr/>
          </p:nvSpPr>
          <p:spPr bwMode="auto">
            <a:xfrm>
              <a:off x="9158014" y="2556081"/>
              <a:ext cx="142689" cy="112896"/>
            </a:xfrm>
            <a:prstGeom prst="ellipse">
              <a:avLst/>
            </a:prstGeom>
            <a:noFill/>
            <a:ln w="28575" cmpd="sng">
              <a:solidFill>
                <a:schemeClr val="accent5">
                  <a:lumMod val="25000"/>
                </a:schemeClr>
              </a:solidFill>
              <a:rou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Arial" panose="020B0604020202020204" pitchFamily="34" charset="0"/>
                <a:ea typeface="宋体" panose="02010600030101010101" pitchFamily="2" charset="-122"/>
                <a:cs typeface="+mn-cs"/>
              </a:endParaRPr>
            </a:p>
          </p:txBody>
        </p:sp>
        <p:sp>
          <p:nvSpPr>
            <p:cNvPr id="71" name="Oval 18"/>
            <p:cNvSpPr>
              <a:spLocks noChangeArrowheads="1"/>
            </p:cNvSpPr>
            <p:nvPr/>
          </p:nvSpPr>
          <p:spPr bwMode="auto">
            <a:xfrm>
              <a:off x="8361466" y="1733196"/>
              <a:ext cx="142689" cy="112896"/>
            </a:xfrm>
            <a:prstGeom prst="ellipse">
              <a:avLst/>
            </a:prstGeom>
            <a:noFill/>
            <a:ln w="28575" cmpd="sng">
              <a:solidFill>
                <a:schemeClr val="accent5">
                  <a:lumMod val="25000"/>
                </a:schemeClr>
              </a:solidFill>
              <a:rou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Arial" panose="020B0604020202020204" pitchFamily="34" charset="0"/>
                <a:ea typeface="宋体" panose="02010600030101010101" pitchFamily="2" charset="-122"/>
                <a:cs typeface="+mn-cs"/>
              </a:endParaRPr>
            </a:p>
          </p:txBody>
        </p:sp>
      </p:grpSp>
      <p:grpSp>
        <p:nvGrpSpPr>
          <p:cNvPr id="10" name="组合 9"/>
          <p:cNvGrpSpPr/>
          <p:nvPr/>
        </p:nvGrpSpPr>
        <p:grpSpPr>
          <a:xfrm>
            <a:off x="6892032" y="1981539"/>
            <a:ext cx="2030729" cy="1515062"/>
            <a:chOff x="6973778" y="1815986"/>
            <a:chExt cx="2256365" cy="1683403"/>
          </a:xfrm>
        </p:grpSpPr>
        <p:sp>
          <p:nvSpPr>
            <p:cNvPr id="76" name="Freeform 23"/>
            <p:cNvSpPr/>
            <p:nvPr/>
          </p:nvSpPr>
          <p:spPr bwMode="auto">
            <a:xfrm>
              <a:off x="7118035" y="3153175"/>
              <a:ext cx="1883178" cy="56448"/>
            </a:xfrm>
            <a:custGeom>
              <a:avLst/>
              <a:gdLst>
                <a:gd name="T0" fmla="*/ 0 w 1387"/>
                <a:gd name="T1" fmla="*/ 0 h 51"/>
                <a:gd name="T2" fmla="*/ 1201 w 1387"/>
                <a:gd name="T3" fmla="*/ 45 h 51"/>
                <a:gd name="T4" fmla="*/ 0 60000 65536"/>
                <a:gd name="T5" fmla="*/ 0 60000 65536"/>
              </a:gdLst>
              <a:ahLst/>
              <a:cxnLst>
                <a:cxn ang="T4">
                  <a:pos x="T0" y="T1"/>
                </a:cxn>
                <a:cxn ang="T5">
                  <a:pos x="T2" y="T3"/>
                </a:cxn>
              </a:cxnLst>
              <a:rect l="0" t="0" r="r" b="b"/>
              <a:pathLst>
                <a:path w="1387" h="51">
                  <a:moveTo>
                    <a:pt x="0" y="0"/>
                  </a:moveTo>
                  <a:lnTo>
                    <a:pt x="1387" y="51"/>
                  </a:lnTo>
                </a:path>
              </a:pathLst>
            </a:custGeom>
            <a:noFill/>
            <a:ln w="25400" cap="flat" cmpd="sng">
              <a:solidFill>
                <a:srgbClr val="285A3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77" name="Freeform 24"/>
            <p:cNvSpPr/>
            <p:nvPr/>
          </p:nvSpPr>
          <p:spPr bwMode="auto">
            <a:xfrm>
              <a:off x="6973778" y="2636363"/>
              <a:ext cx="2019595" cy="540646"/>
            </a:xfrm>
            <a:custGeom>
              <a:avLst/>
              <a:gdLst>
                <a:gd name="T0" fmla="*/ 0 w 1484"/>
                <a:gd name="T1" fmla="*/ 0 h 485"/>
                <a:gd name="T2" fmla="*/ 1288 w 1484"/>
                <a:gd name="T3" fmla="*/ 429 h 485"/>
                <a:gd name="T4" fmla="*/ 0 60000 65536"/>
                <a:gd name="T5" fmla="*/ 0 60000 65536"/>
              </a:gdLst>
              <a:ahLst/>
              <a:cxnLst>
                <a:cxn ang="T4">
                  <a:pos x="T0" y="T1"/>
                </a:cxn>
                <a:cxn ang="T5">
                  <a:pos x="T2" y="T3"/>
                </a:cxn>
              </a:cxnLst>
              <a:rect l="0" t="0" r="r" b="b"/>
              <a:pathLst>
                <a:path w="1484" h="485">
                  <a:moveTo>
                    <a:pt x="0" y="0"/>
                  </a:moveTo>
                  <a:lnTo>
                    <a:pt x="1484" y="485"/>
                  </a:lnTo>
                </a:path>
              </a:pathLst>
            </a:custGeom>
            <a:noFill/>
            <a:ln w="25400" cap="flat" cmpd="sng">
              <a:solidFill>
                <a:srgbClr val="285A3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78" name="Freeform 25"/>
            <p:cNvSpPr/>
            <p:nvPr/>
          </p:nvSpPr>
          <p:spPr bwMode="auto">
            <a:xfrm>
              <a:off x="7229364" y="2115787"/>
              <a:ext cx="1795370" cy="1044914"/>
            </a:xfrm>
            <a:custGeom>
              <a:avLst/>
              <a:gdLst>
                <a:gd name="T0" fmla="*/ 0 w 1320"/>
                <a:gd name="T1" fmla="*/ 0 h 945"/>
                <a:gd name="T2" fmla="*/ 1145 w 1320"/>
                <a:gd name="T3" fmla="*/ 833 h 945"/>
                <a:gd name="T4" fmla="*/ 0 60000 65536"/>
                <a:gd name="T5" fmla="*/ 0 60000 65536"/>
              </a:gdLst>
              <a:ahLst/>
              <a:cxnLst>
                <a:cxn ang="T4">
                  <a:pos x="T0" y="T1"/>
                </a:cxn>
                <a:cxn ang="T5">
                  <a:pos x="T2" y="T3"/>
                </a:cxn>
              </a:cxnLst>
              <a:rect l="0" t="0" r="r" b="b"/>
              <a:pathLst>
                <a:path w="1320" h="945">
                  <a:moveTo>
                    <a:pt x="0" y="0"/>
                  </a:moveTo>
                  <a:lnTo>
                    <a:pt x="1320" y="945"/>
                  </a:lnTo>
                </a:path>
              </a:pathLst>
            </a:custGeom>
            <a:noFill/>
            <a:ln w="25400" cap="flat" cmpd="sng">
              <a:solidFill>
                <a:srgbClr val="285A3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79" name="Freeform 26"/>
            <p:cNvSpPr/>
            <p:nvPr/>
          </p:nvSpPr>
          <p:spPr bwMode="auto">
            <a:xfrm>
              <a:off x="7759350" y="1815986"/>
              <a:ext cx="1266951" cy="1328409"/>
            </a:xfrm>
            <a:custGeom>
              <a:avLst/>
              <a:gdLst>
                <a:gd name="T0" fmla="*/ 0 w 932"/>
                <a:gd name="T1" fmla="*/ 0 h 1201"/>
                <a:gd name="T2" fmla="*/ 808 w 932"/>
                <a:gd name="T3" fmla="*/ 1059 h 1201"/>
                <a:gd name="T4" fmla="*/ 0 60000 65536"/>
                <a:gd name="T5" fmla="*/ 0 60000 65536"/>
              </a:gdLst>
              <a:ahLst/>
              <a:cxnLst>
                <a:cxn ang="T4">
                  <a:pos x="T0" y="T1"/>
                </a:cxn>
                <a:cxn ang="T5">
                  <a:pos x="T2" y="T3"/>
                </a:cxn>
              </a:cxnLst>
              <a:rect l="0" t="0" r="r" b="b"/>
              <a:pathLst>
                <a:path w="932" h="1201">
                  <a:moveTo>
                    <a:pt x="0" y="0"/>
                  </a:moveTo>
                  <a:lnTo>
                    <a:pt x="932" y="1201"/>
                  </a:lnTo>
                </a:path>
              </a:pathLst>
            </a:custGeom>
            <a:noFill/>
            <a:ln w="25400" cap="flat" cmpd="sng">
              <a:solidFill>
                <a:srgbClr val="285A3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80" name="Freeform 27"/>
            <p:cNvSpPr/>
            <p:nvPr/>
          </p:nvSpPr>
          <p:spPr bwMode="auto">
            <a:xfrm>
              <a:off x="8472794" y="1849855"/>
              <a:ext cx="572323" cy="1268197"/>
            </a:xfrm>
            <a:custGeom>
              <a:avLst/>
              <a:gdLst>
                <a:gd name="T0" fmla="*/ 0 w 420"/>
                <a:gd name="T1" fmla="*/ 0 h 1155"/>
                <a:gd name="T2" fmla="*/ 365 w 420"/>
                <a:gd name="T3" fmla="*/ 1016 h 1155"/>
                <a:gd name="T4" fmla="*/ 0 60000 65536"/>
                <a:gd name="T5" fmla="*/ 0 60000 65536"/>
              </a:gdLst>
              <a:ahLst/>
              <a:cxnLst>
                <a:cxn ang="T4">
                  <a:pos x="T0" y="T1"/>
                </a:cxn>
                <a:cxn ang="T5">
                  <a:pos x="T2" y="T3"/>
                </a:cxn>
              </a:cxnLst>
              <a:rect l="0" t="0" r="r" b="b"/>
              <a:pathLst>
                <a:path w="420" h="1155">
                  <a:moveTo>
                    <a:pt x="0" y="0"/>
                  </a:moveTo>
                  <a:lnTo>
                    <a:pt x="420" y="1155"/>
                  </a:lnTo>
                </a:path>
              </a:pathLst>
            </a:custGeom>
            <a:noFill/>
            <a:ln w="25400" cap="flat" cmpd="sng">
              <a:solidFill>
                <a:srgbClr val="285A3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81" name="Freeform 28"/>
            <p:cNvSpPr/>
            <p:nvPr/>
          </p:nvSpPr>
          <p:spPr bwMode="auto">
            <a:xfrm>
              <a:off x="8958877" y="2119551"/>
              <a:ext cx="111329" cy="1024844"/>
            </a:xfrm>
            <a:custGeom>
              <a:avLst/>
              <a:gdLst>
                <a:gd name="T0" fmla="*/ 0 w 87"/>
                <a:gd name="T1" fmla="*/ 0 h 927"/>
                <a:gd name="T2" fmla="*/ 74 w 87"/>
                <a:gd name="T3" fmla="*/ 817 h 927"/>
                <a:gd name="T4" fmla="*/ 0 60000 65536"/>
                <a:gd name="T5" fmla="*/ 0 60000 65536"/>
              </a:gdLst>
              <a:ahLst/>
              <a:cxnLst>
                <a:cxn ang="T4">
                  <a:pos x="T0" y="T1"/>
                </a:cxn>
                <a:cxn ang="T5">
                  <a:pos x="T2" y="T3"/>
                </a:cxn>
              </a:cxnLst>
              <a:rect l="0" t="0" r="r" b="b"/>
              <a:pathLst>
                <a:path w="87" h="927">
                  <a:moveTo>
                    <a:pt x="0" y="0"/>
                  </a:moveTo>
                  <a:lnTo>
                    <a:pt x="87" y="927"/>
                  </a:lnTo>
                </a:path>
              </a:pathLst>
            </a:custGeom>
            <a:noFill/>
            <a:ln w="25400" cap="flat" cmpd="sng">
              <a:solidFill>
                <a:srgbClr val="285A3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82" name="Freeform 29"/>
            <p:cNvSpPr/>
            <p:nvPr/>
          </p:nvSpPr>
          <p:spPr bwMode="auto">
            <a:xfrm>
              <a:off x="9118814" y="2662705"/>
              <a:ext cx="111329" cy="490470"/>
            </a:xfrm>
            <a:custGeom>
              <a:avLst/>
              <a:gdLst>
                <a:gd name="T0" fmla="*/ 71 w 81"/>
                <a:gd name="T1" fmla="*/ 0 h 444"/>
                <a:gd name="T2" fmla="*/ 0 w 81"/>
                <a:gd name="T3" fmla="*/ 391 h 444"/>
                <a:gd name="T4" fmla="*/ 0 60000 65536"/>
                <a:gd name="T5" fmla="*/ 0 60000 65536"/>
              </a:gdLst>
              <a:ahLst/>
              <a:cxnLst>
                <a:cxn ang="T4">
                  <a:pos x="T0" y="T1"/>
                </a:cxn>
                <a:cxn ang="T5">
                  <a:pos x="T2" y="T3"/>
                </a:cxn>
              </a:cxnLst>
              <a:rect l="0" t="0" r="r" b="b"/>
              <a:pathLst>
                <a:path w="81" h="444">
                  <a:moveTo>
                    <a:pt x="81" y="0"/>
                  </a:moveTo>
                  <a:lnTo>
                    <a:pt x="0" y="444"/>
                  </a:lnTo>
                </a:path>
              </a:pathLst>
            </a:custGeom>
            <a:noFill/>
            <a:ln w="25400" cap="flat" cmpd="sng">
              <a:solidFill>
                <a:srgbClr val="285A3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sp>
          <p:nvSpPr>
            <p:cNvPr id="83" name="Freeform 30"/>
            <p:cNvSpPr/>
            <p:nvPr/>
          </p:nvSpPr>
          <p:spPr bwMode="auto">
            <a:xfrm>
              <a:off x="8546491" y="3243492"/>
              <a:ext cx="519011" cy="255897"/>
            </a:xfrm>
            <a:custGeom>
              <a:avLst/>
              <a:gdLst>
                <a:gd name="T0" fmla="*/ 331 w 381"/>
                <a:gd name="T1" fmla="*/ 0 h 231"/>
                <a:gd name="T2" fmla="*/ 0 w 381"/>
                <a:gd name="T3" fmla="*/ 204 h 231"/>
                <a:gd name="T4" fmla="*/ 0 60000 65536"/>
                <a:gd name="T5" fmla="*/ 0 60000 65536"/>
              </a:gdLst>
              <a:ahLst/>
              <a:cxnLst>
                <a:cxn ang="T4">
                  <a:pos x="T0" y="T1"/>
                </a:cxn>
                <a:cxn ang="T5">
                  <a:pos x="T2" y="T3"/>
                </a:cxn>
              </a:cxnLst>
              <a:rect l="0" t="0" r="r" b="b"/>
              <a:pathLst>
                <a:path w="381" h="231">
                  <a:moveTo>
                    <a:pt x="381" y="0"/>
                  </a:moveTo>
                  <a:lnTo>
                    <a:pt x="0" y="231"/>
                  </a:lnTo>
                </a:path>
              </a:pathLst>
            </a:custGeom>
            <a:noFill/>
            <a:ln w="25400" cap="flat" cmpd="sng">
              <a:solidFill>
                <a:srgbClr val="285A3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lIns="0" tIns="9720" rIns="0" bIns="9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srgbClr val="1F5281"/>
                </a:solidFill>
                <a:effectLst/>
                <a:uLnTx/>
                <a:uFillTx/>
                <a:latin typeface="Verdana"/>
                <a:ea typeface="+mn-ea"/>
                <a:cs typeface="+mn-cs"/>
              </a:endParaRPr>
            </a:p>
          </p:txBody>
        </p:sp>
      </p:grpSp>
      <p:grpSp>
        <p:nvGrpSpPr>
          <p:cNvPr id="18" name="组合 17"/>
          <p:cNvGrpSpPr/>
          <p:nvPr/>
        </p:nvGrpSpPr>
        <p:grpSpPr>
          <a:xfrm>
            <a:off x="6856202" y="1954511"/>
            <a:ext cx="2093710" cy="1199056"/>
            <a:chOff x="5205403" y="1611050"/>
            <a:chExt cx="1744758" cy="999213"/>
          </a:xfrm>
        </p:grpSpPr>
        <p:cxnSp>
          <p:nvCxnSpPr>
            <p:cNvPr id="4" name="直接连接符 3"/>
            <p:cNvCxnSpPr/>
            <p:nvPr/>
          </p:nvCxnSpPr>
          <p:spPr>
            <a:xfrm flipH="1" flipV="1">
              <a:off x="6750056" y="1863963"/>
              <a:ext cx="200105" cy="3420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65" idx="0"/>
            </p:cNvCxnSpPr>
            <p:nvPr/>
          </p:nvCxnSpPr>
          <p:spPr>
            <a:xfrm flipH="1" flipV="1">
              <a:off x="6381555" y="1651654"/>
              <a:ext cx="540466" cy="5511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5" idx="0"/>
            </p:cNvCxnSpPr>
            <p:nvPr/>
          </p:nvCxnSpPr>
          <p:spPr>
            <a:xfrm flipH="1" flipV="1">
              <a:off x="5828633" y="1611050"/>
              <a:ext cx="1093388" cy="5917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65" idx="1"/>
            </p:cNvCxnSpPr>
            <p:nvPr/>
          </p:nvCxnSpPr>
          <p:spPr>
            <a:xfrm flipH="1" flipV="1">
              <a:off x="5422025" y="1825535"/>
              <a:ext cx="1462159" cy="3896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65" idx="2"/>
            </p:cNvCxnSpPr>
            <p:nvPr/>
          </p:nvCxnSpPr>
          <p:spPr>
            <a:xfrm flipH="1" flipV="1">
              <a:off x="5205403" y="2218696"/>
              <a:ext cx="1663109" cy="264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2" idx="0"/>
              <a:endCxn id="82" idx="1"/>
            </p:cNvCxnSpPr>
            <p:nvPr/>
          </p:nvCxnSpPr>
          <p:spPr>
            <a:xfrm flipH="1">
              <a:off x="6844137" y="2286321"/>
              <a:ext cx="73189" cy="323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8" name="直接连接符 87"/>
          <p:cNvCxnSpPr/>
          <p:nvPr/>
        </p:nvCxnSpPr>
        <p:spPr>
          <a:xfrm flipH="1">
            <a:off x="8256249" y="2710740"/>
            <a:ext cx="634799" cy="7498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5056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1" y="100964"/>
            <a:ext cx="3240000" cy="540000"/>
          </a:xfrm>
          <a:prstGeom prst="roundRect">
            <a:avLst/>
          </a:prstGeom>
          <a:solidFill>
            <a:srgbClr val="E7E7E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8" name="Text Box 2"/>
          <p:cNvSpPr txBox="1">
            <a:spLocks noChangeArrowheads="1"/>
          </p:cNvSpPr>
          <p:nvPr/>
        </p:nvSpPr>
        <p:spPr bwMode="auto">
          <a:xfrm>
            <a:off x="638167" y="61585"/>
            <a:ext cx="31237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数据结构的作用</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7" name="组合 6"/>
          <p:cNvGrpSpPr/>
          <p:nvPr/>
        </p:nvGrpSpPr>
        <p:grpSpPr>
          <a:xfrm>
            <a:off x="647427" y="995515"/>
            <a:ext cx="8941497" cy="461665"/>
            <a:chOff x="674943" y="956994"/>
            <a:chExt cx="8941497" cy="461665"/>
          </a:xfrm>
        </p:grpSpPr>
        <p:sp>
          <p:nvSpPr>
            <p:cNvPr id="6" name="矩形 5"/>
            <p:cNvSpPr/>
            <p:nvPr/>
          </p:nvSpPr>
          <p:spPr>
            <a:xfrm>
              <a:off x="1322706" y="956994"/>
              <a:ext cx="829373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基于不同数据模型的算法，其运行效率可能会有很大</a:t>
              </a:r>
              <a:r>
                <a:rPr kumimoji="0" lang="zh-CN" altLang="zh-CN"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差别</a:t>
              </a:r>
              <a:endPar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36" name="Group 109"/>
            <p:cNvGrpSpPr/>
            <p:nvPr/>
          </p:nvGrpSpPr>
          <p:grpSpPr>
            <a:xfrm>
              <a:off x="674943" y="958118"/>
              <a:ext cx="468000" cy="432000"/>
              <a:chOff x="1501535" y="1870628"/>
              <a:chExt cx="924087" cy="714938"/>
            </a:xfrm>
            <a:solidFill>
              <a:srgbClr val="5A327D"/>
            </a:solidFill>
          </p:grpSpPr>
          <p:sp>
            <p:nvSpPr>
              <p:cNvPr id="41"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2"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3"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4"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5"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6"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7"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8"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9"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0"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1"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2"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3"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sp>
        <p:nvSpPr>
          <p:cNvPr id="54" name="矩形 53"/>
          <p:cNvSpPr/>
          <p:nvPr/>
        </p:nvSpPr>
        <p:spPr>
          <a:xfrm>
            <a:off x="558161" y="5153195"/>
            <a:ext cx="10993759" cy="951030"/>
          </a:xfrm>
          <a:prstGeom prst="rect">
            <a:avLst/>
          </a:prstGeom>
        </p:spPr>
        <p:txBody>
          <a:bodyPr wrap="square">
            <a:spAutoFit/>
          </a:bodyPr>
          <a:lstStyle/>
          <a:p>
            <a:pPr marL="0" marR="0" lvl="0" indent="0" algn="l" defTabSz="914400" rtl="0" eaLnBrk="1" fontAlgn="auto" latinLnBrk="0" hangingPunct="1">
              <a:lnSpc>
                <a:spcPts val="35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电话号码查询</a:t>
            </a:r>
            <a:r>
              <a:rPr kumimoji="0" lang="zh-CN" altLang="zh-CN"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问题</a:t>
            </a:r>
            <a:r>
              <a:rPr kumimoji="0" lang="en-US" altLang="zh-CN"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假设某手机中存储</a:t>
            </a:r>
            <a:r>
              <a:rPr kumimoji="0" lang="zh-CN" altLang="zh-CN"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了若干</a:t>
            </a:r>
            <a:r>
              <a:rPr kumimoji="0" lang="zh-CN"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电话号码，如何在手机中查找某人的电话号码</a:t>
            </a:r>
            <a:r>
              <a:rPr kumimoji="0" lang="zh-CN" altLang="zh-CN"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endPar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3" name="椭圆 2"/>
          <p:cNvSpPr/>
          <p:nvPr/>
        </p:nvSpPr>
        <p:spPr>
          <a:xfrm>
            <a:off x="5118176" y="2488440"/>
            <a:ext cx="2160000" cy="540000"/>
          </a:xfrm>
          <a:prstGeom prst="ellipse">
            <a:avLst/>
          </a:prstGeom>
          <a:solidFill>
            <a:srgbClr val="E7E7ED"/>
          </a:solidFill>
          <a:ln w="28575">
            <a:solidFill>
              <a:srgbClr val="6E6EA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mn-cs"/>
              </a:rPr>
              <a:t>手机电话号码</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17" name="组合 16"/>
          <p:cNvGrpSpPr/>
          <p:nvPr/>
        </p:nvGrpSpPr>
        <p:grpSpPr>
          <a:xfrm>
            <a:off x="929366" y="1523654"/>
            <a:ext cx="10128002" cy="720000"/>
            <a:chOff x="929366" y="1569374"/>
            <a:chExt cx="10128002" cy="720000"/>
          </a:xfrm>
          <a:solidFill>
            <a:srgbClr val="E7E7ED"/>
          </a:solidFill>
        </p:grpSpPr>
        <p:sp>
          <p:nvSpPr>
            <p:cNvPr id="82" name="TextBox 81"/>
            <p:cNvSpPr txBox="1"/>
            <p:nvPr/>
          </p:nvSpPr>
          <p:spPr>
            <a:xfrm>
              <a:off x="929366" y="1569374"/>
              <a:ext cx="10128002" cy="720000"/>
            </a:xfrm>
            <a:prstGeom prst="rect">
              <a:avLst/>
            </a:prstGeom>
            <a:grpFill/>
            <a:ln w="28575">
              <a:solidFill>
                <a:srgbClr val="6E6EAA"/>
              </a:solidFill>
            </a:ln>
          </p:spPr>
          <p:txBody>
            <a:bodyPr wrap="square" rtlCol="0">
              <a:spAutoFit/>
            </a:bodyPr>
            <a:lstStyle/>
            <a:p>
              <a:pPr marL="0" marR="0" lvl="0" indent="0" algn="l" defTabSz="914400" rtl="0" eaLnBrk="1" fontAlgn="auto" latinLnBrk="0" hangingPunct="1">
                <a:lnSpc>
                  <a:spcPts val="26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姓 名         王靓                  赵刚                韩春英             李启勇                         </a:t>
              </a:r>
              <a:r>
                <a:rPr kumimoji="0" lang="en-US" altLang="zh-CN" sz="2000" b="0" i="0" u="none" strike="noStrike" kern="1200" cap="none" spc="0" normalizeH="0" baseline="0" noProof="0" dirty="0" smtClean="0">
                  <a:ln>
                    <a:noFill/>
                  </a:ln>
                  <a:solidFill>
                    <a:srgbClr val="1F5281"/>
                  </a:solidFill>
                  <a:effectLst/>
                  <a:uLnTx/>
                  <a:uFillTx/>
                  <a:latin typeface="+mn-lt"/>
                  <a:ea typeface="+mn-ea"/>
                  <a:cs typeface="Times New Roman" panose="02020603050405020304" pitchFamily="18" charset="0"/>
                </a:rPr>
                <a:t>……</a:t>
              </a:r>
              <a:r>
                <a:rPr kumimoji="0" lang="zh-CN" altLang="en-US"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en-US" altLang="zh-CN"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26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电 话   </a:t>
              </a:r>
              <a:r>
                <a:rPr kumimoji="0" lang="en-US" altLang="zh-CN"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13833278900  13331888999   15501302226  18866672233                       </a:t>
              </a:r>
              <a:r>
                <a:rPr kumimoji="0" lang="en-US" altLang="zh-CN" sz="2000" b="0" i="0" u="none" strike="noStrike" kern="1200" cap="none" spc="0" normalizeH="0" baseline="0" noProof="0" dirty="0" smtClean="0">
                  <a:ln>
                    <a:noFill/>
                  </a:ln>
                  <a:solidFill>
                    <a:srgbClr val="1F5281"/>
                  </a:solidFill>
                  <a:effectLst/>
                  <a:uLnTx/>
                  <a:uFillTx/>
                  <a:latin typeface="+mn-lt"/>
                  <a:ea typeface="+mn-ea"/>
                  <a:cs typeface="Times New Roman" panose="02020603050405020304" pitchFamily="18" charset="0"/>
                </a:rPr>
                <a:t>……</a:t>
              </a:r>
              <a:endParaRPr kumimoji="0" lang="zh-CN" altLang="en-US" sz="2000" b="0" i="0" u="none" strike="noStrike" kern="1200" cap="none" spc="0" normalizeH="0" baseline="0" noProof="0" dirty="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83" name="直接连接符 82"/>
            <p:cNvCxnSpPr>
              <a:stCxn id="82" idx="1"/>
              <a:endCxn id="82" idx="3"/>
            </p:cNvCxnSpPr>
            <p:nvPr/>
          </p:nvCxnSpPr>
          <p:spPr>
            <a:xfrm>
              <a:off x="929366" y="1929374"/>
              <a:ext cx="10128002" cy="0"/>
            </a:xfrm>
            <a:prstGeom prst="line">
              <a:avLst/>
            </a:prstGeom>
            <a:grpFill/>
            <a:ln>
              <a:solidFill>
                <a:srgbClr val="6E6EAA"/>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3329746" y="1569374"/>
              <a:ext cx="0" cy="720000"/>
            </a:xfrm>
            <a:prstGeom prst="line">
              <a:avLst/>
            </a:prstGeom>
            <a:grpFill/>
            <a:ln>
              <a:solidFill>
                <a:srgbClr val="6E6EAA"/>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473092" y="1569374"/>
              <a:ext cx="0" cy="720000"/>
            </a:xfrm>
            <a:prstGeom prst="line">
              <a:avLst/>
            </a:prstGeom>
            <a:grpFill/>
            <a:ln>
              <a:solidFill>
                <a:srgbClr val="6E6EAA"/>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4901419" y="1569374"/>
              <a:ext cx="0" cy="720000"/>
            </a:xfrm>
            <a:prstGeom prst="line">
              <a:avLst/>
            </a:prstGeom>
            <a:grpFill/>
            <a:ln>
              <a:solidFill>
                <a:srgbClr val="6E6EAA"/>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8044765" y="1569374"/>
              <a:ext cx="0" cy="720000"/>
            </a:xfrm>
            <a:prstGeom prst="line">
              <a:avLst/>
            </a:prstGeom>
            <a:grpFill/>
            <a:ln>
              <a:solidFill>
                <a:srgbClr val="6E6EA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1758073" y="1569374"/>
              <a:ext cx="0" cy="720000"/>
            </a:xfrm>
            <a:prstGeom prst="line">
              <a:avLst/>
            </a:prstGeom>
            <a:grpFill/>
            <a:ln>
              <a:solidFill>
                <a:srgbClr val="6E6EAA"/>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134635" y="2868372"/>
            <a:ext cx="4064725" cy="2199089"/>
            <a:chOff x="1134635" y="2868372"/>
            <a:chExt cx="4064725" cy="2199089"/>
          </a:xfrm>
          <a:solidFill>
            <a:srgbClr val="E7E7ED"/>
          </a:solidFill>
        </p:grpSpPr>
        <p:sp>
          <p:nvSpPr>
            <p:cNvPr id="26" name="椭圆 25"/>
            <p:cNvSpPr/>
            <p:nvPr/>
          </p:nvSpPr>
          <p:spPr>
            <a:xfrm>
              <a:off x="1843308" y="3452772"/>
              <a:ext cx="900000" cy="432000"/>
            </a:xfrm>
            <a:prstGeom prst="ellipse">
              <a:avLst/>
            </a:prstGeom>
            <a:grpFill/>
            <a:ln w="28575">
              <a:solidFill>
                <a:srgbClr val="6E6EA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同学</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13" name="组合 12"/>
            <p:cNvGrpSpPr/>
            <p:nvPr/>
          </p:nvGrpSpPr>
          <p:grpSpPr>
            <a:xfrm>
              <a:off x="1134635" y="4343054"/>
              <a:ext cx="2340928" cy="724407"/>
              <a:chOff x="1" y="4286334"/>
              <a:chExt cx="2489677" cy="724407"/>
            </a:xfrm>
            <a:grpFill/>
          </p:grpSpPr>
          <p:sp>
            <p:nvSpPr>
              <p:cNvPr id="4" name="TextBox 3"/>
              <p:cNvSpPr txBox="1"/>
              <p:nvPr/>
            </p:nvSpPr>
            <p:spPr>
              <a:xfrm>
                <a:off x="1" y="4286334"/>
                <a:ext cx="2489677" cy="720000"/>
              </a:xfrm>
              <a:prstGeom prst="rect">
                <a:avLst/>
              </a:prstGeom>
              <a:grpFill/>
              <a:ln w="28575">
                <a:solidFill>
                  <a:srgbClr val="6E6EAA"/>
                </a:solidFill>
              </a:ln>
            </p:spPr>
            <p:txBody>
              <a:bodyPr wrap="square" rtlCol="0">
                <a:spAutoFit/>
              </a:bodyPr>
              <a:lstStyle/>
              <a:p>
                <a:pPr marL="0" marR="0" lvl="0" indent="0" algn="l" defTabSz="914400" rtl="0" eaLnBrk="1" fontAlgn="auto" latinLnBrk="0" hangingPunct="1">
                  <a:lnSpc>
                    <a:spcPts val="26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王靓           </a:t>
                </a:r>
                <a:r>
                  <a:rPr kumimoji="0" lang="en-US" altLang="zh-CN" sz="2000" b="0" i="0" u="none" strike="noStrike" kern="1200" cap="none" spc="0" normalizeH="0" baseline="0" noProof="0" dirty="0" smtClean="0">
                    <a:ln>
                      <a:noFill/>
                    </a:ln>
                    <a:solidFill>
                      <a:srgbClr val="1F5281"/>
                    </a:solidFill>
                    <a:effectLst/>
                    <a:uLnTx/>
                    <a:uFillTx/>
                    <a:latin typeface="+mn-lt"/>
                    <a:ea typeface="+mn-ea"/>
                    <a:cs typeface="Times New Roman" panose="02020603050405020304" pitchFamily="18" charset="0"/>
                  </a:rPr>
                  <a:t>……</a:t>
                </a:r>
                <a:r>
                  <a:rPr kumimoji="0" lang="zh-CN" altLang="en-US"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en-US" altLang="zh-CN"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26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13833278900   </a:t>
                </a:r>
                <a:r>
                  <a:rPr kumimoji="0" lang="en-US" altLang="zh-CN" sz="2000" b="0" i="0" u="none" strike="noStrike" kern="1200" cap="none" spc="0" normalizeH="0" baseline="0" noProof="0" dirty="0" smtClean="0">
                    <a:ln>
                      <a:noFill/>
                    </a:ln>
                    <a:solidFill>
                      <a:srgbClr val="1F5281"/>
                    </a:solidFill>
                    <a:effectLst/>
                    <a:uLnTx/>
                    <a:uFillTx/>
                    <a:latin typeface="+mn-lt"/>
                    <a:ea typeface="+mn-ea"/>
                    <a:cs typeface="Times New Roman" panose="02020603050405020304" pitchFamily="18" charset="0"/>
                  </a:rPr>
                  <a:t>……</a:t>
                </a:r>
                <a:endParaRPr kumimoji="0" lang="zh-CN" altLang="en-US" sz="2000" b="0" i="0" u="none" strike="noStrike" kern="1200" cap="none" spc="0" normalizeH="0" baseline="0" noProof="0" dirty="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8" name="直接连接符 7"/>
              <p:cNvCxnSpPr>
                <a:stCxn id="4" idx="1"/>
                <a:endCxn id="4" idx="3"/>
              </p:cNvCxnSpPr>
              <p:nvPr/>
            </p:nvCxnSpPr>
            <p:spPr>
              <a:xfrm>
                <a:off x="1" y="4646334"/>
                <a:ext cx="2489677" cy="0"/>
              </a:xfrm>
              <a:prstGeom prst="line">
                <a:avLst/>
              </a:prstGeom>
              <a:grpFill/>
              <a:ln>
                <a:solidFill>
                  <a:srgbClr val="6E6EA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710893" y="4290741"/>
                <a:ext cx="0" cy="720000"/>
              </a:xfrm>
              <a:prstGeom prst="line">
                <a:avLst/>
              </a:prstGeom>
              <a:grpFill/>
              <a:ln>
                <a:solidFill>
                  <a:srgbClr val="6E6EAA"/>
                </a:solidFill>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a:off x="2293308" y="3900012"/>
              <a:ext cx="0" cy="432000"/>
            </a:xfrm>
            <a:prstGeom prst="line">
              <a:avLst/>
            </a:prstGeom>
            <a:grpFill/>
            <a:ln w="28575">
              <a:solidFill>
                <a:srgbClr val="285A32"/>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2499360" y="2868372"/>
              <a:ext cx="2700000" cy="612000"/>
            </a:xfrm>
            <a:prstGeom prst="line">
              <a:avLst/>
            </a:prstGeom>
            <a:grpFill/>
            <a:ln w="28575">
              <a:solidFill>
                <a:srgbClr val="285A32"/>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7195339" y="2853132"/>
            <a:ext cx="3862029" cy="2249104"/>
            <a:chOff x="7195339" y="2853132"/>
            <a:chExt cx="3862029" cy="2249104"/>
          </a:xfrm>
          <a:solidFill>
            <a:srgbClr val="E7E7ED"/>
          </a:solidFill>
        </p:grpSpPr>
        <p:sp>
          <p:nvSpPr>
            <p:cNvPr id="28" name="椭圆 27"/>
            <p:cNvSpPr/>
            <p:nvPr/>
          </p:nvSpPr>
          <p:spPr>
            <a:xfrm>
              <a:off x="9616440" y="3452772"/>
              <a:ext cx="900000" cy="432000"/>
            </a:xfrm>
            <a:prstGeom prst="ellipse">
              <a:avLst/>
            </a:prstGeom>
            <a:grpFill/>
            <a:ln w="28575">
              <a:solidFill>
                <a:srgbClr val="6E6EA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朋友</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p:cNvGrpSpPr/>
            <p:nvPr/>
          </p:nvGrpSpPr>
          <p:grpSpPr>
            <a:xfrm>
              <a:off x="8716440" y="4343054"/>
              <a:ext cx="2340928" cy="759182"/>
              <a:chOff x="1" y="4286334"/>
              <a:chExt cx="2489677" cy="759182"/>
            </a:xfrm>
            <a:grpFill/>
          </p:grpSpPr>
          <p:sp>
            <p:nvSpPr>
              <p:cNvPr id="78" name="TextBox 77"/>
              <p:cNvSpPr txBox="1"/>
              <p:nvPr/>
            </p:nvSpPr>
            <p:spPr>
              <a:xfrm>
                <a:off x="1" y="4286334"/>
                <a:ext cx="2489677" cy="759182"/>
              </a:xfrm>
              <a:prstGeom prst="rect">
                <a:avLst/>
              </a:prstGeom>
              <a:grpFill/>
              <a:ln w="28575">
                <a:solidFill>
                  <a:srgbClr val="6E6EAA"/>
                </a:solidFill>
              </a:ln>
            </p:spPr>
            <p:txBody>
              <a:bodyPr wrap="square" rtlCol="0">
                <a:spAutoFit/>
              </a:bodyPr>
              <a:lstStyle/>
              <a:p>
                <a:pPr marL="0" marR="0" lvl="0" indent="0" algn="l" defTabSz="914400" rtl="0" eaLnBrk="1" fontAlgn="auto" latinLnBrk="0" hangingPunct="1">
                  <a:lnSpc>
                    <a:spcPts val="26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李</a:t>
                </a:r>
                <a:r>
                  <a:rPr kumimoji="0" lang="zh-CN" altLang="en-US" sz="2000" b="0" i="0" u="none" strike="noStrike" kern="1200" cap="none" spc="0" normalizeH="0" baseline="0" noProof="0" dirty="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启</a:t>
                </a:r>
                <a:r>
                  <a:rPr kumimoji="0" lang="zh-CN" altLang="en-US"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勇       </a:t>
                </a:r>
                <a:r>
                  <a:rPr kumimoji="0" lang="en-US" altLang="zh-CN" sz="2000" b="0" i="0" u="none" strike="noStrike" kern="1200" cap="none" spc="0" normalizeH="0" baseline="0" noProof="0" dirty="0" smtClean="0">
                    <a:ln>
                      <a:noFill/>
                    </a:ln>
                    <a:solidFill>
                      <a:srgbClr val="1F5281"/>
                    </a:solidFill>
                    <a:effectLst/>
                    <a:uLnTx/>
                    <a:uFillTx/>
                    <a:latin typeface="+mn-lt"/>
                    <a:ea typeface="+mn-ea"/>
                    <a:cs typeface="Times New Roman" panose="02020603050405020304" pitchFamily="18" charset="0"/>
                  </a:rPr>
                  <a:t>……</a:t>
                </a:r>
                <a:r>
                  <a:rPr kumimoji="0" lang="zh-CN" altLang="en-US"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en-US" altLang="zh-CN"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26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18866672233   </a:t>
                </a:r>
                <a:r>
                  <a:rPr kumimoji="0" lang="en-US" altLang="zh-CN" sz="2000" b="0" i="0" u="none" strike="noStrike" kern="1200" cap="none" spc="0" normalizeH="0" baseline="0" noProof="0" dirty="0" smtClean="0">
                    <a:ln>
                      <a:noFill/>
                    </a:ln>
                    <a:solidFill>
                      <a:srgbClr val="1F5281"/>
                    </a:solidFill>
                    <a:effectLst/>
                    <a:uLnTx/>
                    <a:uFillTx/>
                    <a:latin typeface="+mn-lt"/>
                    <a:ea typeface="+mn-ea"/>
                    <a:cs typeface="Times New Roman" panose="02020603050405020304" pitchFamily="18" charset="0"/>
                  </a:rPr>
                  <a:t>……</a:t>
                </a:r>
                <a:endParaRPr kumimoji="0" lang="zh-CN" altLang="en-US" sz="2000" b="0" i="0" u="none" strike="noStrike" kern="1200" cap="none" spc="0" normalizeH="0" baseline="0" noProof="0" dirty="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9" name="直接连接符 78"/>
              <p:cNvCxnSpPr>
                <a:stCxn id="78" idx="1"/>
                <a:endCxn id="78" idx="3"/>
              </p:cNvCxnSpPr>
              <p:nvPr/>
            </p:nvCxnSpPr>
            <p:spPr>
              <a:xfrm>
                <a:off x="1" y="4665925"/>
                <a:ext cx="2489677" cy="0"/>
              </a:xfrm>
              <a:prstGeom prst="line">
                <a:avLst/>
              </a:prstGeom>
              <a:grpFill/>
              <a:ln>
                <a:solidFill>
                  <a:srgbClr val="6E6EAA"/>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1710893" y="4290741"/>
                <a:ext cx="0" cy="720000"/>
              </a:xfrm>
              <a:prstGeom prst="line">
                <a:avLst/>
              </a:prstGeom>
              <a:grpFill/>
              <a:ln>
                <a:solidFill>
                  <a:srgbClr val="6E6EAA"/>
                </a:solidFill>
              </a:ln>
            </p:spPr>
            <p:style>
              <a:lnRef idx="1">
                <a:schemeClr val="accent1"/>
              </a:lnRef>
              <a:fillRef idx="0">
                <a:schemeClr val="accent1"/>
              </a:fillRef>
              <a:effectRef idx="0">
                <a:schemeClr val="accent1"/>
              </a:effectRef>
              <a:fontRef idx="minor">
                <a:schemeClr val="tx1"/>
              </a:fontRef>
            </p:style>
          </p:cxnSp>
        </p:grpSp>
        <p:cxnSp>
          <p:nvCxnSpPr>
            <p:cNvPr id="93" name="直接连接符 92"/>
            <p:cNvCxnSpPr/>
            <p:nvPr/>
          </p:nvCxnSpPr>
          <p:spPr>
            <a:xfrm>
              <a:off x="10082831" y="3901433"/>
              <a:ext cx="0" cy="432000"/>
            </a:xfrm>
            <a:prstGeom prst="line">
              <a:avLst/>
            </a:prstGeom>
            <a:grpFill/>
            <a:ln w="28575">
              <a:solidFill>
                <a:srgbClr val="285A32"/>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195339" y="2853132"/>
              <a:ext cx="2700000" cy="612000"/>
            </a:xfrm>
            <a:prstGeom prst="line">
              <a:avLst/>
            </a:prstGeom>
            <a:grpFill/>
            <a:ln w="28575">
              <a:solidFill>
                <a:srgbClr val="285A32"/>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6189171" y="3010236"/>
            <a:ext cx="2340928" cy="2092000"/>
            <a:chOff x="6189171" y="3010236"/>
            <a:chExt cx="2340928" cy="2092000"/>
          </a:xfrm>
          <a:solidFill>
            <a:srgbClr val="E7E7ED"/>
          </a:solidFill>
        </p:grpSpPr>
        <p:sp>
          <p:nvSpPr>
            <p:cNvPr id="29" name="椭圆 28"/>
            <p:cNvSpPr/>
            <p:nvPr/>
          </p:nvSpPr>
          <p:spPr>
            <a:xfrm>
              <a:off x="7025396" y="3452772"/>
              <a:ext cx="900000" cy="432000"/>
            </a:xfrm>
            <a:prstGeom prst="ellipse">
              <a:avLst/>
            </a:prstGeom>
            <a:grpFill/>
            <a:ln w="28575">
              <a:solidFill>
                <a:srgbClr val="6E6EA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亲属</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73" name="组合 72"/>
            <p:cNvGrpSpPr/>
            <p:nvPr/>
          </p:nvGrpSpPr>
          <p:grpSpPr>
            <a:xfrm>
              <a:off x="6189171" y="4343054"/>
              <a:ext cx="2340928" cy="759182"/>
              <a:chOff x="1" y="4286334"/>
              <a:chExt cx="2489677" cy="759182"/>
            </a:xfrm>
            <a:grpFill/>
          </p:grpSpPr>
          <p:sp>
            <p:nvSpPr>
              <p:cNvPr id="74" name="TextBox 73"/>
              <p:cNvSpPr txBox="1"/>
              <p:nvPr/>
            </p:nvSpPr>
            <p:spPr>
              <a:xfrm>
                <a:off x="1" y="4286334"/>
                <a:ext cx="2489677" cy="759182"/>
              </a:xfrm>
              <a:prstGeom prst="rect">
                <a:avLst/>
              </a:prstGeom>
              <a:grpFill/>
              <a:ln w="28575">
                <a:solidFill>
                  <a:srgbClr val="6E6EAA"/>
                </a:solidFill>
              </a:ln>
            </p:spPr>
            <p:txBody>
              <a:bodyPr wrap="square" rtlCol="0">
                <a:spAutoFit/>
              </a:bodyPr>
              <a:lstStyle/>
              <a:p>
                <a:pPr marL="0" marR="0" lvl="0" indent="0" algn="l" defTabSz="914400" rtl="0" eaLnBrk="1" fontAlgn="auto" latinLnBrk="0" hangingPunct="1">
                  <a:lnSpc>
                    <a:spcPts val="26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韩春英       </a:t>
                </a:r>
                <a:r>
                  <a:rPr kumimoji="0" lang="en-US" altLang="zh-CN" sz="2000" b="0" i="0" u="none" strike="noStrike" kern="1200" cap="none" spc="0" normalizeH="0" baseline="0" noProof="0" dirty="0" smtClean="0">
                    <a:ln>
                      <a:noFill/>
                    </a:ln>
                    <a:solidFill>
                      <a:srgbClr val="1F5281"/>
                    </a:solidFill>
                    <a:effectLst/>
                    <a:uLnTx/>
                    <a:uFillTx/>
                    <a:latin typeface="+mn-lt"/>
                    <a:ea typeface="+mn-ea"/>
                    <a:cs typeface="Times New Roman" panose="02020603050405020304" pitchFamily="18" charset="0"/>
                  </a:rPr>
                  <a:t>……</a:t>
                </a:r>
                <a:r>
                  <a:rPr kumimoji="0" lang="zh-CN" altLang="en-US"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en-US" altLang="zh-CN"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26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15501302226  </a:t>
                </a:r>
                <a:r>
                  <a:rPr kumimoji="0" lang="en-US" altLang="zh-CN" sz="2000" b="0" i="0" u="none" strike="noStrike" kern="1200" cap="none" spc="0" normalizeH="0" baseline="0" noProof="0" dirty="0" smtClean="0">
                    <a:ln>
                      <a:noFill/>
                    </a:ln>
                    <a:solidFill>
                      <a:srgbClr val="1F5281"/>
                    </a:solidFill>
                    <a:effectLst/>
                    <a:uLnTx/>
                    <a:uFillTx/>
                    <a:latin typeface="+mn-lt"/>
                    <a:ea typeface="+mn-ea"/>
                    <a:cs typeface="Times New Roman" panose="02020603050405020304" pitchFamily="18" charset="0"/>
                  </a:rPr>
                  <a:t>……</a:t>
                </a:r>
                <a:endParaRPr kumimoji="0" lang="zh-CN" altLang="en-US" sz="2000" b="0" i="0" u="none" strike="noStrike" kern="1200" cap="none" spc="0" normalizeH="0" baseline="0" noProof="0" dirty="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5" name="直接连接符 74"/>
              <p:cNvCxnSpPr>
                <a:stCxn id="74" idx="1"/>
                <a:endCxn id="74" idx="3"/>
              </p:cNvCxnSpPr>
              <p:nvPr/>
            </p:nvCxnSpPr>
            <p:spPr>
              <a:xfrm>
                <a:off x="1" y="4665925"/>
                <a:ext cx="2489677" cy="0"/>
              </a:xfrm>
              <a:prstGeom prst="line">
                <a:avLst/>
              </a:prstGeom>
              <a:grpFill/>
              <a:ln>
                <a:solidFill>
                  <a:srgbClr val="6E6EAA"/>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710893" y="4290741"/>
                <a:ext cx="0" cy="720000"/>
              </a:xfrm>
              <a:prstGeom prst="line">
                <a:avLst/>
              </a:prstGeom>
              <a:grpFill/>
              <a:ln>
                <a:solidFill>
                  <a:srgbClr val="6E6EAA"/>
                </a:solidFill>
              </a:ln>
            </p:spPr>
            <p:style>
              <a:lnRef idx="1">
                <a:schemeClr val="accent1"/>
              </a:lnRef>
              <a:fillRef idx="0">
                <a:schemeClr val="accent1"/>
              </a:fillRef>
              <a:effectRef idx="0">
                <a:schemeClr val="accent1"/>
              </a:effectRef>
              <a:fontRef idx="minor">
                <a:schemeClr val="tx1"/>
              </a:fontRef>
            </p:style>
          </p:cxnSp>
        </p:grpSp>
        <p:cxnSp>
          <p:nvCxnSpPr>
            <p:cNvPr id="92" name="直接连接符 91"/>
            <p:cNvCxnSpPr/>
            <p:nvPr/>
          </p:nvCxnSpPr>
          <p:spPr>
            <a:xfrm>
              <a:off x="7468751" y="3884772"/>
              <a:ext cx="0" cy="432000"/>
            </a:xfrm>
            <a:prstGeom prst="line">
              <a:avLst/>
            </a:prstGeom>
            <a:grpFill/>
            <a:ln w="28575">
              <a:solidFill>
                <a:srgbClr val="285A32"/>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endCxn id="29" idx="0"/>
            </p:cNvCxnSpPr>
            <p:nvPr/>
          </p:nvCxnSpPr>
          <p:spPr>
            <a:xfrm>
              <a:off x="6447844" y="3010236"/>
              <a:ext cx="1027552" cy="442536"/>
            </a:xfrm>
            <a:prstGeom prst="line">
              <a:avLst/>
            </a:prstGeom>
            <a:grpFill/>
            <a:ln w="28575">
              <a:solidFill>
                <a:srgbClr val="285A32"/>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661903" y="3022596"/>
            <a:ext cx="2340928" cy="2079640"/>
            <a:chOff x="3661903" y="3022596"/>
            <a:chExt cx="2340928" cy="2079640"/>
          </a:xfrm>
          <a:solidFill>
            <a:srgbClr val="E7E7ED"/>
          </a:solidFill>
        </p:grpSpPr>
        <p:sp>
          <p:nvSpPr>
            <p:cNvPr id="30" name="椭圆 29"/>
            <p:cNvSpPr/>
            <p:nvPr/>
          </p:nvSpPr>
          <p:spPr>
            <a:xfrm>
              <a:off x="4434352" y="3452772"/>
              <a:ext cx="900000" cy="432000"/>
            </a:xfrm>
            <a:prstGeom prst="ellipse">
              <a:avLst/>
            </a:prstGeom>
            <a:grpFill/>
            <a:ln w="28575">
              <a:solidFill>
                <a:srgbClr val="6E6EA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同事</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69" name="组合 68"/>
            <p:cNvGrpSpPr/>
            <p:nvPr/>
          </p:nvGrpSpPr>
          <p:grpSpPr>
            <a:xfrm>
              <a:off x="3661903" y="4343054"/>
              <a:ext cx="2340928" cy="759182"/>
              <a:chOff x="1" y="4286334"/>
              <a:chExt cx="2489677" cy="759182"/>
            </a:xfrm>
            <a:grpFill/>
          </p:grpSpPr>
          <p:sp>
            <p:nvSpPr>
              <p:cNvPr id="70" name="TextBox 69"/>
              <p:cNvSpPr txBox="1"/>
              <p:nvPr/>
            </p:nvSpPr>
            <p:spPr>
              <a:xfrm>
                <a:off x="1" y="4286334"/>
                <a:ext cx="2489677" cy="759182"/>
              </a:xfrm>
              <a:prstGeom prst="rect">
                <a:avLst/>
              </a:prstGeom>
              <a:grpFill/>
              <a:ln w="28575">
                <a:solidFill>
                  <a:srgbClr val="6E6EAA"/>
                </a:solidFill>
              </a:ln>
            </p:spPr>
            <p:txBody>
              <a:bodyPr wrap="square" rtlCol="0">
                <a:spAutoFit/>
              </a:bodyPr>
              <a:lstStyle/>
              <a:p>
                <a:pPr marL="0" marR="0" lvl="0" indent="0" algn="l" defTabSz="914400" rtl="0" eaLnBrk="1" fontAlgn="auto" latinLnBrk="0" hangingPunct="1">
                  <a:lnSpc>
                    <a:spcPts val="26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赵刚           </a:t>
                </a:r>
                <a:r>
                  <a:rPr kumimoji="0" lang="en-US" altLang="zh-CN" sz="2000" b="0" i="0" u="none" strike="noStrike" kern="1200" cap="none" spc="0" normalizeH="0" baseline="0" noProof="0" dirty="0" smtClean="0">
                    <a:ln>
                      <a:noFill/>
                    </a:ln>
                    <a:solidFill>
                      <a:srgbClr val="1F5281"/>
                    </a:solidFill>
                    <a:effectLst/>
                    <a:uLnTx/>
                    <a:uFillTx/>
                    <a:latin typeface="+mn-lt"/>
                    <a:ea typeface="+mn-ea"/>
                    <a:cs typeface="Times New Roman" panose="02020603050405020304" pitchFamily="18" charset="0"/>
                  </a:rPr>
                  <a:t>……</a:t>
                </a:r>
                <a:r>
                  <a:rPr kumimoji="0" lang="zh-CN" altLang="en-US"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en-US" altLang="zh-CN"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26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13331888999   </a:t>
                </a:r>
                <a:r>
                  <a:rPr kumimoji="0" lang="en-US" altLang="zh-CN" sz="2000" b="0" i="0" u="none" strike="noStrike" kern="1200" cap="none" spc="0" normalizeH="0" baseline="0" noProof="0" dirty="0" smtClean="0">
                    <a:ln>
                      <a:noFill/>
                    </a:ln>
                    <a:solidFill>
                      <a:srgbClr val="1F5281"/>
                    </a:solidFill>
                    <a:effectLst/>
                    <a:uLnTx/>
                    <a:uFillTx/>
                    <a:latin typeface="+mn-lt"/>
                    <a:ea typeface="+mn-ea"/>
                    <a:cs typeface="Times New Roman" panose="02020603050405020304" pitchFamily="18" charset="0"/>
                  </a:rPr>
                  <a:t>……</a:t>
                </a:r>
                <a:endParaRPr kumimoji="0" lang="zh-CN" altLang="en-US" sz="2000" b="0" i="0" u="none" strike="noStrike" kern="1200" cap="none" spc="0" normalizeH="0" baseline="0" noProof="0" dirty="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1" name="直接连接符 70"/>
              <p:cNvCxnSpPr>
                <a:stCxn id="70" idx="1"/>
                <a:endCxn id="70" idx="3"/>
              </p:cNvCxnSpPr>
              <p:nvPr/>
            </p:nvCxnSpPr>
            <p:spPr>
              <a:xfrm>
                <a:off x="1" y="4665925"/>
                <a:ext cx="2489677" cy="0"/>
              </a:xfrm>
              <a:prstGeom prst="line">
                <a:avLst/>
              </a:prstGeom>
              <a:grpFill/>
              <a:ln>
                <a:solidFill>
                  <a:srgbClr val="6E6EA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710893" y="4290741"/>
                <a:ext cx="0" cy="720000"/>
              </a:xfrm>
              <a:prstGeom prst="line">
                <a:avLst/>
              </a:prstGeom>
              <a:grpFill/>
              <a:ln>
                <a:solidFill>
                  <a:srgbClr val="6E6EAA"/>
                </a:solidFill>
              </a:ln>
            </p:spPr>
            <p:style>
              <a:lnRef idx="1">
                <a:schemeClr val="accent1"/>
              </a:lnRef>
              <a:fillRef idx="0">
                <a:schemeClr val="accent1"/>
              </a:fillRef>
              <a:effectRef idx="0">
                <a:schemeClr val="accent1"/>
              </a:effectRef>
              <a:fontRef idx="minor">
                <a:schemeClr val="tx1"/>
              </a:fontRef>
            </p:style>
          </p:cxnSp>
        </p:grpSp>
        <p:cxnSp>
          <p:nvCxnSpPr>
            <p:cNvPr id="91" name="直接连接符 90"/>
            <p:cNvCxnSpPr/>
            <p:nvPr/>
          </p:nvCxnSpPr>
          <p:spPr>
            <a:xfrm>
              <a:off x="4870155" y="3900221"/>
              <a:ext cx="0" cy="432000"/>
            </a:xfrm>
            <a:prstGeom prst="line">
              <a:avLst/>
            </a:prstGeom>
            <a:grpFill/>
            <a:ln w="28575">
              <a:solidFill>
                <a:srgbClr val="285A32"/>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4935335" y="3022596"/>
              <a:ext cx="1027552" cy="442536"/>
            </a:xfrm>
            <a:prstGeom prst="line">
              <a:avLst/>
            </a:prstGeom>
            <a:grpFill/>
            <a:ln w="28575">
              <a:solidFill>
                <a:srgbClr val="285A3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0622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24"/>
                    </p:tgtEl>
                  </p:cond>
                </p:stCondLst>
                <p:endSync evt="end" delay="0">
                  <p:rtn val="all"/>
                </p:endSync>
                <p:childTnLst>
                  <p:par>
                    <p:cTn id="24" fill="hold">
                      <p:stCondLst>
                        <p:cond delay="0"/>
                      </p:stCondLst>
                      <p:childTnLst>
                        <p:par>
                          <p:cTn id="25" fill="hold">
                            <p:stCondLst>
                              <p:cond delay="0"/>
                            </p:stCondLst>
                            <p:childTnLst>
                              <p:par>
                                <p:cTn id="26" presetID="35" presetClass="emph" presetSubtype="0" repeatCount="2000" fill="hold" nodeType="clickEffect">
                                  <p:stCondLst>
                                    <p:cond delay="0"/>
                                  </p:stCondLst>
                                  <p:childTnLst>
                                    <p:anim calcmode="discrete" valueType="str">
                                      <p:cBhvr>
                                        <p:cTn id="27" dur="5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4"/>
                  </p:tgtEl>
                </p:cond>
              </p:nextCondLst>
            </p:seq>
            <p:seq concurrent="1" nextAc="seek">
              <p:cTn id="28" restart="whenNotActive" fill="hold" evtFilter="cancelBubble" nodeType="interactiveSeq">
                <p:stCondLst>
                  <p:cond evt="onClick" delay="0">
                    <p:tgtEl>
                      <p:spTgt spid="25"/>
                    </p:tgtEl>
                  </p:cond>
                </p:stCondLst>
                <p:endSync evt="end" delay="0">
                  <p:rtn val="all"/>
                </p:endSync>
                <p:childTnLst>
                  <p:par>
                    <p:cTn id="29" fill="hold">
                      <p:stCondLst>
                        <p:cond delay="0"/>
                      </p:stCondLst>
                      <p:childTnLst>
                        <p:par>
                          <p:cTn id="30" fill="hold">
                            <p:stCondLst>
                              <p:cond delay="0"/>
                            </p:stCondLst>
                            <p:childTnLst>
                              <p:par>
                                <p:cTn id="31" presetID="35" presetClass="emph" presetSubtype="0" repeatCount="2000" fill="hold" nodeType="clickEffect">
                                  <p:stCondLst>
                                    <p:cond delay="0"/>
                                  </p:stCondLst>
                                  <p:childTnLst>
                                    <p:anim calcmode="discrete" valueType="str">
                                      <p:cBhvr>
                                        <p:cTn id="32" dur="50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5"/>
                  </p:tgtEl>
                </p:cond>
              </p:nextCondLst>
            </p:seq>
            <p:seq concurrent="1" nextAc="seek">
              <p:cTn id="33" restart="whenNotActive" fill="hold" evtFilter="cancelBubble" nodeType="interactiveSeq">
                <p:stCondLst>
                  <p:cond evt="onClick" delay="0">
                    <p:tgtEl>
                      <p:spTgt spid="31"/>
                    </p:tgtEl>
                  </p:cond>
                </p:stCondLst>
                <p:endSync evt="end" delay="0">
                  <p:rtn val="all"/>
                </p:endSync>
                <p:childTnLst>
                  <p:par>
                    <p:cTn id="34" fill="hold">
                      <p:stCondLst>
                        <p:cond delay="0"/>
                      </p:stCondLst>
                      <p:childTnLst>
                        <p:par>
                          <p:cTn id="35" fill="hold">
                            <p:stCondLst>
                              <p:cond delay="0"/>
                            </p:stCondLst>
                            <p:childTnLst>
                              <p:par>
                                <p:cTn id="36" presetID="35" presetClass="emph" presetSubtype="0" repeatCount="2000" fill="hold" nodeType="clickEffect">
                                  <p:stCondLst>
                                    <p:cond delay="0"/>
                                  </p:stCondLst>
                                  <p:childTnLst>
                                    <p:anim calcmode="discrete" valueType="str">
                                      <p:cBhvr>
                                        <p:cTn id="37" dur="5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1"/>
                  </p:tgtEl>
                </p:cond>
              </p:nextCondLst>
            </p:seq>
            <p:seq concurrent="1" nextAc="seek">
              <p:cTn id="38" restart="whenNotActive" fill="hold" evtFilter="cancelBubble" nodeType="interactiveSeq">
                <p:stCondLst>
                  <p:cond evt="onClick" delay="0">
                    <p:tgtEl>
                      <p:spTgt spid="32"/>
                    </p:tgtEl>
                  </p:cond>
                </p:stCondLst>
                <p:endSync evt="end" delay="0">
                  <p:rtn val="all"/>
                </p:endSync>
                <p:childTnLst>
                  <p:par>
                    <p:cTn id="39" fill="hold">
                      <p:stCondLst>
                        <p:cond delay="0"/>
                      </p:stCondLst>
                      <p:childTnLst>
                        <p:par>
                          <p:cTn id="40" fill="hold">
                            <p:stCondLst>
                              <p:cond delay="0"/>
                            </p:stCondLst>
                            <p:childTnLst>
                              <p:par>
                                <p:cTn id="41" presetID="35" presetClass="emph" presetSubtype="0" repeatCount="2000" fill="hold" nodeType="clickEffect">
                                  <p:stCondLst>
                                    <p:cond delay="0"/>
                                  </p:stCondLst>
                                  <p:childTnLst>
                                    <p:anim calcmode="discrete" valueType="str">
                                      <p:cBhvr>
                                        <p:cTn id="42" dur="500" fill="hold"/>
                                        <p:tgtEl>
                                          <p:spTgt spid="3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2"/>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1" y="100964"/>
            <a:ext cx="2448000" cy="540000"/>
          </a:xfrm>
          <a:prstGeom prst="roundRect">
            <a:avLst/>
          </a:prstGeom>
          <a:solidFill>
            <a:srgbClr val="E7E7E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8" name="Text Box 2"/>
          <p:cNvSpPr txBox="1">
            <a:spLocks noChangeArrowheads="1"/>
          </p:cNvSpPr>
          <p:nvPr/>
        </p:nvSpPr>
        <p:spPr bwMode="auto">
          <a:xfrm>
            <a:off x="638167" y="61585"/>
            <a:ext cx="25650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3</a:t>
            </a: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算法的作用</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54" name="矩形 53"/>
          <p:cNvSpPr/>
          <p:nvPr/>
        </p:nvSpPr>
        <p:spPr>
          <a:xfrm>
            <a:off x="638167" y="5671355"/>
            <a:ext cx="10993759" cy="501997"/>
          </a:xfrm>
          <a:prstGeom prst="rect">
            <a:avLst/>
          </a:prstGeom>
        </p:spPr>
        <p:txBody>
          <a:bodyPr wrap="square">
            <a:spAutoFit/>
          </a:bodyPr>
          <a:lstStyle/>
          <a:p>
            <a:pPr marL="0" marR="0" lvl="0" indent="0" algn="l" defTabSz="914400" rtl="0" eaLnBrk="1" fontAlgn="auto" latinLnBrk="0" hangingPunct="1">
              <a:lnSpc>
                <a:spcPts val="35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a:t>
            </a:r>
            <a:r>
              <a:rPr kumimoji="0" lang="zh-CN" altLang="zh-CN"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数组循环左移问题</a:t>
            </a:r>
            <a:r>
              <a:rPr kumimoji="0" lang="en-US" altLang="zh-CN"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将</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一个</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具有</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元素的数组向左循环</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移动</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err="1"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个位置</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3"/>
          <p:cNvGrpSpPr/>
          <p:nvPr/>
        </p:nvGrpSpPr>
        <p:grpSpPr>
          <a:xfrm>
            <a:off x="685414" y="1655356"/>
            <a:ext cx="10805545" cy="1323439"/>
            <a:chOff x="685414" y="832396"/>
            <a:chExt cx="10805545" cy="1323439"/>
          </a:xfrm>
        </p:grpSpPr>
        <p:sp>
          <p:nvSpPr>
            <p:cNvPr id="3" name="矩形 2"/>
            <p:cNvSpPr/>
            <p:nvPr/>
          </p:nvSpPr>
          <p:spPr>
            <a:xfrm>
              <a:off x="1145486" y="832396"/>
              <a:ext cx="10345473" cy="1323439"/>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600"/>
                </a:spcAft>
                <a:buClrTx/>
                <a:buSzTx/>
                <a:buFontTx/>
                <a:buNone/>
                <a:tabLst/>
                <a:defRPr/>
              </a:pPr>
              <a:r>
                <a:rPr kumimoji="0" lang="zh-CN" altLang="zh-CN" sz="28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解法</a:t>
              </a:r>
              <a:r>
                <a:rPr kumimoji="0" lang="en-US" altLang="zh-CN" sz="28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1</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先将数组中的</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前</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err="1"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元素存放在一个临时数组中，再将余下</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a:t>
              </a:r>
              <a:r>
                <a:rPr kumimoji="0" lang="en-US" altLang="zh-CN" sz="2400" b="0" i="1" u="none" strike="noStrike" kern="1200" cap="none" spc="0" normalizeH="0" baseline="0" noProof="0" dirty="0" err="1"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元素</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左移</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err="1">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1"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位置，最后将</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前</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err="1">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元素从临时数组复制回原数组中后面</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err="1">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个位置</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Group 82"/>
            <p:cNvGrpSpPr/>
            <p:nvPr/>
          </p:nvGrpSpPr>
          <p:grpSpPr>
            <a:xfrm>
              <a:off x="685414" y="849074"/>
              <a:ext cx="360000" cy="432000"/>
              <a:chOff x="1743075" y="3159126"/>
              <a:chExt cx="454025" cy="546100"/>
            </a:xfrm>
            <a:solidFill>
              <a:srgbClr val="5A327D"/>
            </a:solidFill>
          </p:grpSpPr>
          <p:sp>
            <p:nvSpPr>
              <p:cNvPr id="32" name="Freeform 69"/>
              <p:cNvSpPr/>
              <p:nvPr/>
            </p:nvSpPr>
            <p:spPr bwMode="auto">
              <a:xfrm>
                <a:off x="1952625" y="3159126"/>
                <a:ext cx="111125" cy="101600"/>
              </a:xfrm>
              <a:custGeom>
                <a:avLst/>
                <a:gdLst>
                  <a:gd name="T0" fmla="*/ 26 w 39"/>
                  <a:gd name="T1" fmla="*/ 36 h 36"/>
                  <a:gd name="T2" fmla="*/ 27 w 39"/>
                  <a:gd name="T3" fmla="*/ 36 h 36"/>
                  <a:gd name="T4" fmla="*/ 28 w 39"/>
                  <a:gd name="T5" fmla="*/ 36 h 36"/>
                  <a:gd name="T6" fmla="*/ 39 w 39"/>
                  <a:gd name="T7" fmla="*/ 17 h 36"/>
                  <a:gd name="T8" fmla="*/ 39 w 39"/>
                  <a:gd name="T9" fmla="*/ 16 h 36"/>
                  <a:gd name="T10" fmla="*/ 39 w 39"/>
                  <a:gd name="T11" fmla="*/ 15 h 36"/>
                  <a:gd name="T12" fmla="*/ 13 w 39"/>
                  <a:gd name="T13" fmla="*/ 0 h 36"/>
                  <a:gd name="T14" fmla="*/ 12 w 39"/>
                  <a:gd name="T15" fmla="*/ 0 h 36"/>
                  <a:gd name="T16" fmla="*/ 12 w 39"/>
                  <a:gd name="T17" fmla="*/ 0 h 36"/>
                  <a:gd name="T18" fmla="*/ 0 w 39"/>
                  <a:gd name="T19" fmla="*/ 20 h 36"/>
                  <a:gd name="T20" fmla="*/ 1 w 39"/>
                  <a:gd name="T21" fmla="*/ 21 h 36"/>
                  <a:gd name="T22" fmla="*/ 26 w 39"/>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6">
                    <a:moveTo>
                      <a:pt x="26" y="36"/>
                    </a:moveTo>
                    <a:cubicBezTo>
                      <a:pt x="26" y="36"/>
                      <a:pt x="27" y="36"/>
                      <a:pt x="27" y="36"/>
                    </a:cubicBezTo>
                    <a:cubicBezTo>
                      <a:pt x="27" y="36"/>
                      <a:pt x="27" y="36"/>
                      <a:pt x="28" y="36"/>
                    </a:cubicBezTo>
                    <a:cubicBezTo>
                      <a:pt x="39" y="17"/>
                      <a:pt x="39" y="17"/>
                      <a:pt x="39" y="17"/>
                    </a:cubicBezTo>
                    <a:cubicBezTo>
                      <a:pt x="39" y="16"/>
                      <a:pt x="39" y="16"/>
                      <a:pt x="39" y="16"/>
                    </a:cubicBezTo>
                    <a:cubicBezTo>
                      <a:pt x="39" y="16"/>
                      <a:pt x="39" y="15"/>
                      <a:pt x="39" y="15"/>
                    </a:cubicBezTo>
                    <a:cubicBezTo>
                      <a:pt x="13" y="0"/>
                      <a:pt x="13" y="0"/>
                      <a:pt x="13" y="0"/>
                    </a:cubicBezTo>
                    <a:cubicBezTo>
                      <a:pt x="13" y="0"/>
                      <a:pt x="13" y="0"/>
                      <a:pt x="12" y="0"/>
                    </a:cubicBezTo>
                    <a:cubicBezTo>
                      <a:pt x="12" y="0"/>
                      <a:pt x="12" y="0"/>
                      <a:pt x="12" y="0"/>
                    </a:cubicBezTo>
                    <a:cubicBezTo>
                      <a:pt x="0" y="20"/>
                      <a:pt x="0" y="20"/>
                      <a:pt x="0" y="20"/>
                    </a:cubicBezTo>
                    <a:cubicBezTo>
                      <a:pt x="0" y="20"/>
                      <a:pt x="0" y="21"/>
                      <a:pt x="1" y="21"/>
                    </a:cubicBezTo>
                    <a:lnTo>
                      <a:pt x="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3" name="Freeform 70"/>
              <p:cNvSpPr/>
              <p:nvPr/>
            </p:nvSpPr>
            <p:spPr bwMode="auto">
              <a:xfrm>
                <a:off x="1743075" y="3557588"/>
                <a:ext cx="79375" cy="98425"/>
              </a:xfrm>
              <a:custGeom>
                <a:avLst/>
                <a:gdLst>
                  <a:gd name="T0" fmla="*/ 27 w 28"/>
                  <a:gd name="T1" fmla="*/ 17 h 35"/>
                  <a:gd name="T2" fmla="*/ 7 w 28"/>
                  <a:gd name="T3" fmla="*/ 3 h 35"/>
                  <a:gd name="T4" fmla="*/ 4 w 28"/>
                  <a:gd name="T5" fmla="*/ 3 h 35"/>
                  <a:gd name="T6" fmla="*/ 0 w 28"/>
                  <a:gd name="T7" fmla="*/ 34 h 35"/>
                  <a:gd name="T8" fmla="*/ 1 w 28"/>
                  <a:gd name="T9" fmla="*/ 35 h 35"/>
                  <a:gd name="T10" fmla="*/ 1 w 28"/>
                  <a:gd name="T11" fmla="*/ 35 h 35"/>
                  <a:gd name="T12" fmla="*/ 2 w 28"/>
                  <a:gd name="T13" fmla="*/ 35 h 35"/>
                  <a:gd name="T14" fmla="*/ 28 w 28"/>
                  <a:gd name="T15" fmla="*/ 17 h 35"/>
                  <a:gd name="T16" fmla="*/ 27 w 28"/>
                  <a:gd name="T1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7" y="17"/>
                    </a:moveTo>
                    <a:cubicBezTo>
                      <a:pt x="16" y="0"/>
                      <a:pt x="7" y="3"/>
                      <a:pt x="7" y="3"/>
                    </a:cubicBezTo>
                    <a:cubicBezTo>
                      <a:pt x="6" y="3"/>
                      <a:pt x="5" y="3"/>
                      <a:pt x="4" y="3"/>
                    </a:cubicBezTo>
                    <a:cubicBezTo>
                      <a:pt x="0" y="34"/>
                      <a:pt x="0" y="34"/>
                      <a:pt x="0" y="34"/>
                    </a:cubicBezTo>
                    <a:cubicBezTo>
                      <a:pt x="0" y="34"/>
                      <a:pt x="1" y="34"/>
                      <a:pt x="1" y="35"/>
                    </a:cubicBezTo>
                    <a:cubicBezTo>
                      <a:pt x="1" y="35"/>
                      <a:pt x="1" y="35"/>
                      <a:pt x="1" y="35"/>
                    </a:cubicBezTo>
                    <a:cubicBezTo>
                      <a:pt x="2" y="35"/>
                      <a:pt x="2" y="35"/>
                      <a:pt x="2" y="35"/>
                    </a:cubicBezTo>
                    <a:cubicBezTo>
                      <a:pt x="28" y="17"/>
                      <a:pt x="28" y="17"/>
                      <a:pt x="28" y="17"/>
                    </a:cubicBezTo>
                    <a:cubicBezTo>
                      <a:pt x="28" y="17"/>
                      <a:pt x="28" y="17"/>
                      <a:pt x="2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4" name="Freeform 71"/>
              <p:cNvSpPr>
                <a:spLocks noEditPoints="1"/>
              </p:cNvSpPr>
              <p:nvPr/>
            </p:nvSpPr>
            <p:spPr bwMode="auto">
              <a:xfrm>
                <a:off x="1762125" y="3252788"/>
                <a:ext cx="247650" cy="338138"/>
              </a:xfrm>
              <a:custGeom>
                <a:avLst/>
                <a:gdLst>
                  <a:gd name="T0" fmla="*/ 27 w 87"/>
                  <a:gd name="T1" fmla="*/ 119 h 119"/>
                  <a:gd name="T2" fmla="*/ 87 w 87"/>
                  <a:gd name="T3" fmla="*/ 16 h 119"/>
                  <a:gd name="T4" fmla="*/ 87 w 87"/>
                  <a:gd name="T5" fmla="*/ 16 h 119"/>
                  <a:gd name="T6" fmla="*/ 87 w 87"/>
                  <a:gd name="T7" fmla="*/ 15 h 119"/>
                  <a:gd name="T8" fmla="*/ 61 w 87"/>
                  <a:gd name="T9" fmla="*/ 0 h 119"/>
                  <a:gd name="T10" fmla="*/ 60 w 87"/>
                  <a:gd name="T11" fmla="*/ 0 h 119"/>
                  <a:gd name="T12" fmla="*/ 0 w 87"/>
                  <a:gd name="T13" fmla="*/ 102 h 119"/>
                  <a:gd name="T14" fmla="*/ 27 w 87"/>
                  <a:gd name="T15" fmla="*/ 119 h 119"/>
                  <a:gd name="T16" fmla="*/ 40 w 87"/>
                  <a:gd name="T17" fmla="*/ 57 h 119"/>
                  <a:gd name="T18" fmla="*/ 66 w 87"/>
                  <a:gd name="T19" fmla="*/ 13 h 119"/>
                  <a:gd name="T20" fmla="*/ 72 w 87"/>
                  <a:gd name="T21" fmla="*/ 11 h 119"/>
                  <a:gd name="T22" fmla="*/ 73 w 87"/>
                  <a:gd name="T23" fmla="*/ 17 h 119"/>
                  <a:gd name="T24" fmla="*/ 47 w 87"/>
                  <a:gd name="T25" fmla="*/ 61 h 119"/>
                  <a:gd name="T26" fmla="*/ 43 w 87"/>
                  <a:gd name="T27" fmla="*/ 63 h 119"/>
                  <a:gd name="T28" fmla="*/ 41 w 87"/>
                  <a:gd name="T29" fmla="*/ 63 h 119"/>
                  <a:gd name="T30" fmla="*/ 40 w 87"/>
                  <a:gd name="T3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9">
                    <a:moveTo>
                      <a:pt x="27" y="119"/>
                    </a:moveTo>
                    <a:cubicBezTo>
                      <a:pt x="87" y="16"/>
                      <a:pt x="87" y="16"/>
                      <a:pt x="87" y="16"/>
                    </a:cubicBezTo>
                    <a:cubicBezTo>
                      <a:pt x="87" y="16"/>
                      <a:pt x="87" y="16"/>
                      <a:pt x="87" y="16"/>
                    </a:cubicBezTo>
                    <a:cubicBezTo>
                      <a:pt x="87" y="15"/>
                      <a:pt x="87" y="15"/>
                      <a:pt x="87" y="15"/>
                    </a:cubicBezTo>
                    <a:cubicBezTo>
                      <a:pt x="61" y="0"/>
                      <a:pt x="61" y="0"/>
                      <a:pt x="61" y="0"/>
                    </a:cubicBezTo>
                    <a:cubicBezTo>
                      <a:pt x="61" y="0"/>
                      <a:pt x="60" y="0"/>
                      <a:pt x="60" y="0"/>
                    </a:cubicBezTo>
                    <a:cubicBezTo>
                      <a:pt x="0" y="102"/>
                      <a:pt x="0" y="102"/>
                      <a:pt x="0" y="102"/>
                    </a:cubicBezTo>
                    <a:cubicBezTo>
                      <a:pt x="4" y="102"/>
                      <a:pt x="15" y="103"/>
                      <a:pt x="27" y="119"/>
                    </a:cubicBezTo>
                    <a:close/>
                    <a:moveTo>
                      <a:pt x="40" y="57"/>
                    </a:moveTo>
                    <a:cubicBezTo>
                      <a:pt x="66" y="13"/>
                      <a:pt x="66" y="13"/>
                      <a:pt x="66" y="13"/>
                    </a:cubicBezTo>
                    <a:cubicBezTo>
                      <a:pt x="67" y="11"/>
                      <a:pt x="70" y="10"/>
                      <a:pt x="72" y="11"/>
                    </a:cubicBezTo>
                    <a:cubicBezTo>
                      <a:pt x="73" y="13"/>
                      <a:pt x="74" y="15"/>
                      <a:pt x="73" y="17"/>
                    </a:cubicBezTo>
                    <a:cubicBezTo>
                      <a:pt x="47" y="61"/>
                      <a:pt x="47" y="61"/>
                      <a:pt x="47" y="61"/>
                    </a:cubicBezTo>
                    <a:cubicBezTo>
                      <a:pt x="46" y="63"/>
                      <a:pt x="45" y="63"/>
                      <a:pt x="43" y="63"/>
                    </a:cubicBezTo>
                    <a:cubicBezTo>
                      <a:pt x="43" y="63"/>
                      <a:pt x="42" y="63"/>
                      <a:pt x="41" y="63"/>
                    </a:cubicBezTo>
                    <a:cubicBezTo>
                      <a:pt x="39" y="62"/>
                      <a:pt x="39" y="59"/>
                      <a:pt x="4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5" name="Freeform 72"/>
              <p:cNvSpPr/>
              <p:nvPr/>
            </p:nvSpPr>
            <p:spPr bwMode="auto">
              <a:xfrm>
                <a:off x="1758950" y="3468688"/>
                <a:ext cx="438150" cy="236538"/>
              </a:xfrm>
              <a:custGeom>
                <a:avLst/>
                <a:gdLst>
                  <a:gd name="T0" fmla="*/ 153 w 154"/>
                  <a:gd name="T1" fmla="*/ 2 h 83"/>
                  <a:gd name="T2" fmla="*/ 148 w 154"/>
                  <a:gd name="T3" fmla="*/ 1 h 83"/>
                  <a:gd name="T4" fmla="*/ 141 w 154"/>
                  <a:gd name="T5" fmla="*/ 5 h 83"/>
                  <a:gd name="T6" fmla="*/ 121 w 154"/>
                  <a:gd name="T7" fmla="*/ 20 h 83"/>
                  <a:gd name="T8" fmla="*/ 122 w 154"/>
                  <a:gd name="T9" fmla="*/ 38 h 83"/>
                  <a:gd name="T10" fmla="*/ 122 w 154"/>
                  <a:gd name="T11" fmla="*/ 38 h 83"/>
                  <a:gd name="T12" fmla="*/ 88 w 154"/>
                  <a:gd name="T13" fmla="*/ 44 h 83"/>
                  <a:gd name="T14" fmla="*/ 43 w 154"/>
                  <a:gd name="T15" fmla="*/ 53 h 83"/>
                  <a:gd name="T16" fmla="*/ 41 w 154"/>
                  <a:gd name="T17" fmla="*/ 56 h 83"/>
                  <a:gd name="T18" fmla="*/ 54 w 154"/>
                  <a:gd name="T19" fmla="*/ 70 h 83"/>
                  <a:gd name="T20" fmla="*/ 62 w 154"/>
                  <a:gd name="T21" fmla="*/ 74 h 83"/>
                  <a:gd name="T22" fmla="*/ 62 w 154"/>
                  <a:gd name="T23" fmla="*/ 75 h 83"/>
                  <a:gd name="T24" fmla="*/ 57 w 154"/>
                  <a:gd name="T25" fmla="*/ 75 h 83"/>
                  <a:gd name="T26" fmla="*/ 53 w 154"/>
                  <a:gd name="T27" fmla="*/ 75 h 83"/>
                  <a:gd name="T28" fmla="*/ 29 w 154"/>
                  <a:gd name="T29" fmla="*/ 73 h 83"/>
                  <a:gd name="T30" fmla="*/ 4 w 154"/>
                  <a:gd name="T31" fmla="*/ 70 h 83"/>
                  <a:gd name="T32" fmla="*/ 0 w 154"/>
                  <a:gd name="T33" fmla="*/ 74 h 83"/>
                  <a:gd name="T34" fmla="*/ 4 w 154"/>
                  <a:gd name="T35" fmla="*/ 78 h 83"/>
                  <a:gd name="T36" fmla="*/ 28 w 154"/>
                  <a:gd name="T37" fmla="*/ 80 h 83"/>
                  <a:gd name="T38" fmla="*/ 53 w 154"/>
                  <a:gd name="T39" fmla="*/ 83 h 83"/>
                  <a:gd name="T40" fmla="*/ 56 w 154"/>
                  <a:gd name="T41" fmla="*/ 83 h 83"/>
                  <a:gd name="T42" fmla="*/ 60 w 154"/>
                  <a:gd name="T43" fmla="*/ 83 h 83"/>
                  <a:gd name="T44" fmla="*/ 70 w 154"/>
                  <a:gd name="T45" fmla="*/ 79 h 83"/>
                  <a:gd name="T46" fmla="*/ 69 w 154"/>
                  <a:gd name="T47" fmla="*/ 70 h 83"/>
                  <a:gd name="T48" fmla="*/ 57 w 154"/>
                  <a:gd name="T49" fmla="*/ 62 h 83"/>
                  <a:gd name="T50" fmla="*/ 49 w 154"/>
                  <a:gd name="T51" fmla="*/ 59 h 83"/>
                  <a:gd name="T52" fmla="*/ 89 w 154"/>
                  <a:gd name="T53" fmla="*/ 52 h 83"/>
                  <a:gd name="T54" fmla="*/ 130 w 154"/>
                  <a:gd name="T55" fmla="*/ 44 h 83"/>
                  <a:gd name="T56" fmla="*/ 133 w 154"/>
                  <a:gd name="T57" fmla="*/ 42 h 83"/>
                  <a:gd name="T58" fmla="*/ 133 w 154"/>
                  <a:gd name="T59" fmla="*/ 38 h 83"/>
                  <a:gd name="T60" fmla="*/ 128 w 154"/>
                  <a:gd name="T61" fmla="*/ 33 h 83"/>
                  <a:gd name="T62" fmla="*/ 127 w 154"/>
                  <a:gd name="T63" fmla="*/ 25 h 83"/>
                  <a:gd name="T64" fmla="*/ 145 w 154"/>
                  <a:gd name="T65" fmla="*/ 12 h 83"/>
                  <a:gd name="T66" fmla="*/ 152 w 154"/>
                  <a:gd name="T67" fmla="*/ 8 h 83"/>
                  <a:gd name="T68" fmla="*/ 153 w 154"/>
                  <a:gd name="T6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83">
                    <a:moveTo>
                      <a:pt x="153" y="2"/>
                    </a:moveTo>
                    <a:cubicBezTo>
                      <a:pt x="152" y="0"/>
                      <a:pt x="149" y="0"/>
                      <a:pt x="148" y="1"/>
                    </a:cubicBezTo>
                    <a:cubicBezTo>
                      <a:pt x="146" y="2"/>
                      <a:pt x="143" y="4"/>
                      <a:pt x="141" y="5"/>
                    </a:cubicBezTo>
                    <a:cubicBezTo>
                      <a:pt x="134" y="9"/>
                      <a:pt x="126" y="14"/>
                      <a:pt x="121" y="20"/>
                    </a:cubicBezTo>
                    <a:cubicBezTo>
                      <a:pt x="113" y="28"/>
                      <a:pt x="119" y="35"/>
                      <a:pt x="122" y="38"/>
                    </a:cubicBezTo>
                    <a:cubicBezTo>
                      <a:pt x="122" y="38"/>
                      <a:pt x="122" y="38"/>
                      <a:pt x="122" y="38"/>
                    </a:cubicBezTo>
                    <a:cubicBezTo>
                      <a:pt x="112" y="42"/>
                      <a:pt x="100" y="43"/>
                      <a:pt x="88" y="44"/>
                    </a:cubicBezTo>
                    <a:cubicBezTo>
                      <a:pt x="73" y="45"/>
                      <a:pt x="57" y="46"/>
                      <a:pt x="43" y="53"/>
                    </a:cubicBezTo>
                    <a:cubicBezTo>
                      <a:pt x="42" y="53"/>
                      <a:pt x="41" y="54"/>
                      <a:pt x="41" y="56"/>
                    </a:cubicBezTo>
                    <a:cubicBezTo>
                      <a:pt x="39" y="64"/>
                      <a:pt x="47" y="67"/>
                      <a:pt x="54" y="70"/>
                    </a:cubicBezTo>
                    <a:cubicBezTo>
                      <a:pt x="57" y="71"/>
                      <a:pt x="61" y="73"/>
                      <a:pt x="62" y="74"/>
                    </a:cubicBezTo>
                    <a:cubicBezTo>
                      <a:pt x="62" y="74"/>
                      <a:pt x="62" y="75"/>
                      <a:pt x="62" y="75"/>
                    </a:cubicBezTo>
                    <a:cubicBezTo>
                      <a:pt x="61" y="75"/>
                      <a:pt x="58" y="75"/>
                      <a:pt x="57" y="75"/>
                    </a:cubicBezTo>
                    <a:cubicBezTo>
                      <a:pt x="55" y="75"/>
                      <a:pt x="54" y="75"/>
                      <a:pt x="53" y="75"/>
                    </a:cubicBezTo>
                    <a:cubicBezTo>
                      <a:pt x="45" y="75"/>
                      <a:pt x="37" y="74"/>
                      <a:pt x="29" y="73"/>
                    </a:cubicBezTo>
                    <a:cubicBezTo>
                      <a:pt x="21" y="71"/>
                      <a:pt x="12" y="70"/>
                      <a:pt x="4" y="70"/>
                    </a:cubicBezTo>
                    <a:cubicBezTo>
                      <a:pt x="2" y="70"/>
                      <a:pt x="0" y="72"/>
                      <a:pt x="0" y="74"/>
                    </a:cubicBezTo>
                    <a:cubicBezTo>
                      <a:pt x="0" y="76"/>
                      <a:pt x="2" y="78"/>
                      <a:pt x="4" y="78"/>
                    </a:cubicBezTo>
                    <a:cubicBezTo>
                      <a:pt x="12" y="78"/>
                      <a:pt x="19" y="79"/>
                      <a:pt x="28" y="80"/>
                    </a:cubicBezTo>
                    <a:cubicBezTo>
                      <a:pt x="36" y="82"/>
                      <a:pt x="45" y="83"/>
                      <a:pt x="53" y="83"/>
                    </a:cubicBezTo>
                    <a:cubicBezTo>
                      <a:pt x="54" y="83"/>
                      <a:pt x="55" y="83"/>
                      <a:pt x="56" y="83"/>
                    </a:cubicBezTo>
                    <a:cubicBezTo>
                      <a:pt x="58" y="83"/>
                      <a:pt x="59" y="83"/>
                      <a:pt x="60" y="83"/>
                    </a:cubicBezTo>
                    <a:cubicBezTo>
                      <a:pt x="64" y="83"/>
                      <a:pt x="68" y="82"/>
                      <a:pt x="70" y="79"/>
                    </a:cubicBezTo>
                    <a:cubicBezTo>
                      <a:pt x="72" y="75"/>
                      <a:pt x="69" y="71"/>
                      <a:pt x="69" y="70"/>
                    </a:cubicBezTo>
                    <a:cubicBezTo>
                      <a:pt x="66" y="66"/>
                      <a:pt x="62" y="64"/>
                      <a:pt x="57" y="62"/>
                    </a:cubicBezTo>
                    <a:cubicBezTo>
                      <a:pt x="55" y="62"/>
                      <a:pt x="51" y="60"/>
                      <a:pt x="49" y="59"/>
                    </a:cubicBezTo>
                    <a:cubicBezTo>
                      <a:pt x="62" y="54"/>
                      <a:pt x="75" y="53"/>
                      <a:pt x="89" y="52"/>
                    </a:cubicBezTo>
                    <a:cubicBezTo>
                      <a:pt x="103" y="50"/>
                      <a:pt x="117" y="49"/>
                      <a:pt x="130" y="44"/>
                    </a:cubicBezTo>
                    <a:cubicBezTo>
                      <a:pt x="132" y="44"/>
                      <a:pt x="132" y="43"/>
                      <a:pt x="133" y="42"/>
                    </a:cubicBezTo>
                    <a:cubicBezTo>
                      <a:pt x="133" y="41"/>
                      <a:pt x="133" y="39"/>
                      <a:pt x="133" y="38"/>
                    </a:cubicBezTo>
                    <a:cubicBezTo>
                      <a:pt x="131" y="36"/>
                      <a:pt x="130" y="34"/>
                      <a:pt x="128" y="33"/>
                    </a:cubicBezTo>
                    <a:cubicBezTo>
                      <a:pt x="124" y="28"/>
                      <a:pt x="124" y="28"/>
                      <a:pt x="127" y="25"/>
                    </a:cubicBezTo>
                    <a:cubicBezTo>
                      <a:pt x="131" y="20"/>
                      <a:pt x="139" y="16"/>
                      <a:pt x="145" y="12"/>
                    </a:cubicBezTo>
                    <a:cubicBezTo>
                      <a:pt x="148" y="10"/>
                      <a:pt x="150" y="9"/>
                      <a:pt x="152" y="8"/>
                    </a:cubicBezTo>
                    <a:cubicBezTo>
                      <a:pt x="154" y="6"/>
                      <a:pt x="154" y="4"/>
                      <a:pt x="1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grpSp>
        <p:nvGrpSpPr>
          <p:cNvPr id="5" name="Group 1061"/>
          <p:cNvGrpSpPr/>
          <p:nvPr/>
        </p:nvGrpSpPr>
        <p:grpSpPr bwMode="auto">
          <a:xfrm>
            <a:off x="2437329" y="3581399"/>
            <a:ext cx="6337300" cy="540000"/>
            <a:chOff x="383" y="1833"/>
            <a:chExt cx="3992" cy="456"/>
          </a:xfrm>
          <a:noFill/>
        </p:grpSpPr>
        <p:sp>
          <p:nvSpPr>
            <p:cNvPr id="40" name="Rectangle 1036"/>
            <p:cNvSpPr>
              <a:spLocks noChangeArrowheads="1"/>
            </p:cNvSpPr>
            <p:nvPr/>
          </p:nvSpPr>
          <p:spPr bwMode="auto">
            <a:xfrm>
              <a:off x="383" y="1833"/>
              <a:ext cx="3992" cy="453"/>
            </a:xfrm>
            <a:prstGeom prst="rect">
              <a:avLst/>
            </a:prstGeom>
            <a:grpFill/>
            <a:ln w="2857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8" name="Line 1042"/>
            <p:cNvSpPr>
              <a:spLocks noChangeShapeType="1"/>
            </p:cNvSpPr>
            <p:nvPr/>
          </p:nvSpPr>
          <p:spPr bwMode="auto">
            <a:xfrm>
              <a:off x="1552" y="1836"/>
              <a:ext cx="0" cy="453"/>
            </a:xfrm>
            <a:prstGeom prst="line">
              <a:avLst/>
            </a:prstGeom>
            <a:grp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sp>
        <p:nvSpPr>
          <p:cNvPr id="67" name="Rectangle 1036"/>
          <p:cNvSpPr>
            <a:spLocks noChangeArrowheads="1"/>
          </p:cNvSpPr>
          <p:nvPr/>
        </p:nvSpPr>
        <p:spPr bwMode="auto">
          <a:xfrm>
            <a:off x="2437329" y="4847470"/>
            <a:ext cx="1855788" cy="540000"/>
          </a:xfrm>
          <a:prstGeom prst="rect">
            <a:avLst/>
          </a:prstGeom>
          <a:noFill/>
          <a:ln w="28575">
            <a:solidFill>
              <a:srgbClr val="285A3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70" name="Rectangle 1036"/>
          <p:cNvSpPr>
            <a:spLocks noChangeArrowheads="1"/>
          </p:cNvSpPr>
          <p:nvPr/>
        </p:nvSpPr>
        <p:spPr bwMode="auto">
          <a:xfrm>
            <a:off x="4293117" y="3576963"/>
            <a:ext cx="4481512" cy="540000"/>
          </a:xfrm>
          <a:prstGeom prst="rect">
            <a:avLst/>
          </a:prstGeom>
          <a:noFill/>
          <a:ln w="28575">
            <a:solidFill>
              <a:srgbClr val="285A3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72" name="右箭头 71"/>
          <p:cNvSpPr/>
          <p:nvPr/>
        </p:nvSpPr>
        <p:spPr>
          <a:xfrm rot="5400000">
            <a:off x="3077223" y="4316904"/>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29" name="矩形 28"/>
          <p:cNvSpPr/>
          <p:nvPr/>
        </p:nvSpPr>
        <p:spPr>
          <a:xfrm>
            <a:off x="1149293" y="2963555"/>
            <a:ext cx="10345473" cy="453907"/>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600"/>
              </a:spcAft>
              <a:buClrTx/>
              <a:buSzTx/>
              <a:buFontTx/>
              <a:buNone/>
              <a:tabLst/>
              <a:defRPr/>
            </a:pP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总共</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需要</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移动</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err="1">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a:t>
            </a:r>
            <a:r>
              <a:rPr kumimoji="0" lang="en-US" altLang="zh-CN" sz="2400" b="0" i="1" u="none" strike="noStrike" kern="1200" cap="none" spc="0" normalizeH="0" baseline="0" noProof="0" dirty="0" err="1">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a:t>
            </a:r>
            <a:r>
              <a:rPr kumimoji="0" lang="en-US" altLang="zh-CN" sz="2400" b="0" i="1" u="none" strike="noStrike" kern="1200" cap="none" spc="0" normalizeH="0" baseline="0" noProof="0" dirty="0" err="1">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a:t>
            </a:r>
            <a:r>
              <a:rPr kumimoji="0" lang="en-US" altLang="zh-CN" sz="2400" b="0" i="1" u="none" strike="noStrike" kern="1200" cap="none" spc="0" normalizeH="0" baseline="0" noProof="0" dirty="0" err="1">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a:t>
            </a:r>
            <a:r>
              <a:rPr kumimoji="0" lang="en-US" altLang="zh-CN" sz="2400" b="0" i="1"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数组元素，但使用</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了</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err="1">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额外的</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存储单元</a:t>
            </a:r>
            <a:endPar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1"/>
          <p:cNvGrpSpPr/>
          <p:nvPr/>
        </p:nvGrpSpPr>
        <p:grpSpPr>
          <a:xfrm>
            <a:off x="446882" y="1019761"/>
            <a:ext cx="11185044" cy="541174"/>
            <a:chOff x="446882" y="5353390"/>
            <a:chExt cx="11185044" cy="541174"/>
          </a:xfrm>
        </p:grpSpPr>
        <p:sp>
          <p:nvSpPr>
            <p:cNvPr id="23" name="矩形 22"/>
            <p:cNvSpPr/>
            <p:nvPr/>
          </p:nvSpPr>
          <p:spPr>
            <a:xfrm>
              <a:off x="1080127" y="5353390"/>
              <a:ext cx="10551799" cy="541174"/>
            </a:xfrm>
            <a:prstGeom prst="rect">
              <a:avLst/>
            </a:prstGeom>
          </p:spPr>
          <p:txBody>
            <a:bodyPr wrap="square">
              <a:spAutoFit/>
            </a:bodyPr>
            <a:lstStyle/>
            <a:p>
              <a:pPr marL="0" marR="0" lvl="0" indent="0" algn="l" defTabSz="914400" rtl="0" eaLnBrk="1" fontAlgn="auto" latinLnBrk="0" hangingPunct="1">
                <a:lnSpc>
                  <a:spcPts val="35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有许多</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应用会</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调用这个问题的算法</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因此，</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要求</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有较高的时间性能和空间</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性能</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Group 109"/>
            <p:cNvGrpSpPr/>
            <p:nvPr/>
          </p:nvGrpSpPr>
          <p:grpSpPr>
            <a:xfrm>
              <a:off x="446882" y="5407977"/>
              <a:ext cx="540000" cy="432000"/>
              <a:chOff x="1501535" y="1870628"/>
              <a:chExt cx="924087" cy="714938"/>
            </a:xfrm>
            <a:solidFill>
              <a:srgbClr val="5A327D"/>
            </a:solidFill>
          </p:grpSpPr>
          <p:sp>
            <p:nvSpPr>
              <p:cNvPr id="36"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1"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2"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3"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4"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5"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6"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7"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8"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9"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0"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1"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2"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spTree>
    <p:extLst>
      <p:ext uri="{BB962C8B-B14F-4D97-AF65-F5344CB8AC3E}">
        <p14:creationId xmlns:p14="http://schemas.microsoft.com/office/powerpoint/2010/main" val="42815658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wipe(up)">
                                      <p:cBhvr>
                                        <p:cTn id="19" dur="500"/>
                                        <p:tgtEl>
                                          <p:spTgt spid="7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1" nodeType="click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wipe(up)">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5" presetClass="path" presetSubtype="0" accel="50000" decel="50000" fill="hold" grpId="0" nodeType="clickEffect">
                                  <p:stCondLst>
                                    <p:cond delay="0"/>
                                  </p:stCondLst>
                                  <p:childTnLst>
                                    <p:animMotion origin="layout" path="M 2.70833E-6 -1.11111E-6 L -0.15274 -1.11111E-6 " pathEditMode="relative" rAng="0" ptsTypes="AA">
                                      <p:cBhvr>
                                        <p:cTn id="32" dur="500" fill="hold"/>
                                        <p:tgtEl>
                                          <p:spTgt spid="70"/>
                                        </p:tgtEl>
                                        <p:attrNameLst>
                                          <p:attrName>ppt_x</p:attrName>
                                          <p:attrName>ppt_y</p:attrName>
                                        </p:attrNameLst>
                                      </p:cBhvr>
                                      <p:rCtr x="-7643" y="0"/>
                                    </p:animMotion>
                                  </p:childTnLst>
                                </p:cTn>
                              </p:par>
                            </p:childTnLst>
                          </p:cTn>
                        </p:par>
                      </p:childTnLst>
                    </p:cTn>
                  </p:par>
                  <p:par>
                    <p:cTn id="33" fill="hold">
                      <p:stCondLst>
                        <p:cond delay="indefinite"/>
                      </p:stCondLst>
                      <p:childTnLst>
                        <p:par>
                          <p:cTn id="34" fill="hold">
                            <p:stCondLst>
                              <p:cond delay="0"/>
                            </p:stCondLst>
                            <p:childTnLst>
                              <p:par>
                                <p:cTn id="35" presetID="56" presetClass="path" presetSubtype="0" accel="50000" decel="50000" fill="hold" grpId="0" nodeType="clickEffect">
                                  <p:stCondLst>
                                    <p:cond delay="0"/>
                                  </p:stCondLst>
                                  <p:childTnLst>
                                    <p:animMotion origin="layout" path="M -1.45833E-6 -2.96296E-6 L 0.36758 -0.18518 " pathEditMode="relative" rAng="0" ptsTypes="AA">
                                      <p:cBhvr>
                                        <p:cTn id="36" dur="500" fill="hold"/>
                                        <p:tgtEl>
                                          <p:spTgt spid="67"/>
                                        </p:tgtEl>
                                        <p:attrNameLst>
                                          <p:attrName>ppt_x</p:attrName>
                                          <p:attrName>ppt_y</p:attrName>
                                        </p:attrNameLst>
                                      </p:cBhvr>
                                      <p:rCtr x="18372" y="-9259"/>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70" grpId="0" animBg="1"/>
      <p:bldP spid="70" grpId="1" animBg="1"/>
      <p:bldP spid="72" grpId="0" animBg="1"/>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1" y="100964"/>
            <a:ext cx="2448000" cy="540000"/>
          </a:xfrm>
          <a:prstGeom prst="roundRect">
            <a:avLst/>
          </a:prstGeom>
          <a:solidFill>
            <a:srgbClr val="E7E7E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8" name="Text Box 2"/>
          <p:cNvSpPr txBox="1">
            <a:spLocks noChangeArrowheads="1"/>
          </p:cNvSpPr>
          <p:nvPr/>
        </p:nvSpPr>
        <p:spPr bwMode="auto">
          <a:xfrm>
            <a:off x="638167" y="61585"/>
            <a:ext cx="231839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算法</a:t>
            </a: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的作用</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54" name="矩形 53"/>
          <p:cNvSpPr/>
          <p:nvPr/>
        </p:nvSpPr>
        <p:spPr>
          <a:xfrm>
            <a:off x="638167" y="5671355"/>
            <a:ext cx="10993759" cy="501997"/>
          </a:xfrm>
          <a:prstGeom prst="rect">
            <a:avLst/>
          </a:prstGeom>
        </p:spPr>
        <p:txBody>
          <a:bodyPr wrap="square">
            <a:spAutoFit/>
          </a:bodyPr>
          <a:lstStyle/>
          <a:p>
            <a:pPr marL="0" marR="0" lvl="0" indent="0" algn="l" defTabSz="914400" rtl="0" eaLnBrk="1" fontAlgn="auto" latinLnBrk="0" hangingPunct="1">
              <a:lnSpc>
                <a:spcPts val="35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a:t>
            </a:r>
            <a:r>
              <a:rPr kumimoji="0" lang="zh-CN" altLang="zh-CN"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数组循环左移问题</a:t>
            </a:r>
            <a:r>
              <a:rPr kumimoji="0" lang="en-US" altLang="zh-CN"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将</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一个</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具有</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元素的数组向左循环</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移动</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err="1"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个位置</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3"/>
          <p:cNvGrpSpPr/>
          <p:nvPr/>
        </p:nvGrpSpPr>
        <p:grpSpPr>
          <a:xfrm>
            <a:off x="685414" y="1655356"/>
            <a:ext cx="10805545" cy="938719"/>
            <a:chOff x="685414" y="832396"/>
            <a:chExt cx="10805545" cy="938719"/>
          </a:xfrm>
        </p:grpSpPr>
        <p:sp>
          <p:nvSpPr>
            <p:cNvPr id="3" name="矩形 2"/>
            <p:cNvSpPr/>
            <p:nvPr/>
          </p:nvSpPr>
          <p:spPr>
            <a:xfrm>
              <a:off x="1145486" y="832396"/>
              <a:ext cx="10345473" cy="938719"/>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600"/>
                </a:spcAft>
                <a:buClrTx/>
                <a:buSzTx/>
                <a:buFontTx/>
                <a:buNone/>
                <a:tabLst/>
                <a:defRPr/>
              </a:pPr>
              <a:r>
                <a:rPr kumimoji="0" lang="zh-CN" altLang="zh-CN" sz="28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解法</a:t>
              </a:r>
              <a:r>
                <a:rPr kumimoji="0" lang="en-US" altLang="zh-CN" sz="28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2</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先设计一个函数将数组向左循环</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移动</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1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位置，然后再调用该</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算法</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err="1">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1"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Group 82"/>
            <p:cNvGrpSpPr/>
            <p:nvPr/>
          </p:nvGrpSpPr>
          <p:grpSpPr>
            <a:xfrm>
              <a:off x="685414" y="849074"/>
              <a:ext cx="360000" cy="432000"/>
              <a:chOff x="1743075" y="3159126"/>
              <a:chExt cx="454025" cy="546100"/>
            </a:xfrm>
            <a:solidFill>
              <a:srgbClr val="5A327D"/>
            </a:solidFill>
          </p:grpSpPr>
          <p:sp>
            <p:nvSpPr>
              <p:cNvPr id="32" name="Freeform 69"/>
              <p:cNvSpPr/>
              <p:nvPr/>
            </p:nvSpPr>
            <p:spPr bwMode="auto">
              <a:xfrm>
                <a:off x="1952625" y="3159126"/>
                <a:ext cx="111125" cy="101600"/>
              </a:xfrm>
              <a:custGeom>
                <a:avLst/>
                <a:gdLst>
                  <a:gd name="T0" fmla="*/ 26 w 39"/>
                  <a:gd name="T1" fmla="*/ 36 h 36"/>
                  <a:gd name="T2" fmla="*/ 27 w 39"/>
                  <a:gd name="T3" fmla="*/ 36 h 36"/>
                  <a:gd name="T4" fmla="*/ 28 w 39"/>
                  <a:gd name="T5" fmla="*/ 36 h 36"/>
                  <a:gd name="T6" fmla="*/ 39 w 39"/>
                  <a:gd name="T7" fmla="*/ 17 h 36"/>
                  <a:gd name="T8" fmla="*/ 39 w 39"/>
                  <a:gd name="T9" fmla="*/ 16 h 36"/>
                  <a:gd name="T10" fmla="*/ 39 w 39"/>
                  <a:gd name="T11" fmla="*/ 15 h 36"/>
                  <a:gd name="T12" fmla="*/ 13 w 39"/>
                  <a:gd name="T13" fmla="*/ 0 h 36"/>
                  <a:gd name="T14" fmla="*/ 12 w 39"/>
                  <a:gd name="T15" fmla="*/ 0 h 36"/>
                  <a:gd name="T16" fmla="*/ 12 w 39"/>
                  <a:gd name="T17" fmla="*/ 0 h 36"/>
                  <a:gd name="T18" fmla="*/ 0 w 39"/>
                  <a:gd name="T19" fmla="*/ 20 h 36"/>
                  <a:gd name="T20" fmla="*/ 1 w 39"/>
                  <a:gd name="T21" fmla="*/ 21 h 36"/>
                  <a:gd name="T22" fmla="*/ 26 w 39"/>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6">
                    <a:moveTo>
                      <a:pt x="26" y="36"/>
                    </a:moveTo>
                    <a:cubicBezTo>
                      <a:pt x="26" y="36"/>
                      <a:pt x="27" y="36"/>
                      <a:pt x="27" y="36"/>
                    </a:cubicBezTo>
                    <a:cubicBezTo>
                      <a:pt x="27" y="36"/>
                      <a:pt x="27" y="36"/>
                      <a:pt x="28" y="36"/>
                    </a:cubicBezTo>
                    <a:cubicBezTo>
                      <a:pt x="39" y="17"/>
                      <a:pt x="39" y="17"/>
                      <a:pt x="39" y="17"/>
                    </a:cubicBezTo>
                    <a:cubicBezTo>
                      <a:pt x="39" y="16"/>
                      <a:pt x="39" y="16"/>
                      <a:pt x="39" y="16"/>
                    </a:cubicBezTo>
                    <a:cubicBezTo>
                      <a:pt x="39" y="16"/>
                      <a:pt x="39" y="15"/>
                      <a:pt x="39" y="15"/>
                    </a:cubicBezTo>
                    <a:cubicBezTo>
                      <a:pt x="13" y="0"/>
                      <a:pt x="13" y="0"/>
                      <a:pt x="13" y="0"/>
                    </a:cubicBezTo>
                    <a:cubicBezTo>
                      <a:pt x="13" y="0"/>
                      <a:pt x="13" y="0"/>
                      <a:pt x="12" y="0"/>
                    </a:cubicBezTo>
                    <a:cubicBezTo>
                      <a:pt x="12" y="0"/>
                      <a:pt x="12" y="0"/>
                      <a:pt x="12" y="0"/>
                    </a:cubicBezTo>
                    <a:cubicBezTo>
                      <a:pt x="0" y="20"/>
                      <a:pt x="0" y="20"/>
                      <a:pt x="0" y="20"/>
                    </a:cubicBezTo>
                    <a:cubicBezTo>
                      <a:pt x="0" y="20"/>
                      <a:pt x="0" y="21"/>
                      <a:pt x="1" y="21"/>
                    </a:cubicBezTo>
                    <a:lnTo>
                      <a:pt x="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3" name="Freeform 70"/>
              <p:cNvSpPr/>
              <p:nvPr/>
            </p:nvSpPr>
            <p:spPr bwMode="auto">
              <a:xfrm>
                <a:off x="1743075" y="3557588"/>
                <a:ext cx="79375" cy="98425"/>
              </a:xfrm>
              <a:custGeom>
                <a:avLst/>
                <a:gdLst>
                  <a:gd name="T0" fmla="*/ 27 w 28"/>
                  <a:gd name="T1" fmla="*/ 17 h 35"/>
                  <a:gd name="T2" fmla="*/ 7 w 28"/>
                  <a:gd name="T3" fmla="*/ 3 h 35"/>
                  <a:gd name="T4" fmla="*/ 4 w 28"/>
                  <a:gd name="T5" fmla="*/ 3 h 35"/>
                  <a:gd name="T6" fmla="*/ 0 w 28"/>
                  <a:gd name="T7" fmla="*/ 34 h 35"/>
                  <a:gd name="T8" fmla="*/ 1 w 28"/>
                  <a:gd name="T9" fmla="*/ 35 h 35"/>
                  <a:gd name="T10" fmla="*/ 1 w 28"/>
                  <a:gd name="T11" fmla="*/ 35 h 35"/>
                  <a:gd name="T12" fmla="*/ 2 w 28"/>
                  <a:gd name="T13" fmla="*/ 35 h 35"/>
                  <a:gd name="T14" fmla="*/ 28 w 28"/>
                  <a:gd name="T15" fmla="*/ 17 h 35"/>
                  <a:gd name="T16" fmla="*/ 27 w 28"/>
                  <a:gd name="T1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7" y="17"/>
                    </a:moveTo>
                    <a:cubicBezTo>
                      <a:pt x="16" y="0"/>
                      <a:pt x="7" y="3"/>
                      <a:pt x="7" y="3"/>
                    </a:cubicBezTo>
                    <a:cubicBezTo>
                      <a:pt x="6" y="3"/>
                      <a:pt x="5" y="3"/>
                      <a:pt x="4" y="3"/>
                    </a:cubicBezTo>
                    <a:cubicBezTo>
                      <a:pt x="0" y="34"/>
                      <a:pt x="0" y="34"/>
                      <a:pt x="0" y="34"/>
                    </a:cubicBezTo>
                    <a:cubicBezTo>
                      <a:pt x="0" y="34"/>
                      <a:pt x="1" y="34"/>
                      <a:pt x="1" y="35"/>
                    </a:cubicBezTo>
                    <a:cubicBezTo>
                      <a:pt x="1" y="35"/>
                      <a:pt x="1" y="35"/>
                      <a:pt x="1" y="35"/>
                    </a:cubicBezTo>
                    <a:cubicBezTo>
                      <a:pt x="2" y="35"/>
                      <a:pt x="2" y="35"/>
                      <a:pt x="2" y="35"/>
                    </a:cubicBezTo>
                    <a:cubicBezTo>
                      <a:pt x="28" y="17"/>
                      <a:pt x="28" y="17"/>
                      <a:pt x="28" y="17"/>
                    </a:cubicBezTo>
                    <a:cubicBezTo>
                      <a:pt x="28" y="17"/>
                      <a:pt x="28" y="17"/>
                      <a:pt x="2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4" name="Freeform 71"/>
              <p:cNvSpPr>
                <a:spLocks noEditPoints="1"/>
              </p:cNvSpPr>
              <p:nvPr/>
            </p:nvSpPr>
            <p:spPr bwMode="auto">
              <a:xfrm>
                <a:off x="1762125" y="3252788"/>
                <a:ext cx="247650" cy="338138"/>
              </a:xfrm>
              <a:custGeom>
                <a:avLst/>
                <a:gdLst>
                  <a:gd name="T0" fmla="*/ 27 w 87"/>
                  <a:gd name="T1" fmla="*/ 119 h 119"/>
                  <a:gd name="T2" fmla="*/ 87 w 87"/>
                  <a:gd name="T3" fmla="*/ 16 h 119"/>
                  <a:gd name="T4" fmla="*/ 87 w 87"/>
                  <a:gd name="T5" fmla="*/ 16 h 119"/>
                  <a:gd name="T6" fmla="*/ 87 w 87"/>
                  <a:gd name="T7" fmla="*/ 15 h 119"/>
                  <a:gd name="T8" fmla="*/ 61 w 87"/>
                  <a:gd name="T9" fmla="*/ 0 h 119"/>
                  <a:gd name="T10" fmla="*/ 60 w 87"/>
                  <a:gd name="T11" fmla="*/ 0 h 119"/>
                  <a:gd name="T12" fmla="*/ 0 w 87"/>
                  <a:gd name="T13" fmla="*/ 102 h 119"/>
                  <a:gd name="T14" fmla="*/ 27 w 87"/>
                  <a:gd name="T15" fmla="*/ 119 h 119"/>
                  <a:gd name="T16" fmla="*/ 40 w 87"/>
                  <a:gd name="T17" fmla="*/ 57 h 119"/>
                  <a:gd name="T18" fmla="*/ 66 w 87"/>
                  <a:gd name="T19" fmla="*/ 13 h 119"/>
                  <a:gd name="T20" fmla="*/ 72 w 87"/>
                  <a:gd name="T21" fmla="*/ 11 h 119"/>
                  <a:gd name="T22" fmla="*/ 73 w 87"/>
                  <a:gd name="T23" fmla="*/ 17 h 119"/>
                  <a:gd name="T24" fmla="*/ 47 w 87"/>
                  <a:gd name="T25" fmla="*/ 61 h 119"/>
                  <a:gd name="T26" fmla="*/ 43 w 87"/>
                  <a:gd name="T27" fmla="*/ 63 h 119"/>
                  <a:gd name="T28" fmla="*/ 41 w 87"/>
                  <a:gd name="T29" fmla="*/ 63 h 119"/>
                  <a:gd name="T30" fmla="*/ 40 w 87"/>
                  <a:gd name="T3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9">
                    <a:moveTo>
                      <a:pt x="27" y="119"/>
                    </a:moveTo>
                    <a:cubicBezTo>
                      <a:pt x="87" y="16"/>
                      <a:pt x="87" y="16"/>
                      <a:pt x="87" y="16"/>
                    </a:cubicBezTo>
                    <a:cubicBezTo>
                      <a:pt x="87" y="16"/>
                      <a:pt x="87" y="16"/>
                      <a:pt x="87" y="16"/>
                    </a:cubicBezTo>
                    <a:cubicBezTo>
                      <a:pt x="87" y="15"/>
                      <a:pt x="87" y="15"/>
                      <a:pt x="87" y="15"/>
                    </a:cubicBezTo>
                    <a:cubicBezTo>
                      <a:pt x="61" y="0"/>
                      <a:pt x="61" y="0"/>
                      <a:pt x="61" y="0"/>
                    </a:cubicBezTo>
                    <a:cubicBezTo>
                      <a:pt x="61" y="0"/>
                      <a:pt x="60" y="0"/>
                      <a:pt x="60" y="0"/>
                    </a:cubicBezTo>
                    <a:cubicBezTo>
                      <a:pt x="0" y="102"/>
                      <a:pt x="0" y="102"/>
                      <a:pt x="0" y="102"/>
                    </a:cubicBezTo>
                    <a:cubicBezTo>
                      <a:pt x="4" y="102"/>
                      <a:pt x="15" y="103"/>
                      <a:pt x="27" y="119"/>
                    </a:cubicBezTo>
                    <a:close/>
                    <a:moveTo>
                      <a:pt x="40" y="57"/>
                    </a:moveTo>
                    <a:cubicBezTo>
                      <a:pt x="66" y="13"/>
                      <a:pt x="66" y="13"/>
                      <a:pt x="66" y="13"/>
                    </a:cubicBezTo>
                    <a:cubicBezTo>
                      <a:pt x="67" y="11"/>
                      <a:pt x="70" y="10"/>
                      <a:pt x="72" y="11"/>
                    </a:cubicBezTo>
                    <a:cubicBezTo>
                      <a:pt x="73" y="13"/>
                      <a:pt x="74" y="15"/>
                      <a:pt x="73" y="17"/>
                    </a:cubicBezTo>
                    <a:cubicBezTo>
                      <a:pt x="47" y="61"/>
                      <a:pt x="47" y="61"/>
                      <a:pt x="47" y="61"/>
                    </a:cubicBezTo>
                    <a:cubicBezTo>
                      <a:pt x="46" y="63"/>
                      <a:pt x="45" y="63"/>
                      <a:pt x="43" y="63"/>
                    </a:cubicBezTo>
                    <a:cubicBezTo>
                      <a:pt x="43" y="63"/>
                      <a:pt x="42" y="63"/>
                      <a:pt x="41" y="63"/>
                    </a:cubicBezTo>
                    <a:cubicBezTo>
                      <a:pt x="39" y="62"/>
                      <a:pt x="39" y="59"/>
                      <a:pt x="4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5" name="Freeform 72"/>
              <p:cNvSpPr/>
              <p:nvPr/>
            </p:nvSpPr>
            <p:spPr bwMode="auto">
              <a:xfrm>
                <a:off x="1758950" y="3468688"/>
                <a:ext cx="438150" cy="236538"/>
              </a:xfrm>
              <a:custGeom>
                <a:avLst/>
                <a:gdLst>
                  <a:gd name="T0" fmla="*/ 153 w 154"/>
                  <a:gd name="T1" fmla="*/ 2 h 83"/>
                  <a:gd name="T2" fmla="*/ 148 w 154"/>
                  <a:gd name="T3" fmla="*/ 1 h 83"/>
                  <a:gd name="T4" fmla="*/ 141 w 154"/>
                  <a:gd name="T5" fmla="*/ 5 h 83"/>
                  <a:gd name="T6" fmla="*/ 121 w 154"/>
                  <a:gd name="T7" fmla="*/ 20 h 83"/>
                  <a:gd name="T8" fmla="*/ 122 w 154"/>
                  <a:gd name="T9" fmla="*/ 38 h 83"/>
                  <a:gd name="T10" fmla="*/ 122 w 154"/>
                  <a:gd name="T11" fmla="*/ 38 h 83"/>
                  <a:gd name="T12" fmla="*/ 88 w 154"/>
                  <a:gd name="T13" fmla="*/ 44 h 83"/>
                  <a:gd name="T14" fmla="*/ 43 w 154"/>
                  <a:gd name="T15" fmla="*/ 53 h 83"/>
                  <a:gd name="T16" fmla="*/ 41 w 154"/>
                  <a:gd name="T17" fmla="*/ 56 h 83"/>
                  <a:gd name="T18" fmla="*/ 54 w 154"/>
                  <a:gd name="T19" fmla="*/ 70 h 83"/>
                  <a:gd name="T20" fmla="*/ 62 w 154"/>
                  <a:gd name="T21" fmla="*/ 74 h 83"/>
                  <a:gd name="T22" fmla="*/ 62 w 154"/>
                  <a:gd name="T23" fmla="*/ 75 h 83"/>
                  <a:gd name="T24" fmla="*/ 57 w 154"/>
                  <a:gd name="T25" fmla="*/ 75 h 83"/>
                  <a:gd name="T26" fmla="*/ 53 w 154"/>
                  <a:gd name="T27" fmla="*/ 75 h 83"/>
                  <a:gd name="T28" fmla="*/ 29 w 154"/>
                  <a:gd name="T29" fmla="*/ 73 h 83"/>
                  <a:gd name="T30" fmla="*/ 4 w 154"/>
                  <a:gd name="T31" fmla="*/ 70 h 83"/>
                  <a:gd name="T32" fmla="*/ 0 w 154"/>
                  <a:gd name="T33" fmla="*/ 74 h 83"/>
                  <a:gd name="T34" fmla="*/ 4 w 154"/>
                  <a:gd name="T35" fmla="*/ 78 h 83"/>
                  <a:gd name="T36" fmla="*/ 28 w 154"/>
                  <a:gd name="T37" fmla="*/ 80 h 83"/>
                  <a:gd name="T38" fmla="*/ 53 w 154"/>
                  <a:gd name="T39" fmla="*/ 83 h 83"/>
                  <a:gd name="T40" fmla="*/ 56 w 154"/>
                  <a:gd name="T41" fmla="*/ 83 h 83"/>
                  <a:gd name="T42" fmla="*/ 60 w 154"/>
                  <a:gd name="T43" fmla="*/ 83 h 83"/>
                  <a:gd name="T44" fmla="*/ 70 w 154"/>
                  <a:gd name="T45" fmla="*/ 79 h 83"/>
                  <a:gd name="T46" fmla="*/ 69 w 154"/>
                  <a:gd name="T47" fmla="*/ 70 h 83"/>
                  <a:gd name="T48" fmla="*/ 57 w 154"/>
                  <a:gd name="T49" fmla="*/ 62 h 83"/>
                  <a:gd name="T50" fmla="*/ 49 w 154"/>
                  <a:gd name="T51" fmla="*/ 59 h 83"/>
                  <a:gd name="T52" fmla="*/ 89 w 154"/>
                  <a:gd name="T53" fmla="*/ 52 h 83"/>
                  <a:gd name="T54" fmla="*/ 130 w 154"/>
                  <a:gd name="T55" fmla="*/ 44 h 83"/>
                  <a:gd name="T56" fmla="*/ 133 w 154"/>
                  <a:gd name="T57" fmla="*/ 42 h 83"/>
                  <a:gd name="T58" fmla="*/ 133 w 154"/>
                  <a:gd name="T59" fmla="*/ 38 h 83"/>
                  <a:gd name="T60" fmla="*/ 128 w 154"/>
                  <a:gd name="T61" fmla="*/ 33 h 83"/>
                  <a:gd name="T62" fmla="*/ 127 w 154"/>
                  <a:gd name="T63" fmla="*/ 25 h 83"/>
                  <a:gd name="T64" fmla="*/ 145 w 154"/>
                  <a:gd name="T65" fmla="*/ 12 h 83"/>
                  <a:gd name="T66" fmla="*/ 152 w 154"/>
                  <a:gd name="T67" fmla="*/ 8 h 83"/>
                  <a:gd name="T68" fmla="*/ 153 w 154"/>
                  <a:gd name="T6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83">
                    <a:moveTo>
                      <a:pt x="153" y="2"/>
                    </a:moveTo>
                    <a:cubicBezTo>
                      <a:pt x="152" y="0"/>
                      <a:pt x="149" y="0"/>
                      <a:pt x="148" y="1"/>
                    </a:cubicBezTo>
                    <a:cubicBezTo>
                      <a:pt x="146" y="2"/>
                      <a:pt x="143" y="4"/>
                      <a:pt x="141" y="5"/>
                    </a:cubicBezTo>
                    <a:cubicBezTo>
                      <a:pt x="134" y="9"/>
                      <a:pt x="126" y="14"/>
                      <a:pt x="121" y="20"/>
                    </a:cubicBezTo>
                    <a:cubicBezTo>
                      <a:pt x="113" y="28"/>
                      <a:pt x="119" y="35"/>
                      <a:pt x="122" y="38"/>
                    </a:cubicBezTo>
                    <a:cubicBezTo>
                      <a:pt x="122" y="38"/>
                      <a:pt x="122" y="38"/>
                      <a:pt x="122" y="38"/>
                    </a:cubicBezTo>
                    <a:cubicBezTo>
                      <a:pt x="112" y="42"/>
                      <a:pt x="100" y="43"/>
                      <a:pt x="88" y="44"/>
                    </a:cubicBezTo>
                    <a:cubicBezTo>
                      <a:pt x="73" y="45"/>
                      <a:pt x="57" y="46"/>
                      <a:pt x="43" y="53"/>
                    </a:cubicBezTo>
                    <a:cubicBezTo>
                      <a:pt x="42" y="53"/>
                      <a:pt x="41" y="54"/>
                      <a:pt x="41" y="56"/>
                    </a:cubicBezTo>
                    <a:cubicBezTo>
                      <a:pt x="39" y="64"/>
                      <a:pt x="47" y="67"/>
                      <a:pt x="54" y="70"/>
                    </a:cubicBezTo>
                    <a:cubicBezTo>
                      <a:pt x="57" y="71"/>
                      <a:pt x="61" y="73"/>
                      <a:pt x="62" y="74"/>
                    </a:cubicBezTo>
                    <a:cubicBezTo>
                      <a:pt x="62" y="74"/>
                      <a:pt x="62" y="75"/>
                      <a:pt x="62" y="75"/>
                    </a:cubicBezTo>
                    <a:cubicBezTo>
                      <a:pt x="61" y="75"/>
                      <a:pt x="58" y="75"/>
                      <a:pt x="57" y="75"/>
                    </a:cubicBezTo>
                    <a:cubicBezTo>
                      <a:pt x="55" y="75"/>
                      <a:pt x="54" y="75"/>
                      <a:pt x="53" y="75"/>
                    </a:cubicBezTo>
                    <a:cubicBezTo>
                      <a:pt x="45" y="75"/>
                      <a:pt x="37" y="74"/>
                      <a:pt x="29" y="73"/>
                    </a:cubicBezTo>
                    <a:cubicBezTo>
                      <a:pt x="21" y="71"/>
                      <a:pt x="12" y="70"/>
                      <a:pt x="4" y="70"/>
                    </a:cubicBezTo>
                    <a:cubicBezTo>
                      <a:pt x="2" y="70"/>
                      <a:pt x="0" y="72"/>
                      <a:pt x="0" y="74"/>
                    </a:cubicBezTo>
                    <a:cubicBezTo>
                      <a:pt x="0" y="76"/>
                      <a:pt x="2" y="78"/>
                      <a:pt x="4" y="78"/>
                    </a:cubicBezTo>
                    <a:cubicBezTo>
                      <a:pt x="12" y="78"/>
                      <a:pt x="19" y="79"/>
                      <a:pt x="28" y="80"/>
                    </a:cubicBezTo>
                    <a:cubicBezTo>
                      <a:pt x="36" y="82"/>
                      <a:pt x="45" y="83"/>
                      <a:pt x="53" y="83"/>
                    </a:cubicBezTo>
                    <a:cubicBezTo>
                      <a:pt x="54" y="83"/>
                      <a:pt x="55" y="83"/>
                      <a:pt x="56" y="83"/>
                    </a:cubicBezTo>
                    <a:cubicBezTo>
                      <a:pt x="58" y="83"/>
                      <a:pt x="59" y="83"/>
                      <a:pt x="60" y="83"/>
                    </a:cubicBezTo>
                    <a:cubicBezTo>
                      <a:pt x="64" y="83"/>
                      <a:pt x="68" y="82"/>
                      <a:pt x="70" y="79"/>
                    </a:cubicBezTo>
                    <a:cubicBezTo>
                      <a:pt x="72" y="75"/>
                      <a:pt x="69" y="71"/>
                      <a:pt x="69" y="70"/>
                    </a:cubicBezTo>
                    <a:cubicBezTo>
                      <a:pt x="66" y="66"/>
                      <a:pt x="62" y="64"/>
                      <a:pt x="57" y="62"/>
                    </a:cubicBezTo>
                    <a:cubicBezTo>
                      <a:pt x="55" y="62"/>
                      <a:pt x="51" y="60"/>
                      <a:pt x="49" y="59"/>
                    </a:cubicBezTo>
                    <a:cubicBezTo>
                      <a:pt x="62" y="54"/>
                      <a:pt x="75" y="53"/>
                      <a:pt x="89" y="52"/>
                    </a:cubicBezTo>
                    <a:cubicBezTo>
                      <a:pt x="103" y="50"/>
                      <a:pt x="117" y="49"/>
                      <a:pt x="130" y="44"/>
                    </a:cubicBezTo>
                    <a:cubicBezTo>
                      <a:pt x="132" y="44"/>
                      <a:pt x="132" y="43"/>
                      <a:pt x="133" y="42"/>
                    </a:cubicBezTo>
                    <a:cubicBezTo>
                      <a:pt x="133" y="41"/>
                      <a:pt x="133" y="39"/>
                      <a:pt x="133" y="38"/>
                    </a:cubicBezTo>
                    <a:cubicBezTo>
                      <a:pt x="131" y="36"/>
                      <a:pt x="130" y="34"/>
                      <a:pt x="128" y="33"/>
                    </a:cubicBezTo>
                    <a:cubicBezTo>
                      <a:pt x="124" y="28"/>
                      <a:pt x="124" y="28"/>
                      <a:pt x="127" y="25"/>
                    </a:cubicBezTo>
                    <a:cubicBezTo>
                      <a:pt x="131" y="20"/>
                      <a:pt x="139" y="16"/>
                      <a:pt x="145" y="12"/>
                    </a:cubicBezTo>
                    <a:cubicBezTo>
                      <a:pt x="148" y="10"/>
                      <a:pt x="150" y="9"/>
                      <a:pt x="152" y="8"/>
                    </a:cubicBezTo>
                    <a:cubicBezTo>
                      <a:pt x="154" y="6"/>
                      <a:pt x="154" y="4"/>
                      <a:pt x="1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grpSp>
        <p:nvGrpSpPr>
          <p:cNvPr id="5" name="Group 1061"/>
          <p:cNvGrpSpPr/>
          <p:nvPr/>
        </p:nvGrpSpPr>
        <p:grpSpPr bwMode="auto">
          <a:xfrm>
            <a:off x="2437329" y="3564002"/>
            <a:ext cx="6337300" cy="540000"/>
            <a:chOff x="383" y="1833"/>
            <a:chExt cx="3992" cy="456"/>
          </a:xfrm>
          <a:noFill/>
        </p:grpSpPr>
        <p:sp>
          <p:nvSpPr>
            <p:cNvPr id="40" name="Rectangle 1036"/>
            <p:cNvSpPr>
              <a:spLocks noChangeArrowheads="1"/>
            </p:cNvSpPr>
            <p:nvPr/>
          </p:nvSpPr>
          <p:spPr bwMode="auto">
            <a:xfrm>
              <a:off x="383" y="1833"/>
              <a:ext cx="3992" cy="453"/>
            </a:xfrm>
            <a:prstGeom prst="rect">
              <a:avLst/>
            </a:prstGeom>
            <a:grpFill/>
            <a:ln w="2857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8" name="Line 1042"/>
            <p:cNvSpPr>
              <a:spLocks noChangeShapeType="1"/>
            </p:cNvSpPr>
            <p:nvPr/>
          </p:nvSpPr>
          <p:spPr bwMode="auto">
            <a:xfrm>
              <a:off x="1552" y="1836"/>
              <a:ext cx="0" cy="453"/>
            </a:xfrm>
            <a:prstGeom prst="line">
              <a:avLst/>
            </a:prstGeom>
            <a:grp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nvGrpSpPr>
          <p:cNvPr id="6" name="组合 5"/>
          <p:cNvGrpSpPr/>
          <p:nvPr/>
        </p:nvGrpSpPr>
        <p:grpSpPr>
          <a:xfrm>
            <a:off x="2438400" y="4262117"/>
            <a:ext cx="6336229" cy="551688"/>
            <a:chOff x="2438400" y="3439157"/>
            <a:chExt cx="6336229" cy="551688"/>
          </a:xfrm>
        </p:grpSpPr>
        <p:sp>
          <p:nvSpPr>
            <p:cNvPr id="70" name="Rectangle 1036"/>
            <p:cNvSpPr>
              <a:spLocks noChangeArrowheads="1"/>
            </p:cNvSpPr>
            <p:nvPr/>
          </p:nvSpPr>
          <p:spPr bwMode="auto">
            <a:xfrm>
              <a:off x="2438400" y="3450845"/>
              <a:ext cx="5924749" cy="540000"/>
            </a:xfrm>
            <a:prstGeom prst="rect">
              <a:avLst/>
            </a:prstGeom>
            <a:noFill/>
            <a:ln w="28575">
              <a:solidFill>
                <a:srgbClr val="285A3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0" name="Rectangle 1036"/>
            <p:cNvSpPr>
              <a:spLocks noChangeArrowheads="1"/>
            </p:cNvSpPr>
            <p:nvPr/>
          </p:nvSpPr>
          <p:spPr bwMode="auto">
            <a:xfrm>
              <a:off x="8419546" y="3439157"/>
              <a:ext cx="355083" cy="540000"/>
            </a:xfrm>
            <a:prstGeom prst="rect">
              <a:avLst/>
            </a:prstGeom>
            <a:noFill/>
            <a:ln w="2857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sp>
        <p:nvSpPr>
          <p:cNvPr id="29" name="矩形 28"/>
          <p:cNvSpPr/>
          <p:nvPr/>
        </p:nvSpPr>
        <p:spPr>
          <a:xfrm>
            <a:off x="1122329" y="2579241"/>
            <a:ext cx="10345473" cy="453907"/>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这个</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算法只使用</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了</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1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额外的存储单元，但总共需要</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移动</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err="1">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数组</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元素</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7809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1" y="100964"/>
            <a:ext cx="2448000" cy="540000"/>
          </a:xfrm>
          <a:prstGeom prst="roundRect">
            <a:avLst/>
          </a:prstGeom>
          <a:solidFill>
            <a:srgbClr val="E7E7E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8" name="Text Box 2"/>
          <p:cNvSpPr txBox="1">
            <a:spLocks noChangeArrowheads="1"/>
          </p:cNvSpPr>
          <p:nvPr/>
        </p:nvSpPr>
        <p:spPr bwMode="auto">
          <a:xfrm>
            <a:off x="638167" y="61585"/>
            <a:ext cx="231839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算法</a:t>
            </a: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的作用</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54" name="矩形 53"/>
          <p:cNvSpPr/>
          <p:nvPr/>
        </p:nvSpPr>
        <p:spPr>
          <a:xfrm>
            <a:off x="638167" y="5671355"/>
            <a:ext cx="10993759" cy="501997"/>
          </a:xfrm>
          <a:prstGeom prst="rect">
            <a:avLst/>
          </a:prstGeom>
        </p:spPr>
        <p:txBody>
          <a:bodyPr wrap="square">
            <a:spAutoFit/>
          </a:bodyPr>
          <a:lstStyle/>
          <a:p>
            <a:pPr marL="0" marR="0" lvl="0" indent="0" algn="l" defTabSz="914400" rtl="0" eaLnBrk="1" fontAlgn="auto" latinLnBrk="0" hangingPunct="1">
              <a:lnSpc>
                <a:spcPts val="35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a:t>
            </a:r>
            <a:r>
              <a:rPr kumimoji="0" lang="zh-CN" altLang="zh-CN"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数组循环左移问题</a:t>
            </a:r>
            <a:r>
              <a:rPr kumimoji="0" lang="en-US" altLang="zh-CN"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将</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一个</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具有</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元素的数组向左循环</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移动</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err="1"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个位置</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3"/>
          <p:cNvGrpSpPr/>
          <p:nvPr/>
        </p:nvGrpSpPr>
        <p:grpSpPr>
          <a:xfrm>
            <a:off x="685414" y="1655356"/>
            <a:ext cx="10805545" cy="1661993"/>
            <a:chOff x="685414" y="832396"/>
            <a:chExt cx="10805545" cy="1661993"/>
          </a:xfrm>
        </p:grpSpPr>
        <p:sp>
          <p:nvSpPr>
            <p:cNvPr id="3" name="矩形 2"/>
            <p:cNvSpPr/>
            <p:nvPr/>
          </p:nvSpPr>
          <p:spPr>
            <a:xfrm>
              <a:off x="1145486" y="832396"/>
              <a:ext cx="10345473" cy="1661993"/>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600"/>
                </a:spcAft>
                <a:buClrTx/>
                <a:buSzTx/>
                <a:buFontTx/>
                <a:buNone/>
                <a:tabLst/>
                <a:defRPr/>
              </a:pPr>
              <a:r>
                <a:rPr kumimoji="0" lang="zh-CN" altLang="zh-CN" sz="28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解法</a:t>
              </a:r>
              <a:r>
                <a:rPr kumimoji="0" lang="en-US" altLang="zh-CN" sz="28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3</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将这个问题看作是把数组</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AB</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转换成数组</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代表数组的</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前</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err="1"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元素，</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代表数组中余下</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a:t>
              </a:r>
              <a:r>
                <a:rPr kumimoji="0" lang="en-US" altLang="zh-CN" sz="2400" b="0" i="1" u="none" strike="noStrike" kern="1200" cap="none" spc="0" normalizeH="0" baseline="0" noProof="0" dirty="0" err="1"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元素），先将</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置逆得到</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2400" b="0" i="0" u="none" strike="noStrike" kern="1200" cap="none" spc="0" normalizeH="0" baseline="3000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，再将</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置逆得到</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2400" b="0" i="0" u="none" strike="noStrike" kern="1200" cap="none" spc="0" normalizeH="0" baseline="3000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0" lang="en-US" altLang="zh-CN" sz="2400" b="0" i="0" u="none" strike="noStrike" kern="1200" cap="none" spc="0" normalizeH="0" baseline="3000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，最后将整个</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2400" b="0" i="0" u="none" strike="noStrike" kern="1200" cap="none" spc="0" normalizeH="0" baseline="3000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0" lang="en-US" altLang="zh-CN" sz="2400" b="0" i="0" u="none" strike="noStrike" kern="1200" cap="none" spc="0" normalizeH="0" baseline="3000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置逆得到</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2400" b="0" i="0" u="none" strike="noStrike" kern="1200" cap="none" spc="0" normalizeH="0" baseline="3000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0" lang="en-US" altLang="zh-CN" sz="2400" b="0" i="0" u="none" strike="noStrike" kern="1200" cap="none" spc="0" normalizeH="0" baseline="3000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-1)-1</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Group 82"/>
            <p:cNvGrpSpPr/>
            <p:nvPr/>
          </p:nvGrpSpPr>
          <p:grpSpPr>
            <a:xfrm>
              <a:off x="685414" y="849074"/>
              <a:ext cx="360000" cy="432000"/>
              <a:chOff x="1743075" y="3159126"/>
              <a:chExt cx="454025" cy="546100"/>
            </a:xfrm>
            <a:solidFill>
              <a:srgbClr val="5A327D"/>
            </a:solidFill>
          </p:grpSpPr>
          <p:sp>
            <p:nvSpPr>
              <p:cNvPr id="32" name="Freeform 69"/>
              <p:cNvSpPr/>
              <p:nvPr/>
            </p:nvSpPr>
            <p:spPr bwMode="auto">
              <a:xfrm>
                <a:off x="1952625" y="3159126"/>
                <a:ext cx="111125" cy="101600"/>
              </a:xfrm>
              <a:custGeom>
                <a:avLst/>
                <a:gdLst>
                  <a:gd name="T0" fmla="*/ 26 w 39"/>
                  <a:gd name="T1" fmla="*/ 36 h 36"/>
                  <a:gd name="T2" fmla="*/ 27 w 39"/>
                  <a:gd name="T3" fmla="*/ 36 h 36"/>
                  <a:gd name="T4" fmla="*/ 28 w 39"/>
                  <a:gd name="T5" fmla="*/ 36 h 36"/>
                  <a:gd name="T6" fmla="*/ 39 w 39"/>
                  <a:gd name="T7" fmla="*/ 17 h 36"/>
                  <a:gd name="T8" fmla="*/ 39 w 39"/>
                  <a:gd name="T9" fmla="*/ 16 h 36"/>
                  <a:gd name="T10" fmla="*/ 39 w 39"/>
                  <a:gd name="T11" fmla="*/ 15 h 36"/>
                  <a:gd name="T12" fmla="*/ 13 w 39"/>
                  <a:gd name="T13" fmla="*/ 0 h 36"/>
                  <a:gd name="T14" fmla="*/ 12 w 39"/>
                  <a:gd name="T15" fmla="*/ 0 h 36"/>
                  <a:gd name="T16" fmla="*/ 12 w 39"/>
                  <a:gd name="T17" fmla="*/ 0 h 36"/>
                  <a:gd name="T18" fmla="*/ 0 w 39"/>
                  <a:gd name="T19" fmla="*/ 20 h 36"/>
                  <a:gd name="T20" fmla="*/ 1 w 39"/>
                  <a:gd name="T21" fmla="*/ 21 h 36"/>
                  <a:gd name="T22" fmla="*/ 26 w 39"/>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6">
                    <a:moveTo>
                      <a:pt x="26" y="36"/>
                    </a:moveTo>
                    <a:cubicBezTo>
                      <a:pt x="26" y="36"/>
                      <a:pt x="27" y="36"/>
                      <a:pt x="27" y="36"/>
                    </a:cubicBezTo>
                    <a:cubicBezTo>
                      <a:pt x="27" y="36"/>
                      <a:pt x="27" y="36"/>
                      <a:pt x="28" y="36"/>
                    </a:cubicBezTo>
                    <a:cubicBezTo>
                      <a:pt x="39" y="17"/>
                      <a:pt x="39" y="17"/>
                      <a:pt x="39" y="17"/>
                    </a:cubicBezTo>
                    <a:cubicBezTo>
                      <a:pt x="39" y="16"/>
                      <a:pt x="39" y="16"/>
                      <a:pt x="39" y="16"/>
                    </a:cubicBezTo>
                    <a:cubicBezTo>
                      <a:pt x="39" y="16"/>
                      <a:pt x="39" y="15"/>
                      <a:pt x="39" y="15"/>
                    </a:cubicBezTo>
                    <a:cubicBezTo>
                      <a:pt x="13" y="0"/>
                      <a:pt x="13" y="0"/>
                      <a:pt x="13" y="0"/>
                    </a:cubicBezTo>
                    <a:cubicBezTo>
                      <a:pt x="13" y="0"/>
                      <a:pt x="13" y="0"/>
                      <a:pt x="12" y="0"/>
                    </a:cubicBezTo>
                    <a:cubicBezTo>
                      <a:pt x="12" y="0"/>
                      <a:pt x="12" y="0"/>
                      <a:pt x="12" y="0"/>
                    </a:cubicBezTo>
                    <a:cubicBezTo>
                      <a:pt x="0" y="20"/>
                      <a:pt x="0" y="20"/>
                      <a:pt x="0" y="20"/>
                    </a:cubicBezTo>
                    <a:cubicBezTo>
                      <a:pt x="0" y="20"/>
                      <a:pt x="0" y="21"/>
                      <a:pt x="1" y="21"/>
                    </a:cubicBezTo>
                    <a:lnTo>
                      <a:pt x="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3" name="Freeform 70"/>
              <p:cNvSpPr/>
              <p:nvPr/>
            </p:nvSpPr>
            <p:spPr bwMode="auto">
              <a:xfrm>
                <a:off x="1743075" y="3557588"/>
                <a:ext cx="79375" cy="98425"/>
              </a:xfrm>
              <a:custGeom>
                <a:avLst/>
                <a:gdLst>
                  <a:gd name="T0" fmla="*/ 27 w 28"/>
                  <a:gd name="T1" fmla="*/ 17 h 35"/>
                  <a:gd name="T2" fmla="*/ 7 w 28"/>
                  <a:gd name="T3" fmla="*/ 3 h 35"/>
                  <a:gd name="T4" fmla="*/ 4 w 28"/>
                  <a:gd name="T5" fmla="*/ 3 h 35"/>
                  <a:gd name="T6" fmla="*/ 0 w 28"/>
                  <a:gd name="T7" fmla="*/ 34 h 35"/>
                  <a:gd name="T8" fmla="*/ 1 w 28"/>
                  <a:gd name="T9" fmla="*/ 35 h 35"/>
                  <a:gd name="T10" fmla="*/ 1 w 28"/>
                  <a:gd name="T11" fmla="*/ 35 h 35"/>
                  <a:gd name="T12" fmla="*/ 2 w 28"/>
                  <a:gd name="T13" fmla="*/ 35 h 35"/>
                  <a:gd name="T14" fmla="*/ 28 w 28"/>
                  <a:gd name="T15" fmla="*/ 17 h 35"/>
                  <a:gd name="T16" fmla="*/ 27 w 28"/>
                  <a:gd name="T1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7" y="17"/>
                    </a:moveTo>
                    <a:cubicBezTo>
                      <a:pt x="16" y="0"/>
                      <a:pt x="7" y="3"/>
                      <a:pt x="7" y="3"/>
                    </a:cubicBezTo>
                    <a:cubicBezTo>
                      <a:pt x="6" y="3"/>
                      <a:pt x="5" y="3"/>
                      <a:pt x="4" y="3"/>
                    </a:cubicBezTo>
                    <a:cubicBezTo>
                      <a:pt x="0" y="34"/>
                      <a:pt x="0" y="34"/>
                      <a:pt x="0" y="34"/>
                    </a:cubicBezTo>
                    <a:cubicBezTo>
                      <a:pt x="0" y="34"/>
                      <a:pt x="1" y="34"/>
                      <a:pt x="1" y="35"/>
                    </a:cubicBezTo>
                    <a:cubicBezTo>
                      <a:pt x="1" y="35"/>
                      <a:pt x="1" y="35"/>
                      <a:pt x="1" y="35"/>
                    </a:cubicBezTo>
                    <a:cubicBezTo>
                      <a:pt x="2" y="35"/>
                      <a:pt x="2" y="35"/>
                      <a:pt x="2" y="35"/>
                    </a:cubicBezTo>
                    <a:cubicBezTo>
                      <a:pt x="28" y="17"/>
                      <a:pt x="28" y="17"/>
                      <a:pt x="28" y="17"/>
                    </a:cubicBezTo>
                    <a:cubicBezTo>
                      <a:pt x="28" y="17"/>
                      <a:pt x="28" y="17"/>
                      <a:pt x="2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4" name="Freeform 71"/>
              <p:cNvSpPr>
                <a:spLocks noEditPoints="1"/>
              </p:cNvSpPr>
              <p:nvPr/>
            </p:nvSpPr>
            <p:spPr bwMode="auto">
              <a:xfrm>
                <a:off x="1762125" y="3252788"/>
                <a:ext cx="247650" cy="338138"/>
              </a:xfrm>
              <a:custGeom>
                <a:avLst/>
                <a:gdLst>
                  <a:gd name="T0" fmla="*/ 27 w 87"/>
                  <a:gd name="T1" fmla="*/ 119 h 119"/>
                  <a:gd name="T2" fmla="*/ 87 w 87"/>
                  <a:gd name="T3" fmla="*/ 16 h 119"/>
                  <a:gd name="T4" fmla="*/ 87 w 87"/>
                  <a:gd name="T5" fmla="*/ 16 h 119"/>
                  <a:gd name="T6" fmla="*/ 87 w 87"/>
                  <a:gd name="T7" fmla="*/ 15 h 119"/>
                  <a:gd name="T8" fmla="*/ 61 w 87"/>
                  <a:gd name="T9" fmla="*/ 0 h 119"/>
                  <a:gd name="T10" fmla="*/ 60 w 87"/>
                  <a:gd name="T11" fmla="*/ 0 h 119"/>
                  <a:gd name="T12" fmla="*/ 0 w 87"/>
                  <a:gd name="T13" fmla="*/ 102 h 119"/>
                  <a:gd name="T14" fmla="*/ 27 w 87"/>
                  <a:gd name="T15" fmla="*/ 119 h 119"/>
                  <a:gd name="T16" fmla="*/ 40 w 87"/>
                  <a:gd name="T17" fmla="*/ 57 h 119"/>
                  <a:gd name="T18" fmla="*/ 66 w 87"/>
                  <a:gd name="T19" fmla="*/ 13 h 119"/>
                  <a:gd name="T20" fmla="*/ 72 w 87"/>
                  <a:gd name="T21" fmla="*/ 11 h 119"/>
                  <a:gd name="T22" fmla="*/ 73 w 87"/>
                  <a:gd name="T23" fmla="*/ 17 h 119"/>
                  <a:gd name="T24" fmla="*/ 47 w 87"/>
                  <a:gd name="T25" fmla="*/ 61 h 119"/>
                  <a:gd name="T26" fmla="*/ 43 w 87"/>
                  <a:gd name="T27" fmla="*/ 63 h 119"/>
                  <a:gd name="T28" fmla="*/ 41 w 87"/>
                  <a:gd name="T29" fmla="*/ 63 h 119"/>
                  <a:gd name="T30" fmla="*/ 40 w 87"/>
                  <a:gd name="T3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9">
                    <a:moveTo>
                      <a:pt x="27" y="119"/>
                    </a:moveTo>
                    <a:cubicBezTo>
                      <a:pt x="87" y="16"/>
                      <a:pt x="87" y="16"/>
                      <a:pt x="87" y="16"/>
                    </a:cubicBezTo>
                    <a:cubicBezTo>
                      <a:pt x="87" y="16"/>
                      <a:pt x="87" y="16"/>
                      <a:pt x="87" y="16"/>
                    </a:cubicBezTo>
                    <a:cubicBezTo>
                      <a:pt x="87" y="15"/>
                      <a:pt x="87" y="15"/>
                      <a:pt x="87" y="15"/>
                    </a:cubicBezTo>
                    <a:cubicBezTo>
                      <a:pt x="61" y="0"/>
                      <a:pt x="61" y="0"/>
                      <a:pt x="61" y="0"/>
                    </a:cubicBezTo>
                    <a:cubicBezTo>
                      <a:pt x="61" y="0"/>
                      <a:pt x="60" y="0"/>
                      <a:pt x="60" y="0"/>
                    </a:cubicBezTo>
                    <a:cubicBezTo>
                      <a:pt x="0" y="102"/>
                      <a:pt x="0" y="102"/>
                      <a:pt x="0" y="102"/>
                    </a:cubicBezTo>
                    <a:cubicBezTo>
                      <a:pt x="4" y="102"/>
                      <a:pt x="15" y="103"/>
                      <a:pt x="27" y="119"/>
                    </a:cubicBezTo>
                    <a:close/>
                    <a:moveTo>
                      <a:pt x="40" y="57"/>
                    </a:moveTo>
                    <a:cubicBezTo>
                      <a:pt x="66" y="13"/>
                      <a:pt x="66" y="13"/>
                      <a:pt x="66" y="13"/>
                    </a:cubicBezTo>
                    <a:cubicBezTo>
                      <a:pt x="67" y="11"/>
                      <a:pt x="70" y="10"/>
                      <a:pt x="72" y="11"/>
                    </a:cubicBezTo>
                    <a:cubicBezTo>
                      <a:pt x="73" y="13"/>
                      <a:pt x="74" y="15"/>
                      <a:pt x="73" y="17"/>
                    </a:cubicBezTo>
                    <a:cubicBezTo>
                      <a:pt x="47" y="61"/>
                      <a:pt x="47" y="61"/>
                      <a:pt x="47" y="61"/>
                    </a:cubicBezTo>
                    <a:cubicBezTo>
                      <a:pt x="46" y="63"/>
                      <a:pt x="45" y="63"/>
                      <a:pt x="43" y="63"/>
                    </a:cubicBezTo>
                    <a:cubicBezTo>
                      <a:pt x="43" y="63"/>
                      <a:pt x="42" y="63"/>
                      <a:pt x="41" y="63"/>
                    </a:cubicBezTo>
                    <a:cubicBezTo>
                      <a:pt x="39" y="62"/>
                      <a:pt x="39" y="59"/>
                      <a:pt x="4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5" name="Freeform 72"/>
              <p:cNvSpPr/>
              <p:nvPr/>
            </p:nvSpPr>
            <p:spPr bwMode="auto">
              <a:xfrm>
                <a:off x="1758950" y="3468688"/>
                <a:ext cx="438150" cy="236538"/>
              </a:xfrm>
              <a:custGeom>
                <a:avLst/>
                <a:gdLst>
                  <a:gd name="T0" fmla="*/ 153 w 154"/>
                  <a:gd name="T1" fmla="*/ 2 h 83"/>
                  <a:gd name="T2" fmla="*/ 148 w 154"/>
                  <a:gd name="T3" fmla="*/ 1 h 83"/>
                  <a:gd name="T4" fmla="*/ 141 w 154"/>
                  <a:gd name="T5" fmla="*/ 5 h 83"/>
                  <a:gd name="T6" fmla="*/ 121 w 154"/>
                  <a:gd name="T7" fmla="*/ 20 h 83"/>
                  <a:gd name="T8" fmla="*/ 122 w 154"/>
                  <a:gd name="T9" fmla="*/ 38 h 83"/>
                  <a:gd name="T10" fmla="*/ 122 w 154"/>
                  <a:gd name="T11" fmla="*/ 38 h 83"/>
                  <a:gd name="T12" fmla="*/ 88 w 154"/>
                  <a:gd name="T13" fmla="*/ 44 h 83"/>
                  <a:gd name="T14" fmla="*/ 43 w 154"/>
                  <a:gd name="T15" fmla="*/ 53 h 83"/>
                  <a:gd name="T16" fmla="*/ 41 w 154"/>
                  <a:gd name="T17" fmla="*/ 56 h 83"/>
                  <a:gd name="T18" fmla="*/ 54 w 154"/>
                  <a:gd name="T19" fmla="*/ 70 h 83"/>
                  <a:gd name="T20" fmla="*/ 62 w 154"/>
                  <a:gd name="T21" fmla="*/ 74 h 83"/>
                  <a:gd name="T22" fmla="*/ 62 w 154"/>
                  <a:gd name="T23" fmla="*/ 75 h 83"/>
                  <a:gd name="T24" fmla="*/ 57 w 154"/>
                  <a:gd name="T25" fmla="*/ 75 h 83"/>
                  <a:gd name="T26" fmla="*/ 53 w 154"/>
                  <a:gd name="T27" fmla="*/ 75 h 83"/>
                  <a:gd name="T28" fmla="*/ 29 w 154"/>
                  <a:gd name="T29" fmla="*/ 73 h 83"/>
                  <a:gd name="T30" fmla="*/ 4 w 154"/>
                  <a:gd name="T31" fmla="*/ 70 h 83"/>
                  <a:gd name="T32" fmla="*/ 0 w 154"/>
                  <a:gd name="T33" fmla="*/ 74 h 83"/>
                  <a:gd name="T34" fmla="*/ 4 w 154"/>
                  <a:gd name="T35" fmla="*/ 78 h 83"/>
                  <a:gd name="T36" fmla="*/ 28 w 154"/>
                  <a:gd name="T37" fmla="*/ 80 h 83"/>
                  <a:gd name="T38" fmla="*/ 53 w 154"/>
                  <a:gd name="T39" fmla="*/ 83 h 83"/>
                  <a:gd name="T40" fmla="*/ 56 w 154"/>
                  <a:gd name="T41" fmla="*/ 83 h 83"/>
                  <a:gd name="T42" fmla="*/ 60 w 154"/>
                  <a:gd name="T43" fmla="*/ 83 h 83"/>
                  <a:gd name="T44" fmla="*/ 70 w 154"/>
                  <a:gd name="T45" fmla="*/ 79 h 83"/>
                  <a:gd name="T46" fmla="*/ 69 w 154"/>
                  <a:gd name="T47" fmla="*/ 70 h 83"/>
                  <a:gd name="T48" fmla="*/ 57 w 154"/>
                  <a:gd name="T49" fmla="*/ 62 h 83"/>
                  <a:gd name="T50" fmla="*/ 49 w 154"/>
                  <a:gd name="T51" fmla="*/ 59 h 83"/>
                  <a:gd name="T52" fmla="*/ 89 w 154"/>
                  <a:gd name="T53" fmla="*/ 52 h 83"/>
                  <a:gd name="T54" fmla="*/ 130 w 154"/>
                  <a:gd name="T55" fmla="*/ 44 h 83"/>
                  <a:gd name="T56" fmla="*/ 133 w 154"/>
                  <a:gd name="T57" fmla="*/ 42 h 83"/>
                  <a:gd name="T58" fmla="*/ 133 w 154"/>
                  <a:gd name="T59" fmla="*/ 38 h 83"/>
                  <a:gd name="T60" fmla="*/ 128 w 154"/>
                  <a:gd name="T61" fmla="*/ 33 h 83"/>
                  <a:gd name="T62" fmla="*/ 127 w 154"/>
                  <a:gd name="T63" fmla="*/ 25 h 83"/>
                  <a:gd name="T64" fmla="*/ 145 w 154"/>
                  <a:gd name="T65" fmla="*/ 12 h 83"/>
                  <a:gd name="T66" fmla="*/ 152 w 154"/>
                  <a:gd name="T67" fmla="*/ 8 h 83"/>
                  <a:gd name="T68" fmla="*/ 153 w 154"/>
                  <a:gd name="T6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83">
                    <a:moveTo>
                      <a:pt x="153" y="2"/>
                    </a:moveTo>
                    <a:cubicBezTo>
                      <a:pt x="152" y="0"/>
                      <a:pt x="149" y="0"/>
                      <a:pt x="148" y="1"/>
                    </a:cubicBezTo>
                    <a:cubicBezTo>
                      <a:pt x="146" y="2"/>
                      <a:pt x="143" y="4"/>
                      <a:pt x="141" y="5"/>
                    </a:cubicBezTo>
                    <a:cubicBezTo>
                      <a:pt x="134" y="9"/>
                      <a:pt x="126" y="14"/>
                      <a:pt x="121" y="20"/>
                    </a:cubicBezTo>
                    <a:cubicBezTo>
                      <a:pt x="113" y="28"/>
                      <a:pt x="119" y="35"/>
                      <a:pt x="122" y="38"/>
                    </a:cubicBezTo>
                    <a:cubicBezTo>
                      <a:pt x="122" y="38"/>
                      <a:pt x="122" y="38"/>
                      <a:pt x="122" y="38"/>
                    </a:cubicBezTo>
                    <a:cubicBezTo>
                      <a:pt x="112" y="42"/>
                      <a:pt x="100" y="43"/>
                      <a:pt x="88" y="44"/>
                    </a:cubicBezTo>
                    <a:cubicBezTo>
                      <a:pt x="73" y="45"/>
                      <a:pt x="57" y="46"/>
                      <a:pt x="43" y="53"/>
                    </a:cubicBezTo>
                    <a:cubicBezTo>
                      <a:pt x="42" y="53"/>
                      <a:pt x="41" y="54"/>
                      <a:pt x="41" y="56"/>
                    </a:cubicBezTo>
                    <a:cubicBezTo>
                      <a:pt x="39" y="64"/>
                      <a:pt x="47" y="67"/>
                      <a:pt x="54" y="70"/>
                    </a:cubicBezTo>
                    <a:cubicBezTo>
                      <a:pt x="57" y="71"/>
                      <a:pt x="61" y="73"/>
                      <a:pt x="62" y="74"/>
                    </a:cubicBezTo>
                    <a:cubicBezTo>
                      <a:pt x="62" y="74"/>
                      <a:pt x="62" y="75"/>
                      <a:pt x="62" y="75"/>
                    </a:cubicBezTo>
                    <a:cubicBezTo>
                      <a:pt x="61" y="75"/>
                      <a:pt x="58" y="75"/>
                      <a:pt x="57" y="75"/>
                    </a:cubicBezTo>
                    <a:cubicBezTo>
                      <a:pt x="55" y="75"/>
                      <a:pt x="54" y="75"/>
                      <a:pt x="53" y="75"/>
                    </a:cubicBezTo>
                    <a:cubicBezTo>
                      <a:pt x="45" y="75"/>
                      <a:pt x="37" y="74"/>
                      <a:pt x="29" y="73"/>
                    </a:cubicBezTo>
                    <a:cubicBezTo>
                      <a:pt x="21" y="71"/>
                      <a:pt x="12" y="70"/>
                      <a:pt x="4" y="70"/>
                    </a:cubicBezTo>
                    <a:cubicBezTo>
                      <a:pt x="2" y="70"/>
                      <a:pt x="0" y="72"/>
                      <a:pt x="0" y="74"/>
                    </a:cubicBezTo>
                    <a:cubicBezTo>
                      <a:pt x="0" y="76"/>
                      <a:pt x="2" y="78"/>
                      <a:pt x="4" y="78"/>
                    </a:cubicBezTo>
                    <a:cubicBezTo>
                      <a:pt x="12" y="78"/>
                      <a:pt x="19" y="79"/>
                      <a:pt x="28" y="80"/>
                    </a:cubicBezTo>
                    <a:cubicBezTo>
                      <a:pt x="36" y="82"/>
                      <a:pt x="45" y="83"/>
                      <a:pt x="53" y="83"/>
                    </a:cubicBezTo>
                    <a:cubicBezTo>
                      <a:pt x="54" y="83"/>
                      <a:pt x="55" y="83"/>
                      <a:pt x="56" y="83"/>
                    </a:cubicBezTo>
                    <a:cubicBezTo>
                      <a:pt x="58" y="83"/>
                      <a:pt x="59" y="83"/>
                      <a:pt x="60" y="83"/>
                    </a:cubicBezTo>
                    <a:cubicBezTo>
                      <a:pt x="64" y="83"/>
                      <a:pt x="68" y="82"/>
                      <a:pt x="70" y="79"/>
                    </a:cubicBezTo>
                    <a:cubicBezTo>
                      <a:pt x="72" y="75"/>
                      <a:pt x="69" y="71"/>
                      <a:pt x="69" y="70"/>
                    </a:cubicBezTo>
                    <a:cubicBezTo>
                      <a:pt x="66" y="66"/>
                      <a:pt x="62" y="64"/>
                      <a:pt x="57" y="62"/>
                    </a:cubicBezTo>
                    <a:cubicBezTo>
                      <a:pt x="55" y="62"/>
                      <a:pt x="51" y="60"/>
                      <a:pt x="49" y="59"/>
                    </a:cubicBezTo>
                    <a:cubicBezTo>
                      <a:pt x="62" y="54"/>
                      <a:pt x="75" y="53"/>
                      <a:pt x="89" y="52"/>
                    </a:cubicBezTo>
                    <a:cubicBezTo>
                      <a:pt x="103" y="50"/>
                      <a:pt x="117" y="49"/>
                      <a:pt x="130" y="44"/>
                    </a:cubicBezTo>
                    <a:cubicBezTo>
                      <a:pt x="132" y="44"/>
                      <a:pt x="132" y="43"/>
                      <a:pt x="133" y="42"/>
                    </a:cubicBezTo>
                    <a:cubicBezTo>
                      <a:pt x="133" y="41"/>
                      <a:pt x="133" y="39"/>
                      <a:pt x="133" y="38"/>
                    </a:cubicBezTo>
                    <a:cubicBezTo>
                      <a:pt x="131" y="36"/>
                      <a:pt x="130" y="34"/>
                      <a:pt x="128" y="33"/>
                    </a:cubicBezTo>
                    <a:cubicBezTo>
                      <a:pt x="124" y="28"/>
                      <a:pt x="124" y="28"/>
                      <a:pt x="127" y="25"/>
                    </a:cubicBezTo>
                    <a:cubicBezTo>
                      <a:pt x="131" y="20"/>
                      <a:pt x="139" y="16"/>
                      <a:pt x="145" y="12"/>
                    </a:cubicBezTo>
                    <a:cubicBezTo>
                      <a:pt x="148" y="10"/>
                      <a:pt x="150" y="9"/>
                      <a:pt x="152" y="8"/>
                    </a:cubicBezTo>
                    <a:cubicBezTo>
                      <a:pt x="154" y="6"/>
                      <a:pt x="154" y="4"/>
                      <a:pt x="1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grpSp>
        <p:nvGrpSpPr>
          <p:cNvPr id="5" name="组合 1"/>
          <p:cNvGrpSpPr/>
          <p:nvPr/>
        </p:nvGrpSpPr>
        <p:grpSpPr>
          <a:xfrm>
            <a:off x="1401009" y="3498632"/>
            <a:ext cx="6337300" cy="536446"/>
            <a:chOff x="1401009" y="2584232"/>
            <a:chExt cx="6337300" cy="536446"/>
          </a:xfrm>
        </p:grpSpPr>
        <p:sp>
          <p:nvSpPr>
            <p:cNvPr id="36" name="Rectangle 1036"/>
            <p:cNvSpPr>
              <a:spLocks noChangeArrowheads="1"/>
            </p:cNvSpPr>
            <p:nvPr/>
          </p:nvSpPr>
          <p:spPr bwMode="auto">
            <a:xfrm>
              <a:off x="1401009" y="2584232"/>
              <a:ext cx="6337300" cy="536446"/>
            </a:xfrm>
            <a:prstGeom prst="rect">
              <a:avLst/>
            </a:prstGeom>
            <a:noFill/>
            <a:ln w="2857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1" name="Line 1042"/>
            <p:cNvSpPr>
              <a:spLocks noChangeShapeType="1"/>
            </p:cNvSpPr>
            <p:nvPr/>
          </p:nvSpPr>
          <p:spPr bwMode="auto">
            <a:xfrm>
              <a:off x="3177485" y="2584232"/>
              <a:ext cx="0" cy="536446"/>
            </a:xfrm>
            <a:prstGeom prst="line">
              <a:avLst/>
            </a:prstGeom>
            <a:no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2" name="Line 1042"/>
            <p:cNvSpPr>
              <a:spLocks noChangeShapeType="1"/>
            </p:cNvSpPr>
            <p:nvPr/>
          </p:nvSpPr>
          <p:spPr bwMode="auto">
            <a:xfrm>
              <a:off x="2265562" y="2584232"/>
              <a:ext cx="0" cy="536446"/>
            </a:xfrm>
            <a:prstGeom prst="line">
              <a:avLst/>
            </a:prstGeom>
            <a:no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3" name="Rectangle 1036"/>
            <p:cNvSpPr>
              <a:spLocks noChangeArrowheads="1"/>
            </p:cNvSpPr>
            <p:nvPr/>
          </p:nvSpPr>
          <p:spPr bwMode="auto">
            <a:xfrm>
              <a:off x="1660089" y="2652054"/>
              <a:ext cx="5854160" cy="377184"/>
            </a:xfrm>
            <a:prstGeom prst="rect">
              <a:avLst/>
            </a:prstGeom>
            <a:no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20" normalizeH="0" baseline="0" noProof="0" dirty="0" smtClean="0">
                  <a:ln>
                    <a:noFill/>
                  </a:ln>
                  <a:solidFill>
                    <a:srgbClr val="1F5281"/>
                  </a:solidFill>
                  <a:effectLst/>
                  <a:uLnTx/>
                  <a:uFillTx/>
                  <a:latin typeface="Times New Roman" panose="02020603050405020304" pitchFamily="18" charset="0"/>
                  <a:ea typeface="+mn-ea"/>
                  <a:cs typeface="Times New Roman" panose="02020603050405020304" pitchFamily="18" charset="0"/>
                </a:rPr>
                <a:t>a        b        c        d        e        f        g</a:t>
              </a:r>
              <a:endParaRPr kumimoji="0" lang="zh-CN" altLang="en-US" sz="2800" b="0" i="1" u="none" strike="noStrike" kern="1200" cap="none" spc="20" normalizeH="0" baseline="0" noProof="0" dirty="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sp>
          <p:nvSpPr>
            <p:cNvPr id="44" name="Line 1042"/>
            <p:cNvSpPr>
              <a:spLocks noChangeShapeType="1"/>
            </p:cNvSpPr>
            <p:nvPr/>
          </p:nvSpPr>
          <p:spPr bwMode="auto">
            <a:xfrm>
              <a:off x="4089408" y="2584232"/>
              <a:ext cx="0" cy="536446"/>
            </a:xfrm>
            <a:prstGeom prst="line">
              <a:avLst/>
            </a:prstGeom>
            <a:noFill/>
            <a:ln w="28575">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5" name="Line 1042"/>
            <p:cNvSpPr>
              <a:spLocks noChangeShapeType="1"/>
            </p:cNvSpPr>
            <p:nvPr/>
          </p:nvSpPr>
          <p:spPr bwMode="auto">
            <a:xfrm>
              <a:off x="5001331" y="2584232"/>
              <a:ext cx="0" cy="536446"/>
            </a:xfrm>
            <a:prstGeom prst="line">
              <a:avLst/>
            </a:prstGeom>
            <a:no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6" name="Line 1042"/>
            <p:cNvSpPr>
              <a:spLocks noChangeShapeType="1"/>
            </p:cNvSpPr>
            <p:nvPr/>
          </p:nvSpPr>
          <p:spPr bwMode="auto">
            <a:xfrm>
              <a:off x="5913254" y="2584232"/>
              <a:ext cx="0" cy="536446"/>
            </a:xfrm>
            <a:prstGeom prst="line">
              <a:avLst/>
            </a:prstGeom>
            <a:no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7" name="Line 1042"/>
            <p:cNvSpPr>
              <a:spLocks noChangeShapeType="1"/>
            </p:cNvSpPr>
            <p:nvPr/>
          </p:nvSpPr>
          <p:spPr bwMode="auto">
            <a:xfrm>
              <a:off x="6825179" y="2584232"/>
              <a:ext cx="0" cy="536446"/>
            </a:xfrm>
            <a:prstGeom prst="line">
              <a:avLst/>
            </a:prstGeom>
            <a:no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sp>
        <p:nvSpPr>
          <p:cNvPr id="52" name="Rectangle 1036"/>
          <p:cNvSpPr>
            <a:spLocks noChangeArrowheads="1"/>
          </p:cNvSpPr>
          <p:nvPr/>
        </p:nvSpPr>
        <p:spPr bwMode="auto">
          <a:xfrm>
            <a:off x="1675329" y="4220059"/>
            <a:ext cx="2302311" cy="377184"/>
          </a:xfrm>
          <a:prstGeom prst="rect">
            <a:avLst/>
          </a:prstGeom>
          <a:no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20" normalizeH="0" baseline="0" noProof="0" dirty="0" smtClean="0">
                <a:ln>
                  <a:noFill/>
                </a:ln>
                <a:solidFill>
                  <a:srgbClr val="B42D2D"/>
                </a:solidFill>
                <a:effectLst/>
                <a:uLnTx/>
                <a:uFillTx/>
                <a:latin typeface="Times New Roman" panose="02020603050405020304" pitchFamily="18" charset="0"/>
                <a:ea typeface="+mn-ea"/>
                <a:cs typeface="Times New Roman" panose="02020603050405020304" pitchFamily="18" charset="0"/>
              </a:rPr>
              <a:t>c        b        a</a:t>
            </a:r>
            <a:endParaRPr kumimoji="0" lang="zh-CN" altLang="en-US" sz="2800" b="1" i="1" u="none" strike="noStrike" kern="1200" cap="none" spc="20" normalizeH="0" baseline="0" noProof="0" dirty="0">
              <a:ln>
                <a:noFill/>
              </a:ln>
              <a:solidFill>
                <a:srgbClr val="5C307D"/>
              </a:solidFill>
              <a:effectLst/>
              <a:uLnTx/>
              <a:uFillTx/>
              <a:latin typeface="Times New Roman" panose="02020603050405020304" pitchFamily="18" charset="0"/>
              <a:ea typeface="+mn-ea"/>
              <a:cs typeface="Times New Roman" panose="02020603050405020304" pitchFamily="18" charset="0"/>
            </a:endParaRPr>
          </a:p>
        </p:txBody>
      </p:sp>
      <p:grpSp>
        <p:nvGrpSpPr>
          <p:cNvPr id="6" name="组合 4"/>
          <p:cNvGrpSpPr/>
          <p:nvPr/>
        </p:nvGrpSpPr>
        <p:grpSpPr>
          <a:xfrm>
            <a:off x="1401009" y="4168627"/>
            <a:ext cx="6337300" cy="536446"/>
            <a:chOff x="1401009" y="3254227"/>
            <a:chExt cx="6337300" cy="536446"/>
          </a:xfrm>
        </p:grpSpPr>
        <p:sp>
          <p:nvSpPr>
            <p:cNvPr id="49" name="Rectangle 1036"/>
            <p:cNvSpPr>
              <a:spLocks noChangeArrowheads="1"/>
            </p:cNvSpPr>
            <p:nvPr/>
          </p:nvSpPr>
          <p:spPr bwMode="auto">
            <a:xfrm>
              <a:off x="1401009" y="3254227"/>
              <a:ext cx="6337300" cy="536446"/>
            </a:xfrm>
            <a:prstGeom prst="rect">
              <a:avLst/>
            </a:prstGeom>
            <a:noFill/>
            <a:ln w="2857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0" name="Line 1042"/>
            <p:cNvSpPr>
              <a:spLocks noChangeShapeType="1"/>
            </p:cNvSpPr>
            <p:nvPr/>
          </p:nvSpPr>
          <p:spPr bwMode="auto">
            <a:xfrm>
              <a:off x="3177485" y="3254227"/>
              <a:ext cx="0" cy="536446"/>
            </a:xfrm>
            <a:prstGeom prst="line">
              <a:avLst/>
            </a:prstGeom>
            <a:no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1" name="Line 1042"/>
            <p:cNvSpPr>
              <a:spLocks noChangeShapeType="1"/>
            </p:cNvSpPr>
            <p:nvPr/>
          </p:nvSpPr>
          <p:spPr bwMode="auto">
            <a:xfrm>
              <a:off x="2265562" y="3254227"/>
              <a:ext cx="0" cy="536446"/>
            </a:xfrm>
            <a:prstGeom prst="line">
              <a:avLst/>
            </a:prstGeom>
            <a:no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3" name="Line 1042"/>
            <p:cNvSpPr>
              <a:spLocks noChangeShapeType="1"/>
            </p:cNvSpPr>
            <p:nvPr/>
          </p:nvSpPr>
          <p:spPr bwMode="auto">
            <a:xfrm>
              <a:off x="4089408" y="3254227"/>
              <a:ext cx="0" cy="536446"/>
            </a:xfrm>
            <a:prstGeom prst="line">
              <a:avLst/>
            </a:prstGeom>
            <a:noFill/>
            <a:ln w="28575">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5" name="Line 1042"/>
            <p:cNvSpPr>
              <a:spLocks noChangeShapeType="1"/>
            </p:cNvSpPr>
            <p:nvPr/>
          </p:nvSpPr>
          <p:spPr bwMode="auto">
            <a:xfrm>
              <a:off x="5001331" y="3254227"/>
              <a:ext cx="0" cy="536446"/>
            </a:xfrm>
            <a:prstGeom prst="line">
              <a:avLst/>
            </a:prstGeom>
            <a:no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6" name="Line 1042"/>
            <p:cNvSpPr>
              <a:spLocks noChangeShapeType="1"/>
            </p:cNvSpPr>
            <p:nvPr/>
          </p:nvSpPr>
          <p:spPr bwMode="auto">
            <a:xfrm>
              <a:off x="5913254" y="3254227"/>
              <a:ext cx="0" cy="536446"/>
            </a:xfrm>
            <a:prstGeom prst="line">
              <a:avLst/>
            </a:prstGeom>
            <a:no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7" name="Line 1042"/>
            <p:cNvSpPr>
              <a:spLocks noChangeShapeType="1"/>
            </p:cNvSpPr>
            <p:nvPr/>
          </p:nvSpPr>
          <p:spPr bwMode="auto">
            <a:xfrm>
              <a:off x="6825179" y="3254227"/>
              <a:ext cx="0" cy="536446"/>
            </a:xfrm>
            <a:prstGeom prst="line">
              <a:avLst/>
            </a:prstGeom>
            <a:no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sp>
        <p:nvSpPr>
          <p:cNvPr id="69" name="Rectangle 1036"/>
          <p:cNvSpPr>
            <a:spLocks noChangeArrowheads="1"/>
          </p:cNvSpPr>
          <p:nvPr/>
        </p:nvSpPr>
        <p:spPr bwMode="auto">
          <a:xfrm>
            <a:off x="4345599" y="4202809"/>
            <a:ext cx="3168650" cy="377184"/>
          </a:xfrm>
          <a:prstGeom prst="rect">
            <a:avLst/>
          </a:prstGeom>
          <a:no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20" normalizeH="0" baseline="0" noProof="0" dirty="0" smtClean="0">
                <a:ln>
                  <a:noFill/>
                </a:ln>
                <a:solidFill>
                  <a:srgbClr val="5C307D"/>
                </a:solidFill>
                <a:effectLst/>
                <a:uLnTx/>
                <a:uFillTx/>
                <a:latin typeface="Times New Roman" panose="02020603050405020304" pitchFamily="18" charset="0"/>
                <a:ea typeface="+mn-ea"/>
                <a:cs typeface="Times New Roman" panose="02020603050405020304" pitchFamily="18" charset="0"/>
              </a:rPr>
              <a:t>g        f        e        d</a:t>
            </a:r>
            <a:endParaRPr kumimoji="0" lang="zh-CN" altLang="en-US" sz="2800" b="1" i="1" u="none" strike="noStrike" kern="1200" cap="none" spc="20" normalizeH="0" baseline="0" noProof="0" dirty="0">
              <a:ln>
                <a:noFill/>
              </a:ln>
              <a:solidFill>
                <a:srgbClr val="5C307D"/>
              </a:solidFill>
              <a:effectLst/>
              <a:uLnTx/>
              <a:uFillTx/>
              <a:latin typeface="Times New Roman" panose="02020603050405020304" pitchFamily="18" charset="0"/>
              <a:ea typeface="+mn-ea"/>
              <a:cs typeface="Times New Roman" panose="02020603050405020304" pitchFamily="18" charset="0"/>
            </a:endParaRPr>
          </a:p>
        </p:txBody>
      </p:sp>
      <p:sp>
        <p:nvSpPr>
          <p:cNvPr id="63" name="Rectangle 1036"/>
          <p:cNvSpPr>
            <a:spLocks noChangeArrowheads="1"/>
          </p:cNvSpPr>
          <p:nvPr/>
        </p:nvSpPr>
        <p:spPr bwMode="auto">
          <a:xfrm>
            <a:off x="1660089" y="4881421"/>
            <a:ext cx="5854160" cy="377184"/>
          </a:xfrm>
          <a:prstGeom prst="rect">
            <a:avLst/>
          </a:prstGeom>
          <a:no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20" normalizeH="0" baseline="0" noProof="0" dirty="0" smtClean="0">
                <a:ln>
                  <a:noFill/>
                </a:ln>
                <a:solidFill>
                  <a:srgbClr val="1F5281"/>
                </a:solidFill>
                <a:effectLst/>
                <a:uLnTx/>
                <a:uFillTx/>
                <a:latin typeface="Times New Roman" panose="02020603050405020304" pitchFamily="18" charset="0"/>
                <a:ea typeface="+mn-ea"/>
                <a:cs typeface="Times New Roman" panose="02020603050405020304" pitchFamily="18" charset="0"/>
              </a:rPr>
              <a:t>d        </a:t>
            </a:r>
            <a:r>
              <a:rPr kumimoji="0" lang="en-US" altLang="zh-CN" sz="2800" b="0" i="1" u="none" strike="noStrike" kern="1200" cap="none" spc="20" normalizeH="0" baseline="0" noProof="0" dirty="0">
                <a:ln>
                  <a:noFill/>
                </a:ln>
                <a:solidFill>
                  <a:srgbClr val="1F5281"/>
                </a:solidFill>
                <a:effectLst/>
                <a:uLnTx/>
                <a:uFillTx/>
                <a:latin typeface="Times New Roman" panose="02020603050405020304" pitchFamily="18" charset="0"/>
                <a:ea typeface="+mn-ea"/>
                <a:cs typeface="Times New Roman" panose="02020603050405020304" pitchFamily="18" charset="0"/>
              </a:rPr>
              <a:t>e        f        </a:t>
            </a:r>
            <a:r>
              <a:rPr kumimoji="0" lang="en-US" altLang="zh-CN" sz="2800" b="0" i="1" u="none" strike="noStrike" kern="1200" cap="none" spc="20" normalizeH="0" baseline="0" noProof="0" dirty="0" smtClean="0">
                <a:ln>
                  <a:noFill/>
                </a:ln>
                <a:solidFill>
                  <a:srgbClr val="1F5281"/>
                </a:solidFill>
                <a:effectLst/>
                <a:uLnTx/>
                <a:uFillTx/>
                <a:latin typeface="Times New Roman" panose="02020603050405020304" pitchFamily="18" charset="0"/>
                <a:ea typeface="+mn-ea"/>
                <a:cs typeface="Times New Roman" panose="02020603050405020304" pitchFamily="18" charset="0"/>
              </a:rPr>
              <a:t>g        a        </a:t>
            </a:r>
            <a:r>
              <a:rPr kumimoji="0" lang="en-US" altLang="zh-CN" sz="2800" b="0" i="1" u="none" strike="noStrike" kern="1200" cap="none" spc="20" normalizeH="0" baseline="0" noProof="0" dirty="0">
                <a:ln>
                  <a:noFill/>
                </a:ln>
                <a:solidFill>
                  <a:srgbClr val="1F5281"/>
                </a:solidFill>
                <a:effectLst/>
                <a:uLnTx/>
                <a:uFillTx/>
                <a:latin typeface="Times New Roman" panose="02020603050405020304" pitchFamily="18" charset="0"/>
                <a:ea typeface="+mn-ea"/>
                <a:cs typeface="Times New Roman" panose="02020603050405020304" pitchFamily="18" charset="0"/>
              </a:rPr>
              <a:t>b        </a:t>
            </a:r>
            <a:r>
              <a:rPr kumimoji="0" lang="en-US" altLang="zh-CN" sz="2800" b="0" i="1" u="none" strike="noStrike" kern="1200" cap="none" spc="20" normalizeH="0" baseline="0" noProof="0" dirty="0" smtClean="0">
                <a:ln>
                  <a:noFill/>
                </a:ln>
                <a:solidFill>
                  <a:srgbClr val="1F5281"/>
                </a:solidFill>
                <a:effectLst/>
                <a:uLnTx/>
                <a:uFillTx/>
                <a:latin typeface="Times New Roman" panose="02020603050405020304" pitchFamily="18" charset="0"/>
                <a:ea typeface="+mn-ea"/>
                <a:cs typeface="Times New Roman" panose="02020603050405020304" pitchFamily="18" charset="0"/>
              </a:rPr>
              <a:t>c</a:t>
            </a:r>
            <a:endParaRPr kumimoji="0" lang="zh-CN" altLang="en-US" sz="2800" b="0" i="1" u="none" strike="noStrike" kern="1200" cap="none" spc="20" normalizeH="0" baseline="0" noProof="0" dirty="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grpSp>
        <p:nvGrpSpPr>
          <p:cNvPr id="7" name="组合 5"/>
          <p:cNvGrpSpPr/>
          <p:nvPr/>
        </p:nvGrpSpPr>
        <p:grpSpPr>
          <a:xfrm>
            <a:off x="1401009" y="4854427"/>
            <a:ext cx="6337300" cy="536446"/>
            <a:chOff x="1401009" y="3940027"/>
            <a:chExt cx="6337300" cy="536446"/>
          </a:xfrm>
        </p:grpSpPr>
        <p:sp>
          <p:nvSpPr>
            <p:cNvPr id="60" name="Rectangle 1036"/>
            <p:cNvSpPr>
              <a:spLocks noChangeArrowheads="1"/>
            </p:cNvSpPr>
            <p:nvPr/>
          </p:nvSpPr>
          <p:spPr bwMode="auto">
            <a:xfrm>
              <a:off x="1401009" y="3940027"/>
              <a:ext cx="6337300" cy="536446"/>
            </a:xfrm>
            <a:prstGeom prst="rect">
              <a:avLst/>
            </a:prstGeom>
            <a:noFill/>
            <a:ln w="2857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1" name="Line 1042"/>
            <p:cNvSpPr>
              <a:spLocks noChangeShapeType="1"/>
            </p:cNvSpPr>
            <p:nvPr/>
          </p:nvSpPr>
          <p:spPr bwMode="auto">
            <a:xfrm>
              <a:off x="3177485" y="3940027"/>
              <a:ext cx="0" cy="536446"/>
            </a:xfrm>
            <a:prstGeom prst="line">
              <a:avLst/>
            </a:prstGeom>
            <a:no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2" name="Line 1042"/>
            <p:cNvSpPr>
              <a:spLocks noChangeShapeType="1"/>
            </p:cNvSpPr>
            <p:nvPr/>
          </p:nvSpPr>
          <p:spPr bwMode="auto">
            <a:xfrm>
              <a:off x="2265562" y="3940027"/>
              <a:ext cx="0" cy="536446"/>
            </a:xfrm>
            <a:prstGeom prst="line">
              <a:avLst/>
            </a:prstGeom>
            <a:no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4" name="Line 1042"/>
            <p:cNvSpPr>
              <a:spLocks noChangeShapeType="1"/>
            </p:cNvSpPr>
            <p:nvPr/>
          </p:nvSpPr>
          <p:spPr bwMode="auto">
            <a:xfrm>
              <a:off x="4089408" y="3940027"/>
              <a:ext cx="0" cy="536446"/>
            </a:xfrm>
            <a:prstGeom prst="line">
              <a:avLst/>
            </a:prstGeom>
            <a:noFill/>
            <a:ln w="28575">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5" name="Line 1042"/>
            <p:cNvSpPr>
              <a:spLocks noChangeShapeType="1"/>
            </p:cNvSpPr>
            <p:nvPr/>
          </p:nvSpPr>
          <p:spPr bwMode="auto">
            <a:xfrm>
              <a:off x="5001331" y="3940027"/>
              <a:ext cx="0" cy="536446"/>
            </a:xfrm>
            <a:prstGeom prst="line">
              <a:avLst/>
            </a:prstGeom>
            <a:no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6" name="Line 1042"/>
            <p:cNvSpPr>
              <a:spLocks noChangeShapeType="1"/>
            </p:cNvSpPr>
            <p:nvPr/>
          </p:nvSpPr>
          <p:spPr bwMode="auto">
            <a:xfrm>
              <a:off x="5913254" y="3940027"/>
              <a:ext cx="0" cy="536446"/>
            </a:xfrm>
            <a:prstGeom prst="line">
              <a:avLst/>
            </a:prstGeom>
            <a:no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7" name="Line 1042"/>
            <p:cNvSpPr>
              <a:spLocks noChangeShapeType="1"/>
            </p:cNvSpPr>
            <p:nvPr/>
          </p:nvSpPr>
          <p:spPr bwMode="auto">
            <a:xfrm>
              <a:off x="6825179" y="3940027"/>
              <a:ext cx="0" cy="536446"/>
            </a:xfrm>
            <a:prstGeom prst="line">
              <a:avLst/>
            </a:prstGeom>
            <a:noFill/>
            <a:ln w="2857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sp>
        <p:nvSpPr>
          <p:cNvPr id="15"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nvGrpSpPr>
          <p:cNvPr id="8" name="组合 16"/>
          <p:cNvGrpSpPr/>
          <p:nvPr/>
        </p:nvGrpSpPr>
        <p:grpSpPr>
          <a:xfrm>
            <a:off x="7943057" y="3526548"/>
            <a:ext cx="3566949" cy="1711925"/>
            <a:chOff x="8064977" y="2306582"/>
            <a:chExt cx="3566949" cy="1711925"/>
          </a:xfrm>
        </p:grpSpPr>
        <p:sp>
          <p:nvSpPr>
            <p:cNvPr id="72" name="矩形 71"/>
            <p:cNvSpPr/>
            <p:nvPr/>
          </p:nvSpPr>
          <p:spPr>
            <a:xfrm>
              <a:off x="8064977" y="2387291"/>
              <a:ext cx="3566949" cy="1631216"/>
            </a:xfrm>
            <a:prstGeom prst="rect">
              <a:avLst/>
            </a:prstGeom>
            <a:ln>
              <a:solidFill>
                <a:srgbClr val="6E6EAA"/>
              </a:solidFill>
              <a:prstDash val="dash"/>
            </a:ln>
          </p:spPr>
          <p:txBody>
            <a:bodyPr wrap="square">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总</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共交换</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p>
            <a:p>
              <a:pPr marL="0" marR="0" lvl="0" indent="0" algn="l" defTabSz="914400" rtl="0" eaLnBrk="1" fontAlgn="auto" latinLnBrk="0" hangingPunct="1">
                <a:lnSpc>
                  <a:spcPts val="4000"/>
                </a:lnSpc>
                <a:spcBef>
                  <a:spcPts val="0"/>
                </a:spcBef>
                <a:spcAft>
                  <a:spcPts val="0"/>
                </a:spcAft>
                <a:buClrTx/>
                <a:buSzTx/>
                <a:buFontTx/>
                <a:buNone/>
                <a:tabLst/>
                <a:defRPr/>
              </a:pP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数组元素，只使用</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了</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1 </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用来交换的临时</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单元</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6" name="对象 15"/>
            <p:cNvGraphicFramePr>
              <a:graphicFrameLocks noChangeAspect="1"/>
            </p:cNvGraphicFramePr>
            <p:nvPr/>
          </p:nvGraphicFramePr>
          <p:xfrm>
            <a:off x="9494520" y="2306582"/>
            <a:ext cx="1985006" cy="746833"/>
          </p:xfrm>
          <a:graphic>
            <a:graphicData uri="http://schemas.openxmlformats.org/presentationml/2006/ole">
              <mc:AlternateContent xmlns:mc="http://schemas.openxmlformats.org/markup-compatibility/2006">
                <mc:Choice xmlns:v="urn:schemas-microsoft-com:vml" Requires="v">
                  <p:oleObj spid="_x0000_s3079" name="公式" r:id="rId3" imgW="24993600" imgH="9448800" progId="">
                    <p:embed/>
                  </p:oleObj>
                </mc:Choice>
                <mc:Fallback>
                  <p:oleObj name="公式" r:id="rId3" imgW="24993600" imgH="9448800" progId="">
                    <p:embed/>
                    <p:pic>
                      <p:nvPicPr>
                        <p:cNvPr id="16" name="对象 15"/>
                        <p:cNvPicPr>
                          <a:picLocks noChangeAspect="1"/>
                        </p:cNvPicPr>
                        <p:nvPr/>
                      </p:nvPicPr>
                      <p:blipFill>
                        <a:blip r:embed="rId4"/>
                        <a:stretch>
                          <a:fillRect/>
                        </a:stretch>
                      </p:blipFill>
                      <p:spPr>
                        <a:xfrm>
                          <a:off x="9494520" y="2306582"/>
                          <a:ext cx="1985006" cy="746833"/>
                        </a:xfrm>
                        <a:prstGeom prst="rect">
                          <a:avLst/>
                        </a:prstGeom>
                        <a:noFill/>
                        <a:ln w="9525">
                          <a:noFill/>
                        </a:ln>
                      </p:spPr>
                    </p:pic>
                  </p:oleObj>
                </mc:Fallback>
              </mc:AlternateContent>
            </a:graphicData>
          </a:graphic>
        </p:graphicFrame>
      </p:grpSp>
      <p:sp>
        <p:nvSpPr>
          <p:cNvPr id="68" name="TextBox 67"/>
          <p:cNvSpPr txBox="1"/>
          <p:nvPr/>
        </p:nvSpPr>
        <p:spPr>
          <a:xfrm>
            <a:off x="1447800" y="3535680"/>
            <a:ext cx="2575560" cy="461665"/>
          </a:xfrm>
          <a:prstGeom prst="rect">
            <a:avLst/>
          </a:prstGeom>
          <a:noFill/>
          <a:ln w="19050">
            <a:solidFill>
              <a:srgbClr val="5C307D"/>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
        <p:nvSpPr>
          <p:cNvPr id="73" name="TextBox 72"/>
          <p:cNvSpPr txBox="1"/>
          <p:nvPr/>
        </p:nvSpPr>
        <p:spPr>
          <a:xfrm>
            <a:off x="4145280" y="3535680"/>
            <a:ext cx="3528000" cy="461665"/>
          </a:xfrm>
          <a:prstGeom prst="rect">
            <a:avLst/>
          </a:prstGeom>
          <a:noFill/>
          <a:ln w="19050">
            <a:solidFill>
              <a:srgbClr val="285A3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
        <p:nvSpPr>
          <p:cNvPr id="85" name="TextBox 84"/>
          <p:cNvSpPr txBox="1"/>
          <p:nvPr/>
        </p:nvSpPr>
        <p:spPr>
          <a:xfrm>
            <a:off x="1447800" y="4206240"/>
            <a:ext cx="2575560" cy="461665"/>
          </a:xfrm>
          <a:prstGeom prst="rect">
            <a:avLst/>
          </a:prstGeom>
          <a:noFill/>
          <a:ln w="19050">
            <a:solidFill>
              <a:srgbClr val="5C307D"/>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
        <p:nvSpPr>
          <p:cNvPr id="86" name="TextBox 85"/>
          <p:cNvSpPr txBox="1"/>
          <p:nvPr/>
        </p:nvSpPr>
        <p:spPr>
          <a:xfrm>
            <a:off x="4145280" y="4206240"/>
            <a:ext cx="3528000" cy="461665"/>
          </a:xfrm>
          <a:prstGeom prst="rect">
            <a:avLst/>
          </a:prstGeom>
          <a:noFill/>
          <a:ln w="19050">
            <a:solidFill>
              <a:srgbClr val="285A3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
        <p:nvSpPr>
          <p:cNvPr id="87" name="TextBox 86"/>
          <p:cNvSpPr txBox="1"/>
          <p:nvPr/>
        </p:nvSpPr>
        <p:spPr>
          <a:xfrm>
            <a:off x="1447800" y="4892040"/>
            <a:ext cx="6217920" cy="461665"/>
          </a:xfrm>
          <a:prstGeom prst="rect">
            <a:avLst/>
          </a:prstGeom>
          <a:noFill/>
          <a:ln w="19050">
            <a:solidFill>
              <a:srgbClr val="B42D2D"/>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215490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69"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1" y="100964"/>
            <a:ext cx="2448000" cy="540000"/>
          </a:xfrm>
          <a:prstGeom prst="roundRect">
            <a:avLst/>
          </a:prstGeom>
          <a:solidFill>
            <a:srgbClr val="E7E7E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8" name="Text Box 2"/>
          <p:cNvSpPr txBox="1">
            <a:spLocks noChangeArrowheads="1"/>
          </p:cNvSpPr>
          <p:nvPr/>
        </p:nvSpPr>
        <p:spPr bwMode="auto">
          <a:xfrm>
            <a:off x="638167" y="61585"/>
            <a:ext cx="231839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算法</a:t>
            </a: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的作用</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53" name="矩形 52"/>
          <p:cNvSpPr/>
          <p:nvPr/>
        </p:nvSpPr>
        <p:spPr>
          <a:xfrm>
            <a:off x="558161" y="5564675"/>
            <a:ext cx="10993759" cy="502189"/>
          </a:xfrm>
          <a:prstGeom prst="rect">
            <a:avLst/>
          </a:prstGeom>
        </p:spPr>
        <p:txBody>
          <a:bodyPr wrap="square">
            <a:spAutoFit/>
          </a:bodyPr>
          <a:lstStyle/>
          <a:p>
            <a:pPr marL="0" marR="0" lvl="0" indent="0" algn="l" defTabSz="914400" rtl="0" eaLnBrk="1" fontAlgn="auto" latinLnBrk="0" hangingPunct="1">
              <a:lnSpc>
                <a:spcPts val="35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a:t>
            </a:r>
            <a:r>
              <a:rPr kumimoji="0" lang="zh-CN" altLang="zh-CN"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排序问题</a:t>
            </a:r>
            <a:r>
              <a:rPr kumimoji="0" lang="en-US" altLang="zh-CN"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对整型数组</a:t>
            </a:r>
            <a:r>
              <a:rPr kumimoji="0" lang="en-US" altLang="zh-CN" sz="24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r[n] </a:t>
            </a:r>
            <a:r>
              <a:rPr kumimoji="0" lang="zh-CN" altLang="zh-CN" sz="24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进行非降序排列</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073" name="Picture 1"/>
          <p:cNvPicPr>
            <a:picLocks noChangeAspect="1" noChangeArrowheads="1"/>
          </p:cNvPicPr>
          <p:nvPr/>
        </p:nvPicPr>
        <p:blipFill>
          <a:blip r:embed="rId2" cstate="print"/>
          <a:srcRect/>
          <a:stretch>
            <a:fillRect/>
          </a:stretch>
        </p:blipFill>
        <p:spPr bwMode="auto">
          <a:xfrm>
            <a:off x="784085" y="2881313"/>
            <a:ext cx="10601374" cy="2285047"/>
          </a:xfrm>
          <a:prstGeom prst="rect">
            <a:avLst/>
          </a:prstGeom>
          <a:noFill/>
          <a:ln w="9525">
            <a:noFill/>
            <a:miter lim="800000"/>
            <a:headEnd/>
            <a:tailEnd/>
          </a:ln>
        </p:spPr>
      </p:pic>
      <p:sp>
        <p:nvSpPr>
          <p:cNvPr id="3074" name="Rectangle 2"/>
          <p:cNvSpPr>
            <a:spLocks noChangeArrowheads="1"/>
          </p:cNvSpPr>
          <p:nvPr/>
        </p:nvSpPr>
        <p:spPr bwMode="auto">
          <a:xfrm>
            <a:off x="558160" y="1513138"/>
            <a:ext cx="10932800" cy="95083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ts val="3500"/>
              </a:lnSpc>
              <a:spcBef>
                <a:spcPct val="0"/>
              </a:spcBef>
              <a:spcAft>
                <a:spcPct val="0"/>
              </a:spcAft>
              <a:buClrTx/>
              <a:buSzTx/>
              <a:buFontTx/>
              <a:buNone/>
              <a:tabLst/>
              <a:defRPr/>
            </a:pPr>
            <a:r>
              <a:rPr kumimoji="0" lang="zh-CN" altLang="zh-CN" sz="24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【算法】</a:t>
            </a:r>
            <a:r>
              <a:rPr kumimoji="0" lang="zh-CN" altLang="en-US" sz="2400" b="0" i="0" u="none" strike="noStrike" kern="1200" cap="none" spc="0" normalizeH="0" baseline="0" noProof="0" dirty="0" smtClean="0">
                <a:ln>
                  <a:noFill/>
                </a:ln>
                <a:solidFill>
                  <a:srgbClr val="1F528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起泡排序和快速排序在不同数据规模的运行时间如下表所示，随着数据规模的增长，起泡排序和快速排序运行时间的差别越来越大</a:t>
            </a:r>
          </a:p>
        </p:txBody>
      </p:sp>
      <p:grpSp>
        <p:nvGrpSpPr>
          <p:cNvPr id="55" name="组合 54"/>
          <p:cNvGrpSpPr/>
          <p:nvPr/>
        </p:nvGrpSpPr>
        <p:grpSpPr>
          <a:xfrm>
            <a:off x="674943" y="835074"/>
            <a:ext cx="8941497" cy="461665"/>
            <a:chOff x="674943" y="956994"/>
            <a:chExt cx="8941497" cy="461665"/>
          </a:xfrm>
        </p:grpSpPr>
        <p:sp>
          <p:nvSpPr>
            <p:cNvPr id="56" name="矩形 55"/>
            <p:cNvSpPr/>
            <p:nvPr/>
          </p:nvSpPr>
          <p:spPr>
            <a:xfrm>
              <a:off x="1322706" y="956994"/>
              <a:ext cx="829373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相同问题的不同</a:t>
              </a:r>
              <a:r>
                <a:rPr kumimoji="0" lang="zh-CN" altLang="zh-CN"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算法</a:t>
              </a:r>
              <a:r>
                <a:rPr kumimoji="0" lang="zh-CN"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，其运行效率可能会有很大</a:t>
              </a:r>
              <a:r>
                <a:rPr kumimoji="0" lang="zh-CN" altLang="zh-CN"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差别</a:t>
              </a:r>
              <a:endPar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57" name="Group 109"/>
            <p:cNvGrpSpPr/>
            <p:nvPr/>
          </p:nvGrpSpPr>
          <p:grpSpPr>
            <a:xfrm>
              <a:off x="674943" y="958118"/>
              <a:ext cx="468000" cy="432000"/>
              <a:chOff x="1501535" y="1870628"/>
              <a:chExt cx="924087" cy="714938"/>
            </a:xfrm>
            <a:solidFill>
              <a:srgbClr val="5A327D"/>
            </a:solidFill>
          </p:grpSpPr>
          <p:sp>
            <p:nvSpPr>
              <p:cNvPr id="59"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0"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1"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2"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3"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4"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5"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6"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8"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9"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71"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73"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74"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spTree>
    <p:extLst>
      <p:ext uri="{BB962C8B-B14F-4D97-AF65-F5344CB8AC3E}">
        <p14:creationId xmlns:p14="http://schemas.microsoft.com/office/powerpoint/2010/main" val="1074530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2125616" y="739562"/>
            <a:ext cx="1838086" cy="1102852"/>
          </a:xfrm>
          <a:custGeom>
            <a:avLst/>
            <a:gdLst>
              <a:gd name="connsiteX0" fmla="*/ 0 w 1838086"/>
              <a:gd name="connsiteY0" fmla="*/ 110285 h 1102852"/>
              <a:gd name="connsiteX1" fmla="*/ 110285 w 1838086"/>
              <a:gd name="connsiteY1" fmla="*/ 0 h 1102852"/>
              <a:gd name="connsiteX2" fmla="*/ 1727801 w 1838086"/>
              <a:gd name="connsiteY2" fmla="*/ 0 h 1102852"/>
              <a:gd name="connsiteX3" fmla="*/ 1838086 w 1838086"/>
              <a:gd name="connsiteY3" fmla="*/ 110285 h 1102852"/>
              <a:gd name="connsiteX4" fmla="*/ 1838086 w 1838086"/>
              <a:gd name="connsiteY4" fmla="*/ 992567 h 1102852"/>
              <a:gd name="connsiteX5" fmla="*/ 1727801 w 1838086"/>
              <a:gd name="connsiteY5" fmla="*/ 1102852 h 1102852"/>
              <a:gd name="connsiteX6" fmla="*/ 110285 w 1838086"/>
              <a:gd name="connsiteY6" fmla="*/ 1102852 h 1102852"/>
              <a:gd name="connsiteX7" fmla="*/ 0 w 1838086"/>
              <a:gd name="connsiteY7" fmla="*/ 992567 h 1102852"/>
              <a:gd name="connsiteX8" fmla="*/ 0 w 1838086"/>
              <a:gd name="connsiteY8" fmla="*/ 110285 h 110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1102852">
                <a:moveTo>
                  <a:pt x="0" y="110285"/>
                </a:moveTo>
                <a:cubicBezTo>
                  <a:pt x="0" y="49376"/>
                  <a:pt x="49376" y="0"/>
                  <a:pt x="110285" y="0"/>
                </a:cubicBezTo>
                <a:lnTo>
                  <a:pt x="1727801" y="0"/>
                </a:lnTo>
                <a:cubicBezTo>
                  <a:pt x="1788710" y="0"/>
                  <a:pt x="1838086" y="49376"/>
                  <a:pt x="1838086" y="110285"/>
                </a:cubicBezTo>
                <a:lnTo>
                  <a:pt x="1838086" y="992567"/>
                </a:lnTo>
                <a:cubicBezTo>
                  <a:pt x="1838086" y="1053476"/>
                  <a:pt x="1788710" y="1102852"/>
                  <a:pt x="1727801" y="1102852"/>
                </a:cubicBezTo>
                <a:lnTo>
                  <a:pt x="110285" y="1102852"/>
                </a:lnTo>
                <a:cubicBezTo>
                  <a:pt x="49376" y="1102852"/>
                  <a:pt x="0" y="1053476"/>
                  <a:pt x="0" y="992567"/>
                </a:cubicBezTo>
                <a:lnTo>
                  <a:pt x="0" y="1102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436198" numCol="1" spcCol="1270" anchor="t"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1" i="0" u="none" strike="noStrike" kern="1200" cap="none" spc="0" normalizeH="0" baseline="0" noProof="0" dirty="0" smtClean="0">
                <a:ln>
                  <a:noFill/>
                </a:ln>
                <a:solidFill>
                  <a:srgbClr val="FFFFFF"/>
                </a:solidFill>
                <a:effectLst/>
                <a:uLnTx/>
                <a:uFillTx/>
                <a:latin typeface="Verdana"/>
                <a:ea typeface="+mn-ea"/>
                <a:cs typeface="+mn-cs"/>
              </a:rPr>
              <a:t>基本概念</a:t>
            </a:r>
            <a:endParaRPr kumimoji="0" lang="zh-CN" altLang="en-US"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8" name="任意多边形 7"/>
          <p:cNvSpPr/>
          <p:nvPr/>
        </p:nvSpPr>
        <p:spPr>
          <a:xfrm>
            <a:off x="2431558" y="1474796"/>
            <a:ext cx="1908620" cy="2822850"/>
          </a:xfrm>
          <a:custGeom>
            <a:avLst/>
            <a:gdLst>
              <a:gd name="connsiteX0" fmla="*/ 0 w 1838086"/>
              <a:gd name="connsiteY0" fmla="*/ 183809 h 2822850"/>
              <a:gd name="connsiteX1" fmla="*/ 183809 w 1838086"/>
              <a:gd name="connsiteY1" fmla="*/ 0 h 2822850"/>
              <a:gd name="connsiteX2" fmla="*/ 1654277 w 1838086"/>
              <a:gd name="connsiteY2" fmla="*/ 0 h 2822850"/>
              <a:gd name="connsiteX3" fmla="*/ 1838086 w 1838086"/>
              <a:gd name="connsiteY3" fmla="*/ 183809 h 2822850"/>
              <a:gd name="connsiteX4" fmla="*/ 1838086 w 1838086"/>
              <a:gd name="connsiteY4" fmla="*/ 2639041 h 2822850"/>
              <a:gd name="connsiteX5" fmla="*/ 1654277 w 1838086"/>
              <a:gd name="connsiteY5" fmla="*/ 2822850 h 2822850"/>
              <a:gd name="connsiteX6" fmla="*/ 183809 w 1838086"/>
              <a:gd name="connsiteY6" fmla="*/ 2822850 h 2822850"/>
              <a:gd name="connsiteX7" fmla="*/ 0 w 1838086"/>
              <a:gd name="connsiteY7" fmla="*/ 2639041 h 2822850"/>
              <a:gd name="connsiteX8" fmla="*/ 0 w 1838086"/>
              <a:gd name="connsiteY8" fmla="*/ 183809 h 282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2822850">
                <a:moveTo>
                  <a:pt x="0" y="183809"/>
                </a:moveTo>
                <a:cubicBezTo>
                  <a:pt x="0" y="82294"/>
                  <a:pt x="82294" y="0"/>
                  <a:pt x="183809" y="0"/>
                </a:cubicBezTo>
                <a:lnTo>
                  <a:pt x="1654277" y="0"/>
                </a:lnTo>
                <a:cubicBezTo>
                  <a:pt x="1755792" y="0"/>
                  <a:pt x="1838086" y="82294"/>
                  <a:pt x="1838086" y="183809"/>
                </a:cubicBezTo>
                <a:lnTo>
                  <a:pt x="1838086" y="2639041"/>
                </a:lnTo>
                <a:cubicBezTo>
                  <a:pt x="1838086" y="2740556"/>
                  <a:pt x="1755792" y="2822850"/>
                  <a:pt x="1654277" y="2822850"/>
                </a:cubicBezTo>
                <a:lnTo>
                  <a:pt x="183809" y="2822850"/>
                </a:lnTo>
                <a:cubicBezTo>
                  <a:pt x="82294" y="2822850"/>
                  <a:pt x="0" y="2740556"/>
                  <a:pt x="0" y="2639041"/>
                </a:cubicBezTo>
                <a:lnTo>
                  <a:pt x="0" y="183809"/>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1852" tIns="181852" rIns="181852" bIns="181852" numCol="1" spcCol="1270" anchor="t" anchorCtr="0">
            <a:noAutofit/>
          </a:bodyPr>
          <a:lstStyle/>
          <a:p>
            <a:pPr marL="171450" marR="0" lvl="1" indent="-171450" algn="l" defTabSz="800100" rtl="0" eaLnBrk="1" fontAlgn="auto" latinLnBrk="0" hangingPunct="1">
              <a:lnSpc>
                <a:spcPct val="100000"/>
              </a:lnSpc>
              <a:spcBef>
                <a:spcPct val="0"/>
              </a:spcBef>
              <a:spcAft>
                <a:spcPts val="600"/>
              </a:spcAft>
              <a:buClrTx/>
              <a:buSzTx/>
              <a:buFontTx/>
              <a:buChar char="••"/>
              <a:tabLst/>
              <a:defRPr/>
            </a:pPr>
            <a:r>
              <a:rPr kumimoji="0" lang="zh-CN" altLang="en-US"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rPr>
              <a:t>数据结构、抽象数据类型的基本概念</a:t>
            </a:r>
            <a:endPar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endParaRPr>
          </a:p>
          <a:p>
            <a:pPr marL="171450" marR="0" lvl="1" indent="-171450" algn="l" defTabSz="800100" rtl="0" eaLnBrk="1" fontAlgn="auto" latinLnBrk="0" hangingPunct="1">
              <a:lnSpc>
                <a:spcPct val="100000"/>
              </a:lnSpc>
              <a:spcBef>
                <a:spcPct val="0"/>
              </a:spcBef>
              <a:spcAft>
                <a:spcPts val="600"/>
              </a:spcAft>
              <a:buClrTx/>
              <a:buSzTx/>
              <a:buFontTx/>
              <a:buChar char="••"/>
              <a:tabLst/>
              <a:defRPr/>
            </a:pPr>
            <a:r>
              <a:rPr kumimoji="0" lang="zh-CN" altLang="en-US"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rPr>
              <a:t>算法基本概念</a:t>
            </a:r>
            <a:endPar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endParaRPr>
          </a:p>
          <a:p>
            <a:pPr marL="171450" marR="0" lvl="1" indent="-171450" algn="l" defTabSz="800100" rtl="0" eaLnBrk="1" fontAlgn="auto" latinLnBrk="0" hangingPunct="1">
              <a:lnSpc>
                <a:spcPct val="100000"/>
              </a:lnSpc>
              <a:spcBef>
                <a:spcPct val="0"/>
              </a:spcBef>
              <a:spcAft>
                <a:spcPts val="600"/>
              </a:spcAft>
              <a:buClrTx/>
              <a:buSzTx/>
              <a:buFontTx/>
              <a:buChar char="••"/>
              <a:tabLst/>
              <a:defRPr/>
            </a:pPr>
            <a:r>
              <a:rPr kumimoji="0" lang="zh-CN" altLang="en-US"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rPr>
              <a:t>算法分析基础</a:t>
            </a:r>
            <a:endParaRPr kumimoji="0" lang="en-US" altLang="zh-CN"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endParaRPr>
          </a:p>
          <a:p>
            <a:pPr marL="171450" marR="0" lvl="1" indent="-171450" algn="l" defTabSz="800100" rtl="0" eaLnBrk="1" fontAlgn="auto" latinLnBrk="0" hangingPunct="1">
              <a:lnSpc>
                <a:spcPct val="100000"/>
              </a:lnSpc>
              <a:spcBef>
                <a:spcPct val="0"/>
              </a:spcBef>
              <a:spcAft>
                <a:spcPts val="600"/>
              </a:spcAft>
              <a:buClrTx/>
              <a:buSzTx/>
              <a:buFontTx/>
              <a:buChar char="••"/>
              <a:tabLst/>
              <a:defRPr/>
            </a:pPr>
            <a:r>
              <a:rPr kumimoji="0" lang="zh-CN" altLang="en-US" sz="1800" b="0" i="0" u="none" strike="noStrike" kern="1200" cap="none" spc="0" normalizeH="0" baseline="0" noProof="0" dirty="0">
                <a:ln>
                  <a:noFill/>
                </a:ln>
                <a:solidFill>
                  <a:srgbClr val="FF0000"/>
                </a:solidFill>
                <a:effectLst/>
                <a:uLnTx/>
                <a:uFillTx/>
                <a:latin typeface="Verdana"/>
                <a:ea typeface="+mn-ea"/>
                <a:cs typeface="+mn-cs"/>
              </a:rPr>
              <a:t>时间复杂</a:t>
            </a:r>
            <a:r>
              <a:rPr kumimoji="0" lang="zh-CN" altLang="en-US" sz="1800" b="0" i="0" u="none" strike="noStrike" kern="1200" cap="none" spc="0" normalizeH="0" baseline="0" noProof="0" dirty="0" smtClean="0">
                <a:ln>
                  <a:noFill/>
                </a:ln>
                <a:solidFill>
                  <a:srgbClr val="FF0000"/>
                </a:solidFill>
                <a:effectLst/>
                <a:uLnTx/>
                <a:uFillTx/>
                <a:latin typeface="Verdana"/>
                <a:ea typeface="+mn-ea"/>
                <a:cs typeface="+mn-cs"/>
              </a:rPr>
              <a:t>度和空间复杂度</a:t>
            </a:r>
            <a:endParaRPr kumimoji="0" lang="zh-CN" altLang="en-US" sz="1800" b="0" i="0" u="none" strike="noStrike" kern="1200" cap="none" spc="0" normalizeH="0" baseline="0" noProof="0" dirty="0">
              <a:ln>
                <a:noFill/>
              </a:ln>
              <a:solidFill>
                <a:srgbClr val="FF0000"/>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endPar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endParaRPr>
          </a:p>
        </p:txBody>
      </p:sp>
      <p:sp>
        <p:nvSpPr>
          <p:cNvPr id="9" name="任意多边形 8"/>
          <p:cNvSpPr/>
          <p:nvPr/>
        </p:nvSpPr>
        <p:spPr>
          <a:xfrm>
            <a:off x="4242350" y="878364"/>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1526" rIns="137289" bIns="9152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Verdana"/>
              <a:ea typeface="+mn-ea"/>
              <a:cs typeface="+mn-cs"/>
            </a:endParaRPr>
          </a:p>
        </p:txBody>
      </p:sp>
      <p:sp>
        <p:nvSpPr>
          <p:cNvPr id="10" name="任意多边形 9"/>
          <p:cNvSpPr/>
          <p:nvPr/>
        </p:nvSpPr>
        <p:spPr>
          <a:xfrm>
            <a:off x="5078292" y="739562"/>
            <a:ext cx="1838086" cy="1102852"/>
          </a:xfrm>
          <a:custGeom>
            <a:avLst/>
            <a:gdLst>
              <a:gd name="connsiteX0" fmla="*/ 0 w 1838086"/>
              <a:gd name="connsiteY0" fmla="*/ 110285 h 1102852"/>
              <a:gd name="connsiteX1" fmla="*/ 110285 w 1838086"/>
              <a:gd name="connsiteY1" fmla="*/ 0 h 1102852"/>
              <a:gd name="connsiteX2" fmla="*/ 1727801 w 1838086"/>
              <a:gd name="connsiteY2" fmla="*/ 0 h 1102852"/>
              <a:gd name="connsiteX3" fmla="*/ 1838086 w 1838086"/>
              <a:gd name="connsiteY3" fmla="*/ 110285 h 1102852"/>
              <a:gd name="connsiteX4" fmla="*/ 1838086 w 1838086"/>
              <a:gd name="connsiteY4" fmla="*/ 992567 h 1102852"/>
              <a:gd name="connsiteX5" fmla="*/ 1727801 w 1838086"/>
              <a:gd name="connsiteY5" fmla="*/ 1102852 h 1102852"/>
              <a:gd name="connsiteX6" fmla="*/ 110285 w 1838086"/>
              <a:gd name="connsiteY6" fmla="*/ 1102852 h 1102852"/>
              <a:gd name="connsiteX7" fmla="*/ 0 w 1838086"/>
              <a:gd name="connsiteY7" fmla="*/ 992567 h 1102852"/>
              <a:gd name="connsiteX8" fmla="*/ 0 w 1838086"/>
              <a:gd name="connsiteY8" fmla="*/ 110285 h 110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1102852">
                <a:moveTo>
                  <a:pt x="0" y="110285"/>
                </a:moveTo>
                <a:cubicBezTo>
                  <a:pt x="0" y="49376"/>
                  <a:pt x="49376" y="0"/>
                  <a:pt x="110285" y="0"/>
                </a:cubicBezTo>
                <a:lnTo>
                  <a:pt x="1727801" y="0"/>
                </a:lnTo>
                <a:cubicBezTo>
                  <a:pt x="1788710" y="0"/>
                  <a:pt x="1838086" y="49376"/>
                  <a:pt x="1838086" y="110285"/>
                </a:cubicBezTo>
                <a:lnTo>
                  <a:pt x="1838086" y="992567"/>
                </a:lnTo>
                <a:cubicBezTo>
                  <a:pt x="1838086" y="1053476"/>
                  <a:pt x="1788710" y="1102852"/>
                  <a:pt x="1727801" y="1102852"/>
                </a:cubicBezTo>
                <a:lnTo>
                  <a:pt x="110285" y="1102852"/>
                </a:lnTo>
                <a:cubicBezTo>
                  <a:pt x="49376" y="1102852"/>
                  <a:pt x="0" y="1053476"/>
                  <a:pt x="0" y="992567"/>
                </a:cubicBezTo>
                <a:lnTo>
                  <a:pt x="0" y="1102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436198" numCol="1" spcCol="1270" anchor="t"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smtClean="0">
                <a:ln>
                  <a:noFill/>
                </a:ln>
                <a:solidFill>
                  <a:srgbClr val="FFFFFF"/>
                </a:solidFill>
                <a:effectLst/>
                <a:uLnTx/>
                <a:uFillTx/>
                <a:latin typeface="Verdana"/>
                <a:ea typeface="+mn-ea"/>
                <a:cs typeface="+mn-cs"/>
              </a:rPr>
              <a:t>基本数据结构</a:t>
            </a:r>
            <a:endParaRPr kumimoji="0" lang="zh-CN" altLang="en-US"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11" name="任意多边形 10"/>
          <p:cNvSpPr/>
          <p:nvPr/>
        </p:nvSpPr>
        <p:spPr>
          <a:xfrm>
            <a:off x="5454768" y="1474796"/>
            <a:ext cx="1838086" cy="2822850"/>
          </a:xfrm>
          <a:custGeom>
            <a:avLst/>
            <a:gdLst>
              <a:gd name="connsiteX0" fmla="*/ 0 w 1838086"/>
              <a:gd name="connsiteY0" fmla="*/ 183809 h 2822850"/>
              <a:gd name="connsiteX1" fmla="*/ 183809 w 1838086"/>
              <a:gd name="connsiteY1" fmla="*/ 0 h 2822850"/>
              <a:gd name="connsiteX2" fmla="*/ 1654277 w 1838086"/>
              <a:gd name="connsiteY2" fmla="*/ 0 h 2822850"/>
              <a:gd name="connsiteX3" fmla="*/ 1838086 w 1838086"/>
              <a:gd name="connsiteY3" fmla="*/ 183809 h 2822850"/>
              <a:gd name="connsiteX4" fmla="*/ 1838086 w 1838086"/>
              <a:gd name="connsiteY4" fmla="*/ 2639041 h 2822850"/>
              <a:gd name="connsiteX5" fmla="*/ 1654277 w 1838086"/>
              <a:gd name="connsiteY5" fmla="*/ 2822850 h 2822850"/>
              <a:gd name="connsiteX6" fmla="*/ 183809 w 1838086"/>
              <a:gd name="connsiteY6" fmla="*/ 2822850 h 2822850"/>
              <a:gd name="connsiteX7" fmla="*/ 0 w 1838086"/>
              <a:gd name="connsiteY7" fmla="*/ 2639041 h 2822850"/>
              <a:gd name="connsiteX8" fmla="*/ 0 w 1838086"/>
              <a:gd name="connsiteY8" fmla="*/ 183809 h 282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2822850">
                <a:moveTo>
                  <a:pt x="0" y="183809"/>
                </a:moveTo>
                <a:cubicBezTo>
                  <a:pt x="0" y="82294"/>
                  <a:pt x="82294" y="0"/>
                  <a:pt x="183809" y="0"/>
                </a:cubicBezTo>
                <a:lnTo>
                  <a:pt x="1654277" y="0"/>
                </a:lnTo>
                <a:cubicBezTo>
                  <a:pt x="1755792" y="0"/>
                  <a:pt x="1838086" y="82294"/>
                  <a:pt x="1838086" y="183809"/>
                </a:cubicBezTo>
                <a:lnTo>
                  <a:pt x="1838086" y="2639041"/>
                </a:lnTo>
                <a:cubicBezTo>
                  <a:pt x="1838086" y="2740556"/>
                  <a:pt x="1755792" y="2822850"/>
                  <a:pt x="1654277" y="2822850"/>
                </a:cubicBezTo>
                <a:lnTo>
                  <a:pt x="183809" y="2822850"/>
                </a:lnTo>
                <a:cubicBezTo>
                  <a:pt x="82294" y="2822850"/>
                  <a:pt x="0" y="2740556"/>
                  <a:pt x="0" y="2639041"/>
                </a:cubicBezTo>
                <a:lnTo>
                  <a:pt x="0" y="183809"/>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1852" tIns="181852" rIns="181852" bIns="181852" numCol="1" spcCol="1270" anchor="t"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FF0000"/>
                </a:solidFill>
                <a:effectLst/>
                <a:uLnTx/>
                <a:uFillTx/>
                <a:latin typeface="Verdana"/>
                <a:ea typeface="+mn-ea"/>
                <a:cs typeface="+mn-cs"/>
              </a:rPr>
              <a:t>线性表</a:t>
            </a:r>
            <a:endParaRPr kumimoji="0" lang="zh-CN" altLang="en-US" sz="1800" b="0" i="0" u="none" strike="noStrike" kern="1200" cap="none" spc="0" normalizeH="0" baseline="0" noProof="0" dirty="0">
              <a:ln>
                <a:noFill/>
              </a:ln>
              <a:solidFill>
                <a:srgbClr val="FF0000"/>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FF0000"/>
                </a:solidFill>
                <a:effectLst/>
                <a:uLnTx/>
                <a:uFillTx/>
                <a:latin typeface="Verdana"/>
                <a:ea typeface="+mn-ea"/>
                <a:cs typeface="+mn-cs"/>
              </a:rPr>
              <a:t>栈</a:t>
            </a:r>
            <a:endParaRPr kumimoji="0" lang="zh-CN" altLang="en-US" sz="1800" b="0" i="0" u="none" strike="noStrike" kern="1200" cap="none" spc="0" normalizeH="0" baseline="0" noProof="0" dirty="0">
              <a:ln>
                <a:noFill/>
              </a:ln>
              <a:solidFill>
                <a:srgbClr val="FF0000"/>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FF0000"/>
                </a:solidFill>
                <a:effectLst/>
                <a:uLnTx/>
                <a:uFillTx/>
                <a:latin typeface="Verdana"/>
                <a:ea typeface="+mn-ea"/>
                <a:cs typeface="+mn-cs"/>
              </a:rPr>
              <a:t>队列</a:t>
            </a:r>
            <a:endParaRPr kumimoji="0" lang="zh-CN" altLang="en-US" sz="1800" b="0" i="0" u="none" strike="noStrike" kern="1200" cap="none" spc="0" normalizeH="0" baseline="0" noProof="0" dirty="0">
              <a:ln>
                <a:noFill/>
              </a:ln>
              <a:solidFill>
                <a:srgbClr val="FF0000"/>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rPr>
              <a:t>串</a:t>
            </a:r>
            <a:endPar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rPr>
              <a:t>数组</a:t>
            </a:r>
            <a:endPar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FF0000"/>
                </a:solidFill>
                <a:effectLst/>
                <a:uLnTx/>
                <a:uFillTx/>
                <a:latin typeface="Verdana"/>
                <a:ea typeface="+mn-ea"/>
                <a:cs typeface="+mn-cs"/>
              </a:rPr>
              <a:t>二叉树</a:t>
            </a:r>
            <a:endParaRPr kumimoji="0" lang="zh-CN" altLang="en-US" sz="1800" b="0" i="0" u="none" strike="noStrike" kern="1200" cap="none" spc="0" normalizeH="0" baseline="0" noProof="0" dirty="0">
              <a:ln>
                <a:noFill/>
              </a:ln>
              <a:solidFill>
                <a:srgbClr val="FF0000"/>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FF0000"/>
                </a:solidFill>
                <a:effectLst/>
                <a:uLnTx/>
                <a:uFillTx/>
                <a:latin typeface="Verdana"/>
                <a:ea typeface="+mn-ea"/>
                <a:cs typeface="+mn-cs"/>
              </a:rPr>
              <a:t>树</a:t>
            </a:r>
            <a:endParaRPr kumimoji="0" lang="zh-CN" altLang="en-US" sz="1800" b="0" i="0" u="none" strike="noStrike" kern="1200" cap="none" spc="0" normalizeH="0" baseline="0" noProof="0" dirty="0">
              <a:ln>
                <a:noFill/>
              </a:ln>
              <a:solidFill>
                <a:srgbClr val="FF0000"/>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rPr>
              <a:t>图</a:t>
            </a:r>
            <a:endPar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endParaRPr>
          </a:p>
        </p:txBody>
      </p:sp>
      <p:sp>
        <p:nvSpPr>
          <p:cNvPr id="12" name="任意多边形 11"/>
          <p:cNvSpPr/>
          <p:nvPr/>
        </p:nvSpPr>
        <p:spPr>
          <a:xfrm>
            <a:off x="7195026" y="878364"/>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1526" rIns="137289" bIns="9152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Verdana"/>
              <a:ea typeface="+mn-ea"/>
              <a:cs typeface="+mn-cs"/>
            </a:endParaRPr>
          </a:p>
        </p:txBody>
      </p:sp>
      <p:sp>
        <p:nvSpPr>
          <p:cNvPr id="13" name="任意多边形 12"/>
          <p:cNvSpPr/>
          <p:nvPr/>
        </p:nvSpPr>
        <p:spPr>
          <a:xfrm>
            <a:off x="8030968" y="739562"/>
            <a:ext cx="1838086" cy="1102852"/>
          </a:xfrm>
          <a:custGeom>
            <a:avLst/>
            <a:gdLst>
              <a:gd name="connsiteX0" fmla="*/ 0 w 1838086"/>
              <a:gd name="connsiteY0" fmla="*/ 110285 h 1102852"/>
              <a:gd name="connsiteX1" fmla="*/ 110285 w 1838086"/>
              <a:gd name="connsiteY1" fmla="*/ 0 h 1102852"/>
              <a:gd name="connsiteX2" fmla="*/ 1727801 w 1838086"/>
              <a:gd name="connsiteY2" fmla="*/ 0 h 1102852"/>
              <a:gd name="connsiteX3" fmla="*/ 1838086 w 1838086"/>
              <a:gd name="connsiteY3" fmla="*/ 110285 h 1102852"/>
              <a:gd name="connsiteX4" fmla="*/ 1838086 w 1838086"/>
              <a:gd name="connsiteY4" fmla="*/ 992567 h 1102852"/>
              <a:gd name="connsiteX5" fmla="*/ 1727801 w 1838086"/>
              <a:gd name="connsiteY5" fmla="*/ 1102852 h 1102852"/>
              <a:gd name="connsiteX6" fmla="*/ 110285 w 1838086"/>
              <a:gd name="connsiteY6" fmla="*/ 1102852 h 1102852"/>
              <a:gd name="connsiteX7" fmla="*/ 0 w 1838086"/>
              <a:gd name="connsiteY7" fmla="*/ 992567 h 1102852"/>
              <a:gd name="connsiteX8" fmla="*/ 0 w 1838086"/>
              <a:gd name="connsiteY8" fmla="*/ 110285 h 110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1102852">
                <a:moveTo>
                  <a:pt x="0" y="110285"/>
                </a:moveTo>
                <a:cubicBezTo>
                  <a:pt x="0" y="49376"/>
                  <a:pt x="49376" y="0"/>
                  <a:pt x="110285" y="0"/>
                </a:cubicBezTo>
                <a:lnTo>
                  <a:pt x="1727801" y="0"/>
                </a:lnTo>
                <a:cubicBezTo>
                  <a:pt x="1788710" y="0"/>
                  <a:pt x="1838086" y="49376"/>
                  <a:pt x="1838086" y="110285"/>
                </a:cubicBezTo>
                <a:lnTo>
                  <a:pt x="1838086" y="992567"/>
                </a:lnTo>
                <a:cubicBezTo>
                  <a:pt x="1838086" y="1053476"/>
                  <a:pt x="1788710" y="1102852"/>
                  <a:pt x="1727801" y="1102852"/>
                </a:cubicBezTo>
                <a:lnTo>
                  <a:pt x="110285" y="1102852"/>
                </a:lnTo>
                <a:cubicBezTo>
                  <a:pt x="49376" y="1102852"/>
                  <a:pt x="0" y="1053476"/>
                  <a:pt x="0" y="992567"/>
                </a:cubicBezTo>
                <a:lnTo>
                  <a:pt x="0" y="1102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436198" numCol="1" spcCol="1270" anchor="t"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smtClean="0">
                <a:ln>
                  <a:noFill/>
                </a:ln>
                <a:solidFill>
                  <a:srgbClr val="FFFFFF"/>
                </a:solidFill>
                <a:effectLst/>
                <a:uLnTx/>
                <a:uFillTx/>
                <a:latin typeface="Verdana"/>
                <a:ea typeface="+mn-ea"/>
                <a:cs typeface="+mn-cs"/>
              </a:rPr>
              <a:t>计算机中的常见操作</a:t>
            </a:r>
            <a:endParaRPr kumimoji="0" lang="zh-CN" altLang="en-US"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14" name="任意多边形 13"/>
          <p:cNvSpPr/>
          <p:nvPr/>
        </p:nvSpPr>
        <p:spPr>
          <a:xfrm>
            <a:off x="8407444" y="1474796"/>
            <a:ext cx="1838086" cy="2822850"/>
          </a:xfrm>
          <a:custGeom>
            <a:avLst/>
            <a:gdLst>
              <a:gd name="connsiteX0" fmla="*/ 0 w 1838086"/>
              <a:gd name="connsiteY0" fmla="*/ 183809 h 2822850"/>
              <a:gd name="connsiteX1" fmla="*/ 183809 w 1838086"/>
              <a:gd name="connsiteY1" fmla="*/ 0 h 2822850"/>
              <a:gd name="connsiteX2" fmla="*/ 1654277 w 1838086"/>
              <a:gd name="connsiteY2" fmla="*/ 0 h 2822850"/>
              <a:gd name="connsiteX3" fmla="*/ 1838086 w 1838086"/>
              <a:gd name="connsiteY3" fmla="*/ 183809 h 2822850"/>
              <a:gd name="connsiteX4" fmla="*/ 1838086 w 1838086"/>
              <a:gd name="connsiteY4" fmla="*/ 2639041 h 2822850"/>
              <a:gd name="connsiteX5" fmla="*/ 1654277 w 1838086"/>
              <a:gd name="connsiteY5" fmla="*/ 2822850 h 2822850"/>
              <a:gd name="connsiteX6" fmla="*/ 183809 w 1838086"/>
              <a:gd name="connsiteY6" fmla="*/ 2822850 h 2822850"/>
              <a:gd name="connsiteX7" fmla="*/ 0 w 1838086"/>
              <a:gd name="connsiteY7" fmla="*/ 2639041 h 2822850"/>
              <a:gd name="connsiteX8" fmla="*/ 0 w 1838086"/>
              <a:gd name="connsiteY8" fmla="*/ 183809 h 282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2822850">
                <a:moveTo>
                  <a:pt x="0" y="183809"/>
                </a:moveTo>
                <a:cubicBezTo>
                  <a:pt x="0" y="82294"/>
                  <a:pt x="82294" y="0"/>
                  <a:pt x="183809" y="0"/>
                </a:cubicBezTo>
                <a:lnTo>
                  <a:pt x="1654277" y="0"/>
                </a:lnTo>
                <a:cubicBezTo>
                  <a:pt x="1755792" y="0"/>
                  <a:pt x="1838086" y="82294"/>
                  <a:pt x="1838086" y="183809"/>
                </a:cubicBezTo>
                <a:lnTo>
                  <a:pt x="1838086" y="2639041"/>
                </a:lnTo>
                <a:cubicBezTo>
                  <a:pt x="1838086" y="2740556"/>
                  <a:pt x="1755792" y="2822850"/>
                  <a:pt x="1654277" y="2822850"/>
                </a:cubicBezTo>
                <a:lnTo>
                  <a:pt x="183809" y="2822850"/>
                </a:lnTo>
                <a:cubicBezTo>
                  <a:pt x="82294" y="2822850"/>
                  <a:pt x="0" y="2740556"/>
                  <a:pt x="0" y="2639041"/>
                </a:cubicBezTo>
                <a:lnTo>
                  <a:pt x="0" y="183809"/>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1852" tIns="181852" rIns="181852" bIns="181852" numCol="1" spcCol="1270" anchor="t"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FF0000"/>
                </a:solidFill>
                <a:effectLst/>
                <a:uLnTx/>
                <a:uFillTx/>
                <a:latin typeface="Verdana"/>
                <a:ea typeface="+mn-ea"/>
                <a:cs typeface="+mn-cs"/>
              </a:rPr>
              <a:t>查找</a:t>
            </a:r>
            <a:endParaRPr kumimoji="0" lang="zh-CN" altLang="en-US" sz="1800" b="0" i="0" u="none" strike="noStrike" kern="1200" cap="none" spc="0" normalizeH="0" baseline="0" noProof="0" dirty="0">
              <a:ln>
                <a:noFill/>
              </a:ln>
              <a:solidFill>
                <a:srgbClr val="FF0000"/>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FF0000"/>
                </a:solidFill>
                <a:effectLst/>
                <a:uLnTx/>
                <a:uFillTx/>
                <a:latin typeface="Verdana"/>
                <a:ea typeface="+mn-ea"/>
                <a:cs typeface="+mn-cs"/>
              </a:rPr>
              <a:t>排序</a:t>
            </a:r>
            <a:endParaRPr kumimoji="0" lang="zh-CN" altLang="en-US" sz="1800" b="0" i="0" u="none" strike="noStrike" kern="1200" cap="none" spc="0" normalizeH="0" baseline="0" noProof="0" dirty="0">
              <a:ln>
                <a:noFill/>
              </a:ln>
              <a:solidFill>
                <a:srgbClr val="FF0000"/>
              </a:solidFill>
              <a:effectLst/>
              <a:uLnTx/>
              <a:uFillTx/>
              <a:latin typeface="Verdana"/>
              <a:ea typeface="+mn-ea"/>
              <a:cs typeface="+mn-cs"/>
            </a:endParaRPr>
          </a:p>
        </p:txBody>
      </p:sp>
      <p:sp>
        <p:nvSpPr>
          <p:cNvPr id="15" name="任意多边形 14"/>
          <p:cNvSpPr/>
          <p:nvPr/>
        </p:nvSpPr>
        <p:spPr>
          <a:xfrm>
            <a:off x="5004545" y="4481454"/>
            <a:ext cx="1838086" cy="1102852"/>
          </a:xfrm>
          <a:custGeom>
            <a:avLst/>
            <a:gdLst>
              <a:gd name="connsiteX0" fmla="*/ 0 w 1838086"/>
              <a:gd name="connsiteY0" fmla="*/ 110285 h 1102852"/>
              <a:gd name="connsiteX1" fmla="*/ 110285 w 1838086"/>
              <a:gd name="connsiteY1" fmla="*/ 0 h 1102852"/>
              <a:gd name="connsiteX2" fmla="*/ 1727801 w 1838086"/>
              <a:gd name="connsiteY2" fmla="*/ 0 h 1102852"/>
              <a:gd name="connsiteX3" fmla="*/ 1838086 w 1838086"/>
              <a:gd name="connsiteY3" fmla="*/ 110285 h 1102852"/>
              <a:gd name="connsiteX4" fmla="*/ 1838086 w 1838086"/>
              <a:gd name="connsiteY4" fmla="*/ 992567 h 1102852"/>
              <a:gd name="connsiteX5" fmla="*/ 1727801 w 1838086"/>
              <a:gd name="connsiteY5" fmla="*/ 1102852 h 1102852"/>
              <a:gd name="connsiteX6" fmla="*/ 110285 w 1838086"/>
              <a:gd name="connsiteY6" fmla="*/ 1102852 h 1102852"/>
              <a:gd name="connsiteX7" fmla="*/ 0 w 1838086"/>
              <a:gd name="connsiteY7" fmla="*/ 992567 h 1102852"/>
              <a:gd name="connsiteX8" fmla="*/ 0 w 1838086"/>
              <a:gd name="connsiteY8" fmla="*/ 110285 h 110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1102852">
                <a:moveTo>
                  <a:pt x="0" y="110285"/>
                </a:moveTo>
                <a:cubicBezTo>
                  <a:pt x="0" y="49376"/>
                  <a:pt x="49376" y="0"/>
                  <a:pt x="110285" y="0"/>
                </a:cubicBezTo>
                <a:lnTo>
                  <a:pt x="1727801" y="0"/>
                </a:lnTo>
                <a:cubicBezTo>
                  <a:pt x="1788710" y="0"/>
                  <a:pt x="1838086" y="49376"/>
                  <a:pt x="1838086" y="110285"/>
                </a:cubicBezTo>
                <a:lnTo>
                  <a:pt x="1838086" y="992567"/>
                </a:lnTo>
                <a:cubicBezTo>
                  <a:pt x="1838086" y="1053476"/>
                  <a:pt x="1788710" y="1102852"/>
                  <a:pt x="1727801" y="1102852"/>
                </a:cubicBezTo>
                <a:lnTo>
                  <a:pt x="110285" y="1102852"/>
                </a:lnTo>
                <a:cubicBezTo>
                  <a:pt x="49376" y="1102852"/>
                  <a:pt x="0" y="1053476"/>
                  <a:pt x="0" y="992567"/>
                </a:cubicBezTo>
                <a:lnTo>
                  <a:pt x="0" y="1102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436198" numCol="1" spcCol="1270" anchor="t"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smtClean="0">
                <a:ln>
                  <a:noFill/>
                </a:ln>
                <a:solidFill>
                  <a:srgbClr val="FFFFFF"/>
                </a:solidFill>
                <a:effectLst/>
                <a:uLnTx/>
                <a:uFillTx/>
                <a:latin typeface="Verdana"/>
                <a:ea typeface="+mn-ea"/>
                <a:cs typeface="+mn-cs"/>
              </a:rPr>
              <a:t>算法设计思想</a:t>
            </a:r>
            <a:endParaRPr kumimoji="0" lang="zh-CN" altLang="en-US"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16" name="任意多边形 15"/>
          <p:cNvSpPr/>
          <p:nvPr/>
        </p:nvSpPr>
        <p:spPr>
          <a:xfrm>
            <a:off x="5283193" y="5022241"/>
            <a:ext cx="1838086" cy="1342048"/>
          </a:xfrm>
          <a:custGeom>
            <a:avLst/>
            <a:gdLst>
              <a:gd name="connsiteX0" fmla="*/ 0 w 1838086"/>
              <a:gd name="connsiteY0" fmla="*/ 183809 h 2822850"/>
              <a:gd name="connsiteX1" fmla="*/ 183809 w 1838086"/>
              <a:gd name="connsiteY1" fmla="*/ 0 h 2822850"/>
              <a:gd name="connsiteX2" fmla="*/ 1654277 w 1838086"/>
              <a:gd name="connsiteY2" fmla="*/ 0 h 2822850"/>
              <a:gd name="connsiteX3" fmla="*/ 1838086 w 1838086"/>
              <a:gd name="connsiteY3" fmla="*/ 183809 h 2822850"/>
              <a:gd name="connsiteX4" fmla="*/ 1838086 w 1838086"/>
              <a:gd name="connsiteY4" fmla="*/ 2639041 h 2822850"/>
              <a:gd name="connsiteX5" fmla="*/ 1654277 w 1838086"/>
              <a:gd name="connsiteY5" fmla="*/ 2822850 h 2822850"/>
              <a:gd name="connsiteX6" fmla="*/ 183809 w 1838086"/>
              <a:gd name="connsiteY6" fmla="*/ 2822850 h 2822850"/>
              <a:gd name="connsiteX7" fmla="*/ 0 w 1838086"/>
              <a:gd name="connsiteY7" fmla="*/ 2639041 h 2822850"/>
              <a:gd name="connsiteX8" fmla="*/ 0 w 1838086"/>
              <a:gd name="connsiteY8" fmla="*/ 183809 h 282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2822850">
                <a:moveTo>
                  <a:pt x="0" y="183809"/>
                </a:moveTo>
                <a:cubicBezTo>
                  <a:pt x="0" y="82294"/>
                  <a:pt x="82294" y="0"/>
                  <a:pt x="183809" y="0"/>
                </a:cubicBezTo>
                <a:lnTo>
                  <a:pt x="1654277" y="0"/>
                </a:lnTo>
                <a:cubicBezTo>
                  <a:pt x="1755792" y="0"/>
                  <a:pt x="1838086" y="82294"/>
                  <a:pt x="1838086" y="183809"/>
                </a:cubicBezTo>
                <a:lnTo>
                  <a:pt x="1838086" y="2639041"/>
                </a:lnTo>
                <a:cubicBezTo>
                  <a:pt x="1838086" y="2740556"/>
                  <a:pt x="1755792" y="2822850"/>
                  <a:pt x="1654277" y="2822850"/>
                </a:cubicBezTo>
                <a:lnTo>
                  <a:pt x="183809" y="2822850"/>
                </a:lnTo>
                <a:cubicBezTo>
                  <a:pt x="82294" y="2822850"/>
                  <a:pt x="0" y="2740556"/>
                  <a:pt x="0" y="2639041"/>
                </a:cubicBezTo>
                <a:lnTo>
                  <a:pt x="0" y="183809"/>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1852" tIns="181852" rIns="181852" bIns="181852" numCol="1" spcCol="1270" anchor="t"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rPr>
              <a:t>贪心</a:t>
            </a:r>
            <a:endParaRPr kumimoji="0" lang="en-US" altLang="zh-CN"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2000" b="1" i="0" u="sng" strike="noStrike" kern="1200" cap="none" spc="0" normalizeH="0" baseline="0" noProof="0" dirty="0" smtClean="0">
                <a:ln>
                  <a:noFill/>
                </a:ln>
                <a:solidFill>
                  <a:srgbClr val="B42D2D"/>
                </a:solidFill>
                <a:effectLst/>
                <a:uLnTx/>
                <a:uFillTx/>
                <a:latin typeface="Verdana"/>
                <a:ea typeface="+mn-ea"/>
                <a:cs typeface="+mn-cs"/>
              </a:rPr>
              <a:t>递归</a:t>
            </a:r>
            <a:endParaRPr kumimoji="0" lang="en-US" altLang="zh-CN" sz="2000" b="1" i="0" u="sng" strike="noStrike" kern="1200" cap="none" spc="0" normalizeH="0" baseline="0" noProof="0" dirty="0" smtClean="0">
              <a:ln>
                <a:noFill/>
              </a:ln>
              <a:solidFill>
                <a:srgbClr val="B42D2D"/>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rPr>
              <a:t>动态规划</a:t>
            </a:r>
            <a:endPar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endParaRPr>
          </a:p>
        </p:txBody>
      </p:sp>
      <p:sp>
        <p:nvSpPr>
          <p:cNvPr id="17" name="任意多边形 16"/>
          <p:cNvSpPr/>
          <p:nvPr/>
        </p:nvSpPr>
        <p:spPr>
          <a:xfrm>
            <a:off x="8150401" y="4481454"/>
            <a:ext cx="2021381" cy="1102852"/>
          </a:xfrm>
          <a:custGeom>
            <a:avLst/>
            <a:gdLst>
              <a:gd name="connsiteX0" fmla="*/ 0 w 1838086"/>
              <a:gd name="connsiteY0" fmla="*/ 110285 h 1102852"/>
              <a:gd name="connsiteX1" fmla="*/ 110285 w 1838086"/>
              <a:gd name="connsiteY1" fmla="*/ 0 h 1102852"/>
              <a:gd name="connsiteX2" fmla="*/ 1727801 w 1838086"/>
              <a:gd name="connsiteY2" fmla="*/ 0 h 1102852"/>
              <a:gd name="connsiteX3" fmla="*/ 1838086 w 1838086"/>
              <a:gd name="connsiteY3" fmla="*/ 110285 h 1102852"/>
              <a:gd name="connsiteX4" fmla="*/ 1838086 w 1838086"/>
              <a:gd name="connsiteY4" fmla="*/ 992567 h 1102852"/>
              <a:gd name="connsiteX5" fmla="*/ 1727801 w 1838086"/>
              <a:gd name="connsiteY5" fmla="*/ 1102852 h 1102852"/>
              <a:gd name="connsiteX6" fmla="*/ 110285 w 1838086"/>
              <a:gd name="connsiteY6" fmla="*/ 1102852 h 1102852"/>
              <a:gd name="connsiteX7" fmla="*/ 0 w 1838086"/>
              <a:gd name="connsiteY7" fmla="*/ 992567 h 1102852"/>
              <a:gd name="connsiteX8" fmla="*/ 0 w 1838086"/>
              <a:gd name="connsiteY8" fmla="*/ 110285 h 110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1102852">
                <a:moveTo>
                  <a:pt x="0" y="110285"/>
                </a:moveTo>
                <a:cubicBezTo>
                  <a:pt x="0" y="49376"/>
                  <a:pt x="49376" y="0"/>
                  <a:pt x="110285" y="0"/>
                </a:cubicBezTo>
                <a:lnTo>
                  <a:pt x="1727801" y="0"/>
                </a:lnTo>
                <a:cubicBezTo>
                  <a:pt x="1788710" y="0"/>
                  <a:pt x="1838086" y="49376"/>
                  <a:pt x="1838086" y="110285"/>
                </a:cubicBezTo>
                <a:lnTo>
                  <a:pt x="1838086" y="992567"/>
                </a:lnTo>
                <a:cubicBezTo>
                  <a:pt x="1838086" y="1053476"/>
                  <a:pt x="1788710" y="1102852"/>
                  <a:pt x="1727801" y="1102852"/>
                </a:cubicBezTo>
                <a:lnTo>
                  <a:pt x="110285" y="1102852"/>
                </a:lnTo>
                <a:cubicBezTo>
                  <a:pt x="49376" y="1102852"/>
                  <a:pt x="0" y="1053476"/>
                  <a:pt x="0" y="992567"/>
                </a:cubicBezTo>
                <a:lnTo>
                  <a:pt x="0" y="1102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436198" numCol="1" spcCol="1270" anchor="t"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smtClean="0">
                <a:ln>
                  <a:noFill/>
                </a:ln>
                <a:solidFill>
                  <a:srgbClr val="FFFFFF"/>
                </a:solidFill>
                <a:effectLst/>
                <a:uLnTx/>
                <a:uFillTx/>
                <a:latin typeface="Verdana"/>
                <a:ea typeface="+mn-ea"/>
                <a:cs typeface="+mn-cs"/>
              </a:rPr>
              <a:t>能力提升</a:t>
            </a:r>
            <a:endParaRPr kumimoji="0" lang="zh-CN" altLang="en-US"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18" name="任意多边形 17"/>
          <p:cNvSpPr/>
          <p:nvPr/>
        </p:nvSpPr>
        <p:spPr>
          <a:xfrm>
            <a:off x="8429051" y="4917377"/>
            <a:ext cx="2119802" cy="1672687"/>
          </a:xfrm>
          <a:custGeom>
            <a:avLst/>
            <a:gdLst>
              <a:gd name="connsiteX0" fmla="*/ 0 w 1838086"/>
              <a:gd name="connsiteY0" fmla="*/ 183809 h 2822850"/>
              <a:gd name="connsiteX1" fmla="*/ 183809 w 1838086"/>
              <a:gd name="connsiteY1" fmla="*/ 0 h 2822850"/>
              <a:gd name="connsiteX2" fmla="*/ 1654277 w 1838086"/>
              <a:gd name="connsiteY2" fmla="*/ 0 h 2822850"/>
              <a:gd name="connsiteX3" fmla="*/ 1838086 w 1838086"/>
              <a:gd name="connsiteY3" fmla="*/ 183809 h 2822850"/>
              <a:gd name="connsiteX4" fmla="*/ 1838086 w 1838086"/>
              <a:gd name="connsiteY4" fmla="*/ 2639041 h 2822850"/>
              <a:gd name="connsiteX5" fmla="*/ 1654277 w 1838086"/>
              <a:gd name="connsiteY5" fmla="*/ 2822850 h 2822850"/>
              <a:gd name="connsiteX6" fmla="*/ 183809 w 1838086"/>
              <a:gd name="connsiteY6" fmla="*/ 2822850 h 2822850"/>
              <a:gd name="connsiteX7" fmla="*/ 0 w 1838086"/>
              <a:gd name="connsiteY7" fmla="*/ 2639041 h 2822850"/>
              <a:gd name="connsiteX8" fmla="*/ 0 w 1838086"/>
              <a:gd name="connsiteY8" fmla="*/ 183809 h 282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2822850">
                <a:moveTo>
                  <a:pt x="0" y="183809"/>
                </a:moveTo>
                <a:cubicBezTo>
                  <a:pt x="0" y="82294"/>
                  <a:pt x="82294" y="0"/>
                  <a:pt x="183809" y="0"/>
                </a:cubicBezTo>
                <a:lnTo>
                  <a:pt x="1654277" y="0"/>
                </a:lnTo>
                <a:cubicBezTo>
                  <a:pt x="1755792" y="0"/>
                  <a:pt x="1838086" y="82294"/>
                  <a:pt x="1838086" y="183809"/>
                </a:cubicBezTo>
                <a:lnTo>
                  <a:pt x="1838086" y="2639041"/>
                </a:lnTo>
                <a:cubicBezTo>
                  <a:pt x="1838086" y="2740556"/>
                  <a:pt x="1755792" y="2822850"/>
                  <a:pt x="1654277" y="2822850"/>
                </a:cubicBezTo>
                <a:lnTo>
                  <a:pt x="183809" y="2822850"/>
                </a:lnTo>
                <a:cubicBezTo>
                  <a:pt x="82294" y="2822850"/>
                  <a:pt x="0" y="2740556"/>
                  <a:pt x="0" y="2639041"/>
                </a:cubicBezTo>
                <a:lnTo>
                  <a:pt x="0" y="183809"/>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1852" tIns="181852" rIns="181852" bIns="181852" numCol="1" spcCol="1270" anchor="t"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rPr>
              <a:t>抽象建模能力</a:t>
            </a:r>
            <a:endParaRPr kumimoji="0" lang="en-US" altLang="zh-CN"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rPr>
              <a:t>算法设计能力</a:t>
            </a:r>
            <a:endParaRPr kumimoji="0" lang="en-US" altLang="zh-CN"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rPr>
              <a:t>比较分析能力</a:t>
            </a:r>
            <a:endParaRPr kumimoji="0" lang="en-US" altLang="zh-CN"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rPr>
              <a:t>运用实操能力</a:t>
            </a:r>
            <a:endParaRPr kumimoji="0" lang="en-US" altLang="zh-CN"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1F5281">
                    <a:hueOff val="0"/>
                    <a:satOff val="0"/>
                    <a:lumOff val="0"/>
                    <a:alphaOff val="0"/>
                  </a:srgbClr>
                </a:solidFill>
                <a:effectLst/>
                <a:uLnTx/>
                <a:uFillTx/>
                <a:latin typeface="Verdana"/>
                <a:ea typeface="+mn-ea"/>
                <a:cs typeface="+mn-cs"/>
              </a:rPr>
              <a:t>持续优化能力</a:t>
            </a:r>
            <a:endPar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endParaRPr>
          </a:p>
        </p:txBody>
      </p:sp>
      <p:sp>
        <p:nvSpPr>
          <p:cNvPr id="19" name="任意多边形 18"/>
          <p:cNvSpPr/>
          <p:nvPr/>
        </p:nvSpPr>
        <p:spPr>
          <a:xfrm>
            <a:off x="2125616" y="4481454"/>
            <a:ext cx="1764340" cy="1102852"/>
          </a:xfrm>
          <a:custGeom>
            <a:avLst/>
            <a:gdLst>
              <a:gd name="connsiteX0" fmla="*/ 0 w 1838086"/>
              <a:gd name="connsiteY0" fmla="*/ 110285 h 1102852"/>
              <a:gd name="connsiteX1" fmla="*/ 110285 w 1838086"/>
              <a:gd name="connsiteY1" fmla="*/ 0 h 1102852"/>
              <a:gd name="connsiteX2" fmla="*/ 1727801 w 1838086"/>
              <a:gd name="connsiteY2" fmla="*/ 0 h 1102852"/>
              <a:gd name="connsiteX3" fmla="*/ 1838086 w 1838086"/>
              <a:gd name="connsiteY3" fmla="*/ 110285 h 1102852"/>
              <a:gd name="connsiteX4" fmla="*/ 1838086 w 1838086"/>
              <a:gd name="connsiteY4" fmla="*/ 992567 h 1102852"/>
              <a:gd name="connsiteX5" fmla="*/ 1727801 w 1838086"/>
              <a:gd name="connsiteY5" fmla="*/ 1102852 h 1102852"/>
              <a:gd name="connsiteX6" fmla="*/ 110285 w 1838086"/>
              <a:gd name="connsiteY6" fmla="*/ 1102852 h 1102852"/>
              <a:gd name="connsiteX7" fmla="*/ 0 w 1838086"/>
              <a:gd name="connsiteY7" fmla="*/ 992567 h 1102852"/>
              <a:gd name="connsiteX8" fmla="*/ 0 w 1838086"/>
              <a:gd name="connsiteY8" fmla="*/ 110285 h 110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1102852">
                <a:moveTo>
                  <a:pt x="0" y="110285"/>
                </a:moveTo>
                <a:cubicBezTo>
                  <a:pt x="0" y="49376"/>
                  <a:pt x="49376" y="0"/>
                  <a:pt x="110285" y="0"/>
                </a:cubicBezTo>
                <a:lnTo>
                  <a:pt x="1727801" y="0"/>
                </a:lnTo>
                <a:cubicBezTo>
                  <a:pt x="1788710" y="0"/>
                  <a:pt x="1838086" y="49376"/>
                  <a:pt x="1838086" y="110285"/>
                </a:cubicBezTo>
                <a:lnTo>
                  <a:pt x="1838086" y="992567"/>
                </a:lnTo>
                <a:cubicBezTo>
                  <a:pt x="1838086" y="1053476"/>
                  <a:pt x="1788710" y="1102852"/>
                  <a:pt x="1727801" y="1102852"/>
                </a:cubicBezTo>
                <a:lnTo>
                  <a:pt x="110285" y="1102852"/>
                </a:lnTo>
                <a:cubicBezTo>
                  <a:pt x="49376" y="1102852"/>
                  <a:pt x="0" y="1053476"/>
                  <a:pt x="0" y="992567"/>
                </a:cubicBezTo>
                <a:lnTo>
                  <a:pt x="0" y="1102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436198" numCol="1" spcCol="1270" anchor="t"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smtClean="0">
                <a:ln>
                  <a:noFill/>
                </a:ln>
                <a:solidFill>
                  <a:srgbClr val="FFFFFF"/>
                </a:solidFill>
                <a:effectLst/>
                <a:uLnTx/>
                <a:uFillTx/>
                <a:latin typeface="Verdana"/>
                <a:ea typeface="+mn-ea"/>
                <a:cs typeface="+mn-cs"/>
              </a:rPr>
              <a:t>数据结构</a:t>
            </a:r>
            <a:endParaRPr kumimoji="0" lang="zh-CN" altLang="en-US"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20" name="任意多边形 19"/>
          <p:cNvSpPr/>
          <p:nvPr/>
        </p:nvSpPr>
        <p:spPr>
          <a:xfrm>
            <a:off x="2385923" y="5022241"/>
            <a:ext cx="1838086" cy="1342048"/>
          </a:xfrm>
          <a:custGeom>
            <a:avLst/>
            <a:gdLst>
              <a:gd name="connsiteX0" fmla="*/ 0 w 1838086"/>
              <a:gd name="connsiteY0" fmla="*/ 183809 h 2822850"/>
              <a:gd name="connsiteX1" fmla="*/ 183809 w 1838086"/>
              <a:gd name="connsiteY1" fmla="*/ 0 h 2822850"/>
              <a:gd name="connsiteX2" fmla="*/ 1654277 w 1838086"/>
              <a:gd name="connsiteY2" fmla="*/ 0 h 2822850"/>
              <a:gd name="connsiteX3" fmla="*/ 1838086 w 1838086"/>
              <a:gd name="connsiteY3" fmla="*/ 183809 h 2822850"/>
              <a:gd name="connsiteX4" fmla="*/ 1838086 w 1838086"/>
              <a:gd name="connsiteY4" fmla="*/ 2639041 h 2822850"/>
              <a:gd name="connsiteX5" fmla="*/ 1654277 w 1838086"/>
              <a:gd name="connsiteY5" fmla="*/ 2822850 h 2822850"/>
              <a:gd name="connsiteX6" fmla="*/ 183809 w 1838086"/>
              <a:gd name="connsiteY6" fmla="*/ 2822850 h 2822850"/>
              <a:gd name="connsiteX7" fmla="*/ 0 w 1838086"/>
              <a:gd name="connsiteY7" fmla="*/ 2639041 h 2822850"/>
              <a:gd name="connsiteX8" fmla="*/ 0 w 1838086"/>
              <a:gd name="connsiteY8" fmla="*/ 183809 h 282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2822850">
                <a:moveTo>
                  <a:pt x="0" y="183809"/>
                </a:moveTo>
                <a:cubicBezTo>
                  <a:pt x="0" y="82294"/>
                  <a:pt x="82294" y="0"/>
                  <a:pt x="183809" y="0"/>
                </a:cubicBezTo>
                <a:lnTo>
                  <a:pt x="1654277" y="0"/>
                </a:lnTo>
                <a:cubicBezTo>
                  <a:pt x="1755792" y="0"/>
                  <a:pt x="1838086" y="82294"/>
                  <a:pt x="1838086" y="183809"/>
                </a:cubicBezTo>
                <a:lnTo>
                  <a:pt x="1838086" y="2639041"/>
                </a:lnTo>
                <a:cubicBezTo>
                  <a:pt x="1838086" y="2740556"/>
                  <a:pt x="1755792" y="2822850"/>
                  <a:pt x="1654277" y="2822850"/>
                </a:cubicBezTo>
                <a:lnTo>
                  <a:pt x="183809" y="2822850"/>
                </a:lnTo>
                <a:cubicBezTo>
                  <a:pt x="82294" y="2822850"/>
                  <a:pt x="0" y="2740556"/>
                  <a:pt x="0" y="2639041"/>
                </a:cubicBezTo>
                <a:lnTo>
                  <a:pt x="0" y="183809"/>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1852" tIns="181852" rIns="181852" bIns="181852" numCol="1" spcCol="1270" anchor="t"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D6E1E2">
                    <a:lumMod val="10000"/>
                  </a:srgbClr>
                </a:solidFill>
                <a:effectLst/>
                <a:uLnTx/>
                <a:uFillTx/>
                <a:latin typeface="Verdana"/>
                <a:ea typeface="+mn-ea"/>
                <a:cs typeface="+mn-cs"/>
              </a:rPr>
              <a:t>逻辑结构</a:t>
            </a:r>
            <a:endParaRPr kumimoji="0" lang="en-US" altLang="zh-CN" sz="1800" b="0" i="0" u="none" strike="noStrike" kern="1200" cap="none" spc="0" normalizeH="0" baseline="0" noProof="0" dirty="0" smtClean="0">
              <a:ln>
                <a:noFill/>
              </a:ln>
              <a:solidFill>
                <a:srgbClr val="D6E1E2">
                  <a:lumMod val="1000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D6E1E2">
                    <a:lumMod val="10000"/>
                  </a:srgbClr>
                </a:solidFill>
                <a:effectLst/>
                <a:uLnTx/>
                <a:uFillTx/>
                <a:latin typeface="Verdana"/>
                <a:ea typeface="+mn-ea"/>
                <a:cs typeface="+mn-cs"/>
              </a:rPr>
              <a:t>存储结构</a:t>
            </a:r>
            <a:endParaRPr kumimoji="0" lang="en-US" altLang="zh-CN" sz="1800" b="0" i="0" u="none" strike="noStrike" kern="1200" cap="none" spc="0" normalizeH="0" baseline="0" noProof="0" dirty="0" smtClean="0">
              <a:ln>
                <a:noFill/>
              </a:ln>
              <a:solidFill>
                <a:srgbClr val="D6E1E2">
                  <a:lumMod val="1000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smtClean="0">
                <a:ln>
                  <a:noFill/>
                </a:ln>
                <a:solidFill>
                  <a:srgbClr val="D6E1E2">
                    <a:lumMod val="10000"/>
                  </a:srgbClr>
                </a:solidFill>
                <a:effectLst/>
                <a:uLnTx/>
                <a:uFillTx/>
                <a:latin typeface="Verdana"/>
                <a:ea typeface="+mn-ea"/>
                <a:cs typeface="+mn-cs"/>
              </a:rPr>
              <a:t>操作实现</a:t>
            </a:r>
            <a:endParaRPr kumimoji="0" lang="en-US" altLang="zh-CN" sz="1800" b="0" i="0" u="none" strike="noStrike" kern="1200" cap="none" spc="0" normalizeH="0" baseline="0" noProof="0" dirty="0" smtClean="0">
              <a:ln>
                <a:noFill/>
              </a:ln>
              <a:solidFill>
                <a:srgbClr val="D6E1E2">
                  <a:lumMod val="1000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D6E1E2">
                    <a:lumMod val="10000"/>
                  </a:srgbClr>
                </a:solidFill>
                <a:effectLst/>
                <a:uLnTx/>
                <a:uFillTx/>
                <a:latin typeface="Verdana"/>
                <a:ea typeface="+mn-ea"/>
                <a:cs typeface="+mn-cs"/>
              </a:rPr>
              <a:t>应用</a:t>
            </a:r>
          </a:p>
        </p:txBody>
      </p:sp>
      <p:sp>
        <p:nvSpPr>
          <p:cNvPr id="23" name="Rounded Rectangle 10"/>
          <p:cNvSpPr/>
          <p:nvPr/>
        </p:nvSpPr>
        <p:spPr>
          <a:xfrm>
            <a:off x="465921" y="98381"/>
            <a:ext cx="5082627" cy="540000"/>
          </a:xfrm>
          <a:prstGeom prst="roundRect">
            <a:avLst/>
          </a:prstGeom>
          <a:solidFill>
            <a:srgbClr val="E7E7E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24" name="Text Box 2"/>
          <p:cNvSpPr txBox="1">
            <a:spLocks noChangeArrowheads="1"/>
          </p:cNvSpPr>
          <p:nvPr/>
        </p:nvSpPr>
        <p:spPr bwMode="auto">
          <a:xfrm>
            <a:off x="465921" y="98382"/>
            <a:ext cx="53948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4</a:t>
            </a: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课程内容</a:t>
            </a:r>
            <a:r>
              <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体系</a:t>
            </a:r>
          </a:p>
        </p:txBody>
      </p:sp>
      <p:sp>
        <p:nvSpPr>
          <p:cNvPr id="2" name="矩形 1"/>
          <p:cNvSpPr/>
          <p:nvPr/>
        </p:nvSpPr>
        <p:spPr>
          <a:xfrm>
            <a:off x="315345" y="1826565"/>
            <a:ext cx="1531623" cy="1421928"/>
          </a:xfrm>
          <a:prstGeom prst="rect">
            <a:avLst/>
          </a:prstGeom>
        </p:spPr>
        <p:txBody>
          <a:bodyPr wrap="square">
            <a:spAutoFit/>
          </a:bodyPr>
          <a:lstStyle/>
          <a:p>
            <a:pPr marL="0" marR="0" lvl="0" indent="0" algn="l" defTabSz="914400" rtl="0" eaLnBrk="1" fontAlgn="auto" latinLnBrk="0" hangingPunct="1">
              <a:lnSpc>
                <a:spcPct val="120000"/>
              </a:lnSpc>
              <a:spcBef>
                <a:spcPct val="20000"/>
              </a:spcBef>
              <a:spcAft>
                <a:spcPts val="0"/>
              </a:spcAft>
              <a:buClrTx/>
              <a:buSzTx/>
              <a:buFontTx/>
              <a:buNone/>
              <a:tabLst/>
              <a:defRPr/>
            </a:pPr>
            <a:r>
              <a:rPr kumimoji="0" lang="zh-CN" altLang="en-US" sz="1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主要</a:t>
            </a:r>
            <a:r>
              <a:rPr kumimoji="0" lang="zh-CN" altLang="zh-CN" sz="1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讨论</a:t>
            </a:r>
            <a:r>
              <a:rPr kumimoji="0" lang="zh-CN" altLang="zh-CN" sz="1800" b="0"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非数值问题</a:t>
            </a:r>
            <a:r>
              <a:rPr kumimoji="0" lang="zh-CN" altLang="zh-CN" sz="1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的数据组织和</a:t>
            </a:r>
            <a:r>
              <a:rPr kumimoji="0" lang="zh-CN" altLang="zh-CN" sz="1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处理</a:t>
            </a:r>
            <a:r>
              <a:rPr kumimoji="0" lang="zh-CN" altLang="en-US" sz="1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1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708874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a:cxnSpLocks noChangeShapeType="1"/>
          </p:cNvCxnSpPr>
          <p:nvPr/>
        </p:nvCxnSpPr>
        <p:spPr bwMode="auto">
          <a:xfrm>
            <a:off x="340431" y="1293821"/>
            <a:ext cx="1388978" cy="586409"/>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10" name="图片 2"/>
          <p:cNvPicPr>
            <a:picLocks noChangeAspect="1"/>
          </p:cNvPicPr>
          <p:nvPr/>
        </p:nvPicPr>
        <p:blipFill>
          <a:blip r:embed="rId2"/>
          <a:srcRect/>
          <a:stretch>
            <a:fillRect/>
          </a:stretch>
        </p:blipFill>
        <p:spPr bwMode="auto">
          <a:xfrm>
            <a:off x="7035415" y="1293821"/>
            <a:ext cx="4768960" cy="3931662"/>
          </a:xfrm>
          <a:prstGeom prst="rect">
            <a:avLst/>
          </a:prstGeom>
          <a:noFill/>
          <a:ln w="9525">
            <a:noFill/>
            <a:miter lim="800000"/>
            <a:headEnd/>
            <a:tailEnd/>
          </a:ln>
        </p:spPr>
      </p:pic>
      <p:sp>
        <p:nvSpPr>
          <p:cNvPr id="2" name="Rectangle 1"/>
          <p:cNvSpPr/>
          <p:nvPr/>
        </p:nvSpPr>
        <p:spPr>
          <a:xfrm>
            <a:off x="1142349" y="4160733"/>
            <a:ext cx="4795460" cy="646331"/>
          </a:xfrm>
          <a:prstGeom prst="rect">
            <a:avLst/>
          </a:prstGeom>
        </p:spPr>
        <p:txBody>
          <a:bodyPr wrap="square">
            <a:spAutoFit/>
          </a:bodyPr>
          <a:lstStyle/>
          <a:p>
            <a:pPr marL="88900" marR="0" lvl="2"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1F5281"/>
                </a:solidFill>
                <a:effectLst/>
                <a:uLnTx/>
                <a:uFillTx/>
                <a:latin typeface="Verdana"/>
                <a:ea typeface="+mn-ea"/>
                <a:cs typeface="+mn-cs"/>
              </a:rPr>
              <a:t>Asymptotic Time Complexity</a:t>
            </a:r>
            <a:r>
              <a:rPr kumimoji="0" lang="zh-CN" altLang="en-US" sz="1800" b="1" i="0" u="none" strike="noStrike" kern="1200" cap="none" spc="0" normalizeH="0" baseline="0" noProof="0" dirty="0">
                <a:ln>
                  <a:noFill/>
                </a:ln>
                <a:solidFill>
                  <a:srgbClr val="1F5281"/>
                </a:solidFill>
                <a:effectLst/>
                <a:uLnTx/>
                <a:uFillTx/>
                <a:latin typeface="Verdana"/>
                <a:ea typeface="+mn-ea"/>
                <a:cs typeface="+mn-cs"/>
              </a:rPr>
              <a:t>（时间复杂度）</a:t>
            </a:r>
          </a:p>
          <a:p>
            <a:pPr marL="88900" marR="0" lvl="2"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1F5281"/>
                </a:solidFill>
                <a:effectLst/>
                <a:uLnTx/>
                <a:uFillTx/>
                <a:latin typeface="Verdana"/>
                <a:ea typeface="+mn-ea"/>
                <a:cs typeface="+mn-cs"/>
              </a:rPr>
              <a:t>Asymptotic Space Complexity</a:t>
            </a:r>
            <a:r>
              <a:rPr kumimoji="0" lang="zh-CN" altLang="en-US" sz="1800" b="1" i="0" u="none" strike="noStrike" kern="1200" cap="none" spc="0" normalizeH="0" baseline="0" noProof="0" dirty="0">
                <a:ln>
                  <a:noFill/>
                </a:ln>
                <a:solidFill>
                  <a:srgbClr val="1F5281"/>
                </a:solidFill>
                <a:effectLst/>
                <a:uLnTx/>
                <a:uFillTx/>
                <a:latin typeface="Verdana"/>
                <a:ea typeface="+mn-ea"/>
                <a:cs typeface="+mn-cs"/>
              </a:rPr>
              <a:t>（空间复杂度）</a:t>
            </a:r>
          </a:p>
        </p:txBody>
      </p:sp>
      <p:sp>
        <p:nvSpPr>
          <p:cNvPr id="12" name="Rounded Rectangle 10"/>
          <p:cNvSpPr/>
          <p:nvPr/>
        </p:nvSpPr>
        <p:spPr>
          <a:xfrm>
            <a:off x="542923" y="387955"/>
            <a:ext cx="5082626" cy="540000"/>
          </a:xfrm>
          <a:prstGeom prst="roundRect">
            <a:avLst/>
          </a:prstGeom>
          <a:solidFill>
            <a:srgbClr val="E7E7E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13" name="Text Box 2"/>
          <p:cNvSpPr txBox="1">
            <a:spLocks noChangeArrowheads="1"/>
          </p:cNvSpPr>
          <p:nvPr/>
        </p:nvSpPr>
        <p:spPr bwMode="auto">
          <a:xfrm>
            <a:off x="542923" y="387955"/>
            <a:ext cx="5394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a:ln>
                  <a:noFill/>
                </a:ln>
                <a:solidFill>
                  <a:srgbClr val="404040"/>
                </a:solidFill>
                <a:effectLst/>
                <a:uLnTx/>
                <a:uFillTx/>
                <a:latin typeface="黑体" panose="02010609060101010101" pitchFamily="49" charset="-122"/>
                <a:ea typeface="黑体" panose="02010609060101010101" pitchFamily="49" charset="-122"/>
                <a:cs typeface="+mn-cs"/>
              </a:rPr>
              <a:t>数据结构课程</a:t>
            </a:r>
            <a:r>
              <a:rPr kumimoji="1" lang="zh-CN" altLang="en-US" sz="3200" b="1" i="0" u="none" strike="noStrike" kern="1200" cap="none" spc="0" normalizeH="0" baseline="0" noProof="0" smtClean="0">
                <a:ln>
                  <a:noFill/>
                </a:ln>
                <a:solidFill>
                  <a:srgbClr val="404040"/>
                </a:solidFill>
                <a:effectLst/>
                <a:uLnTx/>
                <a:uFillTx/>
                <a:latin typeface="黑体" panose="02010609060101010101" pitchFamily="49" charset="-122"/>
                <a:ea typeface="黑体" panose="02010609060101010101" pitchFamily="49" charset="-122"/>
                <a:cs typeface="+mn-cs"/>
              </a:rPr>
              <a:t>的内容体系</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aphicFrame>
        <p:nvGraphicFramePr>
          <p:cNvPr id="14" name="表格 13"/>
          <p:cNvGraphicFramePr>
            <a:graphicFrameLocks noGrp="1"/>
          </p:cNvGraphicFramePr>
          <p:nvPr>
            <p:extLst/>
          </p:nvPr>
        </p:nvGraphicFramePr>
        <p:xfrm>
          <a:off x="348467" y="1297839"/>
          <a:ext cx="6343970" cy="2470204"/>
        </p:xfrm>
        <a:graphic>
          <a:graphicData uri="http://schemas.openxmlformats.org/drawingml/2006/table">
            <a:tbl>
              <a:tblPr firstRow="1" firstCol="1" bandRow="1">
                <a:tableStyleId>{5940675A-B579-460E-94D1-54222C63F5DA}</a:tableStyleId>
              </a:tblPr>
              <a:tblGrid>
                <a:gridCol w="1351124">
                  <a:extLst>
                    <a:ext uri="{9D8B030D-6E8A-4147-A177-3AD203B41FA5}">
                      <a16:colId xmlns:a16="http://schemas.microsoft.com/office/drawing/2014/main" val="20000"/>
                    </a:ext>
                  </a:extLst>
                </a:gridCol>
                <a:gridCol w="2790328">
                  <a:extLst>
                    <a:ext uri="{9D8B030D-6E8A-4147-A177-3AD203B41FA5}">
                      <a16:colId xmlns:a16="http://schemas.microsoft.com/office/drawing/2014/main" val="20001"/>
                    </a:ext>
                  </a:extLst>
                </a:gridCol>
                <a:gridCol w="2202518">
                  <a:extLst>
                    <a:ext uri="{9D8B030D-6E8A-4147-A177-3AD203B41FA5}">
                      <a16:colId xmlns:a16="http://schemas.microsoft.com/office/drawing/2014/main" val="20002"/>
                    </a:ext>
                  </a:extLst>
                </a:gridCol>
              </a:tblGrid>
              <a:tr h="540145">
                <a:tc>
                  <a:txBody>
                    <a:bodyPr/>
                    <a:lstStyle/>
                    <a:p>
                      <a:pPr indent="267970" algn="ctr">
                        <a:spcAft>
                          <a:spcPts val="0"/>
                        </a:spcAft>
                      </a:pPr>
                      <a:r>
                        <a:rPr lang="en-US" altLang="zh-CN" sz="2000" kern="100" smtClean="0">
                          <a:effectLst/>
                        </a:rPr>
                        <a:t>  </a:t>
                      </a:r>
                      <a:r>
                        <a:rPr lang="zh-CN" sz="2000" kern="100" smtClean="0">
                          <a:effectLst/>
                        </a:rPr>
                        <a:t>方面</a:t>
                      </a:r>
                      <a:endParaRPr lang="en-US" altLang="zh-CN" sz="2000" kern="100" smtClean="0">
                        <a:effectLst/>
                      </a:endParaRPr>
                    </a:p>
                    <a:p>
                      <a:pPr indent="267970" algn="l">
                        <a:spcAft>
                          <a:spcPts val="0"/>
                        </a:spcAft>
                      </a:pPr>
                      <a:r>
                        <a:rPr lang="zh-CN" sz="2000" kern="100" smtClean="0">
                          <a:effectLst/>
                        </a:rPr>
                        <a:t>步骤</a:t>
                      </a:r>
                      <a:endParaRPr lang="zh-CN" sz="2000" kern="100">
                        <a:effectLst/>
                        <a:latin typeface="Times New Roman"/>
                        <a:ea typeface="宋体"/>
                        <a:cs typeface="Times New Roman"/>
                      </a:endParaRPr>
                    </a:p>
                  </a:txBody>
                  <a:tcPr marL="68580" marR="68580" marT="0" marB="0"/>
                </a:tc>
                <a:tc>
                  <a:txBody>
                    <a:bodyPr/>
                    <a:lstStyle/>
                    <a:p>
                      <a:pPr indent="267970" algn="ctr">
                        <a:spcAft>
                          <a:spcPts val="0"/>
                        </a:spcAft>
                      </a:pPr>
                      <a:r>
                        <a:rPr lang="zh-CN" sz="2000" kern="100">
                          <a:effectLst/>
                        </a:rPr>
                        <a:t>数据表示</a:t>
                      </a:r>
                      <a:endParaRPr lang="zh-CN" sz="2000" kern="100">
                        <a:effectLst/>
                        <a:latin typeface="Times New Roman"/>
                        <a:ea typeface="宋体"/>
                        <a:cs typeface="Times New Roman"/>
                      </a:endParaRPr>
                    </a:p>
                  </a:txBody>
                  <a:tcPr marL="68580" marR="68580" marT="0" marB="0" anchor="ctr"/>
                </a:tc>
                <a:tc>
                  <a:txBody>
                    <a:bodyPr/>
                    <a:lstStyle/>
                    <a:p>
                      <a:pPr indent="267970" algn="ctr">
                        <a:spcAft>
                          <a:spcPts val="0"/>
                        </a:spcAft>
                      </a:pPr>
                      <a:r>
                        <a:rPr lang="zh-CN" sz="2000" kern="100">
                          <a:effectLst/>
                        </a:rPr>
                        <a:t>数据处理</a:t>
                      </a:r>
                      <a:endParaRPr lang="zh-CN" sz="20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0"/>
                  </a:ext>
                </a:extLst>
              </a:tr>
              <a:tr h="418318">
                <a:tc>
                  <a:txBody>
                    <a:bodyPr/>
                    <a:lstStyle/>
                    <a:p>
                      <a:pPr algn="ctr">
                        <a:spcAft>
                          <a:spcPts val="0"/>
                        </a:spcAft>
                      </a:pPr>
                      <a:r>
                        <a:rPr lang="zh-CN" sz="2000" kern="100">
                          <a:effectLst/>
                        </a:rPr>
                        <a:t>抽象</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zh-CN" sz="2000" kern="100">
                          <a:effectLst/>
                        </a:rPr>
                        <a:t>逻辑结构</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zh-CN" sz="2000" kern="100">
                          <a:effectLst/>
                        </a:rPr>
                        <a:t>基本运算</a:t>
                      </a:r>
                      <a:endParaRPr lang="zh-CN" sz="20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1"/>
                  </a:ext>
                </a:extLst>
              </a:tr>
              <a:tr h="361996">
                <a:tc>
                  <a:txBody>
                    <a:bodyPr/>
                    <a:lstStyle/>
                    <a:p>
                      <a:pPr algn="ctr">
                        <a:spcAft>
                          <a:spcPts val="0"/>
                        </a:spcAft>
                      </a:pPr>
                      <a:r>
                        <a:rPr lang="zh-CN" sz="2000" kern="100">
                          <a:effectLst/>
                        </a:rPr>
                        <a:t>实现</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zh-CN" sz="2000" kern="100">
                          <a:effectLst/>
                        </a:rPr>
                        <a:t>存储结构</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zh-CN" sz="2000" kern="100">
                          <a:effectLst/>
                        </a:rPr>
                        <a:t>算法</a:t>
                      </a:r>
                      <a:endParaRPr lang="zh-CN" sz="20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2"/>
                  </a:ext>
                </a:extLst>
              </a:tr>
              <a:tr h="540145">
                <a:tc>
                  <a:txBody>
                    <a:bodyPr/>
                    <a:lstStyle/>
                    <a:p>
                      <a:pPr algn="ctr">
                        <a:spcAft>
                          <a:spcPts val="0"/>
                        </a:spcAft>
                      </a:pPr>
                      <a:r>
                        <a:rPr lang="zh-CN" sz="2000" kern="100">
                          <a:effectLst/>
                        </a:rPr>
                        <a:t>评价</a:t>
                      </a:r>
                      <a:endParaRPr lang="zh-CN" sz="2000" kern="100">
                        <a:effectLst/>
                        <a:latin typeface="Times New Roman"/>
                        <a:ea typeface="宋体"/>
                        <a:cs typeface="Times New Roman"/>
                      </a:endParaRPr>
                    </a:p>
                  </a:txBody>
                  <a:tcPr marL="68580" marR="68580" marT="0" marB="0" anchor="ctr"/>
                </a:tc>
                <a:tc gridSpan="2">
                  <a:txBody>
                    <a:bodyPr/>
                    <a:lstStyle/>
                    <a:p>
                      <a:pPr algn="ctr">
                        <a:spcAft>
                          <a:spcPts val="0"/>
                        </a:spcAft>
                      </a:pPr>
                      <a:r>
                        <a:rPr lang="zh-CN" sz="2000" kern="100">
                          <a:effectLst/>
                        </a:rPr>
                        <a:t>不同数据结构的比较、选择和</a:t>
                      </a:r>
                      <a:r>
                        <a:rPr lang="zh-CN" sz="2000" kern="100">
                          <a:solidFill>
                            <a:srgbClr val="FF0000"/>
                          </a:solidFill>
                          <a:effectLst/>
                        </a:rPr>
                        <a:t>算法性能分析</a:t>
                      </a:r>
                      <a:endParaRPr lang="zh-CN" sz="2000" kern="100">
                        <a:solidFill>
                          <a:srgbClr val="FF0000"/>
                        </a:solidFill>
                        <a:effectLst/>
                        <a:latin typeface="Times New Roman"/>
                        <a:ea typeface="宋体"/>
                        <a:cs typeface="Times New Roman"/>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3"/>
                  </a:ext>
                </a:extLst>
              </a:tr>
              <a:tr h="540145">
                <a:tc>
                  <a:txBody>
                    <a:bodyPr/>
                    <a:lstStyle/>
                    <a:p>
                      <a:pPr algn="ctr">
                        <a:spcAft>
                          <a:spcPts val="0"/>
                        </a:spcAft>
                      </a:pPr>
                      <a:r>
                        <a:rPr lang="zh-CN" sz="2000" kern="100">
                          <a:effectLst/>
                        </a:rPr>
                        <a:t>应用</a:t>
                      </a:r>
                      <a:endParaRPr lang="zh-CN" sz="2000" kern="100">
                        <a:effectLst/>
                        <a:latin typeface="Times New Roman"/>
                        <a:ea typeface="宋体"/>
                        <a:cs typeface="Times New Roman"/>
                      </a:endParaRPr>
                    </a:p>
                  </a:txBody>
                  <a:tcPr marL="68580" marR="68580" marT="0" marB="0" anchor="ctr"/>
                </a:tc>
                <a:tc gridSpan="2">
                  <a:txBody>
                    <a:bodyPr/>
                    <a:lstStyle/>
                    <a:p>
                      <a:pPr algn="ctr">
                        <a:spcAft>
                          <a:spcPts val="0"/>
                        </a:spcAft>
                      </a:pPr>
                      <a:r>
                        <a:rPr lang="zh-CN" sz="2000" kern="100" dirty="0">
                          <a:effectLst/>
                        </a:rPr>
                        <a:t>经典数据结构的应用、计算机中</a:t>
                      </a:r>
                      <a:r>
                        <a:rPr lang="zh-CN" sz="2000" kern="100" dirty="0">
                          <a:solidFill>
                            <a:srgbClr val="FF0000"/>
                          </a:solidFill>
                          <a:effectLst/>
                        </a:rPr>
                        <a:t>常见操作</a:t>
                      </a:r>
                      <a:endParaRPr lang="zh-CN" sz="2000" kern="100" dirty="0">
                        <a:solidFill>
                          <a:srgbClr val="FF0000"/>
                        </a:solidFill>
                        <a:effectLst/>
                        <a:latin typeface="Times New Roman"/>
                        <a:ea typeface="宋体"/>
                        <a:cs typeface="Times New Roman"/>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180340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1. 人和计算机有效交流的途径是（   ）。</a:t>
            </a:r>
          </a:p>
        </p:txBody>
      </p:sp>
      <p:sp>
        <p:nvSpPr>
          <p:cNvPr id="6" name="文本框 5"/>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程序</a:t>
            </a:r>
          </a:p>
        </p:txBody>
      </p:sp>
      <p:sp>
        <p:nvSpPr>
          <p:cNvPr id="7" name="文本框 6"/>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语言</a:t>
            </a:r>
            <a:endPar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custDataLst>
              <p:tags r:id="rId5"/>
            </p:custDataLst>
          </p:nvPr>
        </p:nvSpPr>
        <p:spPr>
          <a:xfrm>
            <a:off x="2438400" y="45002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语句</a:t>
            </a:r>
            <a:endPar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custDataLst>
              <p:tags r:id="rId6"/>
            </p:custDataLst>
          </p:nvPr>
        </p:nvSpPr>
        <p:spPr>
          <a:xfrm>
            <a:off x="2438400" y="53574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算法</a:t>
            </a:r>
            <a:endPar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0" name="椭圆 9"/>
          <p:cNvSpPr>
            <a:spLocks noChangeAspect="1"/>
          </p:cNvSpPr>
          <p:nvPr>
            <p:custDataLst>
              <p:tags r:id="rId7"/>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11" name="椭圆 10"/>
          <p:cNvSpPr>
            <a:spLocks noChangeAspect="1"/>
          </p:cNvSpPr>
          <p:nvPr>
            <p:custDataLst>
              <p:tags r:id="rId8"/>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2" name="椭圆 11"/>
          <p:cNvSpPr>
            <a:spLocks noChangeAspect="1"/>
          </p:cNvSpPr>
          <p:nvPr>
            <p:custDataLst>
              <p:tags r:id="rId9"/>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C</a:t>
            </a:r>
          </a:p>
        </p:txBody>
      </p:sp>
      <p:sp>
        <p:nvSpPr>
          <p:cNvPr id="13" name="椭圆 12"/>
          <p:cNvSpPr>
            <a:spLocks noChangeAspect="1"/>
          </p:cNvSpPr>
          <p:nvPr>
            <p:custDataLst>
              <p:tags r:id="rId10"/>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D</a:t>
            </a:r>
          </a:p>
        </p:txBody>
      </p:sp>
      <p:sp>
        <p:nvSpPr>
          <p:cNvPr id="14" name="圆角矩形 13"/>
          <p:cNvSpPr/>
          <p:nvPr>
            <p:custDataLst>
              <p:tags r:id="rId11"/>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9" name="组合 18"/>
          <p:cNvGrpSpPr/>
          <p:nvPr>
            <p:custDataLst>
              <p:tags r:id="rId12"/>
            </p:custDataLst>
          </p:nvPr>
        </p:nvGrpSpPr>
        <p:grpSpPr>
          <a:xfrm>
            <a:off x="0" y="0"/>
            <a:ext cx="12192000" cy="635000"/>
            <a:chOff x="0" y="0"/>
            <a:chExt cx="19200" cy="1000"/>
          </a:xfrm>
        </p:grpSpPr>
        <p:sp>
          <p:nvSpPr>
            <p:cNvPr id="15" name="TitleBackground"/>
            <p:cNvSpPr/>
            <p:nvPr>
              <p:custDataLst>
                <p:tags r:id="rId14"/>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ColorBlock"/>
            <p:cNvSpPr/>
            <p:nvPr>
              <p:custDataLst>
                <p:tags r:id="rId1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8" name="TipText"/>
            <p:cNvSpPr txBox="1"/>
            <p:nvPr>
              <p:custDataLst>
                <p:tags r:id="rId17"/>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4" name="图片 3" descr="tmpB6FF"/>
          <p:cNvPicPr>
            <a:picLocks noChangeAspect="1"/>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9655656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程序设计的关键是（   ）。</a:t>
            </a:r>
          </a:p>
        </p:txBody>
      </p:sp>
      <p:sp>
        <p:nvSpPr>
          <p:cNvPr id="4" name="文本框 3"/>
          <p:cNvSpPr txBox="1"/>
          <p:nvPr>
            <p:custDataLst>
              <p:tags r:id="rId3"/>
            </p:custDataLst>
          </p:nvPr>
        </p:nvSpPr>
        <p:spPr>
          <a:xfrm>
            <a:off x="2438400" y="2786063"/>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数据结构和算法</a:t>
            </a:r>
          </a:p>
        </p:txBody>
      </p:sp>
      <p:sp>
        <p:nvSpPr>
          <p:cNvPr id="5" name="文本框 4"/>
          <p:cNvSpPr txBox="1"/>
          <p:nvPr>
            <p:custDataLst>
              <p:tags r:id="rId4"/>
            </p:custDataLst>
          </p:nvPr>
        </p:nvSpPr>
        <p:spPr>
          <a:xfrm>
            <a:off x="2438400" y="3471863"/>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数据表示和数据处理</a:t>
            </a:r>
            <a:endPar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custDataLst>
              <p:tags r:id="rId5"/>
            </p:custDataLst>
          </p:nvPr>
        </p:nvSpPr>
        <p:spPr>
          <a:xfrm>
            <a:off x="2438400" y="4157663"/>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A和B都对</a:t>
            </a:r>
            <a:endPar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7"/>
            </p:custDataLst>
          </p:nvPr>
        </p:nvSpPr>
        <p:spPr>
          <a:xfrm>
            <a:off x="1571625" y="35361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0" name="椭圆 9"/>
          <p:cNvSpPr>
            <a:spLocks noChangeAspect="1"/>
          </p:cNvSpPr>
          <p:nvPr>
            <p:custDataLst>
              <p:tags r:id="rId8"/>
            </p:custDataLst>
          </p:nvPr>
        </p:nvSpPr>
        <p:spPr>
          <a:xfrm>
            <a:off x="1571625" y="42219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C</a:t>
            </a:r>
          </a:p>
        </p:txBody>
      </p:sp>
      <p:sp>
        <p:nvSpPr>
          <p:cNvPr id="12" name="圆角矩形 11"/>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10"/>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B6FF"/>
          <p:cNvPicPr>
            <a:picLocks noChangeAspect="1"/>
          </p:cNvPicPr>
          <p:nvPr>
            <p:custDataLst>
              <p:tags r:id="rId11"/>
            </p:custDataLst>
          </p:nvPr>
        </p:nvPicPr>
        <p:blipFill>
          <a:blip r:embed="rId17"/>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572653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40"/>
          <p:cNvGrpSpPr/>
          <p:nvPr/>
        </p:nvGrpSpPr>
        <p:grpSpPr>
          <a:xfrm>
            <a:off x="2813510" y="2318958"/>
            <a:ext cx="517526" cy="387350"/>
            <a:chOff x="4113213" y="3232150"/>
            <a:chExt cx="517526" cy="387350"/>
          </a:xfrm>
          <a:solidFill>
            <a:srgbClr val="5A327D"/>
          </a:solidFill>
        </p:grpSpPr>
        <p:sp>
          <p:nvSpPr>
            <p:cNvPr id="31"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2"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3"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sp>
        <p:nvSpPr>
          <p:cNvPr id="36" name="Text Box 19"/>
          <p:cNvSpPr txBox="1">
            <a:spLocks noChangeArrowheads="1"/>
          </p:cNvSpPr>
          <p:nvPr/>
        </p:nvSpPr>
        <p:spPr bwMode="auto">
          <a:xfrm>
            <a:off x="3558626" y="2247071"/>
            <a:ext cx="52758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1</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程序设计的关键及一般过程</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44" name="Group 40"/>
          <p:cNvGrpSpPr/>
          <p:nvPr/>
        </p:nvGrpSpPr>
        <p:grpSpPr>
          <a:xfrm>
            <a:off x="2813510" y="3195634"/>
            <a:ext cx="517526" cy="387350"/>
            <a:chOff x="4113213" y="3232150"/>
            <a:chExt cx="517526" cy="387350"/>
          </a:xfrm>
          <a:solidFill>
            <a:srgbClr val="5A327D"/>
          </a:solidFill>
        </p:grpSpPr>
        <p:sp>
          <p:nvSpPr>
            <p:cNvPr id="45"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6"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7"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nvGrpSpPr>
          <p:cNvPr id="48" name="Group 40"/>
          <p:cNvGrpSpPr/>
          <p:nvPr/>
        </p:nvGrpSpPr>
        <p:grpSpPr>
          <a:xfrm>
            <a:off x="2813510" y="4072310"/>
            <a:ext cx="517526" cy="387350"/>
            <a:chOff x="4113213" y="3232150"/>
            <a:chExt cx="517526" cy="387350"/>
          </a:xfrm>
          <a:solidFill>
            <a:srgbClr val="5A327D"/>
          </a:solidFill>
        </p:grpSpPr>
        <p:sp>
          <p:nvSpPr>
            <p:cNvPr id="49"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0"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1"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sp>
        <p:nvSpPr>
          <p:cNvPr id="52" name="Text Box 19"/>
          <p:cNvSpPr txBox="1">
            <a:spLocks noChangeArrowheads="1"/>
          </p:cNvSpPr>
          <p:nvPr/>
        </p:nvSpPr>
        <p:spPr bwMode="auto">
          <a:xfrm>
            <a:off x="3558626" y="3124568"/>
            <a:ext cx="55502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2800" b="1">
                <a:solidFill>
                  <a:srgbClr val="404040"/>
                </a:solidFill>
                <a:latin typeface="宋体" panose="02010600030101010101" pitchFamily="2" charset="-122"/>
                <a:ea typeface="宋体" panose="02010600030101010101" pitchFamily="2" charset="-122"/>
              </a:defRPr>
            </a:lvl1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2</a:t>
            </a:r>
            <a:r>
              <a:rPr kumimoji="0" lang="zh-CN" altLang="en-US" sz="28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数据结构</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在程序设计中的</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作用</a:t>
            </a:r>
          </a:p>
        </p:txBody>
      </p:sp>
      <p:sp>
        <p:nvSpPr>
          <p:cNvPr id="53" name="Text Box 19"/>
          <p:cNvSpPr txBox="1">
            <a:spLocks noChangeArrowheads="1"/>
          </p:cNvSpPr>
          <p:nvPr/>
        </p:nvSpPr>
        <p:spPr bwMode="auto">
          <a:xfrm>
            <a:off x="3558626" y="4002065"/>
            <a:ext cx="52758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3</a:t>
            </a:r>
            <a:r>
              <a:rPr kumimoji="0" lang="zh-CN" altLang="en-US" sz="28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算法</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在程序设计中的作用</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34" name="Snip Diagonal Corner Rectangle 12"/>
          <p:cNvSpPr/>
          <p:nvPr/>
        </p:nvSpPr>
        <p:spPr>
          <a:xfrm>
            <a:off x="2539998" y="335917"/>
            <a:ext cx="6568845" cy="940223"/>
          </a:xfrm>
          <a:prstGeom prst="snip2Diag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20000"/>
              </a:lnSpc>
              <a:spcBef>
                <a:spcPct val="5000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9" name="Rectangle 2"/>
          <p:cNvSpPr/>
          <p:nvPr/>
        </p:nvSpPr>
        <p:spPr>
          <a:xfrm>
            <a:off x="2995496" y="389624"/>
            <a:ext cx="5657850" cy="500265"/>
          </a:xfrm>
          <a:prstGeom prst="rect">
            <a:avLst/>
          </a:prstGeom>
        </p:spPr>
        <p:txBody>
          <a:bodyPr wrap="square">
            <a:spAutoFit/>
          </a:bodyPr>
          <a:lstStyle/>
          <a:p>
            <a:pPr marL="0" marR="0" lvl="0" indent="0" algn="ctr" defTabSz="914400" rtl="0" eaLnBrk="1" fontAlgn="auto" latinLnBrk="0" hangingPunct="1">
              <a:lnSpc>
                <a:spcPct val="150000"/>
              </a:lnSpc>
              <a:spcBef>
                <a:spcPct val="50000"/>
              </a:spcBef>
              <a:spcAft>
                <a:spcPts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Microsoft YaHei UI" panose="020B0503020204020204" pitchFamily="34" charset="-122"/>
                <a:ea typeface="Microsoft YaHei UI" panose="020B0503020204020204" pitchFamily="34" charset="-122"/>
                <a:cs typeface="+mn-cs"/>
              </a:rPr>
              <a:t>1-1    </a:t>
            </a:r>
            <a:r>
              <a:rPr kumimoji="0" lang="zh-CN" altLang="en-US" sz="2000" b="1" i="0" u="none" strike="noStrike" kern="1200" cap="none" spc="0" normalizeH="0" baseline="0" noProof="0" dirty="0" smtClean="0">
                <a:ln>
                  <a:noFill/>
                </a:ln>
                <a:solidFill>
                  <a:srgbClr val="FFFFFF"/>
                </a:solidFill>
                <a:effectLst/>
                <a:uLnTx/>
                <a:uFillTx/>
                <a:latin typeface="Microsoft YaHei UI" panose="020B0503020204020204" pitchFamily="34" charset="-122"/>
                <a:ea typeface="Microsoft YaHei UI" panose="020B0503020204020204" pitchFamily="34" charset="-122"/>
                <a:cs typeface="+mn-cs"/>
              </a:rPr>
              <a:t>问题求解与程序设计</a:t>
            </a:r>
            <a:endParaRPr kumimoji="0" lang="zh-CN" altLang="en-US" sz="2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831437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6"/>
                    </p:tgtEl>
                  </p:cond>
                </p:stCondLst>
                <p:endSync evt="end" delay="0">
                  <p:rtn val="all"/>
                </p:endSync>
                <p:childTnLst>
                  <p:par>
                    <p:cTn id="3" fill="hold">
                      <p:stCondLst>
                        <p:cond delay="0"/>
                      </p:stCondLst>
                      <p:childTnLst>
                        <p:par>
                          <p:cTn id="4" fill="hold">
                            <p:stCondLst>
                              <p:cond delay="0"/>
                            </p:stCondLst>
                            <p:childTnLst>
                              <p:par>
                                <p:cTn id="5" presetID="26" presetClass="emph" presetSubtype="0" repeatCount="2000" fill="hold" grpId="0" nodeType="clickEffect">
                                  <p:stCondLst>
                                    <p:cond delay="0"/>
                                  </p:stCondLst>
                                  <p:childTnLst>
                                    <p:animEffect transition="out" filter="fade">
                                      <p:cBhvr>
                                        <p:cTn id="6" dur="500" tmFilter="0, 0; .2, .5; .8, .5; 1, 0"/>
                                        <p:tgtEl>
                                          <p:spTgt spid="36"/>
                                        </p:tgtEl>
                                      </p:cBhvr>
                                    </p:animEffect>
                                    <p:animScale>
                                      <p:cBhvr>
                                        <p:cTn id="7" dur="250" autoRev="1" fill="hold"/>
                                        <p:tgtEl>
                                          <p:spTgt spid="36"/>
                                        </p:tgtEl>
                                      </p:cBhvr>
                                      <p:by x="105000" y="105000"/>
                                    </p:animScale>
                                  </p:childTnLst>
                                  <p:subTnLst>
                                    <p:animClr clrSpc="rgb" dir="cw">
                                      <p:cBhvr override="childStyle">
                                        <p:cTn dur="1" fill="hold" display="0" masterRel="nextClick" afterEffect="1"/>
                                        <p:tgtEl>
                                          <p:spTgt spid="36"/>
                                        </p:tgtEl>
                                        <p:attrNameLst>
                                          <p:attrName>ppt_c</p:attrName>
                                        </p:attrNameLst>
                                      </p:cBhvr>
                                      <p:to>
                                        <a:srgbClr val="B42D2D"/>
                                      </p:to>
                                    </p:animClr>
                                  </p:subTnLst>
                                </p:cTn>
                              </p:par>
                            </p:childTnLst>
                          </p:cTn>
                        </p:par>
                      </p:childTnLst>
                    </p:cTn>
                  </p:par>
                </p:childTnLst>
              </p:cTn>
              <p:nextCondLst>
                <p:cond evt="onClick" delay="0">
                  <p:tgtEl>
                    <p:spTgt spid="36"/>
                  </p:tgtEl>
                </p:cond>
              </p:nextCondLst>
            </p:seq>
            <p:seq concurrent="1" nextAc="seek">
              <p:cTn id="8" restart="whenNotActive" fill="hold" evtFilter="cancelBubble" nodeType="interactiveSeq">
                <p:stCondLst>
                  <p:cond evt="onClick" delay="0">
                    <p:tgtEl>
                      <p:spTgt spid="52"/>
                    </p:tgtEl>
                  </p:cond>
                </p:stCondLst>
                <p:endSync evt="end" delay="0">
                  <p:rtn val="all"/>
                </p:endSync>
                <p:childTnLst>
                  <p:par>
                    <p:cTn id="9" fill="hold">
                      <p:stCondLst>
                        <p:cond delay="0"/>
                      </p:stCondLst>
                      <p:childTnLst>
                        <p:par>
                          <p:cTn id="10" fill="hold">
                            <p:stCondLst>
                              <p:cond delay="0"/>
                            </p:stCondLst>
                            <p:childTnLst>
                              <p:par>
                                <p:cTn id="11" presetID="26" presetClass="emph" presetSubtype="0" repeatCount="2000" fill="hold" grpId="0" nodeType="clickEffect">
                                  <p:stCondLst>
                                    <p:cond delay="0"/>
                                  </p:stCondLst>
                                  <p:childTnLst>
                                    <p:animEffect transition="out" filter="fade">
                                      <p:cBhvr>
                                        <p:cTn id="12" dur="500" tmFilter="0, 0; .2, .5; .8, .5; 1, 0"/>
                                        <p:tgtEl>
                                          <p:spTgt spid="52"/>
                                        </p:tgtEl>
                                      </p:cBhvr>
                                    </p:animEffect>
                                    <p:animScale>
                                      <p:cBhvr>
                                        <p:cTn id="13" dur="250" autoRev="1" fill="hold"/>
                                        <p:tgtEl>
                                          <p:spTgt spid="52"/>
                                        </p:tgtEl>
                                      </p:cBhvr>
                                      <p:by x="105000" y="105000"/>
                                    </p:animScale>
                                  </p:childTnLst>
                                  <p:subTnLst>
                                    <p:animClr clrSpc="rgb" dir="cw">
                                      <p:cBhvr override="childStyle">
                                        <p:cTn dur="1" fill="hold" display="0" masterRel="nextClick" afterEffect="1"/>
                                        <p:tgtEl>
                                          <p:spTgt spid="52"/>
                                        </p:tgtEl>
                                        <p:attrNameLst>
                                          <p:attrName>ppt_c</p:attrName>
                                        </p:attrNameLst>
                                      </p:cBhvr>
                                      <p:to>
                                        <a:srgbClr val="B42D2D"/>
                                      </p:to>
                                    </p:animClr>
                                  </p:subTnLst>
                                </p:cTn>
                              </p:par>
                            </p:childTnLst>
                          </p:cTn>
                        </p:par>
                      </p:childTnLst>
                    </p:cTn>
                  </p:par>
                </p:childTnLst>
              </p:cTn>
              <p:nextCondLst>
                <p:cond evt="onClick" delay="0">
                  <p:tgtEl>
                    <p:spTgt spid="52"/>
                  </p:tgtEl>
                </p:cond>
              </p:nextCondLst>
            </p:seq>
            <p:seq concurrent="1" nextAc="seek">
              <p:cTn id="14" restart="whenNotActive" fill="hold" evtFilter="cancelBubble" nodeType="interactiveSeq">
                <p:stCondLst>
                  <p:cond evt="onClick" delay="0">
                    <p:tgtEl>
                      <p:spTgt spid="53"/>
                    </p:tgtEl>
                  </p:cond>
                </p:stCondLst>
                <p:endSync evt="end" delay="0">
                  <p:rtn val="all"/>
                </p:endSync>
                <p:childTnLst>
                  <p:par>
                    <p:cTn id="15" fill="hold">
                      <p:stCondLst>
                        <p:cond delay="0"/>
                      </p:stCondLst>
                      <p:childTnLst>
                        <p:par>
                          <p:cTn id="16" fill="hold">
                            <p:stCondLst>
                              <p:cond delay="0"/>
                            </p:stCondLst>
                            <p:childTnLst>
                              <p:par>
                                <p:cTn id="17" presetID="26" presetClass="emph" presetSubtype="0" repeatCount="2000" fill="hold" grpId="0" nodeType="clickEffect">
                                  <p:stCondLst>
                                    <p:cond delay="0"/>
                                  </p:stCondLst>
                                  <p:childTnLst>
                                    <p:animEffect transition="out" filter="fade">
                                      <p:cBhvr>
                                        <p:cTn id="18" dur="500" tmFilter="0, 0; .2, .5; .8, .5; 1, 0"/>
                                        <p:tgtEl>
                                          <p:spTgt spid="53"/>
                                        </p:tgtEl>
                                      </p:cBhvr>
                                    </p:animEffect>
                                    <p:animScale>
                                      <p:cBhvr>
                                        <p:cTn id="19" dur="250" autoRev="1" fill="hold"/>
                                        <p:tgtEl>
                                          <p:spTgt spid="53"/>
                                        </p:tgtEl>
                                      </p:cBhvr>
                                      <p:by x="105000" y="105000"/>
                                    </p:animScale>
                                  </p:childTnLst>
                                  <p:subTnLst>
                                    <p:animClr clrSpc="rgb" dir="cw">
                                      <p:cBhvr override="childStyle">
                                        <p:cTn dur="1" fill="hold" display="0" masterRel="nextClick" afterEffect="1"/>
                                        <p:tgtEl>
                                          <p:spTgt spid="53"/>
                                        </p:tgtEl>
                                        <p:attrNameLst>
                                          <p:attrName>ppt_c</p:attrName>
                                        </p:attrNameLst>
                                      </p:cBhvr>
                                      <p:to>
                                        <a:srgbClr val="B42D2D"/>
                                      </p:to>
                                    </p:animClr>
                                  </p:subTnLst>
                                </p:cTn>
                              </p:par>
                            </p:childTnLst>
                          </p:cTn>
                        </p:par>
                      </p:childTnLst>
                    </p:cTn>
                  </p:par>
                </p:childTnLst>
              </p:cTn>
              <p:nextCondLst>
                <p:cond evt="onClick" delay="0">
                  <p:tgtEl>
                    <p:spTgt spid="53"/>
                  </p:tgtEl>
                </p:cond>
              </p:nextCondLst>
            </p:seq>
          </p:childTnLst>
        </p:cTn>
      </p:par>
    </p:tnLst>
    <p:bldLst>
      <p:bldP spid="36" grpId="0"/>
      <p:bldP spid="52" grpId="0"/>
      <p:bldP spid="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69271" y="28711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20000"/>
              </a:lnSpc>
              <a:spcBef>
                <a:spcPct val="5000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Rectangle 2"/>
          <p:cNvSpPr/>
          <p:nvPr/>
        </p:nvSpPr>
        <p:spPr>
          <a:xfrm>
            <a:off x="3419256" y="2952632"/>
            <a:ext cx="5657850" cy="500265"/>
          </a:xfrm>
          <a:prstGeom prst="rect">
            <a:avLst/>
          </a:prstGeom>
        </p:spPr>
        <p:txBody>
          <a:bodyPr wrap="square">
            <a:spAutoFit/>
          </a:bodyPr>
          <a:lstStyle/>
          <a:p>
            <a:pPr marL="0" marR="0" lvl="0" indent="0" algn="ctr" defTabSz="914400" rtl="0" eaLnBrk="1" fontAlgn="auto" latinLnBrk="0" hangingPunct="1">
              <a:lnSpc>
                <a:spcPct val="150000"/>
              </a:lnSpc>
              <a:spcBef>
                <a:spcPct val="5000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uLnTx/>
                <a:uFillTx/>
                <a:latin typeface="Microsoft YaHei UI" panose="020B0503020204020204" pitchFamily="34" charset="-122"/>
                <a:ea typeface="Microsoft YaHei UI" panose="020B0503020204020204" pitchFamily="34" charset="-122"/>
                <a:cs typeface="+mn-cs"/>
              </a:rPr>
              <a:t>1-2    </a:t>
            </a:r>
            <a:r>
              <a:rPr kumimoji="0" lang="zh-CN" altLang="en-US" sz="2000" b="1" i="0" u="none" strike="noStrike" kern="0" cap="none" spc="0" normalizeH="0" baseline="0" noProof="0" dirty="0" smtClean="0">
                <a:ln>
                  <a:noFill/>
                </a:ln>
                <a:solidFill>
                  <a:srgbClr val="FFFFFF"/>
                </a:solidFill>
                <a:effectLst/>
                <a:uLnTx/>
                <a:uFillTx/>
                <a:latin typeface="Microsoft YaHei UI" panose="020B0503020204020204" pitchFamily="34" charset="-122"/>
                <a:ea typeface="Microsoft YaHei UI" panose="020B0503020204020204" pitchFamily="34" charset="-122"/>
                <a:cs typeface="+mn-cs"/>
              </a:rPr>
              <a:t>数据结构的基本概念</a:t>
            </a:r>
            <a:endParaRPr kumimoji="0" lang="zh-CN" altLang="en-US" sz="2000" b="1" i="0" u="none" strike="noStrike" kern="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3555357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40"/>
          <p:cNvGrpSpPr/>
          <p:nvPr/>
        </p:nvGrpSpPr>
        <p:grpSpPr>
          <a:xfrm>
            <a:off x="1621831" y="1547568"/>
            <a:ext cx="517526" cy="387350"/>
            <a:chOff x="4113213" y="3232150"/>
            <a:chExt cx="517526" cy="387350"/>
          </a:xfrm>
          <a:solidFill>
            <a:srgbClr val="5A327D"/>
          </a:solidFill>
        </p:grpSpPr>
        <p:sp>
          <p:nvSpPr>
            <p:cNvPr id="23"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24"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25"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nvGrpSpPr>
          <p:cNvPr id="26" name="Group 40"/>
          <p:cNvGrpSpPr/>
          <p:nvPr/>
        </p:nvGrpSpPr>
        <p:grpSpPr>
          <a:xfrm>
            <a:off x="1621831" y="2280782"/>
            <a:ext cx="517526" cy="387350"/>
            <a:chOff x="4113213" y="3232150"/>
            <a:chExt cx="517526" cy="387350"/>
          </a:xfrm>
          <a:solidFill>
            <a:srgbClr val="5A327D"/>
          </a:solidFill>
        </p:grpSpPr>
        <p:sp>
          <p:nvSpPr>
            <p:cNvPr id="27"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28"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29"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nvGrpSpPr>
          <p:cNvPr id="30" name="Group 40"/>
          <p:cNvGrpSpPr/>
          <p:nvPr/>
        </p:nvGrpSpPr>
        <p:grpSpPr>
          <a:xfrm>
            <a:off x="1621831" y="3013996"/>
            <a:ext cx="517526" cy="387350"/>
            <a:chOff x="4113213" y="3232150"/>
            <a:chExt cx="517526" cy="387350"/>
          </a:xfrm>
          <a:solidFill>
            <a:srgbClr val="5A327D"/>
          </a:solidFill>
        </p:grpSpPr>
        <p:sp>
          <p:nvSpPr>
            <p:cNvPr id="31"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2"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3"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sp>
        <p:nvSpPr>
          <p:cNvPr id="34" name="Text Box 19"/>
          <p:cNvSpPr txBox="1">
            <a:spLocks noChangeArrowheads="1"/>
          </p:cNvSpPr>
          <p:nvPr/>
        </p:nvSpPr>
        <p:spPr bwMode="auto">
          <a:xfrm>
            <a:off x="2366947" y="1482255"/>
            <a:ext cx="381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数据与数据元素</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35" name="Text Box 19"/>
          <p:cNvSpPr txBox="1">
            <a:spLocks noChangeArrowheads="1"/>
          </p:cNvSpPr>
          <p:nvPr/>
        </p:nvSpPr>
        <p:spPr bwMode="auto">
          <a:xfrm>
            <a:off x="2366947" y="2212730"/>
            <a:ext cx="381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sz="2800" b="1">
                <a:solidFill>
                  <a:srgbClr val="404040"/>
                </a:solidFill>
                <a:latin typeface="宋体" panose="02010600030101010101" pitchFamily="2" charset="-122"/>
                <a:ea typeface="宋体" panose="02010600030101010101" pitchFamily="2" charset="-122"/>
              </a:defRPr>
            </a:lvl1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数据结构的定义</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36" name="Text Box 19"/>
          <p:cNvSpPr txBox="1">
            <a:spLocks noChangeArrowheads="1"/>
          </p:cNvSpPr>
          <p:nvPr/>
        </p:nvSpPr>
        <p:spPr bwMode="auto">
          <a:xfrm>
            <a:off x="2366947" y="2943205"/>
            <a:ext cx="33937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数据的逻辑结构</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37" name="Rounded Rectangle 10"/>
          <p:cNvSpPr/>
          <p:nvPr/>
        </p:nvSpPr>
        <p:spPr>
          <a:xfrm>
            <a:off x="542924" y="100964"/>
            <a:ext cx="1997075"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8" name="Text Box 2"/>
          <p:cNvSpPr txBox="1">
            <a:spLocks noChangeArrowheads="1"/>
          </p:cNvSpPr>
          <p:nvPr/>
        </p:nvSpPr>
        <p:spPr bwMode="auto">
          <a:xfrm>
            <a:off x="744849" y="46345"/>
            <a:ext cx="17392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讲什么？</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20" name="Group 40"/>
          <p:cNvGrpSpPr/>
          <p:nvPr/>
        </p:nvGrpSpPr>
        <p:grpSpPr>
          <a:xfrm>
            <a:off x="1621831" y="3747210"/>
            <a:ext cx="517526" cy="387350"/>
            <a:chOff x="4113213" y="3232150"/>
            <a:chExt cx="517526" cy="387350"/>
          </a:xfrm>
          <a:solidFill>
            <a:srgbClr val="5A327D"/>
          </a:solidFill>
        </p:grpSpPr>
        <p:sp>
          <p:nvSpPr>
            <p:cNvPr id="21"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9"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0"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sp>
        <p:nvSpPr>
          <p:cNvPr id="41" name="Text Box 19"/>
          <p:cNvSpPr txBox="1">
            <a:spLocks noChangeArrowheads="1"/>
          </p:cNvSpPr>
          <p:nvPr/>
        </p:nvSpPr>
        <p:spPr bwMode="auto">
          <a:xfrm>
            <a:off x="2366947" y="3677788"/>
            <a:ext cx="32108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数据的存储结构</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52" name="Group 40"/>
          <p:cNvGrpSpPr/>
          <p:nvPr/>
        </p:nvGrpSpPr>
        <p:grpSpPr>
          <a:xfrm>
            <a:off x="1621831" y="4527838"/>
            <a:ext cx="517526" cy="387350"/>
            <a:chOff x="4113213" y="3232150"/>
            <a:chExt cx="517526" cy="387350"/>
          </a:xfrm>
          <a:solidFill>
            <a:srgbClr val="5A327D"/>
          </a:solidFill>
        </p:grpSpPr>
        <p:sp>
          <p:nvSpPr>
            <p:cNvPr id="53"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4"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5"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sp>
        <p:nvSpPr>
          <p:cNvPr id="61" name="Text Box 19"/>
          <p:cNvSpPr txBox="1">
            <a:spLocks noChangeArrowheads="1"/>
          </p:cNvSpPr>
          <p:nvPr/>
        </p:nvSpPr>
        <p:spPr bwMode="auto">
          <a:xfrm>
            <a:off x="2366947" y="4461154"/>
            <a:ext cx="330233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2800" b="1">
                <a:solidFill>
                  <a:srgbClr val="404040"/>
                </a:solidFill>
                <a:latin typeface="宋体" panose="02010600030101010101" pitchFamily="2" charset="-122"/>
                <a:ea typeface="宋体" panose="02010600030101010101" pitchFamily="2" charset="-122"/>
              </a:defRPr>
            </a:lvl1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抽象数据类型</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2168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26" presetClass="emph" presetSubtype="0" repeatCount="2000" fill="hold" grpId="0" nodeType="clickEffect">
                                  <p:stCondLst>
                                    <p:cond delay="0"/>
                                  </p:stCondLst>
                                  <p:childTnLst>
                                    <p:animEffect transition="out" filter="fade">
                                      <p:cBhvr>
                                        <p:cTn id="6" dur="500" tmFilter="0, 0; .2, .5; .8, .5; 1, 0"/>
                                        <p:tgtEl>
                                          <p:spTgt spid="34"/>
                                        </p:tgtEl>
                                      </p:cBhvr>
                                    </p:animEffect>
                                    <p:animScale>
                                      <p:cBhvr>
                                        <p:cTn id="7" dur="250" autoRev="1" fill="hold"/>
                                        <p:tgtEl>
                                          <p:spTgt spid="34"/>
                                        </p:tgtEl>
                                      </p:cBhvr>
                                      <p:by x="105000" y="105000"/>
                                    </p:animScale>
                                  </p:childTnLst>
                                  <p:subTnLst>
                                    <p:animClr clrSpc="rgb" dir="cw">
                                      <p:cBhvr override="childStyle">
                                        <p:cTn dur="1" fill="hold" display="0" masterRel="nextClick" afterEffect="1"/>
                                        <p:tgtEl>
                                          <p:spTgt spid="34"/>
                                        </p:tgtEl>
                                        <p:attrNameLst>
                                          <p:attrName>ppt_c</p:attrName>
                                        </p:attrNameLst>
                                      </p:cBhvr>
                                      <p:to>
                                        <a:srgbClr val="B42D2D"/>
                                      </p:to>
                                    </p:animClr>
                                  </p:subTnLst>
                                </p:cTn>
                              </p:par>
                            </p:childTnLst>
                          </p:cTn>
                        </p:par>
                      </p:childTnLst>
                    </p:cTn>
                  </p:par>
                </p:childTnLst>
              </p:cTn>
              <p:nextCondLst>
                <p:cond evt="onClick" delay="0">
                  <p:tgtEl>
                    <p:spTgt spid="34"/>
                  </p:tgtEl>
                </p:cond>
              </p:nextCondLst>
            </p:seq>
            <p:seq concurrent="1" nextAc="seek">
              <p:cTn id="8" restart="whenNotActive" fill="hold" evtFilter="cancelBubble" nodeType="interactiveSeq">
                <p:stCondLst>
                  <p:cond evt="onClick" delay="0">
                    <p:tgtEl>
                      <p:spTgt spid="35"/>
                    </p:tgtEl>
                  </p:cond>
                </p:stCondLst>
                <p:endSync evt="end" delay="0">
                  <p:rtn val="all"/>
                </p:endSync>
                <p:childTnLst>
                  <p:par>
                    <p:cTn id="9" fill="hold">
                      <p:stCondLst>
                        <p:cond delay="0"/>
                      </p:stCondLst>
                      <p:childTnLst>
                        <p:par>
                          <p:cTn id="10" fill="hold">
                            <p:stCondLst>
                              <p:cond delay="0"/>
                            </p:stCondLst>
                            <p:childTnLst>
                              <p:par>
                                <p:cTn id="11" presetID="26" presetClass="emph" presetSubtype="0" repeatCount="2000" fill="hold" grpId="0" nodeType="clickEffect">
                                  <p:stCondLst>
                                    <p:cond delay="0"/>
                                  </p:stCondLst>
                                  <p:childTnLst>
                                    <p:animEffect transition="out" filter="fade">
                                      <p:cBhvr>
                                        <p:cTn id="12" dur="500" tmFilter="0, 0; .2, .5; .8, .5; 1, 0"/>
                                        <p:tgtEl>
                                          <p:spTgt spid="35"/>
                                        </p:tgtEl>
                                      </p:cBhvr>
                                    </p:animEffect>
                                    <p:animScale>
                                      <p:cBhvr>
                                        <p:cTn id="13" dur="250" autoRev="1" fill="hold"/>
                                        <p:tgtEl>
                                          <p:spTgt spid="35"/>
                                        </p:tgtEl>
                                      </p:cBhvr>
                                      <p:by x="105000" y="105000"/>
                                    </p:animScale>
                                  </p:childTnLst>
                                  <p:subTnLst>
                                    <p:animClr clrSpc="rgb" dir="cw">
                                      <p:cBhvr override="childStyle">
                                        <p:cTn dur="1" fill="hold" display="0" masterRel="nextClick" afterEffect="1"/>
                                        <p:tgtEl>
                                          <p:spTgt spid="35"/>
                                        </p:tgtEl>
                                        <p:attrNameLst>
                                          <p:attrName>ppt_c</p:attrName>
                                        </p:attrNameLst>
                                      </p:cBhvr>
                                      <p:to>
                                        <a:srgbClr val="B42D2D"/>
                                      </p:to>
                                    </p:animClr>
                                  </p:subTnLst>
                                </p:cTn>
                              </p:par>
                            </p:childTnLst>
                          </p:cTn>
                        </p:par>
                      </p:childTnLst>
                    </p:cTn>
                  </p:par>
                </p:childTnLst>
              </p:cTn>
              <p:nextCondLst>
                <p:cond evt="onClick" delay="0">
                  <p:tgtEl>
                    <p:spTgt spid="35"/>
                  </p:tgtEl>
                </p:cond>
              </p:nextCondLst>
            </p:seq>
            <p:seq concurrent="1" nextAc="seek">
              <p:cTn id="14" restart="whenNotActive" fill="hold" evtFilter="cancelBubble" nodeType="interactiveSeq">
                <p:stCondLst>
                  <p:cond evt="onClick" delay="0">
                    <p:tgtEl>
                      <p:spTgt spid="36"/>
                    </p:tgtEl>
                  </p:cond>
                </p:stCondLst>
                <p:endSync evt="end" delay="0">
                  <p:rtn val="all"/>
                </p:endSync>
                <p:childTnLst>
                  <p:par>
                    <p:cTn id="15" fill="hold">
                      <p:stCondLst>
                        <p:cond delay="0"/>
                      </p:stCondLst>
                      <p:childTnLst>
                        <p:par>
                          <p:cTn id="16" fill="hold">
                            <p:stCondLst>
                              <p:cond delay="0"/>
                            </p:stCondLst>
                            <p:childTnLst>
                              <p:par>
                                <p:cTn id="17" presetID="26" presetClass="emph" presetSubtype="0" repeatCount="2000" fill="hold" grpId="0" nodeType="clickEffect">
                                  <p:stCondLst>
                                    <p:cond delay="0"/>
                                  </p:stCondLst>
                                  <p:childTnLst>
                                    <p:animEffect transition="out" filter="fade">
                                      <p:cBhvr>
                                        <p:cTn id="18" dur="500" tmFilter="0, 0; .2, .5; .8, .5; 1, 0"/>
                                        <p:tgtEl>
                                          <p:spTgt spid="36"/>
                                        </p:tgtEl>
                                      </p:cBhvr>
                                    </p:animEffect>
                                    <p:animScale>
                                      <p:cBhvr>
                                        <p:cTn id="19" dur="250" autoRev="1" fill="hold"/>
                                        <p:tgtEl>
                                          <p:spTgt spid="36"/>
                                        </p:tgtEl>
                                      </p:cBhvr>
                                      <p:by x="105000" y="105000"/>
                                    </p:animScale>
                                  </p:childTnLst>
                                  <p:subTnLst>
                                    <p:animClr clrSpc="rgb" dir="cw">
                                      <p:cBhvr override="childStyle">
                                        <p:cTn dur="1" fill="hold" display="0" masterRel="nextClick" afterEffect="1"/>
                                        <p:tgtEl>
                                          <p:spTgt spid="36"/>
                                        </p:tgtEl>
                                        <p:attrNameLst>
                                          <p:attrName>ppt_c</p:attrName>
                                        </p:attrNameLst>
                                      </p:cBhvr>
                                      <p:to>
                                        <a:srgbClr val="B42D2D"/>
                                      </p:to>
                                    </p:animClr>
                                  </p:subTnLst>
                                </p:cTn>
                              </p:par>
                            </p:childTnLst>
                          </p:cTn>
                        </p:par>
                      </p:childTnLst>
                    </p:cTn>
                  </p:par>
                </p:childTnLst>
              </p:cTn>
              <p:nextCondLst>
                <p:cond evt="onClick" delay="0">
                  <p:tgtEl>
                    <p:spTgt spid="36"/>
                  </p:tgtEl>
                </p:cond>
              </p:nextCondLst>
            </p:seq>
            <p:seq concurrent="1" nextAc="seek">
              <p:cTn id="20" restart="whenNotActive" fill="hold" evtFilter="cancelBubble" nodeType="interactiveSeq">
                <p:stCondLst>
                  <p:cond evt="onClick" delay="0">
                    <p:tgtEl>
                      <p:spTgt spid="41"/>
                    </p:tgtEl>
                  </p:cond>
                </p:stCondLst>
                <p:endSync evt="end" delay="0">
                  <p:rtn val="all"/>
                </p:endSync>
                <p:childTnLst>
                  <p:par>
                    <p:cTn id="21" fill="hold">
                      <p:stCondLst>
                        <p:cond delay="0"/>
                      </p:stCondLst>
                      <p:childTnLst>
                        <p:par>
                          <p:cTn id="22" fill="hold">
                            <p:stCondLst>
                              <p:cond delay="0"/>
                            </p:stCondLst>
                            <p:childTnLst>
                              <p:par>
                                <p:cTn id="23" presetID="26" presetClass="emph" presetSubtype="0" repeatCount="2000" fill="hold" grpId="0" nodeType="clickEffect">
                                  <p:stCondLst>
                                    <p:cond delay="0"/>
                                  </p:stCondLst>
                                  <p:childTnLst>
                                    <p:animEffect transition="out" filter="fade">
                                      <p:cBhvr>
                                        <p:cTn id="24" dur="500" tmFilter="0, 0; .2, .5; .8, .5; 1, 0"/>
                                        <p:tgtEl>
                                          <p:spTgt spid="41"/>
                                        </p:tgtEl>
                                      </p:cBhvr>
                                    </p:animEffect>
                                    <p:animScale>
                                      <p:cBhvr>
                                        <p:cTn id="25" dur="250" autoRev="1" fill="hold"/>
                                        <p:tgtEl>
                                          <p:spTgt spid="41"/>
                                        </p:tgtEl>
                                      </p:cBhvr>
                                      <p:by x="105000" y="105000"/>
                                    </p:animScale>
                                  </p:childTnLst>
                                  <p:subTnLst>
                                    <p:animClr clrSpc="rgb" dir="cw">
                                      <p:cBhvr override="childStyle">
                                        <p:cTn dur="1" fill="hold" display="0" masterRel="nextClick" afterEffect="1"/>
                                        <p:tgtEl>
                                          <p:spTgt spid="41"/>
                                        </p:tgtEl>
                                        <p:attrNameLst>
                                          <p:attrName>ppt_c</p:attrName>
                                        </p:attrNameLst>
                                      </p:cBhvr>
                                      <p:to>
                                        <a:srgbClr val="B42D2D"/>
                                      </p:to>
                                    </p:animClr>
                                  </p:subTnLst>
                                </p:cTn>
                              </p:par>
                            </p:childTnLst>
                          </p:cTn>
                        </p:par>
                      </p:childTnLst>
                    </p:cTn>
                  </p:par>
                </p:childTnLst>
              </p:cTn>
              <p:nextCondLst>
                <p:cond evt="onClick" delay="0">
                  <p:tgtEl>
                    <p:spTgt spid="41"/>
                  </p:tgtEl>
                </p:cond>
              </p:nextCondLst>
            </p:seq>
            <p:seq concurrent="1" nextAc="seek">
              <p:cTn id="26" restart="whenNotActive" fill="hold" evtFilter="cancelBubble" nodeType="interactiveSeq">
                <p:stCondLst>
                  <p:cond evt="onClick" delay="0">
                    <p:tgtEl>
                      <p:spTgt spid="61"/>
                    </p:tgtEl>
                  </p:cond>
                </p:stCondLst>
                <p:endSync evt="end" delay="0">
                  <p:rtn val="all"/>
                </p:endSync>
                <p:childTnLst>
                  <p:par>
                    <p:cTn id="27" fill="hold">
                      <p:stCondLst>
                        <p:cond delay="0"/>
                      </p:stCondLst>
                      <p:childTnLst>
                        <p:par>
                          <p:cTn id="28" fill="hold">
                            <p:stCondLst>
                              <p:cond delay="0"/>
                            </p:stCondLst>
                            <p:childTnLst>
                              <p:par>
                                <p:cTn id="29" presetID="26" presetClass="emph" presetSubtype="0" repeatCount="2000" fill="hold" grpId="0" nodeType="clickEffect">
                                  <p:stCondLst>
                                    <p:cond delay="0"/>
                                  </p:stCondLst>
                                  <p:childTnLst>
                                    <p:animEffect transition="out" filter="fade">
                                      <p:cBhvr>
                                        <p:cTn id="30" dur="500" tmFilter="0, 0; .2, .5; .8, .5; 1, 0"/>
                                        <p:tgtEl>
                                          <p:spTgt spid="61"/>
                                        </p:tgtEl>
                                      </p:cBhvr>
                                    </p:animEffect>
                                    <p:animScale>
                                      <p:cBhvr>
                                        <p:cTn id="31" dur="250" autoRev="1" fill="hold"/>
                                        <p:tgtEl>
                                          <p:spTgt spid="61"/>
                                        </p:tgtEl>
                                      </p:cBhvr>
                                      <p:by x="105000" y="105000"/>
                                    </p:animScale>
                                  </p:childTnLst>
                                  <p:subTnLst>
                                    <p:animClr clrSpc="rgb" dir="cw">
                                      <p:cBhvr override="childStyle">
                                        <p:cTn dur="1" fill="hold" display="0" masterRel="nextClick" afterEffect="1"/>
                                        <p:tgtEl>
                                          <p:spTgt spid="61"/>
                                        </p:tgtEl>
                                        <p:attrNameLst>
                                          <p:attrName>ppt_c</p:attrName>
                                        </p:attrNameLst>
                                      </p:cBhvr>
                                      <p:to>
                                        <a:srgbClr val="B42D2D"/>
                                      </p:to>
                                    </p:animClr>
                                  </p:subTnLst>
                                </p:cTn>
                              </p:par>
                            </p:childTnLst>
                          </p:cTn>
                        </p:par>
                      </p:childTnLst>
                    </p:cTn>
                  </p:par>
                </p:childTnLst>
              </p:cTn>
              <p:nextCondLst>
                <p:cond evt="onClick" delay="0">
                  <p:tgtEl>
                    <p:spTgt spid="61"/>
                  </p:tgtEl>
                </p:cond>
              </p:nextCondLst>
            </p:seq>
          </p:childTnLst>
        </p:cTn>
      </p:par>
    </p:tnLst>
    <p:bldLst>
      <p:bldP spid="34" grpId="0"/>
      <p:bldP spid="35" grpId="0"/>
      <p:bldP spid="36" grpId="0"/>
      <p:bldP spid="41" grpId="0"/>
      <p:bldP spid="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052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8" name="Text Box 2"/>
          <p:cNvSpPr txBox="1">
            <a:spLocks noChangeArrowheads="1"/>
          </p:cNvSpPr>
          <p:nvPr/>
        </p:nvSpPr>
        <p:spPr bwMode="auto">
          <a:xfrm>
            <a:off x="638168" y="61585"/>
            <a:ext cx="18764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理解数据</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39" name="Group 67"/>
          <p:cNvGrpSpPr/>
          <p:nvPr/>
        </p:nvGrpSpPr>
        <p:grpSpPr>
          <a:xfrm>
            <a:off x="651936" y="1093502"/>
            <a:ext cx="360000" cy="360000"/>
            <a:chOff x="10115551" y="5634038"/>
            <a:chExt cx="577850" cy="576263"/>
          </a:xfrm>
          <a:solidFill>
            <a:srgbClr val="5A327D"/>
          </a:solidFill>
        </p:grpSpPr>
        <p:sp>
          <p:nvSpPr>
            <p:cNvPr id="41"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2"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sp>
        <p:nvSpPr>
          <p:cNvPr id="43" name="Text Box 7"/>
          <p:cNvSpPr txBox="1">
            <a:spLocks noChangeArrowheads="1"/>
          </p:cNvSpPr>
          <p:nvPr/>
        </p:nvSpPr>
        <p:spPr bwMode="auto">
          <a:xfrm>
            <a:off x="1191935" y="1006408"/>
            <a:ext cx="106157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数据</a:t>
            </a:r>
            <a:r>
              <a:rPr kumimoji="0" lang="en-US" altLang="zh-CN"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(data)</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9" name="组合 8"/>
          <p:cNvGrpSpPr/>
          <p:nvPr/>
        </p:nvGrpSpPr>
        <p:grpSpPr>
          <a:xfrm>
            <a:off x="1702308" y="1615070"/>
            <a:ext cx="8188452" cy="1110333"/>
            <a:chOff x="1458468" y="2749825"/>
            <a:chExt cx="8188452" cy="1110333"/>
          </a:xfrm>
        </p:grpSpPr>
        <p:sp>
          <p:nvSpPr>
            <p:cNvPr id="44" name="Text Box 7"/>
            <p:cNvSpPr txBox="1">
              <a:spLocks noChangeArrowheads="1"/>
            </p:cNvSpPr>
            <p:nvPr/>
          </p:nvSpPr>
          <p:spPr bwMode="auto">
            <a:xfrm>
              <a:off x="1458468" y="3075923"/>
              <a:ext cx="9540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数据</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8" name="左大括号 7"/>
            <p:cNvSpPr/>
            <p:nvPr/>
          </p:nvSpPr>
          <p:spPr>
            <a:xfrm>
              <a:off x="2408233" y="2904755"/>
              <a:ext cx="180000" cy="792000"/>
            </a:xfrm>
            <a:prstGeom prst="leftBrace">
              <a:avLst>
                <a:gd name="adj1" fmla="val 21592"/>
                <a:gd name="adj2" fmla="val 50000"/>
              </a:avLst>
            </a:prstGeom>
            <a:ln w="28575">
              <a:solidFill>
                <a:srgbClr val="285A3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1F5281"/>
                </a:solidFill>
                <a:effectLst/>
                <a:uLnTx/>
                <a:uFillTx/>
                <a:latin typeface="Verdana"/>
                <a:ea typeface="+mn-ea"/>
                <a:cs typeface="+mn-cs"/>
              </a:endParaRPr>
            </a:p>
          </p:txBody>
        </p:sp>
        <p:sp>
          <p:nvSpPr>
            <p:cNvPr id="69" name="Text Box 7"/>
            <p:cNvSpPr txBox="1">
              <a:spLocks noChangeArrowheads="1"/>
            </p:cNvSpPr>
            <p:nvPr/>
          </p:nvSpPr>
          <p:spPr bwMode="auto">
            <a:xfrm>
              <a:off x="2662428" y="2749825"/>
              <a:ext cx="43784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数值数据</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整数、实数等</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70" name="Text Box 7"/>
            <p:cNvSpPr txBox="1">
              <a:spLocks noChangeArrowheads="1"/>
            </p:cNvSpPr>
            <p:nvPr/>
          </p:nvSpPr>
          <p:spPr bwMode="auto">
            <a:xfrm>
              <a:off x="2662428" y="3398493"/>
              <a:ext cx="69844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非数值数据</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图形、图象、声音、文字等 </a:t>
              </a:r>
              <a:endPar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sp>
        <p:nvSpPr>
          <p:cNvPr id="74" name="Text Box 7"/>
          <p:cNvSpPr txBox="1">
            <a:spLocks noChangeArrowheads="1"/>
          </p:cNvSpPr>
          <p:nvPr/>
        </p:nvSpPr>
        <p:spPr bwMode="auto">
          <a:xfrm>
            <a:off x="773856" y="5484288"/>
            <a:ext cx="9648000" cy="523220"/>
          </a:xfrm>
          <a:prstGeom prst="rect">
            <a:avLst/>
          </a:prstGeom>
          <a:noFill/>
          <a:ln w="38100">
            <a:solidFill>
              <a:srgbClr val="5C30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数据</a:t>
            </a:r>
            <a:r>
              <a:rPr kumimoji="0" lang="zh-CN" altLang="zh-CN"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是程序</a:t>
            </a:r>
            <a:r>
              <a:rPr kumimoji="0" lang="zh-CN"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的处理</a:t>
            </a:r>
            <a:r>
              <a:rPr kumimoji="0" lang="zh-CN" altLang="zh-CN"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对象</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计算机 </a:t>
            </a:r>
            <a:r>
              <a:rPr kumimoji="0" lang="en-US" altLang="zh-CN"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数据处理机</a:t>
            </a:r>
            <a:endParaRPr kumimoji="0" lang="en-US" altLang="zh-CN" sz="28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endParaRPr>
          </a:p>
        </p:txBody>
      </p:sp>
      <p:grpSp>
        <p:nvGrpSpPr>
          <p:cNvPr id="49" name="组合 48"/>
          <p:cNvGrpSpPr/>
          <p:nvPr/>
        </p:nvGrpSpPr>
        <p:grpSpPr>
          <a:xfrm>
            <a:off x="1568923" y="3013336"/>
            <a:ext cx="8201024" cy="2347296"/>
            <a:chOff x="365984" y="3495839"/>
            <a:chExt cx="8201024" cy="2608262"/>
          </a:xfrm>
        </p:grpSpPr>
        <p:sp>
          <p:nvSpPr>
            <p:cNvPr id="50" name="Rectangle 9"/>
            <p:cNvSpPr>
              <a:spLocks noChangeArrowheads="1"/>
            </p:cNvSpPr>
            <p:nvPr/>
          </p:nvSpPr>
          <p:spPr bwMode="auto">
            <a:xfrm>
              <a:off x="424431" y="349583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学号</a:t>
              </a:r>
            </a:p>
          </p:txBody>
        </p:sp>
        <p:sp>
          <p:nvSpPr>
            <p:cNvPr id="51" name="Rectangle 10"/>
            <p:cNvSpPr>
              <a:spLocks noChangeArrowheads="1"/>
            </p:cNvSpPr>
            <p:nvPr/>
          </p:nvSpPr>
          <p:spPr bwMode="auto">
            <a:xfrm>
              <a:off x="365984" y="349583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2" name="Rectangle 11"/>
            <p:cNvSpPr>
              <a:spLocks noChangeArrowheads="1"/>
            </p:cNvSpPr>
            <p:nvPr/>
          </p:nvSpPr>
          <p:spPr bwMode="auto">
            <a:xfrm>
              <a:off x="2162380" y="3495839"/>
              <a:ext cx="139867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姓名</a:t>
              </a:r>
            </a:p>
          </p:txBody>
        </p:sp>
        <p:sp>
          <p:nvSpPr>
            <p:cNvPr id="53" name="Rectangle 12"/>
            <p:cNvSpPr>
              <a:spLocks noChangeArrowheads="1"/>
            </p:cNvSpPr>
            <p:nvPr/>
          </p:nvSpPr>
          <p:spPr bwMode="auto">
            <a:xfrm>
              <a:off x="2136586" y="3495839"/>
              <a:ext cx="139867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Rectangle 13"/>
            <p:cNvSpPr>
              <a:spLocks noChangeArrowheads="1"/>
            </p:cNvSpPr>
            <p:nvPr/>
          </p:nvSpPr>
          <p:spPr bwMode="auto">
            <a:xfrm>
              <a:off x="3591858" y="3495839"/>
              <a:ext cx="141959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性别</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5" name="Rectangle 14"/>
            <p:cNvSpPr>
              <a:spLocks noChangeArrowheads="1"/>
            </p:cNvSpPr>
            <p:nvPr/>
          </p:nvSpPr>
          <p:spPr bwMode="auto">
            <a:xfrm>
              <a:off x="3533411" y="3495839"/>
              <a:ext cx="141959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6" name="Rectangle 15"/>
            <p:cNvSpPr>
              <a:spLocks noChangeArrowheads="1"/>
            </p:cNvSpPr>
            <p:nvPr/>
          </p:nvSpPr>
          <p:spPr bwMode="auto">
            <a:xfrm>
              <a:off x="5017706" y="349583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出生日期</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Rectangle 16"/>
            <p:cNvSpPr>
              <a:spLocks noChangeArrowheads="1"/>
            </p:cNvSpPr>
            <p:nvPr/>
          </p:nvSpPr>
          <p:spPr bwMode="auto">
            <a:xfrm>
              <a:off x="4959257" y="349583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8" name="Rectangle 17"/>
            <p:cNvSpPr>
              <a:spLocks noChangeArrowheads="1"/>
            </p:cNvSpPr>
            <p:nvPr/>
          </p:nvSpPr>
          <p:spPr bwMode="auto">
            <a:xfrm>
              <a:off x="6792955" y="349583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籍贯</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9" name="Rectangle 18"/>
            <p:cNvSpPr>
              <a:spLocks noChangeArrowheads="1"/>
            </p:cNvSpPr>
            <p:nvPr/>
          </p:nvSpPr>
          <p:spPr bwMode="auto">
            <a:xfrm>
              <a:off x="6734508" y="349583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0" name="Rectangle 19"/>
            <p:cNvSpPr>
              <a:spLocks noChangeArrowheads="1"/>
            </p:cNvSpPr>
            <p:nvPr/>
          </p:nvSpPr>
          <p:spPr bwMode="auto">
            <a:xfrm>
              <a:off x="424431" y="4017771"/>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15041</a:t>
              </a: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001</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Rectangle 20"/>
            <p:cNvSpPr>
              <a:spLocks noChangeArrowheads="1"/>
            </p:cNvSpPr>
            <p:nvPr/>
          </p:nvSpPr>
          <p:spPr bwMode="auto">
            <a:xfrm>
              <a:off x="365984" y="4017771"/>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2" name="Rectangle 21"/>
            <p:cNvSpPr>
              <a:spLocks noChangeArrowheads="1"/>
            </p:cNvSpPr>
            <p:nvPr/>
          </p:nvSpPr>
          <p:spPr bwMode="auto">
            <a:xfrm>
              <a:off x="2162380" y="4017771"/>
              <a:ext cx="139867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王  军</a:t>
              </a:r>
            </a:p>
          </p:txBody>
        </p:sp>
        <p:sp>
          <p:nvSpPr>
            <p:cNvPr id="63" name="Rectangle 22"/>
            <p:cNvSpPr>
              <a:spLocks noChangeArrowheads="1"/>
            </p:cNvSpPr>
            <p:nvPr/>
          </p:nvSpPr>
          <p:spPr bwMode="auto">
            <a:xfrm>
              <a:off x="2136586" y="4017771"/>
              <a:ext cx="139867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4" name="Rectangle 23"/>
            <p:cNvSpPr>
              <a:spLocks noChangeArrowheads="1"/>
            </p:cNvSpPr>
            <p:nvPr/>
          </p:nvSpPr>
          <p:spPr bwMode="auto">
            <a:xfrm>
              <a:off x="3591858" y="4017771"/>
              <a:ext cx="141959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男</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5" name="Rectangle 24"/>
            <p:cNvSpPr>
              <a:spLocks noChangeArrowheads="1"/>
            </p:cNvSpPr>
            <p:nvPr/>
          </p:nvSpPr>
          <p:spPr bwMode="auto">
            <a:xfrm>
              <a:off x="3533411" y="4017771"/>
              <a:ext cx="141959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Rectangle 25"/>
            <p:cNvSpPr>
              <a:spLocks noChangeArrowheads="1"/>
            </p:cNvSpPr>
            <p:nvPr/>
          </p:nvSpPr>
          <p:spPr bwMode="auto">
            <a:xfrm>
              <a:off x="6732802" y="4017771"/>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吉林省图们市</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Rectangle 26"/>
            <p:cNvSpPr>
              <a:spLocks noChangeArrowheads="1"/>
            </p:cNvSpPr>
            <p:nvPr/>
          </p:nvSpPr>
          <p:spPr bwMode="auto">
            <a:xfrm>
              <a:off x="6734508" y="4017771"/>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 name="Rectangle 27"/>
            <p:cNvSpPr>
              <a:spLocks noChangeArrowheads="1"/>
            </p:cNvSpPr>
            <p:nvPr/>
          </p:nvSpPr>
          <p:spPr bwMode="auto">
            <a:xfrm>
              <a:off x="424431" y="4539704"/>
              <a:ext cx="1774053"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15041002</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5" name="Rectangle 28"/>
            <p:cNvSpPr>
              <a:spLocks noChangeArrowheads="1"/>
            </p:cNvSpPr>
            <p:nvPr/>
          </p:nvSpPr>
          <p:spPr bwMode="auto">
            <a:xfrm>
              <a:off x="365984" y="4539704"/>
              <a:ext cx="1774053"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6" name="Rectangle 29"/>
            <p:cNvSpPr>
              <a:spLocks noChangeArrowheads="1"/>
            </p:cNvSpPr>
            <p:nvPr/>
          </p:nvSpPr>
          <p:spPr bwMode="auto">
            <a:xfrm>
              <a:off x="2162380" y="4539704"/>
              <a:ext cx="1398670"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李  明</a:t>
              </a:r>
            </a:p>
          </p:txBody>
        </p:sp>
        <p:sp>
          <p:nvSpPr>
            <p:cNvPr id="78" name="Rectangle 30"/>
            <p:cNvSpPr>
              <a:spLocks noChangeArrowheads="1"/>
            </p:cNvSpPr>
            <p:nvPr/>
          </p:nvSpPr>
          <p:spPr bwMode="auto">
            <a:xfrm>
              <a:off x="2136586" y="4539704"/>
              <a:ext cx="1398670"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9" name="Rectangle 31"/>
            <p:cNvSpPr>
              <a:spLocks noChangeArrowheads="1"/>
            </p:cNvSpPr>
            <p:nvPr/>
          </p:nvSpPr>
          <p:spPr bwMode="auto">
            <a:xfrm>
              <a:off x="3591858" y="4539704"/>
              <a:ext cx="1419590"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男</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0" name="Rectangle 32"/>
            <p:cNvSpPr>
              <a:spLocks noChangeArrowheads="1"/>
            </p:cNvSpPr>
            <p:nvPr/>
          </p:nvSpPr>
          <p:spPr bwMode="auto">
            <a:xfrm>
              <a:off x="3533411" y="4539704"/>
              <a:ext cx="1419590"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1" name="Rectangle 33"/>
            <p:cNvSpPr>
              <a:spLocks noChangeArrowheads="1"/>
            </p:cNvSpPr>
            <p:nvPr/>
          </p:nvSpPr>
          <p:spPr bwMode="auto">
            <a:xfrm>
              <a:off x="6747235" y="4539704"/>
              <a:ext cx="1774053"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吉林省吉林市</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Rectangle 34"/>
            <p:cNvSpPr>
              <a:spLocks noChangeArrowheads="1"/>
            </p:cNvSpPr>
            <p:nvPr/>
          </p:nvSpPr>
          <p:spPr bwMode="auto">
            <a:xfrm>
              <a:off x="6734508" y="4539704"/>
              <a:ext cx="1774053"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3" name="Rectangle 35"/>
            <p:cNvSpPr>
              <a:spLocks noChangeArrowheads="1"/>
            </p:cNvSpPr>
            <p:nvPr/>
          </p:nvSpPr>
          <p:spPr bwMode="auto">
            <a:xfrm>
              <a:off x="424431" y="5060236"/>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15041003</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Rectangle 36"/>
            <p:cNvSpPr>
              <a:spLocks noChangeArrowheads="1"/>
            </p:cNvSpPr>
            <p:nvPr/>
          </p:nvSpPr>
          <p:spPr bwMode="auto">
            <a:xfrm>
              <a:off x="365984" y="5060236"/>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5" name="Rectangle 37"/>
            <p:cNvSpPr>
              <a:spLocks noChangeArrowheads="1"/>
            </p:cNvSpPr>
            <p:nvPr/>
          </p:nvSpPr>
          <p:spPr bwMode="auto">
            <a:xfrm>
              <a:off x="2162380" y="5060236"/>
              <a:ext cx="139867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汤晓影</a:t>
              </a:r>
            </a:p>
          </p:txBody>
        </p:sp>
        <p:sp>
          <p:nvSpPr>
            <p:cNvPr id="86" name="Rectangle 38"/>
            <p:cNvSpPr>
              <a:spLocks noChangeArrowheads="1"/>
            </p:cNvSpPr>
            <p:nvPr/>
          </p:nvSpPr>
          <p:spPr bwMode="auto">
            <a:xfrm>
              <a:off x="2136586" y="5060236"/>
              <a:ext cx="139867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7" name="Rectangle 39"/>
            <p:cNvSpPr>
              <a:spLocks noChangeArrowheads="1"/>
            </p:cNvSpPr>
            <p:nvPr/>
          </p:nvSpPr>
          <p:spPr bwMode="auto">
            <a:xfrm>
              <a:off x="3591858" y="5060236"/>
              <a:ext cx="141959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女</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8" name="Rectangle 40"/>
            <p:cNvSpPr>
              <a:spLocks noChangeArrowheads="1"/>
            </p:cNvSpPr>
            <p:nvPr/>
          </p:nvSpPr>
          <p:spPr bwMode="auto">
            <a:xfrm>
              <a:off x="3533411" y="5060236"/>
              <a:ext cx="141959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9" name="Rectangle 41"/>
            <p:cNvSpPr>
              <a:spLocks noChangeArrowheads="1"/>
            </p:cNvSpPr>
            <p:nvPr/>
          </p:nvSpPr>
          <p:spPr bwMode="auto">
            <a:xfrm>
              <a:off x="6731995" y="5060236"/>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吉林省长春市</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0" name="Rectangle 42"/>
            <p:cNvSpPr>
              <a:spLocks noChangeArrowheads="1"/>
            </p:cNvSpPr>
            <p:nvPr/>
          </p:nvSpPr>
          <p:spPr bwMode="auto">
            <a:xfrm>
              <a:off x="6734508" y="5060236"/>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1" name="Rectangle 43"/>
            <p:cNvSpPr>
              <a:spLocks noChangeArrowheads="1"/>
            </p:cNvSpPr>
            <p:nvPr/>
          </p:nvSpPr>
          <p:spPr bwMode="auto">
            <a:xfrm>
              <a:off x="424431" y="558216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92" name="Rectangle 44"/>
            <p:cNvSpPr>
              <a:spLocks noChangeArrowheads="1"/>
            </p:cNvSpPr>
            <p:nvPr/>
          </p:nvSpPr>
          <p:spPr bwMode="auto">
            <a:xfrm>
              <a:off x="365984" y="558216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3" name="Rectangle 45"/>
            <p:cNvSpPr>
              <a:spLocks noChangeArrowheads="1"/>
            </p:cNvSpPr>
            <p:nvPr/>
          </p:nvSpPr>
          <p:spPr bwMode="auto">
            <a:xfrm>
              <a:off x="2162380" y="5582169"/>
              <a:ext cx="139867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94" name="Rectangle 46"/>
            <p:cNvSpPr>
              <a:spLocks noChangeArrowheads="1"/>
            </p:cNvSpPr>
            <p:nvPr/>
          </p:nvSpPr>
          <p:spPr bwMode="auto">
            <a:xfrm>
              <a:off x="2136586" y="5582169"/>
              <a:ext cx="139867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5" name="Rectangle 47"/>
            <p:cNvSpPr>
              <a:spLocks noChangeArrowheads="1"/>
            </p:cNvSpPr>
            <p:nvPr/>
          </p:nvSpPr>
          <p:spPr bwMode="auto">
            <a:xfrm>
              <a:off x="3591858" y="5582169"/>
              <a:ext cx="141959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96" name="Rectangle 48"/>
            <p:cNvSpPr>
              <a:spLocks noChangeArrowheads="1"/>
            </p:cNvSpPr>
            <p:nvPr/>
          </p:nvSpPr>
          <p:spPr bwMode="auto">
            <a:xfrm>
              <a:off x="3533411" y="5582169"/>
              <a:ext cx="141959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7" name="Rectangle 49"/>
            <p:cNvSpPr>
              <a:spLocks noChangeArrowheads="1"/>
            </p:cNvSpPr>
            <p:nvPr/>
          </p:nvSpPr>
          <p:spPr bwMode="auto">
            <a:xfrm>
              <a:off x="5017706" y="4017771"/>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19970102</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8" name="Rectangle 50"/>
            <p:cNvSpPr>
              <a:spLocks noChangeArrowheads="1"/>
            </p:cNvSpPr>
            <p:nvPr/>
          </p:nvSpPr>
          <p:spPr bwMode="auto">
            <a:xfrm>
              <a:off x="4959257" y="4017771"/>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9" name="Rectangle 51"/>
            <p:cNvSpPr>
              <a:spLocks noChangeArrowheads="1"/>
            </p:cNvSpPr>
            <p:nvPr/>
          </p:nvSpPr>
          <p:spPr bwMode="auto">
            <a:xfrm>
              <a:off x="5017706" y="4539704"/>
              <a:ext cx="1774053"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19980328</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0" name="Rectangle 52"/>
            <p:cNvSpPr>
              <a:spLocks noChangeArrowheads="1"/>
            </p:cNvSpPr>
            <p:nvPr/>
          </p:nvSpPr>
          <p:spPr bwMode="auto">
            <a:xfrm>
              <a:off x="4959257" y="4539704"/>
              <a:ext cx="1774053"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1" name="Rectangle 53"/>
            <p:cNvSpPr>
              <a:spLocks noChangeArrowheads="1"/>
            </p:cNvSpPr>
            <p:nvPr/>
          </p:nvSpPr>
          <p:spPr bwMode="auto">
            <a:xfrm>
              <a:off x="5017706" y="5060236"/>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19971116</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2" name="Rectangle 54"/>
            <p:cNvSpPr>
              <a:spLocks noChangeArrowheads="1"/>
            </p:cNvSpPr>
            <p:nvPr/>
          </p:nvSpPr>
          <p:spPr bwMode="auto">
            <a:xfrm>
              <a:off x="4959257" y="5060236"/>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3" name="Rectangle 55"/>
            <p:cNvSpPr>
              <a:spLocks noChangeArrowheads="1"/>
            </p:cNvSpPr>
            <p:nvPr/>
          </p:nvSpPr>
          <p:spPr bwMode="auto">
            <a:xfrm>
              <a:off x="5017706" y="558216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04" name="Rectangle 56"/>
            <p:cNvSpPr>
              <a:spLocks noChangeArrowheads="1"/>
            </p:cNvSpPr>
            <p:nvPr/>
          </p:nvSpPr>
          <p:spPr bwMode="auto">
            <a:xfrm>
              <a:off x="4959257" y="558216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5" name="Rectangle 57"/>
            <p:cNvSpPr>
              <a:spLocks noChangeArrowheads="1"/>
            </p:cNvSpPr>
            <p:nvPr/>
          </p:nvSpPr>
          <p:spPr bwMode="auto">
            <a:xfrm>
              <a:off x="6792955" y="558216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06" name="Rectangle 58"/>
            <p:cNvSpPr>
              <a:spLocks noChangeArrowheads="1"/>
            </p:cNvSpPr>
            <p:nvPr/>
          </p:nvSpPr>
          <p:spPr bwMode="auto">
            <a:xfrm>
              <a:off x="6734508" y="558216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文本框 1"/>
          <p:cNvSpPr txBox="1"/>
          <p:nvPr/>
        </p:nvSpPr>
        <p:spPr>
          <a:xfrm>
            <a:off x="723145" y="1738319"/>
            <a:ext cx="126669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srgbClr val="FF0000"/>
                </a:solidFill>
                <a:effectLst/>
                <a:uLnTx/>
                <a:uFillTx/>
                <a:latin typeface="Verdana"/>
                <a:ea typeface="+mn-ea"/>
                <a:cs typeface="+mn-cs"/>
              </a:rPr>
              <a:t>分类？</a:t>
            </a:r>
            <a:endParaRPr kumimoji="0" lang="zh-CN" altLang="en-US" sz="2800" b="1" i="0" u="none" strike="noStrike" kern="1200" cap="none" spc="0" normalizeH="0" baseline="0" noProof="0" dirty="0">
              <a:ln>
                <a:noFill/>
              </a:ln>
              <a:solidFill>
                <a:srgbClr val="FF0000"/>
              </a:solidFill>
              <a:effectLst/>
              <a:uLnTx/>
              <a:uFillTx/>
              <a:latin typeface="Verdana"/>
              <a:ea typeface="+mn-ea"/>
              <a:cs typeface="+mn-cs"/>
            </a:endParaRPr>
          </a:p>
        </p:txBody>
      </p:sp>
      <p:sp>
        <p:nvSpPr>
          <p:cNvPr id="3" name="矩形 2"/>
          <p:cNvSpPr/>
          <p:nvPr/>
        </p:nvSpPr>
        <p:spPr>
          <a:xfrm>
            <a:off x="827758" y="6228657"/>
            <a:ext cx="9594098" cy="451406"/>
          </a:xfrm>
          <a:prstGeom prst="rect">
            <a:avLst/>
          </a:prstGeom>
          <a:ln w="38100">
            <a:solidFill>
              <a:srgbClr val="5A327D"/>
            </a:solidFill>
          </a:ln>
        </p:spPr>
        <p:txBody>
          <a:bodyPr wrap="square">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数据是计算机程序</a:t>
            </a:r>
            <a:r>
              <a:rPr kumimoji="0" lang="zh-CN" altLang="en-US" sz="28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加工处理的原料</a:t>
            </a:r>
          </a:p>
        </p:txBody>
      </p:sp>
      <p:sp>
        <p:nvSpPr>
          <p:cNvPr id="4" name="矩形 3"/>
          <p:cNvSpPr/>
          <p:nvPr/>
        </p:nvSpPr>
        <p:spPr>
          <a:xfrm>
            <a:off x="3318567" y="1004379"/>
            <a:ext cx="8563314" cy="461665"/>
          </a:xfrm>
          <a:prstGeom prst="rect">
            <a:avLst/>
          </a:prstGeom>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所有能</a:t>
            </a:r>
            <a:r>
              <a:rPr kumimoji="0" lang="zh-CN" altLang="en-US" sz="24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输入</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到计算机中并能被程序</a:t>
            </a:r>
            <a:r>
              <a:rPr kumimoji="0" lang="zh-CN" altLang="en-US" sz="24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识别和处理</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的</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符号的</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总称</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797519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2" grpId="0"/>
      <p:bldP spid="3"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42923" y="1034817"/>
            <a:ext cx="11602078" cy="990015"/>
            <a:chOff x="513722" y="910622"/>
            <a:chExt cx="11602078" cy="990015"/>
          </a:xfrm>
        </p:grpSpPr>
        <p:sp>
          <p:nvSpPr>
            <p:cNvPr id="2" name="矩形 1"/>
            <p:cNvSpPr/>
            <p:nvPr/>
          </p:nvSpPr>
          <p:spPr>
            <a:xfrm>
              <a:off x="1023200" y="910622"/>
              <a:ext cx="11092600" cy="990015"/>
            </a:xfrm>
            <a:prstGeom prst="rect">
              <a:avLst/>
            </a:prstGeom>
          </p:spPr>
          <p:txBody>
            <a:bodyPr wrap="square">
              <a:spAutoFit/>
            </a:bodyPr>
            <a:lstStyle/>
            <a:p>
              <a:pPr marL="0" marR="0" lvl="0" indent="0" algn="l" defTabSz="914400" rtl="0" eaLnBrk="1" fontAlgn="auto" latinLnBrk="0" hangingPunct="1">
                <a:lnSpc>
                  <a:spcPts val="35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数据</a:t>
              </a:r>
              <a:r>
                <a:rPr kumimoji="0" lang="zh-CN"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元素</a:t>
              </a:r>
              <a:r>
                <a:rPr kumimoji="0" lang="en-US" altLang="zh-CN" sz="2400" b="0" i="0" u="none" strike="noStrike" kern="1200" cap="none" spc="0" normalizeH="0" baseline="0" noProof="0" dirty="0">
                  <a:ln>
                    <a:noFill/>
                  </a:ln>
                  <a:solidFill>
                    <a:srgbClr val="285A32"/>
                  </a:solidFill>
                  <a:effectLst/>
                  <a:uLnTx/>
                  <a:uFillTx/>
                  <a:latin typeface="微软雅黑" panose="020B0503020204020204" pitchFamily="34" charset="-122"/>
                  <a:ea typeface="微软雅黑" panose="020B0503020204020204" pitchFamily="34" charset="-122"/>
                </a:rPr>
                <a:t>(</a:t>
              </a:r>
              <a:r>
                <a:rPr kumimoji="0" lang="en-US" altLang="zh-CN" sz="24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rPr>
                <a:t>data element)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数据</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a:t>
              </a:r>
              <a:r>
                <a:rPr kumimoji="0" lang="zh-CN" altLang="zh-CN" sz="2400" b="0"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基本单位</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在程序中作为</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一个整体进行考虑和</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处理</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5" name="Group 67"/>
            <p:cNvGrpSpPr/>
            <p:nvPr/>
          </p:nvGrpSpPr>
          <p:grpSpPr>
            <a:xfrm>
              <a:off x="513722" y="971582"/>
              <a:ext cx="432000" cy="432000"/>
              <a:chOff x="10115551" y="5634038"/>
              <a:chExt cx="577850" cy="576263"/>
            </a:xfrm>
            <a:solidFill>
              <a:srgbClr val="5A327D"/>
            </a:solidFill>
          </p:grpSpPr>
          <p:sp>
            <p:nvSpPr>
              <p:cNvPr id="36"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1F5281"/>
                  </a:solidFill>
                  <a:effectLst/>
                  <a:uLnTx/>
                  <a:uFillTx/>
                  <a:latin typeface="Verdana"/>
                  <a:ea typeface="+mn-ea"/>
                  <a:cs typeface="+mn-cs"/>
                </a:endParaRPr>
              </a:p>
            </p:txBody>
          </p:sp>
          <p:sp>
            <p:nvSpPr>
              <p:cNvPr id="4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1F5281"/>
                  </a:solidFill>
                  <a:effectLst/>
                  <a:uLnTx/>
                  <a:uFillTx/>
                  <a:latin typeface="Verdana"/>
                  <a:ea typeface="+mn-ea"/>
                  <a:cs typeface="+mn-cs"/>
                </a:endParaRPr>
              </a:p>
            </p:txBody>
          </p:sp>
        </p:grpSp>
      </p:grpSp>
      <p:grpSp>
        <p:nvGrpSpPr>
          <p:cNvPr id="5" name="组合 4"/>
          <p:cNvGrpSpPr/>
          <p:nvPr/>
        </p:nvGrpSpPr>
        <p:grpSpPr>
          <a:xfrm>
            <a:off x="572125" y="1909614"/>
            <a:ext cx="8530887" cy="491920"/>
            <a:chOff x="513722" y="1658428"/>
            <a:chExt cx="6593949" cy="491920"/>
          </a:xfrm>
        </p:grpSpPr>
        <p:sp>
          <p:nvSpPr>
            <p:cNvPr id="45" name="矩形 44"/>
            <p:cNvSpPr/>
            <p:nvPr/>
          </p:nvSpPr>
          <p:spPr>
            <a:xfrm>
              <a:off x="1023200" y="1658428"/>
              <a:ext cx="6084471"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数据项</a:t>
              </a:r>
              <a:r>
                <a:rPr kumimoji="0" lang="en-US" altLang="zh-CN" sz="2400" b="0" i="0" u="none" strike="noStrike" kern="1200" cap="none" spc="0" normalizeH="0" baseline="0" noProof="0" dirty="0">
                  <a:ln>
                    <a:noFill/>
                  </a:ln>
                  <a:solidFill>
                    <a:srgbClr val="285A32"/>
                  </a:solidFill>
                  <a:effectLst/>
                  <a:uLnTx/>
                  <a:uFillTx/>
                  <a:latin typeface="微软雅黑" panose="020B0503020204020204" pitchFamily="34" charset="-122"/>
                  <a:ea typeface="微软雅黑" panose="020B0503020204020204" pitchFamily="34" charset="-122"/>
                </a:rPr>
                <a:t>(</a:t>
              </a:r>
              <a:r>
                <a:rPr kumimoji="0" lang="en-US" altLang="zh-CN" sz="24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rPr>
                <a:t>data item)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构成</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数据元素的</a:t>
              </a:r>
              <a:r>
                <a:rPr kumimoji="0" lang="zh-CN" altLang="zh-CN" sz="2400" b="0"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最小</a:t>
              </a:r>
              <a:r>
                <a:rPr kumimoji="0" lang="zh-CN"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单位</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6" name="Group 67"/>
            <p:cNvGrpSpPr/>
            <p:nvPr/>
          </p:nvGrpSpPr>
          <p:grpSpPr>
            <a:xfrm>
              <a:off x="513722" y="1718348"/>
              <a:ext cx="432000" cy="432000"/>
              <a:chOff x="10115551" y="5634038"/>
              <a:chExt cx="577850" cy="576263"/>
            </a:xfrm>
            <a:solidFill>
              <a:srgbClr val="5A327D"/>
            </a:solidFill>
          </p:grpSpPr>
          <p:sp>
            <p:nvSpPr>
              <p:cNvPr id="47"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1F5281"/>
                  </a:solidFill>
                  <a:effectLst/>
                  <a:uLnTx/>
                  <a:uFillTx/>
                  <a:latin typeface="Verdana"/>
                  <a:ea typeface="+mn-ea"/>
                  <a:cs typeface="+mn-cs"/>
                </a:endParaRPr>
              </a:p>
            </p:txBody>
          </p:sp>
          <p:sp>
            <p:nvSpPr>
              <p:cNvPr id="4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1F5281"/>
                  </a:solidFill>
                  <a:effectLst/>
                  <a:uLnTx/>
                  <a:uFillTx/>
                  <a:latin typeface="Verdana"/>
                  <a:ea typeface="+mn-ea"/>
                  <a:cs typeface="+mn-cs"/>
                </a:endParaRPr>
              </a:p>
            </p:txBody>
          </p:sp>
        </p:grpSp>
      </p:grpSp>
      <p:grpSp>
        <p:nvGrpSpPr>
          <p:cNvPr id="49" name="组合 48"/>
          <p:cNvGrpSpPr/>
          <p:nvPr/>
        </p:nvGrpSpPr>
        <p:grpSpPr>
          <a:xfrm>
            <a:off x="1568923" y="2449456"/>
            <a:ext cx="8201024" cy="2347296"/>
            <a:chOff x="365984" y="3495839"/>
            <a:chExt cx="8201024" cy="2608262"/>
          </a:xfrm>
        </p:grpSpPr>
        <p:sp>
          <p:nvSpPr>
            <p:cNvPr id="50" name="Rectangle 9"/>
            <p:cNvSpPr>
              <a:spLocks noChangeArrowheads="1"/>
            </p:cNvSpPr>
            <p:nvPr/>
          </p:nvSpPr>
          <p:spPr bwMode="auto">
            <a:xfrm>
              <a:off x="424431" y="349583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学号</a:t>
              </a:r>
            </a:p>
          </p:txBody>
        </p:sp>
        <p:sp>
          <p:nvSpPr>
            <p:cNvPr id="51" name="Rectangle 10"/>
            <p:cNvSpPr>
              <a:spLocks noChangeArrowheads="1"/>
            </p:cNvSpPr>
            <p:nvPr/>
          </p:nvSpPr>
          <p:spPr bwMode="auto">
            <a:xfrm>
              <a:off x="365984" y="349583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2" name="Rectangle 11"/>
            <p:cNvSpPr>
              <a:spLocks noChangeArrowheads="1"/>
            </p:cNvSpPr>
            <p:nvPr/>
          </p:nvSpPr>
          <p:spPr bwMode="auto">
            <a:xfrm>
              <a:off x="2162380" y="3495839"/>
              <a:ext cx="139867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姓名</a:t>
              </a:r>
            </a:p>
          </p:txBody>
        </p:sp>
        <p:sp>
          <p:nvSpPr>
            <p:cNvPr id="53" name="Rectangle 12"/>
            <p:cNvSpPr>
              <a:spLocks noChangeArrowheads="1"/>
            </p:cNvSpPr>
            <p:nvPr/>
          </p:nvSpPr>
          <p:spPr bwMode="auto">
            <a:xfrm>
              <a:off x="2136586" y="3495839"/>
              <a:ext cx="139867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Rectangle 13"/>
            <p:cNvSpPr>
              <a:spLocks noChangeArrowheads="1"/>
            </p:cNvSpPr>
            <p:nvPr/>
          </p:nvSpPr>
          <p:spPr bwMode="auto">
            <a:xfrm>
              <a:off x="3591858" y="3495839"/>
              <a:ext cx="141959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性别</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5" name="Rectangle 14"/>
            <p:cNvSpPr>
              <a:spLocks noChangeArrowheads="1"/>
            </p:cNvSpPr>
            <p:nvPr/>
          </p:nvSpPr>
          <p:spPr bwMode="auto">
            <a:xfrm>
              <a:off x="3533411" y="3495839"/>
              <a:ext cx="141959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6" name="Rectangle 15"/>
            <p:cNvSpPr>
              <a:spLocks noChangeArrowheads="1"/>
            </p:cNvSpPr>
            <p:nvPr/>
          </p:nvSpPr>
          <p:spPr bwMode="auto">
            <a:xfrm>
              <a:off x="5017706" y="349583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出生日期</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Rectangle 16"/>
            <p:cNvSpPr>
              <a:spLocks noChangeArrowheads="1"/>
            </p:cNvSpPr>
            <p:nvPr/>
          </p:nvSpPr>
          <p:spPr bwMode="auto">
            <a:xfrm>
              <a:off x="4959257" y="349583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8" name="Rectangle 17"/>
            <p:cNvSpPr>
              <a:spLocks noChangeArrowheads="1"/>
            </p:cNvSpPr>
            <p:nvPr/>
          </p:nvSpPr>
          <p:spPr bwMode="auto">
            <a:xfrm>
              <a:off x="6792955" y="349583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籍贯</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9" name="Rectangle 18"/>
            <p:cNvSpPr>
              <a:spLocks noChangeArrowheads="1"/>
            </p:cNvSpPr>
            <p:nvPr/>
          </p:nvSpPr>
          <p:spPr bwMode="auto">
            <a:xfrm>
              <a:off x="6734508" y="349583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0" name="Rectangle 19"/>
            <p:cNvSpPr>
              <a:spLocks noChangeArrowheads="1"/>
            </p:cNvSpPr>
            <p:nvPr/>
          </p:nvSpPr>
          <p:spPr bwMode="auto">
            <a:xfrm>
              <a:off x="424431" y="4017771"/>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15041</a:t>
              </a: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001</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Rectangle 20"/>
            <p:cNvSpPr>
              <a:spLocks noChangeArrowheads="1"/>
            </p:cNvSpPr>
            <p:nvPr/>
          </p:nvSpPr>
          <p:spPr bwMode="auto">
            <a:xfrm>
              <a:off x="365984" y="4017771"/>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2" name="Rectangle 21"/>
            <p:cNvSpPr>
              <a:spLocks noChangeArrowheads="1"/>
            </p:cNvSpPr>
            <p:nvPr/>
          </p:nvSpPr>
          <p:spPr bwMode="auto">
            <a:xfrm>
              <a:off x="2162380" y="4017771"/>
              <a:ext cx="139867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王  军</a:t>
              </a:r>
            </a:p>
          </p:txBody>
        </p:sp>
        <p:sp>
          <p:nvSpPr>
            <p:cNvPr id="63" name="Rectangle 22"/>
            <p:cNvSpPr>
              <a:spLocks noChangeArrowheads="1"/>
            </p:cNvSpPr>
            <p:nvPr/>
          </p:nvSpPr>
          <p:spPr bwMode="auto">
            <a:xfrm>
              <a:off x="2136586" y="4017771"/>
              <a:ext cx="139867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4" name="Rectangle 23"/>
            <p:cNvSpPr>
              <a:spLocks noChangeArrowheads="1"/>
            </p:cNvSpPr>
            <p:nvPr/>
          </p:nvSpPr>
          <p:spPr bwMode="auto">
            <a:xfrm>
              <a:off x="3591858" y="4017771"/>
              <a:ext cx="141959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男</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5" name="Rectangle 24"/>
            <p:cNvSpPr>
              <a:spLocks noChangeArrowheads="1"/>
            </p:cNvSpPr>
            <p:nvPr/>
          </p:nvSpPr>
          <p:spPr bwMode="auto">
            <a:xfrm>
              <a:off x="3533411" y="4017771"/>
              <a:ext cx="141959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Rectangle 25"/>
            <p:cNvSpPr>
              <a:spLocks noChangeArrowheads="1"/>
            </p:cNvSpPr>
            <p:nvPr/>
          </p:nvSpPr>
          <p:spPr bwMode="auto">
            <a:xfrm>
              <a:off x="6732802" y="4017771"/>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吉林省图们市</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Rectangle 26"/>
            <p:cNvSpPr>
              <a:spLocks noChangeArrowheads="1"/>
            </p:cNvSpPr>
            <p:nvPr/>
          </p:nvSpPr>
          <p:spPr bwMode="auto">
            <a:xfrm>
              <a:off x="6734508" y="4017771"/>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 name="Rectangle 27"/>
            <p:cNvSpPr>
              <a:spLocks noChangeArrowheads="1"/>
            </p:cNvSpPr>
            <p:nvPr/>
          </p:nvSpPr>
          <p:spPr bwMode="auto">
            <a:xfrm>
              <a:off x="424431" y="4539704"/>
              <a:ext cx="1774053"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15041002</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1" name="Rectangle 28"/>
            <p:cNvSpPr>
              <a:spLocks noChangeArrowheads="1"/>
            </p:cNvSpPr>
            <p:nvPr/>
          </p:nvSpPr>
          <p:spPr bwMode="auto">
            <a:xfrm>
              <a:off x="365984" y="4539704"/>
              <a:ext cx="1774053"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2" name="Rectangle 29"/>
            <p:cNvSpPr>
              <a:spLocks noChangeArrowheads="1"/>
            </p:cNvSpPr>
            <p:nvPr/>
          </p:nvSpPr>
          <p:spPr bwMode="auto">
            <a:xfrm>
              <a:off x="2162380" y="4539704"/>
              <a:ext cx="1398670"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李  明</a:t>
              </a:r>
            </a:p>
          </p:txBody>
        </p:sp>
        <p:sp>
          <p:nvSpPr>
            <p:cNvPr id="73" name="Rectangle 30"/>
            <p:cNvSpPr>
              <a:spLocks noChangeArrowheads="1"/>
            </p:cNvSpPr>
            <p:nvPr/>
          </p:nvSpPr>
          <p:spPr bwMode="auto">
            <a:xfrm>
              <a:off x="2136586" y="4539704"/>
              <a:ext cx="1398670"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5" name="Rectangle 31"/>
            <p:cNvSpPr>
              <a:spLocks noChangeArrowheads="1"/>
            </p:cNvSpPr>
            <p:nvPr/>
          </p:nvSpPr>
          <p:spPr bwMode="auto">
            <a:xfrm>
              <a:off x="3591858" y="4539704"/>
              <a:ext cx="1419590"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男</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6" name="Rectangle 32"/>
            <p:cNvSpPr>
              <a:spLocks noChangeArrowheads="1"/>
            </p:cNvSpPr>
            <p:nvPr/>
          </p:nvSpPr>
          <p:spPr bwMode="auto">
            <a:xfrm>
              <a:off x="3533411" y="4539704"/>
              <a:ext cx="1419590"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8" name="Rectangle 33"/>
            <p:cNvSpPr>
              <a:spLocks noChangeArrowheads="1"/>
            </p:cNvSpPr>
            <p:nvPr/>
          </p:nvSpPr>
          <p:spPr bwMode="auto">
            <a:xfrm>
              <a:off x="6747235" y="4539704"/>
              <a:ext cx="1774053"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吉林省吉林市</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9" name="Rectangle 34"/>
            <p:cNvSpPr>
              <a:spLocks noChangeArrowheads="1"/>
            </p:cNvSpPr>
            <p:nvPr/>
          </p:nvSpPr>
          <p:spPr bwMode="auto">
            <a:xfrm>
              <a:off x="6734508" y="4539704"/>
              <a:ext cx="1774053"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0" name="Rectangle 35"/>
            <p:cNvSpPr>
              <a:spLocks noChangeArrowheads="1"/>
            </p:cNvSpPr>
            <p:nvPr/>
          </p:nvSpPr>
          <p:spPr bwMode="auto">
            <a:xfrm>
              <a:off x="424431" y="5060236"/>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15041003</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1" name="Rectangle 36"/>
            <p:cNvSpPr>
              <a:spLocks noChangeArrowheads="1"/>
            </p:cNvSpPr>
            <p:nvPr/>
          </p:nvSpPr>
          <p:spPr bwMode="auto">
            <a:xfrm>
              <a:off x="365984" y="5060236"/>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Rectangle 37"/>
            <p:cNvSpPr>
              <a:spLocks noChangeArrowheads="1"/>
            </p:cNvSpPr>
            <p:nvPr/>
          </p:nvSpPr>
          <p:spPr bwMode="auto">
            <a:xfrm>
              <a:off x="2162380" y="5060236"/>
              <a:ext cx="139867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汤晓影</a:t>
              </a:r>
            </a:p>
          </p:txBody>
        </p:sp>
        <p:sp>
          <p:nvSpPr>
            <p:cNvPr id="83" name="Rectangle 38"/>
            <p:cNvSpPr>
              <a:spLocks noChangeArrowheads="1"/>
            </p:cNvSpPr>
            <p:nvPr/>
          </p:nvSpPr>
          <p:spPr bwMode="auto">
            <a:xfrm>
              <a:off x="2136586" y="5060236"/>
              <a:ext cx="139867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Rectangle 39"/>
            <p:cNvSpPr>
              <a:spLocks noChangeArrowheads="1"/>
            </p:cNvSpPr>
            <p:nvPr/>
          </p:nvSpPr>
          <p:spPr bwMode="auto">
            <a:xfrm>
              <a:off x="3591858" y="5060236"/>
              <a:ext cx="141959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女</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5" name="Rectangle 40"/>
            <p:cNvSpPr>
              <a:spLocks noChangeArrowheads="1"/>
            </p:cNvSpPr>
            <p:nvPr/>
          </p:nvSpPr>
          <p:spPr bwMode="auto">
            <a:xfrm>
              <a:off x="3533411" y="5060236"/>
              <a:ext cx="141959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6" name="Rectangle 41"/>
            <p:cNvSpPr>
              <a:spLocks noChangeArrowheads="1"/>
            </p:cNvSpPr>
            <p:nvPr/>
          </p:nvSpPr>
          <p:spPr bwMode="auto">
            <a:xfrm>
              <a:off x="6731995" y="5060236"/>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吉林省长春市</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7" name="Rectangle 42"/>
            <p:cNvSpPr>
              <a:spLocks noChangeArrowheads="1"/>
            </p:cNvSpPr>
            <p:nvPr/>
          </p:nvSpPr>
          <p:spPr bwMode="auto">
            <a:xfrm>
              <a:off x="6734508" y="5060236"/>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8" name="Rectangle 43"/>
            <p:cNvSpPr>
              <a:spLocks noChangeArrowheads="1"/>
            </p:cNvSpPr>
            <p:nvPr/>
          </p:nvSpPr>
          <p:spPr bwMode="auto">
            <a:xfrm>
              <a:off x="424431" y="558216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89" name="Rectangle 44"/>
            <p:cNvSpPr>
              <a:spLocks noChangeArrowheads="1"/>
            </p:cNvSpPr>
            <p:nvPr/>
          </p:nvSpPr>
          <p:spPr bwMode="auto">
            <a:xfrm>
              <a:off x="365984" y="558216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0" name="Rectangle 45"/>
            <p:cNvSpPr>
              <a:spLocks noChangeArrowheads="1"/>
            </p:cNvSpPr>
            <p:nvPr/>
          </p:nvSpPr>
          <p:spPr bwMode="auto">
            <a:xfrm>
              <a:off x="2162380" y="5582169"/>
              <a:ext cx="139867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91" name="Rectangle 46"/>
            <p:cNvSpPr>
              <a:spLocks noChangeArrowheads="1"/>
            </p:cNvSpPr>
            <p:nvPr/>
          </p:nvSpPr>
          <p:spPr bwMode="auto">
            <a:xfrm>
              <a:off x="2136586" y="5582169"/>
              <a:ext cx="139867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2" name="Rectangle 47"/>
            <p:cNvSpPr>
              <a:spLocks noChangeArrowheads="1"/>
            </p:cNvSpPr>
            <p:nvPr/>
          </p:nvSpPr>
          <p:spPr bwMode="auto">
            <a:xfrm>
              <a:off x="3591858" y="5582169"/>
              <a:ext cx="141959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93" name="Rectangle 48"/>
            <p:cNvSpPr>
              <a:spLocks noChangeArrowheads="1"/>
            </p:cNvSpPr>
            <p:nvPr/>
          </p:nvSpPr>
          <p:spPr bwMode="auto">
            <a:xfrm>
              <a:off x="3533411" y="5582169"/>
              <a:ext cx="141959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4" name="Rectangle 49"/>
            <p:cNvSpPr>
              <a:spLocks noChangeArrowheads="1"/>
            </p:cNvSpPr>
            <p:nvPr/>
          </p:nvSpPr>
          <p:spPr bwMode="auto">
            <a:xfrm>
              <a:off x="5017706" y="4017771"/>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19970102</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5" name="Rectangle 50"/>
            <p:cNvSpPr>
              <a:spLocks noChangeArrowheads="1"/>
            </p:cNvSpPr>
            <p:nvPr/>
          </p:nvSpPr>
          <p:spPr bwMode="auto">
            <a:xfrm>
              <a:off x="4959257" y="4017771"/>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6" name="Rectangle 51"/>
            <p:cNvSpPr>
              <a:spLocks noChangeArrowheads="1"/>
            </p:cNvSpPr>
            <p:nvPr/>
          </p:nvSpPr>
          <p:spPr bwMode="auto">
            <a:xfrm>
              <a:off x="5017706" y="4539704"/>
              <a:ext cx="1774053"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19980328</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7" name="Rectangle 52"/>
            <p:cNvSpPr>
              <a:spLocks noChangeArrowheads="1"/>
            </p:cNvSpPr>
            <p:nvPr/>
          </p:nvSpPr>
          <p:spPr bwMode="auto">
            <a:xfrm>
              <a:off x="4959257" y="4539704"/>
              <a:ext cx="1774053"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8" name="Rectangle 53"/>
            <p:cNvSpPr>
              <a:spLocks noChangeArrowheads="1"/>
            </p:cNvSpPr>
            <p:nvPr/>
          </p:nvSpPr>
          <p:spPr bwMode="auto">
            <a:xfrm>
              <a:off x="5017706" y="5060236"/>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19971116</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9" name="Rectangle 54"/>
            <p:cNvSpPr>
              <a:spLocks noChangeArrowheads="1"/>
            </p:cNvSpPr>
            <p:nvPr/>
          </p:nvSpPr>
          <p:spPr bwMode="auto">
            <a:xfrm>
              <a:off x="4959257" y="5060236"/>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0" name="Rectangle 55"/>
            <p:cNvSpPr>
              <a:spLocks noChangeArrowheads="1"/>
            </p:cNvSpPr>
            <p:nvPr/>
          </p:nvSpPr>
          <p:spPr bwMode="auto">
            <a:xfrm>
              <a:off x="5017706" y="558216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01" name="Rectangle 56"/>
            <p:cNvSpPr>
              <a:spLocks noChangeArrowheads="1"/>
            </p:cNvSpPr>
            <p:nvPr/>
          </p:nvSpPr>
          <p:spPr bwMode="auto">
            <a:xfrm>
              <a:off x="4959257" y="558216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2" name="Rectangle 57"/>
            <p:cNvSpPr>
              <a:spLocks noChangeArrowheads="1"/>
            </p:cNvSpPr>
            <p:nvPr/>
          </p:nvSpPr>
          <p:spPr bwMode="auto">
            <a:xfrm>
              <a:off x="6792955" y="558216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03" name="Rectangle 58"/>
            <p:cNvSpPr>
              <a:spLocks noChangeArrowheads="1"/>
            </p:cNvSpPr>
            <p:nvPr/>
          </p:nvSpPr>
          <p:spPr bwMode="auto">
            <a:xfrm>
              <a:off x="6734508" y="558216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0" name="组合 9"/>
          <p:cNvGrpSpPr/>
          <p:nvPr/>
        </p:nvGrpSpPr>
        <p:grpSpPr>
          <a:xfrm>
            <a:off x="1584163" y="2985284"/>
            <a:ext cx="9746614" cy="1340045"/>
            <a:chOff x="1584163" y="3549164"/>
            <a:chExt cx="9746614" cy="1340045"/>
          </a:xfrm>
        </p:grpSpPr>
        <p:sp>
          <p:nvSpPr>
            <p:cNvPr id="109" name="AutoShape 3370"/>
            <p:cNvSpPr>
              <a:spLocks noChangeArrowheads="1"/>
            </p:cNvSpPr>
            <p:nvPr/>
          </p:nvSpPr>
          <p:spPr bwMode="auto">
            <a:xfrm>
              <a:off x="9800427" y="3549164"/>
              <a:ext cx="1530350" cy="404812"/>
            </a:xfrm>
            <a:prstGeom prst="wedgeRoundRectCallout">
              <a:avLst>
                <a:gd name="adj1" fmla="val -62100"/>
                <a:gd name="adj2" fmla="val 159335"/>
                <a:gd name="adj3" fmla="val 16667"/>
              </a:avLst>
            </a:prstGeom>
            <a:noFill/>
            <a:ln w="28575">
              <a:solidFill>
                <a:srgbClr val="5C30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r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1F5281"/>
                  </a:solidFill>
                  <a:effectLst/>
                  <a:uLnTx/>
                  <a:uFillTx/>
                  <a:latin typeface="微软雅黑" panose="020B0503020204020204" pitchFamily="34" charset="-122"/>
                  <a:ea typeface="微软雅黑" panose="020B0503020204020204" pitchFamily="34" charset="-122"/>
                  <a:cs typeface="+mn-cs"/>
                </a:rPr>
                <a:t>数据元素</a:t>
              </a:r>
            </a:p>
          </p:txBody>
        </p:sp>
        <p:sp>
          <p:nvSpPr>
            <p:cNvPr id="7" name="圆角矩形 6"/>
            <p:cNvSpPr/>
            <p:nvPr/>
          </p:nvSpPr>
          <p:spPr>
            <a:xfrm>
              <a:off x="1584163" y="4421209"/>
              <a:ext cx="8100000" cy="468000"/>
            </a:xfrm>
            <a:prstGeom prst="roundRect">
              <a:avLst/>
            </a:prstGeom>
            <a:solidFill>
              <a:srgbClr val="B4B4C8">
                <a:alpha val="49804"/>
              </a:srgbClr>
            </a:solidFill>
            <a:ln w="28575">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grpSp>
      <p:grpSp>
        <p:nvGrpSpPr>
          <p:cNvPr id="11" name="组合 10"/>
          <p:cNvGrpSpPr/>
          <p:nvPr/>
        </p:nvGrpSpPr>
        <p:grpSpPr>
          <a:xfrm>
            <a:off x="6203002" y="1959611"/>
            <a:ext cx="2746661" cy="1430485"/>
            <a:chOff x="6203002" y="2523491"/>
            <a:chExt cx="2746661" cy="1430485"/>
          </a:xfrm>
        </p:grpSpPr>
        <p:sp>
          <p:nvSpPr>
            <p:cNvPr id="106" name="AutoShape 3368"/>
            <p:cNvSpPr>
              <a:spLocks noChangeArrowheads="1"/>
            </p:cNvSpPr>
            <p:nvPr/>
          </p:nvSpPr>
          <p:spPr bwMode="auto">
            <a:xfrm>
              <a:off x="7689188" y="2523491"/>
              <a:ext cx="1260475" cy="404813"/>
            </a:xfrm>
            <a:prstGeom prst="wedgeRoundRectCallout">
              <a:avLst>
                <a:gd name="adj1" fmla="val -61662"/>
                <a:gd name="adj2" fmla="val 181296"/>
                <a:gd name="adj3" fmla="val 16667"/>
              </a:avLst>
            </a:prstGeom>
            <a:noFill/>
            <a:ln w="28575">
              <a:solidFill>
                <a:srgbClr val="5C30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1F5281"/>
                  </a:solidFill>
                  <a:effectLst/>
                  <a:uLnTx/>
                  <a:uFillTx/>
                  <a:latin typeface="微软雅黑" panose="020B0503020204020204" pitchFamily="34" charset="-122"/>
                  <a:ea typeface="微软雅黑" panose="020B0503020204020204" pitchFamily="34" charset="-122"/>
                  <a:cs typeface="+mn-cs"/>
                </a:rPr>
                <a:t>数据项</a:t>
              </a:r>
            </a:p>
          </p:txBody>
        </p:sp>
        <p:sp>
          <p:nvSpPr>
            <p:cNvPr id="110" name="圆角矩形 109"/>
            <p:cNvSpPr/>
            <p:nvPr/>
          </p:nvSpPr>
          <p:spPr>
            <a:xfrm>
              <a:off x="6203002" y="3485976"/>
              <a:ext cx="1692000" cy="468000"/>
            </a:xfrm>
            <a:prstGeom prst="roundRect">
              <a:avLst/>
            </a:prstGeom>
            <a:solidFill>
              <a:srgbClr val="B4B4C8">
                <a:alpha val="50000"/>
              </a:srgbClr>
            </a:solidFill>
            <a:ln w="28575">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grpSp>
      <p:sp>
        <p:nvSpPr>
          <p:cNvPr id="12" name="矩形 11"/>
          <p:cNvSpPr/>
          <p:nvPr/>
        </p:nvSpPr>
        <p:spPr>
          <a:xfrm>
            <a:off x="663086" y="4924667"/>
            <a:ext cx="10800000" cy="523220"/>
          </a:xfrm>
          <a:prstGeom prst="rect">
            <a:avLst/>
          </a:prstGeom>
          <a:noFill/>
          <a:ln w="38100">
            <a:solidFill>
              <a:srgbClr val="5C30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通常情况下，同种类型的</a:t>
            </a:r>
            <a:r>
              <a:rPr kumimoji="0" lang="zh-CN" altLang="zh-CN"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数据元素具有</a:t>
            </a:r>
            <a:r>
              <a:rPr kumimoji="0" lang="zh-CN"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相同</a:t>
            </a:r>
            <a:r>
              <a:rPr kumimoji="0" lang="zh-CN" altLang="zh-CN" sz="28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个数</a:t>
            </a:r>
            <a:r>
              <a:rPr kumimoji="0" lang="zh-CN"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和</a:t>
            </a:r>
            <a:r>
              <a:rPr kumimoji="0" lang="zh-CN" altLang="zh-CN" sz="28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类型</a:t>
            </a:r>
            <a:r>
              <a:rPr kumimoji="0" lang="zh-CN"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的数据项</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74" name="Rounded Rectangle 10"/>
          <p:cNvSpPr/>
          <p:nvPr/>
        </p:nvSpPr>
        <p:spPr>
          <a:xfrm>
            <a:off x="542923" y="100964"/>
            <a:ext cx="2844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104" name="Text Box 2"/>
          <p:cNvSpPr txBox="1">
            <a:spLocks noChangeArrowheads="1"/>
          </p:cNvSpPr>
          <p:nvPr/>
        </p:nvSpPr>
        <p:spPr bwMode="auto">
          <a:xfrm>
            <a:off x="638168" y="61585"/>
            <a:ext cx="27603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理解数据元素</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77" name="Rectangle 11"/>
          <p:cNvSpPr/>
          <p:nvPr/>
        </p:nvSpPr>
        <p:spPr>
          <a:xfrm>
            <a:off x="663085" y="5562600"/>
            <a:ext cx="10800000" cy="720000"/>
          </a:xfrm>
          <a:prstGeom prst="rect">
            <a:avLst/>
          </a:prstGeom>
          <a:noFill/>
          <a:ln w="381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zh-CN" altLang="zh-CN" sz="2800" b="0" i="0" u="none" strike="noStrike" kern="1200" cap="none" spc="0" normalizeH="0" baseline="0" noProof="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数据元素</a:t>
            </a:r>
            <a:r>
              <a:rPr kumimoji="0" lang="zh-CN" altLang="en-US" sz="2800" b="0" i="0" u="none" strike="noStrike" kern="1200" cap="none" spc="0" normalizeH="0" baseline="0" noProof="0" smtClean="0">
                <a:ln>
                  <a:noFill/>
                </a:ln>
                <a:solidFill>
                  <a:srgbClr val="404040"/>
                </a:solidFill>
                <a:effectLst/>
                <a:uLnTx/>
                <a:uFillTx/>
                <a:latin typeface="微软雅黑" panose="020B0503020204020204" pitchFamily="34" charset="-122"/>
                <a:ea typeface="微软雅黑" panose="020B0503020204020204" pitchFamily="34" charset="-122"/>
                <a:cs typeface="+mn-cs"/>
              </a:rPr>
              <a:t>是</a:t>
            </a:r>
            <a:r>
              <a:rPr kumimoji="0" lang="zh-CN" altLang="zh-CN" sz="2800" b="0" i="0" u="none" strike="noStrike" kern="1200" cap="none" spc="0" normalizeH="0" baseline="0" noProof="0" smtClean="0">
                <a:ln>
                  <a:noFill/>
                </a:ln>
                <a:solidFill>
                  <a:srgbClr val="404040"/>
                </a:solidFill>
                <a:effectLst/>
                <a:uLnTx/>
                <a:uFillTx/>
                <a:latin typeface="微软雅黑" panose="020B0503020204020204" pitchFamily="34" charset="-122"/>
                <a:ea typeface="微软雅黑" panose="020B0503020204020204" pitchFamily="34" charset="-122"/>
                <a:cs typeface="+mn-cs"/>
              </a:rPr>
              <a:t>能</a:t>
            </a:r>
            <a:r>
              <a:rPr kumimoji="0" lang="zh-CN" altLang="zh-CN" sz="28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独立、完整</a:t>
            </a:r>
            <a:r>
              <a:rPr kumimoji="0" lang="zh-CN" altLang="zh-CN" sz="28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mn-cs"/>
              </a:rPr>
              <a:t>地</a:t>
            </a:r>
            <a:r>
              <a:rPr kumimoji="0" lang="zh-CN" altLang="zh-CN" sz="2800" b="0" i="0" u="none" strike="noStrike" kern="1200" cap="none" spc="0" normalizeH="0" baseline="0" noProof="0" smtClean="0">
                <a:ln>
                  <a:noFill/>
                </a:ln>
                <a:solidFill>
                  <a:srgbClr val="404040"/>
                </a:solidFill>
                <a:effectLst/>
                <a:uLnTx/>
                <a:uFillTx/>
                <a:latin typeface="微软雅黑" panose="020B0503020204020204" pitchFamily="34" charset="-122"/>
                <a:ea typeface="微软雅黑" panose="020B0503020204020204" pitchFamily="34" charset="-122"/>
                <a:cs typeface="+mn-cs"/>
              </a:rPr>
              <a:t>描述</a:t>
            </a:r>
            <a:r>
              <a:rPr kumimoji="0" lang="zh-CN" altLang="en-US" sz="2800" b="0" i="0" u="none" strike="noStrike" kern="1200" cap="none" spc="0" normalizeH="0" baseline="0" noProof="0" smtClean="0">
                <a:ln>
                  <a:noFill/>
                </a:ln>
                <a:solidFill>
                  <a:srgbClr val="404040"/>
                </a:solidFill>
                <a:effectLst/>
                <a:uLnTx/>
                <a:uFillTx/>
                <a:latin typeface="微软雅黑" panose="020B0503020204020204" pitchFamily="34" charset="-122"/>
                <a:ea typeface="微软雅黑" panose="020B0503020204020204" pitchFamily="34" charset="-122"/>
                <a:cs typeface="+mn-cs"/>
              </a:rPr>
              <a:t>现实</a:t>
            </a:r>
            <a:r>
              <a:rPr kumimoji="0" lang="zh-CN" altLang="zh-CN" sz="2800" b="0" i="0" u="none" strike="noStrike" kern="1200" cap="none" spc="0" normalizeH="0" baseline="0" noProof="0" smtClean="0">
                <a:ln>
                  <a:noFill/>
                </a:ln>
                <a:solidFill>
                  <a:srgbClr val="404040"/>
                </a:solidFill>
                <a:effectLst/>
                <a:uLnTx/>
                <a:uFillTx/>
                <a:latin typeface="微软雅黑" panose="020B0503020204020204" pitchFamily="34" charset="-122"/>
                <a:ea typeface="微软雅黑" panose="020B0503020204020204" pitchFamily="34" charset="-122"/>
                <a:cs typeface="+mn-cs"/>
              </a:rPr>
              <a:t>世界</a:t>
            </a:r>
            <a:r>
              <a:rPr kumimoji="0" lang="zh-CN" altLang="zh-CN" sz="28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mn-cs"/>
              </a:rPr>
              <a:t>的</a:t>
            </a:r>
            <a:r>
              <a:rPr kumimoji="0" lang="zh-CN" altLang="zh-CN" sz="2800" b="0" i="0" u="none" strike="noStrike" kern="1200" cap="none" spc="0" normalizeH="0" baseline="0" noProof="0" smtClean="0">
                <a:ln>
                  <a:noFill/>
                </a:ln>
                <a:solidFill>
                  <a:srgbClr val="404040"/>
                </a:solidFill>
                <a:effectLst/>
                <a:uLnTx/>
                <a:uFillTx/>
                <a:latin typeface="微软雅黑" panose="020B0503020204020204" pitchFamily="34" charset="-122"/>
                <a:ea typeface="微软雅黑" panose="020B0503020204020204" pitchFamily="34" charset="-122"/>
                <a:cs typeface="+mn-cs"/>
              </a:rPr>
              <a:t>一</a:t>
            </a:r>
            <a:r>
              <a:rPr kumimoji="0" lang="zh-CN" altLang="en-US" sz="2800" b="0" i="0" u="none" strike="noStrike" kern="1200" cap="none" spc="0" normalizeH="0" baseline="0" noProof="0" smtClean="0">
                <a:ln>
                  <a:noFill/>
                </a:ln>
                <a:solidFill>
                  <a:srgbClr val="404040"/>
                </a:solidFill>
                <a:effectLst/>
                <a:uLnTx/>
                <a:uFillTx/>
                <a:latin typeface="微软雅黑" panose="020B0503020204020204" pitchFamily="34" charset="-122"/>
                <a:ea typeface="微软雅黑" panose="020B0503020204020204" pitchFamily="34" charset="-122"/>
                <a:cs typeface="+mn-cs"/>
              </a:rPr>
              <a:t>个个</a:t>
            </a:r>
            <a:r>
              <a:rPr kumimoji="0" lang="zh-CN" altLang="zh-CN" sz="2800" b="0" i="0" u="none" strike="noStrike" kern="1200" cap="none" spc="0" normalizeH="0" baseline="0" noProof="0" smtClean="0">
                <a:ln>
                  <a:noFill/>
                </a:ln>
                <a:solidFill>
                  <a:srgbClr val="404040"/>
                </a:solidFill>
                <a:effectLst/>
                <a:uLnTx/>
                <a:uFillTx/>
                <a:latin typeface="微软雅黑" panose="020B0503020204020204" pitchFamily="34" charset="-122"/>
                <a:ea typeface="微软雅黑" panose="020B0503020204020204" pitchFamily="34" charset="-122"/>
                <a:cs typeface="+mn-cs"/>
              </a:rPr>
              <a:t>体</a:t>
            </a:r>
            <a:r>
              <a:rPr kumimoji="0" lang="zh-CN" altLang="en-US" sz="2800" b="0" i="0" u="none" strike="noStrike" kern="1200" cap="none" spc="0" normalizeH="0" baseline="0" noProof="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6417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
                    </p:tgtEl>
                  </p:cond>
                </p:stCondLst>
                <p:endSync evt="end" delay="0">
                  <p:rtn val="all"/>
                </p:endSync>
                <p:childTnLst>
                  <p:par>
                    <p:cTn id="30" fill="hold">
                      <p:stCondLst>
                        <p:cond delay="0"/>
                      </p:stCondLst>
                      <p:childTnLst>
                        <p:par>
                          <p:cTn id="31" fill="hold">
                            <p:stCondLst>
                              <p:cond delay="0"/>
                            </p:stCondLst>
                            <p:childTnLst>
                              <p:par>
                                <p:cTn id="32" presetID="35" presetClass="emph" presetSubtype="0" repeatCount="2000" fill="hold" nodeType="clickEffect">
                                  <p:stCondLst>
                                    <p:cond delay="0"/>
                                  </p:stCondLst>
                                  <p:childTnLst>
                                    <p:anim calcmode="discrete" valueType="str">
                                      <p:cBhvr>
                                        <p:cTn id="33" dur="5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0"/>
                  </p:tgtEl>
                </p:cond>
              </p:nextCondLst>
            </p:seq>
            <p:seq concurrent="1" nextAc="seek">
              <p:cTn id="34" restart="whenNotActive" fill="hold" evtFilter="cancelBubble" nodeType="interactiveSeq">
                <p:stCondLst>
                  <p:cond evt="onClick" delay="0">
                    <p:tgtEl>
                      <p:spTgt spid="11"/>
                    </p:tgtEl>
                  </p:cond>
                </p:stCondLst>
                <p:endSync evt="end" delay="0">
                  <p:rtn val="all"/>
                </p:endSync>
                <p:childTnLst>
                  <p:par>
                    <p:cTn id="35" fill="hold">
                      <p:stCondLst>
                        <p:cond delay="0"/>
                      </p:stCondLst>
                      <p:childTnLst>
                        <p:par>
                          <p:cTn id="36" fill="hold">
                            <p:stCondLst>
                              <p:cond delay="0"/>
                            </p:stCondLst>
                            <p:childTnLst>
                              <p:par>
                                <p:cTn id="37" presetID="35" presetClass="emph" presetSubtype="0" repeatCount="2000" fill="hold" nodeType="clickEffect">
                                  <p:stCondLst>
                                    <p:cond delay="0"/>
                                  </p:stCondLst>
                                  <p:childTnLst>
                                    <p:anim calcmode="discrete" valueType="str">
                                      <p:cBhvr>
                                        <p:cTn id="38" dur="5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1"/>
                  </p:tgtEl>
                </p:cond>
              </p:nextCondLst>
            </p:seq>
          </p:childTnLst>
        </p:cTn>
      </p:par>
    </p:tnLst>
    <p:bldLst>
      <p:bldP spid="12" grpId="0" animBg="1"/>
      <p:bldP spid="7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pPr algn="l"/>
            <a:r>
              <a:rPr lang="zh-CN" altLang="en-US" dirty="0"/>
              <a:t>数据</a:t>
            </a:r>
            <a:r>
              <a:rPr lang="zh-CN" altLang="en-US" dirty="0" smtClean="0"/>
              <a:t>对象</a:t>
            </a:r>
            <a:r>
              <a:rPr lang="en-US" altLang="zh-CN" dirty="0" smtClean="0"/>
              <a:t> (</a:t>
            </a:r>
            <a:r>
              <a:rPr lang="en-US" altLang="zh-CN" dirty="0"/>
              <a:t>Data Object)</a:t>
            </a:r>
            <a:endParaRPr lang="zh-CN" altLang="en-US" dirty="0"/>
          </a:p>
        </p:txBody>
      </p:sp>
      <p:sp>
        <p:nvSpPr>
          <p:cNvPr id="4" name="文本占位符 3"/>
          <p:cNvSpPr>
            <a:spLocks noGrp="1"/>
          </p:cNvSpPr>
          <p:nvPr>
            <p:ph type="body" sz="quarter" idx="10"/>
          </p:nvPr>
        </p:nvSpPr>
        <p:spPr/>
        <p:txBody>
          <a:bodyPr/>
          <a:lstStyle/>
          <a:p>
            <a:pPr>
              <a:buSzPct val="70000"/>
            </a:pPr>
            <a:r>
              <a:rPr lang="zh-CN" altLang="en-US"/>
              <a:t>数据对象是性质相同的数据元素的集合，是数据的一个子集。</a:t>
            </a:r>
            <a:endParaRPr lang="en-US" altLang="zh-CN"/>
          </a:p>
          <a:p>
            <a:pPr>
              <a:lnSpc>
                <a:spcPct val="90000"/>
              </a:lnSpc>
              <a:buSzPct val="70000"/>
            </a:pPr>
            <a:r>
              <a:rPr lang="zh-CN" altLang="en-US"/>
              <a:t>例如，整数的数据对象是集合</a:t>
            </a:r>
            <a:r>
              <a:rPr lang="en-US" altLang="zh-CN"/>
              <a:t>{0, ±1, ±2, …}</a:t>
            </a:r>
            <a:r>
              <a:rPr lang="zh-CN" altLang="en-US"/>
              <a:t>，英文字母的数据对象是集合</a:t>
            </a:r>
            <a:r>
              <a:rPr lang="en-US" altLang="zh-CN"/>
              <a:t>{'a', 'A', 'b', 'B', …}</a:t>
            </a:r>
            <a:r>
              <a:rPr lang="zh-CN" altLang="en-US"/>
              <a:t>。</a:t>
            </a:r>
            <a:endParaRPr lang="en-US" altLang="zh-CN"/>
          </a:p>
          <a:p>
            <a:pPr>
              <a:lnSpc>
                <a:spcPct val="90000"/>
              </a:lnSpc>
              <a:buSzPct val="70000"/>
            </a:pPr>
            <a:r>
              <a:rPr lang="zh-CN" altLang="en-US"/>
              <a:t>在具体应用中，一个数据对象中的元素通常相互之间存在某种</a:t>
            </a:r>
            <a:r>
              <a:rPr lang="zh-CN" altLang="en-US">
                <a:solidFill>
                  <a:srgbClr val="FF0000"/>
                </a:solidFill>
              </a:rPr>
              <a:t>关系</a:t>
            </a:r>
            <a:r>
              <a:rPr lang="zh-CN" altLang="en-US"/>
              <a:t>。</a:t>
            </a:r>
            <a:endParaRPr lang="en-US" altLang="zh-CN"/>
          </a:p>
          <a:p>
            <a:endParaRPr lang="zh-CN" altLang="en-US"/>
          </a:p>
        </p:txBody>
      </p:sp>
    </p:spTree>
    <p:extLst>
      <p:ext uri="{BB962C8B-B14F-4D97-AF65-F5344CB8AC3E}">
        <p14:creationId xmlns:p14="http://schemas.microsoft.com/office/powerpoint/2010/main" val="3949702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81766" y="1749335"/>
            <a:ext cx="10515600" cy="4351338"/>
          </a:xfrm>
        </p:spPr>
        <p:txBody>
          <a:bodyPr>
            <a:noAutofit/>
          </a:bodyPr>
          <a:lstStyle/>
          <a:p>
            <a:pPr marL="457200" lvl="1" indent="0" eaLnBrk="1" hangingPunct="1">
              <a:lnSpc>
                <a:spcPct val="90000"/>
              </a:lnSpc>
              <a:buSzPct val="85000"/>
              <a:buNone/>
              <a:defRPr/>
            </a:pPr>
            <a:r>
              <a:rPr lang="en-US" altLang="zh-CN" sz="2800" dirty="0" smtClean="0">
                <a:solidFill>
                  <a:srgbClr val="FF0000"/>
                </a:solidFill>
              </a:rPr>
              <a:t>Data </a:t>
            </a:r>
            <a:r>
              <a:rPr lang="en-US" altLang="zh-CN" sz="2800" dirty="0">
                <a:solidFill>
                  <a:srgbClr val="FF0000"/>
                </a:solidFill>
              </a:rPr>
              <a:t>Structure</a:t>
            </a:r>
            <a:r>
              <a:rPr lang="en-US" altLang="zh-CN" sz="2800" dirty="0"/>
              <a:t>: Collection of </a:t>
            </a:r>
            <a:r>
              <a:rPr lang="en-US" altLang="zh-CN" sz="2800" dirty="0" smtClean="0"/>
              <a:t>Relational </a:t>
            </a:r>
            <a:r>
              <a:rPr lang="en-US" altLang="zh-CN" sz="2800" dirty="0"/>
              <a:t>Data </a:t>
            </a:r>
            <a:r>
              <a:rPr lang="en-US" altLang="zh-CN" sz="2800" dirty="0" smtClean="0"/>
              <a:t>Elements</a:t>
            </a:r>
          </a:p>
          <a:p>
            <a:pPr marL="457200" lvl="1" indent="0" eaLnBrk="1" hangingPunct="1">
              <a:lnSpc>
                <a:spcPct val="90000"/>
              </a:lnSpc>
              <a:buSzPct val="85000"/>
              <a:buFont typeface="Wingdings" panose="05000000000000000000" pitchFamily="2" charset="2"/>
              <a:buNone/>
              <a:defRPr/>
            </a:pPr>
            <a:r>
              <a:rPr lang="zh-CN" altLang="en-US" sz="2800" dirty="0" smtClean="0"/>
              <a:t>（数据结构：有关系的数据元素的集合）</a:t>
            </a:r>
            <a:endParaRPr lang="en-US" altLang="zh-CN" sz="2800" dirty="0"/>
          </a:p>
          <a:p>
            <a:pPr lvl="2" eaLnBrk="1" hangingPunct="1">
              <a:lnSpc>
                <a:spcPct val="90000"/>
              </a:lnSpc>
              <a:buSzPct val="85000"/>
              <a:buFont typeface="Wingdings" panose="05000000000000000000" pitchFamily="2" charset="2"/>
              <a:buNone/>
              <a:defRPr/>
            </a:pPr>
            <a:r>
              <a:rPr lang="en-US" altLang="zh-CN" sz="1800" dirty="0"/>
              <a:t>				</a:t>
            </a:r>
          </a:p>
        </p:txBody>
      </p:sp>
      <p:sp>
        <p:nvSpPr>
          <p:cNvPr id="23553" name="灯片编号占位符 4"/>
          <p:cNvSpPr>
            <a:spLocks noGrp="1"/>
          </p:cNvSpPr>
          <p:nvPr>
            <p:ph type="sldNum" sz="quarter" idx="4294967295"/>
          </p:nvPr>
        </p:nvSpPr>
        <p:spPr>
          <a:xfrm>
            <a:off x="9249294" y="6813550"/>
            <a:ext cx="2743200" cy="365125"/>
          </a:xfrm>
          <a:prstGeom prst="rect">
            <a:avLst/>
          </a:prstGeom>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413C69-6BE6-4241-AFD4-F76AB81DE0F3}" type="slidenum">
              <a:rPr kumimoji="0" lang="en-US" altLang="zh-CN" sz="1800" b="0" i="0" u="none" strike="noStrike" kern="1200" cap="none" spc="0" normalizeH="0" baseline="0" noProof="0" smtClean="0">
                <a:ln>
                  <a:noFill/>
                </a:ln>
                <a:solidFill>
                  <a:srgbClr val="000000"/>
                </a:solidFill>
                <a:effectLst/>
                <a:uLnTx/>
                <a:uFillTx/>
                <a:latin typeface="Verdan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altLang="zh-CN" sz="1800" b="0" i="0" u="none" strike="noStrike" kern="1200" cap="none" spc="0" normalizeH="0" baseline="0" noProof="0" smtClean="0">
              <a:ln>
                <a:noFill/>
              </a:ln>
              <a:solidFill>
                <a:srgbClr val="000000"/>
              </a:solidFill>
              <a:effectLst/>
              <a:uLnTx/>
              <a:uFillTx/>
              <a:latin typeface="Verdana"/>
              <a:ea typeface="+mn-ea"/>
              <a:cs typeface="+mn-cs"/>
            </a:endParaRPr>
          </a:p>
        </p:txBody>
      </p:sp>
      <p:pic>
        <p:nvPicPr>
          <p:cNvPr id="6" name="图片 2"/>
          <p:cNvPicPr>
            <a:picLocks noChangeAspect="1"/>
          </p:cNvPicPr>
          <p:nvPr/>
        </p:nvPicPr>
        <p:blipFill>
          <a:blip r:embed="rId3"/>
          <a:srcRect/>
          <a:stretch>
            <a:fillRect/>
          </a:stretch>
        </p:blipFill>
        <p:spPr bwMode="auto">
          <a:xfrm>
            <a:off x="7296248" y="2152554"/>
            <a:ext cx="4462389" cy="4401141"/>
          </a:xfrm>
          <a:prstGeom prst="rect">
            <a:avLst/>
          </a:prstGeom>
          <a:noFill/>
          <a:ln w="9525">
            <a:noFill/>
            <a:miter lim="800000"/>
            <a:headEnd/>
            <a:tailEnd/>
          </a:ln>
        </p:spPr>
      </p:pic>
      <p:sp>
        <p:nvSpPr>
          <p:cNvPr id="7" name="Text Box 8"/>
          <p:cNvSpPr txBox="1">
            <a:spLocks noChangeArrowheads="1"/>
          </p:cNvSpPr>
          <p:nvPr/>
        </p:nvSpPr>
        <p:spPr bwMode="auto">
          <a:xfrm>
            <a:off x="2337479" y="3298151"/>
            <a:ext cx="1800000" cy="540000"/>
          </a:xfrm>
          <a:prstGeom prst="rect">
            <a:avLst/>
          </a:prstGeom>
          <a:noFill/>
          <a:ln w="25400">
            <a:solidFill>
              <a:srgbClr val="6E6EAA"/>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defPPr>
              <a:defRPr lang="zh-CN"/>
            </a:defPPr>
            <a:lvl1pPr algn="ctr">
              <a:spcBef>
                <a:spcPct val="50000"/>
              </a:spcBef>
              <a:defRPr sz="2800" b="1">
                <a:latin typeface="楷体_GB2312" pitchFamily="49" charset="-122"/>
                <a:ea typeface="楷体_GB2312" pitchFamily="49" charset="-122"/>
              </a:defRPr>
            </a:lvl1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数据结构</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8" name="组合 7"/>
          <p:cNvGrpSpPr/>
          <p:nvPr/>
        </p:nvGrpSpPr>
        <p:grpSpPr>
          <a:xfrm>
            <a:off x="1327950" y="5015755"/>
            <a:ext cx="1800000" cy="1238024"/>
            <a:chOff x="6521232" y="3667678"/>
            <a:chExt cx="1800000" cy="1238024"/>
          </a:xfrm>
        </p:grpSpPr>
        <p:sp>
          <p:nvSpPr>
            <p:cNvPr id="9" name="Text Box 15"/>
            <p:cNvSpPr txBox="1">
              <a:spLocks noChangeArrowheads="1"/>
            </p:cNvSpPr>
            <p:nvPr/>
          </p:nvSpPr>
          <p:spPr bwMode="auto">
            <a:xfrm>
              <a:off x="6521232" y="4365702"/>
              <a:ext cx="1800000" cy="540000"/>
            </a:xfrm>
            <a:prstGeom prst="rect">
              <a:avLst/>
            </a:prstGeom>
            <a:noFill/>
            <a:ln w="28575">
              <a:solidFill>
                <a:srgbClr val="B42D2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rIns="0">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数据元素</a:t>
              </a:r>
            </a:p>
          </p:txBody>
        </p:sp>
        <p:sp>
          <p:nvSpPr>
            <p:cNvPr id="10" name="右箭头 9"/>
            <p:cNvSpPr/>
            <p:nvPr/>
          </p:nvSpPr>
          <p:spPr>
            <a:xfrm rot="5400000">
              <a:off x="7126481" y="3793678"/>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grpSp>
      <p:grpSp>
        <p:nvGrpSpPr>
          <p:cNvPr id="11" name="组合 10"/>
          <p:cNvGrpSpPr/>
          <p:nvPr/>
        </p:nvGrpSpPr>
        <p:grpSpPr>
          <a:xfrm>
            <a:off x="3689996" y="5015755"/>
            <a:ext cx="1080000" cy="1238024"/>
            <a:chOff x="8837558" y="3667678"/>
            <a:chExt cx="1080000" cy="1238024"/>
          </a:xfrm>
        </p:grpSpPr>
        <p:sp>
          <p:nvSpPr>
            <p:cNvPr id="12" name="Text Box 16"/>
            <p:cNvSpPr txBox="1">
              <a:spLocks noChangeArrowheads="1"/>
            </p:cNvSpPr>
            <p:nvPr/>
          </p:nvSpPr>
          <p:spPr bwMode="auto">
            <a:xfrm>
              <a:off x="8837558" y="4365702"/>
              <a:ext cx="1080000" cy="540000"/>
            </a:xfrm>
            <a:prstGeom prst="rect">
              <a:avLst/>
            </a:prstGeom>
            <a:noFill/>
            <a:ln w="28575">
              <a:solidFill>
                <a:srgbClr val="B42D2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rIns="0" anchor="ctr" anchorCtr="0">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关系</a:t>
              </a:r>
            </a:p>
          </p:txBody>
        </p:sp>
        <p:sp>
          <p:nvSpPr>
            <p:cNvPr id="13" name="右箭头 12"/>
            <p:cNvSpPr/>
            <p:nvPr/>
          </p:nvSpPr>
          <p:spPr>
            <a:xfrm rot="5400000">
              <a:off x="9078881" y="3793678"/>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grpSp>
      <p:grpSp>
        <p:nvGrpSpPr>
          <p:cNvPr id="14" name="组合 13"/>
          <p:cNvGrpSpPr/>
          <p:nvPr/>
        </p:nvGrpSpPr>
        <p:grpSpPr>
          <a:xfrm>
            <a:off x="1697455" y="3838151"/>
            <a:ext cx="1080000" cy="1066800"/>
            <a:chOff x="6868841" y="2490074"/>
            <a:chExt cx="1080000" cy="1066800"/>
          </a:xfrm>
        </p:grpSpPr>
        <p:sp>
          <p:nvSpPr>
            <p:cNvPr id="15" name="Text Box 8"/>
            <p:cNvSpPr txBox="1">
              <a:spLocks noChangeArrowheads="1"/>
            </p:cNvSpPr>
            <p:nvPr/>
          </p:nvSpPr>
          <p:spPr bwMode="auto">
            <a:xfrm>
              <a:off x="6868841" y="3016874"/>
              <a:ext cx="1080000" cy="540000"/>
            </a:xfrm>
            <a:prstGeom prst="rect">
              <a:avLst/>
            </a:prstGeom>
            <a:noFill/>
            <a:ln w="25400">
              <a:solidFill>
                <a:srgbClr val="6E6EAA"/>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数据</a:t>
              </a:r>
            </a:p>
          </p:txBody>
        </p:sp>
        <p:cxnSp>
          <p:nvCxnSpPr>
            <p:cNvPr id="16" name="直接箭头连接符 15"/>
            <p:cNvCxnSpPr/>
            <p:nvPr/>
          </p:nvCxnSpPr>
          <p:spPr>
            <a:xfrm flipH="1">
              <a:off x="7161041" y="2490074"/>
              <a:ext cx="641839" cy="526800"/>
            </a:xfrm>
            <a:prstGeom prst="straightConnector1">
              <a:avLst/>
            </a:prstGeom>
            <a:ln w="25400">
              <a:solidFill>
                <a:srgbClr val="6E6EAA"/>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3689996" y="3838151"/>
            <a:ext cx="1080000" cy="1066800"/>
            <a:chOff x="8837558" y="2490074"/>
            <a:chExt cx="1080000" cy="1066800"/>
          </a:xfrm>
        </p:grpSpPr>
        <p:sp>
          <p:nvSpPr>
            <p:cNvPr id="18" name="Text Box 8"/>
            <p:cNvSpPr txBox="1">
              <a:spLocks noChangeArrowheads="1"/>
            </p:cNvSpPr>
            <p:nvPr/>
          </p:nvSpPr>
          <p:spPr bwMode="auto">
            <a:xfrm>
              <a:off x="8837558" y="3016874"/>
              <a:ext cx="1080000" cy="540000"/>
            </a:xfrm>
            <a:prstGeom prst="rect">
              <a:avLst/>
            </a:prstGeom>
            <a:noFill/>
            <a:ln w="25400">
              <a:solidFill>
                <a:srgbClr val="6E6EAA"/>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defPPr>
                <a:defRPr lang="zh-CN"/>
              </a:defPPr>
              <a:lvl1pPr algn="ctr">
                <a:spcBef>
                  <a:spcPct val="50000"/>
                </a:spcBef>
                <a:defRPr sz="2800" b="1">
                  <a:latin typeface="楷体_GB2312" pitchFamily="49" charset="-122"/>
                  <a:ea typeface="楷体_GB2312" pitchFamily="49" charset="-122"/>
                </a:defRPr>
              </a:lvl1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结构</a:t>
              </a:r>
            </a:p>
          </p:txBody>
        </p:sp>
        <p:cxnSp>
          <p:nvCxnSpPr>
            <p:cNvPr id="19" name="直接箭头连接符 18"/>
            <p:cNvCxnSpPr/>
            <p:nvPr/>
          </p:nvCxnSpPr>
          <p:spPr>
            <a:xfrm>
              <a:off x="8993761" y="2490074"/>
              <a:ext cx="641839" cy="526800"/>
            </a:xfrm>
            <a:prstGeom prst="straightConnector1">
              <a:avLst/>
            </a:prstGeom>
            <a:ln w="25400">
              <a:solidFill>
                <a:srgbClr val="6E6EAA"/>
              </a:solidFill>
              <a:tailEnd type="arrow"/>
            </a:ln>
          </p:spPr>
          <p:style>
            <a:lnRef idx="1">
              <a:schemeClr val="accent1"/>
            </a:lnRef>
            <a:fillRef idx="0">
              <a:schemeClr val="accent1"/>
            </a:fillRef>
            <a:effectRef idx="0">
              <a:schemeClr val="accent1"/>
            </a:effectRef>
            <a:fontRef idx="minor">
              <a:schemeClr val="tx1"/>
            </a:fontRef>
          </p:style>
        </p:cxnSp>
      </p:grpSp>
      <p:sp>
        <p:nvSpPr>
          <p:cNvPr id="27" name="Rectangle 54"/>
          <p:cNvSpPr>
            <a:spLocks noChangeArrowheads="1"/>
          </p:cNvSpPr>
          <p:nvPr/>
        </p:nvSpPr>
        <p:spPr bwMode="auto">
          <a:xfrm>
            <a:off x="765679" y="1174771"/>
            <a:ext cx="8777600" cy="549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ct val="10000"/>
              </a:spcBef>
              <a:spcAft>
                <a:spcPct val="10000"/>
              </a:spcAft>
              <a:buClrTx/>
              <a:buSzTx/>
              <a:buFontTx/>
              <a:buNone/>
              <a:tabLst/>
              <a:defRPr/>
            </a:pP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相互</a:t>
            </a:r>
            <a:r>
              <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之间存在一定</a:t>
            </a:r>
            <a:r>
              <a:rPr kumimoji="1" lang="zh-CN" altLang="en-US" sz="2800" b="1"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关系</a:t>
            </a:r>
            <a:r>
              <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的</a:t>
            </a:r>
            <a:r>
              <a:rPr kumimoji="1" lang="zh-CN" altLang="en-US" sz="2800" b="1"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数据元素</a:t>
            </a:r>
            <a:r>
              <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的集合</a:t>
            </a:r>
          </a:p>
          <a:p>
            <a:pPr marL="0" marR="0" lvl="0" indent="0" algn="l" defTabSz="914400" rtl="0" eaLnBrk="1" fontAlgn="auto" latinLnBrk="0" hangingPunct="1">
              <a:lnSpc>
                <a:spcPct val="100000"/>
              </a:lnSpc>
              <a:spcBef>
                <a:spcPct val="10000"/>
              </a:spcBef>
              <a:spcAft>
                <a:spcPct val="10000"/>
              </a:spcAft>
              <a:buClrTx/>
              <a:buSzTx/>
              <a:buFontTx/>
              <a:buNone/>
              <a:tabLst/>
              <a:defRPr/>
            </a:pPr>
            <a:endPar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28" name="Group 67"/>
          <p:cNvGrpSpPr/>
          <p:nvPr/>
        </p:nvGrpSpPr>
        <p:grpSpPr>
          <a:xfrm>
            <a:off x="303859" y="1089310"/>
            <a:ext cx="360000" cy="360000"/>
            <a:chOff x="10115551" y="5634038"/>
            <a:chExt cx="577850" cy="576263"/>
          </a:xfrm>
          <a:solidFill>
            <a:srgbClr val="5A327D"/>
          </a:solidFill>
        </p:grpSpPr>
        <p:sp>
          <p:nvSpPr>
            <p:cNvPr id="29"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nvGrpSpPr>
          <p:cNvPr id="31" name="Group 67"/>
          <p:cNvGrpSpPr/>
          <p:nvPr/>
        </p:nvGrpSpPr>
        <p:grpSpPr>
          <a:xfrm>
            <a:off x="282797" y="1792554"/>
            <a:ext cx="360000" cy="360000"/>
            <a:chOff x="10115551" y="5634038"/>
            <a:chExt cx="577850" cy="576263"/>
          </a:xfrm>
          <a:solidFill>
            <a:srgbClr val="5A327D"/>
          </a:solidFill>
        </p:grpSpPr>
        <p:sp>
          <p:nvSpPr>
            <p:cNvPr id="32"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3"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sp>
        <p:nvSpPr>
          <p:cNvPr id="2" name="矩形 1"/>
          <p:cNvSpPr/>
          <p:nvPr/>
        </p:nvSpPr>
        <p:spPr>
          <a:xfrm>
            <a:off x="321368" y="295371"/>
            <a:ext cx="2236510" cy="584775"/>
          </a:xfrm>
          <a:prstGeom prst="rect">
            <a:avLst/>
          </a:prstGeom>
          <a:solidFill>
            <a:srgbClr val="CF9F6F"/>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0" i="0" u="none" strike="noStrike" kern="1200" cap="none" spc="0" normalizeH="0" baseline="0" noProof="0" dirty="0">
                <a:ln>
                  <a:noFill/>
                </a:ln>
                <a:solidFill>
                  <a:srgbClr val="285A32"/>
                </a:solidFill>
                <a:effectLst/>
                <a:uLnTx/>
                <a:uFillTx/>
                <a:latin typeface="微软雅黑" panose="020B0503020204020204" pitchFamily="34" charset="-122"/>
                <a:ea typeface="微软雅黑" panose="020B0503020204020204" pitchFamily="34" charset="-122"/>
                <a:cs typeface="+mn-cs"/>
              </a:rPr>
              <a:t>数据结构</a:t>
            </a:r>
            <a:r>
              <a:rPr kumimoji="1" lang="zh-CN" altLang="en-US" sz="32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a:t>
            </a:r>
            <a:endParaRPr kumimoji="0" lang="en-US" sz="3200" b="0" i="0" u="none" strike="noStrike" kern="1200" cap="none" spc="0" normalizeH="0" baseline="0" noProof="0" dirty="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3043527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0"/>
                            </p:stCondLst>
                            <p:childTnLst>
                              <p:par>
                                <p:cTn id="20" presetID="22" presetClass="entr" presetSubtype="1" fill="hold" nodeType="afterEffect">
                                  <p:stCondLst>
                                    <p:cond delay="100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1500"/>
                            </p:stCondLst>
                            <p:childTnLst>
                              <p:par>
                                <p:cTn id="24" presetID="22" presetClass="entr" presetSubtype="1" fill="hold" nodeType="afterEffect">
                                  <p:stCondLst>
                                    <p:cond delay="100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7" restart="whenNotActive" fill="hold" evtFilter="cancelBubble" nodeType="interactiveSeq">
                <p:stCondLst>
                  <p:cond evt="onClick" delay="0">
                    <p:tgtEl>
                      <p:spTgt spid="14"/>
                    </p:tgtEl>
                  </p:cond>
                </p:stCondLst>
                <p:endSync evt="end" delay="0">
                  <p:rtn val="all"/>
                </p:endSync>
                <p:childTnLst>
                  <p:par>
                    <p:cTn id="38" fill="hold">
                      <p:stCondLst>
                        <p:cond delay="0"/>
                      </p:stCondLst>
                      <p:childTnLst>
                        <p:par>
                          <p:cTn id="39" fill="hold">
                            <p:stCondLst>
                              <p:cond delay="0"/>
                            </p:stCondLst>
                            <p:childTnLst>
                              <p:par>
                                <p:cTn id="40" presetID="35" presetClass="emph" presetSubtype="0" repeatCount="2000" fill="hold" nodeType="clickEffect">
                                  <p:stCondLst>
                                    <p:cond delay="0"/>
                                  </p:stCondLst>
                                  <p:childTnLst>
                                    <p:anim calcmode="discrete" valueType="str">
                                      <p:cBhvr>
                                        <p:cTn id="41" dur="5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4"/>
                  </p:tgtEl>
                </p:cond>
              </p:nextCondLst>
            </p:seq>
            <p:seq concurrent="1" nextAc="seek">
              <p:cTn id="42" restart="whenNotActive" fill="hold" evtFilter="cancelBubble" nodeType="interactiveSeq">
                <p:stCondLst>
                  <p:cond evt="onClick" delay="0">
                    <p:tgtEl>
                      <p:spTgt spid="17"/>
                    </p:tgtEl>
                  </p:cond>
                </p:stCondLst>
                <p:endSync evt="end" delay="0">
                  <p:rtn val="all"/>
                </p:endSync>
                <p:childTnLst>
                  <p:par>
                    <p:cTn id="43" fill="hold">
                      <p:stCondLst>
                        <p:cond delay="0"/>
                      </p:stCondLst>
                      <p:childTnLst>
                        <p:par>
                          <p:cTn id="44" fill="hold">
                            <p:stCondLst>
                              <p:cond delay="0"/>
                            </p:stCondLst>
                            <p:childTnLst>
                              <p:par>
                                <p:cTn id="45" presetID="35" presetClass="emph" presetSubtype="0" repeatCount="2000" fill="hold" nodeType="clickEffect">
                                  <p:stCondLst>
                                    <p:cond delay="0"/>
                                  </p:stCondLst>
                                  <p:childTnLst>
                                    <p:anim calcmode="discrete" valueType="str">
                                      <p:cBhvr>
                                        <p:cTn id="46" dur="500" fill="hold"/>
                                        <p:tgtEl>
                                          <p:spTgt spid="1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7"/>
                  </p:tgtEl>
                </p:cond>
              </p:nextCondLst>
            </p:seq>
            <p:seq concurrent="1" nextAc="seek">
              <p:cTn id="47" restart="whenNotActive" fill="hold" evtFilter="cancelBubble" nodeType="interactiveSeq">
                <p:stCondLst>
                  <p:cond evt="onClick" delay="0">
                    <p:tgtEl>
                      <p:spTgt spid="8"/>
                    </p:tgtEl>
                  </p:cond>
                </p:stCondLst>
                <p:endSync evt="end" delay="0">
                  <p:rtn val="all"/>
                </p:endSync>
                <p:childTnLst>
                  <p:par>
                    <p:cTn id="48" fill="hold">
                      <p:stCondLst>
                        <p:cond delay="0"/>
                      </p:stCondLst>
                      <p:childTnLst>
                        <p:par>
                          <p:cTn id="49" fill="hold">
                            <p:stCondLst>
                              <p:cond delay="0"/>
                            </p:stCondLst>
                            <p:childTnLst>
                              <p:par>
                                <p:cTn id="50" presetID="35" presetClass="emph" presetSubtype="0" repeatCount="2000" fill="hold" nodeType="clickEffect">
                                  <p:stCondLst>
                                    <p:cond delay="0"/>
                                  </p:stCondLst>
                                  <p:childTnLst>
                                    <p:anim calcmode="discrete" valueType="str">
                                      <p:cBhvr>
                                        <p:cTn id="51" dur="5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
                  </p:tgtEl>
                </p:cond>
              </p:nextCondLst>
            </p:seq>
            <p:seq concurrent="1" nextAc="seek">
              <p:cTn id="52" restart="whenNotActive" fill="hold" evtFilter="cancelBubble" nodeType="interactiveSeq">
                <p:stCondLst>
                  <p:cond evt="onClick" delay="0">
                    <p:tgtEl>
                      <p:spTgt spid="11"/>
                    </p:tgtEl>
                  </p:cond>
                </p:stCondLst>
                <p:endSync evt="end" delay="0">
                  <p:rtn val="all"/>
                </p:endSync>
                <p:childTnLst>
                  <p:par>
                    <p:cTn id="53" fill="hold">
                      <p:stCondLst>
                        <p:cond delay="0"/>
                      </p:stCondLst>
                      <p:childTnLst>
                        <p:par>
                          <p:cTn id="54" fill="hold">
                            <p:stCondLst>
                              <p:cond delay="0"/>
                            </p:stCondLst>
                            <p:childTnLst>
                              <p:par>
                                <p:cTn id="55" presetID="35" presetClass="emph" presetSubtype="0" repeatCount="2000" fill="hold" nodeType="clickEffect">
                                  <p:stCondLst>
                                    <p:cond delay="0"/>
                                  </p:stCondLst>
                                  <p:childTnLst>
                                    <p:anim calcmode="discrete" valueType="str">
                                      <p:cBhvr>
                                        <p:cTn id="56" dur="5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1"/>
                  </p:tgtEl>
                </p:cond>
              </p:nextCondLst>
            </p:seq>
          </p:childTnLst>
        </p:cTn>
      </p:par>
    </p:tnLst>
    <p:bldLst>
      <p:bldP spid="11267" grpId="0" build="p"/>
      <p:bldP spid="7" grpId="0" animBg="1"/>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8" descr="C:\Users\zhangyhdell\AppData\Local\Microsoft\Windows\INetCache\IE\DE25BVB7\Location_dot_blue.sv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7388" y="3191345"/>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10" descr="C:\Users\zhangyhdell\AppData\Local\Microsoft\Windows\INetCache\IE\DE25BVB7\Location_dot_blue.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5454" y="1591145"/>
            <a:ext cx="259080" cy="26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1" descr="C:\Users\zhangyhdell\AppData\Local\Microsoft\Windows\INetCache\IE\4XTF6PC8\64px-Location_dot_cyan.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3656" y="1640675"/>
            <a:ext cx="270510" cy="268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12" descr="C:\Users\zhangyhdell\AppData\Local\Microsoft\Windows\INetCache\IE\ISFWQVIR\768px-Location_dot_red.sv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0268" y="2503640"/>
            <a:ext cx="54864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13" descr="C:\Users\zhangyhdell\AppData\Local\Microsoft\Windows\INetCache\IE\E7M8865E\Location_dot_purple.svg[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8165" y="1982571"/>
            <a:ext cx="738157" cy="73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4" descr="C:\Users\zhangyhdell\AppData\Local\Microsoft\Windows\INetCache\IE\TJGMUMEA\Yellow_Dot_by_DraGoth[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40914" y="2503640"/>
            <a:ext cx="501014"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6" descr="C:\Users\zhangyhdell\AppData\Local\Microsoft\Windows\INetCache\IE\7G5TQA02\1024px-Locator_Dot.svg[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980920" y="3970491"/>
            <a:ext cx="561976" cy="56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19" descr="C:\Users\zhangyhdell\AppData\Local\Microsoft\Windows\INetCache\IE\0DRD9SOZ\Location_dot_teal.svg[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07244" y="4423882"/>
            <a:ext cx="1713092" cy="171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0" descr="C:\Users\zhangyhdell\AppData\Local\Microsoft\Windows\INetCache\IE\DE25BVB7\Location_dot_blue.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5914" y="4822025"/>
            <a:ext cx="259080" cy="26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0" descr="C:\Users\zhangyhdell\AppData\Local\Microsoft\Windows\INetCache\IE\DE25BVB7\Location_dot_blue.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4028" y="5330662"/>
            <a:ext cx="260986" cy="26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0" descr="C:\Users\zhangyhdell\AppData\Local\Microsoft\Windows\INetCache\IE\DE25BVB7\Location_dot_blue.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1295" y="5635213"/>
            <a:ext cx="260986" cy="26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0" descr="C:\Users\zhangyhdell\AppData\Local\Microsoft\Windows\INetCache\IE\DE25BVB7\Location_dot_blue.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6938" y="5023955"/>
            <a:ext cx="260986" cy="26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0" descr="C:\Users\zhangyhdell\AppData\Local\Microsoft\Windows\INetCache\IE\DE25BVB7\Location_dot_blue.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7778" y="5284942"/>
            <a:ext cx="260986" cy="26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椭圆 69"/>
          <p:cNvSpPr/>
          <p:nvPr/>
        </p:nvSpPr>
        <p:spPr>
          <a:xfrm>
            <a:off x="5825161" y="1046721"/>
            <a:ext cx="5530214" cy="5530214"/>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FFFFFF"/>
              </a:solidFill>
              <a:effectLst/>
              <a:uLnTx/>
              <a:uFillTx/>
              <a:latin typeface="Verdana"/>
              <a:ea typeface="+mn-ea"/>
              <a:cs typeface="+mn-cs"/>
            </a:endParaRPr>
          </a:p>
        </p:txBody>
      </p:sp>
      <p:pic>
        <p:nvPicPr>
          <p:cNvPr id="71" name="Picture 19" descr="C:\Users\zhangyhdell\AppData\Local\Microsoft\Windows\INetCache\IE\0DRD9SOZ\Location_dot_teal.svg[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82410" y="3136607"/>
            <a:ext cx="1485314" cy="1485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0" descr="C:\Users\zhangyhdell\AppData\Local\Microsoft\Windows\INetCache\IE\DE25BVB7\Location_dot_blue.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948" y="5727138"/>
            <a:ext cx="259080" cy="26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8" name="直接连接符 77"/>
          <p:cNvCxnSpPr>
            <a:endCxn id="68" idx="1"/>
          </p:cNvCxnSpPr>
          <p:nvPr/>
        </p:nvCxnSpPr>
        <p:spPr>
          <a:xfrm>
            <a:off x="8291378" y="4975853"/>
            <a:ext cx="325561" cy="1785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69" idx="3"/>
            <a:endCxn id="66" idx="1"/>
          </p:cNvCxnSpPr>
          <p:nvPr/>
        </p:nvCxnSpPr>
        <p:spPr>
          <a:xfrm>
            <a:off x="7978765" y="5415434"/>
            <a:ext cx="215264" cy="457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8644295" y="5284942"/>
            <a:ext cx="87986" cy="3737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endCxn id="67" idx="1"/>
          </p:cNvCxnSpPr>
          <p:nvPr/>
        </p:nvCxnSpPr>
        <p:spPr>
          <a:xfrm flipV="1">
            <a:off x="8194029" y="5765706"/>
            <a:ext cx="277267" cy="9192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511177" y="3987313"/>
            <a:ext cx="394660" cy="461665"/>
          </a:xfrm>
          <a:prstGeom prst="rect">
            <a:avLst/>
          </a:prstGeom>
          <a:noFill/>
        </p:spPr>
        <p:txBody>
          <a:bodyPr wrap="none" rtlCol="0">
            <a:spAutoFit/>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1F5281"/>
                </a:solidFill>
                <a:effectLst/>
                <a:uLnTx/>
                <a:uFillTx/>
                <a:latin typeface="Verdana"/>
                <a:ea typeface="+mn-ea"/>
                <a:cs typeface="+mn-cs"/>
              </a:rPr>
              <a:t>A</a:t>
            </a:r>
            <a:endParaRPr kumimoji="0" lang="zh-CN" altLang="en-US" sz="2400" b="0" i="0" u="none" strike="noStrike" kern="1200" cap="none" spc="0" normalizeH="0" baseline="0" noProof="0">
              <a:ln>
                <a:noFill/>
              </a:ln>
              <a:solidFill>
                <a:srgbClr val="1F5281"/>
              </a:solidFill>
              <a:effectLst/>
              <a:uLnTx/>
              <a:uFillTx/>
              <a:latin typeface="Verdana"/>
              <a:ea typeface="+mn-ea"/>
              <a:cs typeface="+mn-cs"/>
            </a:endParaRPr>
          </a:p>
        </p:txBody>
      </p:sp>
      <p:sp>
        <p:nvSpPr>
          <p:cNvPr id="83" name="TextBox 82"/>
          <p:cNvSpPr txBox="1"/>
          <p:nvPr/>
        </p:nvSpPr>
        <p:spPr>
          <a:xfrm>
            <a:off x="8283779" y="4549901"/>
            <a:ext cx="396262" cy="461665"/>
          </a:xfrm>
          <a:prstGeom prst="rect">
            <a:avLst/>
          </a:prstGeom>
          <a:noFill/>
        </p:spPr>
        <p:txBody>
          <a:bodyPr wrap="none" rtlCol="0">
            <a:spAutoFit/>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1F5281"/>
                </a:solidFill>
                <a:effectLst/>
                <a:uLnTx/>
                <a:uFillTx/>
                <a:latin typeface="Verdana"/>
                <a:ea typeface="+mn-ea"/>
                <a:cs typeface="+mn-cs"/>
              </a:rPr>
              <a:t>B</a:t>
            </a:r>
            <a:endParaRPr kumimoji="0" lang="zh-CN" altLang="en-US" sz="2400" b="0" i="0" u="none" strike="noStrike" kern="1200" cap="none" spc="0" normalizeH="0" baseline="0" noProof="0">
              <a:ln>
                <a:noFill/>
              </a:ln>
              <a:solidFill>
                <a:srgbClr val="1F5281"/>
              </a:solidFill>
              <a:effectLst/>
              <a:uLnTx/>
              <a:uFillTx/>
              <a:latin typeface="Verdana"/>
              <a:ea typeface="+mn-ea"/>
              <a:cs typeface="+mn-cs"/>
            </a:endParaRPr>
          </a:p>
        </p:txBody>
      </p:sp>
      <p:sp>
        <p:nvSpPr>
          <p:cNvPr id="5" name="椭圆 4"/>
          <p:cNvSpPr/>
          <p:nvPr/>
        </p:nvSpPr>
        <p:spPr>
          <a:xfrm>
            <a:off x="7079910" y="3552748"/>
            <a:ext cx="259080" cy="259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FFFFFF"/>
              </a:solidFill>
              <a:effectLst/>
              <a:uLnTx/>
              <a:uFillTx/>
              <a:latin typeface="Verdana"/>
              <a:ea typeface="+mn-ea"/>
              <a:cs typeface="+mn-cs"/>
            </a:endParaRPr>
          </a:p>
        </p:txBody>
      </p:sp>
      <p:sp>
        <p:nvSpPr>
          <p:cNvPr id="34" name="椭圆 33"/>
          <p:cNvSpPr/>
          <p:nvPr/>
        </p:nvSpPr>
        <p:spPr>
          <a:xfrm>
            <a:off x="6488200" y="3423208"/>
            <a:ext cx="259080" cy="259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FFFFFF"/>
              </a:solidFill>
              <a:effectLst/>
              <a:uLnTx/>
              <a:uFillTx/>
              <a:latin typeface="Verdana"/>
              <a:ea typeface="+mn-ea"/>
              <a:cs typeface="+mn-cs"/>
            </a:endParaRPr>
          </a:p>
        </p:txBody>
      </p:sp>
      <p:sp>
        <p:nvSpPr>
          <p:cNvPr id="35" name="椭圆 34"/>
          <p:cNvSpPr/>
          <p:nvPr/>
        </p:nvSpPr>
        <p:spPr>
          <a:xfrm>
            <a:off x="6342413" y="3857772"/>
            <a:ext cx="259080" cy="259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FFFFFF"/>
              </a:solidFill>
              <a:effectLst/>
              <a:uLnTx/>
              <a:uFillTx/>
              <a:latin typeface="Verdana"/>
              <a:ea typeface="+mn-ea"/>
              <a:cs typeface="+mn-cs"/>
            </a:endParaRPr>
          </a:p>
        </p:txBody>
      </p:sp>
      <p:sp>
        <p:nvSpPr>
          <p:cNvPr id="36" name="椭圆 35"/>
          <p:cNvSpPr/>
          <p:nvPr/>
        </p:nvSpPr>
        <p:spPr>
          <a:xfrm>
            <a:off x="6768238" y="3793002"/>
            <a:ext cx="259080" cy="259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FFFFFF"/>
              </a:solidFill>
              <a:effectLst/>
              <a:uLnTx/>
              <a:uFillTx/>
              <a:latin typeface="Verdana"/>
              <a:ea typeface="+mn-ea"/>
              <a:cs typeface="+mn-cs"/>
            </a:endParaRPr>
          </a:p>
        </p:txBody>
      </p:sp>
      <p:sp>
        <p:nvSpPr>
          <p:cNvPr id="37" name="椭圆 36"/>
          <p:cNvSpPr/>
          <p:nvPr/>
        </p:nvSpPr>
        <p:spPr>
          <a:xfrm>
            <a:off x="6957815" y="4052082"/>
            <a:ext cx="259080" cy="259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FFFFFF"/>
              </a:solidFill>
              <a:effectLst/>
              <a:uLnTx/>
              <a:uFillTx/>
              <a:latin typeface="Verdana"/>
              <a:ea typeface="+mn-ea"/>
              <a:cs typeface="+mn-cs"/>
            </a:endParaRPr>
          </a:p>
        </p:txBody>
      </p:sp>
      <p:sp>
        <p:nvSpPr>
          <p:cNvPr id="7" name="文本占位符 6"/>
          <p:cNvSpPr>
            <a:spLocks noGrp="1"/>
          </p:cNvSpPr>
          <p:nvPr>
            <p:ph type="body" sz="quarter" idx="10"/>
          </p:nvPr>
        </p:nvSpPr>
        <p:spPr>
          <a:xfrm>
            <a:off x="1084244" y="1123569"/>
            <a:ext cx="4264264" cy="4867072"/>
          </a:xfrm>
        </p:spPr>
        <p:txBody>
          <a:bodyPr>
            <a:noAutofit/>
          </a:bodyPr>
          <a:lstStyle/>
          <a:p>
            <a:r>
              <a:rPr lang="zh-CN" altLang="en-US" sz="2400" dirty="0"/>
              <a:t>最外面的大圆圈表示数据这个大集合；</a:t>
            </a:r>
            <a:endParaRPr lang="en-US" altLang="zh-CN" sz="2400" dirty="0"/>
          </a:p>
          <a:p>
            <a:r>
              <a:rPr lang="zh-CN" altLang="en-US" sz="2400" dirty="0"/>
              <a:t>标识为</a:t>
            </a:r>
            <a:r>
              <a:rPr lang="en-US" sz="2400" dirty="0"/>
              <a:t>A</a:t>
            </a:r>
            <a:r>
              <a:rPr lang="zh-CN" altLang="en-US" sz="2400" dirty="0"/>
              <a:t>和</a:t>
            </a:r>
            <a:r>
              <a:rPr lang="en-US" sz="2400" dirty="0"/>
              <a:t>B</a:t>
            </a:r>
            <a:r>
              <a:rPr lang="zh-CN" altLang="en-US" sz="2400" dirty="0"/>
              <a:t>的两个圆圈分别表示</a:t>
            </a:r>
            <a:r>
              <a:rPr lang="en-US" sz="2400" dirty="0"/>
              <a:t>2</a:t>
            </a:r>
            <a:r>
              <a:rPr lang="zh-CN" altLang="en-US" sz="2400" dirty="0"/>
              <a:t>个数据对象集合；</a:t>
            </a:r>
            <a:endParaRPr lang="en-US" altLang="zh-CN" sz="2400" dirty="0"/>
          </a:p>
          <a:p>
            <a:r>
              <a:rPr lang="zh-CN" altLang="en-US" sz="2400" dirty="0"/>
              <a:t>除此之外的各圆圈表示各种不同大小的数据元素；</a:t>
            </a:r>
            <a:endParaRPr lang="en-US" altLang="zh-CN" sz="2400" dirty="0"/>
          </a:p>
          <a:p>
            <a:r>
              <a:rPr lang="zh-CN" altLang="en-US" sz="2400"/>
              <a:t>数据</a:t>
            </a:r>
            <a:r>
              <a:rPr lang="zh-CN" altLang="en-US" sz="2400" dirty="0"/>
              <a:t>对象</a:t>
            </a:r>
            <a:r>
              <a:rPr lang="en-US" sz="2400" dirty="0"/>
              <a:t>A</a:t>
            </a:r>
            <a:r>
              <a:rPr lang="zh-CN" altLang="en-US" sz="2400" dirty="0"/>
              <a:t>、</a:t>
            </a:r>
            <a:r>
              <a:rPr lang="en-US" sz="2400" dirty="0"/>
              <a:t>B</a:t>
            </a:r>
            <a:r>
              <a:rPr lang="zh-CN" altLang="en-US" sz="2400" dirty="0"/>
              <a:t>中</a:t>
            </a:r>
            <a:r>
              <a:rPr lang="zh-CN" altLang="en-US" sz="2400"/>
              <a:t>分别包含若干相同</a:t>
            </a:r>
            <a:r>
              <a:rPr lang="zh-CN" altLang="en-US" sz="2400" dirty="0"/>
              <a:t>类型的数据元素；</a:t>
            </a:r>
            <a:endParaRPr lang="en-US" altLang="zh-CN" sz="2400" dirty="0"/>
          </a:p>
          <a:p>
            <a:r>
              <a:rPr lang="en-US" sz="2400" dirty="0"/>
              <a:t>B</a:t>
            </a:r>
            <a:r>
              <a:rPr lang="zh-CN" altLang="en-US" sz="2400" dirty="0"/>
              <a:t>数据对象中的数据元素之间存在关系，即形成了一种数据结构。</a:t>
            </a:r>
            <a:endParaRPr lang="en-US" sz="2400" dirty="0"/>
          </a:p>
          <a:p>
            <a:endParaRPr lang="en-US" sz="2400" dirty="0"/>
          </a:p>
        </p:txBody>
      </p:sp>
      <p:sp>
        <p:nvSpPr>
          <p:cNvPr id="40" name="标题 2"/>
          <p:cNvSpPr>
            <a:spLocks noGrp="1"/>
          </p:cNvSpPr>
          <p:nvPr>
            <p:ph type="title"/>
          </p:nvPr>
        </p:nvSpPr>
        <p:spPr/>
        <p:txBody>
          <a:bodyPr>
            <a:normAutofit fontScale="90000"/>
          </a:bodyPr>
          <a:lstStyle/>
          <a:p>
            <a:pPr algn="l"/>
            <a:r>
              <a:rPr lang="zh-CN" altLang="en-US" dirty="0" smtClean="0"/>
              <a:t>数据的层次</a:t>
            </a:r>
            <a:endParaRPr lang="zh-CN" altLang="en-US" dirty="0"/>
          </a:p>
        </p:txBody>
      </p:sp>
    </p:spTree>
    <p:extLst>
      <p:ext uri="{BB962C8B-B14F-4D97-AF65-F5344CB8AC3E}">
        <p14:creationId xmlns:p14="http://schemas.microsoft.com/office/powerpoint/2010/main" val="24572327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dirty="0"/>
              <a:t>数据结构的概念由</a:t>
            </a:r>
            <a:r>
              <a:rPr lang="en-US" altLang="zh-CN" dirty="0" err="1">
                <a:solidFill>
                  <a:srgbClr val="7030A0"/>
                </a:solidFill>
              </a:rPr>
              <a:t>C.A.R.Hoare</a:t>
            </a:r>
            <a:r>
              <a:rPr lang="zh-CN" altLang="zh-CN" dirty="0"/>
              <a:t>和</a:t>
            </a:r>
            <a:r>
              <a:rPr lang="en-US" altLang="zh-CN" dirty="0" err="1">
                <a:solidFill>
                  <a:srgbClr val="7030A0"/>
                </a:solidFill>
              </a:rPr>
              <a:t>N.Wirth</a:t>
            </a:r>
            <a:r>
              <a:rPr lang="zh-CN" altLang="zh-CN" dirty="0"/>
              <a:t>在</a:t>
            </a:r>
            <a:r>
              <a:rPr lang="en-US" altLang="zh-CN" dirty="0"/>
              <a:t>1966</a:t>
            </a:r>
            <a:r>
              <a:rPr lang="zh-CN" altLang="zh-CN" dirty="0"/>
              <a:t>年提出</a:t>
            </a:r>
            <a:r>
              <a:rPr lang="zh-CN" altLang="en-US" dirty="0"/>
              <a:t>。</a:t>
            </a:r>
            <a:endParaRPr lang="en-US" altLang="zh-CN" dirty="0"/>
          </a:p>
          <a:p>
            <a:r>
              <a:rPr lang="en-US" b="0" i="1" dirty="0">
                <a:solidFill>
                  <a:srgbClr val="FF0000"/>
                </a:solidFill>
              </a:rPr>
              <a:t>Algorithms + </a:t>
            </a:r>
            <a:r>
              <a:rPr lang="en-US" i="1" dirty="0">
                <a:solidFill>
                  <a:srgbClr val="FF0000"/>
                </a:solidFill>
              </a:rPr>
              <a:t>Data Structures </a:t>
            </a:r>
            <a:r>
              <a:rPr lang="en-US" b="0" i="1" dirty="0">
                <a:solidFill>
                  <a:srgbClr val="FF0000"/>
                </a:solidFill>
              </a:rPr>
              <a:t>= </a:t>
            </a:r>
            <a:r>
              <a:rPr lang="en-US" b="0" i="1" dirty="0" smtClean="0">
                <a:solidFill>
                  <a:srgbClr val="FF0000"/>
                </a:solidFill>
              </a:rPr>
              <a:t>Programs</a:t>
            </a:r>
            <a:r>
              <a:rPr lang="en-US" altLang="zh-CN" dirty="0">
                <a:solidFill>
                  <a:srgbClr val="7030A0"/>
                </a:solidFill>
              </a:rPr>
              <a:t> </a:t>
            </a:r>
            <a:r>
              <a:rPr lang="en-US" altLang="zh-CN" dirty="0" smtClean="0">
                <a:solidFill>
                  <a:srgbClr val="7030A0"/>
                </a:solidFill>
              </a:rPr>
              <a:t>---N.Wirth</a:t>
            </a:r>
            <a:r>
              <a:rPr lang="en-US" altLang="zh-CN" dirty="0" smtClean="0"/>
              <a:t>1976</a:t>
            </a:r>
            <a:r>
              <a:rPr lang="zh-CN" altLang="en-US" dirty="0"/>
              <a:t>年</a:t>
            </a:r>
            <a:r>
              <a:rPr lang="zh-CN" altLang="en-US" dirty="0" smtClean="0"/>
              <a:t>提出。</a:t>
            </a:r>
            <a:endParaRPr lang="zh-CN" altLang="en-US" dirty="0">
              <a:solidFill>
                <a:srgbClr val="FF0000"/>
              </a:solidFill>
            </a:endParaRPr>
          </a:p>
          <a:p>
            <a:r>
              <a:rPr lang="zh-CN" altLang="en-US" dirty="0" smtClean="0"/>
              <a:t>精心</a:t>
            </a:r>
            <a:r>
              <a:rPr lang="zh-CN" altLang="en-US" dirty="0"/>
              <a:t>选择的</a:t>
            </a:r>
            <a:r>
              <a:rPr lang="zh-CN" altLang="en-US" dirty="0">
                <a:solidFill>
                  <a:srgbClr val="FF0000"/>
                </a:solidFill>
              </a:rPr>
              <a:t>数据结构</a:t>
            </a:r>
            <a:r>
              <a:rPr lang="zh-CN" altLang="en-US" dirty="0"/>
              <a:t>可以带来更高的</a:t>
            </a:r>
            <a:r>
              <a:rPr lang="zh-CN" altLang="en-US" dirty="0">
                <a:solidFill>
                  <a:srgbClr val="FF0000"/>
                </a:solidFill>
              </a:rPr>
              <a:t>运行</a:t>
            </a:r>
            <a:r>
              <a:rPr lang="zh-CN" altLang="en-US" dirty="0" smtClean="0">
                <a:solidFill>
                  <a:srgbClr val="FF0000"/>
                </a:solidFill>
              </a:rPr>
              <a:t>效率</a:t>
            </a:r>
            <a:r>
              <a:rPr lang="zh-CN" altLang="en-US" dirty="0" smtClean="0"/>
              <a:t>。</a:t>
            </a:r>
            <a:endParaRPr lang="en-US" altLang="zh-CN" dirty="0" smtClean="0"/>
          </a:p>
          <a:p>
            <a:r>
              <a:rPr lang="zh-CN" altLang="en-US" dirty="0" smtClean="0"/>
              <a:t>实现</a:t>
            </a:r>
            <a:r>
              <a:rPr lang="zh-CN" altLang="en-US" dirty="0"/>
              <a:t>大型的复杂程序，</a:t>
            </a:r>
            <a:r>
              <a:rPr lang="zh-CN" altLang="en-US" dirty="0" smtClean="0"/>
              <a:t>必须对</a:t>
            </a:r>
            <a:r>
              <a:rPr lang="zh-CN" altLang="en-US" dirty="0"/>
              <a:t>程序所处理的数据结构进行</a:t>
            </a:r>
            <a:r>
              <a:rPr lang="zh-CN" altLang="en-US" dirty="0" smtClean="0"/>
              <a:t>深入研究</a:t>
            </a:r>
            <a:r>
              <a:rPr lang="zh-CN" altLang="en-US" dirty="0"/>
              <a:t>。</a:t>
            </a:r>
          </a:p>
          <a:p>
            <a:endParaRPr lang="en-US" dirty="0"/>
          </a:p>
        </p:txBody>
      </p:sp>
      <p:sp>
        <p:nvSpPr>
          <p:cNvPr id="4" name="标题 2"/>
          <p:cNvSpPr>
            <a:spLocks noGrp="1"/>
          </p:cNvSpPr>
          <p:nvPr>
            <p:ph type="title"/>
          </p:nvPr>
        </p:nvSpPr>
        <p:spPr/>
        <p:txBody>
          <a:bodyPr>
            <a:normAutofit fontScale="90000"/>
          </a:bodyPr>
          <a:lstStyle/>
          <a:p>
            <a:pPr algn="l"/>
            <a:r>
              <a:rPr lang="zh-CN" altLang="en-US" dirty="0"/>
              <a:t>数据结构（</a:t>
            </a:r>
            <a:r>
              <a:rPr lang="en-US" altLang="zh-CN" dirty="0"/>
              <a:t>Data Structure</a:t>
            </a:r>
            <a:r>
              <a:rPr lang="zh-CN" altLang="en-US" dirty="0"/>
              <a:t>）</a:t>
            </a:r>
          </a:p>
        </p:txBody>
      </p:sp>
    </p:spTree>
    <p:extLst>
      <p:ext uri="{BB962C8B-B14F-4D97-AF65-F5344CB8AC3E}">
        <p14:creationId xmlns:p14="http://schemas.microsoft.com/office/powerpoint/2010/main" val="503025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数据结构</a:t>
            </a:r>
            <a:r>
              <a:rPr lang="zh-CN" altLang="en-US" dirty="0" smtClean="0"/>
              <a:t>是带关系的数据元素的集合。</a:t>
            </a:r>
            <a:endParaRPr lang="en-US" altLang="zh-CN" dirty="0" smtClean="0"/>
          </a:p>
          <a:p>
            <a:r>
              <a:rPr lang="zh-CN" altLang="en-US" dirty="0" smtClean="0"/>
              <a:t>按是否存储，数据结构分成</a:t>
            </a:r>
            <a:r>
              <a:rPr lang="en-US" altLang="zh-CN" dirty="0" smtClean="0"/>
              <a:t>2</a:t>
            </a:r>
            <a:r>
              <a:rPr lang="zh-CN" altLang="en-US" dirty="0" smtClean="0"/>
              <a:t>个层面：</a:t>
            </a:r>
            <a:endParaRPr lang="en-US" altLang="zh-CN" dirty="0"/>
          </a:p>
          <a:p>
            <a:pPr lvl="1"/>
            <a:r>
              <a:rPr lang="zh-CN" altLang="en-US" dirty="0">
                <a:solidFill>
                  <a:srgbClr val="FF0000"/>
                </a:solidFill>
              </a:rPr>
              <a:t>逻辑</a:t>
            </a:r>
            <a:r>
              <a:rPr lang="zh-CN" altLang="en-US" dirty="0" smtClean="0">
                <a:solidFill>
                  <a:srgbClr val="FF0000"/>
                </a:solidFill>
              </a:rPr>
              <a:t>结构</a:t>
            </a:r>
            <a:endParaRPr lang="en-US" altLang="zh-CN" dirty="0"/>
          </a:p>
          <a:p>
            <a:pPr lvl="1"/>
            <a:r>
              <a:rPr lang="zh-CN" altLang="en-US" dirty="0">
                <a:solidFill>
                  <a:srgbClr val="FF0000"/>
                </a:solidFill>
              </a:rPr>
              <a:t>存储</a:t>
            </a:r>
            <a:r>
              <a:rPr lang="zh-CN" altLang="en-US" dirty="0" smtClean="0">
                <a:solidFill>
                  <a:srgbClr val="FF0000"/>
                </a:solidFill>
              </a:rPr>
              <a:t>结构</a:t>
            </a:r>
            <a:endParaRPr lang="en-US" dirty="0"/>
          </a:p>
        </p:txBody>
      </p:sp>
      <p:sp>
        <p:nvSpPr>
          <p:cNvPr id="4" name="标题 2"/>
          <p:cNvSpPr>
            <a:spLocks noGrp="1"/>
          </p:cNvSpPr>
          <p:nvPr>
            <p:ph type="title"/>
          </p:nvPr>
        </p:nvSpPr>
        <p:spPr/>
        <p:txBody>
          <a:bodyPr>
            <a:normAutofit fontScale="90000"/>
          </a:bodyPr>
          <a:lstStyle/>
          <a:p>
            <a:pPr algn="l"/>
            <a:r>
              <a:rPr lang="zh-CN" altLang="en-US" dirty="0"/>
              <a:t>数据结构（</a:t>
            </a:r>
            <a:r>
              <a:rPr lang="en-US" altLang="zh-CN" dirty="0"/>
              <a:t>Data Structure</a:t>
            </a:r>
            <a:r>
              <a:rPr lang="zh-CN" altLang="en-US" dirty="0"/>
              <a:t>）</a:t>
            </a:r>
          </a:p>
        </p:txBody>
      </p:sp>
    </p:spTree>
    <p:extLst>
      <p:ext uri="{BB962C8B-B14F-4D97-AF65-F5344CB8AC3E}">
        <p14:creationId xmlns:p14="http://schemas.microsoft.com/office/powerpoint/2010/main" val="940004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844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8" name="Text Box 2"/>
          <p:cNvSpPr txBox="1">
            <a:spLocks noChangeArrowheads="1"/>
          </p:cNvSpPr>
          <p:nvPr/>
        </p:nvSpPr>
        <p:spPr bwMode="auto">
          <a:xfrm>
            <a:off x="638168" y="61585"/>
            <a:ext cx="27603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理解逻辑结构</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6" name="组合 5"/>
          <p:cNvGrpSpPr/>
          <p:nvPr/>
        </p:nvGrpSpPr>
        <p:grpSpPr>
          <a:xfrm>
            <a:off x="477369" y="2109735"/>
            <a:ext cx="10549464" cy="576291"/>
            <a:chOff x="651936" y="3736258"/>
            <a:chExt cx="10549464" cy="576291"/>
          </a:xfrm>
        </p:grpSpPr>
        <p:sp>
          <p:nvSpPr>
            <p:cNvPr id="48" name="Rectangle 54"/>
            <p:cNvSpPr>
              <a:spLocks noChangeArrowheads="1"/>
            </p:cNvSpPr>
            <p:nvPr/>
          </p:nvSpPr>
          <p:spPr bwMode="auto">
            <a:xfrm>
              <a:off x="1073583" y="3736258"/>
              <a:ext cx="10127817" cy="57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ct val="10000"/>
                </a:spcBef>
                <a:spcAft>
                  <a:spcPct val="10000"/>
                </a:spcAft>
                <a:buClrTx/>
                <a:buSzTx/>
                <a:buFontTx/>
                <a:buNone/>
                <a:tabLst/>
                <a:defRPr/>
              </a:pPr>
              <a:r>
                <a:rPr kumimoji="1"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数据的</a:t>
              </a:r>
              <a:r>
                <a:rPr kumimoji="1" lang="zh-CN" altLang="en-US" sz="2800" b="0" i="0" u="none" strike="noStrike" kern="1200" cap="none" spc="0" normalizeH="0" baseline="0" noProof="0" smtClean="0">
                  <a:ln>
                    <a:noFill/>
                  </a:ln>
                  <a:solidFill>
                    <a:srgbClr val="285A32"/>
                  </a:solidFill>
                  <a:effectLst/>
                  <a:uLnTx/>
                  <a:uFillTx/>
                  <a:latin typeface="微软雅黑" panose="020B0503020204020204" pitchFamily="34" charset="-122"/>
                  <a:ea typeface="微软雅黑" panose="020B0503020204020204" pitchFamily="34" charset="-122"/>
                  <a:cs typeface="+mn-cs"/>
                </a:rPr>
                <a:t>逻辑结构</a:t>
              </a:r>
              <a:r>
                <a:rPr kumimoji="1" lang="en-US" altLang="zh-CN" sz="28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mn-cs"/>
                </a:rPr>
                <a:t>(logical structure) </a:t>
              </a:r>
              <a:r>
                <a:rPr kumimoji="1" lang="zh-CN" altLang="en-US" sz="2800" b="0" i="0" u="none" strike="noStrike" kern="1200" cap="none" spc="0" normalizeH="0" baseline="0" noProof="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数据</a:t>
              </a:r>
              <a:r>
                <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元素之间</a:t>
              </a:r>
              <a:r>
                <a:rPr kumimoji="1" lang="zh-CN" altLang="en-US" sz="2800" b="1"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逻辑关系</a:t>
              </a:r>
              <a:r>
                <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的整体</a:t>
              </a:r>
            </a:p>
          </p:txBody>
        </p:sp>
        <p:grpSp>
          <p:nvGrpSpPr>
            <p:cNvPr id="49" name="Group 67"/>
            <p:cNvGrpSpPr/>
            <p:nvPr/>
          </p:nvGrpSpPr>
          <p:grpSpPr>
            <a:xfrm>
              <a:off x="651936" y="3821462"/>
              <a:ext cx="360000" cy="360000"/>
              <a:chOff x="10115551" y="5634038"/>
              <a:chExt cx="577850" cy="576263"/>
            </a:xfrm>
            <a:solidFill>
              <a:srgbClr val="5A327D"/>
            </a:solidFill>
          </p:grpSpPr>
          <p:sp>
            <p:nvSpPr>
              <p:cNvPr id="50"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1"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grpSp>
        <p:nvGrpSpPr>
          <p:cNvPr id="7" name="组合 6"/>
          <p:cNvGrpSpPr/>
          <p:nvPr/>
        </p:nvGrpSpPr>
        <p:grpSpPr>
          <a:xfrm>
            <a:off x="2129213" y="2647494"/>
            <a:ext cx="4524375" cy="752643"/>
            <a:chOff x="4163060" y="3877777"/>
            <a:chExt cx="4524375" cy="752643"/>
          </a:xfrm>
        </p:grpSpPr>
        <p:sp>
          <p:nvSpPr>
            <p:cNvPr id="52" name="Rectangle 60"/>
            <p:cNvSpPr>
              <a:spLocks noChangeArrowheads="1"/>
            </p:cNvSpPr>
            <p:nvPr/>
          </p:nvSpPr>
          <p:spPr bwMode="auto">
            <a:xfrm>
              <a:off x="4163060" y="4111308"/>
              <a:ext cx="3554413" cy="519112"/>
            </a:xfrm>
            <a:prstGeom prst="rect">
              <a:avLst/>
            </a:prstGeom>
            <a:noFill/>
            <a:ln w="28575">
              <a:solidFill>
                <a:srgbClr val="B42D2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10000"/>
                </a:spcBef>
                <a:spcAft>
                  <a:spcPct val="10000"/>
                </a:spcAft>
                <a:buClrTx/>
                <a:buSzTx/>
                <a:buFontTx/>
                <a:buNone/>
                <a:tabLst/>
                <a:defRPr/>
              </a:pPr>
              <a:r>
                <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关联方式或邻接关系</a:t>
              </a:r>
            </a:p>
          </p:txBody>
        </p:sp>
        <p:sp>
          <p:nvSpPr>
            <p:cNvPr id="54" name="圆角右箭头 53"/>
            <p:cNvSpPr/>
            <p:nvPr/>
          </p:nvSpPr>
          <p:spPr>
            <a:xfrm flipH="1" flipV="1">
              <a:off x="7879715" y="3877777"/>
              <a:ext cx="807720" cy="692543"/>
            </a:xfrm>
            <a:prstGeom prst="bentArrow">
              <a:avLst>
                <a:gd name="adj1" fmla="val 25000"/>
                <a:gd name="adj2" fmla="val 25000"/>
                <a:gd name="adj3" fmla="val 25000"/>
                <a:gd name="adj4" fmla="val 26145"/>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grpSp>
      <p:grpSp>
        <p:nvGrpSpPr>
          <p:cNvPr id="41" name="组合 40"/>
          <p:cNvGrpSpPr/>
          <p:nvPr/>
        </p:nvGrpSpPr>
        <p:grpSpPr>
          <a:xfrm>
            <a:off x="4180479" y="3546654"/>
            <a:ext cx="3842025" cy="752643"/>
            <a:chOff x="7879715" y="3877777"/>
            <a:chExt cx="3842025" cy="752643"/>
          </a:xfrm>
        </p:grpSpPr>
        <p:sp>
          <p:nvSpPr>
            <p:cNvPr id="42" name="Rectangle 60"/>
            <p:cNvSpPr>
              <a:spLocks noChangeArrowheads="1"/>
            </p:cNvSpPr>
            <p:nvPr/>
          </p:nvSpPr>
          <p:spPr bwMode="auto">
            <a:xfrm>
              <a:off x="8841740" y="4111308"/>
              <a:ext cx="2880000" cy="519112"/>
            </a:xfrm>
            <a:prstGeom prst="rect">
              <a:avLst/>
            </a:prstGeom>
            <a:noFill/>
            <a:ln w="28575">
              <a:solidFill>
                <a:srgbClr val="B42D2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10000"/>
                </a:spcBef>
                <a:spcAft>
                  <a:spcPct val="10000"/>
                </a:spcAft>
                <a:buClrTx/>
                <a:buSzTx/>
                <a:buFontTx/>
                <a:buNone/>
                <a:tabLst/>
                <a:defRPr/>
              </a:pP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取决于实际问题</a:t>
              </a:r>
              <a:endPar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43" name="圆角右箭头 42"/>
            <p:cNvSpPr/>
            <p:nvPr/>
          </p:nvSpPr>
          <p:spPr>
            <a:xfrm flipV="1">
              <a:off x="7879715" y="3877777"/>
              <a:ext cx="807720" cy="692543"/>
            </a:xfrm>
            <a:prstGeom prst="bentArrow">
              <a:avLst>
                <a:gd name="adj1" fmla="val 25000"/>
                <a:gd name="adj2" fmla="val 25000"/>
                <a:gd name="adj3" fmla="val 25000"/>
                <a:gd name="adj4" fmla="val 26145"/>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grpSp>
    </p:spTree>
    <p:extLst>
      <p:ext uri="{BB962C8B-B14F-4D97-AF65-F5344CB8AC3E}">
        <p14:creationId xmlns:p14="http://schemas.microsoft.com/office/powerpoint/2010/main" val="18672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9"/>
          <p:cNvGrpSpPr/>
          <p:nvPr/>
        </p:nvGrpSpPr>
        <p:grpSpPr bwMode="auto">
          <a:xfrm>
            <a:off x="7066769" y="2571432"/>
            <a:ext cx="3465512" cy="2417763"/>
            <a:chOff x="1179" y="1310"/>
            <a:chExt cx="2381" cy="1735"/>
          </a:xfrm>
        </p:grpSpPr>
        <p:pic>
          <p:nvPicPr>
            <p:cNvPr id="2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l="4570" t="3371" r="5376" b="7866"/>
            <a:stretch>
              <a:fillRect/>
            </a:stretch>
          </p:blipFill>
          <p:spPr bwMode="auto">
            <a:xfrm>
              <a:off x="1179" y="1310"/>
              <a:ext cx="2381" cy="1735"/>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27" name="Text Box 8"/>
            <p:cNvSpPr txBox="1">
              <a:spLocks noChangeArrowheads="1"/>
            </p:cNvSpPr>
            <p:nvPr/>
          </p:nvSpPr>
          <p:spPr bwMode="auto">
            <a:xfrm>
              <a:off x="2098" y="1391"/>
              <a:ext cx="58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717550" eaLnBrk="0" hangingPunct="0">
                <a:defRPr sz="2400">
                  <a:solidFill>
                    <a:schemeClr val="tx1"/>
                  </a:solidFill>
                  <a:latin typeface="Times New Roman" panose="02020603050405020304" pitchFamily="18" charset="0"/>
                </a:defRPr>
              </a:lvl1pPr>
              <a:lvl2pPr algn="l" defTabSz="717550" eaLnBrk="0" hangingPunct="0">
                <a:defRPr sz="2400">
                  <a:solidFill>
                    <a:schemeClr val="tx1"/>
                  </a:solidFill>
                  <a:latin typeface="Times New Roman" panose="02020603050405020304" pitchFamily="18" charset="0"/>
                </a:defRPr>
              </a:lvl2pPr>
              <a:lvl3pPr algn="l" defTabSz="717550" eaLnBrk="0" hangingPunct="0">
                <a:defRPr sz="2400">
                  <a:solidFill>
                    <a:schemeClr val="tx1"/>
                  </a:solidFill>
                  <a:latin typeface="Times New Roman" panose="02020603050405020304" pitchFamily="18" charset="0"/>
                </a:defRPr>
              </a:lvl3pPr>
              <a:lvl4pPr algn="l" defTabSz="717550" eaLnBrk="0" hangingPunct="0">
                <a:defRPr sz="2400">
                  <a:solidFill>
                    <a:schemeClr val="tx1"/>
                  </a:solidFill>
                  <a:latin typeface="Times New Roman" panose="02020603050405020304" pitchFamily="18" charset="0"/>
                </a:defRPr>
              </a:lvl4pPr>
              <a:lvl5pPr algn="l" defTabSz="717550" eaLnBrk="0" hangingPunct="0">
                <a:defRPr sz="2400">
                  <a:solidFill>
                    <a:schemeClr val="tx1"/>
                  </a:solidFill>
                  <a:latin typeface="Times New Roman" panose="02020603050405020304" pitchFamily="18" charset="0"/>
                </a:defRPr>
              </a:lvl5pPr>
              <a:lvl6pPr defTabSz="717550" eaLnBrk="0" fontAlgn="base" hangingPunct="0">
                <a:spcBef>
                  <a:spcPct val="0"/>
                </a:spcBef>
                <a:spcAft>
                  <a:spcPct val="0"/>
                </a:spcAft>
                <a:defRPr sz="2400">
                  <a:solidFill>
                    <a:schemeClr val="tx1"/>
                  </a:solidFill>
                  <a:latin typeface="Times New Roman" panose="02020603050405020304" pitchFamily="18" charset="0"/>
                </a:defRPr>
              </a:lvl6pPr>
              <a:lvl7pPr defTabSz="717550" eaLnBrk="0" fontAlgn="base" hangingPunct="0">
                <a:spcBef>
                  <a:spcPct val="0"/>
                </a:spcBef>
                <a:spcAft>
                  <a:spcPct val="0"/>
                </a:spcAft>
                <a:defRPr sz="2400">
                  <a:solidFill>
                    <a:schemeClr val="tx1"/>
                  </a:solidFill>
                  <a:latin typeface="Times New Roman" panose="02020603050405020304" pitchFamily="18" charset="0"/>
                </a:defRPr>
              </a:lvl7pPr>
              <a:lvl8pPr defTabSz="717550" eaLnBrk="0" fontAlgn="base" hangingPunct="0">
                <a:spcBef>
                  <a:spcPct val="0"/>
                </a:spcBef>
                <a:spcAft>
                  <a:spcPct val="0"/>
                </a:spcAft>
                <a:defRPr sz="2400">
                  <a:solidFill>
                    <a:schemeClr val="tx1"/>
                  </a:solidFill>
                  <a:latin typeface="Times New Roman" panose="02020603050405020304" pitchFamily="18" charset="0"/>
                </a:defRPr>
              </a:lvl8pPr>
              <a:lvl9pPr defTabSz="71755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just" defTabSz="717550" rtl="0" eaLnBrk="1" fontAlgn="auto" latinLnBrk="0" hangingPunct="1">
                <a:lnSpc>
                  <a:spcPct val="8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CC9900"/>
                  </a:solidFill>
                  <a:effectLst/>
                  <a:uLnTx/>
                  <a:uFillTx/>
                  <a:latin typeface="Times New Roman" panose="02020603050405020304" pitchFamily="18" charset="0"/>
                  <a:ea typeface="楷体_GB2312" pitchFamily="49" charset="-122"/>
                  <a:cs typeface="+mn-cs"/>
                </a:rPr>
                <a:t>程序</a:t>
              </a:r>
              <a:endParaRPr kumimoji="1" lang="zh-CN" altLang="en-US" sz="2400" b="1" i="0" u="none" strike="noStrike" kern="1200" cap="none" spc="0" normalizeH="0" baseline="0" noProof="0" dirty="0">
                <a:ln>
                  <a:noFill/>
                </a:ln>
                <a:solidFill>
                  <a:srgbClr val="CC9900"/>
                </a:solidFill>
                <a:effectLst/>
                <a:uLnTx/>
                <a:uFillTx/>
                <a:latin typeface="Arial" panose="020B0604020202020204" pitchFamily="34" charset="0"/>
                <a:ea typeface="楷体_GB2312" pitchFamily="49" charset="-122"/>
                <a:cs typeface="+mn-cs"/>
              </a:endParaRPr>
            </a:p>
          </p:txBody>
        </p:sp>
      </p:grpSp>
      <p:pic>
        <p:nvPicPr>
          <p:cNvPr id="29" name="Picture 11"/>
          <p:cNvPicPr>
            <a:picLocks noChangeArrowheads="1"/>
          </p:cNvPicPr>
          <p:nvPr/>
        </p:nvPicPr>
        <p:blipFill>
          <a:blip r:embed="rId4" cstate="print">
            <a:extLst>
              <a:ext uri="{28A0092B-C50C-407E-A947-70E740481C1C}">
                <a14:useLocalDpi xmlns:a14="http://schemas.microsoft.com/office/drawing/2010/main" val="0"/>
              </a:ext>
            </a:extLst>
          </a:blip>
          <a:srcRect l="5203" t="3801" r="3519" b="7813"/>
          <a:stretch>
            <a:fillRect/>
          </a:stretch>
        </p:blipFill>
        <p:spPr bwMode="auto">
          <a:xfrm>
            <a:off x="1766923" y="2571432"/>
            <a:ext cx="3554413" cy="2428875"/>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pic>
      <p:grpSp>
        <p:nvGrpSpPr>
          <p:cNvPr id="30" name="组合 29"/>
          <p:cNvGrpSpPr/>
          <p:nvPr/>
        </p:nvGrpSpPr>
        <p:grpSpPr>
          <a:xfrm>
            <a:off x="818714" y="957106"/>
            <a:ext cx="7197526" cy="523220"/>
            <a:chOff x="1826091" y="4148024"/>
            <a:chExt cx="7197526" cy="523220"/>
          </a:xfrm>
        </p:grpSpPr>
        <p:sp>
          <p:nvSpPr>
            <p:cNvPr id="31" name="Text Box 11"/>
            <p:cNvSpPr txBox="1">
              <a:spLocks noChangeArrowheads="1"/>
            </p:cNvSpPr>
            <p:nvPr/>
          </p:nvSpPr>
          <p:spPr bwMode="auto">
            <a:xfrm>
              <a:off x="2385059" y="4148024"/>
              <a:ext cx="66385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为什么要写程序？程序有什么用呢？</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32" name="Group 31"/>
            <p:cNvGrpSpPr/>
            <p:nvPr/>
          </p:nvGrpSpPr>
          <p:grpSpPr>
            <a:xfrm>
              <a:off x="1826091" y="4213620"/>
              <a:ext cx="465732" cy="432000"/>
              <a:chOff x="8686801" y="2019300"/>
              <a:chExt cx="528638" cy="565150"/>
            </a:xfrm>
            <a:solidFill>
              <a:srgbClr val="5A327D"/>
            </a:solidFill>
          </p:grpSpPr>
          <p:sp>
            <p:nvSpPr>
              <p:cNvPr id="3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6"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sp>
        <p:nvSpPr>
          <p:cNvPr id="42" name="Rectangle 11"/>
          <p:cNvSpPr/>
          <p:nvPr/>
        </p:nvSpPr>
        <p:spPr>
          <a:xfrm>
            <a:off x="2264589" y="5309280"/>
            <a:ext cx="7200000" cy="720000"/>
          </a:xfrm>
          <a:prstGeom prst="rect">
            <a:avLst/>
          </a:prstGeom>
          <a:noFill/>
          <a:ln w="38100">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人要和计算机有效地交流，必须通过</a:t>
            </a:r>
            <a:r>
              <a:rPr kumimoji="0" lang="zh-CN" altLang="en-US" sz="28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程序</a:t>
            </a:r>
            <a:endPar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2" name="线形标注 2(带边框和强调线) 1"/>
          <p:cNvSpPr/>
          <p:nvPr/>
        </p:nvSpPr>
        <p:spPr>
          <a:xfrm>
            <a:off x="5454368" y="1802411"/>
            <a:ext cx="1512000" cy="792000"/>
          </a:xfrm>
          <a:prstGeom prst="accentBorderCallout2">
            <a:avLst>
              <a:gd name="adj1" fmla="val 18750"/>
              <a:gd name="adj2" fmla="val -8333"/>
              <a:gd name="adj3" fmla="val 18750"/>
              <a:gd name="adj4" fmla="val -16667"/>
              <a:gd name="adj5" fmla="val 140924"/>
              <a:gd name="adj6" fmla="val -57575"/>
            </a:avLst>
          </a:prstGeom>
          <a:no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mn-cs"/>
              </a:rPr>
              <a:t>二进制的</a:t>
            </a:r>
            <a:r>
              <a:rPr kumimoji="0" lang="zh-CN" altLang="en-US" sz="2400" b="0" i="0" u="none" strike="noStrike" kern="1200" cap="none" spc="0" normalizeH="0" baseline="0" noProof="0">
                <a:ln>
                  <a:noFill/>
                </a:ln>
                <a:solidFill>
                  <a:srgbClr val="B42D2D"/>
                </a:solidFill>
                <a:effectLst/>
                <a:uLnTx/>
                <a:uFillTx/>
                <a:latin typeface="微软雅黑" panose="020B0503020204020204" pitchFamily="34" charset="-122"/>
                <a:ea typeface="微软雅黑" panose="020B0503020204020204" pitchFamily="34" charset="-122"/>
                <a:cs typeface="+mn-cs"/>
              </a:rPr>
              <a:t>数字世界</a:t>
            </a:r>
            <a:endParaRPr kumimoji="0" lang="zh-CN" altLang="en-US" sz="24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endParaRPr>
          </a:p>
        </p:txBody>
      </p:sp>
      <p:sp>
        <p:nvSpPr>
          <p:cNvPr id="20" name="Rounded Rectangle 10"/>
          <p:cNvSpPr/>
          <p:nvPr/>
        </p:nvSpPr>
        <p:spPr>
          <a:xfrm>
            <a:off x="542923" y="100964"/>
            <a:ext cx="2340000" cy="540000"/>
          </a:xfrm>
          <a:prstGeom prst="roundRect">
            <a:avLst/>
          </a:prstGeom>
          <a:solidFill>
            <a:srgbClr val="E7E7E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21" name="Text Box 2"/>
          <p:cNvSpPr txBox="1">
            <a:spLocks noChangeArrowheads="1"/>
          </p:cNvSpPr>
          <p:nvPr/>
        </p:nvSpPr>
        <p:spPr bwMode="auto">
          <a:xfrm>
            <a:off x="592449" y="46345"/>
            <a:ext cx="23031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程序的作用</a:t>
            </a:r>
          </a:p>
        </p:txBody>
      </p:sp>
    </p:spTree>
    <p:extLst>
      <p:ext uri="{BB962C8B-B14F-4D97-AF65-F5344CB8AC3E}">
        <p14:creationId xmlns:p14="http://schemas.microsoft.com/office/powerpoint/2010/main" val="1619105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844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8" name="Text Box 2"/>
          <p:cNvSpPr txBox="1">
            <a:spLocks noChangeArrowheads="1"/>
          </p:cNvSpPr>
          <p:nvPr/>
        </p:nvSpPr>
        <p:spPr bwMode="auto">
          <a:xfrm>
            <a:off x="638168" y="61585"/>
            <a:ext cx="27603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理解数据元素</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35" name="Text Box 8"/>
          <p:cNvSpPr txBox="1">
            <a:spLocks noChangeArrowheads="1"/>
          </p:cNvSpPr>
          <p:nvPr/>
        </p:nvSpPr>
        <p:spPr bwMode="auto">
          <a:xfrm>
            <a:off x="9586534" y="506592"/>
            <a:ext cx="1800000" cy="540000"/>
          </a:xfrm>
          <a:prstGeom prst="rect">
            <a:avLst/>
          </a:prstGeom>
          <a:noFill/>
          <a:ln w="25400">
            <a:solidFill>
              <a:srgbClr val="6E6EAA"/>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defPPr>
              <a:defRPr lang="zh-CN"/>
            </a:defPPr>
            <a:lvl1pPr algn="ctr">
              <a:spcBef>
                <a:spcPct val="50000"/>
              </a:spcBef>
              <a:defRPr sz="2800" b="1">
                <a:latin typeface="楷体_GB2312" pitchFamily="49" charset="-122"/>
                <a:ea typeface="楷体_GB2312" pitchFamily="49" charset="-122"/>
              </a:defRPr>
            </a:lvl1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数据结构</a:t>
            </a:r>
            <a:endPar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grpSp>
        <p:nvGrpSpPr>
          <p:cNvPr id="36" name="组合 35"/>
          <p:cNvGrpSpPr/>
          <p:nvPr/>
        </p:nvGrpSpPr>
        <p:grpSpPr>
          <a:xfrm>
            <a:off x="8851325" y="1157396"/>
            <a:ext cx="1620000" cy="1238024"/>
            <a:chOff x="6749832" y="3667678"/>
            <a:chExt cx="1620000" cy="1238024"/>
          </a:xfrm>
        </p:grpSpPr>
        <p:sp>
          <p:nvSpPr>
            <p:cNvPr id="40" name="Text Box 15"/>
            <p:cNvSpPr txBox="1">
              <a:spLocks noChangeArrowheads="1"/>
            </p:cNvSpPr>
            <p:nvPr/>
          </p:nvSpPr>
          <p:spPr bwMode="auto">
            <a:xfrm>
              <a:off x="6749832" y="4365702"/>
              <a:ext cx="1620000" cy="540000"/>
            </a:xfrm>
            <a:prstGeom prst="rect">
              <a:avLst/>
            </a:prstGeom>
            <a:noFill/>
            <a:ln w="28575">
              <a:solidFill>
                <a:srgbClr val="B42D2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lIns="0" rIns="0">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数据元素</a:t>
              </a:r>
            </a:p>
          </p:txBody>
        </p:sp>
        <p:sp>
          <p:nvSpPr>
            <p:cNvPr id="45" name="右箭头 44"/>
            <p:cNvSpPr/>
            <p:nvPr/>
          </p:nvSpPr>
          <p:spPr>
            <a:xfrm rot="5400000">
              <a:off x="7736081" y="3793678"/>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grpSp>
      <p:grpSp>
        <p:nvGrpSpPr>
          <p:cNvPr id="46" name="组合 45"/>
          <p:cNvGrpSpPr/>
          <p:nvPr/>
        </p:nvGrpSpPr>
        <p:grpSpPr>
          <a:xfrm>
            <a:off x="10603771" y="1157396"/>
            <a:ext cx="900000" cy="1238024"/>
            <a:chOff x="8700398" y="3667678"/>
            <a:chExt cx="900000" cy="1238024"/>
          </a:xfrm>
        </p:grpSpPr>
        <p:sp>
          <p:nvSpPr>
            <p:cNvPr id="47" name="Text Box 16"/>
            <p:cNvSpPr txBox="1">
              <a:spLocks noChangeArrowheads="1"/>
            </p:cNvSpPr>
            <p:nvPr/>
          </p:nvSpPr>
          <p:spPr bwMode="auto">
            <a:xfrm>
              <a:off x="8700398" y="4365702"/>
              <a:ext cx="900000" cy="540000"/>
            </a:xfrm>
            <a:prstGeom prst="rect">
              <a:avLst/>
            </a:prstGeom>
            <a:noFill/>
            <a:ln w="28575">
              <a:solidFill>
                <a:srgbClr val="B42D2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rIns="0" anchor="ctr" anchorCtr="0">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关系</a:t>
              </a:r>
            </a:p>
          </p:txBody>
        </p:sp>
        <p:sp>
          <p:nvSpPr>
            <p:cNvPr id="48" name="右箭头 47"/>
            <p:cNvSpPr/>
            <p:nvPr/>
          </p:nvSpPr>
          <p:spPr>
            <a:xfrm rot="5400000">
              <a:off x="8728361" y="3793678"/>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grpSp>
      <p:grpSp>
        <p:nvGrpSpPr>
          <p:cNvPr id="6" name="组合 5"/>
          <p:cNvGrpSpPr/>
          <p:nvPr/>
        </p:nvGrpSpPr>
        <p:grpSpPr>
          <a:xfrm>
            <a:off x="830725" y="1035672"/>
            <a:ext cx="7010110" cy="694690"/>
            <a:chOff x="564170" y="1839072"/>
            <a:chExt cx="7010110" cy="694690"/>
          </a:xfrm>
        </p:grpSpPr>
        <p:sp>
          <p:nvSpPr>
            <p:cNvPr id="55" name="Rectangle 5"/>
            <p:cNvSpPr txBox="1">
              <a:spLocks noChangeArrowheads="1"/>
            </p:cNvSpPr>
            <p:nvPr/>
          </p:nvSpPr>
          <p:spPr>
            <a:xfrm>
              <a:off x="1097280" y="1839072"/>
              <a:ext cx="6477000" cy="694690"/>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数据元素是讨论数据结构时的</a:t>
              </a:r>
              <a:r>
                <a:rPr kumimoji="0" lang="zh-CN" altLang="en-US" sz="28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着眼点</a:t>
              </a:r>
              <a:endParaRPr kumimoji="0" lang="zh-CN" altLang="en-US" sz="2800" b="1"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endParaRPr>
            </a:p>
          </p:txBody>
        </p:sp>
        <p:sp>
          <p:nvSpPr>
            <p:cNvPr id="63" name="Freeform 84"/>
            <p:cNvSpPr/>
            <p:nvPr/>
          </p:nvSpPr>
          <p:spPr bwMode="auto">
            <a:xfrm>
              <a:off x="564170" y="1886472"/>
              <a:ext cx="468000" cy="432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nvGrpSpPr>
          <p:cNvPr id="24" name="组合 23"/>
          <p:cNvGrpSpPr/>
          <p:nvPr/>
        </p:nvGrpSpPr>
        <p:grpSpPr>
          <a:xfrm>
            <a:off x="1095368" y="3446812"/>
            <a:ext cx="8201024" cy="2347296"/>
            <a:chOff x="365984" y="3495839"/>
            <a:chExt cx="8201024" cy="2608262"/>
          </a:xfrm>
        </p:grpSpPr>
        <p:sp>
          <p:nvSpPr>
            <p:cNvPr id="25" name="Rectangle 9"/>
            <p:cNvSpPr>
              <a:spLocks noChangeArrowheads="1"/>
            </p:cNvSpPr>
            <p:nvPr/>
          </p:nvSpPr>
          <p:spPr bwMode="auto">
            <a:xfrm>
              <a:off x="424431" y="349583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学号</a:t>
              </a:r>
            </a:p>
          </p:txBody>
        </p:sp>
        <p:sp>
          <p:nvSpPr>
            <p:cNvPr id="26" name="Rectangle 10"/>
            <p:cNvSpPr>
              <a:spLocks noChangeArrowheads="1"/>
            </p:cNvSpPr>
            <p:nvPr/>
          </p:nvSpPr>
          <p:spPr bwMode="auto">
            <a:xfrm>
              <a:off x="365984" y="349583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Rectangle 11"/>
            <p:cNvSpPr>
              <a:spLocks noChangeArrowheads="1"/>
            </p:cNvSpPr>
            <p:nvPr/>
          </p:nvSpPr>
          <p:spPr bwMode="auto">
            <a:xfrm>
              <a:off x="2162380" y="3495839"/>
              <a:ext cx="139867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姓名</a:t>
              </a:r>
            </a:p>
          </p:txBody>
        </p:sp>
        <p:sp>
          <p:nvSpPr>
            <p:cNvPr id="28" name="Rectangle 12"/>
            <p:cNvSpPr>
              <a:spLocks noChangeArrowheads="1"/>
            </p:cNvSpPr>
            <p:nvPr/>
          </p:nvSpPr>
          <p:spPr bwMode="auto">
            <a:xfrm>
              <a:off x="2136586" y="3495839"/>
              <a:ext cx="139867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Rectangle 13"/>
            <p:cNvSpPr>
              <a:spLocks noChangeArrowheads="1"/>
            </p:cNvSpPr>
            <p:nvPr/>
          </p:nvSpPr>
          <p:spPr bwMode="auto">
            <a:xfrm>
              <a:off x="3591858" y="3495839"/>
              <a:ext cx="141959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性别</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Rectangle 14"/>
            <p:cNvSpPr>
              <a:spLocks noChangeArrowheads="1"/>
            </p:cNvSpPr>
            <p:nvPr/>
          </p:nvSpPr>
          <p:spPr bwMode="auto">
            <a:xfrm>
              <a:off x="3533411" y="3495839"/>
              <a:ext cx="141959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Rectangle 15"/>
            <p:cNvSpPr>
              <a:spLocks noChangeArrowheads="1"/>
            </p:cNvSpPr>
            <p:nvPr/>
          </p:nvSpPr>
          <p:spPr bwMode="auto">
            <a:xfrm>
              <a:off x="5017706" y="349583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出生日期</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Rectangle 16"/>
            <p:cNvSpPr>
              <a:spLocks noChangeArrowheads="1"/>
            </p:cNvSpPr>
            <p:nvPr/>
          </p:nvSpPr>
          <p:spPr bwMode="auto">
            <a:xfrm>
              <a:off x="4959257" y="349583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Rectangle 17"/>
            <p:cNvSpPr>
              <a:spLocks noChangeArrowheads="1"/>
            </p:cNvSpPr>
            <p:nvPr/>
          </p:nvSpPr>
          <p:spPr bwMode="auto">
            <a:xfrm>
              <a:off x="6792955" y="349583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籍贯</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 name="Rectangle 18"/>
            <p:cNvSpPr>
              <a:spLocks noChangeArrowheads="1"/>
            </p:cNvSpPr>
            <p:nvPr/>
          </p:nvSpPr>
          <p:spPr bwMode="auto">
            <a:xfrm>
              <a:off x="6734508" y="349583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Rectangle 19"/>
            <p:cNvSpPr>
              <a:spLocks noChangeArrowheads="1"/>
            </p:cNvSpPr>
            <p:nvPr/>
          </p:nvSpPr>
          <p:spPr bwMode="auto">
            <a:xfrm>
              <a:off x="424431" y="4017771"/>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15041</a:t>
              </a: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001</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2" name="Rectangle 20"/>
            <p:cNvSpPr>
              <a:spLocks noChangeArrowheads="1"/>
            </p:cNvSpPr>
            <p:nvPr/>
          </p:nvSpPr>
          <p:spPr bwMode="auto">
            <a:xfrm>
              <a:off x="365984" y="4017771"/>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3" name="Rectangle 21"/>
            <p:cNvSpPr>
              <a:spLocks noChangeArrowheads="1"/>
            </p:cNvSpPr>
            <p:nvPr/>
          </p:nvSpPr>
          <p:spPr bwMode="auto">
            <a:xfrm>
              <a:off x="2162380" y="4017771"/>
              <a:ext cx="139867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王  军</a:t>
              </a:r>
            </a:p>
          </p:txBody>
        </p:sp>
        <p:sp>
          <p:nvSpPr>
            <p:cNvPr id="44" name="Rectangle 22"/>
            <p:cNvSpPr>
              <a:spLocks noChangeArrowheads="1"/>
            </p:cNvSpPr>
            <p:nvPr/>
          </p:nvSpPr>
          <p:spPr bwMode="auto">
            <a:xfrm>
              <a:off x="2136586" y="4017771"/>
              <a:ext cx="139867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6" name="Rectangle 23"/>
            <p:cNvSpPr>
              <a:spLocks noChangeArrowheads="1"/>
            </p:cNvSpPr>
            <p:nvPr/>
          </p:nvSpPr>
          <p:spPr bwMode="auto">
            <a:xfrm>
              <a:off x="3591858" y="4017771"/>
              <a:ext cx="141959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男</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Rectangle 24"/>
            <p:cNvSpPr>
              <a:spLocks noChangeArrowheads="1"/>
            </p:cNvSpPr>
            <p:nvPr/>
          </p:nvSpPr>
          <p:spPr bwMode="auto">
            <a:xfrm>
              <a:off x="3533411" y="4017771"/>
              <a:ext cx="141959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8" name="Rectangle 25"/>
            <p:cNvSpPr>
              <a:spLocks noChangeArrowheads="1"/>
            </p:cNvSpPr>
            <p:nvPr/>
          </p:nvSpPr>
          <p:spPr bwMode="auto">
            <a:xfrm>
              <a:off x="6732802" y="4017771"/>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吉林省图们市</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9" name="Rectangle 26"/>
            <p:cNvSpPr>
              <a:spLocks noChangeArrowheads="1"/>
            </p:cNvSpPr>
            <p:nvPr/>
          </p:nvSpPr>
          <p:spPr bwMode="auto">
            <a:xfrm>
              <a:off x="6734508" y="4017771"/>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0" name="Rectangle 27"/>
            <p:cNvSpPr>
              <a:spLocks noChangeArrowheads="1"/>
            </p:cNvSpPr>
            <p:nvPr/>
          </p:nvSpPr>
          <p:spPr bwMode="auto">
            <a:xfrm>
              <a:off x="424431" y="4539704"/>
              <a:ext cx="1774053"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15041002</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Rectangle 28"/>
            <p:cNvSpPr>
              <a:spLocks noChangeArrowheads="1"/>
            </p:cNvSpPr>
            <p:nvPr/>
          </p:nvSpPr>
          <p:spPr bwMode="auto">
            <a:xfrm>
              <a:off x="365984" y="4539704"/>
              <a:ext cx="1774053"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2" name="Rectangle 29"/>
            <p:cNvSpPr>
              <a:spLocks noChangeArrowheads="1"/>
            </p:cNvSpPr>
            <p:nvPr/>
          </p:nvSpPr>
          <p:spPr bwMode="auto">
            <a:xfrm>
              <a:off x="2162380" y="4539704"/>
              <a:ext cx="1398670"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李  明</a:t>
              </a:r>
            </a:p>
          </p:txBody>
        </p:sp>
        <p:sp>
          <p:nvSpPr>
            <p:cNvPr id="64" name="Rectangle 30"/>
            <p:cNvSpPr>
              <a:spLocks noChangeArrowheads="1"/>
            </p:cNvSpPr>
            <p:nvPr/>
          </p:nvSpPr>
          <p:spPr bwMode="auto">
            <a:xfrm>
              <a:off x="2136586" y="4539704"/>
              <a:ext cx="1398670"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5" name="Rectangle 31"/>
            <p:cNvSpPr>
              <a:spLocks noChangeArrowheads="1"/>
            </p:cNvSpPr>
            <p:nvPr/>
          </p:nvSpPr>
          <p:spPr bwMode="auto">
            <a:xfrm>
              <a:off x="3591858" y="4539704"/>
              <a:ext cx="1419590"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男</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Rectangle 32"/>
            <p:cNvSpPr>
              <a:spLocks noChangeArrowheads="1"/>
            </p:cNvSpPr>
            <p:nvPr/>
          </p:nvSpPr>
          <p:spPr bwMode="auto">
            <a:xfrm>
              <a:off x="3533411" y="4539704"/>
              <a:ext cx="1419590"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Rectangle 33"/>
            <p:cNvSpPr>
              <a:spLocks noChangeArrowheads="1"/>
            </p:cNvSpPr>
            <p:nvPr/>
          </p:nvSpPr>
          <p:spPr bwMode="auto">
            <a:xfrm>
              <a:off x="6747235" y="4539704"/>
              <a:ext cx="1774053"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吉林省吉林市</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 name="Rectangle 34"/>
            <p:cNvSpPr>
              <a:spLocks noChangeArrowheads="1"/>
            </p:cNvSpPr>
            <p:nvPr/>
          </p:nvSpPr>
          <p:spPr bwMode="auto">
            <a:xfrm>
              <a:off x="6734508" y="4539704"/>
              <a:ext cx="1774053"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9" name="Rectangle 35"/>
            <p:cNvSpPr>
              <a:spLocks noChangeArrowheads="1"/>
            </p:cNvSpPr>
            <p:nvPr/>
          </p:nvSpPr>
          <p:spPr bwMode="auto">
            <a:xfrm>
              <a:off x="424431" y="5060236"/>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15041003</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0" name="Rectangle 36"/>
            <p:cNvSpPr>
              <a:spLocks noChangeArrowheads="1"/>
            </p:cNvSpPr>
            <p:nvPr/>
          </p:nvSpPr>
          <p:spPr bwMode="auto">
            <a:xfrm>
              <a:off x="365984" y="5060236"/>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1" name="Rectangle 37"/>
            <p:cNvSpPr>
              <a:spLocks noChangeArrowheads="1"/>
            </p:cNvSpPr>
            <p:nvPr/>
          </p:nvSpPr>
          <p:spPr bwMode="auto">
            <a:xfrm>
              <a:off x="2162380" y="5060236"/>
              <a:ext cx="139867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汤晓影</a:t>
              </a:r>
            </a:p>
          </p:txBody>
        </p:sp>
        <p:sp>
          <p:nvSpPr>
            <p:cNvPr id="72" name="Rectangle 38"/>
            <p:cNvSpPr>
              <a:spLocks noChangeArrowheads="1"/>
            </p:cNvSpPr>
            <p:nvPr/>
          </p:nvSpPr>
          <p:spPr bwMode="auto">
            <a:xfrm>
              <a:off x="2136586" y="5060236"/>
              <a:ext cx="139867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3" name="Rectangle 39"/>
            <p:cNvSpPr>
              <a:spLocks noChangeArrowheads="1"/>
            </p:cNvSpPr>
            <p:nvPr/>
          </p:nvSpPr>
          <p:spPr bwMode="auto">
            <a:xfrm>
              <a:off x="3591858" y="5060236"/>
              <a:ext cx="141959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女</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4" name="Rectangle 40"/>
            <p:cNvSpPr>
              <a:spLocks noChangeArrowheads="1"/>
            </p:cNvSpPr>
            <p:nvPr/>
          </p:nvSpPr>
          <p:spPr bwMode="auto">
            <a:xfrm>
              <a:off x="3533411" y="5060236"/>
              <a:ext cx="141959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5" name="Rectangle 41"/>
            <p:cNvSpPr>
              <a:spLocks noChangeArrowheads="1"/>
            </p:cNvSpPr>
            <p:nvPr/>
          </p:nvSpPr>
          <p:spPr bwMode="auto">
            <a:xfrm>
              <a:off x="6731995" y="5060236"/>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吉林省长春市</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6" name="Rectangle 42"/>
            <p:cNvSpPr>
              <a:spLocks noChangeArrowheads="1"/>
            </p:cNvSpPr>
            <p:nvPr/>
          </p:nvSpPr>
          <p:spPr bwMode="auto">
            <a:xfrm>
              <a:off x="6734508" y="5060236"/>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8" name="Rectangle 43"/>
            <p:cNvSpPr>
              <a:spLocks noChangeArrowheads="1"/>
            </p:cNvSpPr>
            <p:nvPr/>
          </p:nvSpPr>
          <p:spPr bwMode="auto">
            <a:xfrm>
              <a:off x="424431" y="558216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79" name="Rectangle 44"/>
            <p:cNvSpPr>
              <a:spLocks noChangeArrowheads="1"/>
            </p:cNvSpPr>
            <p:nvPr/>
          </p:nvSpPr>
          <p:spPr bwMode="auto">
            <a:xfrm>
              <a:off x="365984" y="558216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0" name="Rectangle 45"/>
            <p:cNvSpPr>
              <a:spLocks noChangeArrowheads="1"/>
            </p:cNvSpPr>
            <p:nvPr/>
          </p:nvSpPr>
          <p:spPr bwMode="auto">
            <a:xfrm>
              <a:off x="2162380" y="5582169"/>
              <a:ext cx="139867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81" name="Rectangle 46"/>
            <p:cNvSpPr>
              <a:spLocks noChangeArrowheads="1"/>
            </p:cNvSpPr>
            <p:nvPr/>
          </p:nvSpPr>
          <p:spPr bwMode="auto">
            <a:xfrm>
              <a:off x="2136586" y="5582169"/>
              <a:ext cx="139867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Rectangle 47"/>
            <p:cNvSpPr>
              <a:spLocks noChangeArrowheads="1"/>
            </p:cNvSpPr>
            <p:nvPr/>
          </p:nvSpPr>
          <p:spPr bwMode="auto">
            <a:xfrm>
              <a:off x="3591858" y="5582169"/>
              <a:ext cx="141959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83" name="Rectangle 48"/>
            <p:cNvSpPr>
              <a:spLocks noChangeArrowheads="1"/>
            </p:cNvSpPr>
            <p:nvPr/>
          </p:nvSpPr>
          <p:spPr bwMode="auto">
            <a:xfrm>
              <a:off x="3533411" y="5582169"/>
              <a:ext cx="141959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Rectangle 49"/>
            <p:cNvSpPr>
              <a:spLocks noChangeArrowheads="1"/>
            </p:cNvSpPr>
            <p:nvPr/>
          </p:nvSpPr>
          <p:spPr bwMode="auto">
            <a:xfrm>
              <a:off x="5017706" y="4017771"/>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19970102</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5" name="Rectangle 50"/>
            <p:cNvSpPr>
              <a:spLocks noChangeArrowheads="1"/>
            </p:cNvSpPr>
            <p:nvPr/>
          </p:nvSpPr>
          <p:spPr bwMode="auto">
            <a:xfrm>
              <a:off x="4959257" y="4017771"/>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6" name="Rectangle 51"/>
            <p:cNvSpPr>
              <a:spLocks noChangeArrowheads="1"/>
            </p:cNvSpPr>
            <p:nvPr/>
          </p:nvSpPr>
          <p:spPr bwMode="auto">
            <a:xfrm>
              <a:off x="5017706" y="4539704"/>
              <a:ext cx="1774053"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19980328</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7" name="Rectangle 52"/>
            <p:cNvSpPr>
              <a:spLocks noChangeArrowheads="1"/>
            </p:cNvSpPr>
            <p:nvPr/>
          </p:nvSpPr>
          <p:spPr bwMode="auto">
            <a:xfrm>
              <a:off x="4959257" y="4539704"/>
              <a:ext cx="1774053"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8" name="Rectangle 53"/>
            <p:cNvSpPr>
              <a:spLocks noChangeArrowheads="1"/>
            </p:cNvSpPr>
            <p:nvPr/>
          </p:nvSpPr>
          <p:spPr bwMode="auto">
            <a:xfrm>
              <a:off x="5017706" y="5060236"/>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19971116</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9" name="Rectangle 54"/>
            <p:cNvSpPr>
              <a:spLocks noChangeArrowheads="1"/>
            </p:cNvSpPr>
            <p:nvPr/>
          </p:nvSpPr>
          <p:spPr bwMode="auto">
            <a:xfrm>
              <a:off x="4959257" y="5060236"/>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0" name="Rectangle 55"/>
            <p:cNvSpPr>
              <a:spLocks noChangeArrowheads="1"/>
            </p:cNvSpPr>
            <p:nvPr/>
          </p:nvSpPr>
          <p:spPr bwMode="auto">
            <a:xfrm>
              <a:off x="5017706" y="558216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91" name="Rectangle 56"/>
            <p:cNvSpPr>
              <a:spLocks noChangeArrowheads="1"/>
            </p:cNvSpPr>
            <p:nvPr/>
          </p:nvSpPr>
          <p:spPr bwMode="auto">
            <a:xfrm>
              <a:off x="4959257" y="558216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2" name="Rectangle 57"/>
            <p:cNvSpPr>
              <a:spLocks noChangeArrowheads="1"/>
            </p:cNvSpPr>
            <p:nvPr/>
          </p:nvSpPr>
          <p:spPr bwMode="auto">
            <a:xfrm>
              <a:off x="6792955" y="558216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93" name="Rectangle 58"/>
            <p:cNvSpPr>
              <a:spLocks noChangeArrowheads="1"/>
            </p:cNvSpPr>
            <p:nvPr/>
          </p:nvSpPr>
          <p:spPr bwMode="auto">
            <a:xfrm>
              <a:off x="6734508" y="558216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 name="组合 1"/>
          <p:cNvGrpSpPr/>
          <p:nvPr/>
        </p:nvGrpSpPr>
        <p:grpSpPr>
          <a:xfrm>
            <a:off x="851485" y="1786354"/>
            <a:ext cx="6198414" cy="694690"/>
            <a:chOff x="851485" y="1786354"/>
            <a:chExt cx="6198414" cy="694690"/>
          </a:xfrm>
        </p:grpSpPr>
        <p:grpSp>
          <p:nvGrpSpPr>
            <p:cNvPr id="94" name="Group 31"/>
            <p:cNvGrpSpPr/>
            <p:nvPr/>
          </p:nvGrpSpPr>
          <p:grpSpPr>
            <a:xfrm>
              <a:off x="851485" y="1886472"/>
              <a:ext cx="432000" cy="432000"/>
              <a:chOff x="8686801" y="2019300"/>
              <a:chExt cx="528638" cy="565150"/>
            </a:xfrm>
            <a:solidFill>
              <a:srgbClr val="5A327D"/>
            </a:solidFill>
          </p:grpSpPr>
          <p:sp>
            <p:nvSpPr>
              <p:cNvPr id="95"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96"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97"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98"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sp>
          <p:nvSpPr>
            <p:cNvPr id="99" name="Rectangle 5"/>
            <p:cNvSpPr txBox="1">
              <a:spLocks noChangeArrowheads="1"/>
            </p:cNvSpPr>
            <p:nvPr/>
          </p:nvSpPr>
          <p:spPr>
            <a:xfrm>
              <a:off x="1368485" y="1786354"/>
              <a:ext cx="5681414" cy="694690"/>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学籍管理问题，数据元素是什么？</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grpSp>
        <p:nvGrpSpPr>
          <p:cNvPr id="102" name="组合 101"/>
          <p:cNvGrpSpPr/>
          <p:nvPr/>
        </p:nvGrpSpPr>
        <p:grpSpPr>
          <a:xfrm>
            <a:off x="9565533" y="3507249"/>
            <a:ext cx="1317241" cy="2245261"/>
            <a:chOff x="9268919" y="3584620"/>
            <a:chExt cx="1317241" cy="2245261"/>
          </a:xfrm>
        </p:grpSpPr>
        <p:sp>
          <p:nvSpPr>
            <p:cNvPr id="103" name="右箭头 102"/>
            <p:cNvSpPr/>
            <p:nvPr/>
          </p:nvSpPr>
          <p:spPr>
            <a:xfrm>
              <a:off x="9268919" y="4559068"/>
              <a:ext cx="720000" cy="540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marL="0" marR="0" lvl="0" indent="0" algn="ctr" defTabSz="914400" rtl="0" eaLnBrk="1" fontAlgn="auto" latinLnBrk="0" hangingPunct="1">
                <a:lnSpc>
                  <a:spcPts val="24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5A327D"/>
                  </a:solidFill>
                  <a:effectLst/>
                  <a:uLnTx/>
                  <a:uFillTx/>
                  <a:latin typeface="微软雅黑" panose="020B0503020204020204" pitchFamily="34" charset="-122"/>
                  <a:ea typeface="微软雅黑" panose="020B0503020204020204" pitchFamily="34" charset="-122"/>
                  <a:cs typeface="+mn-cs"/>
                </a:rPr>
                <a:t>抽象</a:t>
              </a:r>
              <a:endParaRPr kumimoji="0" lang="zh-CN" altLang="en-US" sz="2000" b="0" i="0" u="none" strike="noStrike" kern="1200" cap="none" spc="0" normalizeH="0" baseline="0" noProof="0" dirty="0">
                <a:ln>
                  <a:noFill/>
                </a:ln>
                <a:solidFill>
                  <a:srgbClr val="5A327D"/>
                </a:solidFill>
                <a:effectLst/>
                <a:uLnTx/>
                <a:uFillTx/>
                <a:latin typeface="微软雅黑" panose="020B0503020204020204" pitchFamily="34" charset="-122"/>
                <a:ea typeface="微软雅黑" panose="020B0503020204020204" pitchFamily="34" charset="-122"/>
                <a:cs typeface="+mn-cs"/>
              </a:endParaRPr>
            </a:p>
          </p:txBody>
        </p:sp>
        <p:grpSp>
          <p:nvGrpSpPr>
            <p:cNvPr id="104" name="组合 103"/>
            <p:cNvGrpSpPr/>
            <p:nvPr/>
          </p:nvGrpSpPr>
          <p:grpSpPr>
            <a:xfrm>
              <a:off x="10462920" y="3584620"/>
              <a:ext cx="123240" cy="2245261"/>
              <a:chOff x="10462920" y="3584620"/>
              <a:chExt cx="123240" cy="2245261"/>
            </a:xfrm>
          </p:grpSpPr>
          <p:sp>
            <p:nvSpPr>
              <p:cNvPr id="105" name="椭圆 104"/>
              <p:cNvSpPr/>
              <p:nvPr/>
            </p:nvSpPr>
            <p:spPr>
              <a:xfrm>
                <a:off x="10462920" y="3584620"/>
                <a:ext cx="108000" cy="108000"/>
              </a:xfrm>
              <a:prstGeom prst="ellipse">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106" name="椭圆 105"/>
              <p:cNvSpPr/>
              <p:nvPr/>
            </p:nvSpPr>
            <p:spPr>
              <a:xfrm>
                <a:off x="10462920" y="4027630"/>
                <a:ext cx="108000" cy="108000"/>
              </a:xfrm>
              <a:prstGeom prst="ellipse">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107" name="椭圆 106"/>
              <p:cNvSpPr/>
              <p:nvPr/>
            </p:nvSpPr>
            <p:spPr>
              <a:xfrm>
                <a:off x="10462920" y="4470639"/>
                <a:ext cx="108000" cy="108000"/>
              </a:xfrm>
              <a:prstGeom prst="ellipse">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108" name="椭圆 107"/>
              <p:cNvSpPr/>
              <p:nvPr/>
            </p:nvSpPr>
            <p:spPr>
              <a:xfrm>
                <a:off x="10478160" y="5721881"/>
                <a:ext cx="108000" cy="108000"/>
              </a:xfrm>
              <a:prstGeom prst="ellipse">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cxnSp>
            <p:nvCxnSpPr>
              <p:cNvPr id="109" name="直接连接符 108"/>
              <p:cNvCxnSpPr/>
              <p:nvPr/>
            </p:nvCxnSpPr>
            <p:spPr>
              <a:xfrm>
                <a:off x="10516920" y="3707860"/>
                <a:ext cx="0" cy="324000"/>
              </a:xfrm>
              <a:prstGeom prst="line">
                <a:avLst/>
              </a:prstGeom>
              <a:ln w="28575">
                <a:solidFill>
                  <a:srgbClr val="285A32"/>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10516920" y="4146639"/>
                <a:ext cx="0" cy="324000"/>
              </a:xfrm>
              <a:prstGeom prst="line">
                <a:avLst/>
              </a:prstGeom>
              <a:ln w="28575">
                <a:solidFill>
                  <a:srgbClr val="285A32"/>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H="1">
                <a:off x="10516920" y="4599067"/>
                <a:ext cx="0" cy="1107574"/>
              </a:xfrm>
              <a:prstGeom prst="line">
                <a:avLst/>
              </a:prstGeom>
              <a:ln w="28575">
                <a:solidFill>
                  <a:srgbClr val="285A32"/>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8958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500"/>
                                  </p:stCondLst>
                                  <p:childTnLst>
                                    <p:set>
                                      <p:cBhvr>
                                        <p:cTn id="9" dur="1" fill="hold">
                                          <p:stCondLst>
                                            <p:cond delay="0"/>
                                          </p:stCondLst>
                                        </p:cTn>
                                        <p:tgtEl>
                                          <p:spTgt spid="36"/>
                                        </p:tgtEl>
                                        <p:attrNameLst>
                                          <p:attrName>style.visibility</p:attrName>
                                        </p:attrNameLst>
                                      </p:cBhvr>
                                      <p:to>
                                        <p:strVal val="visible"/>
                                      </p:to>
                                    </p:set>
                                    <p:animEffect transition="in" filter="wipe(up)">
                                      <p:cBhvr>
                                        <p:cTn id="10" dur="500"/>
                                        <p:tgtEl>
                                          <p:spTgt spid="36"/>
                                        </p:tgtEl>
                                      </p:cBhvr>
                                    </p:animEffect>
                                  </p:childTnLst>
                                </p:cTn>
                              </p:par>
                            </p:childTnLst>
                          </p:cTn>
                        </p:par>
                        <p:par>
                          <p:cTn id="11" fill="hold">
                            <p:stCondLst>
                              <p:cond delay="1000"/>
                            </p:stCondLst>
                            <p:childTnLst>
                              <p:par>
                                <p:cTn id="12" presetID="22" presetClass="entr" presetSubtype="1" fill="hold" nodeType="afterEffect">
                                  <p:stCondLst>
                                    <p:cond delay="500"/>
                                  </p:stCondLst>
                                  <p:childTnLst>
                                    <p:set>
                                      <p:cBhvr>
                                        <p:cTn id="13" dur="1" fill="hold">
                                          <p:stCondLst>
                                            <p:cond delay="0"/>
                                          </p:stCondLst>
                                        </p:cTn>
                                        <p:tgtEl>
                                          <p:spTgt spid="46"/>
                                        </p:tgtEl>
                                        <p:attrNameLst>
                                          <p:attrName>style.visibility</p:attrName>
                                        </p:attrNameLst>
                                      </p:cBhvr>
                                      <p:to>
                                        <p:strVal val="visible"/>
                                      </p:to>
                                    </p:set>
                                    <p:animEffect transition="in" filter="wipe(up)">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wipe(left)">
                                      <p:cBhvr>
                                        <p:cTn id="31"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2" restart="whenNotActive" fill="hold" evtFilter="cancelBubble" nodeType="interactiveSeq">
                <p:stCondLst>
                  <p:cond evt="onClick" delay="0">
                    <p:tgtEl>
                      <p:spTgt spid="102"/>
                    </p:tgtEl>
                  </p:cond>
                </p:stCondLst>
                <p:endSync evt="end" delay="0">
                  <p:rtn val="all"/>
                </p:endSync>
                <p:childTnLst>
                  <p:par>
                    <p:cTn id="33" fill="hold">
                      <p:stCondLst>
                        <p:cond delay="0"/>
                      </p:stCondLst>
                      <p:childTnLst>
                        <p:par>
                          <p:cTn id="34" fill="hold">
                            <p:stCondLst>
                              <p:cond delay="0"/>
                            </p:stCondLst>
                            <p:childTnLst>
                              <p:par>
                                <p:cTn id="35" presetID="35" presetClass="emph" presetSubtype="0" repeatCount="2000" fill="hold" nodeType="clickEffect">
                                  <p:stCondLst>
                                    <p:cond delay="0"/>
                                  </p:stCondLst>
                                  <p:childTnLst>
                                    <p:anim calcmode="discrete" valueType="str">
                                      <p:cBhvr>
                                        <p:cTn id="36" dur="500" fill="hold"/>
                                        <p:tgtEl>
                                          <p:spTgt spid="10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02"/>
                  </p:tgtEl>
                </p:cond>
              </p:nextCondLst>
            </p:seq>
          </p:childTnLst>
        </p:cTn>
      </p:par>
    </p:tnLst>
    <p:bldLst>
      <p:bldP spid="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844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8" name="Text Box 2"/>
          <p:cNvSpPr txBox="1">
            <a:spLocks noChangeArrowheads="1"/>
          </p:cNvSpPr>
          <p:nvPr/>
        </p:nvSpPr>
        <p:spPr bwMode="auto">
          <a:xfrm>
            <a:off x="638168" y="61585"/>
            <a:ext cx="27603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理解数据元素</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35" name="Text Box 8"/>
          <p:cNvSpPr txBox="1">
            <a:spLocks noChangeArrowheads="1"/>
          </p:cNvSpPr>
          <p:nvPr/>
        </p:nvSpPr>
        <p:spPr bwMode="auto">
          <a:xfrm>
            <a:off x="9586534" y="506592"/>
            <a:ext cx="1800000" cy="540000"/>
          </a:xfrm>
          <a:prstGeom prst="rect">
            <a:avLst/>
          </a:prstGeom>
          <a:noFill/>
          <a:ln w="25400">
            <a:solidFill>
              <a:srgbClr val="6E6EAA"/>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defPPr>
              <a:defRPr lang="zh-CN"/>
            </a:defPPr>
            <a:lvl1pPr algn="ctr">
              <a:spcBef>
                <a:spcPct val="50000"/>
              </a:spcBef>
              <a:defRPr sz="2800" b="1">
                <a:latin typeface="楷体_GB2312" pitchFamily="49" charset="-122"/>
                <a:ea typeface="楷体_GB2312" pitchFamily="49" charset="-122"/>
              </a:defRPr>
            </a:lvl1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数据结构</a:t>
            </a:r>
            <a:endPar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grpSp>
        <p:nvGrpSpPr>
          <p:cNvPr id="36" name="组合 35"/>
          <p:cNvGrpSpPr/>
          <p:nvPr/>
        </p:nvGrpSpPr>
        <p:grpSpPr>
          <a:xfrm>
            <a:off x="8851325" y="1157396"/>
            <a:ext cx="1620000" cy="1238024"/>
            <a:chOff x="6749832" y="3667678"/>
            <a:chExt cx="1620000" cy="1238024"/>
          </a:xfrm>
        </p:grpSpPr>
        <p:sp>
          <p:nvSpPr>
            <p:cNvPr id="40" name="Text Box 15"/>
            <p:cNvSpPr txBox="1">
              <a:spLocks noChangeArrowheads="1"/>
            </p:cNvSpPr>
            <p:nvPr/>
          </p:nvSpPr>
          <p:spPr bwMode="auto">
            <a:xfrm>
              <a:off x="6749832" y="4365702"/>
              <a:ext cx="1620000" cy="540000"/>
            </a:xfrm>
            <a:prstGeom prst="rect">
              <a:avLst/>
            </a:prstGeom>
            <a:noFill/>
            <a:ln w="28575">
              <a:solidFill>
                <a:srgbClr val="B42D2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lIns="0" rIns="0">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数据元素</a:t>
              </a:r>
            </a:p>
          </p:txBody>
        </p:sp>
        <p:sp>
          <p:nvSpPr>
            <p:cNvPr id="45" name="右箭头 44"/>
            <p:cNvSpPr/>
            <p:nvPr/>
          </p:nvSpPr>
          <p:spPr>
            <a:xfrm rot="5400000">
              <a:off x="7736081" y="3793678"/>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grpSp>
      <p:grpSp>
        <p:nvGrpSpPr>
          <p:cNvPr id="46" name="组合 45"/>
          <p:cNvGrpSpPr/>
          <p:nvPr/>
        </p:nvGrpSpPr>
        <p:grpSpPr>
          <a:xfrm>
            <a:off x="10603771" y="1157396"/>
            <a:ext cx="900000" cy="1238024"/>
            <a:chOff x="8700398" y="3667678"/>
            <a:chExt cx="900000" cy="1238024"/>
          </a:xfrm>
        </p:grpSpPr>
        <p:sp>
          <p:nvSpPr>
            <p:cNvPr id="47" name="Text Box 16"/>
            <p:cNvSpPr txBox="1">
              <a:spLocks noChangeArrowheads="1"/>
            </p:cNvSpPr>
            <p:nvPr/>
          </p:nvSpPr>
          <p:spPr bwMode="auto">
            <a:xfrm>
              <a:off x="8700398" y="4365702"/>
              <a:ext cx="900000" cy="540000"/>
            </a:xfrm>
            <a:prstGeom prst="rect">
              <a:avLst/>
            </a:prstGeom>
            <a:noFill/>
            <a:ln w="28575">
              <a:solidFill>
                <a:srgbClr val="B42D2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rIns="0" anchor="ctr" anchorCtr="0">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关系</a:t>
              </a:r>
            </a:p>
          </p:txBody>
        </p:sp>
        <p:sp>
          <p:nvSpPr>
            <p:cNvPr id="48" name="右箭头 47"/>
            <p:cNvSpPr/>
            <p:nvPr/>
          </p:nvSpPr>
          <p:spPr>
            <a:xfrm rot="5400000">
              <a:off x="8728361" y="3793678"/>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grpSp>
      <p:grpSp>
        <p:nvGrpSpPr>
          <p:cNvPr id="6" name="组合 5"/>
          <p:cNvGrpSpPr/>
          <p:nvPr/>
        </p:nvGrpSpPr>
        <p:grpSpPr>
          <a:xfrm>
            <a:off x="830725" y="1035672"/>
            <a:ext cx="7010110" cy="694690"/>
            <a:chOff x="564170" y="1839072"/>
            <a:chExt cx="7010110" cy="694690"/>
          </a:xfrm>
        </p:grpSpPr>
        <p:sp>
          <p:nvSpPr>
            <p:cNvPr id="55" name="Rectangle 5"/>
            <p:cNvSpPr txBox="1">
              <a:spLocks noChangeArrowheads="1"/>
            </p:cNvSpPr>
            <p:nvPr/>
          </p:nvSpPr>
          <p:spPr>
            <a:xfrm>
              <a:off x="1097280" y="1839072"/>
              <a:ext cx="6477000" cy="694690"/>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数据元素是讨论数据结构时的</a:t>
              </a:r>
              <a:r>
                <a:rPr kumimoji="0" lang="zh-CN" altLang="en-US" sz="2800" b="1"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着眼点</a:t>
              </a:r>
              <a:endParaRPr kumimoji="0" lang="zh-CN" altLang="en-US" sz="2800" b="1"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endParaRPr>
            </a:p>
          </p:txBody>
        </p:sp>
        <p:sp>
          <p:nvSpPr>
            <p:cNvPr id="63" name="Freeform 84"/>
            <p:cNvSpPr/>
            <p:nvPr/>
          </p:nvSpPr>
          <p:spPr bwMode="auto">
            <a:xfrm>
              <a:off x="564170" y="1886472"/>
              <a:ext cx="468000" cy="432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nvGrpSpPr>
          <p:cNvPr id="2" name="组合 1"/>
          <p:cNvGrpSpPr/>
          <p:nvPr/>
        </p:nvGrpSpPr>
        <p:grpSpPr>
          <a:xfrm>
            <a:off x="851485" y="1786354"/>
            <a:ext cx="6279184" cy="694690"/>
            <a:chOff x="851485" y="1786354"/>
            <a:chExt cx="6279184" cy="694690"/>
          </a:xfrm>
        </p:grpSpPr>
        <p:grpSp>
          <p:nvGrpSpPr>
            <p:cNvPr id="94" name="Group 31"/>
            <p:cNvGrpSpPr/>
            <p:nvPr/>
          </p:nvGrpSpPr>
          <p:grpSpPr>
            <a:xfrm>
              <a:off x="851485" y="1886472"/>
              <a:ext cx="432000" cy="432000"/>
              <a:chOff x="8686801" y="2019300"/>
              <a:chExt cx="528638" cy="565150"/>
            </a:xfrm>
            <a:solidFill>
              <a:srgbClr val="5A327D"/>
            </a:solidFill>
          </p:grpSpPr>
          <p:sp>
            <p:nvSpPr>
              <p:cNvPr id="95"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96"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97"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98"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sp>
          <p:nvSpPr>
            <p:cNvPr id="99" name="Rectangle 5"/>
            <p:cNvSpPr txBox="1">
              <a:spLocks noChangeArrowheads="1"/>
            </p:cNvSpPr>
            <p:nvPr/>
          </p:nvSpPr>
          <p:spPr>
            <a:xfrm>
              <a:off x="1368484" y="1786354"/>
              <a:ext cx="5762185" cy="694690"/>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七巧板</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涂色问题，数据元素是什么？</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sp>
        <p:nvSpPr>
          <p:cNvPr id="64" name="TextBox 63"/>
          <p:cNvSpPr txBox="1"/>
          <p:nvPr/>
        </p:nvSpPr>
        <p:spPr>
          <a:xfrm>
            <a:off x="3540030" y="4178751"/>
            <a:ext cx="44196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1" u="none" strike="noStrike" kern="1200" cap="none" spc="0" normalizeH="0" baseline="0" noProof="0" dirty="0" smtClean="0">
                <a:ln>
                  <a:noFill/>
                </a:ln>
                <a:solidFill>
                  <a:srgbClr val="1F5281"/>
                </a:solidFill>
                <a:effectLst/>
                <a:uLnTx/>
                <a:uFillTx/>
                <a:latin typeface="Times New Roman" panose="02020603050405020304" pitchFamily="18" charset="0"/>
                <a:ea typeface="+mn-ea"/>
                <a:cs typeface="Times New Roman" panose="02020603050405020304" pitchFamily="18" charset="0"/>
              </a:rPr>
              <a:t>D</a:t>
            </a:r>
            <a:endParaRPr kumimoji="0" lang="zh-CN" altLang="en-US" sz="2400" b="0" i="1" u="none" strike="noStrike" kern="1200" cap="none" spc="0" normalizeH="0" baseline="0" noProof="0" dirty="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grpSp>
        <p:nvGrpSpPr>
          <p:cNvPr id="65" name="组合 64"/>
          <p:cNvGrpSpPr/>
          <p:nvPr/>
        </p:nvGrpSpPr>
        <p:grpSpPr>
          <a:xfrm>
            <a:off x="1812985" y="3703074"/>
            <a:ext cx="1260000" cy="1260000"/>
            <a:chOff x="1621009" y="3943273"/>
            <a:chExt cx="1260000" cy="1260000"/>
          </a:xfrm>
        </p:grpSpPr>
        <p:sp>
          <p:nvSpPr>
            <p:cNvPr id="66" name="直角三角形 65"/>
            <p:cNvSpPr/>
            <p:nvPr/>
          </p:nvSpPr>
          <p:spPr>
            <a:xfrm rot="13529780">
              <a:off x="1621009" y="3943273"/>
              <a:ext cx="1260000" cy="1260000"/>
            </a:xfrm>
            <a:prstGeom prst="rtTriangle">
              <a:avLst/>
            </a:prstGeom>
            <a:noFill/>
            <a:ln>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1" u="none" strike="noStrike" kern="1200" cap="none" spc="0" normalizeH="0" baseline="0" noProof="0">
                <a:ln>
                  <a:noFill/>
                </a:ln>
                <a:solidFill>
                  <a:srgbClr val="FFFFFF"/>
                </a:solidFill>
                <a:effectLst/>
                <a:uLnTx/>
                <a:uFillTx/>
                <a:latin typeface="Verdana"/>
                <a:ea typeface="+mn-ea"/>
                <a:cs typeface="+mn-cs"/>
              </a:endParaRPr>
            </a:p>
          </p:txBody>
        </p:sp>
        <p:sp>
          <p:nvSpPr>
            <p:cNvPr id="67" name="TextBox 66"/>
            <p:cNvSpPr txBox="1"/>
            <p:nvPr/>
          </p:nvSpPr>
          <p:spPr>
            <a:xfrm>
              <a:off x="2337941" y="4342440"/>
              <a:ext cx="44196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1" u="none" strike="noStrike" kern="1200" cap="none" spc="0" normalizeH="0" baseline="0" noProof="0" dirty="0" smtClean="0">
                  <a:ln>
                    <a:noFill/>
                  </a:ln>
                  <a:solidFill>
                    <a:srgbClr val="1F5281"/>
                  </a:solidFill>
                  <a:effectLst/>
                  <a:uLnTx/>
                  <a:uFillTx/>
                  <a:latin typeface="Times New Roman" panose="02020603050405020304" pitchFamily="18" charset="0"/>
                  <a:ea typeface="+mn-ea"/>
                  <a:cs typeface="Times New Roman" panose="02020603050405020304" pitchFamily="18" charset="0"/>
                </a:rPr>
                <a:t>A</a:t>
              </a:r>
              <a:endParaRPr kumimoji="0" lang="zh-CN" altLang="en-US" sz="2400" b="0" i="1" u="none" strike="noStrike" kern="1200" cap="none" spc="0" normalizeH="0" baseline="0" noProof="0" dirty="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grpSp>
      <p:grpSp>
        <p:nvGrpSpPr>
          <p:cNvPr id="68" name="组合 67"/>
          <p:cNvGrpSpPr/>
          <p:nvPr/>
        </p:nvGrpSpPr>
        <p:grpSpPr>
          <a:xfrm>
            <a:off x="2586688" y="4800158"/>
            <a:ext cx="714922" cy="791617"/>
            <a:chOff x="2394712" y="5040357"/>
            <a:chExt cx="714922" cy="791617"/>
          </a:xfrm>
        </p:grpSpPr>
        <p:sp>
          <p:nvSpPr>
            <p:cNvPr id="69" name="直角三角形 68"/>
            <p:cNvSpPr/>
            <p:nvPr/>
          </p:nvSpPr>
          <p:spPr>
            <a:xfrm rot="8100000">
              <a:off x="2394712" y="5116263"/>
              <a:ext cx="714922" cy="715711"/>
            </a:xfrm>
            <a:prstGeom prst="rtTriangle">
              <a:avLst/>
            </a:prstGeom>
            <a:noFill/>
            <a:ln>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70" name="TextBox 69"/>
            <p:cNvSpPr txBox="1"/>
            <p:nvPr/>
          </p:nvSpPr>
          <p:spPr>
            <a:xfrm>
              <a:off x="2589351" y="5040357"/>
              <a:ext cx="44196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1" u="none" strike="noStrike" kern="1200" cap="none" spc="0" normalizeH="0" baseline="0" noProof="0" dirty="0" smtClean="0">
                  <a:ln>
                    <a:noFill/>
                  </a:ln>
                  <a:solidFill>
                    <a:srgbClr val="1F5281"/>
                  </a:solidFill>
                  <a:effectLst/>
                  <a:uLnTx/>
                  <a:uFillTx/>
                  <a:latin typeface="Times New Roman" panose="02020603050405020304" pitchFamily="18" charset="0"/>
                  <a:ea typeface="+mn-ea"/>
                  <a:cs typeface="Times New Roman" panose="02020603050405020304" pitchFamily="18" charset="0"/>
                </a:rPr>
                <a:t>F</a:t>
              </a:r>
              <a:endParaRPr kumimoji="0" lang="zh-CN" altLang="en-US" sz="2400" b="0" i="1" u="none" strike="noStrike" kern="1200" cap="none" spc="0" normalizeH="0" baseline="0" noProof="0" dirty="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grpSp>
      <p:grpSp>
        <p:nvGrpSpPr>
          <p:cNvPr id="71" name="组合 70"/>
          <p:cNvGrpSpPr/>
          <p:nvPr/>
        </p:nvGrpSpPr>
        <p:grpSpPr>
          <a:xfrm>
            <a:off x="3121345" y="4438074"/>
            <a:ext cx="540498" cy="702000"/>
            <a:chOff x="2929369" y="4678273"/>
            <a:chExt cx="540498" cy="702000"/>
          </a:xfrm>
        </p:grpSpPr>
        <p:sp>
          <p:nvSpPr>
            <p:cNvPr id="72" name="矩形 71"/>
            <p:cNvSpPr/>
            <p:nvPr/>
          </p:nvSpPr>
          <p:spPr>
            <a:xfrm rot="18900000">
              <a:off x="2929369" y="4678273"/>
              <a:ext cx="540498" cy="702000"/>
            </a:xfrm>
            <a:prstGeom prst="rect">
              <a:avLst/>
            </a:prstGeom>
            <a:noFill/>
            <a:ln>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1" u="none" strike="noStrike" kern="1200" cap="none" spc="0" normalizeH="0" baseline="0" noProof="0">
                <a:ln>
                  <a:noFill/>
                </a:ln>
                <a:solidFill>
                  <a:srgbClr val="FFFFFF"/>
                </a:solidFill>
                <a:effectLst/>
                <a:uLnTx/>
                <a:uFillTx/>
                <a:latin typeface="Verdana"/>
                <a:ea typeface="+mn-ea"/>
                <a:cs typeface="+mn-cs"/>
              </a:endParaRPr>
            </a:p>
          </p:txBody>
        </p:sp>
        <p:sp>
          <p:nvSpPr>
            <p:cNvPr id="73" name="TextBox 72"/>
            <p:cNvSpPr txBox="1"/>
            <p:nvPr/>
          </p:nvSpPr>
          <p:spPr>
            <a:xfrm>
              <a:off x="3016071" y="4798440"/>
              <a:ext cx="44196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1" u="none" strike="noStrike" kern="1200" cap="none" spc="0" normalizeH="0" baseline="0" noProof="0" dirty="0" smtClean="0">
                  <a:ln>
                    <a:noFill/>
                  </a:ln>
                  <a:solidFill>
                    <a:srgbClr val="1F5281"/>
                  </a:solidFill>
                  <a:effectLst/>
                  <a:uLnTx/>
                  <a:uFillTx/>
                  <a:latin typeface="Times New Roman" panose="02020603050405020304" pitchFamily="18" charset="0"/>
                  <a:ea typeface="+mn-ea"/>
                  <a:cs typeface="Times New Roman" panose="02020603050405020304" pitchFamily="18" charset="0"/>
                </a:rPr>
                <a:t>E</a:t>
              </a:r>
              <a:endParaRPr kumimoji="0" lang="zh-CN" altLang="en-US" sz="2400" b="0" i="1" u="none" strike="noStrike" kern="1200" cap="none" spc="0" normalizeH="0" baseline="0" noProof="0" dirty="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grpSp>
      <p:grpSp>
        <p:nvGrpSpPr>
          <p:cNvPr id="74" name="组合 73"/>
          <p:cNvGrpSpPr/>
          <p:nvPr/>
        </p:nvGrpSpPr>
        <p:grpSpPr>
          <a:xfrm>
            <a:off x="3871920" y="3590064"/>
            <a:ext cx="722658" cy="715711"/>
            <a:chOff x="3679944" y="3830263"/>
            <a:chExt cx="722658" cy="715711"/>
          </a:xfrm>
        </p:grpSpPr>
        <p:sp>
          <p:nvSpPr>
            <p:cNvPr id="75" name="直角三角形 74"/>
            <p:cNvSpPr/>
            <p:nvPr/>
          </p:nvSpPr>
          <p:spPr>
            <a:xfrm rot="2684435">
              <a:off x="3687680" y="3830263"/>
              <a:ext cx="714922" cy="715711"/>
            </a:xfrm>
            <a:prstGeom prst="rtTriangle">
              <a:avLst/>
            </a:prstGeom>
            <a:noFill/>
            <a:ln>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1" u="none" strike="noStrike" kern="1200" cap="none" spc="0" normalizeH="0" baseline="0" noProof="0">
                <a:ln>
                  <a:noFill/>
                </a:ln>
                <a:solidFill>
                  <a:srgbClr val="FFFFFF"/>
                </a:solidFill>
                <a:effectLst/>
                <a:uLnTx/>
                <a:uFillTx/>
                <a:latin typeface="Verdana"/>
                <a:ea typeface="+mn-ea"/>
                <a:cs typeface="+mn-cs"/>
              </a:endParaRPr>
            </a:p>
          </p:txBody>
        </p:sp>
        <p:sp>
          <p:nvSpPr>
            <p:cNvPr id="76" name="TextBox 75"/>
            <p:cNvSpPr txBox="1"/>
            <p:nvPr/>
          </p:nvSpPr>
          <p:spPr>
            <a:xfrm>
              <a:off x="3679944" y="3942045"/>
              <a:ext cx="44196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1" u="none" strike="noStrike" kern="1200" cap="none" spc="0" normalizeH="0" baseline="0" noProof="0" dirty="0" smtClean="0">
                  <a:ln>
                    <a:noFill/>
                  </a:ln>
                  <a:solidFill>
                    <a:srgbClr val="1F5281"/>
                  </a:solidFill>
                  <a:effectLst/>
                  <a:uLnTx/>
                  <a:uFillTx/>
                  <a:latin typeface="Times New Roman" panose="02020603050405020304" pitchFamily="18" charset="0"/>
                  <a:ea typeface="+mn-ea"/>
                  <a:cs typeface="Times New Roman" panose="02020603050405020304" pitchFamily="18" charset="0"/>
                </a:rPr>
                <a:t>C</a:t>
              </a:r>
              <a:endParaRPr kumimoji="0" lang="zh-CN" altLang="en-US" sz="2400" b="0" i="1" u="none" strike="noStrike" kern="1200" cap="none" spc="0" normalizeH="0" baseline="0" noProof="0" dirty="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grpSp>
      <p:grpSp>
        <p:nvGrpSpPr>
          <p:cNvPr id="78" name="组合 77"/>
          <p:cNvGrpSpPr/>
          <p:nvPr/>
        </p:nvGrpSpPr>
        <p:grpSpPr>
          <a:xfrm>
            <a:off x="3436123" y="4435289"/>
            <a:ext cx="800994" cy="792000"/>
            <a:chOff x="3244147" y="4675488"/>
            <a:chExt cx="800994" cy="792000"/>
          </a:xfrm>
        </p:grpSpPr>
        <p:sp>
          <p:nvSpPr>
            <p:cNvPr id="79" name="直角三角形 78"/>
            <p:cNvSpPr/>
            <p:nvPr/>
          </p:nvSpPr>
          <p:spPr>
            <a:xfrm rot="16200000">
              <a:off x="3244147" y="4675488"/>
              <a:ext cx="792000" cy="792000"/>
            </a:xfrm>
            <a:prstGeom prst="rtTriangle">
              <a:avLst/>
            </a:prstGeom>
            <a:noFill/>
            <a:ln>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1" u="none" strike="noStrike" kern="1200" cap="none" spc="0" normalizeH="0" baseline="0" noProof="0">
                <a:ln>
                  <a:noFill/>
                </a:ln>
                <a:solidFill>
                  <a:srgbClr val="FFFFFF"/>
                </a:solidFill>
                <a:effectLst/>
                <a:uLnTx/>
                <a:uFillTx/>
                <a:latin typeface="Verdana"/>
                <a:ea typeface="+mn-ea"/>
                <a:cs typeface="+mn-cs"/>
              </a:endParaRPr>
            </a:p>
          </p:txBody>
        </p:sp>
        <p:sp>
          <p:nvSpPr>
            <p:cNvPr id="80" name="TextBox 79"/>
            <p:cNvSpPr txBox="1"/>
            <p:nvPr/>
          </p:nvSpPr>
          <p:spPr>
            <a:xfrm>
              <a:off x="3603181" y="5002530"/>
              <a:ext cx="44196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1" u="none" strike="noStrike" kern="1200" cap="none" spc="0" normalizeH="0" baseline="0" noProof="0" dirty="0" smtClean="0">
                  <a:ln>
                    <a:noFill/>
                  </a:ln>
                  <a:solidFill>
                    <a:srgbClr val="1F5281"/>
                  </a:solidFill>
                  <a:effectLst/>
                  <a:uLnTx/>
                  <a:uFillTx/>
                  <a:latin typeface="Times New Roman" panose="02020603050405020304" pitchFamily="18" charset="0"/>
                  <a:ea typeface="+mn-ea"/>
                  <a:cs typeface="Times New Roman" panose="02020603050405020304" pitchFamily="18" charset="0"/>
                </a:rPr>
                <a:t>G</a:t>
              </a:r>
              <a:endParaRPr kumimoji="0" lang="zh-CN" altLang="en-US" sz="2400" b="0" i="1" u="none" strike="noStrike" kern="1200" cap="none" spc="0" normalizeH="0" baseline="0" noProof="0" dirty="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grpSp>
      <p:grpSp>
        <p:nvGrpSpPr>
          <p:cNvPr id="81" name="组合 80"/>
          <p:cNvGrpSpPr/>
          <p:nvPr/>
        </p:nvGrpSpPr>
        <p:grpSpPr>
          <a:xfrm>
            <a:off x="2719147" y="2821736"/>
            <a:ext cx="1260000" cy="1260000"/>
            <a:chOff x="2526219" y="3052339"/>
            <a:chExt cx="1260000" cy="1260000"/>
          </a:xfrm>
        </p:grpSpPr>
        <p:sp>
          <p:nvSpPr>
            <p:cNvPr id="82" name="直角三角形 81"/>
            <p:cNvSpPr/>
            <p:nvPr/>
          </p:nvSpPr>
          <p:spPr>
            <a:xfrm rot="18923499">
              <a:off x="2526219" y="3052339"/>
              <a:ext cx="1260000" cy="1260000"/>
            </a:xfrm>
            <a:prstGeom prst="rtTriangle">
              <a:avLst/>
            </a:prstGeom>
            <a:noFill/>
            <a:ln>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83" name="TextBox 82"/>
            <p:cNvSpPr txBox="1"/>
            <p:nvPr/>
          </p:nvSpPr>
          <p:spPr>
            <a:xfrm>
              <a:off x="2912277" y="3752468"/>
              <a:ext cx="44196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1" u="none" strike="noStrike" kern="1200" cap="none" spc="0" normalizeH="0" baseline="0" noProof="0" dirty="0" smtClean="0">
                  <a:ln>
                    <a:noFill/>
                  </a:ln>
                  <a:solidFill>
                    <a:srgbClr val="1F5281"/>
                  </a:solidFill>
                  <a:effectLst/>
                  <a:uLnTx/>
                  <a:uFillTx/>
                  <a:latin typeface="Times New Roman" panose="02020603050405020304" pitchFamily="18" charset="0"/>
                  <a:ea typeface="+mn-ea"/>
                  <a:cs typeface="Times New Roman" panose="02020603050405020304" pitchFamily="18" charset="0"/>
                </a:rPr>
                <a:t>B</a:t>
              </a:r>
              <a:endParaRPr kumimoji="0" lang="zh-CN" altLang="en-US" sz="2400" b="0" i="1" u="none" strike="noStrike" kern="1200" cap="none" spc="0" normalizeH="0" baseline="0" noProof="0" dirty="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grpSp>
      <p:grpSp>
        <p:nvGrpSpPr>
          <p:cNvPr id="84" name="组合 83"/>
          <p:cNvGrpSpPr/>
          <p:nvPr/>
        </p:nvGrpSpPr>
        <p:grpSpPr>
          <a:xfrm>
            <a:off x="5201572" y="3397933"/>
            <a:ext cx="5277825" cy="2111576"/>
            <a:chOff x="5034786" y="3522722"/>
            <a:chExt cx="5277825" cy="2111576"/>
          </a:xfrm>
          <a:solidFill>
            <a:srgbClr val="D2D2D2"/>
          </a:solidFill>
        </p:grpSpPr>
        <p:sp>
          <p:nvSpPr>
            <p:cNvPr id="85" name="右箭头 84"/>
            <p:cNvSpPr/>
            <p:nvPr/>
          </p:nvSpPr>
          <p:spPr>
            <a:xfrm>
              <a:off x="5034786" y="4300105"/>
              <a:ext cx="746596" cy="540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marL="0" marR="0" lvl="0" indent="0" algn="ctr" defTabSz="914400" rtl="0" eaLnBrk="1" fontAlgn="auto" latinLnBrk="0" hangingPunct="1">
                <a:lnSpc>
                  <a:spcPts val="24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5A327D"/>
                  </a:solidFill>
                  <a:effectLst/>
                  <a:uLnTx/>
                  <a:uFillTx/>
                  <a:latin typeface="微软雅黑" panose="020B0503020204020204" pitchFamily="34" charset="-122"/>
                  <a:ea typeface="微软雅黑" panose="020B0503020204020204" pitchFamily="34" charset="-122"/>
                  <a:cs typeface="+mn-cs"/>
                </a:rPr>
                <a:t>抽象</a:t>
              </a:r>
              <a:endParaRPr kumimoji="0" lang="zh-CN" altLang="en-US" sz="2000" b="0" i="0" u="none" strike="noStrike" kern="1200" cap="none" spc="0" normalizeH="0" baseline="0" noProof="0" dirty="0">
                <a:ln>
                  <a:noFill/>
                </a:ln>
                <a:solidFill>
                  <a:srgbClr val="5A327D"/>
                </a:solidFill>
                <a:effectLst/>
                <a:uLnTx/>
                <a:uFillTx/>
                <a:latin typeface="微软雅黑" panose="020B0503020204020204" pitchFamily="34" charset="-122"/>
                <a:ea typeface="微软雅黑" panose="020B0503020204020204" pitchFamily="34" charset="-122"/>
                <a:cs typeface="+mn-cs"/>
              </a:endParaRPr>
            </a:p>
          </p:txBody>
        </p:sp>
        <p:grpSp>
          <p:nvGrpSpPr>
            <p:cNvPr id="86" name="组合 85"/>
            <p:cNvGrpSpPr/>
            <p:nvPr/>
          </p:nvGrpSpPr>
          <p:grpSpPr>
            <a:xfrm>
              <a:off x="6202681" y="3522722"/>
              <a:ext cx="4109930" cy="2111576"/>
              <a:chOff x="6349089" y="3416042"/>
              <a:chExt cx="3963521" cy="2111576"/>
            </a:xfrm>
            <a:grpFill/>
          </p:grpSpPr>
          <p:sp>
            <p:nvSpPr>
              <p:cNvPr id="87" name="Oval 7"/>
              <p:cNvSpPr>
                <a:spLocks noChangeArrowheads="1"/>
              </p:cNvSpPr>
              <p:nvPr/>
            </p:nvSpPr>
            <p:spPr bwMode="auto">
              <a:xfrm>
                <a:off x="7154986" y="3416042"/>
                <a:ext cx="432000" cy="432000"/>
              </a:xfrm>
              <a:prstGeom prst="ellipse">
                <a:avLst/>
              </a:prstGeom>
              <a:grpFill/>
              <a:ln w="28575">
                <a:solidFill>
                  <a:srgbClr val="507D7D"/>
                </a:solidFill>
                <a:round/>
              </a:ln>
              <a:effectLst/>
            </p:spPr>
            <p:txBody>
              <a:bodyPr lIns="0" tIns="0" rIns="0" bIns="0"/>
              <a:lstStyle/>
              <a:p>
                <a:pPr marL="0" marR="0" lvl="0" indent="0" algn="ctr" defTabSz="914400" rtl="0" eaLnBrk="1" fontAlgn="auto" latinLnBrk="0" hangingPunct="1">
                  <a:lnSpc>
                    <a:spcPts val="2600"/>
                  </a:lnSpc>
                  <a:spcBef>
                    <a:spcPts val="0"/>
                  </a:spcBef>
                  <a:spcAft>
                    <a:spcPts val="0"/>
                  </a:spcAft>
                  <a:buClrTx/>
                  <a:buSzTx/>
                  <a:buFontTx/>
                  <a:buNone/>
                  <a:tabLst/>
                  <a:defRPr/>
                </a:pP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mn-ea"/>
                    <a:cs typeface="Times New Roman" panose="02020603050405020304" pitchFamily="18" charset="0"/>
                  </a:rPr>
                  <a:t>A</a:t>
                </a:r>
                <a:endParaRPr kumimoji="0" lang="zh-CN" altLang="en-US" sz="2400" b="0" i="0" u="none" strike="noStrike" kern="1200" cap="none" spc="0" normalizeH="0" baseline="-25000" noProof="0" dirty="0">
                  <a:ln>
                    <a:noFill/>
                  </a:ln>
                  <a:solidFill>
                    <a:srgbClr val="404040"/>
                  </a:solidFill>
                  <a:effectLst/>
                  <a:uLnTx/>
                  <a:uFillTx/>
                  <a:latin typeface="Times New Roman" panose="02020603050405020304" pitchFamily="18" charset="0"/>
                  <a:ea typeface="+mn-ea"/>
                  <a:cs typeface="Times New Roman" panose="02020603050405020304" pitchFamily="18" charset="0"/>
                </a:endParaRPr>
              </a:p>
            </p:txBody>
          </p:sp>
          <p:sp>
            <p:nvSpPr>
              <p:cNvPr id="88" name="Line 16"/>
              <p:cNvSpPr>
                <a:spLocks noChangeShapeType="1"/>
              </p:cNvSpPr>
              <p:nvPr/>
            </p:nvSpPr>
            <p:spPr bwMode="auto">
              <a:xfrm>
                <a:off x="7594406" y="3636069"/>
                <a:ext cx="1511300" cy="0"/>
              </a:xfrm>
              <a:prstGeom prst="line">
                <a:avLst/>
              </a:prstGeom>
              <a:grpFill/>
              <a:ln w="25400">
                <a:solidFill>
                  <a:srgbClr val="285A32"/>
                </a:solidFill>
                <a:round/>
              </a:ln>
              <a:extLst/>
            </p:spPr>
            <p:txBody>
              <a:bodyPr lIns="10800" tIns="28800" rIns="0" bIns="10800"/>
              <a:lstStyle/>
              <a:p>
                <a:pPr marL="0" marR="0" lvl="0" indent="0" algn="l" defTabSz="914400" rtl="0" eaLnBrk="1" fontAlgn="auto" latinLnBrk="0" hangingPunct="1">
                  <a:lnSpc>
                    <a:spcPts val="26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89" name="Oval 7"/>
              <p:cNvSpPr>
                <a:spLocks noChangeArrowheads="1"/>
              </p:cNvSpPr>
              <p:nvPr/>
            </p:nvSpPr>
            <p:spPr bwMode="auto">
              <a:xfrm>
                <a:off x="9104120" y="3416042"/>
                <a:ext cx="432000" cy="432000"/>
              </a:xfrm>
              <a:prstGeom prst="ellipse">
                <a:avLst/>
              </a:prstGeom>
              <a:grpFill/>
              <a:ln w="28575">
                <a:solidFill>
                  <a:srgbClr val="507D7D"/>
                </a:solidFill>
                <a:round/>
              </a:ln>
              <a:effectLst/>
            </p:spPr>
            <p:txBody>
              <a:bodyPr lIns="0" tIns="0" rIns="0" bIns="0"/>
              <a:lstStyle/>
              <a:p>
                <a:pPr marL="0" marR="0" lvl="0" indent="0" algn="ctr" defTabSz="914400" rtl="0" eaLnBrk="1" fontAlgn="auto" latinLnBrk="0" hangingPunct="1">
                  <a:lnSpc>
                    <a:spcPts val="2600"/>
                  </a:lnSpc>
                  <a:spcBef>
                    <a:spcPts val="0"/>
                  </a:spcBef>
                  <a:spcAft>
                    <a:spcPts val="0"/>
                  </a:spcAft>
                  <a:buClrTx/>
                  <a:buSzTx/>
                  <a:buFontTx/>
                  <a:buNone/>
                  <a:tabLst/>
                  <a:defRPr/>
                </a:pP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mn-ea"/>
                    <a:cs typeface="Times New Roman" panose="02020603050405020304" pitchFamily="18" charset="0"/>
                  </a:rPr>
                  <a:t>B</a:t>
                </a:r>
                <a:endParaRPr kumimoji="0" lang="zh-CN" altLang="en-US" sz="2400" b="0" i="0" u="none" strike="noStrike" kern="1200" cap="none" spc="0" normalizeH="0" baseline="-25000" noProof="0" dirty="0">
                  <a:ln>
                    <a:noFill/>
                  </a:ln>
                  <a:solidFill>
                    <a:srgbClr val="404040"/>
                  </a:solidFill>
                  <a:effectLst/>
                  <a:uLnTx/>
                  <a:uFillTx/>
                  <a:latin typeface="Times New Roman" panose="02020603050405020304" pitchFamily="18" charset="0"/>
                  <a:ea typeface="+mn-ea"/>
                  <a:cs typeface="Times New Roman" panose="02020603050405020304" pitchFamily="18" charset="0"/>
                </a:endParaRPr>
              </a:p>
            </p:txBody>
          </p:sp>
          <p:sp>
            <p:nvSpPr>
              <p:cNvPr id="90" name="Freeform 17"/>
              <p:cNvSpPr/>
              <p:nvPr/>
            </p:nvSpPr>
            <p:spPr bwMode="auto">
              <a:xfrm>
                <a:off x="7517889" y="4671753"/>
                <a:ext cx="684000" cy="504000"/>
              </a:xfrm>
              <a:custGeom>
                <a:avLst/>
                <a:gdLst>
                  <a:gd name="T0" fmla="*/ 300 w 300"/>
                  <a:gd name="T1" fmla="*/ 0 h 300"/>
                  <a:gd name="T2" fmla="*/ 0 w 300"/>
                  <a:gd name="T3" fmla="*/ 300 h 300"/>
                </a:gdLst>
                <a:ahLst/>
                <a:cxnLst>
                  <a:cxn ang="0">
                    <a:pos x="T0" y="T1"/>
                  </a:cxn>
                  <a:cxn ang="0">
                    <a:pos x="T2" y="T3"/>
                  </a:cxn>
                </a:cxnLst>
                <a:rect l="0" t="0" r="r" b="b"/>
                <a:pathLst>
                  <a:path w="300" h="300">
                    <a:moveTo>
                      <a:pt x="300" y="0"/>
                    </a:moveTo>
                    <a:lnTo>
                      <a:pt x="0" y="300"/>
                    </a:lnTo>
                  </a:path>
                </a:pathLst>
              </a:custGeom>
              <a:grpFill/>
              <a:ln w="25400" cmpd="sng">
                <a:solidFill>
                  <a:srgbClr val="285A32"/>
                </a:solidFill>
                <a:round/>
              </a:ln>
              <a:extLst/>
            </p:spPr>
            <p:txBody>
              <a:bodyPr lIns="10800" tIns="28800" rIns="0" bIns="10800"/>
              <a:lstStyle/>
              <a:p>
                <a:pPr marL="0" marR="0" lvl="0" indent="0" algn="l" defTabSz="914400" rtl="0" eaLnBrk="1" fontAlgn="auto" latinLnBrk="0" hangingPunct="1">
                  <a:lnSpc>
                    <a:spcPts val="26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91" name="Line 21"/>
              <p:cNvSpPr>
                <a:spLocks noChangeShapeType="1"/>
              </p:cNvSpPr>
              <p:nvPr/>
            </p:nvSpPr>
            <p:spPr bwMode="auto">
              <a:xfrm>
                <a:off x="7374062" y="3834507"/>
                <a:ext cx="0" cy="1260000"/>
              </a:xfrm>
              <a:prstGeom prst="line">
                <a:avLst/>
              </a:prstGeom>
              <a:grpFill/>
              <a:ln w="25400">
                <a:solidFill>
                  <a:srgbClr val="285A32"/>
                </a:solidFill>
                <a:round/>
              </a:ln>
              <a:extLst/>
            </p:spPr>
            <p:txBody>
              <a:bodyPr lIns="10800" tIns="28800" rIns="0" bIns="10800"/>
              <a:lstStyle/>
              <a:p>
                <a:pPr marL="0" marR="0" lvl="0" indent="0" algn="l" defTabSz="914400" rtl="0" eaLnBrk="1" fontAlgn="auto" latinLnBrk="0" hangingPunct="1">
                  <a:lnSpc>
                    <a:spcPts val="26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92" name="Oval 7"/>
              <p:cNvSpPr>
                <a:spLocks noChangeArrowheads="1"/>
              </p:cNvSpPr>
              <p:nvPr/>
            </p:nvSpPr>
            <p:spPr bwMode="auto">
              <a:xfrm>
                <a:off x="7154986" y="5095618"/>
                <a:ext cx="432000" cy="432000"/>
              </a:xfrm>
              <a:prstGeom prst="ellipse">
                <a:avLst/>
              </a:prstGeom>
              <a:grpFill/>
              <a:ln w="28575">
                <a:solidFill>
                  <a:srgbClr val="507D7D"/>
                </a:solidFill>
                <a:round/>
              </a:ln>
              <a:effectLst/>
            </p:spPr>
            <p:txBody>
              <a:bodyPr lIns="0" tIns="0" rIns="0" bIns="0"/>
              <a:lstStyle/>
              <a:p>
                <a:pPr marL="0" marR="0" lvl="0" indent="0" algn="ctr" defTabSz="914400" rtl="0" eaLnBrk="1" fontAlgn="auto" latinLnBrk="0" hangingPunct="1">
                  <a:lnSpc>
                    <a:spcPts val="2600"/>
                  </a:lnSpc>
                  <a:spcBef>
                    <a:spcPts val="0"/>
                  </a:spcBef>
                  <a:spcAft>
                    <a:spcPts val="0"/>
                  </a:spcAft>
                  <a:buClrTx/>
                  <a:buSzTx/>
                  <a:buFontTx/>
                  <a:buNone/>
                  <a:tabLst/>
                  <a:defRPr/>
                </a:pP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mn-ea"/>
                    <a:cs typeface="Times New Roman" panose="02020603050405020304" pitchFamily="18" charset="0"/>
                  </a:rPr>
                  <a:t>E</a:t>
                </a:r>
                <a:endParaRPr kumimoji="0" lang="zh-CN" altLang="en-US" sz="2400" b="0" i="0" u="none" strike="noStrike" kern="1200" cap="none" spc="0" normalizeH="0" baseline="-25000" noProof="0" dirty="0">
                  <a:ln>
                    <a:noFill/>
                  </a:ln>
                  <a:solidFill>
                    <a:srgbClr val="404040"/>
                  </a:solidFill>
                  <a:effectLst/>
                  <a:uLnTx/>
                  <a:uFillTx/>
                  <a:latin typeface="Times New Roman" panose="02020603050405020304" pitchFamily="18" charset="0"/>
                  <a:ea typeface="+mn-ea"/>
                  <a:cs typeface="Times New Roman" panose="02020603050405020304" pitchFamily="18" charset="0"/>
                </a:endParaRPr>
              </a:p>
            </p:txBody>
          </p:sp>
          <p:sp>
            <p:nvSpPr>
              <p:cNvPr id="93" name="Oval 7"/>
              <p:cNvSpPr>
                <a:spLocks noChangeArrowheads="1"/>
              </p:cNvSpPr>
              <p:nvPr/>
            </p:nvSpPr>
            <p:spPr bwMode="auto">
              <a:xfrm>
                <a:off x="9104120" y="5095618"/>
                <a:ext cx="432000" cy="432000"/>
              </a:xfrm>
              <a:prstGeom prst="ellipse">
                <a:avLst/>
              </a:prstGeom>
              <a:grpFill/>
              <a:ln w="28575">
                <a:solidFill>
                  <a:srgbClr val="507D7D"/>
                </a:solidFill>
                <a:round/>
              </a:ln>
              <a:effectLst/>
            </p:spPr>
            <p:txBody>
              <a:bodyPr lIns="0" tIns="0" rIns="0" bIns="0"/>
              <a:lstStyle/>
              <a:p>
                <a:pPr marL="0" marR="0" lvl="0" indent="0" algn="ctr" defTabSz="914400" rtl="0" eaLnBrk="1" fontAlgn="auto" latinLnBrk="0" hangingPunct="1">
                  <a:lnSpc>
                    <a:spcPts val="2600"/>
                  </a:lnSpc>
                  <a:spcBef>
                    <a:spcPts val="0"/>
                  </a:spcBef>
                  <a:spcAft>
                    <a:spcPts val="0"/>
                  </a:spcAft>
                  <a:buClrTx/>
                  <a:buSzTx/>
                  <a:buFontTx/>
                  <a:buNone/>
                  <a:tabLst/>
                  <a:defRPr/>
                </a:pP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mn-ea"/>
                    <a:cs typeface="Times New Roman" panose="02020603050405020304" pitchFamily="18" charset="0"/>
                  </a:rPr>
                  <a:t>D</a:t>
                </a:r>
                <a:endParaRPr kumimoji="0" lang="zh-CN" altLang="en-US" sz="2400" b="0" i="0" u="none" strike="noStrike" kern="1200" cap="none" spc="0" normalizeH="0" baseline="-25000" noProof="0" dirty="0">
                  <a:ln>
                    <a:noFill/>
                  </a:ln>
                  <a:solidFill>
                    <a:srgbClr val="404040"/>
                  </a:solidFill>
                  <a:effectLst/>
                  <a:uLnTx/>
                  <a:uFillTx/>
                  <a:latin typeface="Times New Roman" panose="02020603050405020304" pitchFamily="18" charset="0"/>
                  <a:ea typeface="+mn-ea"/>
                  <a:cs typeface="Times New Roman" panose="02020603050405020304" pitchFamily="18" charset="0"/>
                </a:endParaRPr>
              </a:p>
            </p:txBody>
          </p:sp>
          <p:sp>
            <p:nvSpPr>
              <p:cNvPr id="123" name="Oval 7"/>
              <p:cNvSpPr>
                <a:spLocks noChangeArrowheads="1"/>
              </p:cNvSpPr>
              <p:nvPr/>
            </p:nvSpPr>
            <p:spPr bwMode="auto">
              <a:xfrm>
                <a:off x="9880610" y="4248670"/>
                <a:ext cx="432000" cy="432000"/>
              </a:xfrm>
              <a:prstGeom prst="ellipse">
                <a:avLst/>
              </a:prstGeom>
              <a:grpFill/>
              <a:ln w="28575">
                <a:solidFill>
                  <a:srgbClr val="507D7D"/>
                </a:solidFill>
                <a:round/>
              </a:ln>
              <a:effectLst/>
            </p:spPr>
            <p:txBody>
              <a:bodyPr lIns="0" tIns="0" rIns="0" bIns="0"/>
              <a:lstStyle/>
              <a:p>
                <a:pPr marL="0" marR="0" lvl="0" indent="0" algn="ctr" defTabSz="914400" rtl="0" eaLnBrk="1" fontAlgn="auto" latinLnBrk="0" hangingPunct="1">
                  <a:lnSpc>
                    <a:spcPts val="2600"/>
                  </a:lnSpc>
                  <a:spcBef>
                    <a:spcPts val="0"/>
                  </a:spcBef>
                  <a:spcAft>
                    <a:spcPts val="0"/>
                  </a:spcAft>
                  <a:buClrTx/>
                  <a:buSzTx/>
                  <a:buFontTx/>
                  <a:buNone/>
                  <a:tabLst/>
                  <a:defRPr/>
                </a:pP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mn-ea"/>
                    <a:cs typeface="Times New Roman" panose="02020603050405020304" pitchFamily="18" charset="0"/>
                  </a:rPr>
                  <a:t>C</a:t>
                </a:r>
                <a:endParaRPr kumimoji="0" lang="zh-CN" altLang="en-US" sz="2400" b="0" i="0" u="none" strike="noStrike" kern="1200" cap="none" spc="0" normalizeH="0" baseline="-25000" noProof="0" dirty="0">
                  <a:ln>
                    <a:noFill/>
                  </a:ln>
                  <a:solidFill>
                    <a:srgbClr val="404040"/>
                  </a:solidFill>
                  <a:effectLst/>
                  <a:uLnTx/>
                  <a:uFillTx/>
                  <a:latin typeface="Times New Roman" panose="02020603050405020304" pitchFamily="18" charset="0"/>
                  <a:ea typeface="+mn-ea"/>
                  <a:cs typeface="Times New Roman" panose="02020603050405020304" pitchFamily="18" charset="0"/>
                </a:endParaRPr>
              </a:p>
            </p:txBody>
          </p:sp>
          <p:sp>
            <p:nvSpPr>
              <p:cNvPr id="124" name="Oval 7"/>
              <p:cNvSpPr>
                <a:spLocks noChangeArrowheads="1"/>
              </p:cNvSpPr>
              <p:nvPr/>
            </p:nvSpPr>
            <p:spPr bwMode="auto">
              <a:xfrm>
                <a:off x="6349089" y="4263910"/>
                <a:ext cx="432000" cy="432000"/>
              </a:xfrm>
              <a:prstGeom prst="ellipse">
                <a:avLst/>
              </a:prstGeom>
              <a:grpFill/>
              <a:ln w="28575">
                <a:solidFill>
                  <a:srgbClr val="507D7D"/>
                </a:solidFill>
                <a:round/>
              </a:ln>
              <a:effectLst/>
            </p:spPr>
            <p:txBody>
              <a:bodyPr lIns="0" tIns="0" rIns="0" bIns="0"/>
              <a:lstStyle/>
              <a:p>
                <a:pPr marL="0" marR="0" lvl="0" indent="0" algn="ctr" defTabSz="914400" rtl="0" eaLnBrk="1" fontAlgn="auto" latinLnBrk="0" hangingPunct="1">
                  <a:lnSpc>
                    <a:spcPts val="2600"/>
                  </a:lnSpc>
                  <a:spcBef>
                    <a:spcPts val="0"/>
                  </a:spcBef>
                  <a:spcAft>
                    <a:spcPts val="0"/>
                  </a:spcAft>
                  <a:buClrTx/>
                  <a:buSzTx/>
                  <a:buFontTx/>
                  <a:buNone/>
                  <a:tabLst/>
                  <a:defRPr/>
                </a:pP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mn-ea"/>
                    <a:cs typeface="Times New Roman" panose="02020603050405020304" pitchFamily="18" charset="0"/>
                  </a:rPr>
                  <a:t>F</a:t>
                </a:r>
                <a:endParaRPr kumimoji="0" lang="zh-CN" altLang="en-US" sz="2400" b="0" i="0" u="none" strike="noStrike" kern="1200" cap="none" spc="0" normalizeH="0" baseline="-25000" noProof="0" dirty="0">
                  <a:ln>
                    <a:noFill/>
                  </a:ln>
                  <a:solidFill>
                    <a:srgbClr val="404040"/>
                  </a:solidFill>
                  <a:effectLst/>
                  <a:uLnTx/>
                  <a:uFillTx/>
                  <a:latin typeface="Times New Roman" panose="02020603050405020304" pitchFamily="18" charset="0"/>
                  <a:ea typeface="+mn-ea"/>
                  <a:cs typeface="Times New Roman" panose="02020603050405020304" pitchFamily="18" charset="0"/>
                </a:endParaRPr>
              </a:p>
            </p:txBody>
          </p:sp>
          <p:sp>
            <p:nvSpPr>
              <p:cNvPr id="125" name="Oval 7"/>
              <p:cNvSpPr>
                <a:spLocks noChangeArrowheads="1"/>
              </p:cNvSpPr>
              <p:nvPr/>
            </p:nvSpPr>
            <p:spPr bwMode="auto">
              <a:xfrm>
                <a:off x="8134056" y="4309630"/>
                <a:ext cx="432000" cy="432000"/>
              </a:xfrm>
              <a:prstGeom prst="ellipse">
                <a:avLst/>
              </a:prstGeom>
              <a:grpFill/>
              <a:ln w="28575">
                <a:solidFill>
                  <a:srgbClr val="507D7D"/>
                </a:solidFill>
                <a:round/>
              </a:ln>
              <a:effectLst/>
            </p:spPr>
            <p:txBody>
              <a:bodyPr lIns="0" tIns="0" rIns="0" bIns="0"/>
              <a:lstStyle/>
              <a:p>
                <a:pPr marL="0" marR="0" lvl="0" indent="0" algn="ctr" defTabSz="914400" rtl="0" eaLnBrk="1" fontAlgn="auto" latinLnBrk="0" hangingPunct="1">
                  <a:lnSpc>
                    <a:spcPts val="2600"/>
                  </a:lnSpc>
                  <a:spcBef>
                    <a:spcPts val="0"/>
                  </a:spcBef>
                  <a:spcAft>
                    <a:spcPts val="0"/>
                  </a:spcAft>
                  <a:buClrTx/>
                  <a:buSzTx/>
                  <a:buFontTx/>
                  <a:buNone/>
                  <a:tabLst/>
                  <a:defRPr/>
                </a:pP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mn-ea"/>
                    <a:cs typeface="Times New Roman" panose="02020603050405020304" pitchFamily="18" charset="0"/>
                  </a:rPr>
                  <a:t>G</a:t>
                </a:r>
                <a:endParaRPr kumimoji="0" lang="zh-CN" altLang="en-US" sz="2400" b="0" i="0" u="none" strike="noStrike" kern="1200" cap="none" spc="0" normalizeH="0" baseline="-25000" noProof="0" dirty="0">
                  <a:ln>
                    <a:noFill/>
                  </a:ln>
                  <a:solidFill>
                    <a:srgbClr val="404040"/>
                  </a:solidFill>
                  <a:effectLst/>
                  <a:uLnTx/>
                  <a:uFillTx/>
                  <a:latin typeface="Times New Roman" panose="02020603050405020304" pitchFamily="18" charset="0"/>
                  <a:ea typeface="+mn-ea"/>
                  <a:cs typeface="Times New Roman" panose="02020603050405020304" pitchFamily="18" charset="0"/>
                </a:endParaRPr>
              </a:p>
            </p:txBody>
          </p:sp>
          <p:sp>
            <p:nvSpPr>
              <p:cNvPr id="126" name="Line 21"/>
              <p:cNvSpPr>
                <a:spLocks noChangeShapeType="1"/>
              </p:cNvSpPr>
              <p:nvPr/>
            </p:nvSpPr>
            <p:spPr bwMode="auto">
              <a:xfrm>
                <a:off x="9344146" y="3841967"/>
                <a:ext cx="0" cy="1260000"/>
              </a:xfrm>
              <a:prstGeom prst="line">
                <a:avLst/>
              </a:prstGeom>
              <a:grpFill/>
              <a:ln w="25400">
                <a:solidFill>
                  <a:srgbClr val="285A32"/>
                </a:solidFill>
                <a:round/>
              </a:ln>
              <a:extLst/>
            </p:spPr>
            <p:txBody>
              <a:bodyPr lIns="10800" tIns="28800" rIns="0" bIns="10800"/>
              <a:lstStyle/>
              <a:p>
                <a:pPr marL="0" marR="0" lvl="0" indent="0" algn="l" defTabSz="914400" rtl="0" eaLnBrk="1" fontAlgn="auto" latinLnBrk="0" hangingPunct="1">
                  <a:lnSpc>
                    <a:spcPts val="26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127" name="Line 16"/>
              <p:cNvSpPr>
                <a:spLocks noChangeShapeType="1"/>
              </p:cNvSpPr>
              <p:nvPr/>
            </p:nvSpPr>
            <p:spPr bwMode="auto">
              <a:xfrm>
                <a:off x="7609770" y="5320567"/>
                <a:ext cx="1511300" cy="0"/>
              </a:xfrm>
              <a:prstGeom prst="line">
                <a:avLst/>
              </a:prstGeom>
              <a:grpFill/>
              <a:ln w="25400">
                <a:solidFill>
                  <a:srgbClr val="285A32"/>
                </a:solidFill>
                <a:round/>
              </a:ln>
              <a:extLst/>
            </p:spPr>
            <p:txBody>
              <a:bodyPr lIns="10800" tIns="28800" rIns="0" bIns="10800"/>
              <a:lstStyle/>
              <a:p>
                <a:pPr marL="0" marR="0" lvl="0" indent="0" algn="l" defTabSz="914400" rtl="0" eaLnBrk="1" fontAlgn="auto" latinLnBrk="0" hangingPunct="1">
                  <a:lnSpc>
                    <a:spcPts val="26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128" name="Freeform 17"/>
              <p:cNvSpPr/>
              <p:nvPr/>
            </p:nvSpPr>
            <p:spPr bwMode="auto">
              <a:xfrm flipH="1">
                <a:off x="8498030" y="4645007"/>
                <a:ext cx="684000" cy="504000"/>
              </a:xfrm>
              <a:custGeom>
                <a:avLst/>
                <a:gdLst>
                  <a:gd name="T0" fmla="*/ 300 w 300"/>
                  <a:gd name="T1" fmla="*/ 0 h 300"/>
                  <a:gd name="T2" fmla="*/ 0 w 300"/>
                  <a:gd name="T3" fmla="*/ 300 h 300"/>
                </a:gdLst>
                <a:ahLst/>
                <a:cxnLst>
                  <a:cxn ang="0">
                    <a:pos x="T0" y="T1"/>
                  </a:cxn>
                  <a:cxn ang="0">
                    <a:pos x="T2" y="T3"/>
                  </a:cxn>
                </a:cxnLst>
                <a:rect l="0" t="0" r="r" b="b"/>
                <a:pathLst>
                  <a:path w="300" h="300">
                    <a:moveTo>
                      <a:pt x="300" y="0"/>
                    </a:moveTo>
                    <a:lnTo>
                      <a:pt x="0" y="300"/>
                    </a:lnTo>
                  </a:path>
                </a:pathLst>
              </a:custGeom>
              <a:grpFill/>
              <a:ln w="25400" cmpd="sng">
                <a:solidFill>
                  <a:srgbClr val="285A32"/>
                </a:solidFill>
                <a:round/>
              </a:ln>
              <a:extLst/>
            </p:spPr>
            <p:txBody>
              <a:bodyPr lIns="10800" tIns="28800" rIns="0" bIns="10800"/>
              <a:lstStyle/>
              <a:p>
                <a:pPr marL="0" marR="0" lvl="0" indent="0" algn="l" defTabSz="914400" rtl="0" eaLnBrk="1" fontAlgn="auto" latinLnBrk="0" hangingPunct="1">
                  <a:lnSpc>
                    <a:spcPts val="26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129" name="Freeform 17"/>
              <p:cNvSpPr/>
              <p:nvPr/>
            </p:nvSpPr>
            <p:spPr bwMode="auto">
              <a:xfrm>
                <a:off x="6720129" y="3771522"/>
                <a:ext cx="468000" cy="586157"/>
              </a:xfrm>
              <a:custGeom>
                <a:avLst/>
                <a:gdLst>
                  <a:gd name="T0" fmla="*/ 300 w 300"/>
                  <a:gd name="T1" fmla="*/ 0 h 300"/>
                  <a:gd name="T2" fmla="*/ 0 w 300"/>
                  <a:gd name="T3" fmla="*/ 300 h 300"/>
                </a:gdLst>
                <a:ahLst/>
                <a:cxnLst>
                  <a:cxn ang="0">
                    <a:pos x="T0" y="T1"/>
                  </a:cxn>
                  <a:cxn ang="0">
                    <a:pos x="T2" y="T3"/>
                  </a:cxn>
                </a:cxnLst>
                <a:rect l="0" t="0" r="r" b="b"/>
                <a:pathLst>
                  <a:path w="300" h="300">
                    <a:moveTo>
                      <a:pt x="300" y="0"/>
                    </a:moveTo>
                    <a:lnTo>
                      <a:pt x="0" y="300"/>
                    </a:lnTo>
                  </a:path>
                </a:pathLst>
              </a:custGeom>
              <a:grpFill/>
              <a:ln w="25400" cmpd="sng">
                <a:solidFill>
                  <a:srgbClr val="285A32"/>
                </a:solidFill>
                <a:round/>
              </a:ln>
              <a:extLst/>
            </p:spPr>
            <p:txBody>
              <a:bodyPr lIns="10800" tIns="28800" rIns="0" bIns="10800"/>
              <a:lstStyle/>
              <a:p>
                <a:pPr marL="0" marR="0" lvl="0" indent="0" algn="l" defTabSz="914400" rtl="0" eaLnBrk="1" fontAlgn="auto" latinLnBrk="0" hangingPunct="1">
                  <a:lnSpc>
                    <a:spcPts val="26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130" name="Freeform 17"/>
              <p:cNvSpPr/>
              <p:nvPr/>
            </p:nvSpPr>
            <p:spPr bwMode="auto">
              <a:xfrm flipV="1">
                <a:off x="6676435" y="4654552"/>
                <a:ext cx="468000" cy="586157"/>
              </a:xfrm>
              <a:custGeom>
                <a:avLst/>
                <a:gdLst>
                  <a:gd name="T0" fmla="*/ 300 w 300"/>
                  <a:gd name="T1" fmla="*/ 0 h 300"/>
                  <a:gd name="T2" fmla="*/ 0 w 300"/>
                  <a:gd name="T3" fmla="*/ 300 h 300"/>
                </a:gdLst>
                <a:ahLst/>
                <a:cxnLst>
                  <a:cxn ang="0">
                    <a:pos x="T0" y="T1"/>
                  </a:cxn>
                  <a:cxn ang="0">
                    <a:pos x="T2" y="T3"/>
                  </a:cxn>
                </a:cxnLst>
                <a:rect l="0" t="0" r="r" b="b"/>
                <a:pathLst>
                  <a:path w="300" h="300">
                    <a:moveTo>
                      <a:pt x="300" y="0"/>
                    </a:moveTo>
                    <a:lnTo>
                      <a:pt x="0" y="300"/>
                    </a:lnTo>
                  </a:path>
                </a:pathLst>
              </a:custGeom>
              <a:grpFill/>
              <a:ln w="25400" cmpd="sng">
                <a:solidFill>
                  <a:srgbClr val="285A32"/>
                </a:solidFill>
                <a:round/>
              </a:ln>
              <a:extLst/>
            </p:spPr>
            <p:txBody>
              <a:bodyPr lIns="10800" tIns="28800" rIns="0" bIns="10800"/>
              <a:lstStyle/>
              <a:p>
                <a:pPr marL="0" marR="0" lvl="0" indent="0" algn="l" defTabSz="914400" rtl="0" eaLnBrk="1" fontAlgn="auto" latinLnBrk="0" hangingPunct="1">
                  <a:lnSpc>
                    <a:spcPts val="26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131" name="Freeform 17"/>
              <p:cNvSpPr/>
              <p:nvPr/>
            </p:nvSpPr>
            <p:spPr bwMode="auto">
              <a:xfrm>
                <a:off x="9520880" y="4643720"/>
                <a:ext cx="468000" cy="586157"/>
              </a:xfrm>
              <a:custGeom>
                <a:avLst/>
                <a:gdLst>
                  <a:gd name="T0" fmla="*/ 300 w 300"/>
                  <a:gd name="T1" fmla="*/ 0 h 300"/>
                  <a:gd name="T2" fmla="*/ 0 w 300"/>
                  <a:gd name="T3" fmla="*/ 300 h 300"/>
                </a:gdLst>
                <a:ahLst/>
                <a:cxnLst>
                  <a:cxn ang="0">
                    <a:pos x="T0" y="T1"/>
                  </a:cxn>
                  <a:cxn ang="0">
                    <a:pos x="T2" y="T3"/>
                  </a:cxn>
                </a:cxnLst>
                <a:rect l="0" t="0" r="r" b="b"/>
                <a:pathLst>
                  <a:path w="300" h="300">
                    <a:moveTo>
                      <a:pt x="300" y="0"/>
                    </a:moveTo>
                    <a:lnTo>
                      <a:pt x="0" y="300"/>
                    </a:lnTo>
                  </a:path>
                </a:pathLst>
              </a:custGeom>
              <a:grpFill/>
              <a:ln w="25400" cmpd="sng">
                <a:solidFill>
                  <a:srgbClr val="285A32"/>
                </a:solidFill>
                <a:round/>
              </a:ln>
              <a:extLst/>
            </p:spPr>
            <p:txBody>
              <a:bodyPr lIns="10800" tIns="28800" rIns="0" bIns="10800"/>
              <a:lstStyle/>
              <a:p>
                <a:pPr marL="0" marR="0" lvl="0" indent="0" algn="l" defTabSz="914400" rtl="0" eaLnBrk="1" fontAlgn="auto" latinLnBrk="0" hangingPunct="1">
                  <a:lnSpc>
                    <a:spcPts val="26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132" name="Freeform 17"/>
              <p:cNvSpPr/>
              <p:nvPr/>
            </p:nvSpPr>
            <p:spPr bwMode="auto">
              <a:xfrm flipV="1">
                <a:off x="9505640" y="3733343"/>
                <a:ext cx="468000" cy="586157"/>
              </a:xfrm>
              <a:custGeom>
                <a:avLst/>
                <a:gdLst>
                  <a:gd name="T0" fmla="*/ 300 w 300"/>
                  <a:gd name="T1" fmla="*/ 0 h 300"/>
                  <a:gd name="T2" fmla="*/ 0 w 300"/>
                  <a:gd name="T3" fmla="*/ 300 h 300"/>
                </a:gdLst>
                <a:ahLst/>
                <a:cxnLst>
                  <a:cxn ang="0">
                    <a:pos x="T0" y="T1"/>
                  </a:cxn>
                  <a:cxn ang="0">
                    <a:pos x="T2" y="T3"/>
                  </a:cxn>
                </a:cxnLst>
                <a:rect l="0" t="0" r="r" b="b"/>
                <a:pathLst>
                  <a:path w="300" h="300">
                    <a:moveTo>
                      <a:pt x="300" y="0"/>
                    </a:moveTo>
                    <a:lnTo>
                      <a:pt x="0" y="300"/>
                    </a:lnTo>
                  </a:path>
                </a:pathLst>
              </a:custGeom>
              <a:grpFill/>
              <a:ln w="25400" cmpd="sng">
                <a:solidFill>
                  <a:srgbClr val="285A32"/>
                </a:solidFill>
                <a:round/>
              </a:ln>
              <a:extLst/>
            </p:spPr>
            <p:txBody>
              <a:bodyPr lIns="10800" tIns="28800" rIns="0" bIns="10800"/>
              <a:lstStyle/>
              <a:p>
                <a:pPr marL="0" marR="0" lvl="0" indent="0" algn="l" defTabSz="914400" rtl="0" eaLnBrk="1" fontAlgn="auto" latinLnBrk="0" hangingPunct="1">
                  <a:lnSpc>
                    <a:spcPts val="26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grpSp>
        <p:nvGrpSpPr>
          <p:cNvPr id="3" name="组合 2"/>
          <p:cNvGrpSpPr/>
          <p:nvPr/>
        </p:nvGrpSpPr>
        <p:grpSpPr>
          <a:xfrm>
            <a:off x="6305550" y="2353945"/>
            <a:ext cx="1823085" cy="736600"/>
            <a:chOff x="9930" y="3707"/>
            <a:chExt cx="2871" cy="1160"/>
          </a:xfrm>
        </p:grpSpPr>
        <p:sp>
          <p:nvSpPr>
            <p:cNvPr id="101" name="Rectangle 5"/>
            <p:cNvSpPr txBox="1">
              <a:spLocks noChangeArrowheads="1"/>
            </p:cNvSpPr>
            <p:nvPr/>
          </p:nvSpPr>
          <p:spPr>
            <a:xfrm>
              <a:off x="11115" y="3773"/>
              <a:ext cx="1687" cy="1094"/>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区域</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77" name="圆角右箭头 76"/>
            <p:cNvSpPr/>
            <p:nvPr/>
          </p:nvSpPr>
          <p:spPr>
            <a:xfrm flipV="1">
              <a:off x="9930" y="3707"/>
              <a:ext cx="990" cy="805"/>
            </a:xfrm>
            <a:prstGeom prst="bentArrow">
              <a:avLst>
                <a:gd name="adj1" fmla="val 25000"/>
                <a:gd name="adj2" fmla="val 25000"/>
                <a:gd name="adj3" fmla="val 25000"/>
                <a:gd name="adj4" fmla="val 26145"/>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grpSp>
      <p:sp>
        <p:nvSpPr>
          <p:cNvPr id="100" name="右箭头 99"/>
          <p:cNvSpPr/>
          <p:nvPr/>
        </p:nvSpPr>
        <p:spPr>
          <a:xfrm>
            <a:off x="9925050" y="5543550"/>
            <a:ext cx="1438275" cy="476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2857857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wipe(left)">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3" restart="whenNotActive" fill="hold" evtFilter="cancelBubble" nodeType="interactiveSeq">
                <p:stCondLst>
                  <p:cond evt="onClick" delay="0">
                    <p:tgtEl>
                      <p:spTgt spid="84"/>
                    </p:tgtEl>
                  </p:cond>
                </p:stCondLst>
                <p:endSync evt="end" delay="0">
                  <p:rtn val="all"/>
                </p:endSync>
                <p:childTnLst>
                  <p:par>
                    <p:cTn id="34" fill="hold">
                      <p:stCondLst>
                        <p:cond delay="0"/>
                      </p:stCondLst>
                      <p:childTnLst>
                        <p:par>
                          <p:cTn id="35" fill="hold">
                            <p:stCondLst>
                              <p:cond delay="0"/>
                            </p:stCondLst>
                            <p:childTnLst>
                              <p:par>
                                <p:cTn id="36" presetID="35" presetClass="emph" presetSubtype="0" repeatCount="2000" fill="hold" nodeType="clickEffect">
                                  <p:stCondLst>
                                    <p:cond delay="0"/>
                                  </p:stCondLst>
                                  <p:childTnLst>
                                    <p:anim calcmode="discrete" valueType="str">
                                      <p:cBhvr>
                                        <p:cTn id="37" dur="5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4"/>
                  </p:tgtEl>
                </p:cond>
              </p:nextCondLst>
            </p:seq>
          </p:childTnLst>
        </p:cTn>
      </p:par>
    </p:tnLst>
    <p:bldLst>
      <p:bldP spid="6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706880" y="914400"/>
            <a:ext cx="8778240" cy="1928813"/>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en-US" altLang="zh-CN"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 讨论数据结构时的着眼点是（   ）。</a:t>
            </a:r>
          </a:p>
        </p:txBody>
      </p:sp>
      <p:sp>
        <p:nvSpPr>
          <p:cNvPr id="6" name="文本框 5"/>
          <p:cNvSpPr txBox="1"/>
          <p:nvPr>
            <p:custDataLst>
              <p:tags r:id="rId3"/>
            </p:custDataLst>
          </p:nvPr>
        </p:nvSpPr>
        <p:spPr>
          <a:xfrm>
            <a:off x="2804160" y="2850071"/>
            <a:ext cx="7680960" cy="578358"/>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数据</a:t>
            </a:r>
          </a:p>
        </p:txBody>
      </p:sp>
      <p:sp>
        <p:nvSpPr>
          <p:cNvPr id="7" name="文本框 6"/>
          <p:cNvSpPr txBox="1"/>
          <p:nvPr>
            <p:custDataLst>
              <p:tags r:id="rId4"/>
            </p:custDataLst>
          </p:nvPr>
        </p:nvSpPr>
        <p:spPr>
          <a:xfrm>
            <a:off x="2804160" y="3621596"/>
            <a:ext cx="7680960" cy="578358"/>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数据元素</a:t>
            </a:r>
            <a:endPar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custDataLst>
              <p:tags r:id="rId5"/>
            </p:custDataLst>
          </p:nvPr>
        </p:nvSpPr>
        <p:spPr>
          <a:xfrm>
            <a:off x="2804160" y="4393121"/>
            <a:ext cx="7680960" cy="578358"/>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数据对象</a:t>
            </a:r>
            <a:endPar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custDataLst>
              <p:tags r:id="rId6"/>
            </p:custDataLst>
          </p:nvPr>
        </p:nvSpPr>
        <p:spPr>
          <a:xfrm>
            <a:off x="2804160" y="5164646"/>
            <a:ext cx="7680960" cy="578358"/>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数据项</a:t>
            </a:r>
            <a:endPar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0" name="椭圆 9"/>
          <p:cNvSpPr>
            <a:spLocks noChangeAspect="1"/>
          </p:cNvSpPr>
          <p:nvPr>
            <p:custDataLst>
              <p:tags r:id="rId7"/>
            </p:custDataLst>
          </p:nvPr>
        </p:nvSpPr>
        <p:spPr>
          <a:xfrm>
            <a:off x="2024063" y="2907792"/>
            <a:ext cx="462916" cy="4629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11" name="椭圆 10"/>
          <p:cNvSpPr>
            <a:spLocks noChangeAspect="1"/>
          </p:cNvSpPr>
          <p:nvPr>
            <p:custDataLst>
              <p:tags r:id="rId8"/>
            </p:custDataLst>
          </p:nvPr>
        </p:nvSpPr>
        <p:spPr>
          <a:xfrm>
            <a:off x="2024063" y="3679317"/>
            <a:ext cx="462916" cy="462916"/>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2" name="椭圆 11"/>
          <p:cNvSpPr>
            <a:spLocks noChangeAspect="1"/>
          </p:cNvSpPr>
          <p:nvPr>
            <p:custDataLst>
              <p:tags r:id="rId9"/>
            </p:custDataLst>
          </p:nvPr>
        </p:nvSpPr>
        <p:spPr>
          <a:xfrm>
            <a:off x="2024063" y="4450842"/>
            <a:ext cx="462916" cy="4629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C</a:t>
            </a:r>
          </a:p>
        </p:txBody>
      </p:sp>
      <p:sp>
        <p:nvSpPr>
          <p:cNvPr id="13" name="椭圆 12"/>
          <p:cNvSpPr>
            <a:spLocks noChangeAspect="1"/>
          </p:cNvSpPr>
          <p:nvPr>
            <p:custDataLst>
              <p:tags r:id="rId10"/>
            </p:custDataLst>
          </p:nvPr>
        </p:nvSpPr>
        <p:spPr>
          <a:xfrm>
            <a:off x="2024063" y="5222367"/>
            <a:ext cx="462916" cy="4629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D</a:t>
            </a:r>
          </a:p>
        </p:txBody>
      </p:sp>
      <p:sp>
        <p:nvSpPr>
          <p:cNvPr id="14" name="圆角矩形 13"/>
          <p:cNvSpPr/>
          <p:nvPr>
            <p:custDataLst>
              <p:tags r:id="rId11"/>
            </p:custDataLst>
          </p:nvPr>
        </p:nvSpPr>
        <p:spPr>
          <a:xfrm>
            <a:off x="8633460" y="5936171"/>
            <a:ext cx="1388746" cy="37033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9" name="组合 18"/>
          <p:cNvGrpSpPr/>
          <p:nvPr>
            <p:custDataLst>
              <p:tags r:id="rId12"/>
            </p:custDataLst>
          </p:nvPr>
        </p:nvGrpSpPr>
        <p:grpSpPr>
          <a:xfrm>
            <a:off x="-191" y="1"/>
            <a:ext cx="10972800" cy="571500"/>
            <a:chOff x="-1067" y="-600"/>
            <a:chExt cx="19200" cy="1000"/>
          </a:xfrm>
        </p:grpSpPr>
        <p:sp>
          <p:nvSpPr>
            <p:cNvPr id="15" name="TitleBackground"/>
            <p:cNvSpPr/>
            <p:nvPr>
              <p:custDataLst>
                <p:tags r:id="rId14"/>
              </p:custDataLst>
            </p:nvPr>
          </p:nvSpPr>
          <p:spPr>
            <a:xfrm>
              <a:off x="-1067" y="-60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296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ColorBlock"/>
            <p:cNvSpPr/>
            <p:nvPr>
              <p:custDataLst>
                <p:tags r:id="rId15"/>
              </p:custDataLst>
            </p:nvPr>
          </p:nvSpPr>
          <p:spPr>
            <a:xfrm>
              <a:off x="-1067" y="-60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296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TypeText"/>
            <p:cNvSpPr txBox="1"/>
            <p:nvPr>
              <p:custDataLst>
                <p:tags r:id="rId16"/>
              </p:custDataLst>
            </p:nvPr>
          </p:nvSpPr>
          <p:spPr>
            <a:xfrm>
              <a:off x="-622" y="-600"/>
              <a:ext cx="3000" cy="1000"/>
            </a:xfrm>
            <a:prstGeom prst="rect">
              <a:avLst/>
            </a:prstGeom>
            <a:noFill/>
          </p:spPr>
          <p:txBody>
            <a:bodyPr wrap="non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8" name="TipText"/>
            <p:cNvSpPr txBox="1"/>
            <p:nvPr>
              <p:custDataLst>
                <p:tags r:id="rId17"/>
              </p:custDataLst>
            </p:nvPr>
          </p:nvSpPr>
          <p:spPr>
            <a:xfrm>
              <a:off x="1409" y="-409"/>
              <a:ext cx="3600" cy="800"/>
            </a:xfrm>
            <a:prstGeom prst="rect">
              <a:avLst/>
            </a:prstGeom>
            <a:noFill/>
          </p:spPr>
          <p:txBody>
            <a:bodyPr wrap="non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3" name="图片 2"/>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0170382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706880" y="914400"/>
            <a:ext cx="8778240" cy="1928813"/>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en-US" altLang="zh-CN"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 编译程序处理的数据是（   ）。</a:t>
            </a:r>
          </a:p>
        </p:txBody>
      </p:sp>
      <p:sp>
        <p:nvSpPr>
          <p:cNvPr id="4" name="文本框 3"/>
          <p:cNvSpPr txBox="1"/>
          <p:nvPr>
            <p:custDataLst>
              <p:tags r:id="rId3"/>
            </p:custDataLst>
          </p:nvPr>
        </p:nvSpPr>
        <p:spPr>
          <a:xfrm>
            <a:off x="2804160" y="2850071"/>
            <a:ext cx="7680960" cy="578358"/>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语言</a:t>
            </a:r>
          </a:p>
        </p:txBody>
      </p:sp>
      <p:sp>
        <p:nvSpPr>
          <p:cNvPr id="5" name="文本框 4"/>
          <p:cNvSpPr txBox="1"/>
          <p:nvPr>
            <p:custDataLst>
              <p:tags r:id="rId4"/>
            </p:custDataLst>
          </p:nvPr>
        </p:nvSpPr>
        <p:spPr>
          <a:xfrm>
            <a:off x="2804160" y="3621596"/>
            <a:ext cx="7680960" cy="578358"/>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语句</a:t>
            </a:r>
            <a:endPar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custDataLst>
              <p:tags r:id="rId5"/>
            </p:custDataLst>
          </p:nvPr>
        </p:nvSpPr>
        <p:spPr>
          <a:xfrm>
            <a:off x="2804160" y="4393121"/>
            <a:ext cx="7680960" cy="578358"/>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语法</a:t>
            </a:r>
          </a:p>
        </p:txBody>
      </p:sp>
      <p:sp>
        <p:nvSpPr>
          <p:cNvPr id="7" name="文本框 6"/>
          <p:cNvSpPr txBox="1"/>
          <p:nvPr>
            <p:custDataLst>
              <p:tags r:id="rId6"/>
            </p:custDataLst>
          </p:nvPr>
        </p:nvSpPr>
        <p:spPr>
          <a:xfrm>
            <a:off x="2804160" y="5164646"/>
            <a:ext cx="7680960" cy="578358"/>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源程序</a:t>
            </a:r>
            <a:endPar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 name="椭圆 7"/>
          <p:cNvSpPr>
            <a:spLocks noChangeAspect="1"/>
          </p:cNvSpPr>
          <p:nvPr>
            <p:custDataLst>
              <p:tags r:id="rId7"/>
            </p:custDataLst>
          </p:nvPr>
        </p:nvSpPr>
        <p:spPr>
          <a:xfrm>
            <a:off x="2024063" y="2907792"/>
            <a:ext cx="462916" cy="4629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8"/>
            </p:custDataLst>
          </p:nvPr>
        </p:nvSpPr>
        <p:spPr>
          <a:xfrm>
            <a:off x="2024063" y="3679317"/>
            <a:ext cx="462916" cy="4629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0" name="椭圆 9"/>
          <p:cNvSpPr>
            <a:spLocks noChangeAspect="1"/>
          </p:cNvSpPr>
          <p:nvPr>
            <p:custDataLst>
              <p:tags r:id="rId9"/>
            </p:custDataLst>
          </p:nvPr>
        </p:nvSpPr>
        <p:spPr>
          <a:xfrm>
            <a:off x="2024063" y="4450842"/>
            <a:ext cx="462916" cy="4629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C</a:t>
            </a:r>
          </a:p>
        </p:txBody>
      </p:sp>
      <p:sp>
        <p:nvSpPr>
          <p:cNvPr id="11" name="椭圆 10"/>
          <p:cNvSpPr>
            <a:spLocks noChangeAspect="1"/>
          </p:cNvSpPr>
          <p:nvPr>
            <p:custDataLst>
              <p:tags r:id="rId10"/>
            </p:custDataLst>
          </p:nvPr>
        </p:nvSpPr>
        <p:spPr>
          <a:xfrm>
            <a:off x="2024063" y="5222367"/>
            <a:ext cx="462916" cy="462916"/>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D</a:t>
            </a:r>
          </a:p>
        </p:txBody>
      </p:sp>
      <p:sp>
        <p:nvSpPr>
          <p:cNvPr id="12" name="圆角矩形 11"/>
          <p:cNvSpPr/>
          <p:nvPr>
            <p:custDataLst>
              <p:tags r:id="rId11"/>
            </p:custDataLst>
          </p:nvPr>
        </p:nvSpPr>
        <p:spPr>
          <a:xfrm>
            <a:off x="8633460" y="5936171"/>
            <a:ext cx="1388746" cy="37033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12"/>
            </p:custDataLst>
          </p:nvPr>
        </p:nvGrpSpPr>
        <p:grpSpPr>
          <a:xfrm>
            <a:off x="-191" y="1"/>
            <a:ext cx="10972800" cy="571500"/>
            <a:chOff x="-1067" y="-600"/>
            <a:chExt cx="19200" cy="1000"/>
          </a:xfrm>
        </p:grpSpPr>
        <p:sp>
          <p:nvSpPr>
            <p:cNvPr id="13" name="TitleBackground"/>
            <p:cNvSpPr/>
            <p:nvPr>
              <p:custDataLst>
                <p:tags r:id="rId14"/>
              </p:custDataLst>
            </p:nvPr>
          </p:nvSpPr>
          <p:spPr>
            <a:xfrm>
              <a:off x="-1067" y="-60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296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5"/>
              </p:custDataLst>
            </p:nvPr>
          </p:nvSpPr>
          <p:spPr>
            <a:xfrm>
              <a:off x="-1067" y="-60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296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6"/>
              </p:custDataLst>
            </p:nvPr>
          </p:nvSpPr>
          <p:spPr>
            <a:xfrm>
              <a:off x="-622" y="-600"/>
              <a:ext cx="3000" cy="1000"/>
            </a:xfrm>
            <a:prstGeom prst="rect">
              <a:avLst/>
            </a:prstGeom>
            <a:noFill/>
          </p:spPr>
          <p:txBody>
            <a:bodyPr wrap="non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7"/>
              </p:custDataLst>
            </p:nvPr>
          </p:nvSpPr>
          <p:spPr>
            <a:xfrm>
              <a:off x="1409" y="-409"/>
              <a:ext cx="3600" cy="800"/>
            </a:xfrm>
            <a:prstGeom prst="rect">
              <a:avLst/>
            </a:prstGeom>
            <a:noFill/>
          </p:spPr>
          <p:txBody>
            <a:bodyPr wrap="non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64468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3473" y="1268760"/>
            <a:ext cx="9664391" cy="4867072"/>
          </a:xfrm>
        </p:spPr>
        <p:txBody>
          <a:bodyPr>
            <a:noAutofit/>
          </a:bodyPr>
          <a:lstStyle/>
          <a:p>
            <a:pPr>
              <a:lnSpc>
                <a:spcPct val="90000"/>
              </a:lnSpc>
              <a:buSzPct val="70000"/>
            </a:pPr>
            <a:r>
              <a:rPr lang="zh-CN" altLang="en-US" dirty="0"/>
              <a:t>逻辑</a:t>
            </a:r>
            <a:r>
              <a:rPr lang="zh-CN" altLang="en-US" dirty="0" smtClean="0"/>
              <a:t>结构</a:t>
            </a:r>
            <a:r>
              <a:rPr lang="zh-CN" altLang="en-US" smtClean="0"/>
              <a:t>是指数</a:t>
            </a:r>
            <a:r>
              <a:rPr lang="zh-CN" altLang="en-US" dirty="0"/>
              <a:t>据元素之间的</a:t>
            </a:r>
            <a:r>
              <a:rPr lang="zh-CN" altLang="en-US"/>
              <a:t>内在</a:t>
            </a:r>
            <a:r>
              <a:rPr lang="zh-CN" altLang="en-US" smtClean="0"/>
              <a:t>关系（</a:t>
            </a:r>
            <a:r>
              <a:rPr lang="en-US" altLang="zh-CN"/>
              <a:t>The intrinsic  relations between  data </a:t>
            </a:r>
            <a:r>
              <a:rPr lang="en-US" altLang="zh-CN" smtClean="0"/>
              <a:t>elements</a:t>
            </a:r>
            <a:r>
              <a:rPr lang="zh-CN" altLang="en-US"/>
              <a:t>）。</a:t>
            </a:r>
            <a:endParaRPr lang="en-US" dirty="0"/>
          </a:p>
          <a:p>
            <a:pPr>
              <a:lnSpc>
                <a:spcPct val="90000"/>
              </a:lnSpc>
              <a:buSzPct val="70000"/>
            </a:pPr>
            <a:r>
              <a:rPr lang="zh-CN" altLang="en-US" smtClean="0"/>
              <a:t>根据数据元素</a:t>
            </a:r>
            <a:r>
              <a:rPr lang="zh-CN" altLang="en-US" dirty="0"/>
              <a:t>之间关系的不同特性，数据结构被抽象为四类逻辑</a:t>
            </a:r>
            <a:r>
              <a:rPr lang="zh-CN" altLang="en-US"/>
              <a:t>结构</a:t>
            </a:r>
            <a:r>
              <a:rPr lang="zh-CN" altLang="en-US" smtClean="0"/>
              <a:t>：</a:t>
            </a:r>
            <a:endParaRPr lang="en-US" altLang="zh-CN" smtClean="0"/>
          </a:p>
          <a:p>
            <a:pPr lvl="1">
              <a:lnSpc>
                <a:spcPct val="90000"/>
              </a:lnSpc>
              <a:buSzPct val="70000"/>
            </a:pPr>
            <a:r>
              <a:rPr lang="zh-CN" altLang="en-US" b="1" smtClean="0">
                <a:solidFill>
                  <a:srgbClr val="FF0000"/>
                </a:solidFill>
                <a:latin typeface="Comic Sans MS" pitchFamily="66" charset="0"/>
                <a:ea typeface="楷体_GB2312" pitchFamily="49" charset="-122"/>
              </a:rPr>
              <a:t>线性</a:t>
            </a:r>
            <a:r>
              <a:rPr lang="zh-CN" altLang="en-US" b="1" dirty="0" smtClean="0">
                <a:solidFill>
                  <a:srgbClr val="FF0000"/>
                </a:solidFill>
                <a:latin typeface="Comic Sans MS" pitchFamily="66" charset="0"/>
                <a:ea typeface="楷体_GB2312" pitchFamily="49" charset="-122"/>
              </a:rPr>
              <a:t>结构</a:t>
            </a:r>
            <a:r>
              <a:rPr lang="zh-CN" altLang="en-US" dirty="0" smtClean="0"/>
              <a:t>（</a:t>
            </a:r>
            <a:r>
              <a:rPr lang="en-US" dirty="0" smtClean="0"/>
              <a:t>linear </a:t>
            </a:r>
            <a:r>
              <a:rPr lang="en-US" smtClean="0"/>
              <a:t>structure</a:t>
            </a:r>
            <a:r>
              <a:rPr lang="zh-CN" altLang="en-US" smtClean="0"/>
              <a:t>）</a:t>
            </a:r>
            <a:endParaRPr lang="en-US" altLang="zh-CN" smtClean="0"/>
          </a:p>
          <a:p>
            <a:pPr lvl="1">
              <a:lnSpc>
                <a:spcPct val="90000"/>
              </a:lnSpc>
              <a:buSzPct val="70000"/>
            </a:pPr>
            <a:r>
              <a:rPr lang="zh-CN" altLang="en-US" b="1" smtClean="0">
                <a:solidFill>
                  <a:srgbClr val="FF0000"/>
                </a:solidFill>
                <a:latin typeface="Comic Sans MS" pitchFamily="66" charset="0"/>
                <a:ea typeface="楷体_GB2312" pitchFamily="49" charset="-122"/>
              </a:rPr>
              <a:t>树形</a:t>
            </a:r>
            <a:r>
              <a:rPr lang="zh-CN" altLang="en-US" b="1" dirty="0" smtClean="0">
                <a:solidFill>
                  <a:srgbClr val="FF0000"/>
                </a:solidFill>
                <a:latin typeface="Comic Sans MS" pitchFamily="66" charset="0"/>
                <a:ea typeface="楷体_GB2312" pitchFamily="49" charset="-122"/>
              </a:rPr>
              <a:t>结构</a:t>
            </a:r>
            <a:r>
              <a:rPr lang="zh-CN" altLang="en-US" dirty="0"/>
              <a:t>（</a:t>
            </a:r>
            <a:r>
              <a:rPr lang="en-US"/>
              <a:t>tree</a:t>
            </a:r>
            <a:r>
              <a:rPr lang="zh-CN" altLang="en-US" smtClean="0"/>
              <a:t>）</a:t>
            </a:r>
            <a:endParaRPr lang="en-US" altLang="zh-CN" smtClean="0"/>
          </a:p>
          <a:p>
            <a:pPr lvl="1">
              <a:lnSpc>
                <a:spcPct val="90000"/>
              </a:lnSpc>
              <a:buSzPct val="70000"/>
            </a:pPr>
            <a:r>
              <a:rPr lang="zh-CN" altLang="en-US" b="1" smtClean="0">
                <a:solidFill>
                  <a:srgbClr val="FF0000"/>
                </a:solidFill>
                <a:latin typeface="Comic Sans MS" pitchFamily="66" charset="0"/>
                <a:ea typeface="楷体_GB2312" pitchFamily="49" charset="-122"/>
              </a:rPr>
              <a:t>图</a:t>
            </a:r>
            <a:r>
              <a:rPr lang="zh-CN" altLang="en-US" b="1" dirty="0" smtClean="0">
                <a:solidFill>
                  <a:srgbClr val="FF0000"/>
                </a:solidFill>
                <a:latin typeface="Comic Sans MS" pitchFamily="66" charset="0"/>
                <a:ea typeface="楷体_GB2312" pitchFamily="49" charset="-122"/>
              </a:rPr>
              <a:t>状结构</a:t>
            </a:r>
            <a:r>
              <a:rPr lang="zh-CN" altLang="en-US" dirty="0" smtClean="0"/>
              <a:t> </a:t>
            </a:r>
            <a:r>
              <a:rPr lang="zh-CN" altLang="en-US" dirty="0"/>
              <a:t>（</a:t>
            </a:r>
            <a:r>
              <a:rPr lang="en-US"/>
              <a:t>graph</a:t>
            </a:r>
            <a:r>
              <a:rPr lang="zh-CN" altLang="en-US" smtClean="0"/>
              <a:t>）</a:t>
            </a:r>
            <a:endParaRPr lang="en-US" altLang="zh-CN" smtClean="0"/>
          </a:p>
          <a:p>
            <a:pPr lvl="1">
              <a:lnSpc>
                <a:spcPct val="90000"/>
              </a:lnSpc>
              <a:buSzPct val="70000"/>
            </a:pPr>
            <a:r>
              <a:rPr lang="zh-CN" altLang="en-US" b="1" smtClean="0">
                <a:solidFill>
                  <a:srgbClr val="FF0000"/>
                </a:solidFill>
                <a:latin typeface="Comic Sans MS" pitchFamily="66" charset="0"/>
                <a:ea typeface="楷体_GB2312" pitchFamily="49" charset="-122"/>
              </a:rPr>
              <a:t>集合</a:t>
            </a:r>
            <a:r>
              <a:rPr lang="zh-CN" altLang="en-US" b="1" dirty="0" smtClean="0">
                <a:solidFill>
                  <a:srgbClr val="FF0000"/>
                </a:solidFill>
                <a:latin typeface="Comic Sans MS" pitchFamily="66" charset="0"/>
                <a:ea typeface="楷体_GB2312" pitchFamily="49" charset="-122"/>
              </a:rPr>
              <a:t>结构</a:t>
            </a:r>
            <a:r>
              <a:rPr lang="zh-CN" altLang="en-US" dirty="0" smtClean="0"/>
              <a:t>（</a:t>
            </a:r>
            <a:r>
              <a:rPr lang="en-US" dirty="0"/>
              <a:t>set</a:t>
            </a:r>
            <a:r>
              <a:rPr lang="zh-CN" altLang="en-US" dirty="0"/>
              <a:t>）</a:t>
            </a:r>
            <a:endParaRPr lang="en-US" altLang="zh-CN" b="1" dirty="0">
              <a:solidFill>
                <a:srgbClr val="FF0000"/>
              </a:solidFill>
              <a:latin typeface="Comic Sans MS" pitchFamily="66" charset="0"/>
              <a:ea typeface="楷体_GB2312" pitchFamily="49" charset="-122"/>
            </a:endParaRPr>
          </a:p>
          <a:p>
            <a:endParaRPr lang="zh-CN" altLang="en-US" sz="3360" dirty="0"/>
          </a:p>
        </p:txBody>
      </p:sp>
      <p:sp>
        <p:nvSpPr>
          <p:cNvPr id="4" name="标题 3"/>
          <p:cNvSpPr>
            <a:spLocks noGrp="1"/>
          </p:cNvSpPr>
          <p:nvPr>
            <p:ph type="title"/>
          </p:nvPr>
        </p:nvSpPr>
        <p:spPr/>
        <p:txBody>
          <a:bodyPr>
            <a:normAutofit fontScale="90000"/>
          </a:bodyPr>
          <a:lstStyle/>
          <a:p>
            <a:pPr algn="l"/>
            <a:r>
              <a:rPr lang="zh-CN" altLang="en-US" dirty="0"/>
              <a:t>逻辑</a:t>
            </a:r>
            <a:r>
              <a:rPr lang="zh-CN" altLang="en-US" dirty="0" smtClean="0"/>
              <a:t>结构（</a:t>
            </a:r>
            <a:r>
              <a:rPr lang="en-US" altLang="zh-CN" dirty="0" smtClean="0"/>
              <a:t>Logical Structure</a:t>
            </a:r>
            <a:r>
              <a:rPr lang="zh-CN" altLang="en-US" dirty="0" smtClean="0"/>
              <a:t>）</a:t>
            </a:r>
            <a:endParaRPr lang="zh-CN" altLang="en-US" dirty="0"/>
          </a:p>
        </p:txBody>
      </p:sp>
    </p:spTree>
    <p:extLst>
      <p:ext uri="{BB962C8B-B14F-4D97-AF65-F5344CB8AC3E}">
        <p14:creationId xmlns:p14="http://schemas.microsoft.com/office/powerpoint/2010/main" val="3323180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5511663" y="1720594"/>
            <a:ext cx="4234070" cy="707245"/>
          </a:xfrm>
          <a:prstGeom prst="rect">
            <a:avLst/>
          </a:prstGeom>
          <a:noFill/>
          <a:ln w="9525">
            <a:noFill/>
            <a:miter lim="800000"/>
          </a:ln>
        </p:spPr>
        <p:txBody>
          <a:bodyPr wrap="square">
            <a:spAutoFit/>
          </a:bodyPr>
          <a:lstStyle/>
          <a:p>
            <a:pPr marL="483870" marR="0" lvl="3" indent="-415290" algn="l" defTabSz="1097280" rtl="0" eaLnBrk="1" fontAlgn="auto" latinLnBrk="0" hangingPunct="1">
              <a:lnSpc>
                <a:spcPct val="185000"/>
              </a:lnSpc>
              <a:spcBef>
                <a:spcPct val="30000"/>
              </a:spcBef>
              <a:spcAft>
                <a:spcPts val="0"/>
              </a:spcAft>
              <a:buClrTx/>
              <a:buSzTx/>
              <a:buFont typeface="Arial" panose="020B0604020202020204" pitchFamily="34" charset="0"/>
              <a:buChar char="•"/>
              <a:tabLst/>
              <a:defRPr/>
            </a:pPr>
            <a:endParaRPr kumimoji="0" lang="en-US" altLang="zh-CN" sz="2160" b="0" i="0" u="none" strike="noStrike" kern="1200" cap="none" spc="0" normalizeH="0" baseline="0" noProof="0" dirty="0">
              <a:ln>
                <a:noFill/>
              </a:ln>
              <a:solidFill>
                <a:srgbClr val="1F5281"/>
              </a:solidFill>
              <a:effectLst/>
              <a:uLnTx/>
              <a:uFillTx/>
              <a:latin typeface="Verdana"/>
              <a:ea typeface="+mn-ea"/>
              <a:cs typeface="+mn-cs"/>
            </a:endParaRPr>
          </a:p>
        </p:txBody>
      </p:sp>
      <p:sp>
        <p:nvSpPr>
          <p:cNvPr id="51" name="Rectangle 50"/>
          <p:cNvSpPr>
            <a:spLocks noChangeArrowheads="1"/>
          </p:cNvSpPr>
          <p:nvPr/>
        </p:nvSpPr>
        <p:spPr bwMode="auto">
          <a:xfrm>
            <a:off x="6545100" y="1308309"/>
            <a:ext cx="2643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l" defTabSz="109728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FF3300"/>
                </a:solidFill>
                <a:effectLst/>
                <a:uLnTx/>
                <a:uFillTx/>
                <a:latin typeface="楷体_GB2312" pitchFamily="49" charset="-122"/>
                <a:ea typeface="楷体_GB2312" pitchFamily="49" charset="-122"/>
                <a:cs typeface="Arial Unicode MS" pitchFamily="34" charset="-122"/>
              </a:rPr>
              <a:t>逻辑结构示意图</a:t>
            </a:r>
            <a:endPar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Arial Unicode MS"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291" y="2035295"/>
            <a:ext cx="5880943" cy="525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8698" y="1712488"/>
            <a:ext cx="3514099" cy="2338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529" y="3981047"/>
            <a:ext cx="2944514" cy="1664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7012" y="4262701"/>
            <a:ext cx="3396764" cy="2171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sz="quarter" idx="10"/>
          </p:nvPr>
        </p:nvSpPr>
        <p:spPr>
          <a:xfrm>
            <a:off x="1343473" y="1294203"/>
            <a:ext cx="9664391" cy="4867072"/>
          </a:xfrm>
        </p:spPr>
        <p:txBody>
          <a:bodyPr/>
          <a:lstStyle/>
          <a:p>
            <a:r>
              <a:rPr lang="zh-CN" altLang="en-US"/>
              <a:t>线性结构</a:t>
            </a:r>
            <a:r>
              <a:rPr lang="en-US" altLang="zh-CN"/>
              <a:t>(</a:t>
            </a:r>
            <a:r>
              <a:rPr lang="zh-CN" altLang="en-US"/>
              <a:t>一对一</a:t>
            </a:r>
            <a:r>
              <a:rPr lang="en-US" altLang="zh-CN" smtClean="0"/>
              <a:t>)</a:t>
            </a:r>
          </a:p>
          <a:p>
            <a:endParaRPr lang="en-US" altLang="zh-CN"/>
          </a:p>
          <a:p>
            <a:endParaRPr lang="en-US" altLang="zh-CN"/>
          </a:p>
          <a:p>
            <a:r>
              <a:rPr lang="zh-CN" altLang="en-US"/>
              <a:t>树形结构</a:t>
            </a:r>
            <a:r>
              <a:rPr lang="en-US" altLang="zh-CN"/>
              <a:t>(</a:t>
            </a:r>
            <a:r>
              <a:rPr lang="zh-CN" altLang="en-US"/>
              <a:t>一对多</a:t>
            </a:r>
            <a:r>
              <a:rPr lang="en-US" altLang="zh-CN"/>
              <a:t>)</a:t>
            </a:r>
          </a:p>
          <a:p>
            <a:endParaRPr lang="en-US" altLang="zh-CN" smtClean="0"/>
          </a:p>
          <a:p>
            <a:r>
              <a:rPr lang="zh-CN" altLang="en-US" smtClean="0"/>
              <a:t>图</a:t>
            </a:r>
            <a:r>
              <a:rPr lang="zh-CN" altLang="en-US"/>
              <a:t>状结构</a:t>
            </a:r>
            <a:r>
              <a:rPr lang="en-US" altLang="zh-CN"/>
              <a:t>(</a:t>
            </a:r>
            <a:r>
              <a:rPr lang="zh-CN" altLang="en-US"/>
              <a:t>多对多</a:t>
            </a:r>
            <a:r>
              <a:rPr lang="en-US" altLang="zh-CN"/>
              <a:t>)</a:t>
            </a:r>
          </a:p>
          <a:p>
            <a:endParaRPr lang="en-US" altLang="zh-CN" smtClean="0"/>
          </a:p>
          <a:p>
            <a:r>
              <a:rPr lang="zh-CN" altLang="en-US" smtClean="0"/>
              <a:t>集合</a:t>
            </a:r>
            <a:r>
              <a:rPr lang="en-US" altLang="zh-CN"/>
              <a:t>(</a:t>
            </a:r>
            <a:r>
              <a:rPr lang="zh-CN" altLang="en-US"/>
              <a:t>松散</a:t>
            </a:r>
            <a:r>
              <a:rPr lang="en-US" altLang="zh-CN"/>
              <a:t>)</a:t>
            </a:r>
          </a:p>
          <a:p>
            <a:endParaRPr lang="zh-CN" altLang="en-US"/>
          </a:p>
        </p:txBody>
      </p:sp>
      <p:sp>
        <p:nvSpPr>
          <p:cNvPr id="2" name="标题 1"/>
          <p:cNvSpPr>
            <a:spLocks noGrp="1"/>
          </p:cNvSpPr>
          <p:nvPr>
            <p:ph type="title"/>
          </p:nvPr>
        </p:nvSpPr>
        <p:spPr/>
        <p:txBody>
          <a:bodyPr>
            <a:normAutofit fontScale="90000"/>
          </a:bodyPr>
          <a:lstStyle/>
          <a:p>
            <a:r>
              <a:rPr lang="zh-CN" altLang="en-US" dirty="0"/>
              <a:t>逻辑结构（</a:t>
            </a:r>
            <a:r>
              <a:rPr lang="en-US" altLang="zh-CN" dirty="0"/>
              <a:t>Logical Structure</a:t>
            </a:r>
            <a:r>
              <a:rPr lang="zh-CN" altLang="en-US" dirty="0"/>
              <a:t>）</a:t>
            </a:r>
            <a:endParaRPr lang="en-US" dirty="0"/>
          </a:p>
        </p:txBody>
      </p:sp>
    </p:spTree>
    <p:extLst>
      <p:ext uri="{BB962C8B-B14F-4D97-AF65-F5344CB8AC3E}">
        <p14:creationId xmlns:p14="http://schemas.microsoft.com/office/powerpoint/2010/main" val="3155824871"/>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独立于计算机，与是否</a:t>
            </a:r>
            <a:r>
              <a:rPr lang="zh-CN" altLang="en-US" dirty="0">
                <a:solidFill>
                  <a:srgbClr val="FF0000"/>
                </a:solidFill>
              </a:rPr>
              <a:t>存储在计算机</a:t>
            </a:r>
            <a:r>
              <a:rPr lang="zh-CN" altLang="en-US" dirty="0"/>
              <a:t>中无关；</a:t>
            </a:r>
            <a:endParaRPr lang="en-US" altLang="zh-CN" dirty="0"/>
          </a:p>
          <a:p>
            <a:r>
              <a:rPr lang="zh-CN" altLang="en-US" dirty="0" smtClean="0"/>
              <a:t>是</a:t>
            </a:r>
            <a:r>
              <a:rPr lang="zh-CN" altLang="en-US" dirty="0"/>
              <a:t>从具体问题中抽象出来的</a:t>
            </a:r>
            <a:r>
              <a:rPr lang="zh-CN" altLang="en-US" dirty="0" smtClean="0"/>
              <a:t>数学模型；</a:t>
            </a:r>
            <a:endParaRPr lang="zh-CN" altLang="en-US" dirty="0"/>
          </a:p>
          <a:p>
            <a:r>
              <a:rPr lang="en-US" dirty="0" err="1" smtClean="0"/>
              <a:t>Logical_Structure</a:t>
            </a:r>
            <a:r>
              <a:rPr lang="en-US" dirty="0"/>
              <a:t>=(D, R)</a:t>
            </a:r>
          </a:p>
          <a:p>
            <a:pPr marL="0" indent="0">
              <a:buNone/>
            </a:pPr>
            <a:r>
              <a:rPr lang="zh-CN" altLang="en-US" dirty="0" smtClean="0"/>
              <a:t>     其中</a:t>
            </a:r>
            <a:r>
              <a:rPr lang="zh-CN" altLang="en-US" dirty="0"/>
              <a:t>：</a:t>
            </a:r>
            <a:r>
              <a:rPr lang="en-US" dirty="0"/>
              <a:t>D</a:t>
            </a:r>
            <a:r>
              <a:rPr lang="zh-CN" altLang="en-US" dirty="0"/>
              <a:t>是数据元素的有限集合，</a:t>
            </a:r>
            <a:r>
              <a:rPr lang="en-US" dirty="0"/>
              <a:t>R</a:t>
            </a:r>
            <a:r>
              <a:rPr lang="zh-CN" altLang="en-US" dirty="0"/>
              <a:t>是</a:t>
            </a:r>
            <a:r>
              <a:rPr lang="en-US" dirty="0"/>
              <a:t>D</a:t>
            </a:r>
            <a:r>
              <a:rPr lang="zh-CN" altLang="en-US" dirty="0"/>
              <a:t>上关系的有限集合。</a:t>
            </a:r>
            <a:endParaRPr lang="en-US" dirty="0"/>
          </a:p>
          <a:p>
            <a:endParaRPr lang="zh-CN" altLang="en-US" dirty="0"/>
          </a:p>
        </p:txBody>
      </p:sp>
      <p:sp>
        <p:nvSpPr>
          <p:cNvPr id="7" name="标题 1"/>
          <p:cNvSpPr>
            <a:spLocks noGrp="1"/>
          </p:cNvSpPr>
          <p:nvPr>
            <p:ph type="title"/>
          </p:nvPr>
        </p:nvSpPr>
        <p:spPr/>
        <p:txBody>
          <a:bodyPr>
            <a:normAutofit fontScale="90000"/>
          </a:bodyPr>
          <a:lstStyle/>
          <a:p>
            <a:r>
              <a:rPr lang="zh-CN" altLang="en-US" dirty="0"/>
              <a:t>逻辑结构（</a:t>
            </a:r>
            <a:r>
              <a:rPr lang="en-US" altLang="zh-CN" dirty="0"/>
              <a:t>Logical Structure</a:t>
            </a:r>
            <a:r>
              <a:rPr lang="zh-CN" altLang="en-US" dirty="0"/>
              <a:t>）</a:t>
            </a:r>
            <a:endParaRPr lang="en-US" dirty="0"/>
          </a:p>
        </p:txBody>
      </p:sp>
    </p:spTree>
    <p:extLst>
      <p:ext uri="{BB962C8B-B14F-4D97-AF65-F5344CB8AC3E}">
        <p14:creationId xmlns:p14="http://schemas.microsoft.com/office/powerpoint/2010/main" val="411574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7885" y="1441579"/>
            <a:ext cx="10385510" cy="2474524"/>
          </a:xfrm>
          <a:prstGeom prst="rect">
            <a:avLst/>
          </a:prstGeom>
        </p:spPr>
        <p:txBody>
          <a:bodyPr wrap="square">
            <a:spAutoFit/>
          </a:bodyPr>
          <a:lstStyle/>
          <a:p>
            <a:pPr marL="0" marR="0" lvl="0" indent="0" algn="l" defTabSz="1097280" rtl="0" eaLnBrk="1" fontAlgn="auto" latinLnBrk="0" hangingPunct="1">
              <a:lnSpc>
                <a:spcPct val="150000"/>
              </a:lnSpc>
              <a:spcBef>
                <a:spcPts val="0"/>
              </a:spcBef>
              <a:spcAft>
                <a:spcPts val="0"/>
              </a:spcAft>
              <a:buClrTx/>
              <a:buSzTx/>
              <a:buFontTx/>
              <a:buNone/>
              <a:tabLst/>
              <a:defRPr/>
            </a:pPr>
            <a:r>
              <a:rPr kumimoji="0" lang="en-US" altLang="zh-CN" sz="2640" b="1"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a:t>
            </a:r>
            <a:r>
              <a:rPr kumimoji="0" lang="zh-CN" altLang="en-US" sz="2640" b="1"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例</a:t>
            </a:r>
            <a:r>
              <a:rPr kumimoji="0" lang="en-US" altLang="zh-CN" sz="2640" b="1"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a:t>
            </a:r>
            <a:r>
              <a:rPr kumimoji="0" lang="zh-CN" altLang="en-US" sz="264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设有数据结构</a:t>
            </a:r>
            <a:r>
              <a:rPr kumimoji="0" lang="en-US" altLang="zh-CN" sz="264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G=(D,R)</a:t>
            </a:r>
            <a:r>
              <a:rPr kumimoji="0" lang="zh-CN" altLang="en-US" sz="264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，其中：</a:t>
            </a:r>
          </a:p>
          <a:p>
            <a:pPr marL="0" marR="0" lvl="0" indent="0" algn="l" defTabSz="1097280" rtl="0" eaLnBrk="1" fontAlgn="auto" latinLnBrk="0" hangingPunct="1">
              <a:lnSpc>
                <a:spcPct val="150000"/>
              </a:lnSpc>
              <a:spcBef>
                <a:spcPts val="0"/>
              </a:spcBef>
              <a:spcAft>
                <a:spcPts val="0"/>
              </a:spcAft>
              <a:buClrTx/>
              <a:buSzTx/>
              <a:buFontTx/>
              <a:buNone/>
              <a:tabLst/>
              <a:defRPr/>
            </a:pPr>
            <a:r>
              <a:rPr kumimoji="0" lang="en-US" altLang="zh-CN" sz="264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D={A, B, C, D, E}</a:t>
            </a:r>
          </a:p>
          <a:p>
            <a:pPr marL="0" marR="0" lvl="0" indent="0" algn="l" defTabSz="1097280" rtl="0" eaLnBrk="1" fontAlgn="auto" latinLnBrk="0" hangingPunct="1">
              <a:lnSpc>
                <a:spcPct val="150000"/>
              </a:lnSpc>
              <a:spcBef>
                <a:spcPts val="0"/>
              </a:spcBef>
              <a:spcAft>
                <a:spcPts val="0"/>
              </a:spcAft>
              <a:buClrTx/>
              <a:buSzTx/>
              <a:buFontTx/>
              <a:buNone/>
              <a:tabLst/>
              <a:defRPr/>
            </a:pPr>
            <a:r>
              <a:rPr kumimoji="0" lang="en-US" altLang="zh-CN" sz="264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R={&lt;A,B&gt;, &lt;A,E&gt;, &lt;B,C&gt;, &lt;C,D&gt;, &lt;D,B&gt;, &lt;D,A&gt;, &lt;E,C&gt; }</a:t>
            </a:r>
          </a:p>
          <a:p>
            <a:pPr marL="0" marR="0" lvl="0" indent="0" algn="l" defTabSz="109728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Verdana"/>
                <a:ea typeface="+mn-ea"/>
                <a:cs typeface="+mn-cs"/>
              </a:rPr>
              <a:t>画出逻辑结构示意图。</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602" y="3630747"/>
            <a:ext cx="4389120" cy="28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标题 1"/>
          <p:cNvSpPr>
            <a:spLocks noGrp="1"/>
          </p:cNvSpPr>
          <p:nvPr>
            <p:ph type="title"/>
          </p:nvPr>
        </p:nvSpPr>
        <p:spPr/>
        <p:txBody>
          <a:bodyPr>
            <a:normAutofit fontScale="90000"/>
          </a:bodyPr>
          <a:lstStyle/>
          <a:p>
            <a:r>
              <a:rPr lang="zh-CN" altLang="en-US" dirty="0"/>
              <a:t>逻辑结构（</a:t>
            </a:r>
            <a:r>
              <a:rPr lang="en-US" altLang="zh-CN" dirty="0"/>
              <a:t>Logical Structure</a:t>
            </a:r>
            <a:r>
              <a:rPr lang="zh-CN" altLang="en-US" dirty="0"/>
              <a:t>）</a:t>
            </a:r>
            <a:endParaRPr lang="en-US" dirty="0"/>
          </a:p>
        </p:txBody>
      </p:sp>
    </p:spTree>
    <p:extLst>
      <p:ext uri="{BB962C8B-B14F-4D97-AF65-F5344CB8AC3E}">
        <p14:creationId xmlns:p14="http://schemas.microsoft.com/office/powerpoint/2010/main" val="34000287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70318" y="2258862"/>
            <a:ext cx="1723549"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1F5281"/>
                </a:solidFill>
                <a:effectLst/>
                <a:uLnTx/>
                <a:uFillTx/>
                <a:latin typeface="Verdana"/>
                <a:ea typeface="+mn-ea"/>
                <a:cs typeface="+mn-cs"/>
              </a:rPr>
              <a:t>航空线路图</a:t>
            </a:r>
            <a:endParaRPr kumimoji="0" lang="en-US" altLang="zh-CN" sz="2400" b="0" i="0" u="none" strike="noStrike" kern="1200" cap="none" spc="0" normalizeH="0" baseline="0" noProof="0" dirty="0">
              <a:ln>
                <a:noFill/>
              </a:ln>
              <a:solidFill>
                <a:srgbClr val="1F5281"/>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
        <p:nvSpPr>
          <p:cNvPr id="4" name="文本框 2"/>
          <p:cNvSpPr txBox="1"/>
          <p:nvPr/>
        </p:nvSpPr>
        <p:spPr>
          <a:xfrm>
            <a:off x="2770318" y="3088920"/>
            <a:ext cx="2339102"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1F5281"/>
                </a:solidFill>
                <a:effectLst/>
                <a:uLnTx/>
                <a:uFillTx/>
                <a:latin typeface="Verdana"/>
                <a:ea typeface="+mn-ea"/>
                <a:cs typeface="+mn-cs"/>
              </a:rPr>
              <a:t>工程施工</a:t>
            </a:r>
            <a:r>
              <a:rPr kumimoji="0" lang="zh-CN" altLang="en-US" sz="2400" b="0" i="0" u="none" strike="noStrike" kern="1200" cap="none" spc="0" normalizeH="0" baseline="0" noProof="0" dirty="0" smtClean="0">
                <a:ln>
                  <a:noFill/>
                </a:ln>
                <a:solidFill>
                  <a:srgbClr val="1F5281"/>
                </a:solidFill>
                <a:effectLst/>
                <a:uLnTx/>
                <a:uFillTx/>
                <a:latin typeface="Verdana"/>
                <a:ea typeface="+mn-ea"/>
                <a:cs typeface="+mn-cs"/>
              </a:rPr>
              <a:t>流程图</a:t>
            </a:r>
            <a:endParaRPr kumimoji="0" lang="en-US" altLang="zh-CN" sz="2400" b="0" i="0" u="none" strike="noStrike" kern="1200" cap="none" spc="0" normalizeH="0" baseline="0" noProof="0" dirty="0">
              <a:ln>
                <a:noFill/>
              </a:ln>
              <a:solidFill>
                <a:srgbClr val="1F5281"/>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
        <p:nvSpPr>
          <p:cNvPr id="5" name="文本框 2"/>
          <p:cNvSpPr txBox="1"/>
          <p:nvPr/>
        </p:nvSpPr>
        <p:spPr>
          <a:xfrm>
            <a:off x="2770319" y="4574820"/>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1F5281"/>
                </a:solidFill>
                <a:effectLst/>
                <a:uLnTx/>
                <a:uFillTx/>
                <a:latin typeface="Verdana"/>
                <a:ea typeface="+mn-ea"/>
                <a:cs typeface="+mn-cs"/>
              </a:rPr>
              <a:t>文件目录结构</a:t>
            </a: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
        <p:nvSpPr>
          <p:cNvPr id="6" name="文本框 1"/>
          <p:cNvSpPr txBox="1"/>
          <p:nvPr/>
        </p:nvSpPr>
        <p:spPr>
          <a:xfrm>
            <a:off x="2770318" y="3806260"/>
            <a:ext cx="28079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1F5281"/>
                </a:solidFill>
                <a:effectLst/>
                <a:uLnTx/>
                <a:uFillTx/>
                <a:latin typeface="Verdana"/>
                <a:ea typeface="+mn-ea"/>
                <a:cs typeface="+mn-cs"/>
              </a:rPr>
              <a:t>计算机运行进程表</a:t>
            </a:r>
          </a:p>
        </p:txBody>
      </p:sp>
      <p:sp>
        <p:nvSpPr>
          <p:cNvPr id="7" name="文本框 1"/>
          <p:cNvSpPr txBox="1"/>
          <p:nvPr/>
        </p:nvSpPr>
        <p:spPr>
          <a:xfrm>
            <a:off x="2770318" y="1611871"/>
            <a:ext cx="28079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1F5281"/>
                </a:solidFill>
                <a:effectLst/>
                <a:uLnTx/>
                <a:uFillTx/>
                <a:latin typeface="Verdana"/>
                <a:ea typeface="+mn-ea"/>
                <a:cs typeface="+mn-cs"/>
              </a:rPr>
              <a:t>一袋玻璃球</a:t>
            </a: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
        <p:nvSpPr>
          <p:cNvPr id="8" name="文本框 1"/>
          <p:cNvSpPr txBox="1"/>
          <p:nvPr/>
        </p:nvSpPr>
        <p:spPr>
          <a:xfrm>
            <a:off x="2770318" y="5358711"/>
            <a:ext cx="22373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1F5281"/>
                </a:solidFill>
                <a:effectLst/>
                <a:uLnTx/>
                <a:uFillTx/>
                <a:latin typeface="Verdana"/>
                <a:ea typeface="+mn-ea"/>
                <a:cs typeface="+mn-cs"/>
              </a:rPr>
              <a:t>参考文献列表</a:t>
            </a: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
        <p:nvSpPr>
          <p:cNvPr id="9" name="Rounded Rectangle 10"/>
          <p:cNvSpPr/>
          <p:nvPr/>
        </p:nvSpPr>
        <p:spPr>
          <a:xfrm>
            <a:off x="542923" y="100964"/>
            <a:ext cx="2844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10" name="Text Box 2"/>
          <p:cNvSpPr txBox="1">
            <a:spLocks noChangeArrowheads="1"/>
          </p:cNvSpPr>
          <p:nvPr/>
        </p:nvSpPr>
        <p:spPr bwMode="auto">
          <a:xfrm>
            <a:off x="638168" y="61585"/>
            <a:ext cx="27603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逻辑结构举例</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11" name="文本框 1"/>
          <p:cNvSpPr txBox="1"/>
          <p:nvPr/>
        </p:nvSpPr>
        <p:spPr>
          <a:xfrm>
            <a:off x="7892714" y="1737000"/>
            <a:ext cx="1102503" cy="461665"/>
          </a:xfrm>
          <a:prstGeom prst="rect">
            <a:avLst/>
          </a:prstGeom>
          <a:solidFill>
            <a:srgbClr val="FFC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1F5281"/>
                </a:solidFill>
                <a:effectLst/>
                <a:uLnTx/>
                <a:uFillTx/>
                <a:latin typeface="Verdana"/>
                <a:ea typeface="+mn-ea"/>
                <a:cs typeface="+mn-cs"/>
              </a:rPr>
              <a:t>集合</a:t>
            </a: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
        <p:nvSpPr>
          <p:cNvPr id="12" name="文本框 1"/>
          <p:cNvSpPr txBox="1"/>
          <p:nvPr/>
        </p:nvSpPr>
        <p:spPr>
          <a:xfrm>
            <a:off x="7892714" y="2436395"/>
            <a:ext cx="1102503" cy="461665"/>
          </a:xfrm>
          <a:prstGeom prst="rect">
            <a:avLst/>
          </a:prstGeom>
          <a:solidFill>
            <a:srgbClr val="B4B4C8"/>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1F5281"/>
                </a:solidFill>
                <a:effectLst/>
                <a:uLnTx/>
                <a:uFillTx/>
                <a:latin typeface="Verdana"/>
                <a:ea typeface="+mn-ea"/>
                <a:cs typeface="+mn-cs"/>
              </a:rPr>
              <a:t>图</a:t>
            </a: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
        <p:nvSpPr>
          <p:cNvPr id="13" name="文本框 1"/>
          <p:cNvSpPr txBox="1"/>
          <p:nvPr/>
        </p:nvSpPr>
        <p:spPr>
          <a:xfrm>
            <a:off x="7892713" y="3214049"/>
            <a:ext cx="1102503" cy="461665"/>
          </a:xfrm>
          <a:prstGeom prst="rect">
            <a:avLst/>
          </a:prstGeom>
          <a:solidFill>
            <a:srgbClr val="B4B4C8"/>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1F5281"/>
                </a:solidFill>
                <a:effectLst/>
                <a:uLnTx/>
                <a:uFillTx/>
                <a:latin typeface="Verdana"/>
                <a:ea typeface="+mn-ea"/>
                <a:cs typeface="+mn-cs"/>
              </a:rPr>
              <a:t>图</a:t>
            </a: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
        <p:nvSpPr>
          <p:cNvPr id="14" name="文本框 1"/>
          <p:cNvSpPr txBox="1"/>
          <p:nvPr/>
        </p:nvSpPr>
        <p:spPr>
          <a:xfrm>
            <a:off x="7892712" y="3991703"/>
            <a:ext cx="1102503" cy="461665"/>
          </a:xfrm>
          <a:prstGeom prst="rect">
            <a:avLst/>
          </a:prstGeom>
          <a:solidFill>
            <a:schemeClr val="accent1">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1F5281"/>
                </a:solidFill>
                <a:effectLst/>
                <a:uLnTx/>
                <a:uFillTx/>
                <a:latin typeface="Verdana"/>
                <a:ea typeface="+mn-ea"/>
                <a:cs typeface="+mn-cs"/>
              </a:rPr>
              <a:t>线性表</a:t>
            </a: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
        <p:nvSpPr>
          <p:cNvPr id="15" name="文本框 1"/>
          <p:cNvSpPr txBox="1"/>
          <p:nvPr/>
        </p:nvSpPr>
        <p:spPr>
          <a:xfrm>
            <a:off x="7892710" y="4755533"/>
            <a:ext cx="1102503" cy="461665"/>
          </a:xfrm>
          <a:prstGeom prst="rect">
            <a:avLst/>
          </a:prstGeom>
          <a:solidFill>
            <a:srgbClr val="FFC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1F5281"/>
                </a:solidFill>
                <a:effectLst/>
                <a:uLnTx/>
                <a:uFillTx/>
                <a:latin typeface="Verdana"/>
                <a:ea typeface="+mn-ea"/>
                <a:cs typeface="+mn-cs"/>
              </a:rPr>
              <a:t>树</a:t>
            </a: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
        <p:nvSpPr>
          <p:cNvPr id="16" name="文本框 1"/>
          <p:cNvSpPr txBox="1"/>
          <p:nvPr/>
        </p:nvSpPr>
        <p:spPr>
          <a:xfrm>
            <a:off x="7892709" y="5503154"/>
            <a:ext cx="1102503" cy="461665"/>
          </a:xfrm>
          <a:prstGeom prst="rect">
            <a:avLst/>
          </a:prstGeom>
          <a:solidFill>
            <a:schemeClr val="accent1">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1F5281"/>
                </a:solidFill>
                <a:effectLst/>
                <a:uLnTx/>
                <a:uFillTx/>
                <a:latin typeface="Verdana"/>
                <a:ea typeface="+mn-ea"/>
                <a:cs typeface="+mn-cs"/>
              </a:rPr>
              <a:t>线性表</a:t>
            </a: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3329783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pPr algn="l" defTabSz="1097280"/>
            <a:r>
              <a:rPr lang="zh-CN" altLang="en-US" b="1" dirty="0">
                <a:latin typeface="+mn-lt"/>
              </a:rPr>
              <a:t>存储结构是指数据结构</a:t>
            </a:r>
            <a:r>
              <a:rPr lang="zh-CN" altLang="en-US" b="1">
                <a:latin typeface="+mn-lt"/>
              </a:rPr>
              <a:t>在</a:t>
            </a:r>
            <a:r>
              <a:rPr lang="zh-CN" altLang="en-US" b="1" smtClean="0">
                <a:latin typeface="+mn-lt"/>
              </a:rPr>
              <a:t>计算机的</a:t>
            </a:r>
            <a:r>
              <a:rPr lang="zh-CN" altLang="en-US" b="1" smtClean="0">
                <a:solidFill>
                  <a:srgbClr val="FF0000"/>
                </a:solidFill>
                <a:latin typeface="+mn-lt"/>
              </a:rPr>
              <a:t>内存</a:t>
            </a:r>
            <a:r>
              <a:rPr lang="zh-CN" altLang="en-US" b="1" dirty="0" smtClean="0">
                <a:latin typeface="+mn-lt"/>
              </a:rPr>
              <a:t>中的</a:t>
            </a:r>
            <a:r>
              <a:rPr lang="zh-CN" altLang="en-US" b="1" smtClean="0">
                <a:latin typeface="+mn-lt"/>
              </a:rPr>
              <a:t>存储表示</a:t>
            </a:r>
            <a:r>
              <a:rPr lang="zh-CN" altLang="en-US" smtClean="0">
                <a:latin typeface="+mn-lt"/>
              </a:rPr>
              <a:t>方法（映像方法），存储</a:t>
            </a:r>
            <a:r>
              <a:rPr lang="zh-CN" altLang="en-US" b="1" smtClean="0">
                <a:latin typeface="+mn-lt"/>
              </a:rPr>
              <a:t>内容包括：</a:t>
            </a:r>
            <a:endParaRPr lang="zh-CN" altLang="en-US" b="1" dirty="0">
              <a:latin typeface="+mn-lt"/>
            </a:endParaRPr>
          </a:p>
          <a:p>
            <a:pPr lvl="1" algn="l" defTabSz="1097280"/>
            <a:r>
              <a:rPr lang="zh-CN" altLang="en-US" b="1" dirty="0">
                <a:solidFill>
                  <a:srgbClr val="FF0000"/>
                </a:solidFill>
                <a:latin typeface="+mn-lt"/>
              </a:rPr>
              <a:t>数据元素</a:t>
            </a:r>
            <a:r>
              <a:rPr lang="zh-CN" altLang="en-US" b="1" dirty="0" smtClean="0">
                <a:latin typeface="+mn-lt"/>
              </a:rPr>
              <a:t>本身；</a:t>
            </a:r>
            <a:endParaRPr lang="zh-CN" altLang="en-US" b="1" dirty="0">
              <a:latin typeface="+mn-lt"/>
            </a:endParaRPr>
          </a:p>
          <a:p>
            <a:pPr lvl="1" algn="l" defTabSz="1097280"/>
            <a:r>
              <a:rPr lang="zh-CN" altLang="en-US" b="1" dirty="0">
                <a:latin typeface="+mn-lt"/>
              </a:rPr>
              <a:t>数据元素之间的</a:t>
            </a:r>
            <a:r>
              <a:rPr lang="zh-CN" altLang="en-US" b="1" dirty="0" smtClean="0">
                <a:solidFill>
                  <a:srgbClr val="FF0000"/>
                </a:solidFill>
                <a:latin typeface="+mn-lt"/>
              </a:rPr>
              <a:t>关系</a:t>
            </a:r>
            <a:r>
              <a:rPr lang="zh-CN" altLang="en-US" b="1" dirty="0" smtClean="0">
                <a:latin typeface="+mn-lt"/>
              </a:rPr>
              <a:t>；</a:t>
            </a:r>
            <a:endParaRPr lang="zh-CN" altLang="en-US" b="1" dirty="0">
              <a:latin typeface="+mn-lt"/>
            </a:endParaRPr>
          </a:p>
          <a:p>
            <a:endParaRPr lang="zh-CN" altLang="en-US" sz="2160" dirty="0"/>
          </a:p>
        </p:txBody>
      </p:sp>
      <p:sp>
        <p:nvSpPr>
          <p:cNvPr id="3" name="标题 2"/>
          <p:cNvSpPr>
            <a:spLocks noGrp="1"/>
          </p:cNvSpPr>
          <p:nvPr>
            <p:ph type="title"/>
          </p:nvPr>
        </p:nvSpPr>
        <p:spPr/>
        <p:txBody>
          <a:bodyPr>
            <a:normAutofit fontScale="90000"/>
          </a:bodyPr>
          <a:lstStyle/>
          <a:p>
            <a:r>
              <a:rPr lang="zh-CN" altLang="en-US" dirty="0"/>
              <a:t>存储</a:t>
            </a:r>
            <a:r>
              <a:rPr lang="zh-CN" altLang="en-US" dirty="0" smtClean="0"/>
              <a:t>结构（</a:t>
            </a:r>
            <a:r>
              <a:rPr lang="en-US" altLang="zh-CN" dirty="0"/>
              <a:t> Storage structure </a:t>
            </a:r>
            <a:r>
              <a:rPr lang="zh-CN" altLang="en-US" dirty="0" smtClean="0"/>
              <a:t>）</a:t>
            </a:r>
            <a:endParaRPr lang="zh-CN" altLang="en-US" dirty="0"/>
          </a:p>
        </p:txBody>
      </p:sp>
    </p:spTree>
    <p:extLst>
      <p:ext uri="{BB962C8B-B14F-4D97-AF65-F5344CB8AC3E}">
        <p14:creationId xmlns:p14="http://schemas.microsoft.com/office/powerpoint/2010/main" val="1271061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276000" cy="540000"/>
          </a:xfrm>
          <a:prstGeom prst="roundRect">
            <a:avLst/>
          </a:prstGeom>
          <a:solidFill>
            <a:srgbClr val="E7E7E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8" name="Text Box 2"/>
          <p:cNvSpPr txBox="1">
            <a:spLocks noChangeArrowheads="1"/>
          </p:cNvSpPr>
          <p:nvPr/>
        </p:nvSpPr>
        <p:spPr bwMode="auto">
          <a:xfrm>
            <a:off x="638168" y="61585"/>
            <a:ext cx="33242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程序设计的关键</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30" name="组合 29"/>
          <p:cNvGrpSpPr/>
          <p:nvPr/>
        </p:nvGrpSpPr>
        <p:grpSpPr>
          <a:xfrm>
            <a:off x="818714" y="957106"/>
            <a:ext cx="7197526" cy="523220"/>
            <a:chOff x="1826091" y="4148024"/>
            <a:chExt cx="7197526" cy="523220"/>
          </a:xfrm>
        </p:grpSpPr>
        <p:sp>
          <p:nvSpPr>
            <p:cNvPr id="31" name="Text Box 11"/>
            <p:cNvSpPr txBox="1">
              <a:spLocks noChangeArrowheads="1"/>
            </p:cNvSpPr>
            <p:nvPr/>
          </p:nvSpPr>
          <p:spPr bwMode="auto">
            <a:xfrm>
              <a:off x="2385059" y="4148024"/>
              <a:ext cx="66385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程序设计的关键是什么</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32" name="Group 31"/>
            <p:cNvGrpSpPr/>
            <p:nvPr/>
          </p:nvGrpSpPr>
          <p:grpSpPr>
            <a:xfrm>
              <a:off x="1826091" y="4213620"/>
              <a:ext cx="465732" cy="432000"/>
              <a:chOff x="8686801" y="2019300"/>
              <a:chExt cx="528638" cy="565150"/>
            </a:xfrm>
            <a:solidFill>
              <a:srgbClr val="5A327D"/>
            </a:solidFill>
          </p:grpSpPr>
          <p:sp>
            <p:nvSpPr>
              <p:cNvPr id="3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6"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grpSp>
        <p:nvGrpSpPr>
          <p:cNvPr id="19" name="组合 18"/>
          <p:cNvGrpSpPr/>
          <p:nvPr/>
        </p:nvGrpSpPr>
        <p:grpSpPr>
          <a:xfrm>
            <a:off x="1193420" y="1714476"/>
            <a:ext cx="10892535" cy="535531"/>
            <a:chOff x="651937" y="5356836"/>
            <a:chExt cx="10892535" cy="535531"/>
          </a:xfrm>
        </p:grpSpPr>
        <p:sp>
          <p:nvSpPr>
            <p:cNvPr id="20" name="Rectangle 13"/>
            <p:cNvSpPr>
              <a:spLocks noChangeArrowheads="1"/>
            </p:cNvSpPr>
            <p:nvPr/>
          </p:nvSpPr>
          <p:spPr bwMode="auto">
            <a:xfrm>
              <a:off x="1100496" y="5356836"/>
              <a:ext cx="1044397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2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数据表示</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：从问题抽象出</a:t>
              </a:r>
              <a:r>
                <a:rPr kumimoji="0" lang="zh-CN" altLang="en-US" sz="24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数据模型</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，从</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机外表示转换为</a:t>
              </a:r>
              <a:r>
                <a:rPr kumimoji="0" lang="zh-CN" altLang="en-US" sz="24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机内</a:t>
              </a:r>
              <a:r>
                <a:rPr kumimoji="0" lang="zh-CN" altLang="en-US" sz="24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表示</a:t>
              </a:r>
              <a:endParaRPr kumimoji="0" lang="zh-CN" altLang="en-US" sz="24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endParaRPr>
            </a:p>
          </p:txBody>
        </p:sp>
        <p:grpSp>
          <p:nvGrpSpPr>
            <p:cNvPr id="21" name="Group 67"/>
            <p:cNvGrpSpPr/>
            <p:nvPr/>
          </p:nvGrpSpPr>
          <p:grpSpPr>
            <a:xfrm>
              <a:off x="651937" y="5480365"/>
              <a:ext cx="359992" cy="360001"/>
              <a:chOff x="10115551" y="5634036"/>
              <a:chExt cx="577837" cy="576265"/>
            </a:xfrm>
            <a:solidFill>
              <a:srgbClr val="5A327D"/>
            </a:solidFill>
          </p:grpSpPr>
          <p:sp>
            <p:nvSpPr>
              <p:cNvPr id="22"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1F5281"/>
                  </a:solidFill>
                  <a:effectLst/>
                  <a:uLnTx/>
                  <a:uFillTx/>
                  <a:latin typeface="Verdana"/>
                  <a:ea typeface="+mn-ea"/>
                  <a:cs typeface="+mn-cs"/>
                </a:endParaRPr>
              </a:p>
            </p:txBody>
          </p:sp>
          <p:sp>
            <p:nvSpPr>
              <p:cNvPr id="23"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1F5281"/>
                  </a:solidFill>
                  <a:effectLst/>
                  <a:uLnTx/>
                  <a:uFillTx/>
                  <a:latin typeface="Verdana"/>
                  <a:ea typeface="+mn-ea"/>
                  <a:cs typeface="+mn-cs"/>
                </a:endParaRPr>
              </a:p>
            </p:txBody>
          </p:sp>
        </p:grpSp>
      </p:grpSp>
      <p:grpSp>
        <p:nvGrpSpPr>
          <p:cNvPr id="24" name="组合 23"/>
          <p:cNvGrpSpPr/>
          <p:nvPr/>
        </p:nvGrpSpPr>
        <p:grpSpPr>
          <a:xfrm>
            <a:off x="1193420" y="3983075"/>
            <a:ext cx="10862055" cy="468290"/>
            <a:chOff x="651937" y="5372076"/>
            <a:chExt cx="10862055" cy="468290"/>
          </a:xfrm>
        </p:grpSpPr>
        <p:sp>
          <p:nvSpPr>
            <p:cNvPr id="28" name="Rectangle 13"/>
            <p:cNvSpPr>
              <a:spLocks noChangeArrowheads="1"/>
            </p:cNvSpPr>
            <p:nvPr/>
          </p:nvSpPr>
          <p:spPr bwMode="auto">
            <a:xfrm>
              <a:off x="1070016" y="5372076"/>
              <a:ext cx="104439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2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数据处理</a:t>
              </a: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：设计</a:t>
              </a:r>
              <a:r>
                <a:rPr kumimoji="0" lang="zh-CN" altLang="en-US" sz="2000" b="0" i="0" u="sng"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算法</a:t>
              </a:r>
              <a:r>
                <a:rPr kumimoji="0" lang="zh-CN" altLang="en-US" sz="20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srgbClr val="1F5281"/>
                  </a:solidFill>
                  <a:effectLst/>
                  <a:uLnTx/>
                  <a:uFillTx/>
                  <a:latin typeface="Verdana"/>
                  <a:ea typeface="+mn-ea"/>
                  <a:cs typeface="+mn-cs"/>
                </a:rPr>
                <a:t>问题求解</a:t>
              </a:r>
              <a:r>
                <a:rPr kumimoji="0" lang="zh-CN" altLang="en-US" sz="2000" b="0" i="0" u="none" strike="noStrike" kern="1200" cap="none" spc="0" normalizeH="0" baseline="0" noProof="0" dirty="0" smtClean="0">
                  <a:ln>
                    <a:noFill/>
                  </a:ln>
                  <a:solidFill>
                    <a:srgbClr val="1F5281"/>
                  </a:solidFill>
                  <a:effectLst/>
                  <a:uLnTx/>
                  <a:uFillTx/>
                  <a:latin typeface="Verdana"/>
                  <a:ea typeface="+mn-ea"/>
                  <a:cs typeface="+mn-cs"/>
                </a:rPr>
                <a:t>方案</a:t>
              </a:r>
              <a:r>
                <a:rPr kumimoji="0" lang="zh-CN" altLang="en-US" sz="20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再将</a:t>
              </a: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算法转换为程序设计语言</a:t>
              </a:r>
              <a:r>
                <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对应</a:t>
              </a: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的</a:t>
              </a:r>
              <a:r>
                <a:rPr kumimoji="0" lang="zh-CN" altLang="en-US" sz="20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程序</a:t>
              </a:r>
              <a:endParaRPr kumimoji="0" lang="zh-CN" altLang="en-US" sz="20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endParaRPr>
            </a:p>
          </p:txBody>
        </p:sp>
        <p:grpSp>
          <p:nvGrpSpPr>
            <p:cNvPr id="39" name="Group 67"/>
            <p:cNvGrpSpPr/>
            <p:nvPr/>
          </p:nvGrpSpPr>
          <p:grpSpPr>
            <a:xfrm>
              <a:off x="651937" y="5480365"/>
              <a:ext cx="359992" cy="360001"/>
              <a:chOff x="10115551" y="5634036"/>
              <a:chExt cx="577837" cy="576265"/>
            </a:xfrm>
            <a:solidFill>
              <a:srgbClr val="5A327D"/>
            </a:solidFill>
          </p:grpSpPr>
          <p:sp>
            <p:nvSpPr>
              <p:cNvPr id="40"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1F5281"/>
                  </a:solidFill>
                  <a:effectLst/>
                  <a:uLnTx/>
                  <a:uFillTx/>
                  <a:latin typeface="Verdana"/>
                  <a:ea typeface="+mn-ea"/>
                  <a:cs typeface="+mn-cs"/>
                </a:endParaRPr>
              </a:p>
            </p:txBody>
          </p:sp>
          <p:sp>
            <p:nvSpPr>
              <p:cNvPr id="41"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1F5281"/>
                  </a:solidFill>
                  <a:effectLst/>
                  <a:uLnTx/>
                  <a:uFillTx/>
                  <a:latin typeface="Verdana"/>
                  <a:ea typeface="+mn-ea"/>
                  <a:cs typeface="+mn-cs"/>
                </a:endParaRPr>
              </a:p>
            </p:txBody>
          </p:sp>
        </p:grpSp>
      </p:grpSp>
      <p:grpSp>
        <p:nvGrpSpPr>
          <p:cNvPr id="7" name="组合 6"/>
          <p:cNvGrpSpPr/>
          <p:nvPr/>
        </p:nvGrpSpPr>
        <p:grpSpPr>
          <a:xfrm>
            <a:off x="929764" y="2549237"/>
            <a:ext cx="1800000" cy="1129785"/>
            <a:chOff x="1021204" y="2494895"/>
            <a:chExt cx="1800000" cy="1129785"/>
          </a:xfrm>
        </p:grpSpPr>
        <p:sp>
          <p:nvSpPr>
            <p:cNvPr id="27" name="立方体 26"/>
            <p:cNvSpPr/>
            <p:nvPr/>
          </p:nvSpPr>
          <p:spPr>
            <a:xfrm>
              <a:off x="1021204" y="2508680"/>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29" name="TextBox 28"/>
            <p:cNvSpPr txBox="1"/>
            <p:nvPr/>
          </p:nvSpPr>
          <p:spPr>
            <a:xfrm>
              <a:off x="1284446" y="2494895"/>
              <a:ext cx="15173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现实世界</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42" name="TextBox 41"/>
            <p:cNvSpPr txBox="1"/>
            <p:nvPr/>
          </p:nvSpPr>
          <p:spPr>
            <a:xfrm>
              <a:off x="1229034" y="3030280"/>
              <a:ext cx="127213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操作对象</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grpSp>
        <p:nvGrpSpPr>
          <p:cNvPr id="8" name="组合 7"/>
          <p:cNvGrpSpPr/>
          <p:nvPr/>
        </p:nvGrpSpPr>
        <p:grpSpPr>
          <a:xfrm>
            <a:off x="2883359" y="2549237"/>
            <a:ext cx="2645485" cy="1129785"/>
            <a:chOff x="2883359" y="2549237"/>
            <a:chExt cx="2645485" cy="1129785"/>
          </a:xfrm>
        </p:grpSpPr>
        <p:grpSp>
          <p:nvGrpSpPr>
            <p:cNvPr id="6" name="组合 5"/>
            <p:cNvGrpSpPr/>
            <p:nvPr/>
          </p:nvGrpSpPr>
          <p:grpSpPr>
            <a:xfrm>
              <a:off x="3728844" y="2549237"/>
              <a:ext cx="1800000" cy="1129785"/>
              <a:chOff x="3141923" y="2494895"/>
              <a:chExt cx="1800000" cy="1129785"/>
            </a:xfrm>
          </p:grpSpPr>
          <p:sp>
            <p:nvSpPr>
              <p:cNvPr id="2" name="立方体 1"/>
              <p:cNvSpPr/>
              <p:nvPr/>
            </p:nvSpPr>
            <p:spPr>
              <a:xfrm>
                <a:off x="3141923" y="2508680"/>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 name="TextBox 2"/>
              <p:cNvSpPr txBox="1"/>
              <p:nvPr/>
            </p:nvSpPr>
            <p:spPr>
              <a:xfrm>
                <a:off x="3542325" y="2494895"/>
                <a:ext cx="112111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模型化</a:t>
                </a:r>
                <a:endParaRPr kumimoji="0" lang="zh-CN" altLang="en-US" sz="20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endParaRPr>
              </a:p>
            </p:txBody>
          </p:sp>
          <p:sp>
            <p:nvSpPr>
              <p:cNvPr id="26" name="TextBox 25"/>
              <p:cNvSpPr txBox="1"/>
              <p:nvPr/>
            </p:nvSpPr>
            <p:spPr>
              <a:xfrm>
                <a:off x="3263843" y="3030280"/>
                <a:ext cx="125023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数据模型</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sp>
          <p:nvSpPr>
            <p:cNvPr id="50" name="右箭头 49"/>
            <p:cNvSpPr/>
            <p:nvPr/>
          </p:nvSpPr>
          <p:spPr>
            <a:xfrm>
              <a:off x="2883359" y="2831515"/>
              <a:ext cx="720000" cy="540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marL="0" marR="0" lvl="0" indent="0" algn="ctr" defTabSz="914400" rtl="0" eaLnBrk="1" fontAlgn="auto" latinLnBrk="0" hangingPunct="1">
                <a:lnSpc>
                  <a:spcPts val="24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5A327D"/>
                  </a:solidFill>
                  <a:effectLst/>
                  <a:uLnTx/>
                  <a:uFillTx/>
                  <a:latin typeface="微软雅黑" panose="020B0503020204020204" pitchFamily="34" charset="-122"/>
                  <a:ea typeface="微软雅黑" panose="020B0503020204020204" pitchFamily="34" charset="-122"/>
                  <a:cs typeface="+mn-cs"/>
                </a:rPr>
                <a:t>抽象</a:t>
              </a:r>
              <a:endParaRPr kumimoji="0" lang="zh-CN" altLang="en-US" sz="2000" b="0" i="0" u="none" strike="noStrike" kern="1200" cap="none" spc="0" normalizeH="0" baseline="0" noProof="0" dirty="0">
                <a:ln>
                  <a:noFill/>
                </a:ln>
                <a:solidFill>
                  <a:srgbClr val="5A327D"/>
                </a:solidFill>
                <a:effectLst/>
                <a:uLnTx/>
                <a:uFillTx/>
                <a:latin typeface="微软雅黑" panose="020B0503020204020204" pitchFamily="34" charset="-122"/>
                <a:ea typeface="微软雅黑" panose="020B0503020204020204" pitchFamily="34" charset="-122"/>
                <a:cs typeface="+mn-cs"/>
              </a:endParaRPr>
            </a:p>
          </p:txBody>
        </p:sp>
      </p:grpSp>
      <p:grpSp>
        <p:nvGrpSpPr>
          <p:cNvPr id="9" name="组合 8"/>
          <p:cNvGrpSpPr/>
          <p:nvPr/>
        </p:nvGrpSpPr>
        <p:grpSpPr>
          <a:xfrm>
            <a:off x="5650764" y="2542431"/>
            <a:ext cx="2692400" cy="1136591"/>
            <a:chOff x="5650764" y="2542431"/>
            <a:chExt cx="2692400" cy="1136591"/>
          </a:xfrm>
        </p:grpSpPr>
        <p:grpSp>
          <p:nvGrpSpPr>
            <p:cNvPr id="5" name="组合 4"/>
            <p:cNvGrpSpPr/>
            <p:nvPr/>
          </p:nvGrpSpPr>
          <p:grpSpPr>
            <a:xfrm>
              <a:off x="6527924" y="2542431"/>
              <a:ext cx="1815240" cy="1136591"/>
              <a:chOff x="5196964" y="2508680"/>
              <a:chExt cx="1815240" cy="1136591"/>
            </a:xfrm>
          </p:grpSpPr>
          <p:sp>
            <p:nvSpPr>
              <p:cNvPr id="44" name="立方体 43"/>
              <p:cNvSpPr/>
              <p:nvPr/>
            </p:nvSpPr>
            <p:spPr>
              <a:xfrm>
                <a:off x="5212204" y="2522465"/>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45" name="TextBox 44"/>
              <p:cNvSpPr txBox="1"/>
              <p:nvPr/>
            </p:nvSpPr>
            <p:spPr>
              <a:xfrm>
                <a:off x="5643087" y="2508680"/>
                <a:ext cx="104907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语言层</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46" name="TextBox 45"/>
              <p:cNvSpPr txBox="1"/>
              <p:nvPr/>
            </p:nvSpPr>
            <p:spPr>
              <a:xfrm>
                <a:off x="5196964" y="2937385"/>
                <a:ext cx="14952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常量、变量</a:t>
                </a:r>
                <a:endParaRPr kumimoji="0" lang="en-US" altLang="zh-CN"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数据类型</a:t>
                </a:r>
              </a:p>
            </p:txBody>
          </p:sp>
        </p:grpSp>
        <p:sp>
          <p:nvSpPr>
            <p:cNvPr id="51" name="右箭头 50"/>
            <p:cNvSpPr/>
            <p:nvPr/>
          </p:nvSpPr>
          <p:spPr>
            <a:xfrm>
              <a:off x="5650764" y="2831515"/>
              <a:ext cx="720000" cy="540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marL="0" marR="0" lvl="0" indent="0" algn="ctr" defTabSz="914400" rtl="0" eaLnBrk="1" fontAlgn="auto" latinLnBrk="0" hangingPunct="1">
                <a:lnSpc>
                  <a:spcPts val="24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5A327D"/>
                  </a:solidFill>
                  <a:effectLst/>
                  <a:uLnTx/>
                  <a:uFillTx/>
                  <a:latin typeface="微软雅黑" panose="020B0503020204020204" pitchFamily="34" charset="-122"/>
                  <a:ea typeface="微软雅黑" panose="020B0503020204020204" pitchFamily="34" charset="-122"/>
                  <a:cs typeface="+mn-cs"/>
                </a:rPr>
                <a:t>表示</a:t>
              </a:r>
              <a:endParaRPr kumimoji="0" lang="zh-CN" altLang="en-US" sz="2000" b="0" i="0" u="none" strike="noStrike" kern="1200" cap="none" spc="0" normalizeH="0" baseline="0" noProof="0" dirty="0">
                <a:ln>
                  <a:noFill/>
                </a:ln>
                <a:solidFill>
                  <a:srgbClr val="5A327D"/>
                </a:solidFill>
                <a:effectLst/>
                <a:uLnTx/>
                <a:uFillTx/>
                <a:latin typeface="微软雅黑" panose="020B0503020204020204" pitchFamily="34" charset="-122"/>
                <a:ea typeface="微软雅黑" panose="020B0503020204020204" pitchFamily="34" charset="-122"/>
                <a:cs typeface="+mn-cs"/>
              </a:endParaRPr>
            </a:p>
          </p:txBody>
        </p:sp>
      </p:grpSp>
      <p:grpSp>
        <p:nvGrpSpPr>
          <p:cNvPr id="10" name="组合 9"/>
          <p:cNvGrpSpPr/>
          <p:nvPr/>
        </p:nvGrpSpPr>
        <p:grpSpPr>
          <a:xfrm>
            <a:off x="8434604" y="2540615"/>
            <a:ext cx="2707640" cy="1138407"/>
            <a:chOff x="8434604" y="2540615"/>
            <a:chExt cx="2707640" cy="1138407"/>
          </a:xfrm>
        </p:grpSpPr>
        <p:grpSp>
          <p:nvGrpSpPr>
            <p:cNvPr id="4" name="组合 3"/>
            <p:cNvGrpSpPr/>
            <p:nvPr/>
          </p:nvGrpSpPr>
          <p:grpSpPr>
            <a:xfrm>
              <a:off x="9342244" y="2540615"/>
              <a:ext cx="1800000" cy="1138407"/>
              <a:chOff x="9022204" y="2567590"/>
              <a:chExt cx="1800000" cy="1138407"/>
            </a:xfrm>
          </p:grpSpPr>
          <p:sp>
            <p:nvSpPr>
              <p:cNvPr id="47" name="立方体 46"/>
              <p:cNvSpPr/>
              <p:nvPr/>
            </p:nvSpPr>
            <p:spPr>
              <a:xfrm>
                <a:off x="9022204" y="2581375"/>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48" name="TextBox 47"/>
              <p:cNvSpPr txBox="1"/>
              <p:nvPr/>
            </p:nvSpPr>
            <p:spPr>
              <a:xfrm>
                <a:off x="9437847" y="2567590"/>
                <a:ext cx="107775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机器层</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49" name="TextBox 48"/>
              <p:cNvSpPr txBox="1"/>
              <p:nvPr/>
            </p:nvSpPr>
            <p:spPr>
              <a:xfrm>
                <a:off x="9022204" y="2969320"/>
                <a:ext cx="1493397" cy="736677"/>
              </a:xfrm>
              <a:prstGeom prst="rect">
                <a:avLst/>
              </a:prstGeom>
              <a:noFill/>
            </p:spPr>
            <p:txBody>
              <a:bodyPr wrap="square" rtlCol="0">
                <a:spAutoFit/>
              </a:bodyPr>
              <a:lstStyle/>
              <a:p>
                <a:pPr marL="0" marR="0" lvl="0" indent="0" algn="ctr" defTabSz="914400" rtl="0" eaLnBrk="1" fontAlgn="auto" latinLnBrk="0" hangingPunct="1">
                  <a:lnSpc>
                    <a:spcPts val="26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内存</a:t>
                </a:r>
                <a:endParaRPr kumimoji="0" lang="en-US" altLang="zh-CN" sz="20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ts val="26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zh-CN" altLang="en-US" sz="20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0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编码</a:t>
                </a:r>
                <a:endPar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2" name="右箭头 51"/>
            <p:cNvSpPr/>
            <p:nvPr/>
          </p:nvSpPr>
          <p:spPr>
            <a:xfrm>
              <a:off x="8434604" y="2831515"/>
              <a:ext cx="720000" cy="540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marL="0" marR="0" lvl="0" indent="0" algn="ctr" defTabSz="914400" rtl="0" eaLnBrk="1" fontAlgn="auto" latinLnBrk="0" hangingPunct="1">
                <a:lnSpc>
                  <a:spcPts val="24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5A327D"/>
                  </a:solidFill>
                  <a:effectLst/>
                  <a:uLnTx/>
                  <a:uFillTx/>
                  <a:latin typeface="微软雅黑" panose="020B0503020204020204" pitchFamily="34" charset="-122"/>
                  <a:ea typeface="微软雅黑" panose="020B0503020204020204" pitchFamily="34" charset="-122"/>
                  <a:cs typeface="+mn-cs"/>
                </a:rPr>
                <a:t>翻译</a:t>
              </a:r>
              <a:endParaRPr kumimoji="0" lang="zh-CN" altLang="en-US" sz="2000" b="0" i="0" u="none" strike="noStrike" kern="1200" cap="none" spc="0" normalizeH="0" baseline="0" noProof="0" dirty="0">
                <a:ln>
                  <a:noFill/>
                </a:ln>
                <a:solidFill>
                  <a:srgbClr val="5A327D"/>
                </a:solidFill>
                <a:effectLst/>
                <a:uLnTx/>
                <a:uFillTx/>
                <a:latin typeface="微软雅黑" panose="020B0503020204020204" pitchFamily="34" charset="-122"/>
                <a:ea typeface="微软雅黑" panose="020B0503020204020204" pitchFamily="34" charset="-122"/>
                <a:cs typeface="+mn-cs"/>
              </a:endParaRPr>
            </a:p>
          </p:txBody>
        </p:sp>
      </p:grpSp>
      <p:grpSp>
        <p:nvGrpSpPr>
          <p:cNvPr id="53" name="组合 52"/>
          <p:cNvGrpSpPr/>
          <p:nvPr/>
        </p:nvGrpSpPr>
        <p:grpSpPr>
          <a:xfrm>
            <a:off x="880991" y="4705236"/>
            <a:ext cx="1800000" cy="1129785"/>
            <a:chOff x="1021204" y="2494895"/>
            <a:chExt cx="1800000" cy="1129785"/>
          </a:xfrm>
        </p:grpSpPr>
        <p:sp>
          <p:nvSpPr>
            <p:cNvPr id="54" name="立方体 53"/>
            <p:cNvSpPr/>
            <p:nvPr/>
          </p:nvSpPr>
          <p:spPr>
            <a:xfrm>
              <a:off x="1021204" y="2508680"/>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55" name="TextBox 54"/>
            <p:cNvSpPr txBox="1"/>
            <p:nvPr/>
          </p:nvSpPr>
          <p:spPr>
            <a:xfrm>
              <a:off x="1284446" y="2494895"/>
              <a:ext cx="15173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现实世界</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56" name="TextBox 55"/>
            <p:cNvSpPr txBox="1"/>
            <p:nvPr/>
          </p:nvSpPr>
          <p:spPr>
            <a:xfrm>
              <a:off x="1326005" y="3030280"/>
              <a:ext cx="900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操作</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grpSp>
        <p:nvGrpSpPr>
          <p:cNvPr id="57" name="组合 56"/>
          <p:cNvGrpSpPr/>
          <p:nvPr/>
        </p:nvGrpSpPr>
        <p:grpSpPr>
          <a:xfrm>
            <a:off x="2834586" y="4705236"/>
            <a:ext cx="2645485" cy="1129785"/>
            <a:chOff x="2883359" y="2549237"/>
            <a:chExt cx="2645485" cy="1129785"/>
          </a:xfrm>
        </p:grpSpPr>
        <p:grpSp>
          <p:nvGrpSpPr>
            <p:cNvPr id="58" name="组合 57"/>
            <p:cNvGrpSpPr/>
            <p:nvPr/>
          </p:nvGrpSpPr>
          <p:grpSpPr>
            <a:xfrm>
              <a:off x="3728844" y="2549237"/>
              <a:ext cx="1800000" cy="1129785"/>
              <a:chOff x="3141923" y="2494895"/>
              <a:chExt cx="1800000" cy="1129785"/>
            </a:xfrm>
          </p:grpSpPr>
          <p:sp>
            <p:nvSpPr>
              <p:cNvPr id="60" name="立方体 59"/>
              <p:cNvSpPr/>
              <p:nvPr/>
            </p:nvSpPr>
            <p:spPr>
              <a:xfrm>
                <a:off x="3141923" y="2508680"/>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61" name="TextBox 60"/>
              <p:cNvSpPr txBox="1"/>
              <p:nvPr/>
            </p:nvSpPr>
            <p:spPr>
              <a:xfrm>
                <a:off x="3542325" y="2494895"/>
                <a:ext cx="112111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形式化</a:t>
                </a:r>
                <a:endParaRPr kumimoji="0" lang="zh-CN" altLang="en-US" sz="20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endParaRPr>
              </a:p>
            </p:txBody>
          </p:sp>
          <p:sp>
            <p:nvSpPr>
              <p:cNvPr id="62" name="TextBox 61"/>
              <p:cNvSpPr txBox="1"/>
              <p:nvPr/>
            </p:nvSpPr>
            <p:spPr>
              <a:xfrm>
                <a:off x="3492443" y="3030280"/>
                <a:ext cx="82685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算法</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sp>
          <p:nvSpPr>
            <p:cNvPr id="59" name="右箭头 58"/>
            <p:cNvSpPr/>
            <p:nvPr/>
          </p:nvSpPr>
          <p:spPr>
            <a:xfrm>
              <a:off x="2883359" y="2831515"/>
              <a:ext cx="720000" cy="540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marL="0" marR="0" lvl="0" indent="0" algn="ctr" defTabSz="914400" rtl="0" eaLnBrk="1" fontAlgn="auto" latinLnBrk="0" hangingPunct="1">
                <a:lnSpc>
                  <a:spcPts val="24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5A327D"/>
                  </a:solidFill>
                  <a:effectLst/>
                  <a:uLnTx/>
                  <a:uFillTx/>
                  <a:latin typeface="微软雅黑" panose="020B0503020204020204" pitchFamily="34" charset="-122"/>
                  <a:ea typeface="微软雅黑" panose="020B0503020204020204" pitchFamily="34" charset="-122"/>
                  <a:cs typeface="+mn-cs"/>
                </a:rPr>
                <a:t>抽象</a:t>
              </a:r>
              <a:endParaRPr kumimoji="0" lang="zh-CN" altLang="en-US" sz="2000" b="0" i="0" u="none" strike="noStrike" kern="1200" cap="none" spc="0" normalizeH="0" baseline="0" noProof="0" dirty="0">
                <a:ln>
                  <a:noFill/>
                </a:ln>
                <a:solidFill>
                  <a:srgbClr val="5A327D"/>
                </a:solidFill>
                <a:effectLst/>
                <a:uLnTx/>
                <a:uFillTx/>
                <a:latin typeface="微软雅黑" panose="020B0503020204020204" pitchFamily="34" charset="-122"/>
                <a:ea typeface="微软雅黑" panose="020B0503020204020204" pitchFamily="34" charset="-122"/>
                <a:cs typeface="+mn-cs"/>
              </a:endParaRPr>
            </a:p>
          </p:txBody>
        </p:sp>
      </p:grpSp>
      <p:grpSp>
        <p:nvGrpSpPr>
          <p:cNvPr id="63" name="组合 62"/>
          <p:cNvGrpSpPr/>
          <p:nvPr/>
        </p:nvGrpSpPr>
        <p:grpSpPr>
          <a:xfrm>
            <a:off x="5601991" y="4698430"/>
            <a:ext cx="2692400" cy="1129785"/>
            <a:chOff x="5650764" y="2542431"/>
            <a:chExt cx="2692400" cy="1129785"/>
          </a:xfrm>
        </p:grpSpPr>
        <p:grpSp>
          <p:nvGrpSpPr>
            <p:cNvPr id="64" name="组合 63"/>
            <p:cNvGrpSpPr/>
            <p:nvPr/>
          </p:nvGrpSpPr>
          <p:grpSpPr>
            <a:xfrm>
              <a:off x="6527924" y="2542431"/>
              <a:ext cx="1815240" cy="1129785"/>
              <a:chOff x="5196964" y="2508680"/>
              <a:chExt cx="1815240" cy="1129785"/>
            </a:xfrm>
          </p:grpSpPr>
          <p:sp>
            <p:nvSpPr>
              <p:cNvPr id="66" name="立方体 65"/>
              <p:cNvSpPr/>
              <p:nvPr/>
            </p:nvSpPr>
            <p:spPr>
              <a:xfrm>
                <a:off x="5212204" y="2522465"/>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67" name="TextBox 66"/>
              <p:cNvSpPr txBox="1"/>
              <p:nvPr/>
            </p:nvSpPr>
            <p:spPr>
              <a:xfrm>
                <a:off x="5643087" y="2508680"/>
                <a:ext cx="104907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语言层</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68" name="TextBox 67"/>
              <p:cNvSpPr txBox="1"/>
              <p:nvPr/>
            </p:nvSpPr>
            <p:spPr>
              <a:xfrm>
                <a:off x="5196964" y="3074545"/>
                <a:ext cx="14952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程序</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sp>
          <p:nvSpPr>
            <p:cNvPr id="65" name="右箭头 64"/>
            <p:cNvSpPr/>
            <p:nvPr/>
          </p:nvSpPr>
          <p:spPr>
            <a:xfrm>
              <a:off x="5650764" y="2831515"/>
              <a:ext cx="720000" cy="540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marL="0" marR="0" lvl="0" indent="0" algn="ctr" defTabSz="914400" rtl="0" eaLnBrk="1" fontAlgn="auto" latinLnBrk="0" hangingPunct="1">
                <a:lnSpc>
                  <a:spcPts val="24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5A327D"/>
                  </a:solidFill>
                  <a:effectLst/>
                  <a:uLnTx/>
                  <a:uFillTx/>
                  <a:latin typeface="微软雅黑" panose="020B0503020204020204" pitchFamily="34" charset="-122"/>
                  <a:ea typeface="微软雅黑" panose="020B0503020204020204" pitchFamily="34" charset="-122"/>
                  <a:cs typeface="+mn-cs"/>
                </a:rPr>
                <a:t>表示</a:t>
              </a:r>
              <a:endParaRPr kumimoji="0" lang="zh-CN" altLang="en-US" sz="2000" b="0" i="0" u="none" strike="noStrike" kern="1200" cap="none" spc="0" normalizeH="0" baseline="0" noProof="0" dirty="0">
                <a:ln>
                  <a:noFill/>
                </a:ln>
                <a:solidFill>
                  <a:srgbClr val="5A327D"/>
                </a:solidFill>
                <a:effectLst/>
                <a:uLnTx/>
                <a:uFillTx/>
                <a:latin typeface="微软雅黑" panose="020B0503020204020204" pitchFamily="34" charset="-122"/>
                <a:ea typeface="微软雅黑" panose="020B0503020204020204" pitchFamily="34" charset="-122"/>
                <a:cs typeface="+mn-cs"/>
              </a:endParaRPr>
            </a:p>
          </p:txBody>
        </p:sp>
      </p:grpSp>
      <p:grpSp>
        <p:nvGrpSpPr>
          <p:cNvPr id="69" name="组合 68"/>
          <p:cNvGrpSpPr/>
          <p:nvPr/>
        </p:nvGrpSpPr>
        <p:grpSpPr>
          <a:xfrm>
            <a:off x="8385831" y="4696614"/>
            <a:ext cx="2707640" cy="1129785"/>
            <a:chOff x="8434604" y="2540615"/>
            <a:chExt cx="2707640" cy="1129785"/>
          </a:xfrm>
        </p:grpSpPr>
        <p:grpSp>
          <p:nvGrpSpPr>
            <p:cNvPr id="70" name="组合 69"/>
            <p:cNvGrpSpPr/>
            <p:nvPr/>
          </p:nvGrpSpPr>
          <p:grpSpPr>
            <a:xfrm>
              <a:off x="9342244" y="2540615"/>
              <a:ext cx="1800000" cy="1129785"/>
              <a:chOff x="9022204" y="2567590"/>
              <a:chExt cx="1800000" cy="1129785"/>
            </a:xfrm>
          </p:grpSpPr>
          <p:sp>
            <p:nvSpPr>
              <p:cNvPr id="72" name="立方体 71"/>
              <p:cNvSpPr/>
              <p:nvPr/>
            </p:nvSpPr>
            <p:spPr>
              <a:xfrm>
                <a:off x="9022204" y="2581375"/>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73" name="TextBox 72"/>
              <p:cNvSpPr txBox="1"/>
              <p:nvPr/>
            </p:nvSpPr>
            <p:spPr>
              <a:xfrm>
                <a:off x="9437847" y="2567590"/>
                <a:ext cx="107775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机器层</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74" name="TextBox 73"/>
              <p:cNvSpPr txBox="1"/>
              <p:nvPr/>
            </p:nvSpPr>
            <p:spPr>
              <a:xfrm>
                <a:off x="9022204" y="3136960"/>
                <a:ext cx="1493397" cy="402482"/>
              </a:xfrm>
              <a:prstGeom prst="rect">
                <a:avLst/>
              </a:prstGeom>
              <a:noFill/>
            </p:spPr>
            <p:txBody>
              <a:bodyPr wrap="square" rtlCol="0">
                <a:spAutoFit/>
              </a:bodyPr>
              <a:lstStyle/>
              <a:p>
                <a:pPr marL="0" marR="0" lvl="0" indent="0" algn="ctr" defTabSz="914400" rtl="0" eaLnBrk="1" fontAlgn="auto" latinLnBrk="0" hangingPunct="1">
                  <a:lnSpc>
                    <a:spcPts val="26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机器</a:t>
                </a:r>
                <a:r>
                  <a:rPr kumimoji="0" lang="zh-CN" altLang="en-US" sz="20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指令</a:t>
                </a:r>
                <a:endPar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1" name="右箭头 70"/>
            <p:cNvSpPr/>
            <p:nvPr/>
          </p:nvSpPr>
          <p:spPr>
            <a:xfrm>
              <a:off x="8434604" y="2831515"/>
              <a:ext cx="720000" cy="540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marL="0" marR="0" lvl="0" indent="0" algn="ctr" defTabSz="914400" rtl="0" eaLnBrk="1" fontAlgn="auto" latinLnBrk="0" hangingPunct="1">
                <a:lnSpc>
                  <a:spcPts val="24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5A327D"/>
                  </a:solidFill>
                  <a:effectLst/>
                  <a:uLnTx/>
                  <a:uFillTx/>
                  <a:latin typeface="微软雅黑" panose="020B0503020204020204" pitchFamily="34" charset="-122"/>
                  <a:ea typeface="微软雅黑" panose="020B0503020204020204" pitchFamily="34" charset="-122"/>
                  <a:cs typeface="+mn-cs"/>
                </a:rPr>
                <a:t>翻译</a:t>
              </a:r>
              <a:endParaRPr kumimoji="0" lang="zh-CN" altLang="en-US" sz="2000" b="0" i="0" u="none" strike="noStrike" kern="1200" cap="none" spc="0" normalizeH="0" baseline="0" noProof="0" dirty="0">
                <a:ln>
                  <a:noFill/>
                </a:ln>
                <a:solidFill>
                  <a:srgbClr val="5A327D"/>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0025219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rmAutofit/>
          </a:bodyPr>
          <a:lstStyle/>
          <a:p>
            <a:r>
              <a:rPr lang="zh-CN" altLang="en-US" sz="2880" dirty="0">
                <a:solidFill>
                  <a:srgbClr val="FF0000"/>
                </a:solidFill>
              </a:rPr>
              <a:t>数据元素映象方法</a:t>
            </a:r>
            <a:endParaRPr lang="en-US" altLang="zh-CN" sz="2880" dirty="0">
              <a:solidFill>
                <a:srgbClr val="FF0000"/>
              </a:solidFill>
            </a:endParaRPr>
          </a:p>
          <a:p>
            <a:pPr lvl="1" algn="l" defTabSz="1097280"/>
            <a:r>
              <a:rPr lang="zh-CN" altLang="en-US" b="1" dirty="0" smtClean="0">
                <a:latin typeface="+mn-lt"/>
              </a:rPr>
              <a:t>根据数据</a:t>
            </a:r>
            <a:r>
              <a:rPr lang="zh-CN" altLang="en-US" b="1" dirty="0">
                <a:latin typeface="+mn-lt"/>
              </a:rPr>
              <a:t>元素的性质选取对应的类型进行存储，最终对应于若干个字节的二进制位串。</a:t>
            </a:r>
          </a:p>
          <a:p>
            <a:pPr lvl="1" algn="l" defTabSz="1097280"/>
            <a:r>
              <a:rPr lang="zh-CN" altLang="en-US" b="1" dirty="0" smtClean="0">
                <a:latin typeface="+mn-lt"/>
              </a:rPr>
              <a:t>如</a:t>
            </a:r>
            <a:r>
              <a:rPr lang="en-US" altLang="zh-CN" b="1" dirty="0" smtClean="0">
                <a:latin typeface="+mn-lt"/>
              </a:rPr>
              <a:t>C++</a:t>
            </a:r>
            <a:r>
              <a:rPr lang="zh-CN" altLang="en-US" b="1" dirty="0" smtClean="0">
                <a:latin typeface="+mn-lt"/>
              </a:rPr>
              <a:t>语言中</a:t>
            </a:r>
            <a:r>
              <a:rPr lang="zh-CN" altLang="en-US" b="1" dirty="0" smtClean="0"/>
              <a:t>的一个</a:t>
            </a:r>
            <a:r>
              <a:rPr lang="zh-CN" altLang="en-US" b="1" dirty="0" smtClean="0">
                <a:latin typeface="+mn-lt"/>
              </a:rPr>
              <a:t>整数，存储了该值的</a:t>
            </a:r>
            <a:r>
              <a:rPr lang="en-US" altLang="zh-CN" b="1" dirty="0" smtClean="0">
                <a:latin typeface="+mn-lt"/>
              </a:rPr>
              <a:t>32</a:t>
            </a:r>
            <a:r>
              <a:rPr lang="zh-CN" altLang="en-US" b="1" dirty="0" smtClean="0">
                <a:latin typeface="+mn-lt"/>
              </a:rPr>
              <a:t>位二进制</a:t>
            </a:r>
            <a:r>
              <a:rPr lang="zh-CN" altLang="en-US" b="1" dirty="0">
                <a:latin typeface="+mn-lt"/>
              </a:rPr>
              <a:t>补码。</a:t>
            </a:r>
          </a:p>
          <a:p>
            <a:endParaRPr lang="zh-CN" altLang="en-US" dirty="0"/>
          </a:p>
        </p:txBody>
      </p:sp>
      <p:sp>
        <p:nvSpPr>
          <p:cNvPr id="8" name="标题 2"/>
          <p:cNvSpPr>
            <a:spLocks noGrp="1"/>
          </p:cNvSpPr>
          <p:nvPr>
            <p:ph type="title"/>
          </p:nvPr>
        </p:nvSpPr>
        <p:spPr/>
        <p:txBody>
          <a:bodyPr>
            <a:normAutofit fontScale="90000"/>
          </a:bodyPr>
          <a:lstStyle/>
          <a:p>
            <a:r>
              <a:rPr lang="zh-CN" altLang="en-US" dirty="0"/>
              <a:t>存储</a:t>
            </a:r>
            <a:r>
              <a:rPr lang="zh-CN" altLang="en-US" dirty="0" smtClean="0"/>
              <a:t>结构（</a:t>
            </a:r>
            <a:r>
              <a:rPr lang="en-US" altLang="zh-CN" dirty="0"/>
              <a:t> Storage structure </a:t>
            </a:r>
            <a:r>
              <a:rPr lang="zh-CN" altLang="en-US" dirty="0" smtClean="0"/>
              <a:t>）</a:t>
            </a:r>
            <a:endParaRPr lang="zh-CN" altLang="en-US" dirty="0"/>
          </a:p>
        </p:txBody>
      </p:sp>
    </p:spTree>
    <p:extLst>
      <p:ext uri="{BB962C8B-B14F-4D97-AF65-F5344CB8AC3E}">
        <p14:creationId xmlns:p14="http://schemas.microsoft.com/office/powerpoint/2010/main" val="31596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sz="2880">
                <a:solidFill>
                  <a:srgbClr val="FF0000"/>
                </a:solidFill>
              </a:rPr>
              <a:t>元素之间关系的</a:t>
            </a:r>
            <a:r>
              <a:rPr lang="zh-CN" altLang="en-US" sz="2880" dirty="0">
                <a:solidFill>
                  <a:srgbClr val="FF0000"/>
                </a:solidFill>
              </a:rPr>
              <a:t>映象方法</a:t>
            </a:r>
            <a:endParaRPr lang="en-US" altLang="zh-CN" sz="2880" dirty="0">
              <a:solidFill>
                <a:srgbClr val="FF0000"/>
              </a:solidFill>
            </a:endParaRPr>
          </a:p>
          <a:p>
            <a:pPr lvl="1"/>
            <a:r>
              <a:rPr lang="en-US" altLang="zh-CN" b="1" dirty="0" smtClean="0"/>
              <a:t>1</a:t>
            </a:r>
            <a:r>
              <a:rPr lang="zh-CN" altLang="en-US" b="1" dirty="0"/>
              <a:t>．顺序存储结构</a:t>
            </a:r>
          </a:p>
          <a:p>
            <a:pPr lvl="1"/>
            <a:r>
              <a:rPr lang="en-US" altLang="zh-CN" b="1" dirty="0"/>
              <a:t>2</a:t>
            </a:r>
            <a:r>
              <a:rPr lang="zh-CN" altLang="en-US" b="1" dirty="0"/>
              <a:t>．链式存储结构</a:t>
            </a:r>
          </a:p>
          <a:p>
            <a:pPr lvl="1"/>
            <a:r>
              <a:rPr lang="en-US" altLang="zh-CN" b="1" dirty="0"/>
              <a:t>3</a:t>
            </a:r>
            <a:r>
              <a:rPr lang="zh-CN" altLang="en-US" b="1" dirty="0"/>
              <a:t>．索引存储结构</a:t>
            </a:r>
          </a:p>
          <a:p>
            <a:pPr lvl="1"/>
            <a:r>
              <a:rPr lang="en-US" altLang="zh-CN" b="1" dirty="0"/>
              <a:t>4</a:t>
            </a:r>
            <a:r>
              <a:rPr lang="zh-CN" altLang="en-US" b="1" dirty="0"/>
              <a:t>．</a:t>
            </a:r>
            <a:r>
              <a:rPr lang="zh-CN" altLang="en-US" b="1" dirty="0" smtClean="0"/>
              <a:t>哈希存储</a:t>
            </a:r>
            <a:r>
              <a:rPr lang="zh-CN" altLang="en-US" b="1" dirty="0"/>
              <a:t>结构</a:t>
            </a:r>
          </a:p>
          <a:p>
            <a:endParaRPr lang="zh-CN" altLang="en-US" dirty="0"/>
          </a:p>
        </p:txBody>
      </p:sp>
      <p:sp>
        <p:nvSpPr>
          <p:cNvPr id="4" name="标题 2"/>
          <p:cNvSpPr>
            <a:spLocks noGrp="1"/>
          </p:cNvSpPr>
          <p:nvPr>
            <p:ph type="title"/>
          </p:nvPr>
        </p:nvSpPr>
        <p:spPr/>
        <p:txBody>
          <a:bodyPr>
            <a:normAutofit fontScale="90000"/>
          </a:bodyPr>
          <a:lstStyle/>
          <a:p>
            <a:r>
              <a:rPr lang="zh-CN" altLang="en-US" dirty="0"/>
              <a:t>存储</a:t>
            </a:r>
            <a:r>
              <a:rPr lang="zh-CN" altLang="en-US" dirty="0" smtClean="0"/>
              <a:t>结构（</a:t>
            </a:r>
            <a:r>
              <a:rPr lang="en-US" altLang="zh-CN" dirty="0"/>
              <a:t> Storage structure </a:t>
            </a:r>
            <a:r>
              <a:rPr lang="zh-CN" altLang="en-US" dirty="0" smtClean="0"/>
              <a:t>）</a:t>
            </a:r>
            <a:endParaRPr lang="zh-CN" altLang="en-US" dirty="0"/>
          </a:p>
        </p:txBody>
      </p:sp>
      <p:sp>
        <p:nvSpPr>
          <p:cNvPr id="5" name="右大括号 4"/>
          <p:cNvSpPr/>
          <p:nvPr/>
        </p:nvSpPr>
        <p:spPr>
          <a:xfrm>
            <a:off x="4533499" y="3282215"/>
            <a:ext cx="529389" cy="6833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7" name="文本框 6"/>
          <p:cNvSpPr txBox="1"/>
          <p:nvPr/>
        </p:nvSpPr>
        <p:spPr>
          <a:xfrm>
            <a:off x="5162589" y="3393078"/>
            <a:ext cx="41857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1F5281"/>
                </a:solidFill>
                <a:effectLst/>
                <a:uLnTx/>
                <a:uFillTx/>
                <a:latin typeface="Verdana"/>
                <a:ea typeface="+mn-ea"/>
                <a:cs typeface="+mn-cs"/>
              </a:rPr>
              <a:t>用于存储集合，便于快速查找</a:t>
            </a: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3081814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2"/>
          <p:cNvSpPr>
            <a:spLocks noGrp="1"/>
          </p:cNvSpPr>
          <p:nvPr>
            <p:ph type="title"/>
          </p:nvPr>
        </p:nvSpPr>
        <p:spPr/>
        <p:txBody>
          <a:bodyPr>
            <a:normAutofit fontScale="90000"/>
          </a:bodyPr>
          <a:lstStyle/>
          <a:p>
            <a:r>
              <a:rPr lang="zh-CN" altLang="en-US" dirty="0"/>
              <a:t>存储</a:t>
            </a:r>
            <a:r>
              <a:rPr lang="zh-CN" altLang="en-US" dirty="0" smtClean="0"/>
              <a:t>结构（</a:t>
            </a:r>
            <a:r>
              <a:rPr lang="en-US" altLang="zh-CN" dirty="0"/>
              <a:t> Storage structure </a:t>
            </a:r>
            <a:r>
              <a:rPr lang="zh-CN" altLang="en-US" dirty="0" smtClean="0"/>
              <a:t>）</a:t>
            </a:r>
            <a:endParaRPr lang="zh-CN" altLang="en-US" dirty="0"/>
          </a:p>
        </p:txBody>
      </p:sp>
      <p:grpSp>
        <p:nvGrpSpPr>
          <p:cNvPr id="15" name="Group 7"/>
          <p:cNvGrpSpPr/>
          <p:nvPr/>
        </p:nvGrpSpPr>
        <p:grpSpPr bwMode="auto">
          <a:xfrm>
            <a:off x="2073825" y="4132153"/>
            <a:ext cx="2674620" cy="730252"/>
            <a:chOff x="1776" y="3648"/>
            <a:chExt cx="1872" cy="460"/>
          </a:xfrm>
        </p:grpSpPr>
        <p:sp>
          <p:nvSpPr>
            <p:cNvPr id="16" name="Line 8"/>
            <p:cNvSpPr>
              <a:spLocks noChangeShapeType="1"/>
            </p:cNvSpPr>
            <p:nvPr/>
          </p:nvSpPr>
          <p:spPr bwMode="auto">
            <a:xfrm flipV="1">
              <a:off x="1776" y="3648"/>
              <a:ext cx="1872" cy="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
          <p:nvSpPr>
            <p:cNvPr id="17" name="Line 9"/>
            <p:cNvSpPr>
              <a:spLocks noChangeShapeType="1"/>
            </p:cNvSpPr>
            <p:nvPr/>
          </p:nvSpPr>
          <p:spPr bwMode="auto">
            <a:xfrm>
              <a:off x="1824" y="4080"/>
              <a:ext cx="177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grpSp>
          <p:nvGrpSpPr>
            <p:cNvPr id="18" name="Group 10"/>
            <p:cNvGrpSpPr/>
            <p:nvPr/>
          </p:nvGrpSpPr>
          <p:grpSpPr bwMode="auto">
            <a:xfrm>
              <a:off x="1968" y="3648"/>
              <a:ext cx="1535" cy="460"/>
              <a:chOff x="1968" y="3648"/>
              <a:chExt cx="1535" cy="460"/>
            </a:xfrm>
          </p:grpSpPr>
          <p:sp>
            <p:nvSpPr>
              <p:cNvPr id="19" name="Text Box 11"/>
              <p:cNvSpPr txBox="1">
                <a:spLocks noChangeArrowheads="1"/>
              </p:cNvSpPr>
              <p:nvPr/>
            </p:nvSpPr>
            <p:spPr bwMode="auto">
              <a:xfrm>
                <a:off x="2400" y="3678"/>
                <a:ext cx="1103"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har cha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marL="0" marR="0" lvl="0" indent="0" algn="l" defTabSz="1097253"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en-US" altLang="zh-CN" sz="3840" b="0" i="0" u="none" strike="noStrike" kern="1200" cap="none" spc="0" normalizeH="0" baseline="0" noProof="0" dirty="0">
                    <a:ln>
                      <a:noFill/>
                    </a:ln>
                    <a:solidFill>
                      <a:srgbClr val="000000"/>
                    </a:solidFill>
                    <a:effectLst/>
                    <a:uLnTx/>
                    <a:uFillTx/>
                    <a:latin typeface="Comic Sans MS" pitchFamily="66" charset="0"/>
                    <a:ea typeface="楷体_GB2312" pitchFamily="49" charset="-122"/>
                    <a:cs typeface="Calibri Light" pitchFamily="34" charset="0"/>
                  </a:rPr>
                  <a:t>x   y</a:t>
                </a:r>
                <a:endParaRPr kumimoji="0" lang="en-US" altLang="zh-CN" sz="1680" b="0" i="0" u="none" strike="noStrike" kern="1200" cap="none" spc="0" normalizeH="0" baseline="0" noProof="0" dirty="0">
                  <a:ln>
                    <a:noFill/>
                  </a:ln>
                  <a:solidFill>
                    <a:srgbClr val="000000"/>
                  </a:solidFill>
                  <a:effectLst/>
                  <a:uLnTx/>
                  <a:uFillTx/>
                  <a:latin typeface="Comic Sans MS" pitchFamily="66" charset="0"/>
                  <a:ea typeface="楷体_GB2312" pitchFamily="49" charset="-122"/>
                  <a:cs typeface="Calibri Light" pitchFamily="34" charset="0"/>
                </a:endParaRPr>
              </a:p>
            </p:txBody>
          </p:sp>
          <p:sp>
            <p:nvSpPr>
              <p:cNvPr id="20" name="Line 12"/>
              <p:cNvSpPr>
                <a:spLocks noChangeShapeType="1"/>
              </p:cNvSpPr>
              <p:nvPr/>
            </p:nvSpPr>
            <p:spPr bwMode="auto">
              <a:xfrm>
                <a:off x="1968" y="3653"/>
                <a:ext cx="0" cy="42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
            <p:nvSpPr>
              <p:cNvPr id="21" name="Line 13"/>
              <p:cNvSpPr>
                <a:spLocks noChangeShapeType="1"/>
              </p:cNvSpPr>
              <p:nvPr/>
            </p:nvSpPr>
            <p:spPr bwMode="auto">
              <a:xfrm>
                <a:off x="2928" y="3653"/>
                <a:ext cx="0" cy="42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
            <p:nvSpPr>
              <p:cNvPr id="25" name="Line 14"/>
              <p:cNvSpPr>
                <a:spLocks noChangeShapeType="1"/>
              </p:cNvSpPr>
              <p:nvPr/>
            </p:nvSpPr>
            <p:spPr bwMode="auto">
              <a:xfrm>
                <a:off x="3360" y="3653"/>
                <a:ext cx="0" cy="42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
            <p:nvSpPr>
              <p:cNvPr id="26" name="Line 15"/>
              <p:cNvSpPr>
                <a:spLocks noChangeShapeType="1"/>
              </p:cNvSpPr>
              <p:nvPr/>
            </p:nvSpPr>
            <p:spPr bwMode="auto">
              <a:xfrm>
                <a:off x="2400" y="3648"/>
                <a:ext cx="0" cy="42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grpSp>
      </p:grpSp>
      <p:sp>
        <p:nvSpPr>
          <p:cNvPr id="27" name="文本占位符 5"/>
          <p:cNvSpPr>
            <a:spLocks noGrp="1"/>
          </p:cNvSpPr>
          <p:nvPr>
            <p:ph type="body" sz="quarter" idx="10"/>
          </p:nvPr>
        </p:nvSpPr>
        <p:spPr>
          <a:xfrm>
            <a:off x="1086983" y="1445833"/>
            <a:ext cx="9664391" cy="2409085"/>
          </a:xfrm>
        </p:spPr>
        <p:txBody>
          <a:bodyPr>
            <a:normAutofit/>
          </a:bodyPr>
          <a:lstStyle/>
          <a:p>
            <a:r>
              <a:rPr lang="en-US" altLang="zh-CN" sz="2880" dirty="0">
                <a:solidFill>
                  <a:srgbClr val="FF0000"/>
                </a:solidFill>
              </a:rPr>
              <a:t>1. </a:t>
            </a:r>
            <a:r>
              <a:rPr lang="zh-CN" altLang="en-US" sz="2880" dirty="0">
                <a:solidFill>
                  <a:srgbClr val="FF0000"/>
                </a:solidFill>
              </a:rPr>
              <a:t>顺序存储结构 </a:t>
            </a:r>
            <a:r>
              <a:rPr lang="en-US" altLang="zh-CN" sz="2880" dirty="0">
                <a:solidFill>
                  <a:srgbClr val="FF0000"/>
                </a:solidFill>
              </a:rPr>
              <a:t>Contiguous implementation</a:t>
            </a:r>
          </a:p>
          <a:p>
            <a:pPr lvl="1" algn="l" defTabSz="1097253">
              <a:lnSpc>
                <a:spcPct val="120000"/>
              </a:lnSpc>
              <a:defRPr/>
            </a:pPr>
            <a:r>
              <a:rPr lang="zh-CN" altLang="en-US" b="1" dirty="0" smtClean="0"/>
              <a:t>用一组连续的存储空间依次存储数据元素，元素</a:t>
            </a:r>
            <a:r>
              <a:rPr lang="zh-CN" altLang="en-US" b="1" dirty="0"/>
              <a:t>间</a:t>
            </a:r>
            <a:r>
              <a:rPr lang="zh-CN" altLang="en-US" b="1" dirty="0" smtClean="0"/>
              <a:t>的</a:t>
            </a:r>
            <a:r>
              <a:rPr lang="zh-CN" altLang="en-US" b="1" dirty="0">
                <a:solidFill>
                  <a:srgbClr val="FF0000"/>
                </a:solidFill>
              </a:rPr>
              <a:t>逻辑</a:t>
            </a:r>
            <a:r>
              <a:rPr lang="zh-CN" altLang="en-US" b="1" dirty="0" smtClean="0">
                <a:solidFill>
                  <a:srgbClr val="FF0000"/>
                </a:solidFill>
              </a:rPr>
              <a:t>关系由元素间的物理存储位置表示</a:t>
            </a:r>
            <a:r>
              <a:rPr lang="zh-CN" altLang="en-US" b="1" dirty="0" smtClean="0"/>
              <a:t>。</a:t>
            </a:r>
            <a:endParaRPr lang="en-US" altLang="zh-CN" b="1" dirty="0" smtClean="0"/>
          </a:p>
          <a:p>
            <a:pPr lvl="1" algn="l" defTabSz="1097253">
              <a:lnSpc>
                <a:spcPct val="120000"/>
              </a:lnSpc>
              <a:defRPr/>
            </a:pPr>
            <a:r>
              <a:rPr lang="zh-CN" altLang="en-US" b="1" dirty="0"/>
              <a:t>如：表示一对关系</a:t>
            </a:r>
            <a:r>
              <a:rPr lang="zh-CN" altLang="en-US" b="1" dirty="0">
                <a:sym typeface="Symbol" panose="05050102010706020507" pitchFamily="18" charset="2"/>
              </a:rPr>
              <a:t></a:t>
            </a:r>
            <a:r>
              <a:rPr lang="en-US" altLang="zh-CN" b="1" dirty="0"/>
              <a:t>x, y</a:t>
            </a:r>
            <a:r>
              <a:rPr lang="en-US" altLang="zh-CN" b="1" dirty="0">
                <a:sym typeface="Symbol" panose="05050102010706020507" pitchFamily="18" charset="2"/>
              </a:rPr>
              <a:t></a:t>
            </a:r>
            <a:r>
              <a:rPr lang="zh-CN" altLang="en-US" b="1" dirty="0"/>
              <a:t>的方法：</a:t>
            </a:r>
          </a:p>
          <a:p>
            <a:pPr lvl="1" algn="l" defTabSz="1097253">
              <a:lnSpc>
                <a:spcPct val="120000"/>
              </a:lnSpc>
              <a:defRPr/>
            </a:pPr>
            <a:endParaRPr lang="en-US" altLang="zh-CN" b="1" dirty="0"/>
          </a:p>
        </p:txBody>
      </p:sp>
    </p:spTree>
    <p:extLst>
      <p:ext uri="{BB962C8B-B14F-4D97-AF65-F5344CB8AC3E}">
        <p14:creationId xmlns:p14="http://schemas.microsoft.com/office/powerpoint/2010/main" val="9604147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193258" y="5246389"/>
            <a:ext cx="3285464" cy="716550"/>
            <a:chOff x="5437023" y="4458533"/>
            <a:chExt cx="2737887" cy="597125"/>
          </a:xfrm>
        </p:grpSpPr>
        <p:sp>
          <p:nvSpPr>
            <p:cNvPr id="55" name="Rectangle 12"/>
            <p:cNvSpPr>
              <a:spLocks noChangeArrowheads="1"/>
            </p:cNvSpPr>
            <p:nvPr/>
          </p:nvSpPr>
          <p:spPr bwMode="auto">
            <a:xfrm>
              <a:off x="5881726" y="4571813"/>
              <a:ext cx="815287" cy="435748"/>
            </a:xfrm>
            <a:prstGeom prst="rect">
              <a:avLst/>
            </a:prstGeom>
            <a:solidFill>
              <a:srgbClr val="FFFFCC"/>
            </a:solidFill>
            <a:ln w="19050">
              <a:solidFill>
                <a:srgbClr val="FFC000"/>
              </a:solidFill>
              <a:miter lim="800000"/>
              <a:headEnd/>
              <a:tailEnd/>
            </a:ln>
            <a:effectLst/>
          </p:spPr>
          <p:txBody>
            <a:bodyPr wrap="none" anchor="ct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FF0000"/>
                </a:solidFill>
                <a:effectLst/>
                <a:uLnTx/>
                <a:uFillTx/>
                <a:latin typeface="Arial" pitchFamily="34" charset="0"/>
                <a:ea typeface="楷体_GB2312"/>
                <a:cs typeface="+mn-cs"/>
              </a:endParaRPr>
            </a:p>
          </p:txBody>
        </p:sp>
        <p:sp>
          <p:nvSpPr>
            <p:cNvPr id="56" name="Line 13"/>
            <p:cNvSpPr>
              <a:spLocks noChangeShapeType="1"/>
            </p:cNvSpPr>
            <p:nvPr/>
          </p:nvSpPr>
          <p:spPr bwMode="auto">
            <a:xfrm>
              <a:off x="6400544" y="4571813"/>
              <a:ext cx="0" cy="435748"/>
            </a:xfrm>
            <a:prstGeom prst="line">
              <a:avLst/>
            </a:prstGeom>
            <a:noFill/>
            <a:ln w="19050">
              <a:solidFill>
                <a:srgbClr val="FFC000"/>
              </a:solidFill>
              <a:round/>
              <a:headEnd/>
              <a:tailEnd/>
            </a:ln>
            <a:effectLst/>
            <a:extLst>
              <a:ext uri="{909E8E84-426E-40DD-AFC4-6F175D3DCCD1}">
                <a14:hiddenFill xmlns:a14="http://schemas.microsoft.com/office/drawing/2010/main">
                  <a:noFill/>
                </a14:hiddenFill>
              </a:ext>
            </a:extLst>
          </p:spPr>
          <p:txBody>
            <a:bodyPr wrap="none" anchor="ct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FF0000"/>
                </a:solidFill>
                <a:effectLst/>
                <a:uLnTx/>
                <a:uFillTx/>
                <a:latin typeface="Verdana"/>
                <a:ea typeface="楷体_GB2312"/>
                <a:cs typeface="+mn-cs"/>
              </a:endParaRPr>
            </a:p>
          </p:txBody>
        </p:sp>
        <p:sp>
          <p:nvSpPr>
            <p:cNvPr id="57" name="Line 14"/>
            <p:cNvSpPr>
              <a:spLocks noChangeShapeType="1"/>
            </p:cNvSpPr>
            <p:nvPr/>
          </p:nvSpPr>
          <p:spPr bwMode="auto">
            <a:xfrm>
              <a:off x="5437023" y="4820812"/>
              <a:ext cx="444702" cy="0"/>
            </a:xfrm>
            <a:prstGeom prst="line">
              <a:avLst/>
            </a:prstGeom>
            <a:noFill/>
            <a:ln w="38100">
              <a:solidFill>
                <a:srgbClr val="FFC000"/>
              </a:solidFill>
              <a:round/>
              <a:headEnd/>
              <a:tailEnd type="triangle" w="sm" len="med"/>
            </a:ln>
            <a:effectLst/>
            <a:extLst>
              <a:ext uri="{909E8E84-426E-40DD-AFC4-6F175D3DCCD1}">
                <a14:hiddenFill xmlns:a14="http://schemas.microsoft.com/office/drawing/2010/main">
                  <a:noFill/>
                </a14:hiddenFill>
              </a:ext>
            </a:extLst>
          </p:spPr>
          <p:txBody>
            <a:bodyPr wrap="none" anchor="ct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楷体_GB2312"/>
                <a:cs typeface="+mn-cs"/>
              </a:endParaRPr>
            </a:p>
          </p:txBody>
        </p:sp>
        <p:sp>
          <p:nvSpPr>
            <p:cNvPr id="58" name="Rectangle 15"/>
            <p:cNvSpPr>
              <a:spLocks noChangeArrowheads="1"/>
            </p:cNvSpPr>
            <p:nvPr/>
          </p:nvSpPr>
          <p:spPr bwMode="auto">
            <a:xfrm>
              <a:off x="6979684" y="4566833"/>
              <a:ext cx="815287" cy="435748"/>
            </a:xfrm>
            <a:prstGeom prst="rect">
              <a:avLst/>
            </a:prstGeom>
            <a:solidFill>
              <a:srgbClr val="FFFFCC"/>
            </a:solidFill>
            <a:ln w="19050">
              <a:solidFill>
                <a:srgbClr val="FFC000"/>
              </a:solidFill>
              <a:miter lim="800000"/>
              <a:headEnd/>
              <a:tailEnd/>
            </a:ln>
            <a:effectLst/>
          </p:spPr>
          <p:txBody>
            <a:bodyPr wrap="none" anchor="ct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FF0000"/>
                </a:solidFill>
                <a:effectLst/>
                <a:uLnTx/>
                <a:uFillTx/>
                <a:latin typeface="Arial" pitchFamily="34" charset="0"/>
                <a:ea typeface="楷体_GB2312"/>
                <a:cs typeface="+mn-cs"/>
              </a:endParaRPr>
            </a:p>
          </p:txBody>
        </p:sp>
        <p:sp>
          <p:nvSpPr>
            <p:cNvPr id="59" name="Line 16"/>
            <p:cNvSpPr>
              <a:spLocks noChangeShapeType="1"/>
            </p:cNvSpPr>
            <p:nvPr/>
          </p:nvSpPr>
          <p:spPr bwMode="auto">
            <a:xfrm>
              <a:off x="7498502" y="4566833"/>
              <a:ext cx="0" cy="435748"/>
            </a:xfrm>
            <a:prstGeom prst="line">
              <a:avLst/>
            </a:prstGeom>
            <a:noFill/>
            <a:ln w="19050">
              <a:solidFill>
                <a:srgbClr val="FFC000"/>
              </a:solidFill>
              <a:round/>
              <a:headEnd/>
              <a:tailEnd/>
            </a:ln>
            <a:effectLst/>
            <a:extLst>
              <a:ext uri="{909E8E84-426E-40DD-AFC4-6F175D3DCCD1}">
                <a14:hiddenFill xmlns:a14="http://schemas.microsoft.com/office/drawing/2010/main">
                  <a:noFill/>
                </a14:hiddenFill>
              </a:ext>
            </a:extLst>
          </p:spPr>
          <p:txBody>
            <a:bodyPr wrap="none" anchor="ct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FF0000"/>
                </a:solidFill>
                <a:effectLst/>
                <a:uLnTx/>
                <a:uFillTx/>
                <a:latin typeface="Verdana"/>
                <a:ea typeface="楷体_GB2312"/>
                <a:cs typeface="+mn-cs"/>
              </a:endParaRPr>
            </a:p>
          </p:txBody>
        </p:sp>
        <p:sp>
          <p:nvSpPr>
            <p:cNvPr id="60" name="Line 17"/>
            <p:cNvSpPr>
              <a:spLocks noChangeShapeType="1"/>
            </p:cNvSpPr>
            <p:nvPr/>
          </p:nvSpPr>
          <p:spPr bwMode="auto">
            <a:xfrm>
              <a:off x="6548779" y="4820812"/>
              <a:ext cx="444702" cy="0"/>
            </a:xfrm>
            <a:prstGeom prst="line">
              <a:avLst/>
            </a:prstGeom>
            <a:noFill/>
            <a:ln w="38100">
              <a:solidFill>
                <a:srgbClr val="FFC000"/>
              </a:solidFill>
              <a:round/>
              <a:headEnd/>
              <a:tailEnd type="triangle" w="sm" len="med"/>
            </a:ln>
            <a:effectLst/>
            <a:extLst>
              <a:ext uri="{909E8E84-426E-40DD-AFC4-6F175D3DCCD1}">
                <a14:hiddenFill xmlns:a14="http://schemas.microsoft.com/office/drawing/2010/main">
                  <a:noFill/>
                </a14:hiddenFill>
              </a:ext>
            </a:extLst>
          </p:spPr>
          <p:txBody>
            <a:bodyPr wrap="none" anchor="ct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FF0000"/>
                </a:solidFill>
                <a:effectLst/>
                <a:uLnTx/>
                <a:uFillTx/>
                <a:latin typeface="Verdana"/>
                <a:ea typeface="楷体_GB2312"/>
                <a:cs typeface="+mn-cs"/>
              </a:endParaRPr>
            </a:p>
          </p:txBody>
        </p:sp>
        <p:sp>
          <p:nvSpPr>
            <p:cNvPr id="61" name="Line 20"/>
            <p:cNvSpPr>
              <a:spLocks noChangeShapeType="1"/>
            </p:cNvSpPr>
            <p:nvPr/>
          </p:nvSpPr>
          <p:spPr bwMode="auto">
            <a:xfrm>
              <a:off x="7646735" y="4815832"/>
              <a:ext cx="528175" cy="0"/>
            </a:xfrm>
            <a:prstGeom prst="line">
              <a:avLst/>
            </a:prstGeom>
            <a:noFill/>
            <a:ln w="38100">
              <a:solidFill>
                <a:srgbClr val="FFC000"/>
              </a:solidFill>
              <a:round/>
              <a:headEnd/>
              <a:tailEnd type="triangle" w="sm" len="med"/>
            </a:ln>
            <a:effectLst/>
            <a:extLst>
              <a:ext uri="{909E8E84-426E-40DD-AFC4-6F175D3DCCD1}">
                <a14:hiddenFill xmlns:a14="http://schemas.microsoft.com/office/drawing/2010/main">
                  <a:noFill/>
                </a14:hiddenFill>
              </a:ext>
            </a:extLst>
          </p:spPr>
          <p:txBody>
            <a:bodyPr wrap="none" anchor="ct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楷体_GB2312"/>
                <a:cs typeface="+mn-cs"/>
              </a:endParaRPr>
            </a:p>
          </p:txBody>
        </p:sp>
        <p:sp>
          <p:nvSpPr>
            <p:cNvPr id="62" name="Text Box 25"/>
            <p:cNvSpPr txBox="1">
              <a:spLocks noChangeArrowheads="1"/>
            </p:cNvSpPr>
            <p:nvPr/>
          </p:nvSpPr>
          <p:spPr bwMode="auto">
            <a:xfrm>
              <a:off x="5955092" y="4486272"/>
              <a:ext cx="359607" cy="569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marL="0" marR="0" lvl="0" indent="0" algn="l" defTabSz="1097280" rtl="0" eaLnBrk="1" fontAlgn="auto" latinLnBrk="0" hangingPunct="1">
                <a:lnSpc>
                  <a:spcPct val="100000"/>
                </a:lnSpc>
                <a:spcBef>
                  <a:spcPts val="0"/>
                </a:spcBef>
                <a:spcAft>
                  <a:spcPts val="0"/>
                </a:spcAft>
                <a:buClrTx/>
                <a:buSzTx/>
                <a:buFontTx/>
                <a:buNone/>
                <a:tabLst/>
                <a:defRPr/>
              </a:pPr>
              <a:r>
                <a:rPr kumimoji="1" lang="en-US" altLang="zh-CN" sz="3840" b="0" i="0" u="none" strike="noStrike" kern="1200" cap="none" spc="0" normalizeH="0" baseline="0" noProof="0" dirty="0">
                  <a:ln>
                    <a:noFill/>
                  </a:ln>
                  <a:solidFill>
                    <a:srgbClr val="FF0000"/>
                  </a:solidFill>
                  <a:effectLst/>
                  <a:uLnTx/>
                  <a:uFillTx/>
                  <a:latin typeface="Times New Roman" pitchFamily="18" charset="0"/>
                  <a:ea typeface="楷体_GB2312"/>
                  <a:cs typeface="+mn-cs"/>
                </a:rPr>
                <a:t>x</a:t>
              </a:r>
              <a:endParaRPr kumimoji="1" lang="en-US" altLang="zh-CN" sz="2880" b="0" i="0" u="none" strike="noStrike" kern="1200" cap="none" spc="0" normalizeH="0" baseline="0" noProof="0" dirty="0">
                <a:ln>
                  <a:noFill/>
                </a:ln>
                <a:solidFill>
                  <a:srgbClr val="FF0000"/>
                </a:solidFill>
                <a:effectLst/>
                <a:uLnTx/>
                <a:uFillTx/>
                <a:latin typeface="Times New Roman" pitchFamily="18" charset="0"/>
                <a:ea typeface="楷体_GB2312"/>
                <a:cs typeface="+mn-cs"/>
              </a:endParaRPr>
            </a:p>
          </p:txBody>
        </p:sp>
        <p:sp>
          <p:nvSpPr>
            <p:cNvPr id="63" name="Text Box 26"/>
            <p:cNvSpPr txBox="1">
              <a:spLocks noChangeArrowheads="1"/>
            </p:cNvSpPr>
            <p:nvPr/>
          </p:nvSpPr>
          <p:spPr bwMode="auto">
            <a:xfrm>
              <a:off x="7081225" y="4458533"/>
              <a:ext cx="359607" cy="56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marL="0" marR="0" lvl="0" indent="0" algn="l" defTabSz="1097280" rtl="0" eaLnBrk="1" fontAlgn="auto" latinLnBrk="0" hangingPunct="1">
                <a:lnSpc>
                  <a:spcPct val="100000"/>
                </a:lnSpc>
                <a:spcBef>
                  <a:spcPts val="0"/>
                </a:spcBef>
                <a:spcAft>
                  <a:spcPts val="0"/>
                </a:spcAft>
                <a:buClrTx/>
                <a:buSzTx/>
                <a:buFontTx/>
                <a:buNone/>
                <a:tabLst/>
                <a:defRPr/>
              </a:pPr>
              <a:r>
                <a:rPr kumimoji="1" lang="en-US" altLang="zh-CN" sz="3840" b="0" i="0" u="none" strike="noStrike" kern="1200" cap="none" spc="0" normalizeH="0" baseline="0" noProof="0" dirty="0">
                  <a:ln>
                    <a:noFill/>
                  </a:ln>
                  <a:solidFill>
                    <a:srgbClr val="FF0000"/>
                  </a:solidFill>
                  <a:effectLst/>
                  <a:uLnTx/>
                  <a:uFillTx/>
                  <a:latin typeface="Times New Roman" pitchFamily="18" charset="0"/>
                  <a:ea typeface="楷体_GB2312"/>
                  <a:cs typeface="+mn-cs"/>
                </a:rPr>
                <a:t>y</a:t>
              </a:r>
              <a:endParaRPr kumimoji="1" lang="en-US" altLang="zh-CN" sz="2880" b="0" i="0" u="none" strike="noStrike" kern="1200" cap="none" spc="0" normalizeH="0" baseline="0" noProof="0" dirty="0">
                <a:ln>
                  <a:noFill/>
                </a:ln>
                <a:solidFill>
                  <a:srgbClr val="FF0000"/>
                </a:solidFill>
                <a:effectLst/>
                <a:uLnTx/>
                <a:uFillTx/>
                <a:latin typeface="Times New Roman" pitchFamily="18" charset="0"/>
                <a:ea typeface="楷体_GB2312"/>
                <a:cs typeface="+mn-cs"/>
              </a:endParaRPr>
            </a:p>
          </p:txBody>
        </p:sp>
      </p:gr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844" y="4854043"/>
            <a:ext cx="3548804" cy="1654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本占位符 3"/>
          <p:cNvSpPr>
            <a:spLocks noGrp="1"/>
          </p:cNvSpPr>
          <p:nvPr>
            <p:ph type="body" sz="quarter" idx="10"/>
          </p:nvPr>
        </p:nvSpPr>
        <p:spPr>
          <a:xfrm>
            <a:off x="1429882" y="1268760"/>
            <a:ext cx="9664391" cy="1901011"/>
          </a:xfrm>
        </p:spPr>
        <p:txBody>
          <a:bodyPr>
            <a:noAutofit/>
          </a:bodyPr>
          <a:lstStyle/>
          <a:p>
            <a:pPr algn="l" defTabSz="1097280">
              <a:lnSpc>
                <a:spcPct val="120000"/>
              </a:lnSpc>
              <a:defRPr/>
            </a:pPr>
            <a:r>
              <a:rPr lang="en-US" altLang="zh-CN" sz="2880" dirty="0">
                <a:solidFill>
                  <a:srgbClr val="FF0000"/>
                </a:solidFill>
              </a:rPr>
              <a:t>2. </a:t>
            </a:r>
            <a:r>
              <a:rPr lang="zh-CN" altLang="en-US" sz="2880" dirty="0">
                <a:solidFill>
                  <a:srgbClr val="FF0000"/>
                </a:solidFill>
              </a:rPr>
              <a:t>链式存储结构</a:t>
            </a:r>
            <a:r>
              <a:rPr lang="en-US" altLang="zh-CN" sz="2880" dirty="0">
                <a:solidFill>
                  <a:srgbClr val="FF0000"/>
                </a:solidFill>
              </a:rPr>
              <a:t>Linked implementation</a:t>
            </a:r>
          </a:p>
          <a:p>
            <a:pPr lvl="1" algn="l" defTabSz="1097280">
              <a:lnSpc>
                <a:spcPct val="120000"/>
              </a:lnSpc>
              <a:defRPr/>
            </a:pPr>
            <a:r>
              <a:rPr lang="zh-CN" altLang="en-US" b="1" dirty="0"/>
              <a:t>逻辑上相邻的元素，其物理位置不一定</a:t>
            </a:r>
            <a:r>
              <a:rPr lang="zh-CN" altLang="en-US" b="1" dirty="0" smtClean="0"/>
              <a:t>相邻；</a:t>
            </a:r>
            <a:endParaRPr lang="en-US" altLang="zh-CN" b="1" dirty="0" smtClean="0"/>
          </a:p>
          <a:p>
            <a:pPr lvl="1" algn="l" defTabSz="1097280">
              <a:lnSpc>
                <a:spcPct val="120000"/>
              </a:lnSpc>
              <a:defRPr/>
            </a:pPr>
            <a:r>
              <a:rPr lang="zh-CN" altLang="en-US" b="1" dirty="0" smtClean="0"/>
              <a:t>元素</a:t>
            </a:r>
            <a:r>
              <a:rPr lang="zh-CN" altLang="en-US" b="1" dirty="0"/>
              <a:t>之间的逻辑关系由</a:t>
            </a:r>
            <a:r>
              <a:rPr lang="zh-CN" altLang="en-US" b="1" dirty="0">
                <a:solidFill>
                  <a:srgbClr val="FF0000"/>
                </a:solidFill>
              </a:rPr>
              <a:t>附加的链域</a:t>
            </a:r>
            <a:r>
              <a:rPr lang="zh-CN" altLang="en-US" b="1" dirty="0" smtClean="0"/>
              <a:t>（指针</a:t>
            </a:r>
            <a:r>
              <a:rPr lang="zh-CN" altLang="en-US" b="1" dirty="0"/>
              <a:t>域）来</a:t>
            </a:r>
            <a:r>
              <a:rPr lang="zh-CN" altLang="en-US" b="1" dirty="0" smtClean="0"/>
              <a:t>指示；</a:t>
            </a:r>
            <a:endParaRPr lang="en-US" altLang="zh-CN" b="1" dirty="0"/>
          </a:p>
          <a:p>
            <a:pPr marL="548640" lvl="1" indent="0" algn="l" defTabSz="1097280">
              <a:lnSpc>
                <a:spcPct val="120000"/>
              </a:lnSpc>
              <a:buNone/>
              <a:defRPr/>
            </a:pPr>
            <a:r>
              <a:rPr kumimoji="1" lang="zh-CN" altLang="en-US" sz="2880" dirty="0">
                <a:solidFill>
                  <a:srgbClr val="0000FF"/>
                </a:solidFill>
                <a:effectLst>
                  <a:outerShdw blurRad="38100" dist="38100" dir="2700000" algn="tl">
                    <a:srgbClr val="000000">
                      <a:alpha val="43137"/>
                    </a:srgbClr>
                  </a:outerShdw>
                </a:effectLst>
                <a:latin typeface="华文楷体" pitchFamily="2" charset="-122"/>
                <a:ea typeface="华文楷体" pitchFamily="2" charset="-122"/>
              </a:rPr>
              <a:t>表示</a:t>
            </a:r>
            <a:r>
              <a:rPr kumimoji="1" lang="zh-CN" altLang="en-US" sz="2880" dirty="0">
                <a:solidFill>
                  <a:srgbClr val="0000FF"/>
                </a:solidFill>
                <a:effectLst>
                  <a:outerShdw blurRad="38100" dist="38100" dir="2700000" algn="tl">
                    <a:srgbClr val="000000">
                      <a:alpha val="43137"/>
                    </a:srgbClr>
                  </a:outerShdw>
                </a:effectLst>
                <a:latin typeface="华文楷体" pitchFamily="2" charset="-122"/>
                <a:ea typeface="华文楷体" pitchFamily="2" charset="-122"/>
                <a:sym typeface="Symbol" panose="05050102010706020507" pitchFamily="18" charset="2"/>
              </a:rPr>
              <a:t></a:t>
            </a:r>
            <a:r>
              <a:rPr kumimoji="1" lang="en-US" altLang="zh-CN" sz="2880" dirty="0">
                <a:solidFill>
                  <a:srgbClr val="0000FF"/>
                </a:solidFill>
                <a:effectLst>
                  <a:outerShdw blurRad="38100" dist="38100" dir="2700000" algn="tl">
                    <a:srgbClr val="000000">
                      <a:alpha val="43137"/>
                    </a:srgbClr>
                  </a:outerShdw>
                </a:effectLst>
                <a:latin typeface="华文楷体" pitchFamily="2" charset="-122"/>
                <a:ea typeface="华文楷体" pitchFamily="2" charset="-122"/>
              </a:rPr>
              <a:t>x, y</a:t>
            </a:r>
            <a:r>
              <a:rPr kumimoji="1" lang="en-US" altLang="zh-CN" sz="2880" dirty="0">
                <a:solidFill>
                  <a:srgbClr val="0000FF"/>
                </a:solidFill>
                <a:effectLst>
                  <a:outerShdw blurRad="38100" dist="38100" dir="2700000" algn="tl">
                    <a:srgbClr val="000000">
                      <a:alpha val="43137"/>
                    </a:srgbClr>
                  </a:outerShdw>
                </a:effectLst>
                <a:latin typeface="华文楷体" pitchFamily="2" charset="-122"/>
                <a:ea typeface="华文楷体" pitchFamily="2" charset="-122"/>
                <a:sym typeface="Symbol" panose="05050102010706020507" pitchFamily="18" charset="2"/>
              </a:rPr>
              <a:t></a:t>
            </a:r>
            <a:r>
              <a:rPr kumimoji="1" lang="zh-CN" altLang="en-US" sz="2880" dirty="0">
                <a:solidFill>
                  <a:srgbClr val="0000FF"/>
                </a:solidFill>
                <a:effectLst>
                  <a:outerShdw blurRad="38100" dist="38100" dir="2700000" algn="tl">
                    <a:srgbClr val="000000">
                      <a:alpha val="43137"/>
                    </a:srgbClr>
                  </a:outerShdw>
                </a:effectLst>
                <a:latin typeface="华文楷体" pitchFamily="2" charset="-122"/>
                <a:ea typeface="华文楷体" pitchFamily="2" charset="-122"/>
                <a:sym typeface="Symbol" panose="05050102010706020507" pitchFamily="18" charset="2"/>
              </a:rPr>
              <a:t>的方法：</a:t>
            </a:r>
            <a:endParaRPr kumimoji="1" lang="en-US" altLang="zh-CN" sz="2880" dirty="0">
              <a:solidFill>
                <a:srgbClr val="0000FF"/>
              </a:solidFill>
              <a:effectLst>
                <a:outerShdw blurRad="38100" dist="38100" dir="2700000" algn="tl">
                  <a:srgbClr val="000000">
                    <a:alpha val="43137"/>
                  </a:srgbClr>
                </a:outerShdw>
              </a:effectLst>
              <a:latin typeface="华文楷体" pitchFamily="2" charset="-122"/>
              <a:ea typeface="华文楷体" pitchFamily="2" charset="-122"/>
              <a:sym typeface="Symbol" panose="05050102010706020507" pitchFamily="18" charset="2"/>
            </a:endParaRPr>
          </a:p>
          <a:p>
            <a:pPr lvl="1" algn="l">
              <a:lnSpc>
                <a:spcPct val="120000"/>
              </a:lnSpc>
              <a:defRPr/>
            </a:pPr>
            <a:r>
              <a:rPr lang="zh-CN" altLang="en-US" b="1" dirty="0"/>
              <a:t>在存储</a:t>
            </a:r>
            <a:r>
              <a:rPr lang="en-US" b="1" dirty="0" smtClean="0"/>
              <a:t>x</a:t>
            </a:r>
            <a:r>
              <a:rPr lang="zh-CN" altLang="en-US" b="1" dirty="0" smtClean="0"/>
              <a:t>的</a:t>
            </a:r>
            <a:r>
              <a:rPr lang="zh-CN" altLang="en-US" b="1" dirty="0"/>
              <a:t>同时附加存储一个地址，该地址为</a:t>
            </a:r>
            <a:r>
              <a:rPr lang="en-US" b="1" dirty="0" smtClean="0"/>
              <a:t>y</a:t>
            </a:r>
            <a:r>
              <a:rPr lang="zh-CN" altLang="en-US" b="1" dirty="0" smtClean="0"/>
              <a:t>的</a:t>
            </a:r>
            <a:r>
              <a:rPr lang="zh-CN" altLang="en-US" b="1" dirty="0"/>
              <a:t>内存映像的位置，称为指向</a:t>
            </a:r>
            <a:r>
              <a:rPr lang="en-US" b="1" dirty="0"/>
              <a:t>y</a:t>
            </a:r>
            <a:r>
              <a:rPr lang="zh-CN" altLang="en-US" b="1" dirty="0"/>
              <a:t>的指针。</a:t>
            </a:r>
            <a:endParaRPr lang="en-US" altLang="zh-CN" b="1" dirty="0"/>
          </a:p>
        </p:txBody>
      </p:sp>
      <p:sp>
        <p:nvSpPr>
          <p:cNvPr id="3" name="标题 2"/>
          <p:cNvSpPr>
            <a:spLocks noGrp="1"/>
          </p:cNvSpPr>
          <p:nvPr>
            <p:ph type="title"/>
          </p:nvPr>
        </p:nvSpPr>
        <p:spPr/>
        <p:txBody>
          <a:bodyPr>
            <a:normAutofit fontScale="90000"/>
          </a:bodyPr>
          <a:lstStyle/>
          <a:p>
            <a:pPr algn="l"/>
            <a:r>
              <a:rPr lang="zh-CN" altLang="en-US" dirty="0"/>
              <a:t>存储结构（</a:t>
            </a:r>
            <a:r>
              <a:rPr lang="en-US" altLang="zh-CN" dirty="0"/>
              <a:t> Storage structure </a:t>
            </a:r>
            <a:r>
              <a:rPr lang="zh-CN" altLang="en-US" dirty="0"/>
              <a:t>）</a:t>
            </a:r>
          </a:p>
        </p:txBody>
      </p:sp>
    </p:spTree>
    <p:extLst>
      <p:ext uri="{BB962C8B-B14F-4D97-AF65-F5344CB8AC3E}">
        <p14:creationId xmlns:p14="http://schemas.microsoft.com/office/powerpoint/2010/main" val="4025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占位符 28"/>
          <p:cNvSpPr>
            <a:spLocks noGrp="1"/>
          </p:cNvSpPr>
          <p:nvPr>
            <p:ph type="body" sz="quarter" idx="10"/>
          </p:nvPr>
        </p:nvSpPr>
        <p:spPr/>
        <p:txBody>
          <a:bodyPr>
            <a:normAutofit/>
          </a:bodyPr>
          <a:lstStyle/>
          <a:p>
            <a:pPr algn="l">
              <a:lnSpc>
                <a:spcPct val="120000"/>
              </a:lnSpc>
              <a:defRPr/>
            </a:pPr>
            <a:r>
              <a:rPr lang="en-US" altLang="zh-CN" sz="2880" dirty="0">
                <a:solidFill>
                  <a:srgbClr val="FF0000"/>
                </a:solidFill>
              </a:rPr>
              <a:t>2. </a:t>
            </a:r>
            <a:r>
              <a:rPr lang="zh-CN" altLang="en-US" sz="2880" dirty="0">
                <a:solidFill>
                  <a:srgbClr val="FF0000"/>
                </a:solidFill>
              </a:rPr>
              <a:t>链式存储结构</a:t>
            </a:r>
            <a:r>
              <a:rPr lang="en-US" altLang="zh-CN" sz="2880" dirty="0">
                <a:solidFill>
                  <a:srgbClr val="FF0000"/>
                </a:solidFill>
              </a:rPr>
              <a:t>Linked implementation</a:t>
            </a:r>
          </a:p>
          <a:p>
            <a:pPr lvl="1">
              <a:lnSpc>
                <a:spcPct val="120000"/>
              </a:lnSpc>
              <a:defRPr/>
            </a:pPr>
            <a:r>
              <a:rPr kumimoji="1" lang="zh-CN" altLang="zh-CN" b="1" smtClean="0"/>
              <a:t>元素</a:t>
            </a:r>
            <a:r>
              <a:rPr kumimoji="1" lang="zh-CN" altLang="zh-CN" b="1" dirty="0"/>
              <a:t>在内存中的</a:t>
            </a:r>
            <a:r>
              <a:rPr kumimoji="1" lang="zh-CN" altLang="zh-CN" b="1"/>
              <a:t>映像</a:t>
            </a:r>
            <a:r>
              <a:rPr kumimoji="1" lang="zh-CN" altLang="zh-CN" b="1" smtClean="0"/>
              <a:t>包含</a:t>
            </a:r>
            <a:r>
              <a:rPr kumimoji="1" lang="zh-CN" altLang="en-US" b="1" smtClean="0"/>
              <a:t>：</a:t>
            </a:r>
            <a:r>
              <a:rPr kumimoji="1" lang="zh-CN" altLang="zh-CN" b="1" smtClean="0">
                <a:solidFill>
                  <a:srgbClr val="FF0000"/>
                </a:solidFill>
              </a:rPr>
              <a:t>元素</a:t>
            </a:r>
            <a:r>
              <a:rPr kumimoji="1" lang="zh-CN" altLang="zh-CN" b="1" dirty="0">
                <a:solidFill>
                  <a:srgbClr val="FF0000"/>
                </a:solidFill>
              </a:rPr>
              <a:t>值</a:t>
            </a:r>
            <a:r>
              <a:rPr kumimoji="1" lang="zh-CN" altLang="zh-CN" b="1" dirty="0"/>
              <a:t>和</a:t>
            </a:r>
            <a:r>
              <a:rPr kumimoji="1" lang="zh-CN" altLang="zh-CN" b="1">
                <a:solidFill>
                  <a:srgbClr val="FF0000"/>
                </a:solidFill>
              </a:rPr>
              <a:t>指针</a:t>
            </a:r>
            <a:r>
              <a:rPr kumimoji="1" lang="zh-CN" altLang="zh-CN" b="1" smtClean="0">
                <a:solidFill>
                  <a:srgbClr val="FF0000"/>
                </a:solidFill>
              </a:rPr>
              <a:t>域</a:t>
            </a:r>
            <a:r>
              <a:rPr kumimoji="1" lang="zh-CN" altLang="en-US" b="1" smtClean="0"/>
              <a:t>，这</a:t>
            </a:r>
            <a:r>
              <a:rPr kumimoji="1" lang="zh-CN" altLang="zh-CN" b="1" smtClean="0"/>
              <a:t>两</a:t>
            </a:r>
            <a:r>
              <a:rPr kumimoji="1" lang="zh-CN" altLang="zh-CN" b="1" dirty="0"/>
              <a:t>个部分的整体，</a:t>
            </a:r>
            <a:r>
              <a:rPr kumimoji="1" lang="zh-CN" altLang="zh-CN" b="1"/>
              <a:t>称为</a:t>
            </a:r>
            <a:r>
              <a:rPr kumimoji="1" lang="zh-CN" altLang="zh-CN" b="1" smtClean="0">
                <a:solidFill>
                  <a:srgbClr val="FF0000"/>
                </a:solidFill>
              </a:rPr>
              <a:t>结点</a:t>
            </a:r>
            <a:r>
              <a:rPr kumimoji="1" lang="zh-CN" altLang="en-US" b="1" smtClean="0"/>
              <a:t>；</a:t>
            </a:r>
            <a:endParaRPr kumimoji="1" lang="en-US" altLang="zh-CN" b="1" dirty="0"/>
          </a:p>
          <a:p>
            <a:pPr lvl="1" fontAlgn="base">
              <a:lnSpc>
                <a:spcPct val="120000"/>
              </a:lnSpc>
              <a:defRPr/>
            </a:pPr>
            <a:r>
              <a:rPr kumimoji="1" lang="zh-CN" altLang="en-US" b="1" dirty="0"/>
              <a:t>每个结点的存储空间是单独分配的，因此存储这些结点的内存空间不一定</a:t>
            </a:r>
            <a:r>
              <a:rPr kumimoji="1" lang="zh-CN" altLang="en-US" b="1"/>
              <a:t>是</a:t>
            </a:r>
            <a:r>
              <a:rPr kumimoji="1" lang="zh-CN" altLang="en-US" b="1" smtClean="0"/>
              <a:t>连续的；</a:t>
            </a:r>
            <a:endParaRPr kumimoji="1" lang="en-US" altLang="zh-CN" b="1" dirty="0"/>
          </a:p>
          <a:p>
            <a:pPr lvl="1" fontAlgn="base">
              <a:lnSpc>
                <a:spcPct val="120000"/>
              </a:lnSpc>
              <a:defRPr/>
            </a:pPr>
            <a:r>
              <a:rPr kumimoji="1" lang="zh-CN" altLang="en-US" b="1" smtClean="0"/>
              <a:t>通过指针</a:t>
            </a:r>
            <a:r>
              <a:rPr kumimoji="1" lang="zh-CN" altLang="en-US" b="1"/>
              <a:t>域将每一</a:t>
            </a:r>
            <a:r>
              <a:rPr kumimoji="1" lang="zh-CN" altLang="en-US" b="1" smtClean="0"/>
              <a:t>个结点连接</a:t>
            </a:r>
            <a:r>
              <a:rPr kumimoji="1" lang="zh-CN" altLang="en-US" b="1"/>
              <a:t>起来</a:t>
            </a:r>
            <a:r>
              <a:rPr kumimoji="1" lang="zh-CN" altLang="en-US" b="1" smtClean="0"/>
              <a:t>，形成</a:t>
            </a:r>
            <a:r>
              <a:rPr kumimoji="1" lang="zh-CN" altLang="en-US" b="1" dirty="0"/>
              <a:t>链式存储结构。</a:t>
            </a:r>
          </a:p>
          <a:p>
            <a:r>
              <a:rPr lang="zh-CN" altLang="en-US" sz="2400">
                <a:solidFill>
                  <a:srgbClr val="FF0000"/>
                </a:solidFill>
              </a:rPr>
              <a:t>链式存储结构存储线性表 </a:t>
            </a:r>
          </a:p>
          <a:p>
            <a:endParaRPr lang="en-US" dirty="0"/>
          </a:p>
        </p:txBody>
      </p:sp>
      <p:sp>
        <p:nvSpPr>
          <p:cNvPr id="3" name="标题 2"/>
          <p:cNvSpPr>
            <a:spLocks noGrp="1"/>
          </p:cNvSpPr>
          <p:nvPr>
            <p:ph type="title"/>
          </p:nvPr>
        </p:nvSpPr>
        <p:spPr>
          <a:prstGeom prst="rect">
            <a:avLst/>
          </a:prstGeom>
        </p:spPr>
        <p:txBody>
          <a:bodyPr>
            <a:normAutofit fontScale="90000"/>
          </a:bodyPr>
          <a:lstStyle/>
          <a:p>
            <a:r>
              <a:rPr lang="zh-CN" altLang="en-US" dirty="0"/>
              <a:t>存储结构（</a:t>
            </a:r>
            <a:r>
              <a:rPr lang="en-US" altLang="zh-CN" dirty="0"/>
              <a:t> Storage structure </a:t>
            </a:r>
            <a:r>
              <a:rPr lang="zh-CN" altLang="en-US" dirty="0"/>
              <a:t>）</a:t>
            </a:r>
            <a:endParaRPr lang="en-US" dirty="0"/>
          </a:p>
        </p:txBody>
      </p:sp>
      <p:pic>
        <p:nvPicPr>
          <p:cNvPr id="30" name="图片 29"/>
          <p:cNvPicPr preferRelativeResize="0">
            <a:picLocks noChangeAspect="1"/>
          </p:cNvPicPr>
          <p:nvPr/>
        </p:nvPicPr>
        <p:blipFill>
          <a:blip r:embed="rId3"/>
          <a:stretch>
            <a:fillRect/>
          </a:stretch>
        </p:blipFill>
        <p:spPr>
          <a:xfrm>
            <a:off x="1868101" y="5589241"/>
            <a:ext cx="7320584" cy="731070"/>
          </a:xfrm>
          <a:prstGeom prst="rect">
            <a:avLst/>
          </a:prstGeom>
        </p:spPr>
      </p:pic>
    </p:spTree>
    <p:extLst>
      <p:ext uri="{BB962C8B-B14F-4D97-AF65-F5344CB8AC3E}">
        <p14:creationId xmlns:p14="http://schemas.microsoft.com/office/powerpoint/2010/main" val="2853651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a:xfrm>
            <a:off x="1429882" y="1182352"/>
            <a:ext cx="9664391" cy="2106338"/>
          </a:xfrm>
        </p:spPr>
        <p:txBody>
          <a:bodyPr/>
          <a:lstStyle/>
          <a:p>
            <a:pPr algn="l" defTabSz="1097280">
              <a:lnSpc>
                <a:spcPct val="120000"/>
              </a:lnSpc>
              <a:defRPr/>
            </a:pPr>
            <a:r>
              <a:rPr lang="en-US" altLang="zh-CN" sz="2880" dirty="0">
                <a:solidFill>
                  <a:srgbClr val="FF0000"/>
                </a:solidFill>
              </a:rPr>
              <a:t>3. </a:t>
            </a:r>
            <a:r>
              <a:rPr lang="zh-CN" altLang="en-US" sz="2880" dirty="0">
                <a:solidFill>
                  <a:srgbClr val="FF0000"/>
                </a:solidFill>
              </a:rPr>
              <a:t>索引存储结构</a:t>
            </a:r>
            <a:endParaRPr lang="en-US" altLang="zh-CN" sz="2880" dirty="0">
              <a:solidFill>
                <a:srgbClr val="FF0000"/>
              </a:solidFill>
            </a:endParaRPr>
          </a:p>
          <a:p>
            <a:pPr lvl="1" algn="l" defTabSz="1097280">
              <a:lnSpc>
                <a:spcPct val="120000"/>
              </a:lnSpc>
              <a:defRPr/>
            </a:pPr>
            <a:r>
              <a:rPr kumimoji="1" lang="zh-CN" altLang="en-US" b="1" dirty="0" smtClean="0">
                <a:latin typeface="+mn-lt"/>
              </a:rPr>
              <a:t>主</a:t>
            </a:r>
            <a:r>
              <a:rPr kumimoji="1" lang="zh-CN" altLang="en-US" b="1" dirty="0">
                <a:latin typeface="+mn-lt"/>
              </a:rPr>
              <a:t>数据表用</a:t>
            </a:r>
            <a:r>
              <a:rPr kumimoji="1" lang="zh-CN" altLang="en-US" b="1" dirty="0">
                <a:solidFill>
                  <a:srgbClr val="FF0000"/>
                </a:solidFill>
                <a:latin typeface="+mn-lt"/>
              </a:rPr>
              <a:t>顺序表</a:t>
            </a:r>
            <a:r>
              <a:rPr kumimoji="1" lang="zh-CN" altLang="en-US" b="1" dirty="0">
                <a:latin typeface="+mn-lt"/>
              </a:rPr>
              <a:t>存储元素信息的同时，再建立附加的</a:t>
            </a:r>
            <a:r>
              <a:rPr kumimoji="1" lang="zh-CN" altLang="en-US" b="1" dirty="0">
                <a:solidFill>
                  <a:srgbClr val="FF0000"/>
                </a:solidFill>
                <a:latin typeface="+mn-lt"/>
              </a:rPr>
              <a:t>索引表</a:t>
            </a:r>
            <a:r>
              <a:rPr kumimoji="1" lang="zh-CN" altLang="en-US" b="1" dirty="0" smtClean="0">
                <a:latin typeface="+mn-lt"/>
              </a:rPr>
              <a:t>。</a:t>
            </a:r>
            <a:endParaRPr kumimoji="1" lang="en-US" altLang="zh-CN" b="1" dirty="0" smtClean="0">
              <a:latin typeface="+mn-lt"/>
            </a:endParaRPr>
          </a:p>
          <a:p>
            <a:pPr lvl="1" algn="l" defTabSz="1097280">
              <a:lnSpc>
                <a:spcPct val="120000"/>
              </a:lnSpc>
              <a:defRPr/>
            </a:pPr>
            <a:r>
              <a:rPr kumimoji="1" lang="zh-CN" altLang="en-US" b="1" dirty="0" smtClean="0">
                <a:latin typeface="+mn-lt"/>
              </a:rPr>
              <a:t>该</a:t>
            </a:r>
            <a:r>
              <a:rPr kumimoji="1" lang="zh-CN" altLang="en-US" b="1" dirty="0">
                <a:latin typeface="+mn-lt"/>
              </a:rPr>
              <a:t>方法主要用于</a:t>
            </a:r>
            <a:r>
              <a:rPr kumimoji="1" lang="zh-CN" altLang="en-US" b="1" dirty="0">
                <a:solidFill>
                  <a:srgbClr val="FF0000"/>
                </a:solidFill>
                <a:latin typeface="+mn-lt"/>
              </a:rPr>
              <a:t>快速查找</a:t>
            </a:r>
            <a:r>
              <a:rPr kumimoji="1" lang="zh-CN" altLang="en-US" b="1" dirty="0">
                <a:latin typeface="+mn-lt"/>
              </a:rPr>
              <a:t>数据元素</a:t>
            </a:r>
            <a:r>
              <a:rPr kumimoji="1" lang="zh-CN" altLang="en-US" b="1" dirty="0" smtClean="0">
                <a:latin typeface="+mn-lt"/>
              </a:rPr>
              <a:t>。</a:t>
            </a:r>
            <a:endParaRPr kumimoji="1" lang="zh-CN" altLang="en-US" b="1" dirty="0">
              <a:latin typeface="+mn-lt"/>
            </a:endParaRPr>
          </a:p>
          <a:p>
            <a:endParaRPr lang="zh-CN" altLang="en-US" dirty="0"/>
          </a:p>
        </p:txBody>
      </p:sp>
      <p:sp>
        <p:nvSpPr>
          <p:cNvPr id="6" name="标题 5"/>
          <p:cNvSpPr>
            <a:spLocks noGrp="1"/>
          </p:cNvSpPr>
          <p:nvPr>
            <p:ph type="title"/>
          </p:nvPr>
        </p:nvSpPr>
        <p:spPr/>
        <p:txBody>
          <a:bodyPr>
            <a:normAutofit fontScale="90000"/>
          </a:bodyPr>
          <a:lstStyle/>
          <a:p>
            <a:r>
              <a:rPr lang="zh-CN" altLang="en-US" dirty="0"/>
              <a:t>存储结构（</a:t>
            </a:r>
            <a:r>
              <a:rPr lang="en-US" altLang="zh-CN" dirty="0"/>
              <a:t> Storage structure </a:t>
            </a:r>
            <a:r>
              <a:rPr lang="zh-CN" altLang="en-US" dirty="0"/>
              <a:t>）</a:t>
            </a:r>
          </a:p>
        </p:txBody>
      </p:sp>
      <p:pic>
        <p:nvPicPr>
          <p:cNvPr id="4" name="图片 3"/>
          <p:cNvPicPr>
            <a:picLocks noChangeAspect="1"/>
          </p:cNvPicPr>
          <p:nvPr/>
        </p:nvPicPr>
        <p:blipFill>
          <a:blip r:embed="rId2"/>
          <a:stretch>
            <a:fillRect/>
          </a:stretch>
        </p:blipFill>
        <p:spPr>
          <a:xfrm>
            <a:off x="997834" y="3288689"/>
            <a:ext cx="9726930" cy="3268980"/>
          </a:xfrm>
          <a:prstGeom prst="rect">
            <a:avLst/>
          </a:prstGeom>
        </p:spPr>
      </p:pic>
      <p:sp>
        <p:nvSpPr>
          <p:cNvPr id="5" name="TextBox 1"/>
          <p:cNvSpPr txBox="1">
            <a:spLocks noChangeArrowheads="1"/>
          </p:cNvSpPr>
          <p:nvPr/>
        </p:nvSpPr>
        <p:spPr bwMode="auto">
          <a:xfrm>
            <a:off x="5404724" y="4826187"/>
            <a:ext cx="2031325" cy="830997"/>
          </a:xfrm>
          <a:prstGeom prst="rect">
            <a:avLst/>
          </a:prstGeom>
          <a:noFill/>
          <a:ln w="9525">
            <a:noFill/>
            <a:miter lim="800000"/>
            <a:headEnd/>
            <a:tailEnd/>
          </a:ln>
        </p:spPr>
        <p:txBody>
          <a:bodyPr wrap="none">
            <a:spAutoFit/>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Verdana"/>
                <a:ea typeface="+mn-ea"/>
                <a:cs typeface="+mn-cs"/>
              </a:rPr>
              <a:t>块间有序</a:t>
            </a:r>
            <a:endParaRPr kumimoji="0" lang="en-US" altLang="zh-CN" sz="2400" b="0" i="0" u="none" strike="noStrike" kern="1200" cap="none" spc="0" normalizeH="0" baseline="0" noProof="0" dirty="0">
              <a:ln>
                <a:noFill/>
              </a:ln>
              <a:solidFill>
                <a:srgbClr val="FF0000"/>
              </a:solidFill>
              <a:effectLst/>
              <a:uLnTx/>
              <a:uFillTx/>
              <a:latin typeface="Verdana"/>
              <a:ea typeface="+mn-ea"/>
              <a:cs typeface="+mn-cs"/>
            </a:endParaRPr>
          </a:p>
          <a:p>
            <a:pPr marL="0" marR="0" lvl="0" indent="0" algn="l" defTabSz="109728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Verdana"/>
                <a:ea typeface="+mn-ea"/>
                <a:cs typeface="+mn-cs"/>
              </a:rPr>
              <a:t>块内可以无序</a:t>
            </a:r>
          </a:p>
        </p:txBody>
      </p:sp>
    </p:spTree>
    <p:extLst>
      <p:ext uri="{BB962C8B-B14F-4D97-AF65-F5344CB8AC3E}">
        <p14:creationId xmlns:p14="http://schemas.microsoft.com/office/powerpoint/2010/main" val="1571058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3473" y="1268760"/>
            <a:ext cx="9664391" cy="4867072"/>
          </a:xfrm>
        </p:spPr>
        <p:txBody>
          <a:bodyPr>
            <a:noAutofit/>
          </a:bodyPr>
          <a:lstStyle/>
          <a:p>
            <a:pPr algn="l" defTabSz="1097280">
              <a:lnSpc>
                <a:spcPct val="120000"/>
              </a:lnSpc>
              <a:defRPr/>
            </a:pPr>
            <a:r>
              <a:rPr lang="en-US" altLang="zh-CN" sz="2880" dirty="0">
                <a:solidFill>
                  <a:srgbClr val="FF0000"/>
                </a:solidFill>
              </a:rPr>
              <a:t>4 . </a:t>
            </a:r>
            <a:r>
              <a:rPr lang="zh-CN" altLang="en-US" sz="2880" dirty="0">
                <a:solidFill>
                  <a:srgbClr val="FF0000"/>
                </a:solidFill>
              </a:rPr>
              <a:t>哈希存储结构</a:t>
            </a:r>
            <a:endParaRPr lang="en-US" altLang="zh-CN" sz="2880" dirty="0">
              <a:solidFill>
                <a:srgbClr val="FF0000"/>
              </a:solidFill>
            </a:endParaRPr>
          </a:p>
          <a:p>
            <a:pPr lvl="1" algn="l" defTabSz="1097280">
              <a:lnSpc>
                <a:spcPct val="120000"/>
              </a:lnSpc>
              <a:defRPr/>
            </a:pPr>
            <a:r>
              <a:rPr kumimoji="1" lang="zh-CN" altLang="zh-CN" b="1" dirty="0" smtClean="0">
                <a:latin typeface="+mn-lt"/>
              </a:rPr>
              <a:t>也称</a:t>
            </a:r>
            <a:r>
              <a:rPr kumimoji="1" lang="zh-CN" altLang="en-US" b="1" dirty="0" smtClean="0">
                <a:latin typeface="+mn-lt"/>
              </a:rPr>
              <a:t>哈希表，</a:t>
            </a:r>
            <a:r>
              <a:rPr kumimoji="1" lang="zh-CN" altLang="zh-CN" b="1" dirty="0" smtClean="0">
                <a:solidFill>
                  <a:srgbClr val="FF0000"/>
                </a:solidFill>
                <a:latin typeface="+mn-lt"/>
              </a:rPr>
              <a:t>散列</a:t>
            </a:r>
            <a:r>
              <a:rPr kumimoji="1" lang="zh-CN" altLang="en-US" b="1" dirty="0" smtClean="0">
                <a:solidFill>
                  <a:srgbClr val="FF0000"/>
                </a:solidFill>
                <a:latin typeface="+mn-lt"/>
              </a:rPr>
              <a:t>表，</a:t>
            </a:r>
            <a:r>
              <a:rPr kumimoji="1" lang="zh-CN" altLang="en-US" b="1" dirty="0" smtClean="0">
                <a:latin typeface="+mn-lt"/>
              </a:rPr>
              <a:t>通常</a:t>
            </a:r>
            <a:r>
              <a:rPr kumimoji="1" lang="zh-CN" altLang="en-US" b="1" dirty="0">
                <a:latin typeface="+mn-lt"/>
              </a:rPr>
              <a:t>是一个稀疏顺序表，用于存储集合</a:t>
            </a:r>
            <a:r>
              <a:rPr kumimoji="1" lang="zh-CN" altLang="en-US" b="1" dirty="0" smtClean="0">
                <a:latin typeface="+mn-lt"/>
              </a:rPr>
              <a:t>，元素的存储位置由关键字值决定。</a:t>
            </a:r>
            <a:endParaRPr kumimoji="1" lang="en-US" altLang="zh-CN" b="1" dirty="0" smtClean="0">
              <a:latin typeface="+mn-lt"/>
            </a:endParaRPr>
          </a:p>
          <a:p>
            <a:pPr lvl="1" algn="l" defTabSz="1097280">
              <a:lnSpc>
                <a:spcPct val="120000"/>
              </a:lnSpc>
              <a:defRPr/>
            </a:pPr>
            <a:r>
              <a:rPr kumimoji="1" lang="zh-CN" altLang="en-US" b="1" dirty="0"/>
              <a:t>该方法主要用于</a:t>
            </a:r>
            <a:r>
              <a:rPr kumimoji="1" lang="zh-CN" altLang="en-US" b="1" dirty="0">
                <a:solidFill>
                  <a:srgbClr val="FF0000"/>
                </a:solidFill>
              </a:rPr>
              <a:t>快速查找</a:t>
            </a:r>
            <a:r>
              <a:rPr kumimoji="1" lang="zh-CN" altLang="en-US" b="1" dirty="0"/>
              <a:t>数据元素</a:t>
            </a:r>
            <a:r>
              <a:rPr kumimoji="1" lang="zh-CN" altLang="en-US" b="1" dirty="0" smtClean="0">
                <a:latin typeface="+mn-lt"/>
              </a:rPr>
              <a:t>。</a:t>
            </a:r>
            <a:endParaRPr kumimoji="1" lang="en-US" altLang="zh-CN" b="1" dirty="0" smtClean="0">
              <a:latin typeface="+mn-lt"/>
            </a:endParaRPr>
          </a:p>
          <a:p>
            <a:pPr lvl="1" algn="l" defTabSz="1097280">
              <a:lnSpc>
                <a:spcPct val="120000"/>
              </a:lnSpc>
              <a:defRPr/>
            </a:pPr>
            <a:r>
              <a:rPr kumimoji="1" lang="zh-CN" altLang="en-US" b="1" dirty="0" smtClean="0"/>
              <a:t>高级语言中的字典和集合，底层常采用哈</a:t>
            </a:r>
            <a:r>
              <a:rPr kumimoji="1" lang="zh-CN" altLang="en-US" b="1" dirty="0"/>
              <a:t>希存储结构</a:t>
            </a:r>
            <a:r>
              <a:rPr kumimoji="1" lang="zh-CN" altLang="en-US" b="1" dirty="0" smtClean="0"/>
              <a:t>实现。</a:t>
            </a:r>
            <a:endParaRPr kumimoji="1" lang="zh-CN" altLang="en-US" b="1" dirty="0"/>
          </a:p>
          <a:p>
            <a:pPr lvl="1" algn="l" defTabSz="1097280">
              <a:lnSpc>
                <a:spcPct val="120000"/>
              </a:lnSpc>
              <a:defRPr/>
            </a:pPr>
            <a:endParaRPr kumimoji="1" lang="en-US" altLang="zh-CN" b="1" dirty="0" smtClean="0">
              <a:latin typeface="+mn-lt"/>
            </a:endParaRPr>
          </a:p>
        </p:txBody>
      </p:sp>
      <p:sp>
        <p:nvSpPr>
          <p:cNvPr id="3" name="标题 2"/>
          <p:cNvSpPr>
            <a:spLocks noGrp="1"/>
          </p:cNvSpPr>
          <p:nvPr>
            <p:ph type="title"/>
          </p:nvPr>
        </p:nvSpPr>
        <p:spPr/>
        <p:txBody>
          <a:bodyPr>
            <a:normAutofit fontScale="90000"/>
          </a:bodyPr>
          <a:lstStyle/>
          <a:p>
            <a:r>
              <a:rPr lang="zh-CN" altLang="en-US" dirty="0"/>
              <a:t>存储结构（</a:t>
            </a:r>
            <a:r>
              <a:rPr lang="en-US" altLang="zh-CN" dirty="0"/>
              <a:t> Storage structure </a:t>
            </a:r>
            <a:r>
              <a:rPr lang="zh-CN" altLang="en-US" dirty="0"/>
              <a:t>）</a:t>
            </a:r>
          </a:p>
        </p:txBody>
      </p:sp>
    </p:spTree>
    <p:extLst>
      <p:ext uri="{BB962C8B-B14F-4D97-AF65-F5344CB8AC3E}">
        <p14:creationId xmlns:p14="http://schemas.microsoft.com/office/powerpoint/2010/main" val="3171212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pPr algn="l" defTabSz="1097280">
              <a:lnSpc>
                <a:spcPct val="120000"/>
              </a:lnSpc>
              <a:defRPr/>
            </a:pPr>
            <a:r>
              <a:rPr lang="zh-CN" altLang="en-US" dirty="0">
                <a:solidFill>
                  <a:srgbClr val="FF0000"/>
                </a:solidFill>
              </a:rPr>
              <a:t>顺序存储结构</a:t>
            </a:r>
            <a:r>
              <a:rPr lang="zh-CN" altLang="en-US" dirty="0"/>
              <a:t>和</a:t>
            </a:r>
            <a:r>
              <a:rPr lang="zh-CN" altLang="en-US" dirty="0">
                <a:solidFill>
                  <a:srgbClr val="FF0000"/>
                </a:solidFill>
              </a:rPr>
              <a:t>链式存储结构</a:t>
            </a:r>
            <a:r>
              <a:rPr lang="zh-CN" altLang="en-US" dirty="0"/>
              <a:t>是两种最基本、最常用的存储结构。在实际</a:t>
            </a:r>
            <a:r>
              <a:rPr lang="zh-CN" altLang="en-US"/>
              <a:t>应用</a:t>
            </a:r>
            <a:r>
              <a:rPr lang="zh-CN" altLang="en-US" smtClean="0"/>
              <a:t>中常将两者进行组合运用。</a:t>
            </a:r>
            <a:endParaRPr lang="zh-CN" altLang="en-US" dirty="0"/>
          </a:p>
          <a:p>
            <a:pPr algn="l" defTabSz="1097280">
              <a:lnSpc>
                <a:spcPct val="120000"/>
              </a:lnSpc>
              <a:defRPr/>
            </a:pPr>
            <a:r>
              <a:rPr lang="zh-CN" altLang="en-US" dirty="0">
                <a:solidFill>
                  <a:srgbClr val="FF0000"/>
                </a:solidFill>
              </a:rPr>
              <a:t>同一种</a:t>
            </a:r>
            <a:r>
              <a:rPr lang="zh-CN" altLang="en-US">
                <a:solidFill>
                  <a:srgbClr val="FF0000"/>
                </a:solidFill>
              </a:rPr>
              <a:t>逻辑</a:t>
            </a:r>
            <a:r>
              <a:rPr lang="zh-CN" altLang="en-US" smtClean="0">
                <a:solidFill>
                  <a:srgbClr val="FF0000"/>
                </a:solidFill>
              </a:rPr>
              <a:t>结构</a:t>
            </a:r>
            <a:r>
              <a:rPr lang="zh-CN" altLang="en-US"/>
              <a:t>可</a:t>
            </a:r>
            <a:r>
              <a:rPr lang="zh-CN" altLang="en-US" smtClean="0"/>
              <a:t>采用</a:t>
            </a:r>
            <a:r>
              <a:rPr lang="zh-CN" altLang="en-US" dirty="0"/>
              <a:t>不同的存储</a:t>
            </a:r>
            <a:r>
              <a:rPr lang="zh-CN" altLang="en-US"/>
              <a:t>方案</a:t>
            </a:r>
            <a:r>
              <a:rPr lang="zh-CN" altLang="en-US" smtClean="0"/>
              <a:t>，得到</a:t>
            </a:r>
            <a:r>
              <a:rPr lang="zh-CN" altLang="en-US" dirty="0">
                <a:solidFill>
                  <a:srgbClr val="FF0000"/>
                </a:solidFill>
              </a:rPr>
              <a:t>不同的存储结构</a:t>
            </a:r>
            <a:r>
              <a:rPr lang="zh-CN" altLang="en-US" dirty="0" smtClean="0"/>
              <a:t>。</a:t>
            </a:r>
            <a:endParaRPr lang="en-US" altLang="zh-CN" dirty="0" smtClean="0"/>
          </a:p>
          <a:p>
            <a:pPr algn="l" defTabSz="1097280">
              <a:lnSpc>
                <a:spcPct val="120000"/>
              </a:lnSpc>
              <a:defRPr/>
            </a:pPr>
            <a:r>
              <a:rPr lang="zh-CN" altLang="en-US" smtClean="0"/>
              <a:t>表示某种</a:t>
            </a:r>
            <a:r>
              <a:rPr lang="zh-CN" altLang="en-US" smtClean="0">
                <a:solidFill>
                  <a:srgbClr val="FF0000"/>
                </a:solidFill>
              </a:rPr>
              <a:t>逻辑结构</a:t>
            </a:r>
            <a:r>
              <a:rPr lang="zh-CN" altLang="en-US" smtClean="0"/>
              <a:t>时选择</a:t>
            </a:r>
            <a:r>
              <a:rPr lang="zh-CN" altLang="en-US" dirty="0">
                <a:solidFill>
                  <a:srgbClr val="FF0000"/>
                </a:solidFill>
              </a:rPr>
              <a:t>何种</a:t>
            </a:r>
            <a:r>
              <a:rPr lang="zh-CN" altLang="en-US">
                <a:solidFill>
                  <a:srgbClr val="FF0000"/>
                </a:solidFill>
              </a:rPr>
              <a:t>存储</a:t>
            </a:r>
            <a:r>
              <a:rPr lang="zh-CN" altLang="en-US" smtClean="0">
                <a:solidFill>
                  <a:srgbClr val="FF0000"/>
                </a:solidFill>
              </a:rPr>
              <a:t>结构</a:t>
            </a:r>
            <a:r>
              <a:rPr lang="zh-CN" altLang="en-US" smtClean="0"/>
              <a:t>，应视</a:t>
            </a:r>
            <a:r>
              <a:rPr lang="zh-CN" altLang="en-US" dirty="0"/>
              <a:t>不同的</a:t>
            </a:r>
            <a:r>
              <a:rPr lang="zh-CN" altLang="en-US">
                <a:solidFill>
                  <a:srgbClr val="FF0000"/>
                </a:solidFill>
              </a:rPr>
              <a:t>应用</a:t>
            </a:r>
            <a:r>
              <a:rPr lang="zh-CN" altLang="en-US" smtClean="0">
                <a:solidFill>
                  <a:srgbClr val="FF0000"/>
                </a:solidFill>
              </a:rPr>
              <a:t>场合</a:t>
            </a:r>
            <a:r>
              <a:rPr lang="zh-CN" altLang="en-US" smtClean="0"/>
              <a:t>确定。通常</a:t>
            </a:r>
            <a:r>
              <a:rPr lang="zh-CN" altLang="en-US" dirty="0"/>
              <a:t>从</a:t>
            </a:r>
            <a:r>
              <a:rPr lang="zh-CN" altLang="en-US" dirty="0">
                <a:solidFill>
                  <a:srgbClr val="FF0000"/>
                </a:solidFill>
              </a:rPr>
              <a:t>存储结构的空间性能</a:t>
            </a:r>
            <a:r>
              <a:rPr lang="zh-CN" altLang="en-US" dirty="0"/>
              <a:t>、</a:t>
            </a:r>
            <a:r>
              <a:rPr lang="zh-CN" altLang="en-US" dirty="0">
                <a:solidFill>
                  <a:srgbClr val="FF0000"/>
                </a:solidFill>
              </a:rPr>
              <a:t>常用基本操作的时间性能</a:t>
            </a:r>
            <a:r>
              <a:rPr lang="zh-CN" altLang="en-US" dirty="0"/>
              <a:t>以及</a:t>
            </a:r>
            <a:r>
              <a:rPr lang="zh-CN" altLang="en-US" dirty="0">
                <a:solidFill>
                  <a:srgbClr val="FF0000"/>
                </a:solidFill>
              </a:rPr>
              <a:t>算法的简便性</a:t>
            </a:r>
            <a:r>
              <a:rPr lang="zh-CN" altLang="en-US" dirty="0"/>
              <a:t>等角度进行考虑。</a:t>
            </a:r>
          </a:p>
        </p:txBody>
      </p:sp>
      <p:sp>
        <p:nvSpPr>
          <p:cNvPr id="3" name="标题 2"/>
          <p:cNvSpPr>
            <a:spLocks noGrp="1"/>
          </p:cNvSpPr>
          <p:nvPr>
            <p:ph type="title"/>
          </p:nvPr>
        </p:nvSpPr>
        <p:spPr/>
        <p:txBody>
          <a:bodyPr>
            <a:normAutofit fontScale="90000"/>
          </a:bodyPr>
          <a:lstStyle/>
          <a:p>
            <a:r>
              <a:rPr lang="zh-CN" altLang="en-US" dirty="0"/>
              <a:t>存储结构（</a:t>
            </a:r>
            <a:r>
              <a:rPr lang="en-US" altLang="zh-CN" dirty="0"/>
              <a:t> Storage structure </a:t>
            </a:r>
            <a:r>
              <a:rPr lang="zh-CN" altLang="en-US" dirty="0"/>
              <a:t>）</a:t>
            </a:r>
            <a:endParaRPr lang="en-US" dirty="0"/>
          </a:p>
        </p:txBody>
      </p:sp>
      <p:sp>
        <p:nvSpPr>
          <p:cNvPr id="4" name="右箭头 3"/>
          <p:cNvSpPr/>
          <p:nvPr/>
        </p:nvSpPr>
        <p:spPr>
          <a:xfrm>
            <a:off x="9925050" y="5543550"/>
            <a:ext cx="1438275" cy="476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667897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706880" y="914400"/>
            <a:ext cx="8778240" cy="1928813"/>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en-US" altLang="zh-CN" sz="234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3</a:t>
            </a:r>
            <a:r>
              <a:rPr kumimoji="0" lang="zh-CN" altLang="en-US" sz="234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逻辑结构与数据元素本身的内容和形式无关。</a:t>
            </a:r>
          </a:p>
        </p:txBody>
      </p:sp>
      <p:sp>
        <p:nvSpPr>
          <p:cNvPr id="6" name="文本框 5"/>
          <p:cNvSpPr txBox="1"/>
          <p:nvPr>
            <p:custDataLst>
              <p:tags r:id="rId3"/>
            </p:custDataLst>
          </p:nvPr>
        </p:nvSpPr>
        <p:spPr>
          <a:xfrm>
            <a:off x="2804160" y="2850071"/>
            <a:ext cx="7680960" cy="578358"/>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正确</a:t>
            </a:r>
          </a:p>
        </p:txBody>
      </p:sp>
      <p:sp>
        <p:nvSpPr>
          <p:cNvPr id="7" name="文本框 6"/>
          <p:cNvSpPr txBox="1"/>
          <p:nvPr>
            <p:custDataLst>
              <p:tags r:id="rId4"/>
            </p:custDataLst>
          </p:nvPr>
        </p:nvSpPr>
        <p:spPr>
          <a:xfrm>
            <a:off x="2804160" y="3621596"/>
            <a:ext cx="7680960" cy="578358"/>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错误</a:t>
            </a:r>
            <a:endPar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0" name="椭圆 9"/>
          <p:cNvSpPr>
            <a:spLocks noChangeAspect="1"/>
          </p:cNvSpPr>
          <p:nvPr>
            <p:custDataLst>
              <p:tags r:id="rId5"/>
            </p:custDataLst>
          </p:nvPr>
        </p:nvSpPr>
        <p:spPr>
          <a:xfrm>
            <a:off x="2024063" y="2907792"/>
            <a:ext cx="462916" cy="462916"/>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11" name="椭圆 10"/>
          <p:cNvSpPr>
            <a:spLocks noChangeAspect="1"/>
          </p:cNvSpPr>
          <p:nvPr>
            <p:custDataLst>
              <p:tags r:id="rId6"/>
            </p:custDataLst>
          </p:nvPr>
        </p:nvSpPr>
        <p:spPr>
          <a:xfrm>
            <a:off x="2024063" y="3679317"/>
            <a:ext cx="462916" cy="4629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4" name="圆角矩形 13"/>
          <p:cNvSpPr/>
          <p:nvPr>
            <p:custDataLst>
              <p:tags r:id="rId7"/>
            </p:custDataLst>
          </p:nvPr>
        </p:nvSpPr>
        <p:spPr>
          <a:xfrm>
            <a:off x="8633460" y="5936171"/>
            <a:ext cx="1388746" cy="37033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9" name="组合 18"/>
          <p:cNvGrpSpPr/>
          <p:nvPr>
            <p:custDataLst>
              <p:tags r:id="rId8"/>
            </p:custDataLst>
          </p:nvPr>
        </p:nvGrpSpPr>
        <p:grpSpPr>
          <a:xfrm>
            <a:off x="-191" y="1"/>
            <a:ext cx="10972800" cy="571500"/>
            <a:chOff x="-1067" y="-600"/>
            <a:chExt cx="19200" cy="1000"/>
          </a:xfrm>
        </p:grpSpPr>
        <p:sp>
          <p:nvSpPr>
            <p:cNvPr id="15" name="TitleBackground"/>
            <p:cNvSpPr/>
            <p:nvPr>
              <p:custDataLst>
                <p:tags r:id="rId10"/>
              </p:custDataLst>
            </p:nvPr>
          </p:nvSpPr>
          <p:spPr>
            <a:xfrm>
              <a:off x="-1067" y="-60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296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ColorBlock"/>
            <p:cNvSpPr/>
            <p:nvPr>
              <p:custDataLst>
                <p:tags r:id="rId11"/>
              </p:custDataLst>
            </p:nvPr>
          </p:nvSpPr>
          <p:spPr>
            <a:xfrm>
              <a:off x="-1067" y="-60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296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TypeText"/>
            <p:cNvSpPr txBox="1"/>
            <p:nvPr>
              <p:custDataLst>
                <p:tags r:id="rId12"/>
              </p:custDataLst>
            </p:nvPr>
          </p:nvSpPr>
          <p:spPr>
            <a:xfrm>
              <a:off x="-622" y="-600"/>
              <a:ext cx="3000" cy="1000"/>
            </a:xfrm>
            <a:prstGeom prst="rect">
              <a:avLst/>
            </a:prstGeom>
            <a:noFill/>
          </p:spPr>
          <p:txBody>
            <a:bodyPr wrap="non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8" name="TipText"/>
            <p:cNvSpPr txBox="1"/>
            <p:nvPr>
              <p:custDataLst>
                <p:tags r:id="rId13"/>
              </p:custDataLst>
            </p:nvPr>
          </p:nvSpPr>
          <p:spPr>
            <a:xfrm>
              <a:off x="1409" y="-409"/>
              <a:ext cx="3600" cy="800"/>
            </a:xfrm>
            <a:prstGeom prst="rect">
              <a:avLst/>
            </a:prstGeom>
            <a:noFill/>
          </p:spPr>
          <p:txBody>
            <a:bodyPr wrap="non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3" name="图片 2"/>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0779622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706880" y="914400"/>
            <a:ext cx="8778240" cy="1928813"/>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en-US" altLang="zh-CN" sz="234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4</a:t>
            </a:r>
            <a:r>
              <a:rPr kumimoji="0" lang="zh-CN" altLang="en-US" sz="234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34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存储</a:t>
            </a:r>
            <a:r>
              <a:rPr kumimoji="0" lang="zh-CN" altLang="en-US" sz="234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结构与程序设计语言无关。</a:t>
            </a:r>
          </a:p>
        </p:txBody>
      </p:sp>
      <p:sp>
        <p:nvSpPr>
          <p:cNvPr id="4" name="文本框 3"/>
          <p:cNvSpPr txBox="1"/>
          <p:nvPr>
            <p:custDataLst>
              <p:tags r:id="rId3"/>
            </p:custDataLst>
          </p:nvPr>
        </p:nvSpPr>
        <p:spPr>
          <a:xfrm>
            <a:off x="2804160" y="2850071"/>
            <a:ext cx="7680960" cy="578358"/>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正确</a:t>
            </a:r>
          </a:p>
        </p:txBody>
      </p:sp>
      <p:sp>
        <p:nvSpPr>
          <p:cNvPr id="5" name="文本框 4"/>
          <p:cNvSpPr txBox="1"/>
          <p:nvPr>
            <p:custDataLst>
              <p:tags r:id="rId4"/>
            </p:custDataLst>
          </p:nvPr>
        </p:nvSpPr>
        <p:spPr>
          <a:xfrm>
            <a:off x="2804160" y="3621596"/>
            <a:ext cx="7680960" cy="578358"/>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错误</a:t>
            </a:r>
          </a:p>
        </p:txBody>
      </p:sp>
      <p:sp>
        <p:nvSpPr>
          <p:cNvPr id="8" name="椭圆 7"/>
          <p:cNvSpPr>
            <a:spLocks noChangeAspect="1"/>
          </p:cNvSpPr>
          <p:nvPr>
            <p:custDataLst>
              <p:tags r:id="rId5"/>
            </p:custDataLst>
          </p:nvPr>
        </p:nvSpPr>
        <p:spPr>
          <a:xfrm>
            <a:off x="2024063" y="2907792"/>
            <a:ext cx="462916" cy="462916"/>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6"/>
            </p:custDataLst>
          </p:nvPr>
        </p:nvSpPr>
        <p:spPr>
          <a:xfrm>
            <a:off x="2024063" y="3679317"/>
            <a:ext cx="462916" cy="462916"/>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2" name="圆角矩形 11"/>
          <p:cNvSpPr/>
          <p:nvPr>
            <p:custDataLst>
              <p:tags r:id="rId7"/>
            </p:custDataLst>
          </p:nvPr>
        </p:nvSpPr>
        <p:spPr>
          <a:xfrm>
            <a:off x="8633460" y="5936171"/>
            <a:ext cx="1388746" cy="37033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8"/>
            </p:custDataLst>
          </p:nvPr>
        </p:nvGrpSpPr>
        <p:grpSpPr>
          <a:xfrm>
            <a:off x="-191" y="1"/>
            <a:ext cx="10972800" cy="571500"/>
            <a:chOff x="-1067" y="-600"/>
            <a:chExt cx="19200" cy="1000"/>
          </a:xfrm>
        </p:grpSpPr>
        <p:sp>
          <p:nvSpPr>
            <p:cNvPr id="13" name="TitleBackground"/>
            <p:cNvSpPr/>
            <p:nvPr>
              <p:custDataLst>
                <p:tags r:id="rId10"/>
              </p:custDataLst>
            </p:nvPr>
          </p:nvSpPr>
          <p:spPr>
            <a:xfrm>
              <a:off x="-1067" y="-60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296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1"/>
              </p:custDataLst>
            </p:nvPr>
          </p:nvSpPr>
          <p:spPr>
            <a:xfrm>
              <a:off x="-1067" y="-60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296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2"/>
              </p:custDataLst>
            </p:nvPr>
          </p:nvSpPr>
          <p:spPr>
            <a:xfrm>
              <a:off x="-622" y="-600"/>
              <a:ext cx="3000" cy="1000"/>
            </a:xfrm>
            <a:prstGeom prst="rect">
              <a:avLst/>
            </a:prstGeom>
            <a:noFill/>
          </p:spPr>
          <p:txBody>
            <a:bodyPr wrap="non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3"/>
              </p:custDataLst>
            </p:nvPr>
          </p:nvSpPr>
          <p:spPr>
            <a:xfrm>
              <a:off x="1409" y="-409"/>
              <a:ext cx="3600" cy="800"/>
            </a:xfrm>
            <a:prstGeom prst="rect">
              <a:avLst/>
            </a:prstGeom>
            <a:noFill/>
          </p:spPr>
          <p:txBody>
            <a:bodyPr wrap="non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20493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例：最小</a:t>
            </a:r>
            <a:r>
              <a:rPr lang="zh-CN" altLang="en-US" dirty="0"/>
              <a:t>代价铺设通讯</a:t>
            </a:r>
            <a:r>
              <a:rPr lang="zh-CN" altLang="en-US" dirty="0" smtClean="0"/>
              <a:t>线路</a:t>
            </a:r>
            <a:endParaRPr lang="zh-CN" altLang="en-US" dirty="0"/>
          </a:p>
        </p:txBody>
      </p:sp>
      <p:sp>
        <p:nvSpPr>
          <p:cNvPr id="2" name="文本占位符 1"/>
          <p:cNvSpPr>
            <a:spLocks noGrp="1"/>
          </p:cNvSpPr>
          <p:nvPr>
            <p:ph idx="1"/>
          </p:nvPr>
        </p:nvSpPr>
        <p:spPr/>
        <p:txBody>
          <a:bodyPr>
            <a:normAutofit/>
          </a:bodyPr>
          <a:lstStyle/>
          <a:p>
            <a:r>
              <a:rPr lang="zh-CN" altLang="en-US" dirty="0" smtClean="0"/>
              <a:t>要</a:t>
            </a:r>
            <a:r>
              <a:rPr lang="zh-CN" altLang="en-US" dirty="0"/>
              <a:t>在某城市新区的各小区之间铺设通讯线路</a:t>
            </a:r>
            <a:r>
              <a:rPr lang="en-US" altLang="zh-CN" dirty="0"/>
              <a:t>,</a:t>
            </a:r>
            <a:r>
              <a:rPr lang="zh-CN" altLang="en-US" dirty="0"/>
              <a:t>要求连通每个小区，并使得总投资</a:t>
            </a:r>
            <a:r>
              <a:rPr lang="zh-CN" altLang="en-US" dirty="0" smtClean="0"/>
              <a:t>最少</a:t>
            </a:r>
            <a:r>
              <a:rPr lang="zh-CN" altLang="en-US" dirty="0"/>
              <a:t>。假设该新区共有</a:t>
            </a:r>
            <a:r>
              <a:rPr lang="en-US" altLang="zh-CN" dirty="0"/>
              <a:t>n</a:t>
            </a:r>
            <a:r>
              <a:rPr lang="zh-CN" altLang="en-US" dirty="0"/>
              <a:t>个小区，要连通</a:t>
            </a:r>
            <a:r>
              <a:rPr lang="en-US" altLang="zh-CN" dirty="0"/>
              <a:t>n</a:t>
            </a:r>
            <a:r>
              <a:rPr lang="zh-CN" altLang="en-US" dirty="0"/>
              <a:t>个</a:t>
            </a:r>
            <a:r>
              <a:rPr lang="zh-CN" altLang="en-US" dirty="0" smtClean="0"/>
              <a:t>小区，请</a:t>
            </a:r>
            <a:r>
              <a:rPr lang="zh-CN" altLang="en-US" dirty="0"/>
              <a:t>设计一个方案。</a:t>
            </a:r>
          </a:p>
          <a:p>
            <a:r>
              <a:rPr lang="zh-CN" altLang="en-US" dirty="0" smtClean="0"/>
              <a:t>至少</a:t>
            </a:r>
            <a:r>
              <a:rPr lang="zh-CN" altLang="en-US" dirty="0"/>
              <a:t>需要</a:t>
            </a:r>
            <a:r>
              <a:rPr lang="zh-CN" altLang="en-US" dirty="0" smtClean="0"/>
              <a:t>铺设多少条线路？</a:t>
            </a:r>
            <a:endParaRPr lang="en-US" altLang="zh-CN" dirty="0" smtClean="0"/>
          </a:p>
          <a:p>
            <a:pPr lvl="1"/>
            <a:r>
              <a:rPr lang="en-US" altLang="zh-CN" dirty="0" smtClean="0"/>
              <a:t>n-1</a:t>
            </a:r>
          </a:p>
          <a:p>
            <a:pPr lvl="1"/>
            <a:r>
              <a:rPr lang="zh-CN" altLang="en-US" dirty="0" smtClean="0"/>
              <a:t>如</a:t>
            </a:r>
            <a:r>
              <a:rPr lang="en-US" altLang="zh-CN" dirty="0"/>
              <a:t>4</a:t>
            </a:r>
            <a:r>
              <a:rPr lang="zh-CN" altLang="en-US" dirty="0"/>
              <a:t>个小区，必须要有</a:t>
            </a:r>
            <a:r>
              <a:rPr lang="en-US" altLang="zh-CN" dirty="0"/>
              <a:t>3</a:t>
            </a:r>
            <a:r>
              <a:rPr lang="zh-CN" altLang="en-US" dirty="0"/>
              <a:t>条线路才能连通</a:t>
            </a:r>
            <a:r>
              <a:rPr lang="zh-CN" altLang="en-US" dirty="0" smtClean="0"/>
              <a:t>它们</a:t>
            </a:r>
            <a:endParaRPr lang="en-US" altLang="zh-CN" dirty="0" smtClean="0"/>
          </a:p>
          <a:p>
            <a:r>
              <a:rPr lang="zh-CN" altLang="en-US" dirty="0" smtClean="0"/>
              <a:t>到底</a:t>
            </a:r>
            <a:r>
              <a:rPr lang="zh-CN" altLang="en-US" dirty="0"/>
              <a:t>选哪几条线路呢</a:t>
            </a:r>
            <a:r>
              <a:rPr lang="zh-CN" altLang="en-US" dirty="0" smtClean="0"/>
              <a:t>？</a:t>
            </a:r>
            <a:endParaRPr lang="zh-CN" altLang="en-US" dirty="0"/>
          </a:p>
        </p:txBody>
      </p:sp>
      <p:sp>
        <p:nvSpPr>
          <p:cNvPr id="4" name="椭圆 3"/>
          <p:cNvSpPr/>
          <p:nvPr/>
        </p:nvSpPr>
        <p:spPr>
          <a:xfrm>
            <a:off x="8845765" y="3664739"/>
            <a:ext cx="500514" cy="500514"/>
          </a:xfrm>
          <a:prstGeom prst="ellipse">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5" name="椭圆 4"/>
          <p:cNvSpPr/>
          <p:nvPr/>
        </p:nvSpPr>
        <p:spPr>
          <a:xfrm>
            <a:off x="8893891" y="5065616"/>
            <a:ext cx="500514" cy="500514"/>
          </a:xfrm>
          <a:prstGeom prst="ellipse">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6" name="椭圆 5"/>
          <p:cNvSpPr/>
          <p:nvPr/>
        </p:nvSpPr>
        <p:spPr>
          <a:xfrm>
            <a:off x="10394630" y="3666502"/>
            <a:ext cx="500514" cy="500514"/>
          </a:xfrm>
          <a:prstGeom prst="ellipse">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7" name="椭圆 6"/>
          <p:cNvSpPr/>
          <p:nvPr/>
        </p:nvSpPr>
        <p:spPr>
          <a:xfrm>
            <a:off x="10394630" y="5035947"/>
            <a:ext cx="500514" cy="500514"/>
          </a:xfrm>
          <a:prstGeom prst="ellipse">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25922896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706880" y="914400"/>
            <a:ext cx="8778240" cy="1928813"/>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en-US" altLang="zh-CN" sz="234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5</a:t>
            </a:r>
            <a:r>
              <a:rPr kumimoji="0" lang="zh-CN" altLang="en-US" sz="234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按照视点的不同，数据结构分为逻辑结构和存储结构，其中的视点指的是（   ）。</a:t>
            </a:r>
          </a:p>
        </p:txBody>
      </p:sp>
      <p:sp>
        <p:nvSpPr>
          <p:cNvPr id="4" name="文本框 3"/>
          <p:cNvSpPr txBox="1"/>
          <p:nvPr>
            <p:custDataLst>
              <p:tags r:id="rId3"/>
            </p:custDataLst>
          </p:nvPr>
        </p:nvSpPr>
        <p:spPr>
          <a:xfrm>
            <a:off x="2804160" y="2850071"/>
            <a:ext cx="7680960" cy="578358"/>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内存</a:t>
            </a:r>
          </a:p>
        </p:txBody>
      </p:sp>
      <p:sp>
        <p:nvSpPr>
          <p:cNvPr id="5" name="文本框 4"/>
          <p:cNvSpPr txBox="1"/>
          <p:nvPr>
            <p:custDataLst>
              <p:tags r:id="rId4"/>
            </p:custDataLst>
          </p:nvPr>
        </p:nvSpPr>
        <p:spPr>
          <a:xfrm>
            <a:off x="2804160" y="3621596"/>
            <a:ext cx="7680960" cy="578358"/>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外存</a:t>
            </a:r>
            <a:endPar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custDataLst>
              <p:tags r:id="rId5"/>
            </p:custDataLst>
          </p:nvPr>
        </p:nvSpPr>
        <p:spPr>
          <a:xfrm>
            <a:off x="2804160" y="4393121"/>
            <a:ext cx="7680960" cy="578358"/>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文件</a:t>
            </a:r>
            <a:endPar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custDataLst>
              <p:tags r:id="rId6"/>
            </p:custDataLst>
          </p:nvPr>
        </p:nvSpPr>
        <p:spPr>
          <a:xfrm>
            <a:off x="2804160" y="5164646"/>
            <a:ext cx="7680960" cy="578358"/>
          </a:xfrm>
          <a:prstGeom prst="rect">
            <a:avLst/>
          </a:prstGeom>
          <a:noFill/>
        </p:spPr>
        <p:txBody>
          <a:bodyPr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问题</a:t>
            </a:r>
            <a:endPar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 name="椭圆 7"/>
          <p:cNvSpPr>
            <a:spLocks noChangeAspect="1"/>
          </p:cNvSpPr>
          <p:nvPr>
            <p:custDataLst>
              <p:tags r:id="rId7"/>
            </p:custDataLst>
          </p:nvPr>
        </p:nvSpPr>
        <p:spPr>
          <a:xfrm>
            <a:off x="2024063" y="2907792"/>
            <a:ext cx="462916" cy="462916"/>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8"/>
            </p:custDataLst>
          </p:nvPr>
        </p:nvSpPr>
        <p:spPr>
          <a:xfrm>
            <a:off x="2024063" y="3679317"/>
            <a:ext cx="462916" cy="4629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0" name="椭圆 9"/>
          <p:cNvSpPr>
            <a:spLocks noChangeAspect="1"/>
          </p:cNvSpPr>
          <p:nvPr>
            <p:custDataLst>
              <p:tags r:id="rId9"/>
            </p:custDataLst>
          </p:nvPr>
        </p:nvSpPr>
        <p:spPr>
          <a:xfrm>
            <a:off x="2024063" y="4450842"/>
            <a:ext cx="462916" cy="4629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C</a:t>
            </a:r>
          </a:p>
        </p:txBody>
      </p:sp>
      <p:sp>
        <p:nvSpPr>
          <p:cNvPr id="11" name="椭圆 10"/>
          <p:cNvSpPr>
            <a:spLocks noChangeAspect="1"/>
          </p:cNvSpPr>
          <p:nvPr>
            <p:custDataLst>
              <p:tags r:id="rId10"/>
            </p:custDataLst>
          </p:nvPr>
        </p:nvSpPr>
        <p:spPr>
          <a:xfrm>
            <a:off x="2024063" y="5222367"/>
            <a:ext cx="462916" cy="4629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D</a:t>
            </a:r>
          </a:p>
        </p:txBody>
      </p:sp>
      <p:sp>
        <p:nvSpPr>
          <p:cNvPr id="12" name="圆角矩形 11"/>
          <p:cNvSpPr/>
          <p:nvPr>
            <p:custDataLst>
              <p:tags r:id="rId11"/>
            </p:custDataLst>
          </p:nvPr>
        </p:nvSpPr>
        <p:spPr>
          <a:xfrm>
            <a:off x="8633460" y="5936171"/>
            <a:ext cx="1388746" cy="37033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12"/>
            </p:custDataLst>
          </p:nvPr>
        </p:nvGrpSpPr>
        <p:grpSpPr>
          <a:xfrm>
            <a:off x="-191" y="1"/>
            <a:ext cx="10972800" cy="571500"/>
            <a:chOff x="-1067" y="-600"/>
            <a:chExt cx="19200" cy="1000"/>
          </a:xfrm>
        </p:grpSpPr>
        <p:sp>
          <p:nvSpPr>
            <p:cNvPr id="13" name="TitleBackground"/>
            <p:cNvSpPr/>
            <p:nvPr>
              <p:custDataLst>
                <p:tags r:id="rId14"/>
              </p:custDataLst>
            </p:nvPr>
          </p:nvSpPr>
          <p:spPr>
            <a:xfrm>
              <a:off x="-1067" y="-60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296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5"/>
              </p:custDataLst>
            </p:nvPr>
          </p:nvSpPr>
          <p:spPr>
            <a:xfrm>
              <a:off x="-1067" y="-60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296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6"/>
              </p:custDataLst>
            </p:nvPr>
          </p:nvSpPr>
          <p:spPr>
            <a:xfrm>
              <a:off x="-622" y="-600"/>
              <a:ext cx="3000" cy="1000"/>
            </a:xfrm>
            <a:prstGeom prst="rect">
              <a:avLst/>
            </a:prstGeom>
            <a:noFill/>
          </p:spPr>
          <p:txBody>
            <a:bodyPr wrap="non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7"/>
              </p:custDataLst>
            </p:nvPr>
          </p:nvSpPr>
          <p:spPr>
            <a:xfrm>
              <a:off x="1409" y="-409"/>
              <a:ext cx="3600" cy="800"/>
            </a:xfrm>
            <a:prstGeom prst="rect">
              <a:avLst/>
            </a:prstGeom>
            <a:noFill/>
          </p:spPr>
          <p:txBody>
            <a:bodyPr wrap="non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397632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706880" y="914400"/>
            <a:ext cx="8778240" cy="1928813"/>
          </a:xfrm>
          <a:prstGeom prst="rect">
            <a:avLst/>
          </a:prstGeom>
          <a:noFill/>
        </p:spPr>
        <p:txBody>
          <a:bodyPr vert="horz" wrap="squar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en-US" altLang="zh-CN" sz="2340" b="0" i="0" u="none" strike="noStrike" kern="1200" cap="none" spc="0" normalizeH="0" baseline="0" noProof="0" dirty="0">
                <a:ln>
                  <a:noFill/>
                </a:ln>
                <a:solidFill>
                  <a:srgbClr val="000000"/>
                </a:solidFill>
                <a:effectLst/>
                <a:uLnTx/>
                <a:uFillTx/>
                <a:latin typeface="Microsoft Yahei"/>
                <a:ea typeface="Microsoft Yahei"/>
                <a:cs typeface="+mn-cs"/>
                <a:sym typeface="Microsoft Yahei"/>
              </a:rPr>
              <a:t>6.</a:t>
            </a:r>
            <a:r>
              <a:rPr kumimoji="0" lang="zh-CN" altLang="en-US" sz="2340" b="0" i="0" u="none" strike="noStrike" kern="1200" cap="none" spc="0" normalizeH="0" baseline="0" noProof="0" dirty="0">
                <a:ln>
                  <a:noFill/>
                </a:ln>
                <a:solidFill>
                  <a:srgbClr val="000000"/>
                </a:solidFill>
                <a:effectLst/>
                <a:uLnTx/>
                <a:uFillTx/>
                <a:latin typeface="Microsoft Yahei"/>
                <a:ea typeface="Microsoft Yahei"/>
                <a:cs typeface="+mn-cs"/>
                <a:sym typeface="Microsoft Yahei"/>
              </a:rPr>
              <a:t>顺序存储结构中数据元素之间的逻辑关系是由（   ）表示的。</a:t>
            </a:r>
          </a:p>
        </p:txBody>
      </p:sp>
      <p:sp>
        <p:nvSpPr>
          <p:cNvPr id="4" name="TextBox 3"/>
          <p:cNvSpPr txBox="1"/>
          <p:nvPr>
            <p:custDataLst>
              <p:tags r:id="rId3"/>
            </p:custDataLst>
          </p:nvPr>
        </p:nvSpPr>
        <p:spPr>
          <a:xfrm>
            <a:off x="2804160" y="2850356"/>
            <a:ext cx="7680960" cy="578645"/>
          </a:xfrm>
          <a:prstGeom prst="rect">
            <a:avLst/>
          </a:prstGeom>
          <a:noFill/>
        </p:spPr>
        <p:txBody>
          <a:bodyPr vert="horz"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Microsoft Yahei"/>
                <a:ea typeface="Microsoft Yahei"/>
                <a:cs typeface="+mn-cs"/>
                <a:sym typeface="Microsoft Yahei"/>
              </a:rPr>
              <a:t>存储位置</a:t>
            </a:r>
            <a:r>
              <a:rPr kumimoji="0" lang="en-US" altLang="zh-CN" sz="2340" b="0" i="0" u="none" strike="noStrike" kern="1200" cap="none" spc="0" normalizeH="0" baseline="0" noProof="0">
                <a:ln>
                  <a:noFill/>
                </a:ln>
                <a:solidFill>
                  <a:srgbClr val="000000"/>
                </a:solidFill>
                <a:effectLst/>
                <a:uLnTx/>
                <a:uFillTx/>
                <a:latin typeface="Microsoft Yahei"/>
                <a:ea typeface="Microsoft Yahei"/>
                <a:cs typeface="+mn-cs"/>
                <a:sym typeface="Microsoft Yahei"/>
              </a:rPr>
              <a:t>	</a:t>
            </a:r>
            <a:endParaRPr kumimoji="0" lang="zh-CN" altLang="en-US" sz="234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5" name="TextBox 4"/>
          <p:cNvSpPr txBox="1"/>
          <p:nvPr>
            <p:custDataLst>
              <p:tags r:id="rId4"/>
            </p:custDataLst>
          </p:nvPr>
        </p:nvSpPr>
        <p:spPr>
          <a:xfrm>
            <a:off x="2804160" y="3467576"/>
            <a:ext cx="7680960" cy="578645"/>
          </a:xfrm>
          <a:prstGeom prst="rect">
            <a:avLst/>
          </a:prstGeom>
          <a:noFill/>
        </p:spPr>
        <p:txBody>
          <a:bodyPr vert="horz"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Microsoft Yahei"/>
                <a:ea typeface="Microsoft Yahei"/>
                <a:cs typeface="+mn-cs"/>
                <a:sym typeface="Microsoft Yahei"/>
              </a:rPr>
              <a:t>指针</a:t>
            </a:r>
          </a:p>
        </p:txBody>
      </p:sp>
      <p:sp>
        <p:nvSpPr>
          <p:cNvPr id="6" name="TextBox 5"/>
          <p:cNvSpPr txBox="1"/>
          <p:nvPr>
            <p:custDataLst>
              <p:tags r:id="rId5"/>
            </p:custDataLst>
          </p:nvPr>
        </p:nvSpPr>
        <p:spPr>
          <a:xfrm>
            <a:off x="2804160" y="4084796"/>
            <a:ext cx="7680960" cy="578645"/>
          </a:xfrm>
          <a:prstGeom prst="rect">
            <a:avLst/>
          </a:prstGeom>
          <a:noFill/>
        </p:spPr>
        <p:txBody>
          <a:bodyPr vert="horz"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Microsoft Yahei"/>
                <a:ea typeface="Microsoft Yahei"/>
                <a:cs typeface="+mn-cs"/>
                <a:sym typeface="Microsoft Yahei"/>
              </a:rPr>
              <a:t>线性结构</a:t>
            </a:r>
            <a:r>
              <a:rPr kumimoji="0" lang="en-US" altLang="zh-CN" sz="2340" b="0" i="0" u="none" strike="noStrike" kern="1200" cap="none" spc="0" normalizeH="0" baseline="0" noProof="0">
                <a:ln>
                  <a:noFill/>
                </a:ln>
                <a:solidFill>
                  <a:srgbClr val="000000"/>
                </a:solidFill>
                <a:effectLst/>
                <a:uLnTx/>
                <a:uFillTx/>
                <a:latin typeface="Microsoft Yahei"/>
                <a:ea typeface="Microsoft Yahei"/>
                <a:cs typeface="+mn-cs"/>
                <a:sym typeface="Microsoft Yahei"/>
              </a:rPr>
              <a:t>	</a:t>
            </a:r>
            <a:endParaRPr kumimoji="0" lang="zh-CN" altLang="en-US" sz="234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7" name="TextBox 6"/>
          <p:cNvSpPr txBox="1"/>
          <p:nvPr>
            <p:custDataLst>
              <p:tags r:id="rId6"/>
            </p:custDataLst>
          </p:nvPr>
        </p:nvSpPr>
        <p:spPr>
          <a:xfrm>
            <a:off x="2804160" y="4702016"/>
            <a:ext cx="7680960" cy="578645"/>
          </a:xfrm>
          <a:prstGeom prst="rect">
            <a:avLst/>
          </a:prstGeom>
          <a:noFill/>
        </p:spPr>
        <p:txBody>
          <a:bodyPr vert="horz"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Microsoft Yahei"/>
                <a:ea typeface="Microsoft Yahei"/>
                <a:cs typeface="+mn-cs"/>
                <a:sym typeface="Microsoft Yahei"/>
              </a:rPr>
              <a:t>非线性结构</a:t>
            </a:r>
          </a:p>
        </p:txBody>
      </p:sp>
      <p:sp>
        <p:nvSpPr>
          <p:cNvPr id="8" name="椭圆 7"/>
          <p:cNvSpPr>
            <a:spLocks noChangeAspect="1"/>
          </p:cNvSpPr>
          <p:nvPr>
            <p:custDataLst>
              <p:tags r:id="rId7"/>
            </p:custDataLst>
          </p:nvPr>
        </p:nvSpPr>
        <p:spPr>
          <a:xfrm>
            <a:off x="2024063" y="2908221"/>
            <a:ext cx="462916" cy="462916"/>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en-US" altLang="zh-CN" sz="1440" b="0" i="0" u="none" strike="noStrike" kern="1200" cap="none" spc="0" normalizeH="0" baseline="0" noProof="0">
                <a:ln>
                  <a:noFill/>
                </a:ln>
                <a:solidFill>
                  <a:srgbClr val="FFFFFF"/>
                </a:solidFill>
                <a:effectLst/>
                <a:uLnTx/>
                <a:uFillTx/>
                <a:latin typeface="Microsoft Yahei"/>
                <a:ea typeface="Microsoft Yahei"/>
                <a:cs typeface="+mn-cs"/>
                <a:sym typeface="Microsoft Yahei"/>
              </a:rPr>
              <a:t>A</a:t>
            </a:r>
            <a:endParaRPr kumimoji="0" lang="zh-CN" altLang="en-US" sz="144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9" name="椭圆 8"/>
          <p:cNvSpPr>
            <a:spLocks noChangeAspect="1"/>
          </p:cNvSpPr>
          <p:nvPr>
            <p:custDataLst>
              <p:tags r:id="rId8"/>
            </p:custDataLst>
          </p:nvPr>
        </p:nvSpPr>
        <p:spPr>
          <a:xfrm>
            <a:off x="2024063" y="3525441"/>
            <a:ext cx="462916" cy="4629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en-US" altLang="zh-CN" sz="1440" b="0" i="0" u="none" strike="noStrike" kern="1200" cap="none" spc="0" normalizeH="0" baseline="0" noProof="0">
                <a:ln>
                  <a:noFill/>
                </a:ln>
                <a:solidFill>
                  <a:srgbClr val="FFFFFF"/>
                </a:solidFill>
                <a:effectLst/>
                <a:uLnTx/>
                <a:uFillTx/>
                <a:latin typeface="Microsoft Yahei"/>
                <a:ea typeface="Microsoft Yahei"/>
                <a:cs typeface="+mn-cs"/>
                <a:sym typeface="Microsoft Yahei"/>
              </a:rPr>
              <a:t>B</a:t>
            </a:r>
            <a:endParaRPr kumimoji="0" lang="zh-CN" altLang="en-US" sz="144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0" name="椭圆 9"/>
          <p:cNvSpPr>
            <a:spLocks noChangeAspect="1"/>
          </p:cNvSpPr>
          <p:nvPr>
            <p:custDataLst>
              <p:tags r:id="rId9"/>
            </p:custDataLst>
          </p:nvPr>
        </p:nvSpPr>
        <p:spPr>
          <a:xfrm>
            <a:off x="2024063" y="4142661"/>
            <a:ext cx="462916" cy="4629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en-US" altLang="zh-CN" sz="1440" b="0" i="0" u="none" strike="noStrike" kern="1200" cap="none" spc="0" normalizeH="0" baseline="0" noProof="0">
                <a:ln>
                  <a:noFill/>
                </a:ln>
                <a:solidFill>
                  <a:srgbClr val="FFFFFF"/>
                </a:solidFill>
                <a:effectLst/>
                <a:uLnTx/>
                <a:uFillTx/>
                <a:latin typeface="Microsoft Yahei"/>
                <a:ea typeface="Microsoft Yahei"/>
                <a:cs typeface="+mn-cs"/>
                <a:sym typeface="Microsoft Yahei"/>
              </a:rPr>
              <a:t>C</a:t>
            </a:r>
            <a:endParaRPr kumimoji="0" lang="zh-CN" altLang="en-US" sz="144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1" name="椭圆 10"/>
          <p:cNvSpPr>
            <a:spLocks noChangeAspect="1"/>
          </p:cNvSpPr>
          <p:nvPr>
            <p:custDataLst>
              <p:tags r:id="rId10"/>
            </p:custDataLst>
          </p:nvPr>
        </p:nvSpPr>
        <p:spPr>
          <a:xfrm>
            <a:off x="2024063" y="4759881"/>
            <a:ext cx="462916" cy="4629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en-US" altLang="zh-CN" sz="1440" b="0" i="0" u="none" strike="noStrike" kern="1200" cap="none" spc="0" normalizeH="0" baseline="0" noProof="0">
                <a:ln>
                  <a:noFill/>
                </a:ln>
                <a:solidFill>
                  <a:srgbClr val="FFFFFF"/>
                </a:solidFill>
                <a:effectLst/>
                <a:uLnTx/>
                <a:uFillTx/>
                <a:latin typeface="Microsoft Yahei"/>
                <a:ea typeface="Microsoft Yahei"/>
                <a:cs typeface="+mn-cs"/>
                <a:sym typeface="Microsoft Yahei"/>
              </a:rPr>
              <a:t>D</a:t>
            </a:r>
            <a:endParaRPr kumimoji="0" lang="zh-CN" altLang="en-US" sz="144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2" name="圆角矩形 11"/>
          <p:cNvSpPr/>
          <p:nvPr>
            <p:custDataLst>
              <p:tags r:id="rId11"/>
            </p:custDataLst>
          </p:nvPr>
        </p:nvSpPr>
        <p:spPr>
          <a:xfrm>
            <a:off x="8633460" y="5936456"/>
            <a:ext cx="1388746" cy="37033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822960" rtl="0" eaLnBrk="1" fontAlgn="auto" latinLnBrk="0" hangingPunct="1">
              <a:lnSpc>
                <a:spcPct val="100000"/>
              </a:lnSpc>
              <a:spcBef>
                <a:spcPts val="0"/>
              </a:spcBef>
              <a:spcAft>
                <a:spcPts val="0"/>
              </a:spcAft>
              <a:buClrTx/>
              <a:buSzTx/>
              <a:buFontTx/>
              <a:buNone/>
              <a:tabLst/>
              <a:defRPr/>
            </a:pPr>
            <a:r>
              <a:rPr kumimoji="0" lang="zh-CN" altLang="en-US" sz="1440" b="0" i="0" u="none" strike="noStrike" kern="1200" cap="none" spc="0" normalizeH="0" baseline="0" noProof="0">
                <a:ln>
                  <a:noFill/>
                </a:ln>
                <a:solidFill>
                  <a:srgbClr val="FFFFFF"/>
                </a:solidFill>
                <a:effectLst/>
                <a:uLnTx/>
                <a:uFillTx/>
                <a:latin typeface="Microsoft Yahei"/>
                <a:ea typeface="Microsoft Yahei"/>
                <a:cs typeface="+mn-cs"/>
                <a:sym typeface="Microsoft Yahei"/>
              </a:rPr>
              <a:t>提交</a:t>
            </a:r>
          </a:p>
        </p:txBody>
      </p:sp>
      <p:grpSp>
        <p:nvGrpSpPr>
          <p:cNvPr id="17" name="组合 16"/>
          <p:cNvGrpSpPr/>
          <p:nvPr>
            <p:custDataLst>
              <p:tags r:id="rId12"/>
            </p:custDataLst>
          </p:nvPr>
        </p:nvGrpSpPr>
        <p:grpSpPr>
          <a:xfrm>
            <a:off x="0" y="0"/>
            <a:ext cx="10972800" cy="571500"/>
            <a:chOff x="-677333" y="-381000"/>
            <a:chExt cx="12192000" cy="635000"/>
          </a:xfrm>
        </p:grpSpPr>
        <p:sp>
          <p:nvSpPr>
            <p:cNvPr id="13" name="TitleBackground"/>
            <p:cNvSpPr/>
            <p:nvPr>
              <p:custDataLst>
                <p:tags r:id="rId14"/>
              </p:custDataLst>
            </p:nvPr>
          </p:nvSpPr>
          <p:spPr>
            <a:xfrm>
              <a:off x="-677333" y="-38100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296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5"/>
              </p:custDataLst>
            </p:nvPr>
          </p:nvSpPr>
          <p:spPr>
            <a:xfrm>
              <a:off x="-677333" y="-3810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2960" rtl="0" eaLnBrk="1" fontAlgn="auto" latinLnBrk="0" hangingPunct="1">
                <a:lnSpc>
                  <a:spcPct val="100000"/>
                </a:lnSpc>
                <a:spcBef>
                  <a:spcPts val="0"/>
                </a:spcBef>
                <a:spcAft>
                  <a:spcPts val="0"/>
                </a:spcAft>
                <a:buClrTx/>
                <a:buSzTx/>
                <a:buFontTx/>
                <a:buNone/>
                <a:tabLst/>
                <a:defRPr/>
              </a:pPr>
              <a:endParaRPr kumimoji="0" lang="zh-CN" altLang="en-US" sz="162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6"/>
              </p:custDataLst>
            </p:nvPr>
          </p:nvSpPr>
          <p:spPr>
            <a:xfrm>
              <a:off x="-395111" y="-381000"/>
              <a:ext cx="1905000" cy="635000"/>
            </a:xfrm>
            <a:prstGeom prst="rect">
              <a:avLst/>
            </a:prstGeom>
            <a:noFill/>
          </p:spPr>
          <p:txBody>
            <a:bodyPr vert="horz" wrap="non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zh-CN" altLang="en-US" sz="2340" b="0" i="0" u="none" strike="noStrike" kern="1200" cap="none" spc="0" normalizeH="0" baseline="0" noProof="0">
                  <a:ln>
                    <a:noFill/>
                  </a:ln>
                  <a:solidFill>
                    <a:srgbClr val="000000"/>
                  </a:solidFill>
                  <a:effectLst/>
                  <a:uLnTx/>
                  <a:uFillTx/>
                  <a:latin typeface="Microsoft Yahei"/>
                  <a:ea typeface="Microsoft Yahei"/>
                  <a:cs typeface="+mn-cs"/>
                  <a:sym typeface="Microsoft Yahei"/>
                </a:rPr>
                <a:t>单选题</a:t>
              </a:r>
            </a:p>
          </p:txBody>
        </p:sp>
        <p:sp>
          <p:nvSpPr>
            <p:cNvPr id="16" name="TipText"/>
            <p:cNvSpPr txBox="1"/>
            <p:nvPr>
              <p:custDataLst>
                <p:tags r:id="rId17"/>
              </p:custDataLst>
            </p:nvPr>
          </p:nvSpPr>
          <p:spPr>
            <a:xfrm>
              <a:off x="894645" y="-259644"/>
              <a:ext cx="2286000" cy="508000"/>
            </a:xfrm>
            <a:prstGeom prst="rect">
              <a:avLst/>
            </a:prstGeom>
            <a:noFill/>
          </p:spPr>
          <p:txBody>
            <a:bodyPr vert="horz" wrap="none" rtlCol="0" anchor="ctr" anchorCtr="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808080"/>
                  </a:solidFill>
                  <a:effectLst/>
                  <a:uLnTx/>
                  <a:uFillTx/>
                  <a:latin typeface="Microsoft Yahei"/>
                  <a:ea typeface="Microsoft Yahei"/>
                  <a:cs typeface="+mn-cs"/>
                  <a:sym typeface="Microsoft Yahei"/>
                </a:rPr>
                <a:t>5</a:t>
              </a:r>
              <a:r>
                <a:rPr kumimoji="0" lang="zh-CN" altLang="en-US" sz="1800" b="0" i="0" u="none" strike="noStrike" kern="1200" cap="none" spc="0" normalizeH="0" baseline="0" noProof="0">
                  <a:ln>
                    <a:noFill/>
                  </a:ln>
                  <a:solidFill>
                    <a:srgbClr val="808080"/>
                  </a:solidFill>
                  <a:effectLst/>
                  <a:uLnTx/>
                  <a:uFillTx/>
                  <a:latin typeface="Microsoft Yahei"/>
                  <a:ea typeface="Microsoft Yahei"/>
                  <a:cs typeface="+mn-cs"/>
                  <a:sym typeface="Microsoft Yahei"/>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998314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7</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基于某种逻辑结构之上的基本操作，其实现是唯一的。</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正确</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错误</a:t>
            </a:r>
          </a:p>
        </p:txBody>
      </p:sp>
      <p:sp>
        <p:nvSpPr>
          <p:cNvPr id="8" name="椭圆 7"/>
          <p:cNvSpPr>
            <a:spLocks noChangeAspect="1"/>
          </p:cNvSpPr>
          <p:nvPr>
            <p:custDataLst>
              <p:tags r:id="rId5"/>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2" name="圆角矩形 11"/>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8"/>
            </p:custDataLst>
          </p:nvPr>
        </p:nvGrpSpPr>
        <p:grpSpPr>
          <a:xfrm>
            <a:off x="0" y="0"/>
            <a:ext cx="12192000" cy="635000"/>
            <a:chOff x="0" y="0"/>
            <a:chExt cx="19200" cy="1000"/>
          </a:xfrm>
        </p:grpSpPr>
        <p:sp>
          <p:nvSpPr>
            <p:cNvPr id="13"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B6FF"/>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838111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smtClean="0">
                <a:ln>
                  <a:noFill/>
                </a:ln>
                <a:solidFill>
                  <a:srgbClr val="000000"/>
                </a:solidFill>
                <a:effectLst/>
                <a:uLnTx/>
                <a:uFillTx/>
                <a:latin typeface="Microsoft Yahei"/>
                <a:ea typeface="Microsoft Yahei"/>
                <a:cs typeface="+mn-cs"/>
                <a:sym typeface="Microsoft Yahei"/>
              </a:rPr>
              <a:t>8.</a:t>
            </a:r>
            <a:r>
              <a:rPr kumimoji="0" lang="zh-CN" altLang="en-US" sz="2600" b="0" i="0" u="none" strike="noStrike" kern="1200" cap="none" spc="0" normalizeH="0" baseline="0" noProof="0" dirty="0" smtClean="0">
                <a:ln>
                  <a:noFill/>
                </a:ln>
                <a:solidFill>
                  <a:srgbClr val="000000"/>
                </a:solidFill>
                <a:effectLst/>
                <a:uLnTx/>
                <a:uFillTx/>
                <a:latin typeface="Microsoft Yahei"/>
                <a:ea typeface="Microsoft Yahei"/>
                <a:cs typeface="+mn-cs"/>
                <a:sym typeface="Microsoft Yahei"/>
              </a:rPr>
              <a:t>井字棋游戏中操作对象的逻辑结构是：</a:t>
            </a:r>
            <a:endParaRPr kumimoji="0" lang="zh-CN" altLang="en-US" sz="2600" b="0" i="0" u="none" strike="noStrike" kern="1200" cap="none" spc="0" normalizeH="0" baseline="0" noProof="0" dirty="0">
              <a:ln>
                <a:noFill/>
              </a:ln>
              <a:solidFill>
                <a:srgbClr val="000000"/>
              </a:solidFill>
              <a:effectLst/>
              <a:uLnTx/>
              <a:uFillTx/>
              <a:latin typeface="Microsoft Yahei"/>
              <a:ea typeface="Microsoft Yahei"/>
              <a:cs typeface="+mn-cs"/>
              <a:sym typeface="Microsoft Yahei"/>
            </a:endParaRPr>
          </a:p>
        </p:txBody>
      </p:sp>
      <p:sp>
        <p:nvSpPr>
          <p:cNvPr id="4" name="TextBox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线性表</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5" name="TextBox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树</a:t>
            </a:r>
            <a:r>
              <a:rPr kumimoji="0" lang="en-US" altLang="zh-CN" sz="26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	</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6" name="TextBox 5"/>
          <p:cNvSpPr txBox="1"/>
          <p:nvPr>
            <p:custDataLst>
              <p:tags r:id="rId5"/>
            </p:custDataLst>
          </p:nvPr>
        </p:nvSpPr>
        <p:spPr>
          <a:xfrm>
            <a:off x="2438400" y="45005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图</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7" name="TextBox 6"/>
          <p:cNvSpPr txBox="1"/>
          <p:nvPr>
            <p:custDataLst>
              <p:tags r:id="rId6"/>
            </p:custDataLst>
          </p:nvPr>
        </p:nvSpPr>
        <p:spPr>
          <a:xfrm>
            <a:off x="2438400" y="535781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集合</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8" name="椭圆 7"/>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A</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9" name="椭圆 8"/>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B</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0" name="椭圆 9"/>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C</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1" name="椭圆 10"/>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D</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2" name="圆角矩形 11"/>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提交</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grpSp>
        <p:nvGrpSpPr>
          <p:cNvPr id="17" name="组合 16"/>
          <p:cNvGrpSpPr/>
          <p:nvPr>
            <p:custDataLst>
              <p:tags r:id="rId12"/>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单选题</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smtClean="0">
                  <a:ln>
                    <a:noFill/>
                  </a:ln>
                  <a:solidFill>
                    <a:srgbClr val="808080"/>
                  </a:solidFill>
                  <a:effectLst/>
                  <a:uLnTx/>
                  <a:uFillTx/>
                  <a:latin typeface="Microsoft Yahei"/>
                  <a:ea typeface="Microsoft Yahei"/>
                  <a:cs typeface="+mn-cs"/>
                  <a:sym typeface="Microsoft Yahei"/>
                </a:rPr>
                <a:t>5</a:t>
              </a:r>
              <a:r>
                <a:rPr kumimoji="0" lang="zh-CN" altLang="en-US" sz="2000" b="0" i="0" u="none" strike="noStrike" kern="1200" cap="none" spc="0" normalizeH="0" baseline="0" noProof="0" smtClean="0">
                  <a:ln>
                    <a:noFill/>
                  </a:ln>
                  <a:solidFill>
                    <a:srgbClr val="808080"/>
                  </a:solidFill>
                  <a:effectLst/>
                  <a:uLnTx/>
                  <a:uFillTx/>
                  <a:latin typeface="Microsoft Yahei"/>
                  <a:ea typeface="Microsoft Yahei"/>
                  <a:cs typeface="+mn-cs"/>
                  <a:sym typeface="Microsoft Yahei"/>
                </a:rPr>
                <a:t>分</a:t>
              </a:r>
              <a:endParaRPr kumimoji="0" lang="zh-CN" altLang="en-US" sz="2000" b="0" i="0" u="none" strike="noStrike" kern="1200" cap="none" spc="0" normalizeH="0" baseline="0" noProof="0">
                <a:ln>
                  <a:noFill/>
                </a:ln>
                <a:solidFill>
                  <a:srgbClr val="808080"/>
                </a:solidFill>
                <a:effectLst/>
                <a:uLnTx/>
                <a:uFillTx/>
                <a:latin typeface="Microsoft Yahei"/>
                <a:ea typeface="Microsoft Yahei"/>
                <a:cs typeface="+mn-cs"/>
                <a:sym typeface="Microsoft Yahei"/>
              </a:endParaRPr>
            </a:p>
          </p:txBody>
        </p:sp>
      </p:grpSp>
      <p:pic>
        <p:nvPicPr>
          <p:cNvPr id="2" name="图片 1"/>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929214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808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8" name="Text Box 2"/>
          <p:cNvSpPr txBox="1">
            <a:spLocks noChangeArrowheads="1"/>
          </p:cNvSpPr>
          <p:nvPr/>
        </p:nvSpPr>
        <p:spPr bwMode="auto">
          <a:xfrm>
            <a:off x="638167" y="61585"/>
            <a:ext cx="29233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数据类型</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30" name="组合 29"/>
          <p:cNvGrpSpPr/>
          <p:nvPr/>
        </p:nvGrpSpPr>
        <p:grpSpPr>
          <a:xfrm>
            <a:off x="818714" y="957106"/>
            <a:ext cx="7197526" cy="523220"/>
            <a:chOff x="1826091" y="4148024"/>
            <a:chExt cx="7197526" cy="523220"/>
          </a:xfrm>
        </p:grpSpPr>
        <p:sp>
          <p:nvSpPr>
            <p:cNvPr id="31" name="Text Box 11"/>
            <p:cNvSpPr txBox="1">
              <a:spLocks noChangeArrowheads="1"/>
            </p:cNvSpPr>
            <p:nvPr/>
          </p:nvSpPr>
          <p:spPr bwMode="auto">
            <a:xfrm>
              <a:off x="2385059" y="4148024"/>
              <a:ext cx="66385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什么是数据类型呢？</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32" name="Group 31"/>
            <p:cNvGrpSpPr/>
            <p:nvPr/>
          </p:nvGrpSpPr>
          <p:grpSpPr>
            <a:xfrm>
              <a:off x="1826091" y="4213620"/>
              <a:ext cx="465732" cy="432000"/>
              <a:chOff x="8686801" y="2019300"/>
              <a:chExt cx="528638" cy="565150"/>
            </a:xfrm>
            <a:solidFill>
              <a:srgbClr val="5A327D"/>
            </a:solidFill>
          </p:grpSpPr>
          <p:sp>
            <p:nvSpPr>
              <p:cNvPr id="3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6"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grpSp>
        <p:nvGrpSpPr>
          <p:cNvPr id="18" name="组合 17"/>
          <p:cNvGrpSpPr/>
          <p:nvPr/>
        </p:nvGrpSpPr>
        <p:grpSpPr>
          <a:xfrm>
            <a:off x="785412" y="3907585"/>
            <a:ext cx="11158599" cy="609398"/>
            <a:chOff x="651937" y="5387316"/>
            <a:chExt cx="11158599" cy="609398"/>
          </a:xfrm>
        </p:grpSpPr>
        <p:sp>
          <p:nvSpPr>
            <p:cNvPr id="19" name="Rectangle 13"/>
            <p:cNvSpPr>
              <a:spLocks noChangeArrowheads="1"/>
            </p:cNvSpPr>
            <p:nvPr/>
          </p:nvSpPr>
          <p:spPr bwMode="auto">
            <a:xfrm>
              <a:off x="1130975" y="5387316"/>
              <a:ext cx="10679561"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2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285A32"/>
                  </a:solidFill>
                  <a:effectLst/>
                  <a:uLnTx/>
                  <a:uFillTx/>
                  <a:latin typeface="微软雅黑" panose="020B0503020204020204" pitchFamily="34" charset="-122"/>
                  <a:ea typeface="微软雅黑" panose="020B0503020204020204" pitchFamily="34" charset="-122"/>
                  <a:cs typeface="+mn-cs"/>
                </a:rPr>
                <a:t>数据类型</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：一组</a:t>
              </a:r>
              <a:r>
                <a:rPr kumimoji="0" lang="zh-CN" altLang="en-US"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值</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的集合以及定义于这个值集上的一组</a:t>
              </a:r>
              <a:r>
                <a:rPr kumimoji="0" lang="zh-CN" altLang="en-US"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操作</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20" name="Group 67"/>
            <p:cNvGrpSpPr/>
            <p:nvPr/>
          </p:nvGrpSpPr>
          <p:grpSpPr>
            <a:xfrm>
              <a:off x="651937" y="5480365"/>
              <a:ext cx="359992" cy="360001"/>
              <a:chOff x="10115551" y="5634036"/>
              <a:chExt cx="577837" cy="576265"/>
            </a:xfrm>
            <a:solidFill>
              <a:srgbClr val="5A327D"/>
            </a:solidFill>
          </p:grpSpPr>
          <p:sp>
            <p:nvSpPr>
              <p:cNvPr id="21"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22"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grpSp>
        <p:nvGrpSpPr>
          <p:cNvPr id="6" name="组合 5"/>
          <p:cNvGrpSpPr/>
          <p:nvPr/>
        </p:nvGrpSpPr>
        <p:grpSpPr>
          <a:xfrm>
            <a:off x="809614" y="1915049"/>
            <a:ext cx="2463927" cy="523220"/>
            <a:chOff x="809614" y="1915049"/>
            <a:chExt cx="2463927" cy="523220"/>
          </a:xfrm>
        </p:grpSpPr>
        <p:sp>
          <p:nvSpPr>
            <p:cNvPr id="24" name="Text Box 11"/>
            <p:cNvSpPr txBox="1">
              <a:spLocks noChangeArrowheads="1"/>
            </p:cNvSpPr>
            <p:nvPr/>
          </p:nvSpPr>
          <p:spPr bwMode="auto">
            <a:xfrm>
              <a:off x="1368582" y="1915049"/>
              <a:ext cx="19049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err="1"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int</a:t>
              </a: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 </a:t>
              </a:r>
              <a:r>
                <a:rPr kumimoji="0" lang="en-US"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p>
          </p:txBody>
        </p:sp>
        <p:grpSp>
          <p:nvGrpSpPr>
            <p:cNvPr id="28" name="Group 31"/>
            <p:cNvGrpSpPr/>
            <p:nvPr/>
          </p:nvGrpSpPr>
          <p:grpSpPr>
            <a:xfrm>
              <a:off x="809614" y="1980645"/>
              <a:ext cx="465732" cy="432000"/>
              <a:chOff x="8686801" y="2019300"/>
              <a:chExt cx="528638" cy="565150"/>
            </a:xfrm>
            <a:solidFill>
              <a:srgbClr val="5A327D"/>
            </a:solidFill>
          </p:grpSpPr>
          <p:sp>
            <p:nvSpPr>
              <p:cNvPr id="3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sp>
            <p:nvSpPr>
              <p:cNvPr id="4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sp>
            <p:nvSpPr>
              <p:cNvPr id="4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sp>
            <p:nvSpPr>
              <p:cNvPr id="44"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grpSp>
      </p:grpSp>
      <p:grpSp>
        <p:nvGrpSpPr>
          <p:cNvPr id="4" name="组合 3"/>
          <p:cNvGrpSpPr/>
          <p:nvPr/>
        </p:nvGrpSpPr>
        <p:grpSpPr>
          <a:xfrm>
            <a:off x="795100" y="2781577"/>
            <a:ext cx="10177700" cy="523220"/>
            <a:chOff x="795100" y="2781577"/>
            <a:chExt cx="10177700" cy="523220"/>
          </a:xfrm>
        </p:grpSpPr>
        <p:grpSp>
          <p:nvGrpSpPr>
            <p:cNvPr id="46" name="组合 45"/>
            <p:cNvGrpSpPr/>
            <p:nvPr/>
          </p:nvGrpSpPr>
          <p:grpSpPr>
            <a:xfrm>
              <a:off x="795100" y="2781577"/>
              <a:ext cx="10177700" cy="523220"/>
              <a:chOff x="1826091" y="4148024"/>
              <a:chExt cx="10177700" cy="523220"/>
            </a:xfrm>
          </p:grpSpPr>
          <p:sp>
            <p:nvSpPr>
              <p:cNvPr id="47" name="Text Box 11"/>
              <p:cNvSpPr txBox="1">
                <a:spLocks noChangeArrowheads="1"/>
              </p:cNvSpPr>
              <p:nvPr/>
            </p:nvSpPr>
            <p:spPr bwMode="auto">
              <a:xfrm>
                <a:off x="2385059" y="4148024"/>
                <a:ext cx="96187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float x, y;                 x =  1234567.123;  x = x % y;</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8" name="Group 31"/>
              <p:cNvGrpSpPr/>
              <p:nvPr/>
            </p:nvGrpSpPr>
            <p:grpSpPr>
              <a:xfrm>
                <a:off x="1826091" y="4213620"/>
                <a:ext cx="465732" cy="432000"/>
                <a:chOff x="8686801" y="2019300"/>
                <a:chExt cx="528638" cy="565150"/>
              </a:xfrm>
              <a:solidFill>
                <a:srgbClr val="5A327D"/>
              </a:solidFill>
            </p:grpSpPr>
            <p:sp>
              <p:nvSpPr>
                <p:cNvPr id="4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sp>
              <p:nvSpPr>
                <p:cNvPr id="5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sp>
              <p:nvSpPr>
                <p:cNvPr id="5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sp>
              <p:nvSpPr>
                <p:cNvPr id="5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grpSp>
        </p:grpSp>
        <p:sp>
          <p:nvSpPr>
            <p:cNvPr id="53" name="右箭头 52"/>
            <p:cNvSpPr/>
            <p:nvPr/>
          </p:nvSpPr>
          <p:spPr>
            <a:xfrm>
              <a:off x="3273541" y="2899248"/>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grpSp>
      <p:grpSp>
        <p:nvGrpSpPr>
          <p:cNvPr id="5" name="组合 4"/>
          <p:cNvGrpSpPr/>
          <p:nvPr/>
        </p:nvGrpSpPr>
        <p:grpSpPr>
          <a:xfrm>
            <a:off x="3273541" y="1915049"/>
            <a:ext cx="7133204" cy="523220"/>
            <a:chOff x="3273541" y="1915049"/>
            <a:chExt cx="7133204" cy="523220"/>
          </a:xfrm>
        </p:grpSpPr>
        <p:sp>
          <p:nvSpPr>
            <p:cNvPr id="45" name="右箭头 44"/>
            <p:cNvSpPr/>
            <p:nvPr/>
          </p:nvSpPr>
          <p:spPr>
            <a:xfrm>
              <a:off x="3273541" y="2028123"/>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 name="Text Box 11"/>
            <p:cNvSpPr txBox="1">
              <a:spLocks noChangeArrowheads="1"/>
            </p:cNvSpPr>
            <p:nvPr/>
          </p:nvSpPr>
          <p:spPr bwMode="auto">
            <a:xfrm>
              <a:off x="4242413" y="1915049"/>
              <a:ext cx="61643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 = 10000000000000; a = a % b;</a:t>
              </a:r>
            </a:p>
          </p:txBody>
        </p:sp>
      </p:grpSp>
    </p:spTree>
    <p:extLst>
      <p:ext uri="{BB962C8B-B14F-4D97-AF65-F5344CB8AC3E}">
        <p14:creationId xmlns:p14="http://schemas.microsoft.com/office/powerpoint/2010/main" val="225720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dirty="0" smtClean="0">
                <a:solidFill>
                  <a:srgbClr val="FF0000"/>
                </a:solidFill>
              </a:rPr>
              <a:t>高级语言中的概念</a:t>
            </a:r>
            <a:r>
              <a:rPr lang="zh-CN" altLang="en-US" dirty="0" smtClean="0"/>
              <a:t>。</a:t>
            </a:r>
            <a:endParaRPr lang="en-US" altLang="zh-CN" dirty="0" smtClean="0"/>
          </a:p>
          <a:p>
            <a:r>
              <a:rPr lang="zh-CN" altLang="en-US" dirty="0" smtClean="0"/>
              <a:t>用于区分不同</a:t>
            </a:r>
            <a:r>
              <a:rPr lang="zh-CN" altLang="en-US" dirty="0"/>
              <a:t>性质的数据并对</a:t>
            </a:r>
            <a:r>
              <a:rPr lang="zh-CN" altLang="en-US" dirty="0" smtClean="0"/>
              <a:t>它们做不同操作。</a:t>
            </a:r>
            <a:endParaRPr lang="en-US" altLang="zh-CN" dirty="0" smtClean="0"/>
          </a:p>
          <a:p>
            <a:r>
              <a:rPr lang="zh-CN" altLang="en-US" dirty="0" smtClean="0"/>
              <a:t>某种</a:t>
            </a:r>
            <a:r>
              <a:rPr lang="zh-CN" altLang="en-US" dirty="0"/>
              <a:t>特定语言中，确定了对象的数据类型，也就确定了该对象的</a:t>
            </a:r>
            <a:r>
              <a:rPr lang="zh-CN" altLang="en-US" dirty="0">
                <a:solidFill>
                  <a:srgbClr val="FF0000"/>
                </a:solidFill>
              </a:rPr>
              <a:t>取值范围、存储方法和可进行的操作</a:t>
            </a:r>
            <a:r>
              <a:rPr lang="zh-CN" altLang="en-US" dirty="0" smtClean="0"/>
              <a:t>。</a:t>
            </a:r>
            <a:endParaRPr lang="en-US" altLang="zh-CN" dirty="0" smtClean="0"/>
          </a:p>
          <a:p>
            <a:r>
              <a:rPr lang="zh-CN" altLang="en-US" dirty="0"/>
              <a:t>例如</a:t>
            </a:r>
            <a:r>
              <a:rPr lang="en-US" altLang="zh-CN" dirty="0"/>
              <a:t>C++</a:t>
            </a:r>
            <a:r>
              <a:rPr lang="zh-CN" altLang="en-US" dirty="0"/>
              <a:t>语言中的</a:t>
            </a:r>
            <a:r>
              <a:rPr lang="en-US" altLang="zh-CN" dirty="0" err="1"/>
              <a:t>int</a:t>
            </a:r>
            <a:r>
              <a:rPr lang="zh-CN" altLang="en-US" dirty="0"/>
              <a:t>数据类型用于存储</a:t>
            </a:r>
            <a:r>
              <a:rPr lang="en-US" altLang="zh-CN" dirty="0"/>
              <a:t>-2</a:t>
            </a:r>
            <a:r>
              <a:rPr lang="en-US" altLang="zh-CN" baseline="30000" dirty="0"/>
              <a:t>31</a:t>
            </a:r>
            <a:r>
              <a:rPr lang="en-US" altLang="zh-CN" dirty="0"/>
              <a:t>~2</a:t>
            </a:r>
            <a:r>
              <a:rPr lang="en-US" altLang="zh-CN" baseline="30000" dirty="0"/>
              <a:t>31</a:t>
            </a:r>
            <a:r>
              <a:rPr lang="en-US" altLang="zh-CN" dirty="0"/>
              <a:t>-1</a:t>
            </a:r>
            <a:r>
              <a:rPr lang="zh-CN" altLang="en-US" dirty="0"/>
              <a:t>所有整数，采用</a:t>
            </a:r>
            <a:r>
              <a:rPr lang="en-US" altLang="zh-CN" dirty="0"/>
              <a:t>32</a:t>
            </a:r>
            <a:r>
              <a:rPr lang="zh-CN" altLang="en-US" dirty="0"/>
              <a:t>位二进制补码进行存储，可进行的操作有加、减、乘、除、求余等。</a:t>
            </a:r>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数据类型</a:t>
            </a:r>
            <a:r>
              <a:rPr lang="zh-CN" altLang="en-US" dirty="0"/>
              <a:t>（</a:t>
            </a:r>
            <a:r>
              <a:rPr lang="en-US" altLang="zh-CN" dirty="0"/>
              <a:t>Data Type</a:t>
            </a:r>
            <a:r>
              <a:rPr lang="zh-CN" altLang="en-US" dirty="0"/>
              <a:t>）</a:t>
            </a:r>
          </a:p>
        </p:txBody>
      </p:sp>
    </p:spTree>
    <p:extLst>
      <p:ext uri="{BB962C8B-B14F-4D97-AF65-F5344CB8AC3E}">
        <p14:creationId xmlns:p14="http://schemas.microsoft.com/office/powerpoint/2010/main" val="359986606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28339" y="1306774"/>
            <a:ext cx="10996097" cy="1040285"/>
            <a:chOff x="823975" y="1701987"/>
            <a:chExt cx="10996097" cy="1040285"/>
          </a:xfrm>
        </p:grpSpPr>
        <p:sp>
          <p:nvSpPr>
            <p:cNvPr id="3" name="矩形 2"/>
            <p:cNvSpPr/>
            <p:nvPr/>
          </p:nvSpPr>
          <p:spPr>
            <a:xfrm>
              <a:off x="1348654" y="1701987"/>
              <a:ext cx="10471418" cy="1040285"/>
            </a:xfrm>
            <a:prstGeom prst="rect">
              <a:avLst/>
            </a:prstGeom>
          </p:spPr>
          <p:txBody>
            <a:bodyPr wrap="square">
              <a:spAutoFit/>
            </a:bodyPr>
            <a:lstStyle/>
            <a:p>
              <a:pPr marL="0" marR="0" lvl="0" indent="0" algn="l" defTabSz="914400" rtl="0" eaLnBrk="1" fontAlgn="auto" latinLnBrk="0" hangingPunct="1">
                <a:lnSpc>
                  <a:spcPct val="110000"/>
                </a:lnSpc>
                <a:spcBef>
                  <a:spcPct val="2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抽象数据类型（</a:t>
              </a:r>
              <a:r>
                <a:rPr kumimoji="0" lang="en-US" altLang="zh-CN"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Abstract Data Type</a:t>
              </a:r>
              <a:r>
                <a:rPr kumimoji="0"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简称</a:t>
              </a:r>
              <a:r>
                <a:rPr kumimoji="0" lang="en-US"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ADT </a:t>
              </a:r>
              <a:r>
                <a:rPr kumimoji="0"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一个</a:t>
              </a:r>
              <a:r>
                <a:rPr kumimoji="0" lang="zh-CN" altLang="en-US" sz="28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数据模型</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以及定义在该模型上的一组</a:t>
              </a:r>
              <a:r>
                <a:rPr kumimoji="0" lang="zh-CN" altLang="en-US" sz="28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操作</a:t>
              </a:r>
              <a:r>
                <a:rPr kumimoji="1" lang="zh-CN" altLang="en-US" sz="1800" b="1" i="0" u="none" strike="noStrike" kern="1200" cap="none" spc="0" normalizeH="0" baseline="0" noProof="0" dirty="0">
                  <a:ln>
                    <a:noFill/>
                  </a:ln>
                  <a:solidFill>
                    <a:srgbClr val="1F5281"/>
                  </a:solidFill>
                  <a:effectLst/>
                  <a:uLnTx/>
                  <a:uFillTx/>
                  <a:latin typeface="Times New Roman" panose="02020603050405020304" pitchFamily="18" charset="0"/>
                  <a:ea typeface="+mn-ea"/>
                  <a:cs typeface="+mn-cs"/>
                </a:rPr>
                <a:t> </a:t>
              </a:r>
              <a:r>
                <a:rPr kumimoji="1" lang="zh-CN" altLang="en-US" sz="1800" b="1" i="0" u="none" strike="noStrike" kern="1200" cap="none" spc="0" normalizeH="0" baseline="0" noProof="0" dirty="0" smtClean="0">
                  <a:ln>
                    <a:noFill/>
                  </a:ln>
                  <a:solidFill>
                    <a:srgbClr val="1F5281"/>
                  </a:solidFill>
                  <a:effectLst/>
                  <a:uLnTx/>
                  <a:uFillTx/>
                  <a:latin typeface="Times New Roman" panose="02020603050405020304" pitchFamily="18" charset="0"/>
                  <a:ea typeface="+mn-ea"/>
                  <a:cs typeface="+mn-cs"/>
                </a:rPr>
                <a:t>。</a:t>
              </a:r>
              <a:endParaRPr kumimoji="1" lang="zh-CN" altLang="en-US" sz="1800" b="1" i="0" u="none" strike="noStrike" kern="1200" cap="none" spc="0" normalizeH="0" baseline="0" noProof="0" dirty="0">
                <a:ln>
                  <a:noFill/>
                </a:ln>
                <a:solidFill>
                  <a:srgbClr val="1F5281"/>
                </a:solidFill>
                <a:effectLst/>
                <a:uLnTx/>
                <a:uFillTx/>
                <a:latin typeface="Times New Roman" panose="02020603050405020304" pitchFamily="18" charset="0"/>
                <a:ea typeface="+mn-ea"/>
                <a:cs typeface="+mn-cs"/>
              </a:endParaRPr>
            </a:p>
          </p:txBody>
        </p:sp>
        <p:grpSp>
          <p:nvGrpSpPr>
            <p:cNvPr id="18" name="Group 67"/>
            <p:cNvGrpSpPr/>
            <p:nvPr/>
          </p:nvGrpSpPr>
          <p:grpSpPr>
            <a:xfrm>
              <a:off x="823975" y="1765422"/>
              <a:ext cx="359992" cy="360001"/>
              <a:chOff x="10115551" y="5634036"/>
              <a:chExt cx="577837" cy="576265"/>
            </a:xfrm>
            <a:solidFill>
              <a:srgbClr val="5A327D"/>
            </a:solidFill>
          </p:grpSpPr>
          <p:sp>
            <p:nvSpPr>
              <p:cNvPr id="19"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2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grpSp>
        <p:nvGrpSpPr>
          <p:cNvPr id="24" name="组合 23"/>
          <p:cNvGrpSpPr/>
          <p:nvPr/>
        </p:nvGrpSpPr>
        <p:grpSpPr>
          <a:xfrm>
            <a:off x="1056308" y="3928964"/>
            <a:ext cx="8201024" cy="2213361"/>
            <a:chOff x="365984" y="3495839"/>
            <a:chExt cx="8201024" cy="2608262"/>
          </a:xfrm>
        </p:grpSpPr>
        <p:sp>
          <p:nvSpPr>
            <p:cNvPr id="25" name="Rectangle 9"/>
            <p:cNvSpPr>
              <a:spLocks noChangeArrowheads="1"/>
            </p:cNvSpPr>
            <p:nvPr/>
          </p:nvSpPr>
          <p:spPr bwMode="auto">
            <a:xfrm>
              <a:off x="424431" y="349583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学号</a:t>
              </a:r>
            </a:p>
          </p:txBody>
        </p:sp>
        <p:sp>
          <p:nvSpPr>
            <p:cNvPr id="26" name="Rectangle 10"/>
            <p:cNvSpPr>
              <a:spLocks noChangeArrowheads="1"/>
            </p:cNvSpPr>
            <p:nvPr/>
          </p:nvSpPr>
          <p:spPr bwMode="auto">
            <a:xfrm>
              <a:off x="365984" y="349583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Rectangle 11"/>
            <p:cNvSpPr>
              <a:spLocks noChangeArrowheads="1"/>
            </p:cNvSpPr>
            <p:nvPr/>
          </p:nvSpPr>
          <p:spPr bwMode="auto">
            <a:xfrm>
              <a:off x="2162380" y="3495839"/>
              <a:ext cx="139867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姓名</a:t>
              </a:r>
            </a:p>
          </p:txBody>
        </p:sp>
        <p:sp>
          <p:nvSpPr>
            <p:cNvPr id="31" name="Rectangle 12"/>
            <p:cNvSpPr>
              <a:spLocks noChangeArrowheads="1"/>
            </p:cNvSpPr>
            <p:nvPr/>
          </p:nvSpPr>
          <p:spPr bwMode="auto">
            <a:xfrm>
              <a:off x="2136586" y="3495839"/>
              <a:ext cx="139867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Rectangle 13"/>
            <p:cNvSpPr>
              <a:spLocks noChangeArrowheads="1"/>
            </p:cNvSpPr>
            <p:nvPr/>
          </p:nvSpPr>
          <p:spPr bwMode="auto">
            <a:xfrm>
              <a:off x="3591858" y="3495839"/>
              <a:ext cx="141959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性别</a:t>
              </a:r>
            </a:p>
          </p:txBody>
        </p:sp>
        <p:sp>
          <p:nvSpPr>
            <p:cNvPr id="37" name="Rectangle 14"/>
            <p:cNvSpPr>
              <a:spLocks noChangeArrowheads="1"/>
            </p:cNvSpPr>
            <p:nvPr/>
          </p:nvSpPr>
          <p:spPr bwMode="auto">
            <a:xfrm>
              <a:off x="3533411" y="3495839"/>
              <a:ext cx="141959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Rectangle 15"/>
            <p:cNvSpPr>
              <a:spLocks noChangeArrowheads="1"/>
            </p:cNvSpPr>
            <p:nvPr/>
          </p:nvSpPr>
          <p:spPr bwMode="auto">
            <a:xfrm>
              <a:off x="5017706" y="349583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出生日期</a:t>
              </a:r>
            </a:p>
          </p:txBody>
        </p:sp>
        <p:sp>
          <p:nvSpPr>
            <p:cNvPr id="39" name="Rectangle 16"/>
            <p:cNvSpPr>
              <a:spLocks noChangeArrowheads="1"/>
            </p:cNvSpPr>
            <p:nvPr/>
          </p:nvSpPr>
          <p:spPr bwMode="auto">
            <a:xfrm>
              <a:off x="4959257" y="349583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 name="Rectangle 17"/>
            <p:cNvSpPr>
              <a:spLocks noChangeArrowheads="1"/>
            </p:cNvSpPr>
            <p:nvPr/>
          </p:nvSpPr>
          <p:spPr bwMode="auto">
            <a:xfrm>
              <a:off x="6792955" y="349583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籍贯</a:t>
              </a:r>
            </a:p>
          </p:txBody>
        </p:sp>
        <p:sp>
          <p:nvSpPr>
            <p:cNvPr id="41" name="Rectangle 18"/>
            <p:cNvSpPr>
              <a:spLocks noChangeArrowheads="1"/>
            </p:cNvSpPr>
            <p:nvPr/>
          </p:nvSpPr>
          <p:spPr bwMode="auto">
            <a:xfrm>
              <a:off x="6734508" y="349583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 name="Rectangle 19"/>
            <p:cNvSpPr>
              <a:spLocks noChangeArrowheads="1"/>
            </p:cNvSpPr>
            <p:nvPr/>
          </p:nvSpPr>
          <p:spPr bwMode="auto">
            <a:xfrm>
              <a:off x="424431" y="4017771"/>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15041</a:t>
              </a:r>
              <a:r>
                <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001</a:t>
              </a:r>
            </a:p>
          </p:txBody>
        </p:sp>
        <p:sp>
          <p:nvSpPr>
            <p:cNvPr id="45" name="Rectangle 20"/>
            <p:cNvSpPr>
              <a:spLocks noChangeArrowheads="1"/>
            </p:cNvSpPr>
            <p:nvPr/>
          </p:nvSpPr>
          <p:spPr bwMode="auto">
            <a:xfrm>
              <a:off x="365984" y="4017771"/>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 name="Rectangle 21"/>
            <p:cNvSpPr>
              <a:spLocks noChangeArrowheads="1"/>
            </p:cNvSpPr>
            <p:nvPr/>
          </p:nvSpPr>
          <p:spPr bwMode="auto">
            <a:xfrm>
              <a:off x="2162380" y="4017771"/>
              <a:ext cx="139867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王  军</a:t>
              </a:r>
            </a:p>
          </p:txBody>
        </p:sp>
        <p:sp>
          <p:nvSpPr>
            <p:cNvPr id="47" name="Rectangle 22"/>
            <p:cNvSpPr>
              <a:spLocks noChangeArrowheads="1"/>
            </p:cNvSpPr>
            <p:nvPr/>
          </p:nvSpPr>
          <p:spPr bwMode="auto">
            <a:xfrm>
              <a:off x="2136586" y="4017771"/>
              <a:ext cx="139867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Rectangle 23"/>
            <p:cNvSpPr>
              <a:spLocks noChangeArrowheads="1"/>
            </p:cNvSpPr>
            <p:nvPr/>
          </p:nvSpPr>
          <p:spPr bwMode="auto">
            <a:xfrm>
              <a:off x="3591858" y="4017771"/>
              <a:ext cx="141959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男</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9" name="Rectangle 24"/>
            <p:cNvSpPr>
              <a:spLocks noChangeArrowheads="1"/>
            </p:cNvSpPr>
            <p:nvPr/>
          </p:nvSpPr>
          <p:spPr bwMode="auto">
            <a:xfrm>
              <a:off x="3533411" y="4017771"/>
              <a:ext cx="141959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0" name="Rectangle 25"/>
            <p:cNvSpPr>
              <a:spLocks noChangeArrowheads="1"/>
            </p:cNvSpPr>
            <p:nvPr/>
          </p:nvSpPr>
          <p:spPr bwMode="auto">
            <a:xfrm>
              <a:off x="6732802" y="4017771"/>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吉林省图们市</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 name="Rectangle 26"/>
            <p:cNvSpPr>
              <a:spLocks noChangeArrowheads="1"/>
            </p:cNvSpPr>
            <p:nvPr/>
          </p:nvSpPr>
          <p:spPr bwMode="auto">
            <a:xfrm>
              <a:off x="6734508" y="4017771"/>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2" name="Rectangle 27"/>
            <p:cNvSpPr>
              <a:spLocks noChangeArrowheads="1"/>
            </p:cNvSpPr>
            <p:nvPr/>
          </p:nvSpPr>
          <p:spPr bwMode="auto">
            <a:xfrm>
              <a:off x="424431" y="4539704"/>
              <a:ext cx="1774053"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15041002</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3" name="Rectangle 28"/>
            <p:cNvSpPr>
              <a:spLocks noChangeArrowheads="1"/>
            </p:cNvSpPr>
            <p:nvPr/>
          </p:nvSpPr>
          <p:spPr bwMode="auto">
            <a:xfrm>
              <a:off x="365984" y="4539704"/>
              <a:ext cx="1774053"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Rectangle 29"/>
            <p:cNvSpPr>
              <a:spLocks noChangeArrowheads="1"/>
            </p:cNvSpPr>
            <p:nvPr/>
          </p:nvSpPr>
          <p:spPr bwMode="auto">
            <a:xfrm>
              <a:off x="2162380" y="4539704"/>
              <a:ext cx="1398670"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李  明</a:t>
              </a:r>
            </a:p>
          </p:txBody>
        </p:sp>
        <p:sp>
          <p:nvSpPr>
            <p:cNvPr id="61" name="Rectangle 30"/>
            <p:cNvSpPr>
              <a:spLocks noChangeArrowheads="1"/>
            </p:cNvSpPr>
            <p:nvPr/>
          </p:nvSpPr>
          <p:spPr bwMode="auto">
            <a:xfrm>
              <a:off x="2136586" y="4539704"/>
              <a:ext cx="1398670"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2" name="Rectangle 31"/>
            <p:cNvSpPr>
              <a:spLocks noChangeArrowheads="1"/>
            </p:cNvSpPr>
            <p:nvPr/>
          </p:nvSpPr>
          <p:spPr bwMode="auto">
            <a:xfrm>
              <a:off x="3591858" y="4539704"/>
              <a:ext cx="1419590"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男</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3" name="Rectangle 32"/>
            <p:cNvSpPr>
              <a:spLocks noChangeArrowheads="1"/>
            </p:cNvSpPr>
            <p:nvPr/>
          </p:nvSpPr>
          <p:spPr bwMode="auto">
            <a:xfrm>
              <a:off x="3533411" y="4539704"/>
              <a:ext cx="1419590"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4" name="Rectangle 33"/>
            <p:cNvSpPr>
              <a:spLocks noChangeArrowheads="1"/>
            </p:cNvSpPr>
            <p:nvPr/>
          </p:nvSpPr>
          <p:spPr bwMode="auto">
            <a:xfrm>
              <a:off x="6747235" y="4539704"/>
              <a:ext cx="1774053"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吉林省吉林市</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5" name="Rectangle 34"/>
            <p:cNvSpPr>
              <a:spLocks noChangeArrowheads="1"/>
            </p:cNvSpPr>
            <p:nvPr/>
          </p:nvSpPr>
          <p:spPr bwMode="auto">
            <a:xfrm>
              <a:off x="6734508" y="4539704"/>
              <a:ext cx="1774053"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Rectangle 35"/>
            <p:cNvSpPr>
              <a:spLocks noChangeArrowheads="1"/>
            </p:cNvSpPr>
            <p:nvPr/>
          </p:nvSpPr>
          <p:spPr bwMode="auto">
            <a:xfrm>
              <a:off x="424431" y="5060236"/>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15041003</a:t>
              </a:r>
              <a:endPar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Rectangle 36"/>
            <p:cNvSpPr>
              <a:spLocks noChangeArrowheads="1"/>
            </p:cNvSpPr>
            <p:nvPr/>
          </p:nvSpPr>
          <p:spPr bwMode="auto">
            <a:xfrm>
              <a:off x="365984" y="5060236"/>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 name="Rectangle 37"/>
            <p:cNvSpPr>
              <a:spLocks noChangeArrowheads="1"/>
            </p:cNvSpPr>
            <p:nvPr/>
          </p:nvSpPr>
          <p:spPr bwMode="auto">
            <a:xfrm>
              <a:off x="2162380" y="5060236"/>
              <a:ext cx="139867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汤晓影</a:t>
              </a:r>
            </a:p>
          </p:txBody>
        </p:sp>
        <p:sp>
          <p:nvSpPr>
            <p:cNvPr id="69" name="Rectangle 38"/>
            <p:cNvSpPr>
              <a:spLocks noChangeArrowheads="1"/>
            </p:cNvSpPr>
            <p:nvPr/>
          </p:nvSpPr>
          <p:spPr bwMode="auto">
            <a:xfrm>
              <a:off x="2136586" y="5060236"/>
              <a:ext cx="139867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0" name="Rectangle 39"/>
            <p:cNvSpPr>
              <a:spLocks noChangeArrowheads="1"/>
            </p:cNvSpPr>
            <p:nvPr/>
          </p:nvSpPr>
          <p:spPr bwMode="auto">
            <a:xfrm>
              <a:off x="3591858" y="5060236"/>
              <a:ext cx="141959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女</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1" name="Rectangle 40"/>
            <p:cNvSpPr>
              <a:spLocks noChangeArrowheads="1"/>
            </p:cNvSpPr>
            <p:nvPr/>
          </p:nvSpPr>
          <p:spPr bwMode="auto">
            <a:xfrm>
              <a:off x="3533411" y="5060236"/>
              <a:ext cx="141959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2" name="Rectangle 41"/>
            <p:cNvSpPr>
              <a:spLocks noChangeArrowheads="1"/>
            </p:cNvSpPr>
            <p:nvPr/>
          </p:nvSpPr>
          <p:spPr bwMode="auto">
            <a:xfrm>
              <a:off x="6731995" y="5060236"/>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吉林省长春市</a:t>
              </a:r>
              <a:endPar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3" name="Rectangle 42"/>
            <p:cNvSpPr>
              <a:spLocks noChangeArrowheads="1"/>
            </p:cNvSpPr>
            <p:nvPr/>
          </p:nvSpPr>
          <p:spPr bwMode="auto">
            <a:xfrm>
              <a:off x="6734508" y="5060236"/>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4" name="Rectangle 43"/>
            <p:cNvSpPr>
              <a:spLocks noChangeArrowheads="1"/>
            </p:cNvSpPr>
            <p:nvPr/>
          </p:nvSpPr>
          <p:spPr bwMode="auto">
            <a:xfrm>
              <a:off x="424431" y="558216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75" name="Rectangle 44"/>
            <p:cNvSpPr>
              <a:spLocks noChangeArrowheads="1"/>
            </p:cNvSpPr>
            <p:nvPr/>
          </p:nvSpPr>
          <p:spPr bwMode="auto">
            <a:xfrm>
              <a:off x="365984" y="558216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6" name="Rectangle 45"/>
            <p:cNvSpPr>
              <a:spLocks noChangeArrowheads="1"/>
            </p:cNvSpPr>
            <p:nvPr/>
          </p:nvSpPr>
          <p:spPr bwMode="auto">
            <a:xfrm>
              <a:off x="2162380" y="5582169"/>
              <a:ext cx="139867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77" name="Rectangle 46"/>
            <p:cNvSpPr>
              <a:spLocks noChangeArrowheads="1"/>
            </p:cNvSpPr>
            <p:nvPr/>
          </p:nvSpPr>
          <p:spPr bwMode="auto">
            <a:xfrm>
              <a:off x="2136586" y="5582169"/>
              <a:ext cx="139867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8" name="Rectangle 47"/>
            <p:cNvSpPr>
              <a:spLocks noChangeArrowheads="1"/>
            </p:cNvSpPr>
            <p:nvPr/>
          </p:nvSpPr>
          <p:spPr bwMode="auto">
            <a:xfrm>
              <a:off x="3591858" y="5582169"/>
              <a:ext cx="1419590"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79" name="Rectangle 48"/>
            <p:cNvSpPr>
              <a:spLocks noChangeArrowheads="1"/>
            </p:cNvSpPr>
            <p:nvPr/>
          </p:nvSpPr>
          <p:spPr bwMode="auto">
            <a:xfrm>
              <a:off x="3533411" y="5582169"/>
              <a:ext cx="1419590"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0" name="Rectangle 49"/>
            <p:cNvSpPr>
              <a:spLocks noChangeArrowheads="1"/>
            </p:cNvSpPr>
            <p:nvPr/>
          </p:nvSpPr>
          <p:spPr bwMode="auto">
            <a:xfrm>
              <a:off x="5017706" y="4017771"/>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19970102</a:t>
              </a:r>
            </a:p>
          </p:txBody>
        </p:sp>
        <p:sp>
          <p:nvSpPr>
            <p:cNvPr id="81" name="Rectangle 50"/>
            <p:cNvSpPr>
              <a:spLocks noChangeArrowheads="1"/>
            </p:cNvSpPr>
            <p:nvPr/>
          </p:nvSpPr>
          <p:spPr bwMode="auto">
            <a:xfrm>
              <a:off x="4959257" y="4017771"/>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Rectangle 51"/>
            <p:cNvSpPr>
              <a:spLocks noChangeArrowheads="1"/>
            </p:cNvSpPr>
            <p:nvPr/>
          </p:nvSpPr>
          <p:spPr bwMode="auto">
            <a:xfrm>
              <a:off x="5017706" y="4539704"/>
              <a:ext cx="1774053" cy="52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19980328</a:t>
              </a:r>
            </a:p>
          </p:txBody>
        </p:sp>
        <p:sp>
          <p:nvSpPr>
            <p:cNvPr id="83" name="Rectangle 52"/>
            <p:cNvSpPr>
              <a:spLocks noChangeArrowheads="1"/>
            </p:cNvSpPr>
            <p:nvPr/>
          </p:nvSpPr>
          <p:spPr bwMode="auto">
            <a:xfrm>
              <a:off x="4959257" y="4539704"/>
              <a:ext cx="1774053" cy="52053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Rectangle 53"/>
            <p:cNvSpPr>
              <a:spLocks noChangeArrowheads="1"/>
            </p:cNvSpPr>
            <p:nvPr/>
          </p:nvSpPr>
          <p:spPr bwMode="auto">
            <a:xfrm>
              <a:off x="5017706" y="5060236"/>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19971116</a:t>
              </a:r>
            </a:p>
          </p:txBody>
        </p:sp>
        <p:sp>
          <p:nvSpPr>
            <p:cNvPr id="85" name="Rectangle 54"/>
            <p:cNvSpPr>
              <a:spLocks noChangeArrowheads="1"/>
            </p:cNvSpPr>
            <p:nvPr/>
          </p:nvSpPr>
          <p:spPr bwMode="auto">
            <a:xfrm>
              <a:off x="4959257" y="5060236"/>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6" name="Rectangle 55"/>
            <p:cNvSpPr>
              <a:spLocks noChangeArrowheads="1"/>
            </p:cNvSpPr>
            <p:nvPr/>
          </p:nvSpPr>
          <p:spPr bwMode="auto">
            <a:xfrm>
              <a:off x="5017706" y="558216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87" name="Rectangle 56"/>
            <p:cNvSpPr>
              <a:spLocks noChangeArrowheads="1"/>
            </p:cNvSpPr>
            <p:nvPr/>
          </p:nvSpPr>
          <p:spPr bwMode="auto">
            <a:xfrm>
              <a:off x="4959257" y="558216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8" name="Rectangle 57"/>
            <p:cNvSpPr>
              <a:spLocks noChangeArrowheads="1"/>
            </p:cNvSpPr>
            <p:nvPr/>
          </p:nvSpPr>
          <p:spPr bwMode="auto">
            <a:xfrm>
              <a:off x="6792955" y="5582169"/>
              <a:ext cx="1774053" cy="52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89" name="Rectangle 58"/>
            <p:cNvSpPr>
              <a:spLocks noChangeArrowheads="1"/>
            </p:cNvSpPr>
            <p:nvPr/>
          </p:nvSpPr>
          <p:spPr bwMode="auto">
            <a:xfrm>
              <a:off x="6734508" y="5582169"/>
              <a:ext cx="1774053" cy="52193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92" name="组合 91"/>
          <p:cNvGrpSpPr/>
          <p:nvPr/>
        </p:nvGrpSpPr>
        <p:grpSpPr>
          <a:xfrm>
            <a:off x="10004877" y="3928964"/>
            <a:ext cx="108000" cy="2230021"/>
            <a:chOff x="10462920" y="3584620"/>
            <a:chExt cx="108000" cy="2230021"/>
          </a:xfrm>
        </p:grpSpPr>
        <p:sp>
          <p:nvSpPr>
            <p:cNvPr id="93" name="椭圆 92"/>
            <p:cNvSpPr/>
            <p:nvPr/>
          </p:nvSpPr>
          <p:spPr>
            <a:xfrm>
              <a:off x="10462920" y="3584620"/>
              <a:ext cx="108000" cy="108000"/>
            </a:xfrm>
            <a:prstGeom prst="ellipse">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94" name="椭圆 93"/>
            <p:cNvSpPr/>
            <p:nvPr/>
          </p:nvSpPr>
          <p:spPr>
            <a:xfrm>
              <a:off x="10462920" y="4027630"/>
              <a:ext cx="108000" cy="108000"/>
            </a:xfrm>
            <a:prstGeom prst="ellipse">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95" name="椭圆 94"/>
            <p:cNvSpPr/>
            <p:nvPr/>
          </p:nvSpPr>
          <p:spPr>
            <a:xfrm>
              <a:off x="10462920" y="4470639"/>
              <a:ext cx="108000" cy="108000"/>
            </a:xfrm>
            <a:prstGeom prst="ellipse">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96" name="椭圆 95"/>
            <p:cNvSpPr/>
            <p:nvPr/>
          </p:nvSpPr>
          <p:spPr>
            <a:xfrm>
              <a:off x="10462920" y="5706641"/>
              <a:ext cx="108000" cy="108000"/>
            </a:xfrm>
            <a:prstGeom prst="ellipse">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cxnSp>
          <p:nvCxnSpPr>
            <p:cNvPr id="97" name="直接连接符 96"/>
            <p:cNvCxnSpPr/>
            <p:nvPr/>
          </p:nvCxnSpPr>
          <p:spPr>
            <a:xfrm>
              <a:off x="10532160" y="3707860"/>
              <a:ext cx="0" cy="324000"/>
            </a:xfrm>
            <a:prstGeom prst="line">
              <a:avLst/>
            </a:prstGeom>
            <a:ln w="28575">
              <a:solidFill>
                <a:srgbClr val="285A32"/>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10532160" y="4146639"/>
              <a:ext cx="0" cy="324000"/>
            </a:xfrm>
            <a:prstGeom prst="line">
              <a:avLst/>
            </a:prstGeom>
            <a:ln w="28575">
              <a:solidFill>
                <a:srgbClr val="285A32"/>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10532160" y="4599067"/>
              <a:ext cx="0" cy="1107574"/>
            </a:xfrm>
            <a:prstGeom prst="line">
              <a:avLst/>
            </a:prstGeom>
            <a:ln w="28575">
              <a:solidFill>
                <a:srgbClr val="285A32"/>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1274355" y="2432769"/>
            <a:ext cx="8764843" cy="498598"/>
            <a:chOff x="732850" y="2976971"/>
            <a:chExt cx="8764843" cy="498598"/>
          </a:xfrm>
        </p:grpSpPr>
        <p:sp>
          <p:nvSpPr>
            <p:cNvPr id="33" name="矩形 32"/>
            <p:cNvSpPr/>
            <p:nvPr/>
          </p:nvSpPr>
          <p:spPr>
            <a:xfrm>
              <a:off x="1270823" y="2976971"/>
              <a:ext cx="8226870" cy="498598"/>
            </a:xfrm>
            <a:prstGeom prst="rect">
              <a:avLst/>
            </a:prstGeom>
          </p:spPr>
          <p:txBody>
            <a:bodyPr wrap="square">
              <a:spAutoFit/>
            </a:bodyPr>
            <a:lstStyle/>
            <a:p>
              <a:pPr marL="0" marR="0" lvl="0" indent="0" algn="l" defTabSz="914400" rtl="0" eaLnBrk="1" fontAlgn="auto" latinLnBrk="0" hangingPunct="1">
                <a:lnSpc>
                  <a:spcPct val="110000"/>
                </a:lnSpc>
                <a:spcBef>
                  <a:spcPct val="2000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抽象数据类型只考虑</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数据结构的逻辑结构</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和</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基本</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操作。</a:t>
              </a:r>
              <a:endPar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endParaRPr>
            </a:p>
          </p:txBody>
        </p:sp>
        <p:sp>
          <p:nvSpPr>
            <p:cNvPr id="100" name="Freeform 84"/>
            <p:cNvSpPr/>
            <p:nvPr/>
          </p:nvSpPr>
          <p:spPr bwMode="auto">
            <a:xfrm>
              <a:off x="732850" y="3031322"/>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sp>
        <p:nvSpPr>
          <p:cNvPr id="6" name="文本框 5"/>
          <p:cNvSpPr txBox="1"/>
          <p:nvPr/>
        </p:nvSpPr>
        <p:spPr>
          <a:xfrm>
            <a:off x="10756560" y="3899487"/>
            <a:ext cx="1039419"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1F5281"/>
                </a:solidFill>
                <a:effectLst/>
                <a:uLnTx/>
                <a:uFillTx/>
                <a:latin typeface="Verdana"/>
                <a:ea typeface="+mn-ea"/>
                <a:cs typeface="+mn-cs"/>
              </a:rPr>
              <a:t>插入删改查找等操作</a:t>
            </a: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grpSp>
        <p:nvGrpSpPr>
          <p:cNvPr id="101" name="组合 100"/>
          <p:cNvGrpSpPr/>
          <p:nvPr/>
        </p:nvGrpSpPr>
        <p:grpSpPr>
          <a:xfrm>
            <a:off x="1259628" y="3161822"/>
            <a:ext cx="10564808" cy="498598"/>
            <a:chOff x="780446" y="2429214"/>
            <a:chExt cx="8641855" cy="498598"/>
          </a:xfrm>
        </p:grpSpPr>
        <p:sp>
          <p:nvSpPr>
            <p:cNvPr id="102" name="矩形 101"/>
            <p:cNvSpPr/>
            <p:nvPr/>
          </p:nvSpPr>
          <p:spPr>
            <a:xfrm>
              <a:off x="1273439" y="2429214"/>
              <a:ext cx="8148862" cy="498598"/>
            </a:xfrm>
            <a:prstGeom prst="rect">
              <a:avLst/>
            </a:prstGeom>
          </p:spPr>
          <p:txBody>
            <a:bodyPr wrap="square">
              <a:spAutoFit/>
            </a:bodyPr>
            <a:lstStyle/>
            <a:p>
              <a:pPr marL="0" marR="0" lvl="0" indent="0" algn="l" defTabSz="914400" rtl="0" eaLnBrk="1" fontAlgn="auto" latinLnBrk="0" hangingPunct="1">
                <a:lnSpc>
                  <a:spcPct val="110000"/>
                </a:lnSpc>
                <a:spcBef>
                  <a:spcPct val="2000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抽象数据类型</a:t>
              </a:r>
              <a:r>
                <a:rPr kumimoji="0" lang="zh-CN" altLang="en-US" sz="24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不</a:t>
              </a:r>
              <a:r>
                <a:rPr kumimoji="0" lang="zh-CN" altLang="en-US" sz="24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考虑每个数据</a:t>
              </a:r>
              <a:r>
                <a:rPr kumimoji="0" lang="zh-CN" altLang="en-US" sz="24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元素的性质，</a:t>
              </a:r>
              <a:r>
                <a:rPr kumimoji="0" lang="zh-CN" altLang="en-US" sz="24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不涉及存储结构。</a:t>
              </a:r>
              <a:endParaRPr kumimoji="0" lang="zh-CN" altLang="en-US" sz="24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endParaRPr>
            </a:p>
          </p:txBody>
        </p:sp>
        <p:sp>
          <p:nvSpPr>
            <p:cNvPr id="103" name="Freeform 84"/>
            <p:cNvSpPr/>
            <p:nvPr/>
          </p:nvSpPr>
          <p:spPr bwMode="auto">
            <a:xfrm>
              <a:off x="780446" y="2543816"/>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sp>
        <p:nvSpPr>
          <p:cNvPr id="105" name="Rounded Rectangle 10"/>
          <p:cNvSpPr/>
          <p:nvPr/>
        </p:nvSpPr>
        <p:spPr>
          <a:xfrm>
            <a:off x="542922" y="100964"/>
            <a:ext cx="3739259"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106" name="Text Box 2"/>
          <p:cNvSpPr txBox="1">
            <a:spLocks noChangeArrowheads="1"/>
          </p:cNvSpPr>
          <p:nvPr/>
        </p:nvSpPr>
        <p:spPr bwMode="auto">
          <a:xfrm>
            <a:off x="638167" y="61585"/>
            <a:ext cx="3644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抽象数据类型</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38774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818714" y="957106"/>
            <a:ext cx="7197526" cy="523220"/>
            <a:chOff x="1826091" y="4148024"/>
            <a:chExt cx="7197526" cy="523220"/>
          </a:xfrm>
        </p:grpSpPr>
        <p:sp>
          <p:nvSpPr>
            <p:cNvPr id="55" name="Text Box 11"/>
            <p:cNvSpPr txBox="1">
              <a:spLocks noChangeArrowheads="1"/>
            </p:cNvSpPr>
            <p:nvPr/>
          </p:nvSpPr>
          <p:spPr bwMode="auto">
            <a:xfrm>
              <a:off x="2385059" y="4148024"/>
              <a:ext cx="66385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如何定义抽象数据类型呢？  </a:t>
              </a:r>
              <a:r>
                <a:rPr kumimoji="0" lang="zh-CN" altLang="en-US" sz="28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方法一：</a:t>
              </a:r>
              <a:endPar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grpSp>
          <p:nvGrpSpPr>
            <p:cNvPr id="56" name="Group 31"/>
            <p:cNvGrpSpPr/>
            <p:nvPr/>
          </p:nvGrpSpPr>
          <p:grpSpPr>
            <a:xfrm>
              <a:off x="1826091" y="4213620"/>
              <a:ext cx="465732" cy="432000"/>
              <a:chOff x="8686801" y="2019300"/>
              <a:chExt cx="528638" cy="565150"/>
            </a:xfrm>
            <a:solidFill>
              <a:srgbClr val="5A327D"/>
            </a:solidFill>
          </p:grpSpPr>
          <p:sp>
            <p:nvSpPr>
              <p:cNvPr id="57"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8"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9"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sp>
        <p:nvSpPr>
          <p:cNvPr id="29" name="Rounded Rectangle 10"/>
          <p:cNvSpPr/>
          <p:nvPr/>
        </p:nvSpPr>
        <p:spPr>
          <a:xfrm>
            <a:off x="542923" y="100964"/>
            <a:ext cx="3546756"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0" name="Text Box 2"/>
          <p:cNvSpPr txBox="1">
            <a:spLocks noChangeArrowheads="1"/>
          </p:cNvSpPr>
          <p:nvPr/>
        </p:nvSpPr>
        <p:spPr bwMode="auto">
          <a:xfrm>
            <a:off x="638167" y="61585"/>
            <a:ext cx="370272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定义抽象数据类型</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13" name="Text Box 4"/>
          <p:cNvSpPr txBox="1">
            <a:spLocks noChangeArrowheads="1"/>
          </p:cNvSpPr>
          <p:nvPr/>
        </p:nvSpPr>
        <p:spPr bwMode="auto">
          <a:xfrm>
            <a:off x="1276084" y="1612990"/>
            <a:ext cx="9696716" cy="4667945"/>
          </a:xfrm>
          <a:prstGeom prst="rect">
            <a:avLst/>
          </a:prstGeom>
          <a:noFill/>
          <a:ln>
            <a:solidFill>
              <a:srgbClr val="5C307D"/>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000" tIns="0" rIns="0" bIns="0">
            <a:spAutoFit/>
          </a:bodyPr>
          <a:lstStyle/>
          <a:p>
            <a:pPr marL="0" marR="0" lvl="0" indent="0" algn="just" defTabSz="914400" rtl="0" eaLnBrk="0" fontAlgn="auto" latinLnBrk="0" hangingPunct="0">
              <a:lnSpc>
                <a:spcPts val="26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ADT</a:t>
            </a:r>
            <a:r>
              <a:rPr kumimoji="0" lang="en-US" altLang="zh-CN" sz="22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2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抽象数据类型名</a:t>
            </a:r>
          </a:p>
          <a:p>
            <a:pPr marL="0" marR="0" lvl="0" indent="0" algn="just" defTabSz="914400" rtl="0" eaLnBrk="0" fontAlgn="auto" latinLnBrk="0" hangingPunct="0">
              <a:lnSpc>
                <a:spcPts val="2600"/>
              </a:lnSpc>
              <a:spcBef>
                <a:spcPts val="0"/>
              </a:spcBef>
              <a:spcAft>
                <a:spcPts val="0"/>
              </a:spcAft>
              <a:buClrTx/>
              <a:buSzTx/>
              <a:buFontTx/>
              <a:buNone/>
              <a:tabLst/>
              <a:defRPr/>
            </a:pPr>
            <a:endParaRPr kumimoji="0" lang="en-US" altLang="zh-CN" sz="22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0" fontAlgn="auto" latinLnBrk="0" hangingPunct="0">
              <a:lnSpc>
                <a:spcPts val="26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数据元素之间逻辑关系的定义</a:t>
            </a:r>
          </a:p>
          <a:p>
            <a:pPr marL="0" marR="0" lvl="0" indent="0" algn="just" defTabSz="914400" rtl="0" eaLnBrk="0" fontAlgn="auto" latinLnBrk="0" hangingPunct="0">
              <a:lnSpc>
                <a:spcPts val="2600"/>
              </a:lnSpc>
              <a:spcBef>
                <a:spcPts val="0"/>
              </a:spcBef>
              <a:spcAft>
                <a:spcPts val="0"/>
              </a:spcAft>
              <a:buClrTx/>
              <a:buSzTx/>
              <a:buFontTx/>
              <a:buNone/>
              <a:tabLst/>
              <a:defRPr/>
            </a:pPr>
            <a:endParaRPr kumimoji="0" lang="en-US" altLang="zh-CN" sz="22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0" fontAlgn="auto" latinLnBrk="0" hangingPunct="0">
              <a:lnSpc>
                <a:spcPts val="26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zh-CN" altLang="en-US" sz="2200" b="0"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0" fontAlgn="auto" latinLnBrk="0" hangingPunct="0">
              <a:lnSpc>
                <a:spcPts val="2600"/>
              </a:lnSpc>
              <a:spcBef>
                <a:spcPts val="0"/>
              </a:spcBef>
              <a:spcAft>
                <a:spcPts val="0"/>
              </a:spcAft>
              <a:buClrTx/>
              <a:buSzTx/>
              <a:buFontTx/>
              <a:buNone/>
              <a:tabLst/>
              <a:defRPr/>
            </a:pPr>
            <a:r>
              <a:rPr kumimoji="0" lang="zh-CN" altLang="en-US" sz="22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输入</a:t>
            </a: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：执行此操作所需要的输入</a:t>
            </a:r>
          </a:p>
          <a:p>
            <a:pPr marL="0" marR="0" lvl="0" indent="0" algn="just" defTabSz="914400" rtl="0" eaLnBrk="0" fontAlgn="auto" latinLnBrk="0" hangingPunct="0">
              <a:lnSpc>
                <a:spcPts val="26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功能</a:t>
            </a: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：该操作将完成的功能</a:t>
            </a:r>
          </a:p>
          <a:p>
            <a:pPr marL="0" marR="0" lvl="0" indent="0" algn="just" defTabSz="914400" rtl="0" eaLnBrk="0" fontAlgn="auto" latinLnBrk="0" hangingPunct="0">
              <a:lnSpc>
                <a:spcPts val="26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输出</a:t>
            </a: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：执行该操作后产生的输出</a:t>
            </a:r>
          </a:p>
          <a:p>
            <a:pPr marL="0" marR="0" lvl="0" indent="0" algn="just" defTabSz="914400" rtl="0" eaLnBrk="0" fontAlgn="auto" latinLnBrk="0" hangingPunct="0">
              <a:lnSpc>
                <a:spcPts val="2600"/>
              </a:lnSpc>
              <a:spcBef>
                <a:spcPts val="0"/>
              </a:spcBef>
              <a:spcAft>
                <a:spcPts val="0"/>
              </a:spcAft>
              <a:buClrTx/>
              <a:buSzTx/>
              <a:buFontTx/>
              <a:buNone/>
              <a:tabLst/>
              <a:defRPr/>
            </a:pPr>
            <a:r>
              <a:rPr kumimoji="0" lang="zh-CN" altLang="en-US" sz="22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zh-CN" altLang="en-US" sz="2200" b="0"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0" fontAlgn="auto" latinLnBrk="0" hangingPunct="0">
              <a:lnSpc>
                <a:spcPts val="26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p>
          <a:p>
            <a:pPr marL="0" marR="0" lvl="0" indent="0" algn="just" defTabSz="914400" rtl="0" eaLnBrk="0" fontAlgn="auto" latinLnBrk="0" hangingPunct="0">
              <a:lnSpc>
                <a:spcPts val="26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p>
          <a:p>
            <a:pPr marL="0" marR="0" lvl="0" indent="0" algn="just" defTabSz="914400" rtl="0" eaLnBrk="0" fontAlgn="auto" latinLnBrk="0" hangingPunct="0">
              <a:lnSpc>
                <a:spcPts val="26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2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en-US" altLang="zh-CN" sz="2200" b="0" i="1"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0" fontAlgn="auto" latinLnBrk="0" hangingPunct="0">
              <a:lnSpc>
                <a:spcPts val="26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en-US" altLang="zh-CN" sz="22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0" fontAlgn="auto" latinLnBrk="0" hangingPunct="0">
              <a:lnSpc>
                <a:spcPts val="2600"/>
              </a:lnSpc>
              <a:spcBef>
                <a:spcPts val="0"/>
              </a:spcBef>
              <a:spcAft>
                <a:spcPts val="0"/>
              </a:spcAft>
              <a:buClrTx/>
              <a:buSzTx/>
              <a:buFontTx/>
              <a:buNone/>
              <a:tabLst/>
              <a:defRPr/>
            </a:pPr>
            <a:r>
              <a:rPr kumimoji="0" lang="en-US" altLang="zh-CN" sz="2200" b="0" i="0" u="none" strike="noStrike" kern="1200" cap="none" spc="0" normalizeH="0" baseline="0" noProof="0" dirty="0" err="1">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endADT</a:t>
            </a:r>
            <a:r>
              <a:rPr kumimoji="0" lang="en-US" altLang="zh-CN" sz="22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zh-CN" altLang="en-US" sz="22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1310194" y="1894507"/>
            <a:ext cx="1452642"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dirty="0" err="1">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DataModel</a:t>
            </a:r>
            <a:endParaRPr kumimoji="0" lang="zh-CN" altLang="en-US" sz="2200" b="0" i="0" u="none" strike="noStrike" kern="1200" cap="none" spc="0" normalizeH="0" baseline="0" noProof="0" dirty="0">
              <a:ln>
                <a:noFill/>
              </a:ln>
              <a:solidFill>
                <a:srgbClr val="1F5281"/>
              </a:solidFill>
              <a:effectLst/>
              <a:uLnTx/>
              <a:uFillTx/>
              <a:latin typeface="Verdana"/>
              <a:ea typeface="+mn-ea"/>
              <a:cs typeface="+mn-cs"/>
            </a:endParaRPr>
          </a:p>
        </p:txBody>
      </p:sp>
      <p:sp>
        <p:nvSpPr>
          <p:cNvPr id="3" name="矩形 2"/>
          <p:cNvSpPr/>
          <p:nvPr/>
        </p:nvSpPr>
        <p:spPr>
          <a:xfrm>
            <a:off x="1310194" y="2518619"/>
            <a:ext cx="1313180"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Operation</a:t>
            </a:r>
            <a:endParaRPr kumimoji="0" lang="zh-CN" altLang="en-US" sz="2200" b="0" i="0" u="none" strike="noStrike" kern="1200" cap="none" spc="0" normalizeH="0" baseline="0" noProof="0" dirty="0">
              <a:ln>
                <a:noFill/>
              </a:ln>
              <a:solidFill>
                <a:srgbClr val="1F5281"/>
              </a:solidFill>
              <a:effectLst/>
              <a:uLnTx/>
              <a:uFillTx/>
              <a:latin typeface="Verdana"/>
              <a:ea typeface="+mn-ea"/>
              <a:cs typeface="+mn-cs"/>
            </a:endParaRPr>
          </a:p>
        </p:txBody>
      </p:sp>
      <p:sp>
        <p:nvSpPr>
          <p:cNvPr id="4" name="矩形 3"/>
          <p:cNvSpPr/>
          <p:nvPr/>
        </p:nvSpPr>
        <p:spPr>
          <a:xfrm>
            <a:off x="1591341" y="2891450"/>
            <a:ext cx="960519"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操作 1</a:t>
            </a:r>
            <a:endParaRPr kumimoji="0" lang="zh-CN" altLang="en-US" sz="2200" b="0" i="0" u="none" strike="noStrike" kern="1200" cap="none" spc="0" normalizeH="0" baseline="0" noProof="0" dirty="0">
              <a:ln>
                <a:noFill/>
              </a:ln>
              <a:solidFill>
                <a:srgbClr val="1F5281"/>
              </a:solidFill>
              <a:effectLst/>
              <a:uLnTx/>
              <a:uFillTx/>
              <a:latin typeface="Verdana"/>
              <a:ea typeface="+mn-ea"/>
              <a:cs typeface="+mn-cs"/>
            </a:endParaRPr>
          </a:p>
        </p:txBody>
      </p:sp>
      <p:sp>
        <p:nvSpPr>
          <p:cNvPr id="5" name="矩形 4"/>
          <p:cNvSpPr/>
          <p:nvPr/>
        </p:nvSpPr>
        <p:spPr>
          <a:xfrm>
            <a:off x="1591341" y="4231306"/>
            <a:ext cx="960519"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操作 2</a:t>
            </a:r>
            <a:endParaRPr kumimoji="0" lang="zh-CN" altLang="en-US" sz="2200" b="0" i="0" u="none" strike="noStrike" kern="1200" cap="none" spc="0" normalizeH="0" baseline="0" noProof="0" dirty="0">
              <a:ln>
                <a:noFill/>
              </a:ln>
              <a:solidFill>
                <a:srgbClr val="1F5281"/>
              </a:solidFill>
              <a:effectLst/>
              <a:uLnTx/>
              <a:uFillTx/>
              <a:latin typeface="Verdana"/>
              <a:ea typeface="+mn-ea"/>
              <a:cs typeface="+mn-cs"/>
            </a:endParaRPr>
          </a:p>
        </p:txBody>
      </p:sp>
      <p:sp>
        <p:nvSpPr>
          <p:cNvPr id="6" name="矩形 5"/>
          <p:cNvSpPr/>
          <p:nvPr/>
        </p:nvSpPr>
        <p:spPr>
          <a:xfrm>
            <a:off x="1591341" y="5116677"/>
            <a:ext cx="960519"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操作 </a:t>
            </a:r>
            <a:r>
              <a:rPr kumimoji="0" lang="en-US" altLang="zh-CN" sz="2200" b="0" i="1"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endParaRPr kumimoji="0" lang="zh-CN" altLang="en-US" sz="2200" b="0" i="0" u="none" strike="noStrike" kern="1200" cap="none" spc="0" normalizeH="0" baseline="0" noProof="0" dirty="0">
              <a:ln>
                <a:noFill/>
              </a:ln>
              <a:solidFill>
                <a:srgbClr val="1F5281"/>
              </a:solidFill>
              <a:effectLst/>
              <a:uLnTx/>
              <a:uFillTx/>
              <a:latin typeface="Verdana"/>
              <a:ea typeface="+mn-ea"/>
              <a:cs typeface="+mn-cs"/>
            </a:endParaRPr>
          </a:p>
        </p:txBody>
      </p:sp>
      <p:grpSp>
        <p:nvGrpSpPr>
          <p:cNvPr id="7" name="组合 6"/>
          <p:cNvGrpSpPr/>
          <p:nvPr/>
        </p:nvGrpSpPr>
        <p:grpSpPr>
          <a:xfrm>
            <a:off x="5868688" y="3322337"/>
            <a:ext cx="3662079" cy="828000"/>
            <a:chOff x="5868688" y="3322337"/>
            <a:chExt cx="3662079" cy="828000"/>
          </a:xfrm>
        </p:grpSpPr>
        <p:sp>
          <p:nvSpPr>
            <p:cNvPr id="18" name="右大括号 17"/>
            <p:cNvSpPr/>
            <p:nvPr/>
          </p:nvSpPr>
          <p:spPr>
            <a:xfrm>
              <a:off x="5868688" y="3322337"/>
              <a:ext cx="180000" cy="828000"/>
            </a:xfrm>
            <a:prstGeom prst="rightBrace">
              <a:avLst>
                <a:gd name="adj1" fmla="val 16840"/>
                <a:gd name="adj2" fmla="val 50000"/>
              </a:avLst>
            </a:prstGeom>
            <a:ln w="25400">
              <a:solidFill>
                <a:srgbClr val="B42D2D"/>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B42D2D"/>
                </a:solidFill>
                <a:effectLst/>
                <a:uLnTx/>
                <a:uFillTx/>
                <a:latin typeface="Verdana"/>
                <a:ea typeface="+mn-ea"/>
                <a:cs typeface="+mn-cs"/>
              </a:endParaRPr>
            </a:p>
          </p:txBody>
        </p:sp>
        <p:sp>
          <p:nvSpPr>
            <p:cNvPr id="19" name="Text Box 11"/>
            <p:cNvSpPr txBox="1">
              <a:spLocks noChangeArrowheads="1"/>
            </p:cNvSpPr>
            <p:nvPr/>
          </p:nvSpPr>
          <p:spPr bwMode="auto">
            <a:xfrm>
              <a:off x="6290767" y="3518269"/>
              <a:ext cx="3240000" cy="461665"/>
            </a:xfrm>
            <a:prstGeom prst="rect">
              <a:avLst/>
            </a:prstGeom>
            <a:noFill/>
            <a:ln w="28575">
              <a:solidFill>
                <a:srgbClr val="B42D2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操作接口（函数原型）</a:t>
              </a:r>
              <a:endPar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20997266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6"/>
                    </p:tgtEl>
                  </p:cond>
                </p:stCondLst>
                <p:endSync evt="end" delay="0">
                  <p:rtn val="all"/>
                </p:endSync>
                <p:childTnLst>
                  <p:par>
                    <p:cTn id="26" fill="hold">
                      <p:stCondLst>
                        <p:cond delay="0"/>
                      </p:stCondLst>
                      <p:childTnLst>
                        <p:par>
                          <p:cTn id="27" fill="hold">
                            <p:stCondLst>
                              <p:cond delay="0"/>
                            </p:stCondLst>
                            <p:childTnLst>
                              <p:par>
                                <p:cTn id="28" presetID="35" presetClass="emph" presetSubtype="0" repeatCount="2000" fill="hold" grpId="0" nodeType="clickEffect">
                                  <p:stCondLst>
                                    <p:cond delay="0"/>
                                  </p:stCondLst>
                                  <p:childTnLst>
                                    <p:anim calcmode="discrete" valueType="str">
                                      <p:cBhvr>
                                        <p:cTn id="29" dur="5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
                  </p:tgtEl>
                </p:cond>
              </p:nextCondLst>
            </p:seq>
            <p:seq concurrent="1" nextAc="seek">
              <p:cTn id="30" restart="whenNotActive" fill="hold" evtFilter="cancelBubble" nodeType="interactiveSeq">
                <p:stCondLst>
                  <p:cond evt="onClick" delay="0">
                    <p:tgtEl>
                      <p:spTgt spid="5"/>
                    </p:tgtEl>
                  </p:cond>
                </p:stCondLst>
                <p:endSync evt="end" delay="0">
                  <p:rtn val="all"/>
                </p:endSync>
                <p:childTnLst>
                  <p:par>
                    <p:cTn id="31" fill="hold">
                      <p:stCondLst>
                        <p:cond delay="0"/>
                      </p:stCondLst>
                      <p:childTnLst>
                        <p:par>
                          <p:cTn id="32" fill="hold">
                            <p:stCondLst>
                              <p:cond delay="0"/>
                            </p:stCondLst>
                            <p:childTnLst>
                              <p:par>
                                <p:cTn id="33" presetID="35" presetClass="emph" presetSubtype="0" repeatCount="2000" fill="hold" grpId="0" nodeType="clickEffect">
                                  <p:stCondLst>
                                    <p:cond delay="0"/>
                                  </p:stCondLst>
                                  <p:childTnLst>
                                    <p:anim calcmode="discrete" valueType="str">
                                      <p:cBhvr>
                                        <p:cTn id="34"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5"/>
                  </p:tgtEl>
                </p:cond>
              </p:nextCondLst>
            </p:seq>
            <p:seq concurrent="1" nextAc="seek">
              <p:cTn id="35" restart="whenNotActive" fill="hold" evtFilter="cancelBubble" nodeType="interactiveSeq">
                <p:stCondLst>
                  <p:cond evt="onClick" delay="0">
                    <p:tgtEl>
                      <p:spTgt spid="4"/>
                    </p:tgtEl>
                  </p:cond>
                </p:stCondLst>
                <p:endSync evt="end" delay="0">
                  <p:rtn val="all"/>
                </p:endSync>
                <p:childTnLst>
                  <p:par>
                    <p:cTn id="36" fill="hold">
                      <p:stCondLst>
                        <p:cond delay="0"/>
                      </p:stCondLst>
                      <p:childTnLst>
                        <p:par>
                          <p:cTn id="37" fill="hold">
                            <p:stCondLst>
                              <p:cond delay="0"/>
                            </p:stCondLst>
                            <p:childTnLst>
                              <p:par>
                                <p:cTn id="38" presetID="35" presetClass="emph" presetSubtype="0" repeatCount="2000" fill="hold" grpId="0" nodeType="clickEffect">
                                  <p:stCondLst>
                                    <p:cond delay="0"/>
                                  </p:stCondLst>
                                  <p:childTnLst>
                                    <p:anim calcmode="discrete" valueType="str">
                                      <p:cBhvr>
                                        <p:cTn id="39"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
                  </p:tgtEl>
                </p:cond>
              </p:nextCondLst>
            </p:seq>
            <p:seq concurrent="1" nextAc="seek">
              <p:cTn id="40" restart="whenNotActive" fill="hold" evtFilter="cancelBubble" nodeType="interactiveSeq">
                <p:stCondLst>
                  <p:cond evt="onClick" delay="0">
                    <p:tgtEl>
                      <p:spTgt spid="3"/>
                    </p:tgtEl>
                  </p:cond>
                </p:stCondLst>
                <p:endSync evt="end" delay="0">
                  <p:rtn val="all"/>
                </p:endSync>
                <p:childTnLst>
                  <p:par>
                    <p:cTn id="41" fill="hold">
                      <p:stCondLst>
                        <p:cond delay="0"/>
                      </p:stCondLst>
                      <p:childTnLst>
                        <p:par>
                          <p:cTn id="42" fill="hold">
                            <p:stCondLst>
                              <p:cond delay="0"/>
                            </p:stCondLst>
                            <p:childTnLst>
                              <p:par>
                                <p:cTn id="43" presetID="35" presetClass="emph" presetSubtype="0" repeatCount="2000" fill="hold" grpId="0" nodeType="clickEffect">
                                  <p:stCondLst>
                                    <p:cond delay="0"/>
                                  </p:stCondLst>
                                  <p:childTnLst>
                                    <p:anim calcmode="discrete" valueType="str">
                                      <p:cBhvr>
                                        <p:cTn id="44"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
                  </p:tgtEl>
                </p:cond>
              </p:nextCondLst>
            </p:seq>
            <p:seq concurrent="1" nextAc="seek">
              <p:cTn id="45" restart="whenNotActive" fill="hold" evtFilter="cancelBubble" nodeType="interactiveSeq">
                <p:stCondLst>
                  <p:cond evt="onClick" delay="0">
                    <p:tgtEl>
                      <p:spTgt spid="2"/>
                    </p:tgtEl>
                  </p:cond>
                </p:stCondLst>
                <p:endSync evt="end" delay="0">
                  <p:rtn val="all"/>
                </p:endSync>
                <p:childTnLst>
                  <p:par>
                    <p:cTn id="46" fill="hold">
                      <p:stCondLst>
                        <p:cond delay="0"/>
                      </p:stCondLst>
                      <p:childTnLst>
                        <p:par>
                          <p:cTn id="47" fill="hold">
                            <p:stCondLst>
                              <p:cond delay="0"/>
                            </p:stCondLst>
                            <p:childTnLst>
                              <p:par>
                                <p:cTn id="48" presetID="35" presetClass="emph" presetSubtype="0" repeatCount="2000" fill="hold" grpId="0" nodeType="clickEffect">
                                  <p:stCondLst>
                                    <p:cond delay="0"/>
                                  </p:stCondLst>
                                  <p:childTnLst>
                                    <p:anim calcmode="discrete" valueType="str">
                                      <p:cBhvr>
                                        <p:cTn id="49"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
                  </p:tgtEl>
                </p:cond>
              </p:nextCondLst>
            </p:seq>
          </p:childTnLst>
        </p:cTn>
      </p:par>
    </p:tnLst>
    <p:bldLst>
      <p:bldP spid="13" grpId="0" animBg="1"/>
      <p:bldP spid="2" grpId="0"/>
      <p:bldP spid="2" grpId="1"/>
      <p:bldP spid="3" grpId="0"/>
      <p:bldP spid="3" grpId="1"/>
      <p:bldP spid="4" grpId="0"/>
      <p:bldP spid="4" grpId="1"/>
      <p:bldP spid="5" grpId="0"/>
      <p:bldP spid="5" grpId="1"/>
      <p:bldP spid="6" grpId="0"/>
      <p:bldP spid="6"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p:txBody>
          <a:bodyPr>
            <a:normAutofit fontScale="90000"/>
          </a:bodyPr>
          <a:lstStyle/>
          <a:p>
            <a:r>
              <a:rPr lang="zh-CN" altLang="en-US" dirty="0">
                <a:solidFill>
                  <a:srgbClr val="FF0000"/>
                </a:solidFill>
                <a:latin typeface="微软雅黑" panose="020B0503020204020204" pitchFamily="34" charset="-122"/>
                <a:ea typeface="微软雅黑" panose="020B0503020204020204" pitchFamily="34" charset="-122"/>
              </a:rPr>
              <a:t>方法二：文字描述</a:t>
            </a:r>
            <a:br>
              <a:rPr lang="zh-CN" altLang="en-US" dirty="0">
                <a:solidFill>
                  <a:srgbClr val="FF0000"/>
                </a:solidFill>
                <a:latin typeface="微软雅黑" panose="020B0503020204020204" pitchFamily="34" charset="-122"/>
                <a:ea typeface="微软雅黑" panose="020B0503020204020204" pitchFamily="34" charset="-122"/>
              </a:rPr>
            </a:br>
            <a:endParaRPr lang="zh-CN" altLang="en-US" dirty="0"/>
          </a:p>
        </p:txBody>
      </p:sp>
      <p:sp>
        <p:nvSpPr>
          <p:cNvPr id="3" name="文本占位符 2"/>
          <p:cNvSpPr>
            <a:spLocks noGrp="1"/>
          </p:cNvSpPr>
          <p:nvPr>
            <p:ph type="body" sz="quarter" idx="10"/>
          </p:nvPr>
        </p:nvSpPr>
        <p:spPr>
          <a:xfrm>
            <a:off x="1325107" y="1443358"/>
            <a:ext cx="9664391" cy="4867072"/>
          </a:xfrm>
        </p:spPr>
        <p:txBody>
          <a:bodyPr>
            <a:noAutofit/>
          </a:bodyPr>
          <a:lstStyle/>
          <a:p>
            <a:pPr marL="0" indent="0">
              <a:buNone/>
            </a:pPr>
            <a:r>
              <a:rPr lang="zh-CN" altLang="en-US" sz="3200" dirty="0"/>
              <a:t>抽象数据类型“</a:t>
            </a:r>
            <a:r>
              <a:rPr lang="zh-CN" altLang="en-US" sz="3200" dirty="0">
                <a:solidFill>
                  <a:srgbClr val="FF0000"/>
                </a:solidFill>
              </a:rPr>
              <a:t>容器</a:t>
            </a:r>
            <a:r>
              <a:rPr lang="zh-CN" altLang="en-US" sz="3200" dirty="0"/>
              <a:t>”的</a:t>
            </a:r>
            <a:r>
              <a:rPr lang="zh-CN" altLang="en-US" sz="3200" dirty="0" smtClean="0"/>
              <a:t>定义</a:t>
            </a:r>
            <a:endParaRPr lang="en-US" altLang="zh-CN" sz="3200" dirty="0" smtClean="0"/>
          </a:p>
          <a:p>
            <a:r>
              <a:rPr lang="zh-CN" altLang="en-US" dirty="0" smtClean="0"/>
              <a:t>一</a:t>
            </a:r>
            <a:r>
              <a:rPr lang="zh-CN" altLang="en-US" dirty="0"/>
              <a:t>个容器类型的对象可以容纳多个元素，并且具有以下操作：</a:t>
            </a:r>
            <a:endParaRPr lang="en-US" altLang="zh-CN" dirty="0"/>
          </a:p>
          <a:p>
            <a:pPr lvl="1">
              <a:spcBef>
                <a:spcPts val="0"/>
              </a:spcBef>
            </a:pPr>
            <a:r>
              <a:rPr lang="zh-CN" altLang="en-US" dirty="0"/>
              <a:t>返回容器中元素个数；</a:t>
            </a:r>
          </a:p>
          <a:p>
            <a:pPr lvl="1">
              <a:spcBef>
                <a:spcPts val="0"/>
              </a:spcBef>
            </a:pPr>
            <a:r>
              <a:rPr lang="zh-CN" altLang="en-US" dirty="0"/>
              <a:t>判断容器是否为空；</a:t>
            </a:r>
          </a:p>
          <a:p>
            <a:pPr lvl="1">
              <a:spcBef>
                <a:spcPts val="0"/>
              </a:spcBef>
            </a:pPr>
            <a:r>
              <a:rPr lang="zh-CN" altLang="en-US" dirty="0"/>
              <a:t>在容器中放入元素</a:t>
            </a:r>
            <a:r>
              <a:rPr lang="en-US" altLang="zh-CN" dirty="0"/>
              <a:t>item</a:t>
            </a:r>
            <a:r>
              <a:rPr lang="zh-CN" altLang="en-US" dirty="0"/>
              <a:t>；</a:t>
            </a:r>
          </a:p>
          <a:p>
            <a:pPr lvl="1">
              <a:spcBef>
                <a:spcPts val="0"/>
              </a:spcBef>
            </a:pPr>
            <a:r>
              <a:rPr lang="zh-CN" altLang="en-US" dirty="0"/>
              <a:t>在容器中删除元素</a:t>
            </a:r>
            <a:r>
              <a:rPr lang="en-US" altLang="zh-CN" dirty="0"/>
              <a:t>item</a:t>
            </a:r>
            <a:r>
              <a:rPr lang="zh-CN" altLang="en-US" dirty="0"/>
              <a:t>；</a:t>
            </a:r>
          </a:p>
          <a:p>
            <a:pPr lvl="1">
              <a:spcBef>
                <a:spcPts val="0"/>
              </a:spcBef>
            </a:pPr>
            <a:r>
              <a:rPr lang="zh-CN" altLang="en-US" dirty="0"/>
              <a:t>判断容器中是否包含元素</a:t>
            </a:r>
            <a:r>
              <a:rPr lang="en-US" altLang="zh-CN" dirty="0"/>
              <a:t>item</a:t>
            </a:r>
            <a:r>
              <a:rPr lang="zh-CN" altLang="en-US" dirty="0"/>
              <a:t>；</a:t>
            </a:r>
          </a:p>
          <a:p>
            <a:pPr lvl="1">
              <a:spcBef>
                <a:spcPts val="0"/>
              </a:spcBef>
            </a:pPr>
            <a:r>
              <a:rPr lang="zh-CN" altLang="en-US" dirty="0"/>
              <a:t>清空容器中的所有元素；</a:t>
            </a:r>
          </a:p>
          <a:p>
            <a:pPr lvl="1">
              <a:spcBef>
                <a:spcPts val="0"/>
              </a:spcBef>
            </a:pPr>
            <a:r>
              <a:rPr lang="zh-CN" altLang="en-US" dirty="0"/>
              <a:t>输出容器中的所有</a:t>
            </a:r>
            <a:r>
              <a:rPr lang="zh-CN" altLang="en-US" dirty="0" smtClean="0"/>
              <a:t>元素。</a:t>
            </a:r>
            <a:endParaRPr lang="zh-CN" altLang="en-US" dirty="0"/>
          </a:p>
          <a:p>
            <a:endParaRPr lang="zh-CN" altLang="en-US" sz="2880" dirty="0"/>
          </a:p>
        </p:txBody>
      </p:sp>
    </p:spTree>
    <p:extLst>
      <p:ext uri="{BB962C8B-B14F-4D97-AF65-F5344CB8AC3E}">
        <p14:creationId xmlns:p14="http://schemas.microsoft.com/office/powerpoint/2010/main" val="38394112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650213" y="1147620"/>
            <a:ext cx="10081515" cy="523220"/>
            <a:chOff x="1826091" y="4148024"/>
            <a:chExt cx="10081514" cy="523220"/>
          </a:xfrm>
        </p:grpSpPr>
        <p:sp>
          <p:nvSpPr>
            <p:cNvPr id="55" name="Text Box 11"/>
            <p:cNvSpPr txBox="1">
              <a:spLocks noChangeArrowheads="1"/>
            </p:cNvSpPr>
            <p:nvPr/>
          </p:nvSpPr>
          <p:spPr bwMode="auto">
            <a:xfrm>
              <a:off x="2385058" y="4148024"/>
              <a:ext cx="95225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如何实现</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抽象数据类型？</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56" name="Group 31"/>
            <p:cNvGrpSpPr/>
            <p:nvPr/>
          </p:nvGrpSpPr>
          <p:grpSpPr>
            <a:xfrm>
              <a:off x="1826091" y="4213620"/>
              <a:ext cx="465732" cy="432000"/>
              <a:chOff x="8686801" y="2019300"/>
              <a:chExt cx="528638" cy="565150"/>
            </a:xfrm>
            <a:solidFill>
              <a:srgbClr val="5A327D"/>
            </a:solidFill>
          </p:grpSpPr>
          <p:sp>
            <p:nvSpPr>
              <p:cNvPr id="57"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8"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59"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6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grpSp>
        <p:nvGrpSpPr>
          <p:cNvPr id="8" name="组合 7"/>
          <p:cNvGrpSpPr/>
          <p:nvPr/>
        </p:nvGrpSpPr>
        <p:grpSpPr>
          <a:xfrm>
            <a:off x="8161408" y="2498721"/>
            <a:ext cx="4030592" cy="1246495"/>
            <a:chOff x="8161409" y="3243911"/>
            <a:chExt cx="3204000" cy="1246496"/>
          </a:xfrm>
        </p:grpSpPr>
        <p:sp>
          <p:nvSpPr>
            <p:cNvPr id="17" name="TextBox 16"/>
            <p:cNvSpPr txBox="1"/>
            <p:nvPr/>
          </p:nvSpPr>
          <p:spPr>
            <a:xfrm>
              <a:off x="8161409" y="3243911"/>
              <a:ext cx="3204000" cy="1246496"/>
            </a:xfrm>
            <a:prstGeom prst="rect">
              <a:avLst/>
            </a:prstGeom>
            <a:noFill/>
            <a:ln>
              <a:solidFill>
                <a:srgbClr val="507D7D"/>
              </a:solidFill>
            </a:ln>
          </p:spPr>
          <p:txBody>
            <a:bodyPr wrap="square" rIns="0"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实现层（</a:t>
              </a:r>
              <a:r>
                <a:rPr kumimoji="0" lang="en-US" altLang="zh-CN" sz="20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a:t>
              </a:r>
              <a:r>
                <a:rPr kumimoji="0" lang="zh-CN" altLang="en-US" sz="20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Java</a:t>
              </a:r>
              <a:r>
                <a:rPr kumimoji="0" lang="zh-CN" altLang="en-US" sz="20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Python</a:t>
              </a:r>
              <a:r>
                <a:rPr kumimoji="0" lang="en-US" altLang="zh-CN" sz="2000" b="0" i="0" u="none" strike="noStrike" kern="1200" cap="none" spc="0" normalizeH="0" baseline="0" noProof="0" dirty="0">
                  <a:ln>
                    <a:noFill/>
                  </a:ln>
                  <a:solidFill>
                    <a:srgbClr val="285A32"/>
                  </a:solidFill>
                  <a:effectLst/>
                  <a:uLnTx/>
                  <a:uFillTx/>
                  <a:latin typeface="Times New Roman" panose="02020603050405020304" pitchFamily="18" charset="0"/>
                  <a:ea typeface="+mn-ea"/>
                  <a:cs typeface="Times New Roman" panose="02020603050405020304" pitchFamily="18" charset="0"/>
                </a:rPr>
                <a:t>…</a:t>
              </a:r>
              <a:r>
                <a:rPr kumimoji="0" lang="zh-CN" altLang="en-US" sz="20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0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成员变量</a:t>
              </a:r>
              <a:endParaRPr kumimoji="0" lang="en-US" altLang="zh-CN"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成员函数</a:t>
              </a:r>
            </a:p>
          </p:txBody>
        </p:sp>
        <p:sp>
          <p:nvSpPr>
            <p:cNvPr id="18" name="右大括号 17"/>
            <p:cNvSpPr/>
            <p:nvPr/>
          </p:nvSpPr>
          <p:spPr>
            <a:xfrm>
              <a:off x="9631312" y="3857413"/>
              <a:ext cx="144000" cy="453449"/>
            </a:xfrm>
            <a:prstGeom prst="rightBrace">
              <a:avLst>
                <a:gd name="adj1" fmla="val 16840"/>
                <a:gd name="adj2" fmla="val 50000"/>
              </a:avLst>
            </a:prstGeom>
            <a:ln w="25400">
              <a:solidFill>
                <a:srgbClr val="507D7D"/>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Times New Roman" panose="02020603050405020304" pitchFamily="18" charset="0"/>
                <a:ea typeface="+mn-ea"/>
                <a:cs typeface="Times New Roman" panose="02020603050405020304" pitchFamily="18" charset="0"/>
              </a:endParaRPr>
            </a:p>
          </p:txBody>
        </p:sp>
        <p:sp>
          <p:nvSpPr>
            <p:cNvPr id="19" name="TextBox 18"/>
            <p:cNvSpPr txBox="1"/>
            <p:nvPr/>
          </p:nvSpPr>
          <p:spPr>
            <a:xfrm>
              <a:off x="9968432" y="3842899"/>
              <a:ext cx="624115" cy="477054"/>
            </a:xfrm>
            <a:prstGeom prst="rect">
              <a:avLst/>
            </a:prstGeom>
            <a:noFill/>
            <a:ln>
              <a:noFill/>
            </a:ln>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类</a:t>
              </a:r>
            </a:p>
          </p:txBody>
        </p:sp>
      </p:grpSp>
      <p:grpSp>
        <p:nvGrpSpPr>
          <p:cNvPr id="5" name="组合 4"/>
          <p:cNvGrpSpPr/>
          <p:nvPr/>
        </p:nvGrpSpPr>
        <p:grpSpPr>
          <a:xfrm>
            <a:off x="542925" y="2501554"/>
            <a:ext cx="3214775" cy="1822270"/>
            <a:chOff x="542923" y="2501553"/>
            <a:chExt cx="3214775" cy="1822269"/>
          </a:xfrm>
        </p:grpSpPr>
        <p:sp>
          <p:nvSpPr>
            <p:cNvPr id="2" name="TextBox 1"/>
            <p:cNvSpPr txBox="1"/>
            <p:nvPr/>
          </p:nvSpPr>
          <p:spPr>
            <a:xfrm>
              <a:off x="638167" y="2501553"/>
              <a:ext cx="2952000" cy="1246494"/>
            </a:xfrm>
            <a:prstGeom prst="rect">
              <a:avLst/>
            </a:prstGeom>
            <a:noFill/>
            <a:ln>
              <a:solidFill>
                <a:srgbClr val="507D7D"/>
              </a:solidFill>
            </a:ln>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抽象层</a:t>
              </a:r>
              <a:endParaRPr kumimoji="0" lang="en-US" altLang="zh-CN" sz="20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逻辑结构</a:t>
              </a:r>
              <a:endParaRPr kumimoji="0" lang="en-US" altLang="zh-CN"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操作集合</a:t>
              </a:r>
            </a:p>
          </p:txBody>
        </p:sp>
        <p:sp>
          <p:nvSpPr>
            <p:cNvPr id="24" name="TextBox 23"/>
            <p:cNvSpPr txBox="1"/>
            <p:nvPr/>
          </p:nvSpPr>
          <p:spPr>
            <a:xfrm>
              <a:off x="542923" y="3846768"/>
              <a:ext cx="3214775" cy="477054"/>
            </a:xfrm>
            <a:prstGeom prst="rect">
              <a:avLst/>
            </a:prstGeom>
            <a:noFill/>
            <a:ln>
              <a:noFill/>
            </a:ln>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0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定义</a:t>
              </a:r>
              <a:r>
                <a:rPr kumimoji="0" lang="en-US" altLang="zh-CN"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——ADT</a:t>
              </a: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定义</a:t>
              </a:r>
            </a:p>
          </p:txBody>
        </p:sp>
      </p:grpSp>
      <p:grpSp>
        <p:nvGrpSpPr>
          <p:cNvPr id="6" name="组合 5"/>
          <p:cNvGrpSpPr/>
          <p:nvPr/>
        </p:nvGrpSpPr>
        <p:grpSpPr>
          <a:xfrm>
            <a:off x="3664899" y="2521093"/>
            <a:ext cx="3795453" cy="1847497"/>
            <a:chOff x="3664898" y="2521093"/>
            <a:chExt cx="3795453" cy="1847497"/>
          </a:xfrm>
        </p:grpSpPr>
        <p:sp>
          <p:nvSpPr>
            <p:cNvPr id="14" name="右箭头 13"/>
            <p:cNvSpPr/>
            <p:nvPr/>
          </p:nvSpPr>
          <p:spPr>
            <a:xfrm>
              <a:off x="3664898" y="2982341"/>
              <a:ext cx="576000" cy="324000"/>
            </a:xfrm>
            <a:prstGeom prst="rightArrow">
              <a:avLst/>
            </a:prstGeom>
            <a:no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p:cNvSpPr txBox="1"/>
            <p:nvPr/>
          </p:nvSpPr>
          <p:spPr>
            <a:xfrm>
              <a:off x="4313469" y="2521093"/>
              <a:ext cx="2952000" cy="1246495"/>
            </a:xfrm>
            <a:prstGeom prst="rect">
              <a:avLst/>
            </a:prstGeom>
            <a:noFill/>
            <a:ln>
              <a:solidFill>
                <a:srgbClr val="507D7D"/>
              </a:solidFill>
            </a:ln>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设计层</a:t>
              </a:r>
              <a:endParaRPr kumimoji="0" lang="en-US" altLang="zh-CN" sz="20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数据表示（存储结构）</a:t>
              </a:r>
              <a:endParaRPr kumimoji="0" lang="en-US" altLang="zh-CN"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算法</a:t>
              </a:r>
            </a:p>
          </p:txBody>
        </p:sp>
        <p:sp>
          <p:nvSpPr>
            <p:cNvPr id="25" name="TextBox 24"/>
            <p:cNvSpPr txBox="1"/>
            <p:nvPr/>
          </p:nvSpPr>
          <p:spPr>
            <a:xfrm>
              <a:off x="3921590" y="3891536"/>
              <a:ext cx="3538761" cy="477054"/>
            </a:xfrm>
            <a:prstGeom prst="rect">
              <a:avLst/>
            </a:prstGeom>
            <a:noFill/>
            <a:ln>
              <a:noFill/>
            </a:ln>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0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设计</a:t>
              </a:r>
              <a:r>
                <a:rPr kumimoji="0" lang="en-US" altLang="zh-CN"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数据结构设计</a:t>
              </a:r>
            </a:p>
          </p:txBody>
        </p:sp>
      </p:grpSp>
      <p:sp>
        <p:nvSpPr>
          <p:cNvPr id="26" name="TextBox 25"/>
          <p:cNvSpPr txBox="1"/>
          <p:nvPr/>
        </p:nvSpPr>
        <p:spPr>
          <a:xfrm>
            <a:off x="7998868" y="3846768"/>
            <a:ext cx="3568926" cy="477054"/>
          </a:xfrm>
          <a:prstGeom prst="rect">
            <a:avLst/>
          </a:prstGeom>
          <a:noFill/>
          <a:ln>
            <a:noFill/>
          </a:ln>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a:t>
            </a: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000" b="0" i="0" u="none" strike="noStrike" kern="1200" cap="none" spc="0" normalizeH="0" baseline="0" noProof="0" dirty="0">
                <a:ln>
                  <a:noFill/>
                </a:ln>
                <a:solidFill>
                  <a:srgbClr val="285A3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实现</a:t>
            </a:r>
            <a:r>
              <a:rPr kumimoji="0" lang="en-US" altLang="zh-CN"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程序语言实现</a:t>
            </a:r>
          </a:p>
        </p:txBody>
      </p:sp>
      <p:sp>
        <p:nvSpPr>
          <p:cNvPr id="27" name="右箭头 26"/>
          <p:cNvSpPr/>
          <p:nvPr/>
        </p:nvSpPr>
        <p:spPr>
          <a:xfrm>
            <a:off x="7440688" y="2950223"/>
            <a:ext cx="576000" cy="324000"/>
          </a:xfrm>
          <a:prstGeom prst="rightArrow">
            <a:avLst/>
          </a:prstGeom>
          <a:no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32" name="Rounded Rectangle 10"/>
          <p:cNvSpPr/>
          <p:nvPr/>
        </p:nvSpPr>
        <p:spPr>
          <a:xfrm>
            <a:off x="542925" y="235472"/>
            <a:ext cx="3739259"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3" name="Text Box 2"/>
          <p:cNvSpPr txBox="1">
            <a:spLocks noChangeArrowheads="1"/>
          </p:cNvSpPr>
          <p:nvPr/>
        </p:nvSpPr>
        <p:spPr bwMode="auto">
          <a:xfrm>
            <a:off x="638170" y="196093"/>
            <a:ext cx="3644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实现抽象数据类型</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4" name="矩形 3"/>
          <p:cNvSpPr/>
          <p:nvPr/>
        </p:nvSpPr>
        <p:spPr>
          <a:xfrm>
            <a:off x="429928" y="4919487"/>
            <a:ext cx="11137866" cy="904863"/>
          </a:xfrm>
          <a:prstGeom prst="rect">
            <a:avLst/>
          </a:prstGeom>
        </p:spPr>
        <p:txBody>
          <a:bodyPr wrap="square">
            <a:spAutoFit/>
          </a:bodyPr>
          <a:lstStyle/>
          <a:p>
            <a:pPr marL="411470" marR="0" lvl="0" indent="-411470" algn="just" defTabSz="914400" rtl="0" eaLnBrk="1" fontAlgn="base" latinLnBrk="0" hangingPunct="1">
              <a:lnSpc>
                <a:spcPct val="100000"/>
              </a:lnSpc>
              <a:spcBef>
                <a:spcPts val="720"/>
              </a:spcBef>
              <a:spcAft>
                <a:spcPts val="720"/>
              </a:spcAft>
              <a:buClr>
                <a:srgbClr val="1481B8"/>
              </a:buClr>
              <a:buSzTx/>
              <a:buFont typeface="Wingdings" pitchFamily="2" charset="2"/>
              <a:buChar char="v"/>
              <a:tabLst/>
              <a:defRPr/>
            </a:pPr>
            <a:r>
              <a:rPr kumimoji="0" lang="zh-CN" altLang="en-US" sz="2640" b="1" i="0" u="none" strike="noStrike" kern="0" cap="none" spc="0" normalizeH="0" baseline="0" noProof="0" dirty="0">
                <a:ln>
                  <a:noFill/>
                </a:ln>
                <a:solidFill>
                  <a:srgbClr val="000000"/>
                </a:solidFill>
                <a:effectLst/>
                <a:uLnTx/>
                <a:uFillTx/>
                <a:latin typeface="Calibri" panose="020F0502020204030204" pitchFamily="34" charset="0"/>
                <a:ea typeface="+mn-ea"/>
                <a:cs typeface="+mn-cs"/>
              </a:rPr>
              <a:t>在</a:t>
            </a:r>
            <a:r>
              <a:rPr kumimoji="0" lang="en-US" altLang="zh-CN" sz="2640" b="1" i="0" u="none" strike="noStrike" kern="0" cap="none" spc="0" normalizeH="0" baseline="0" noProof="0" dirty="0">
                <a:ln>
                  <a:noFill/>
                </a:ln>
                <a:solidFill>
                  <a:srgbClr val="000000"/>
                </a:solidFill>
                <a:effectLst/>
                <a:uLnTx/>
                <a:uFillTx/>
                <a:latin typeface="Calibri" panose="020F0502020204030204" pitchFamily="34" charset="0"/>
                <a:ea typeface="+mn-ea"/>
                <a:cs typeface="+mn-cs"/>
              </a:rPr>
              <a:t>C</a:t>
            </a:r>
            <a:r>
              <a:rPr kumimoji="0" lang="en-US" altLang="zh-CN" sz="2640" b="1" i="0" u="none" strike="noStrike" kern="0" cap="none" spc="0" normalizeH="0" baseline="0" noProof="0" dirty="0" smtClean="0">
                <a:ln>
                  <a:noFill/>
                </a:ln>
                <a:solidFill>
                  <a:srgbClr val="000000"/>
                </a:solidFill>
                <a:effectLst/>
                <a:uLnTx/>
                <a:uFillTx/>
                <a:latin typeface="Calibri" panose="020F0502020204030204" pitchFamily="34" charset="0"/>
                <a:ea typeface="+mn-ea"/>
                <a:cs typeface="+mn-cs"/>
              </a:rPr>
              <a:t>++</a:t>
            </a:r>
            <a:r>
              <a:rPr kumimoji="0" lang="zh-CN" altLang="en-US" sz="2640" b="1" i="0" u="none" strike="noStrike" kern="0" cap="none" spc="0" normalizeH="0" baseline="0" noProof="0" dirty="0" smtClean="0">
                <a:ln>
                  <a:noFill/>
                </a:ln>
                <a:solidFill>
                  <a:srgbClr val="000000"/>
                </a:solidFill>
                <a:effectLst/>
                <a:uLnTx/>
                <a:uFillTx/>
                <a:latin typeface="Calibri" panose="020F0502020204030204" pitchFamily="34" charset="0"/>
                <a:ea typeface="+mn-ea"/>
                <a:cs typeface="+mn-cs"/>
              </a:rPr>
              <a:t>中</a:t>
            </a:r>
            <a:r>
              <a:rPr kumimoji="0" lang="zh-CN" altLang="en-US" sz="2640" b="1" i="0" u="none" strike="noStrike" kern="0" cap="none" spc="0" normalizeH="0" baseline="0" noProof="0" dirty="0">
                <a:ln>
                  <a:noFill/>
                </a:ln>
                <a:solidFill>
                  <a:srgbClr val="000000"/>
                </a:solidFill>
                <a:effectLst/>
                <a:uLnTx/>
                <a:uFillTx/>
                <a:latin typeface="Calibri" panose="020F0502020204030204" pitchFamily="34" charset="0"/>
                <a:ea typeface="+mn-ea"/>
                <a:cs typeface="+mn-cs"/>
              </a:rPr>
              <a:t>，可以用抽象类来</a:t>
            </a:r>
            <a:r>
              <a:rPr kumimoji="0" lang="zh-CN" altLang="en-US" sz="2640" b="1" i="0" u="none" strike="noStrike" kern="0" cap="none" spc="0" normalizeH="0" baseline="0" noProof="0" dirty="0" smtClean="0">
                <a:ln>
                  <a:noFill/>
                </a:ln>
                <a:solidFill>
                  <a:srgbClr val="000000"/>
                </a:solidFill>
                <a:effectLst/>
                <a:uLnTx/>
                <a:uFillTx/>
                <a:latin typeface="Calibri" panose="020F0502020204030204" pitchFamily="34" charset="0"/>
                <a:ea typeface="+mn-ea"/>
                <a:cs typeface="+mn-cs"/>
              </a:rPr>
              <a:t>定义</a:t>
            </a:r>
            <a:r>
              <a:rPr kumimoji="0" lang="en-US" altLang="zh-CN" sz="2640" b="1" i="0" u="none" strike="noStrike" kern="0" cap="none" spc="0" normalizeH="0" baseline="0" noProof="0" dirty="0" smtClean="0">
                <a:ln>
                  <a:noFill/>
                </a:ln>
                <a:solidFill>
                  <a:srgbClr val="000000"/>
                </a:solidFill>
                <a:effectLst/>
                <a:uLnTx/>
                <a:uFillTx/>
                <a:latin typeface="Calibri" panose="020F0502020204030204" pitchFamily="34" charset="0"/>
                <a:ea typeface="+mn-ea"/>
                <a:cs typeface="+mn-cs"/>
              </a:rPr>
              <a:t>ADT</a:t>
            </a:r>
            <a:r>
              <a:rPr kumimoji="0" lang="zh-CN" altLang="en-US" sz="2640" b="1" i="0" u="none" strike="noStrike" kern="0" cap="none" spc="0" normalizeH="0" baseline="0" noProof="0" dirty="0" smtClean="0">
                <a:ln>
                  <a:noFill/>
                </a:ln>
                <a:solidFill>
                  <a:srgbClr val="000000"/>
                </a:solidFill>
                <a:effectLst/>
                <a:uLnTx/>
                <a:uFillTx/>
                <a:latin typeface="Calibri" panose="020F0502020204030204" pitchFamily="34" charset="0"/>
                <a:ea typeface="+mn-ea"/>
                <a:cs typeface="+mn-cs"/>
              </a:rPr>
              <a:t>，</a:t>
            </a:r>
            <a:r>
              <a:rPr kumimoji="0" lang="zh-CN" altLang="en-US" sz="2640" b="1" i="0" u="none" strike="noStrike" kern="0" cap="none" spc="0" normalizeH="0" baseline="0" noProof="0" dirty="0">
                <a:ln>
                  <a:noFill/>
                </a:ln>
                <a:solidFill>
                  <a:srgbClr val="000000"/>
                </a:solidFill>
                <a:effectLst/>
                <a:uLnTx/>
                <a:uFillTx/>
                <a:latin typeface="Calibri" panose="020F0502020204030204" pitchFamily="34" charset="0"/>
                <a:ea typeface="+mn-ea"/>
                <a:cs typeface="+mn-cs"/>
              </a:rPr>
              <a:t>然后再设计普通类来实现抽象类完成对它的表示和操作。</a:t>
            </a:r>
            <a:endParaRPr kumimoji="0" lang="en-US" altLang="zh-CN" sz="2640" b="1" i="0" u="none" strike="noStrike" kern="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42992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186" y="1781175"/>
            <a:ext cx="5536413" cy="3462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719403" y="841320"/>
            <a:ext cx="5568619" cy="5135129"/>
          </a:xfrm>
          <a:prstGeom prst="rect">
            <a:avLst/>
          </a:prstGeom>
        </p:spPr>
        <p:txBody>
          <a:bodyPr wrap="square" lIns="117226" tIns="58613" rIns="117226" bIns="58613">
            <a:spAutoFit/>
          </a:bodyPr>
          <a:lstStyle/>
          <a:p>
            <a:pPr marL="439598" marR="0" lvl="0" indent="-439598" algn="just" defTabSz="586130" rtl="0" eaLnBrk="1" fontAlgn="auto" latinLnBrk="0" hangingPunct="1">
              <a:lnSpc>
                <a:spcPct val="100000"/>
              </a:lnSpc>
              <a:spcBef>
                <a:spcPts val="769"/>
              </a:spcBef>
              <a:spcAft>
                <a:spcPts val="769"/>
              </a:spcAft>
              <a:buClrTx/>
              <a:buSzTx/>
              <a:buFont typeface="Arial"/>
              <a:buChar char="•"/>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a:t>
            </a:r>
            <a:r>
              <a:rPr kumimoji="0" lang="zh-CN"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r>
              <a:rPr kumimoji="0" lang="en-US" altLang="zh-CN"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b</a:t>
            </a:r>
            <a:r>
              <a:rPr kumimoji="0" lang="zh-CN"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r>
              <a:rPr kumimoji="0" lang="en-US" altLang="zh-CN"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a:t>
            </a:r>
            <a:r>
              <a:rPr kumimoji="0" lang="zh-CN"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r>
              <a:rPr kumimoji="0" lang="en-US" altLang="zh-CN"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d</a:t>
            </a:r>
            <a:r>
              <a:rPr kumimoji="0" lang="zh-CN"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四个小区，测算出每两个小区之间铺设通讯线路的造价，并用一个带权图来表示；</a:t>
            </a:r>
            <a:endParaRPr kumimoji="0" lang="en-US" altLang="zh-CN"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439598" marR="0" lvl="0" indent="-439598" algn="just" defTabSz="586130" rtl="0" eaLnBrk="1" fontAlgn="auto" latinLnBrk="0" hangingPunct="1">
              <a:lnSpc>
                <a:spcPct val="100000"/>
              </a:lnSpc>
              <a:spcBef>
                <a:spcPts val="769"/>
              </a:spcBef>
              <a:spcAft>
                <a:spcPts val="769"/>
              </a:spcAft>
              <a:buClrTx/>
              <a:buSzTx/>
              <a:buFont typeface="Arial"/>
              <a:buChar char="•"/>
              <a:tabLst/>
              <a:defRPr/>
            </a:pPr>
            <a:r>
              <a:rPr kumimoji="0" lang="zh-CN"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图的顶点表示小区，顶点之间的边及权值表示对应小区间架设通讯线路时所需的代价，如连通</a:t>
            </a:r>
            <a:r>
              <a:rPr kumimoji="0" lang="en-US" altLang="zh-CN"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a:t>
            </a:r>
            <a:r>
              <a:rPr kumimoji="0" lang="zh-CN"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r>
              <a:rPr kumimoji="0" lang="en-US" altLang="zh-CN"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b</a:t>
            </a:r>
            <a:r>
              <a:rPr kumimoji="0" lang="zh-CN"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小区的代价是</a:t>
            </a:r>
            <a:r>
              <a:rPr kumimoji="0" lang="en-US" altLang="zh-CN"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12</a:t>
            </a:r>
            <a:r>
              <a:rPr kumimoji="0" lang="zh-CN"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万；</a:t>
            </a:r>
            <a:endParaRPr kumimoji="0" lang="en-US" altLang="zh-CN"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439598" marR="0" lvl="0" indent="-439598" algn="just" defTabSz="586130" rtl="0" eaLnBrk="1" fontAlgn="auto" latinLnBrk="0" hangingPunct="1">
              <a:lnSpc>
                <a:spcPct val="100000"/>
              </a:lnSpc>
              <a:spcBef>
                <a:spcPts val="769"/>
              </a:spcBef>
              <a:spcAft>
                <a:spcPts val="769"/>
              </a:spcAft>
              <a:buClrTx/>
              <a:buSzTx/>
              <a:buFont typeface="Arial"/>
              <a:buChar char="•"/>
              <a:tabLst/>
              <a:defRPr/>
            </a:pPr>
            <a:r>
              <a:rPr kumimoji="0" lang="zh-CN"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这个最小代价连通的问题对应于图的最小生成树的求解问题；</a:t>
            </a:r>
            <a:endParaRPr kumimoji="0" lang="en-US" altLang="zh-CN"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439598" marR="0" lvl="0" indent="-439598" algn="just" defTabSz="586130" rtl="0" eaLnBrk="1" fontAlgn="auto" latinLnBrk="0" hangingPunct="1">
              <a:lnSpc>
                <a:spcPct val="100000"/>
              </a:lnSpc>
              <a:spcBef>
                <a:spcPts val="769"/>
              </a:spcBef>
              <a:spcAft>
                <a:spcPts val="769"/>
              </a:spcAft>
              <a:buClrTx/>
              <a:buSzTx/>
              <a:buFont typeface="Arial"/>
              <a:buChar char="•"/>
              <a:tabLst/>
              <a:defRPr/>
            </a:pPr>
            <a:r>
              <a:rPr kumimoji="0" lang="zh-CN"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整个问题归结为</a:t>
            </a:r>
            <a:r>
              <a:rPr kumimoji="0" lang="zh-CN" altLang="en-US" sz="2600" b="1"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图的存储表示</a:t>
            </a:r>
            <a:r>
              <a:rPr kumimoji="0" lang="zh-CN"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和</a:t>
            </a:r>
            <a:r>
              <a:rPr kumimoji="0" lang="zh-CN" altLang="en-US" sz="2600" b="1"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最小生成树求解</a:t>
            </a:r>
            <a:r>
              <a:rPr kumimoji="0" lang="zh-CN"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的问题。</a:t>
            </a:r>
          </a:p>
        </p:txBody>
      </p:sp>
    </p:spTree>
    <p:extLst>
      <p:ext uri="{BB962C8B-B14F-4D97-AF65-F5344CB8AC3E}">
        <p14:creationId xmlns:p14="http://schemas.microsoft.com/office/powerpoint/2010/main" val="1713021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逻辑结构与存储结构的关系</a:t>
            </a:r>
            <a:endParaRPr lang="zh-CN" altLang="en-US"/>
          </a:p>
        </p:txBody>
      </p:sp>
      <p:sp>
        <p:nvSpPr>
          <p:cNvPr id="3" name="内容占位符 2"/>
          <p:cNvSpPr>
            <a:spLocks noGrp="1"/>
          </p:cNvSpPr>
          <p:nvPr>
            <p:ph idx="1"/>
          </p:nvPr>
        </p:nvSpPr>
        <p:spPr/>
        <p:txBody>
          <a:bodyPr/>
          <a:lstStyle/>
          <a:p>
            <a:r>
              <a:rPr lang="zh-CN" altLang="en-US" dirty="0" smtClean="0"/>
              <a:t>数据结构的</a:t>
            </a:r>
            <a:r>
              <a:rPr lang="en-US" altLang="zh-CN" dirty="0" smtClean="0"/>
              <a:t>2</a:t>
            </a:r>
            <a:r>
              <a:rPr lang="zh-CN" altLang="en-US" dirty="0" smtClean="0"/>
              <a:t>个层面，从抽象到具体</a:t>
            </a:r>
            <a:endParaRPr lang="en-US" altLang="zh-CN" dirty="0" smtClean="0"/>
          </a:p>
          <a:p>
            <a:r>
              <a:rPr lang="zh-CN" altLang="en-US" dirty="0" smtClean="0"/>
              <a:t>逻辑结构与计算机无关，是数据元素之间的固有关系</a:t>
            </a:r>
            <a:endParaRPr lang="en-US" altLang="zh-CN" dirty="0" smtClean="0"/>
          </a:p>
          <a:p>
            <a:r>
              <a:rPr lang="zh-CN" altLang="en-US" dirty="0" smtClean="0"/>
              <a:t>存储结构与计算机相关，是</a:t>
            </a:r>
            <a:r>
              <a:rPr lang="zh-CN" altLang="en-US" dirty="0"/>
              <a:t>数据</a:t>
            </a:r>
            <a:r>
              <a:rPr lang="zh-CN" altLang="en-US" dirty="0" smtClean="0"/>
              <a:t>元素及其关系在计算机中的存储</a:t>
            </a:r>
            <a:endParaRPr lang="en-US" altLang="zh-CN" dirty="0" smtClean="0"/>
          </a:p>
          <a:p>
            <a:r>
              <a:rPr lang="zh-CN" altLang="en-US" dirty="0" smtClean="0"/>
              <a:t>同一种逻辑结构可以有多种存储结构</a:t>
            </a:r>
            <a:endParaRPr lang="zh-CN" altLang="en-US" dirty="0"/>
          </a:p>
        </p:txBody>
      </p:sp>
    </p:spTree>
    <p:extLst>
      <p:ext uri="{BB962C8B-B14F-4D97-AF65-F5344CB8AC3E}">
        <p14:creationId xmlns:p14="http://schemas.microsoft.com/office/powerpoint/2010/main" val="342817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276000" cy="540000"/>
          </a:xfrm>
          <a:prstGeom prst="roundRect">
            <a:avLst/>
          </a:prstGeom>
          <a:solidFill>
            <a:srgbClr val="E7E7E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8" name="Text Box 2"/>
          <p:cNvSpPr txBox="1">
            <a:spLocks noChangeArrowheads="1"/>
          </p:cNvSpPr>
          <p:nvPr/>
        </p:nvSpPr>
        <p:spPr bwMode="auto">
          <a:xfrm>
            <a:off x="638168" y="61585"/>
            <a:ext cx="33242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程序设计的关键</a:t>
            </a:r>
          </a:p>
        </p:txBody>
      </p:sp>
      <p:grpSp>
        <p:nvGrpSpPr>
          <p:cNvPr id="7" name="组合 6"/>
          <p:cNvGrpSpPr/>
          <p:nvPr/>
        </p:nvGrpSpPr>
        <p:grpSpPr>
          <a:xfrm>
            <a:off x="39846" y="2289356"/>
            <a:ext cx="1800000" cy="1129785"/>
            <a:chOff x="1021204" y="2494895"/>
            <a:chExt cx="1800000" cy="1129785"/>
          </a:xfrm>
        </p:grpSpPr>
        <p:sp>
          <p:nvSpPr>
            <p:cNvPr id="27" name="立方体 26"/>
            <p:cNvSpPr/>
            <p:nvPr/>
          </p:nvSpPr>
          <p:spPr>
            <a:xfrm>
              <a:off x="1021204" y="2508680"/>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29" name="TextBox 28"/>
            <p:cNvSpPr txBox="1"/>
            <p:nvPr/>
          </p:nvSpPr>
          <p:spPr>
            <a:xfrm>
              <a:off x="1284447" y="2494895"/>
              <a:ext cx="15173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现实世界</a:t>
              </a:r>
            </a:p>
          </p:txBody>
        </p:sp>
        <p:sp>
          <p:nvSpPr>
            <p:cNvPr id="42" name="TextBox 41"/>
            <p:cNvSpPr txBox="1"/>
            <p:nvPr/>
          </p:nvSpPr>
          <p:spPr>
            <a:xfrm>
              <a:off x="1235674" y="3030280"/>
              <a:ext cx="12654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各个小区</a:t>
              </a:r>
              <a:endPar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grpSp>
      <p:grpSp>
        <p:nvGrpSpPr>
          <p:cNvPr id="8" name="组合 7"/>
          <p:cNvGrpSpPr/>
          <p:nvPr/>
        </p:nvGrpSpPr>
        <p:grpSpPr>
          <a:xfrm>
            <a:off x="1993442" y="2289356"/>
            <a:ext cx="2645485" cy="1129785"/>
            <a:chOff x="2883359" y="2549237"/>
            <a:chExt cx="2645485" cy="1129785"/>
          </a:xfrm>
        </p:grpSpPr>
        <p:grpSp>
          <p:nvGrpSpPr>
            <p:cNvPr id="6" name="组合 5"/>
            <p:cNvGrpSpPr/>
            <p:nvPr/>
          </p:nvGrpSpPr>
          <p:grpSpPr>
            <a:xfrm>
              <a:off x="3728844" y="2549237"/>
              <a:ext cx="1800000" cy="1129785"/>
              <a:chOff x="3141923" y="2494895"/>
              <a:chExt cx="1800000" cy="1129785"/>
            </a:xfrm>
          </p:grpSpPr>
          <p:sp>
            <p:nvSpPr>
              <p:cNvPr id="2" name="立方体 1"/>
              <p:cNvSpPr/>
              <p:nvPr/>
            </p:nvSpPr>
            <p:spPr>
              <a:xfrm>
                <a:off x="3141923" y="2508680"/>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 name="TextBox 2"/>
              <p:cNvSpPr txBox="1"/>
              <p:nvPr/>
            </p:nvSpPr>
            <p:spPr>
              <a:xfrm>
                <a:off x="3542326" y="2494895"/>
                <a:ext cx="112111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模型化</a:t>
                </a:r>
              </a:p>
            </p:txBody>
          </p:sp>
          <p:sp>
            <p:nvSpPr>
              <p:cNvPr id="26" name="TextBox 25"/>
              <p:cNvSpPr txBox="1"/>
              <p:nvPr/>
            </p:nvSpPr>
            <p:spPr>
              <a:xfrm>
                <a:off x="3306445" y="3016495"/>
                <a:ext cx="125023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带权图</a:t>
                </a:r>
                <a:endPar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grpSp>
        <p:sp>
          <p:nvSpPr>
            <p:cNvPr id="50" name="右箭头 49"/>
            <p:cNvSpPr/>
            <p:nvPr/>
          </p:nvSpPr>
          <p:spPr>
            <a:xfrm>
              <a:off x="2883359" y="2831515"/>
              <a:ext cx="720000" cy="540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marL="0" marR="0" lvl="0" indent="0" algn="ctr" defTabSz="914400" rtl="0" eaLnBrk="1" fontAlgn="auto" latinLnBrk="0" hangingPunct="1">
                <a:lnSpc>
                  <a:spcPts val="24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A327D"/>
                  </a:solidFill>
                  <a:effectLst/>
                  <a:uLnTx/>
                  <a:uFillTx/>
                  <a:latin typeface="微软雅黑" panose="020B0503020204020204" pitchFamily="34" charset="-122"/>
                  <a:ea typeface="微软雅黑" panose="020B0503020204020204" pitchFamily="34" charset="-122"/>
                  <a:cs typeface="+mn-cs"/>
                </a:rPr>
                <a:t>抽象</a:t>
              </a:r>
            </a:p>
          </p:txBody>
        </p:sp>
      </p:grpSp>
      <p:grpSp>
        <p:nvGrpSpPr>
          <p:cNvPr id="9" name="组合 8"/>
          <p:cNvGrpSpPr/>
          <p:nvPr/>
        </p:nvGrpSpPr>
        <p:grpSpPr>
          <a:xfrm>
            <a:off x="4760846" y="2282551"/>
            <a:ext cx="2692400" cy="1136591"/>
            <a:chOff x="5650764" y="2542431"/>
            <a:chExt cx="2692400" cy="1136590"/>
          </a:xfrm>
        </p:grpSpPr>
        <p:grpSp>
          <p:nvGrpSpPr>
            <p:cNvPr id="5" name="组合 4"/>
            <p:cNvGrpSpPr/>
            <p:nvPr/>
          </p:nvGrpSpPr>
          <p:grpSpPr>
            <a:xfrm>
              <a:off x="6527924" y="2542431"/>
              <a:ext cx="1815240" cy="1136590"/>
              <a:chOff x="5196964" y="2508680"/>
              <a:chExt cx="1815240" cy="1136590"/>
            </a:xfrm>
          </p:grpSpPr>
          <p:sp>
            <p:nvSpPr>
              <p:cNvPr id="44" name="立方体 43"/>
              <p:cNvSpPr/>
              <p:nvPr/>
            </p:nvSpPr>
            <p:spPr>
              <a:xfrm>
                <a:off x="5212204" y="2522465"/>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45" name="TextBox 44"/>
              <p:cNvSpPr txBox="1"/>
              <p:nvPr/>
            </p:nvSpPr>
            <p:spPr>
              <a:xfrm>
                <a:off x="5297963" y="2508680"/>
                <a:ext cx="171424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数据结构层</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46" name="TextBox 45"/>
              <p:cNvSpPr txBox="1"/>
              <p:nvPr/>
            </p:nvSpPr>
            <p:spPr>
              <a:xfrm>
                <a:off x="5196964" y="2937385"/>
                <a:ext cx="1495200" cy="7078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30A483">
                        <a:lumMod val="75000"/>
                      </a:srgbClr>
                    </a:solidFill>
                    <a:effectLst/>
                    <a:uLnTx/>
                    <a:uFillTx/>
                    <a:latin typeface="微软雅黑" panose="020B0503020204020204" pitchFamily="34" charset="-122"/>
                    <a:ea typeface="微软雅黑" panose="020B0503020204020204" pitchFamily="34" charset="-122"/>
                    <a:cs typeface="+mn-cs"/>
                  </a:rPr>
                  <a:t>邻接矩阵</a:t>
                </a:r>
                <a:r>
                  <a:rPr kumimoji="0" lang="en-US" altLang="zh-CN" sz="2000" b="0" i="0" u="none" strike="noStrike" kern="1200" cap="none" spc="0" normalizeH="0" baseline="0" noProof="0" dirty="0" smtClean="0">
                    <a:ln>
                      <a:noFill/>
                    </a:ln>
                    <a:solidFill>
                      <a:srgbClr val="30A483">
                        <a:lumMod val="75000"/>
                      </a:srgbClr>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smtClean="0">
                    <a:ln>
                      <a:noFill/>
                    </a:ln>
                    <a:solidFill>
                      <a:srgbClr val="30A483">
                        <a:lumMod val="75000"/>
                      </a:srgbClr>
                    </a:solidFill>
                    <a:effectLst/>
                    <a:uLnTx/>
                    <a:uFillTx/>
                    <a:latin typeface="微软雅黑" panose="020B0503020204020204" pitchFamily="34" charset="-122"/>
                    <a:ea typeface="微软雅黑" panose="020B0503020204020204" pitchFamily="34" charset="-122"/>
                    <a:cs typeface="+mn-cs"/>
                  </a:rPr>
                  <a:t>邻接表</a:t>
                </a:r>
                <a:endParaRPr kumimoji="0" lang="zh-CN" altLang="en-US" sz="2000" b="0" i="0" u="none" strike="noStrike" kern="1200" cap="none" spc="0" normalizeH="0" baseline="0" noProof="0" dirty="0">
                  <a:ln>
                    <a:noFill/>
                  </a:ln>
                  <a:solidFill>
                    <a:srgbClr val="30A483">
                      <a:lumMod val="75000"/>
                    </a:srgbClr>
                  </a:solidFill>
                  <a:effectLst/>
                  <a:uLnTx/>
                  <a:uFillTx/>
                  <a:latin typeface="微软雅黑" panose="020B0503020204020204" pitchFamily="34" charset="-122"/>
                  <a:ea typeface="微软雅黑" panose="020B0503020204020204" pitchFamily="34" charset="-122"/>
                  <a:cs typeface="+mn-cs"/>
                </a:endParaRPr>
              </a:p>
            </p:txBody>
          </p:sp>
        </p:grpSp>
        <p:sp>
          <p:nvSpPr>
            <p:cNvPr id="51" name="右箭头 50"/>
            <p:cNvSpPr/>
            <p:nvPr/>
          </p:nvSpPr>
          <p:spPr>
            <a:xfrm>
              <a:off x="5650764" y="2831515"/>
              <a:ext cx="720000" cy="540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marL="0" marR="0" lvl="0" indent="0" algn="ctr" defTabSz="914400" rtl="0" eaLnBrk="1" fontAlgn="auto" latinLnBrk="0" hangingPunct="1">
                <a:lnSpc>
                  <a:spcPts val="24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A327D"/>
                  </a:solidFill>
                  <a:effectLst/>
                  <a:uLnTx/>
                  <a:uFillTx/>
                  <a:latin typeface="微软雅黑" panose="020B0503020204020204" pitchFamily="34" charset="-122"/>
                  <a:ea typeface="微软雅黑" panose="020B0503020204020204" pitchFamily="34" charset="-122"/>
                  <a:cs typeface="+mn-cs"/>
                </a:rPr>
                <a:t>表示</a:t>
              </a:r>
            </a:p>
          </p:txBody>
        </p:sp>
      </p:grpSp>
      <p:grpSp>
        <p:nvGrpSpPr>
          <p:cNvPr id="10" name="组合 9"/>
          <p:cNvGrpSpPr/>
          <p:nvPr/>
        </p:nvGrpSpPr>
        <p:grpSpPr>
          <a:xfrm>
            <a:off x="7453246" y="3125084"/>
            <a:ext cx="2337028" cy="966508"/>
            <a:chOff x="8434604" y="2443961"/>
            <a:chExt cx="2483461" cy="1204700"/>
          </a:xfrm>
        </p:grpSpPr>
        <p:grpSp>
          <p:nvGrpSpPr>
            <p:cNvPr id="4" name="组合 3"/>
            <p:cNvGrpSpPr/>
            <p:nvPr/>
          </p:nvGrpSpPr>
          <p:grpSpPr>
            <a:xfrm>
              <a:off x="9063030" y="2443961"/>
              <a:ext cx="1855035" cy="1204700"/>
              <a:chOff x="8742990" y="2470936"/>
              <a:chExt cx="1855035" cy="1204700"/>
            </a:xfrm>
          </p:grpSpPr>
          <p:sp>
            <p:nvSpPr>
              <p:cNvPr id="47" name="立方体 46"/>
              <p:cNvSpPr/>
              <p:nvPr/>
            </p:nvSpPr>
            <p:spPr>
              <a:xfrm>
                <a:off x="8798025" y="2559636"/>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48" name="TextBox 47"/>
              <p:cNvSpPr txBox="1"/>
              <p:nvPr/>
            </p:nvSpPr>
            <p:spPr>
              <a:xfrm>
                <a:off x="9158632" y="2470936"/>
                <a:ext cx="10777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应用层</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49" name="TextBox 48"/>
              <p:cNvSpPr txBox="1"/>
              <p:nvPr/>
            </p:nvSpPr>
            <p:spPr>
              <a:xfrm>
                <a:off x="8742990" y="3034892"/>
                <a:ext cx="1493397" cy="402482"/>
              </a:xfrm>
              <a:prstGeom prst="rect">
                <a:avLst/>
              </a:prstGeom>
              <a:noFill/>
            </p:spPr>
            <p:txBody>
              <a:bodyPr wrap="square" rtlCol="0">
                <a:spAutoFit/>
              </a:bodyPr>
              <a:lstStyle/>
              <a:p>
                <a:pPr marL="0" marR="0" lvl="0" indent="0" algn="ctr" defTabSz="914400" rtl="0" eaLnBrk="1" fontAlgn="auto" latinLnBrk="0" hangingPunct="1">
                  <a:lnSpc>
                    <a:spcPts val="26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源程序</a:t>
                </a:r>
                <a:endPar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2" name="右箭头 51"/>
            <p:cNvSpPr/>
            <p:nvPr/>
          </p:nvSpPr>
          <p:spPr>
            <a:xfrm>
              <a:off x="8434604" y="2831515"/>
              <a:ext cx="720000" cy="540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marL="0" marR="0" lvl="0" indent="0" algn="ctr" defTabSz="914400" rtl="0" eaLnBrk="1" fontAlgn="auto" latinLnBrk="0" hangingPunct="1">
                <a:lnSpc>
                  <a:spcPts val="24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5A327D"/>
                  </a:solidFill>
                  <a:effectLst/>
                  <a:uLnTx/>
                  <a:uFillTx/>
                  <a:latin typeface="微软雅黑" panose="020B0503020204020204" pitchFamily="34" charset="-122"/>
                  <a:ea typeface="微软雅黑" panose="020B0503020204020204" pitchFamily="34" charset="-122"/>
                  <a:cs typeface="+mn-cs"/>
                </a:rPr>
                <a:t>编程</a:t>
              </a:r>
              <a:endParaRPr kumimoji="0" lang="zh-CN" altLang="en-US" sz="2000" b="0" i="0" u="none" strike="noStrike" kern="1200" cap="none" spc="0" normalizeH="0" baseline="0" noProof="0" dirty="0">
                <a:ln>
                  <a:noFill/>
                </a:ln>
                <a:solidFill>
                  <a:srgbClr val="5A327D"/>
                </a:solidFill>
                <a:effectLst/>
                <a:uLnTx/>
                <a:uFillTx/>
                <a:latin typeface="微软雅黑" panose="020B0503020204020204" pitchFamily="34" charset="-122"/>
                <a:ea typeface="微软雅黑" panose="020B0503020204020204" pitchFamily="34" charset="-122"/>
                <a:cs typeface="+mn-cs"/>
              </a:endParaRPr>
            </a:p>
          </p:txBody>
        </p:sp>
      </p:grpSp>
      <p:grpSp>
        <p:nvGrpSpPr>
          <p:cNvPr id="53" name="组合 52"/>
          <p:cNvGrpSpPr/>
          <p:nvPr/>
        </p:nvGrpSpPr>
        <p:grpSpPr>
          <a:xfrm>
            <a:off x="-8927" y="4445355"/>
            <a:ext cx="1800000" cy="1129785"/>
            <a:chOff x="1021204" y="2494895"/>
            <a:chExt cx="1800000" cy="1129785"/>
          </a:xfrm>
        </p:grpSpPr>
        <p:sp>
          <p:nvSpPr>
            <p:cNvPr id="54" name="立方体 53"/>
            <p:cNvSpPr/>
            <p:nvPr/>
          </p:nvSpPr>
          <p:spPr>
            <a:xfrm>
              <a:off x="1021204" y="2508680"/>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55" name="TextBox 54"/>
            <p:cNvSpPr txBox="1"/>
            <p:nvPr/>
          </p:nvSpPr>
          <p:spPr>
            <a:xfrm>
              <a:off x="1284447" y="2494895"/>
              <a:ext cx="15173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现实世界</a:t>
              </a:r>
            </a:p>
          </p:txBody>
        </p:sp>
        <p:sp>
          <p:nvSpPr>
            <p:cNvPr id="56" name="TextBox 55"/>
            <p:cNvSpPr txBox="1"/>
            <p:nvPr/>
          </p:nvSpPr>
          <p:spPr>
            <a:xfrm>
              <a:off x="1128719" y="2908171"/>
              <a:ext cx="12234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最小代价连通</a:t>
              </a:r>
              <a:endPar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grpSp>
      <p:grpSp>
        <p:nvGrpSpPr>
          <p:cNvPr id="57" name="组合 56"/>
          <p:cNvGrpSpPr/>
          <p:nvPr/>
        </p:nvGrpSpPr>
        <p:grpSpPr>
          <a:xfrm>
            <a:off x="1944669" y="4445355"/>
            <a:ext cx="2645485" cy="1129785"/>
            <a:chOff x="2883359" y="2549237"/>
            <a:chExt cx="2645485" cy="1129785"/>
          </a:xfrm>
        </p:grpSpPr>
        <p:grpSp>
          <p:nvGrpSpPr>
            <p:cNvPr id="58" name="组合 57"/>
            <p:cNvGrpSpPr/>
            <p:nvPr/>
          </p:nvGrpSpPr>
          <p:grpSpPr>
            <a:xfrm>
              <a:off x="3728844" y="2549237"/>
              <a:ext cx="1800000" cy="1129785"/>
              <a:chOff x="3141923" y="2494895"/>
              <a:chExt cx="1800000" cy="1129785"/>
            </a:xfrm>
          </p:grpSpPr>
          <p:sp>
            <p:nvSpPr>
              <p:cNvPr id="60" name="立方体 59"/>
              <p:cNvSpPr/>
              <p:nvPr/>
            </p:nvSpPr>
            <p:spPr>
              <a:xfrm>
                <a:off x="3141923" y="2508680"/>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61" name="TextBox 60"/>
              <p:cNvSpPr txBox="1"/>
              <p:nvPr/>
            </p:nvSpPr>
            <p:spPr>
              <a:xfrm>
                <a:off x="3542326" y="2494895"/>
                <a:ext cx="112111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形式化</a:t>
                </a:r>
              </a:p>
            </p:txBody>
          </p:sp>
          <p:sp>
            <p:nvSpPr>
              <p:cNvPr id="62" name="TextBox 61"/>
              <p:cNvSpPr txBox="1"/>
              <p:nvPr/>
            </p:nvSpPr>
            <p:spPr>
              <a:xfrm>
                <a:off x="3204078" y="2886382"/>
                <a:ext cx="146709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最小生成树求解</a:t>
                </a:r>
                <a:endPar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grpSp>
        <p:sp>
          <p:nvSpPr>
            <p:cNvPr id="59" name="右箭头 58"/>
            <p:cNvSpPr/>
            <p:nvPr/>
          </p:nvSpPr>
          <p:spPr>
            <a:xfrm>
              <a:off x="2883359" y="2831515"/>
              <a:ext cx="720000" cy="540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marL="0" marR="0" lvl="0" indent="0" algn="ctr" defTabSz="914400" rtl="0" eaLnBrk="1" fontAlgn="auto" latinLnBrk="0" hangingPunct="1">
                <a:lnSpc>
                  <a:spcPts val="24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A327D"/>
                  </a:solidFill>
                  <a:effectLst/>
                  <a:uLnTx/>
                  <a:uFillTx/>
                  <a:latin typeface="微软雅黑" panose="020B0503020204020204" pitchFamily="34" charset="-122"/>
                  <a:ea typeface="微软雅黑" panose="020B0503020204020204" pitchFamily="34" charset="-122"/>
                  <a:cs typeface="+mn-cs"/>
                </a:rPr>
                <a:t>抽象</a:t>
              </a:r>
            </a:p>
          </p:txBody>
        </p:sp>
      </p:grpSp>
      <p:grpSp>
        <p:nvGrpSpPr>
          <p:cNvPr id="63" name="组合 62"/>
          <p:cNvGrpSpPr/>
          <p:nvPr/>
        </p:nvGrpSpPr>
        <p:grpSpPr>
          <a:xfrm>
            <a:off x="4712073" y="4438550"/>
            <a:ext cx="2692400" cy="1129785"/>
            <a:chOff x="5650764" y="2542431"/>
            <a:chExt cx="2692400" cy="1129785"/>
          </a:xfrm>
        </p:grpSpPr>
        <p:grpSp>
          <p:nvGrpSpPr>
            <p:cNvPr id="64" name="组合 63"/>
            <p:cNvGrpSpPr/>
            <p:nvPr/>
          </p:nvGrpSpPr>
          <p:grpSpPr>
            <a:xfrm>
              <a:off x="6543164" y="2542431"/>
              <a:ext cx="1800000" cy="1129785"/>
              <a:chOff x="5212204" y="2508680"/>
              <a:chExt cx="1800000" cy="1129785"/>
            </a:xfrm>
          </p:grpSpPr>
          <p:sp>
            <p:nvSpPr>
              <p:cNvPr id="66" name="立方体 65"/>
              <p:cNvSpPr/>
              <p:nvPr/>
            </p:nvSpPr>
            <p:spPr>
              <a:xfrm>
                <a:off x="5212204" y="2522465"/>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67" name="TextBox 66"/>
              <p:cNvSpPr txBox="1"/>
              <p:nvPr/>
            </p:nvSpPr>
            <p:spPr>
              <a:xfrm>
                <a:off x="5643087" y="2508680"/>
                <a:ext cx="104907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算法层</a:t>
                </a:r>
                <a:endPar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68" name="TextBox 67"/>
              <p:cNvSpPr txBox="1"/>
              <p:nvPr/>
            </p:nvSpPr>
            <p:spPr>
              <a:xfrm>
                <a:off x="5240486" y="2926094"/>
                <a:ext cx="14952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30A483">
                        <a:lumMod val="75000"/>
                      </a:srgbClr>
                    </a:solidFill>
                    <a:effectLst/>
                    <a:uLnTx/>
                    <a:uFillTx/>
                    <a:latin typeface="微软雅黑" panose="020B0503020204020204" pitchFamily="34" charset="-122"/>
                    <a:ea typeface="微软雅黑" panose="020B0503020204020204" pitchFamily="34" charset="-122"/>
                    <a:cs typeface="+mn-cs"/>
                  </a:rPr>
                  <a:t>最小生成树算法实现</a:t>
                </a:r>
                <a:endParaRPr kumimoji="0" lang="zh-CN" altLang="en-US" sz="2000" b="0" i="0" u="none" strike="noStrike" kern="1200" cap="none" spc="0" normalizeH="0" baseline="0" noProof="0" dirty="0">
                  <a:ln>
                    <a:noFill/>
                  </a:ln>
                  <a:solidFill>
                    <a:srgbClr val="30A483">
                      <a:lumMod val="75000"/>
                    </a:srgbClr>
                  </a:solidFill>
                  <a:effectLst/>
                  <a:uLnTx/>
                  <a:uFillTx/>
                  <a:latin typeface="微软雅黑" panose="020B0503020204020204" pitchFamily="34" charset="-122"/>
                  <a:ea typeface="微软雅黑" panose="020B0503020204020204" pitchFamily="34" charset="-122"/>
                  <a:cs typeface="+mn-cs"/>
                </a:endParaRPr>
              </a:p>
            </p:txBody>
          </p:sp>
        </p:grpSp>
        <p:sp>
          <p:nvSpPr>
            <p:cNvPr id="65" name="右箭头 64"/>
            <p:cNvSpPr/>
            <p:nvPr/>
          </p:nvSpPr>
          <p:spPr>
            <a:xfrm>
              <a:off x="5650764" y="2831515"/>
              <a:ext cx="720000" cy="540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marL="0" marR="0" lvl="0" indent="0" algn="ctr" defTabSz="914400" rtl="0" eaLnBrk="1" fontAlgn="auto" latinLnBrk="0" hangingPunct="1">
                <a:lnSpc>
                  <a:spcPts val="24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A327D"/>
                  </a:solidFill>
                  <a:effectLst/>
                  <a:uLnTx/>
                  <a:uFillTx/>
                  <a:latin typeface="微软雅黑" panose="020B0503020204020204" pitchFamily="34" charset="-122"/>
                  <a:ea typeface="微软雅黑" panose="020B0503020204020204" pitchFamily="34" charset="-122"/>
                  <a:cs typeface="+mn-cs"/>
                </a:rPr>
                <a:t>表示</a:t>
              </a:r>
            </a:p>
          </p:txBody>
        </p:sp>
      </p:grpSp>
      <p:grpSp>
        <p:nvGrpSpPr>
          <p:cNvPr id="69" name="组合 68"/>
          <p:cNvGrpSpPr/>
          <p:nvPr/>
        </p:nvGrpSpPr>
        <p:grpSpPr>
          <a:xfrm>
            <a:off x="9789303" y="3079027"/>
            <a:ext cx="2402697" cy="920218"/>
            <a:chOff x="8434604" y="2540615"/>
            <a:chExt cx="2707640" cy="1129785"/>
          </a:xfrm>
        </p:grpSpPr>
        <p:grpSp>
          <p:nvGrpSpPr>
            <p:cNvPr id="70" name="组合 69"/>
            <p:cNvGrpSpPr/>
            <p:nvPr/>
          </p:nvGrpSpPr>
          <p:grpSpPr>
            <a:xfrm>
              <a:off x="9342244" y="2540615"/>
              <a:ext cx="1800000" cy="1129785"/>
              <a:chOff x="9022204" y="2567590"/>
              <a:chExt cx="1800000" cy="1129785"/>
            </a:xfrm>
          </p:grpSpPr>
          <p:sp>
            <p:nvSpPr>
              <p:cNvPr id="72" name="立方体 71"/>
              <p:cNvSpPr/>
              <p:nvPr/>
            </p:nvSpPr>
            <p:spPr>
              <a:xfrm>
                <a:off x="9022204" y="2581375"/>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73" name="TextBox 72"/>
              <p:cNvSpPr txBox="1"/>
              <p:nvPr/>
            </p:nvSpPr>
            <p:spPr>
              <a:xfrm>
                <a:off x="9437847" y="2567590"/>
                <a:ext cx="10777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机器层</a:t>
                </a:r>
              </a:p>
            </p:txBody>
          </p:sp>
          <p:sp>
            <p:nvSpPr>
              <p:cNvPr id="74" name="TextBox 73"/>
              <p:cNvSpPr txBox="1"/>
              <p:nvPr/>
            </p:nvSpPr>
            <p:spPr>
              <a:xfrm>
                <a:off x="9022204" y="3136960"/>
                <a:ext cx="1493397" cy="425758"/>
              </a:xfrm>
              <a:prstGeom prst="rect">
                <a:avLst/>
              </a:prstGeom>
              <a:noFill/>
            </p:spPr>
            <p:txBody>
              <a:bodyPr wrap="square" rtlCol="0">
                <a:spAutoFit/>
              </a:bodyPr>
              <a:lstStyle/>
              <a:p>
                <a:pPr marL="0" marR="0" lvl="0" indent="0" algn="ctr" defTabSz="914400" rtl="0" eaLnBrk="1" fontAlgn="auto" latinLnBrk="0" hangingPunct="1">
                  <a:lnSpc>
                    <a:spcPts val="26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机器指令</a:t>
                </a:r>
              </a:p>
            </p:txBody>
          </p:sp>
        </p:grpSp>
        <p:sp>
          <p:nvSpPr>
            <p:cNvPr id="71" name="右箭头 70"/>
            <p:cNvSpPr/>
            <p:nvPr/>
          </p:nvSpPr>
          <p:spPr>
            <a:xfrm>
              <a:off x="8434604" y="2831515"/>
              <a:ext cx="907640" cy="540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marL="0" marR="0" lvl="0" indent="0" algn="ctr" defTabSz="914400" rtl="0" eaLnBrk="1" fontAlgn="auto" latinLnBrk="0" hangingPunct="1">
                <a:lnSpc>
                  <a:spcPts val="24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A327D"/>
                  </a:solidFill>
                  <a:effectLst/>
                  <a:uLnTx/>
                  <a:uFillTx/>
                  <a:latin typeface="微软雅黑" panose="020B0503020204020204" pitchFamily="34" charset="-122"/>
                  <a:ea typeface="微软雅黑" panose="020B0503020204020204" pitchFamily="34" charset="-122"/>
                  <a:cs typeface="+mn-cs"/>
                </a:rPr>
                <a:t>翻译</a:t>
              </a:r>
            </a:p>
          </p:txBody>
        </p:sp>
      </p:grpSp>
      <p:sp>
        <p:nvSpPr>
          <p:cNvPr id="11" name="圆角矩形 10"/>
          <p:cNvSpPr/>
          <p:nvPr/>
        </p:nvSpPr>
        <p:spPr>
          <a:xfrm>
            <a:off x="1066763" y="906523"/>
            <a:ext cx="1853359" cy="774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FFFF"/>
                </a:solidFill>
                <a:effectLst/>
                <a:uLnTx/>
                <a:uFillTx/>
                <a:latin typeface="Verdana"/>
                <a:ea typeface="+mn-ea"/>
                <a:cs typeface="+mn-cs"/>
              </a:rPr>
              <a:t>选择合理吗？能否优化？</a:t>
            </a:r>
            <a:endParaRPr kumimoji="0" lang="zh-CN" altLang="en-US"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75" name="圆角矩形 74"/>
          <p:cNvSpPr/>
          <p:nvPr/>
        </p:nvSpPr>
        <p:spPr>
          <a:xfrm>
            <a:off x="5846488" y="936335"/>
            <a:ext cx="2170507" cy="774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FFFF"/>
                </a:solidFill>
                <a:effectLst/>
                <a:uLnTx/>
                <a:uFillTx/>
                <a:latin typeface="Verdana"/>
                <a:ea typeface="+mn-ea"/>
                <a:cs typeface="+mn-cs"/>
              </a:rPr>
              <a:t>数据结构课程在这个过程中的</a:t>
            </a:r>
            <a:r>
              <a:rPr kumimoji="0" lang="zh-CN" altLang="en-US" sz="1800" b="0" i="0" u="none" strike="noStrike" kern="1200" cap="none" spc="0" normalizeH="0" baseline="0" noProof="0" dirty="0">
                <a:ln>
                  <a:noFill/>
                </a:ln>
                <a:solidFill>
                  <a:srgbClr val="FFFFFF"/>
                </a:solidFill>
                <a:effectLst/>
                <a:uLnTx/>
                <a:uFillTx/>
                <a:latin typeface="Verdana"/>
                <a:ea typeface="+mn-ea"/>
                <a:cs typeface="+mn-cs"/>
              </a:rPr>
              <a:t>作用</a:t>
            </a:r>
            <a:r>
              <a:rPr kumimoji="0" lang="zh-CN" altLang="en-US" sz="1800" b="0" i="0" u="none" strike="noStrike" kern="1200" cap="none" spc="0" normalizeH="0" baseline="0" noProof="0" dirty="0" smtClean="0">
                <a:ln>
                  <a:noFill/>
                </a:ln>
                <a:solidFill>
                  <a:srgbClr val="FFFFFF"/>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76" name="圆角矩形 75"/>
          <p:cNvSpPr/>
          <p:nvPr/>
        </p:nvSpPr>
        <p:spPr>
          <a:xfrm>
            <a:off x="3341759" y="915452"/>
            <a:ext cx="1987640" cy="774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FFFF"/>
                </a:solidFill>
                <a:effectLst/>
                <a:uLnTx/>
                <a:uFillTx/>
                <a:latin typeface="Verdana"/>
                <a:ea typeface="+mn-ea"/>
                <a:cs typeface="+mn-cs"/>
              </a:rPr>
              <a:t>方案</a:t>
            </a:r>
            <a:r>
              <a:rPr kumimoji="0" lang="zh-CN" altLang="en-US" sz="1800" b="0" i="0" u="none" strike="noStrike" kern="1200" cap="none" spc="0" normalizeH="0" baseline="0" noProof="0" dirty="0">
                <a:ln>
                  <a:noFill/>
                </a:ln>
                <a:solidFill>
                  <a:srgbClr val="FFFFFF"/>
                </a:solidFill>
                <a:effectLst/>
                <a:uLnTx/>
                <a:uFillTx/>
                <a:latin typeface="Verdana"/>
                <a:ea typeface="+mn-ea"/>
                <a:cs typeface="+mn-cs"/>
              </a:rPr>
              <a:t>好坏</a:t>
            </a:r>
            <a:r>
              <a:rPr kumimoji="0" lang="zh-CN" altLang="en-US" sz="1800" b="0" i="0" u="none" strike="noStrike" kern="1200" cap="none" spc="0" normalizeH="0" baseline="0" noProof="0" dirty="0" smtClean="0">
                <a:ln>
                  <a:noFill/>
                </a:ln>
                <a:solidFill>
                  <a:srgbClr val="FFFFFF"/>
                </a:solidFill>
                <a:effectLst/>
                <a:uLnTx/>
                <a:uFillTx/>
                <a:latin typeface="Verdana"/>
                <a:ea typeface="+mn-ea"/>
                <a:cs typeface="+mn-cs"/>
              </a:rPr>
              <a:t>评价</a:t>
            </a:r>
            <a:r>
              <a:rPr kumimoji="0" lang="zh-CN" altLang="en-US" sz="1800" b="0" i="0" u="none" strike="noStrike" kern="1200" cap="none" spc="0" normalizeH="0" baseline="0" noProof="0" dirty="0">
                <a:ln>
                  <a:noFill/>
                </a:ln>
                <a:solidFill>
                  <a:srgbClr val="FFFFFF"/>
                </a:solidFill>
                <a:effectLst/>
                <a:uLnTx/>
                <a:uFillTx/>
                <a:latin typeface="Verdana"/>
                <a:ea typeface="+mn-ea"/>
                <a:cs typeface="+mn-cs"/>
              </a:rPr>
              <a:t>？</a:t>
            </a:r>
          </a:p>
        </p:txBody>
      </p:sp>
      <p:sp>
        <p:nvSpPr>
          <p:cNvPr id="13" name="矩形 12"/>
          <p:cNvSpPr/>
          <p:nvPr/>
        </p:nvSpPr>
        <p:spPr>
          <a:xfrm>
            <a:off x="814261" y="5703936"/>
            <a:ext cx="10871455" cy="830997"/>
          </a:xfrm>
          <a:prstGeom prst="rect">
            <a:avLst/>
          </a:prstGeom>
          <a:solidFill>
            <a:schemeClr val="tx1">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1F5281"/>
                </a:solidFill>
                <a:effectLst/>
                <a:uLnTx/>
                <a:uFillTx/>
                <a:latin typeface="Arial" panose="020B0604020202020204" pitchFamily="34" charset="0"/>
                <a:ea typeface="宋体" panose="02010600030101010101" pitchFamily="2" charset="-122"/>
                <a:cs typeface="+mn-cs"/>
              </a:rPr>
              <a:t>从具体问题抽象出问题本质，从</a:t>
            </a:r>
            <a:r>
              <a:rPr kumimoji="0" lang="zh-CN" altLang="en-US" sz="2400" b="0" i="0" u="none" strike="noStrike" kern="1200" cap="none" spc="0" normalizeH="0" baseline="0" noProof="0" dirty="0">
                <a:ln>
                  <a:noFill/>
                </a:ln>
                <a:solidFill>
                  <a:srgbClr val="1F5281"/>
                </a:solidFill>
                <a:effectLst/>
                <a:uLnTx/>
                <a:uFillTx/>
                <a:latin typeface="Arial" panose="020B0604020202020204" pitchFamily="34" charset="0"/>
                <a:ea typeface="宋体" panose="02010600030101010101" pitchFamily="2" charset="-122"/>
                <a:cs typeface="+mn-cs"/>
              </a:rPr>
              <a:t>内在本质到</a:t>
            </a:r>
            <a:r>
              <a:rPr kumimoji="0" lang="zh-CN" altLang="en-US" sz="2400" b="0" i="0" u="none" strike="noStrike" kern="1200" cap="none" spc="0" normalizeH="0" baseline="0" noProof="0" dirty="0" smtClean="0">
                <a:ln>
                  <a:noFill/>
                </a:ln>
                <a:solidFill>
                  <a:srgbClr val="1F5281"/>
                </a:solidFill>
                <a:effectLst/>
                <a:uLnTx/>
                <a:uFillTx/>
                <a:latin typeface="Arial" panose="020B0604020202020204" pitchFamily="34" charset="0"/>
                <a:ea typeface="宋体" panose="02010600030101010101" pitchFamily="2" charset="-122"/>
                <a:cs typeface="+mn-cs"/>
              </a:rPr>
              <a:t>物理</a:t>
            </a:r>
            <a:r>
              <a:rPr kumimoji="0" lang="zh-CN" altLang="en-US" sz="2400" b="0" i="0" u="none" strike="noStrike" kern="1200" cap="none" spc="0" normalizeH="0" baseline="0" noProof="0" dirty="0">
                <a:ln>
                  <a:noFill/>
                </a:ln>
                <a:solidFill>
                  <a:srgbClr val="1F5281"/>
                </a:solidFill>
                <a:effectLst/>
                <a:uLnTx/>
                <a:uFillTx/>
                <a:latin typeface="Arial" panose="020B0604020202020204" pitchFamily="34" charset="0"/>
                <a:ea typeface="宋体" panose="02010600030101010101" pitchFamily="2" charset="-122"/>
                <a:cs typeface="+mn-cs"/>
              </a:rPr>
              <a:t>实现</a:t>
            </a:r>
            <a:r>
              <a:rPr kumimoji="0" lang="zh-CN" altLang="en-US" sz="2400" b="0" i="0" u="none" strike="noStrike" kern="1200" cap="none" spc="0" normalizeH="0" baseline="0" noProof="0" dirty="0" smtClean="0">
                <a:ln>
                  <a:noFill/>
                </a:ln>
                <a:solidFill>
                  <a:srgbClr val="1F5281"/>
                </a:solidFill>
                <a:effectLst/>
                <a:uLnTx/>
                <a:uFillTx/>
                <a:latin typeface="Arial" panose="020B0604020202020204" pitchFamily="34" charset="0"/>
                <a:ea typeface="宋体" panose="02010600030101010101" pitchFamily="2" charset="-122"/>
                <a:cs typeface="+mn-cs"/>
              </a:rPr>
              <a:t>，</a:t>
            </a:r>
            <a:r>
              <a:rPr kumimoji="0" lang="zh-CN" altLang="en-US" sz="2400" b="0" i="0" u="none" strike="noStrike" kern="1200" cap="none" spc="0" normalizeH="0" baseline="0" noProof="0" dirty="0">
                <a:ln>
                  <a:noFill/>
                </a:ln>
                <a:solidFill>
                  <a:srgbClr val="1F5281"/>
                </a:solidFill>
                <a:effectLst/>
                <a:uLnTx/>
                <a:uFillTx/>
                <a:latin typeface="Arial" panose="020B0604020202020204" pitchFamily="34" charset="0"/>
                <a:ea typeface="宋体" panose="02010600030101010101" pitchFamily="2" charset="-122"/>
                <a:cs typeface="+mn-cs"/>
              </a:rPr>
              <a:t>从与计算机无关到与计算机</a:t>
            </a:r>
            <a:r>
              <a:rPr kumimoji="0" lang="zh-CN" altLang="en-US" sz="2400" b="0" i="0" u="none" strike="noStrike" kern="1200" cap="none" spc="0" normalizeH="0" baseline="0" noProof="0" dirty="0" smtClean="0">
                <a:ln>
                  <a:noFill/>
                </a:ln>
                <a:solidFill>
                  <a:srgbClr val="1F5281"/>
                </a:solidFill>
                <a:effectLst/>
                <a:uLnTx/>
                <a:uFillTx/>
                <a:latin typeface="Arial" panose="020B0604020202020204" pitchFamily="34" charset="0"/>
                <a:ea typeface="宋体" panose="02010600030101010101" pitchFamily="2" charset="-122"/>
                <a:cs typeface="+mn-cs"/>
              </a:rPr>
              <a:t>有关，从而解决问题。</a:t>
            </a:r>
            <a:endParaRPr kumimoji="0" lang="en-US" altLang="zh-CN" sz="2400" b="0" i="0" u="none" strike="noStrike" kern="1200" cap="none" spc="0" normalizeH="0" baseline="0" noProof="0" dirty="0">
              <a:ln>
                <a:noFill/>
              </a:ln>
              <a:solidFill>
                <a:srgbClr val="1F5281"/>
              </a:solidFill>
              <a:effectLst/>
              <a:uLnTx/>
              <a:uFillTx/>
              <a:latin typeface="Arial" panose="020B0604020202020204" pitchFamily="34" charset="0"/>
              <a:ea typeface="宋体" panose="02010600030101010101" pitchFamily="2" charset="-122"/>
              <a:cs typeface="+mn-cs"/>
            </a:endParaRPr>
          </a:p>
        </p:txBody>
      </p:sp>
      <p:cxnSp>
        <p:nvCxnSpPr>
          <p:cNvPr id="17" name="直接连接符 16"/>
          <p:cNvCxnSpPr/>
          <p:nvPr/>
        </p:nvCxnSpPr>
        <p:spPr>
          <a:xfrm flipH="1">
            <a:off x="9509352" y="1741958"/>
            <a:ext cx="5329" cy="3894177"/>
          </a:xfrm>
          <a:prstGeom prst="line">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606120" y="3691482"/>
            <a:ext cx="37741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1F5281"/>
                </a:solidFill>
                <a:effectLst/>
                <a:uLnTx/>
                <a:uFillTx/>
                <a:latin typeface="Verdana"/>
                <a:ea typeface="+mn-ea"/>
                <a:cs typeface="+mn-cs"/>
              </a:rPr>
              <a:t>人</a:t>
            </a: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
        <p:nvSpPr>
          <p:cNvPr id="77" name="文本框 76"/>
          <p:cNvSpPr txBox="1"/>
          <p:nvPr/>
        </p:nvSpPr>
        <p:spPr>
          <a:xfrm>
            <a:off x="9804437" y="2398567"/>
            <a:ext cx="110799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1F5281"/>
                </a:solidFill>
                <a:effectLst/>
                <a:uLnTx/>
                <a:uFillTx/>
                <a:latin typeface="Verdana"/>
                <a:ea typeface="+mn-ea"/>
                <a:cs typeface="+mn-cs"/>
              </a:rPr>
              <a:t>计算机</a:t>
            </a:r>
            <a:endParaRPr kumimoji="0" lang="zh-CN" altLang="en-US" sz="2400" b="0" i="0" u="none" strike="noStrike" kern="1200" cap="none" spc="0" normalizeH="0" baseline="0" noProof="0" dirty="0">
              <a:ln>
                <a:noFill/>
              </a:ln>
              <a:solidFill>
                <a:srgbClr val="1F5281"/>
              </a:solidFill>
              <a:effectLst/>
              <a:uLnTx/>
              <a:uFillTx/>
              <a:latin typeface="Verdana"/>
              <a:ea typeface="+mn-ea"/>
              <a:cs typeface="+mn-cs"/>
            </a:endParaRPr>
          </a:p>
        </p:txBody>
      </p:sp>
      <p:sp>
        <p:nvSpPr>
          <p:cNvPr id="78" name="Rectangle 20"/>
          <p:cNvSpPr/>
          <p:nvPr/>
        </p:nvSpPr>
        <p:spPr bwMode="auto">
          <a:xfrm>
            <a:off x="2382445" y="2253308"/>
            <a:ext cx="5293341" cy="3291420"/>
          </a:xfrm>
          <a:prstGeom prst="rect">
            <a:avLst/>
          </a:prstGeom>
          <a:noFill/>
          <a:ln w="38100" cap="flat" cmpd="sng" algn="ctr">
            <a:solidFill>
              <a:srgbClr val="FF0066"/>
            </a:solidFill>
            <a:prstDash val="sysDash"/>
            <a:round/>
            <a:headEnd type="none" w="med" len="med"/>
            <a:tailEnd type="none" w="med" len="me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outerShdw blurRad="38100" dist="38100" dir="2700000" algn="tl">
                  <a:srgbClr val="000000">
                    <a:alpha val="43137"/>
                  </a:srgbClr>
                </a:outerShdw>
              </a:effectLst>
              <a:uLnTx/>
              <a:uFillTx/>
              <a:latin typeface="Verdana"/>
              <a:ea typeface="宋体" panose="02010600030101010101" pitchFamily="2" charset="-122"/>
              <a:cs typeface="+mn-cs"/>
            </a:endParaRPr>
          </a:p>
        </p:txBody>
      </p:sp>
      <p:sp>
        <p:nvSpPr>
          <p:cNvPr id="79" name="TextBox 6"/>
          <p:cNvSpPr txBox="1">
            <a:spLocks noChangeArrowheads="1"/>
          </p:cNvSpPr>
          <p:nvPr/>
        </p:nvSpPr>
        <p:spPr bwMode="auto">
          <a:xfrm>
            <a:off x="2743215" y="3644402"/>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8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数据结构课程研究</a:t>
            </a: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内容</a:t>
            </a:r>
          </a:p>
        </p:txBody>
      </p:sp>
    </p:spTree>
    <p:extLst>
      <p:ext uri="{BB962C8B-B14F-4D97-AF65-F5344CB8AC3E}">
        <p14:creationId xmlns:p14="http://schemas.microsoft.com/office/powerpoint/2010/main" val="18256064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22" presetClass="entr" presetSubtype="8" fill="hold" nodeType="afterEffect">
                                  <p:stCondLst>
                                    <p:cond delay="1000"/>
                                  </p:stCondLst>
                                  <p:childTnLst>
                                    <p:set>
                                      <p:cBhvr>
                                        <p:cTn id="16" dur="1" fill="hold">
                                          <p:stCondLst>
                                            <p:cond delay="0"/>
                                          </p:stCondLst>
                                        </p:cTn>
                                        <p:tgtEl>
                                          <p:spTgt spid="57"/>
                                        </p:tgtEl>
                                        <p:attrNameLst>
                                          <p:attrName>style.visibility</p:attrName>
                                        </p:attrNameLst>
                                      </p:cBhvr>
                                      <p:to>
                                        <p:strVal val="visible"/>
                                      </p:to>
                                    </p:set>
                                    <p:animEffect transition="in" filter="wipe(left)">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8" fill="hold" nodeType="afterEffect">
                                  <p:stCondLst>
                                    <p:cond delay="1000"/>
                                  </p:stCondLst>
                                  <p:childTnLst>
                                    <p:set>
                                      <p:cBhvr>
                                        <p:cTn id="25" dur="1" fill="hold">
                                          <p:stCondLst>
                                            <p:cond delay="0"/>
                                          </p:stCondLst>
                                        </p:cTn>
                                        <p:tgtEl>
                                          <p:spTgt spid="63"/>
                                        </p:tgtEl>
                                        <p:attrNameLst>
                                          <p:attrName>style.visibility</p:attrName>
                                        </p:attrNameLst>
                                      </p:cBhvr>
                                      <p:to>
                                        <p:strVal val="visible"/>
                                      </p:to>
                                    </p:set>
                                    <p:animEffect transition="in" filter="wipe(left)">
                                      <p:cBhvr>
                                        <p:cTn id="26" dur="500"/>
                                        <p:tgtEl>
                                          <p:spTgt spid="6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left)">
                                      <p:cBhvr>
                                        <p:cTn id="36" dur="750"/>
                                        <p:tgtEl>
                                          <p:spTgt spid="6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3" restart="whenNotActive" fill="hold" evtFilter="cancelBubble" nodeType="interactiveSeq">
                <p:stCondLst>
                  <p:cond evt="onClick" delay="0">
                    <p:tgtEl>
                      <p:spTgt spid="7"/>
                    </p:tgtEl>
                  </p:cond>
                </p:stCondLst>
                <p:endSync evt="end" delay="0">
                  <p:rtn val="all"/>
                </p:endSync>
                <p:childTnLst>
                  <p:par>
                    <p:cTn id="74" fill="hold">
                      <p:stCondLst>
                        <p:cond delay="0"/>
                      </p:stCondLst>
                      <p:childTnLst>
                        <p:par>
                          <p:cTn id="75" fill="hold">
                            <p:stCondLst>
                              <p:cond delay="0"/>
                            </p:stCondLst>
                            <p:childTnLst>
                              <p:par>
                                <p:cTn id="76" presetID="35" presetClass="emph" presetSubtype="0" repeatCount="2000" fill="hold" nodeType="clickEffect">
                                  <p:stCondLst>
                                    <p:cond delay="0"/>
                                  </p:stCondLst>
                                  <p:childTnLst>
                                    <p:anim calcmode="discrete" valueType="str">
                                      <p:cBhvr>
                                        <p:cTn id="77" dur="5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7"/>
                  </p:tgtEl>
                </p:cond>
              </p:nextCondLst>
            </p:seq>
            <p:seq concurrent="1" nextAc="seek">
              <p:cTn id="78" restart="whenNotActive" fill="hold" evtFilter="cancelBubble" nodeType="interactiveSeq">
                <p:stCondLst>
                  <p:cond evt="onClick" delay="0">
                    <p:tgtEl>
                      <p:spTgt spid="8"/>
                    </p:tgtEl>
                  </p:cond>
                </p:stCondLst>
                <p:endSync evt="end" delay="0">
                  <p:rtn val="all"/>
                </p:endSync>
                <p:childTnLst>
                  <p:par>
                    <p:cTn id="79" fill="hold">
                      <p:stCondLst>
                        <p:cond delay="0"/>
                      </p:stCondLst>
                      <p:childTnLst>
                        <p:par>
                          <p:cTn id="80" fill="hold">
                            <p:stCondLst>
                              <p:cond delay="0"/>
                            </p:stCondLst>
                            <p:childTnLst>
                              <p:par>
                                <p:cTn id="81" presetID="35" presetClass="emph" presetSubtype="0" repeatCount="2000" fill="hold" nodeType="clickEffect">
                                  <p:stCondLst>
                                    <p:cond delay="0"/>
                                  </p:stCondLst>
                                  <p:childTnLst>
                                    <p:anim calcmode="discrete" valueType="str">
                                      <p:cBhvr>
                                        <p:cTn id="82" dur="5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
                  </p:tgtEl>
                </p:cond>
              </p:nextCondLst>
            </p:seq>
            <p:seq concurrent="1" nextAc="seek">
              <p:cTn id="83" restart="whenNotActive" fill="hold" evtFilter="cancelBubble" nodeType="interactiveSeq">
                <p:stCondLst>
                  <p:cond evt="onClick" delay="0">
                    <p:tgtEl>
                      <p:spTgt spid="53"/>
                    </p:tgtEl>
                  </p:cond>
                </p:stCondLst>
                <p:endSync evt="end" delay="0">
                  <p:rtn val="all"/>
                </p:endSync>
                <p:childTnLst>
                  <p:par>
                    <p:cTn id="84" fill="hold">
                      <p:stCondLst>
                        <p:cond delay="0"/>
                      </p:stCondLst>
                      <p:childTnLst>
                        <p:par>
                          <p:cTn id="85" fill="hold">
                            <p:stCondLst>
                              <p:cond delay="0"/>
                            </p:stCondLst>
                            <p:childTnLst>
                              <p:par>
                                <p:cTn id="86" presetID="35" presetClass="emph" presetSubtype="0" repeatCount="2000" fill="hold" nodeType="clickEffect">
                                  <p:stCondLst>
                                    <p:cond delay="0"/>
                                  </p:stCondLst>
                                  <p:childTnLst>
                                    <p:anim calcmode="discrete" valueType="str">
                                      <p:cBhvr>
                                        <p:cTn id="87"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53"/>
                  </p:tgtEl>
                </p:cond>
              </p:nextCondLst>
            </p:seq>
            <p:seq concurrent="1" nextAc="seek">
              <p:cTn id="88" restart="whenNotActive" fill="hold" evtFilter="cancelBubble" nodeType="interactiveSeq">
                <p:stCondLst>
                  <p:cond evt="onClick" delay="0">
                    <p:tgtEl>
                      <p:spTgt spid="57"/>
                    </p:tgtEl>
                  </p:cond>
                </p:stCondLst>
                <p:endSync evt="end" delay="0">
                  <p:rtn val="all"/>
                </p:endSync>
                <p:childTnLst>
                  <p:par>
                    <p:cTn id="89" fill="hold">
                      <p:stCondLst>
                        <p:cond delay="0"/>
                      </p:stCondLst>
                      <p:childTnLst>
                        <p:par>
                          <p:cTn id="90" fill="hold">
                            <p:stCondLst>
                              <p:cond delay="0"/>
                            </p:stCondLst>
                            <p:childTnLst>
                              <p:par>
                                <p:cTn id="91" presetID="35" presetClass="emph" presetSubtype="0" repeatCount="2000" fill="hold" nodeType="clickEffect">
                                  <p:stCondLst>
                                    <p:cond delay="0"/>
                                  </p:stCondLst>
                                  <p:childTnLst>
                                    <p:anim calcmode="discrete" valueType="str">
                                      <p:cBhvr>
                                        <p:cTn id="92" dur="5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57"/>
                  </p:tgtEl>
                </p:cond>
              </p:nextCondLst>
            </p:seq>
            <p:seq concurrent="1" nextAc="seek">
              <p:cTn id="93" restart="whenNotActive" fill="hold" evtFilter="cancelBubble" nodeType="interactiveSeq">
                <p:stCondLst>
                  <p:cond evt="onClick" delay="0">
                    <p:tgtEl>
                      <p:spTgt spid="9"/>
                    </p:tgtEl>
                  </p:cond>
                </p:stCondLst>
                <p:endSync evt="end" delay="0">
                  <p:rtn val="all"/>
                </p:endSync>
                <p:childTnLst>
                  <p:par>
                    <p:cTn id="94" fill="hold">
                      <p:stCondLst>
                        <p:cond delay="0"/>
                      </p:stCondLst>
                      <p:childTnLst>
                        <p:par>
                          <p:cTn id="95" fill="hold">
                            <p:stCondLst>
                              <p:cond delay="0"/>
                            </p:stCondLst>
                            <p:childTnLst>
                              <p:par>
                                <p:cTn id="96" presetID="35" presetClass="emph" presetSubtype="0" repeatCount="2000" fill="hold" nodeType="clickEffect">
                                  <p:stCondLst>
                                    <p:cond delay="0"/>
                                  </p:stCondLst>
                                  <p:childTnLst>
                                    <p:anim calcmode="discrete" valueType="str">
                                      <p:cBhvr>
                                        <p:cTn id="97" dur="5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9"/>
                  </p:tgtEl>
                </p:cond>
              </p:nextCondLst>
            </p:seq>
            <p:seq concurrent="1" nextAc="seek">
              <p:cTn id="98" restart="whenNotActive" fill="hold" evtFilter="cancelBubble" nodeType="interactiveSeq">
                <p:stCondLst>
                  <p:cond evt="onClick" delay="0">
                    <p:tgtEl>
                      <p:spTgt spid="63"/>
                    </p:tgtEl>
                  </p:cond>
                </p:stCondLst>
                <p:endSync evt="end" delay="0">
                  <p:rtn val="all"/>
                </p:endSync>
                <p:childTnLst>
                  <p:par>
                    <p:cTn id="99" fill="hold">
                      <p:stCondLst>
                        <p:cond delay="0"/>
                      </p:stCondLst>
                      <p:childTnLst>
                        <p:par>
                          <p:cTn id="100" fill="hold">
                            <p:stCondLst>
                              <p:cond delay="0"/>
                            </p:stCondLst>
                            <p:childTnLst>
                              <p:par>
                                <p:cTn id="101" presetID="35" presetClass="emph" presetSubtype="0" repeatCount="2000" fill="hold" nodeType="clickEffect">
                                  <p:stCondLst>
                                    <p:cond delay="0"/>
                                  </p:stCondLst>
                                  <p:childTnLst>
                                    <p:anim calcmode="discrete" valueType="str">
                                      <p:cBhvr>
                                        <p:cTn id="102" dur="500" fill="hold"/>
                                        <p:tgtEl>
                                          <p:spTgt spid="6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3"/>
                  </p:tgtEl>
                </p:cond>
              </p:nextCondLst>
            </p:seq>
            <p:seq concurrent="1" nextAc="seek">
              <p:cTn id="103" restart="whenNotActive" fill="hold" evtFilter="cancelBubble" nodeType="interactiveSeq">
                <p:stCondLst>
                  <p:cond evt="onClick" delay="0">
                    <p:tgtEl>
                      <p:spTgt spid="10"/>
                    </p:tgtEl>
                  </p:cond>
                </p:stCondLst>
                <p:endSync evt="end" delay="0">
                  <p:rtn val="all"/>
                </p:endSync>
                <p:childTnLst>
                  <p:par>
                    <p:cTn id="104" fill="hold">
                      <p:stCondLst>
                        <p:cond delay="0"/>
                      </p:stCondLst>
                      <p:childTnLst>
                        <p:par>
                          <p:cTn id="105" fill="hold">
                            <p:stCondLst>
                              <p:cond delay="0"/>
                            </p:stCondLst>
                            <p:childTnLst>
                              <p:par>
                                <p:cTn id="106" presetID="35" presetClass="emph" presetSubtype="0" repeatCount="2000" fill="hold" nodeType="clickEffect">
                                  <p:stCondLst>
                                    <p:cond delay="0"/>
                                  </p:stCondLst>
                                  <p:childTnLst>
                                    <p:anim calcmode="discrete" valueType="str">
                                      <p:cBhvr>
                                        <p:cTn id="107" dur="5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0"/>
                  </p:tgtEl>
                </p:cond>
              </p:nextCondLst>
            </p:seq>
            <p:seq concurrent="1" nextAc="seek">
              <p:cTn id="108" restart="whenNotActive" fill="hold" evtFilter="cancelBubble" nodeType="interactiveSeq">
                <p:stCondLst>
                  <p:cond evt="onClick" delay="0">
                    <p:tgtEl>
                      <p:spTgt spid="69"/>
                    </p:tgtEl>
                  </p:cond>
                </p:stCondLst>
                <p:endSync evt="end" delay="0">
                  <p:rtn val="all"/>
                </p:endSync>
                <p:childTnLst>
                  <p:par>
                    <p:cTn id="109" fill="hold">
                      <p:stCondLst>
                        <p:cond delay="0"/>
                      </p:stCondLst>
                      <p:childTnLst>
                        <p:par>
                          <p:cTn id="110" fill="hold">
                            <p:stCondLst>
                              <p:cond delay="0"/>
                            </p:stCondLst>
                            <p:childTnLst>
                              <p:par>
                                <p:cTn id="111" presetID="35" presetClass="emph" presetSubtype="0" repeatCount="2000" fill="hold" nodeType="clickEffect">
                                  <p:stCondLst>
                                    <p:cond delay="0"/>
                                  </p:stCondLst>
                                  <p:childTnLst>
                                    <p:anim calcmode="discrete" valueType="str">
                                      <p:cBhvr>
                                        <p:cTn id="112" dur="75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9"/>
                  </p:tgtEl>
                </p:cond>
              </p:nextCondLst>
            </p:seq>
          </p:childTnLst>
        </p:cTn>
      </p:par>
    </p:tnLst>
    <p:bldLst>
      <p:bldP spid="11" grpId="0" animBg="1"/>
      <p:bldP spid="75" grpId="0" animBg="1"/>
      <p:bldP spid="76" grpId="0" animBg="1"/>
      <p:bldP spid="13" grpId="0" animBg="1"/>
      <p:bldP spid="20" grpId="0"/>
      <p:bldP spid="77" grpId="0"/>
      <p:bldP spid="78" grpId="0" animBg="1"/>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3"/>
          <p:cNvSpPr>
            <a:spLocks noChangeArrowheads="1"/>
          </p:cNvSpPr>
          <p:nvPr/>
        </p:nvSpPr>
        <p:spPr bwMode="auto">
          <a:xfrm>
            <a:off x="8624358" y="2713871"/>
            <a:ext cx="2207683" cy="1217612"/>
          </a:xfrm>
          <a:prstGeom prst="rect">
            <a:avLst/>
          </a:prstGeom>
          <a:solidFill>
            <a:schemeClr val="bg1">
              <a:lumMod val="85000"/>
            </a:schemeClr>
          </a:solidFill>
          <a:ln w="25400">
            <a:solidFill>
              <a:srgbClr val="00009A"/>
            </a:solidFill>
            <a:miter lim="800000"/>
          </a:ln>
        </p:spPr>
        <p:txBody>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算法实现</a:t>
            </a:r>
            <a:r>
              <a:rPr kumimoji="1" lang="en-US" altLang="zh-CN"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算法分析</a:t>
            </a:r>
            <a:endParaRPr kumimoji="1"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endParaRPr>
          </a:p>
        </p:txBody>
      </p:sp>
      <p:sp>
        <p:nvSpPr>
          <p:cNvPr id="15364" name="Rectangle 7"/>
          <p:cNvSpPr>
            <a:spLocks noChangeArrowheads="1"/>
          </p:cNvSpPr>
          <p:nvPr/>
        </p:nvSpPr>
        <p:spPr bwMode="auto">
          <a:xfrm>
            <a:off x="864659" y="1735971"/>
            <a:ext cx="2146300" cy="1185862"/>
          </a:xfrm>
          <a:prstGeom prst="rect">
            <a:avLst/>
          </a:prstGeom>
          <a:solidFill>
            <a:srgbClr val="FFFF99"/>
          </a:solidFill>
          <a:ln w="25400">
            <a:solidFill>
              <a:srgbClr val="00009A"/>
            </a:solidFill>
            <a:miter lim="800000"/>
          </a:ln>
        </p:spPr>
        <p:txBody>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外部对象</a:t>
            </a:r>
            <a:r>
              <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（小区）</a:t>
            </a:r>
            <a:endParaRPr kumimoji="1" lang="en-US" altLang="zh-CN"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5365" name="Rectangle 8"/>
          <p:cNvSpPr>
            <a:spLocks noChangeArrowheads="1"/>
          </p:cNvSpPr>
          <p:nvPr/>
        </p:nvSpPr>
        <p:spPr bwMode="auto">
          <a:xfrm>
            <a:off x="864659" y="2921833"/>
            <a:ext cx="2146300" cy="1009650"/>
          </a:xfrm>
          <a:prstGeom prst="rect">
            <a:avLst/>
          </a:prstGeom>
          <a:solidFill>
            <a:srgbClr val="FFFF99"/>
          </a:solidFill>
          <a:ln w="25400">
            <a:solidFill>
              <a:srgbClr val="00009A"/>
            </a:solidFill>
            <a:miter lim="800000"/>
          </a:ln>
        </p:spPr>
        <p:txBody>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实现功能</a:t>
            </a:r>
            <a:r>
              <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（最小代价</a:t>
            </a:r>
            <a:r>
              <a:rPr kumimoji="1" lang="zh-CN" altLang="en-US" sz="20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连通各小区）</a:t>
            </a:r>
            <a:endParaRPr kumimoji="1" lang="en-US" altLang="zh-CN"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5366" name="Rectangle 9"/>
          <p:cNvSpPr>
            <a:spLocks noChangeArrowheads="1"/>
          </p:cNvSpPr>
          <p:nvPr/>
        </p:nvSpPr>
        <p:spPr bwMode="auto">
          <a:xfrm>
            <a:off x="4879974" y="1626434"/>
            <a:ext cx="1974851" cy="1001713"/>
          </a:xfrm>
          <a:prstGeom prst="rect">
            <a:avLst/>
          </a:prstGeom>
          <a:solidFill>
            <a:schemeClr val="bg1">
              <a:lumMod val="85000"/>
            </a:schemeClr>
          </a:solidFill>
          <a:ln w="25400">
            <a:solidFill>
              <a:srgbClr val="00009A"/>
            </a:solidFill>
            <a:miter lim="800000"/>
          </a:ln>
        </p:spPr>
        <p:txBody>
          <a:bodyPr/>
          <a:lstStyle>
            <a:lvl1pPr>
              <a:lnSpc>
                <a:spcPct val="120000"/>
              </a:lnSpc>
              <a:spcBef>
                <a:spcPct val="20000"/>
              </a:spcBef>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har cha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逻辑结构</a:t>
            </a:r>
            <a:endParaRPr kumimoji="0" lang="en-US" altLang="zh-CN" sz="20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带权图）</a:t>
            </a:r>
            <a:endParaRPr kumimoji="0" lang="en-US" altLang="zh-CN"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5367" name="Rectangle 10"/>
          <p:cNvSpPr>
            <a:spLocks noChangeArrowheads="1"/>
          </p:cNvSpPr>
          <p:nvPr/>
        </p:nvSpPr>
        <p:spPr bwMode="auto">
          <a:xfrm>
            <a:off x="4879974" y="2599571"/>
            <a:ext cx="1974851" cy="1331912"/>
          </a:xfrm>
          <a:prstGeom prst="rect">
            <a:avLst/>
          </a:prstGeom>
          <a:solidFill>
            <a:schemeClr val="bg1">
              <a:lumMod val="85000"/>
            </a:schemeClr>
          </a:solidFill>
          <a:ln w="25400">
            <a:solidFill>
              <a:srgbClr val="00009A"/>
            </a:solidFill>
            <a:miter lim="800000"/>
          </a:ln>
        </p:spPr>
        <p:txBody>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基本操作（</a:t>
            </a:r>
            <a:r>
              <a:rPr kumimoji="1" lang="zh-CN" altLang="en-US"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求解最小生成树）</a:t>
            </a:r>
            <a:endParaRPr kumimoji="1" lang="en-US" altLang="zh-CN"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5368" name="AutoShape 11"/>
          <p:cNvSpPr>
            <a:spLocks noChangeArrowheads="1"/>
          </p:cNvSpPr>
          <p:nvPr/>
        </p:nvSpPr>
        <p:spPr bwMode="auto">
          <a:xfrm>
            <a:off x="3027893" y="2443996"/>
            <a:ext cx="1756833" cy="309562"/>
          </a:xfrm>
          <a:prstGeom prst="notchedRightArrow">
            <a:avLst>
              <a:gd name="adj1" fmla="val 50000"/>
              <a:gd name="adj2" fmla="val 85976"/>
            </a:avLst>
          </a:prstGeom>
          <a:solidFill>
            <a:srgbClr val="FFFF99"/>
          </a:solidFill>
          <a:ln w="25400">
            <a:solidFill>
              <a:srgbClr val="00009A"/>
            </a:solidFill>
            <a:miter lim="800000"/>
          </a:ln>
        </p:spPr>
        <p:txBody>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28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369" name="Rectangle 12"/>
          <p:cNvSpPr>
            <a:spLocks noChangeArrowheads="1"/>
          </p:cNvSpPr>
          <p:nvPr/>
        </p:nvSpPr>
        <p:spPr bwMode="auto">
          <a:xfrm>
            <a:off x="8624358" y="1721684"/>
            <a:ext cx="2207683" cy="1031875"/>
          </a:xfrm>
          <a:prstGeom prst="rect">
            <a:avLst/>
          </a:prstGeom>
          <a:solidFill>
            <a:schemeClr val="bg1">
              <a:lumMod val="85000"/>
            </a:schemeClr>
          </a:solidFill>
          <a:ln w="25400">
            <a:solidFill>
              <a:srgbClr val="00009A"/>
            </a:solidFill>
            <a:miter lim="800000"/>
          </a:ln>
        </p:spPr>
        <p:txBody>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存储结构</a:t>
            </a:r>
            <a:r>
              <a:rPr kumimoji="1" lang="zh-CN" altLang="en-US"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（邻接矩阵或邻接表）</a:t>
            </a:r>
            <a:endParaRPr kumimoji="1" lang="en-US" altLang="zh-CN"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5370" name="AutoShape 14"/>
          <p:cNvSpPr>
            <a:spLocks noChangeArrowheads="1"/>
          </p:cNvSpPr>
          <p:nvPr/>
        </p:nvSpPr>
        <p:spPr bwMode="auto">
          <a:xfrm>
            <a:off x="6934337" y="2453521"/>
            <a:ext cx="1564216" cy="309562"/>
          </a:xfrm>
          <a:prstGeom prst="notchedRightArrow">
            <a:avLst>
              <a:gd name="adj1" fmla="val 50000"/>
              <a:gd name="adj2" fmla="val 76813"/>
            </a:avLst>
          </a:prstGeom>
          <a:solidFill>
            <a:srgbClr val="FFFF99"/>
          </a:solidFill>
          <a:ln w="25400">
            <a:solidFill>
              <a:srgbClr val="00009A"/>
            </a:solidFill>
            <a:miter lim="800000"/>
          </a:ln>
        </p:spPr>
        <p:txBody>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28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371" name="Rectangle 18"/>
          <p:cNvSpPr>
            <a:spLocks noChangeArrowheads="1"/>
          </p:cNvSpPr>
          <p:nvPr/>
        </p:nvSpPr>
        <p:spPr bwMode="auto">
          <a:xfrm>
            <a:off x="3021541" y="1986797"/>
            <a:ext cx="2118784"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数据抽象</a:t>
            </a:r>
            <a:endParaRPr kumimoji="1" lang="en-US" altLang="zh-CN" sz="2400" b="1"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28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问题抽象</a:t>
            </a:r>
            <a:endParaRPr kumimoji="1" lang="en-US" altLang="zh-CN" sz="2400" b="1"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372" name="Rectangle 20"/>
          <p:cNvSpPr>
            <a:spLocks noChangeArrowheads="1"/>
          </p:cNvSpPr>
          <p:nvPr/>
        </p:nvSpPr>
        <p:spPr bwMode="auto">
          <a:xfrm>
            <a:off x="7104112" y="2096334"/>
            <a:ext cx="208703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rPr>
              <a:t>数据表示</a:t>
            </a:r>
            <a:endParaRPr kumimoji="1" lang="en-US" altLang="zh-CN" sz="24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24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rPr>
              <a:t>算法抽象</a:t>
            </a:r>
            <a:endParaRPr kumimoji="1" lang="en-US" altLang="zh-CN" sz="24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373" name="AutoShape 14"/>
          <p:cNvSpPr>
            <a:spLocks noChangeArrowheads="1"/>
          </p:cNvSpPr>
          <p:nvPr/>
        </p:nvSpPr>
        <p:spPr bwMode="auto">
          <a:xfrm rot="5400000">
            <a:off x="8830454" y="4109563"/>
            <a:ext cx="1537260" cy="412751"/>
          </a:xfrm>
          <a:prstGeom prst="notchedRightArrow">
            <a:avLst>
              <a:gd name="adj1" fmla="val 50000"/>
              <a:gd name="adj2" fmla="val 76916"/>
            </a:avLst>
          </a:prstGeom>
          <a:solidFill>
            <a:srgbClr val="FFFF99"/>
          </a:solidFill>
          <a:ln w="25400">
            <a:solidFill>
              <a:srgbClr val="00009A"/>
            </a:solidFill>
            <a:miter lim="800000"/>
          </a:ln>
        </p:spPr>
        <p:txBody>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28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374" name="Rectangle 13"/>
          <p:cNvSpPr>
            <a:spLocks noChangeArrowheads="1"/>
          </p:cNvSpPr>
          <p:nvPr/>
        </p:nvSpPr>
        <p:spPr bwMode="auto">
          <a:xfrm>
            <a:off x="8758765" y="5084567"/>
            <a:ext cx="1938867" cy="849313"/>
          </a:xfrm>
          <a:prstGeom prst="rect">
            <a:avLst/>
          </a:prstGeom>
          <a:solidFill>
            <a:srgbClr val="FFFF99"/>
          </a:solidFill>
          <a:ln w="25400">
            <a:solidFill>
              <a:srgbClr val="00009A"/>
            </a:solidFill>
            <a:miter lim="800000"/>
          </a:ln>
        </p:spPr>
        <p:txBody>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应用程序</a:t>
            </a:r>
            <a:endParaRPr kumimoji="1" lang="en-US" altLang="zh-CN"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375" name="Rectangle 24"/>
          <p:cNvSpPr>
            <a:spLocks noChangeArrowheads="1"/>
          </p:cNvSpPr>
          <p:nvPr/>
        </p:nvSpPr>
        <p:spPr bwMode="auto">
          <a:xfrm>
            <a:off x="9805460" y="4118158"/>
            <a:ext cx="136313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rPr>
              <a:t>编程</a:t>
            </a:r>
            <a:endParaRPr kumimoji="1" lang="en-US" altLang="zh-CN" sz="24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rPr>
              <a:t>调试</a:t>
            </a:r>
            <a:endParaRPr kumimoji="1" lang="en-US" altLang="zh-CN" sz="24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2" name="Oval Callout 1"/>
          <p:cNvSpPr/>
          <p:nvPr/>
        </p:nvSpPr>
        <p:spPr bwMode="auto">
          <a:xfrm>
            <a:off x="4206875" y="4290258"/>
            <a:ext cx="2470151" cy="659750"/>
          </a:xfrm>
          <a:prstGeom prst="wedgeEllipseCallout">
            <a:avLst>
              <a:gd name="adj1" fmla="val 17671"/>
              <a:gd name="adj2" fmla="val -107917"/>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Verdana"/>
                <a:ea typeface="+mn-ea"/>
                <a:cs typeface="+mn-cs"/>
                <a:hlinkClick r:id="" action="ppaction://noaction"/>
              </a:rPr>
              <a:t>抽象数据类型</a:t>
            </a:r>
            <a:endParaRPr kumimoji="0" lang="zh-CN" alt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Verdana"/>
              <a:ea typeface="+mn-ea"/>
              <a:cs typeface="+mn-cs"/>
            </a:endParaRPr>
          </a:p>
        </p:txBody>
      </p:sp>
      <p:sp>
        <p:nvSpPr>
          <p:cNvPr id="5" name="Rectangle 4"/>
          <p:cNvSpPr/>
          <p:nvPr/>
        </p:nvSpPr>
        <p:spPr bwMode="auto">
          <a:xfrm>
            <a:off x="750357" y="654883"/>
            <a:ext cx="6210937" cy="5975350"/>
          </a:xfrm>
          <a:prstGeom prst="rect">
            <a:avLst/>
          </a:prstGeom>
          <a:noFill/>
          <a:ln w="38100" cap="flat" cmpd="sng" algn="ctr">
            <a:solidFill>
              <a:srgbClr val="008000"/>
            </a:solidFill>
            <a:prstDash val="dash"/>
            <a:round/>
            <a:headEnd type="none" w="med" len="med"/>
            <a:tailEnd type="none" w="med" len="me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outerShdw blurRad="38100" dist="38100" dir="2700000" algn="tl">
                  <a:srgbClr val="000000">
                    <a:alpha val="43137"/>
                  </a:srgbClr>
                </a:outerShdw>
              </a:effectLst>
              <a:uLnTx/>
              <a:uFillTx/>
              <a:latin typeface="Verdana"/>
              <a:ea typeface="宋体" panose="02010600030101010101" pitchFamily="2" charset="-122"/>
              <a:cs typeface="+mn-cs"/>
            </a:endParaRPr>
          </a:p>
        </p:txBody>
      </p:sp>
      <p:sp>
        <p:nvSpPr>
          <p:cNvPr id="6" name="TextBox 5"/>
          <p:cNvSpPr txBox="1">
            <a:spLocks noChangeArrowheads="1"/>
          </p:cNvSpPr>
          <p:nvPr/>
        </p:nvSpPr>
        <p:spPr bwMode="auto">
          <a:xfrm>
            <a:off x="1067859" y="5942847"/>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8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与计算机无关</a:t>
            </a:r>
          </a:p>
        </p:txBody>
      </p:sp>
      <p:sp>
        <p:nvSpPr>
          <p:cNvPr id="21" name="Rectangle 20"/>
          <p:cNvSpPr/>
          <p:nvPr/>
        </p:nvSpPr>
        <p:spPr bwMode="auto">
          <a:xfrm>
            <a:off x="4735255" y="674870"/>
            <a:ext cx="6415616" cy="3443288"/>
          </a:xfrm>
          <a:prstGeom prst="rect">
            <a:avLst/>
          </a:prstGeom>
          <a:noFill/>
          <a:ln w="38100" cap="flat" cmpd="sng" algn="ctr">
            <a:solidFill>
              <a:srgbClr val="FF0066"/>
            </a:solidFill>
            <a:prstDash val="sysDash"/>
            <a:round/>
            <a:headEnd type="none" w="med" len="med"/>
            <a:tailEnd type="none" w="med" len="me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outerShdw blurRad="38100" dist="38100" dir="2700000" algn="tl">
                  <a:srgbClr val="000000">
                    <a:alpha val="43137"/>
                  </a:srgbClr>
                </a:outerShdw>
              </a:effectLst>
              <a:uLnTx/>
              <a:uFillTx/>
              <a:latin typeface="Verdana"/>
              <a:ea typeface="宋体" panose="02010600030101010101" pitchFamily="2" charset="-122"/>
              <a:cs typeface="+mn-cs"/>
            </a:endParaRPr>
          </a:p>
        </p:txBody>
      </p:sp>
      <p:sp>
        <p:nvSpPr>
          <p:cNvPr id="7" name="TextBox 6"/>
          <p:cNvSpPr txBox="1">
            <a:spLocks noChangeArrowheads="1"/>
          </p:cNvSpPr>
          <p:nvPr/>
        </p:nvSpPr>
        <p:spPr bwMode="auto">
          <a:xfrm>
            <a:off x="7345893" y="1183522"/>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数据结构研究内容</a:t>
            </a:r>
          </a:p>
        </p:txBody>
      </p:sp>
      <p:sp>
        <p:nvSpPr>
          <p:cNvPr id="22" name="Rounded Rectangle 10"/>
          <p:cNvSpPr/>
          <p:nvPr/>
        </p:nvSpPr>
        <p:spPr>
          <a:xfrm>
            <a:off x="542923" y="100964"/>
            <a:ext cx="4104000" cy="540000"/>
          </a:xfrm>
          <a:prstGeom prst="roundRect">
            <a:avLst/>
          </a:prstGeom>
          <a:solidFill>
            <a:srgbClr val="E7E7E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23" name="Text Box 2"/>
          <p:cNvSpPr txBox="1">
            <a:spLocks noChangeArrowheads="1"/>
          </p:cNvSpPr>
          <p:nvPr/>
        </p:nvSpPr>
        <p:spPr bwMode="auto">
          <a:xfrm>
            <a:off x="638167" y="61585"/>
            <a:ext cx="405879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程序设计的一般过程</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0522568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3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3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3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3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3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nimBg="1"/>
      <p:bldP spid="15364" grpId="0" animBg="1"/>
      <p:bldP spid="15365" grpId="0" animBg="1"/>
      <p:bldP spid="15366" grpId="0" animBg="1"/>
      <p:bldP spid="15367" grpId="0" animBg="1"/>
      <p:bldP spid="15368" grpId="0" animBg="1"/>
      <p:bldP spid="15369" grpId="0" animBg="1"/>
      <p:bldP spid="15370" grpId="0" animBg="1"/>
      <p:bldP spid="15371" grpId="0"/>
      <p:bldP spid="15372" grpId="0"/>
      <p:bldP spid="15373" grpId="0" animBg="1"/>
      <p:bldP spid="15374" grpId="0" animBg="1"/>
      <p:bldP spid="15375" grpId="0"/>
      <p:bldP spid="2" grpId="0" animBg="1"/>
      <p:bldP spid="5" grpId="0" animBg="1"/>
      <p:bldP spid="6" grpId="0"/>
      <p:bldP spid="21"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1" y="100964"/>
            <a:ext cx="2448000" cy="540000"/>
          </a:xfrm>
          <a:prstGeom prst="roundRect">
            <a:avLst/>
          </a:prstGeom>
          <a:solidFill>
            <a:srgbClr val="E7E7E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8" name="Text Box 2"/>
          <p:cNvSpPr txBox="1">
            <a:spLocks noChangeArrowheads="1"/>
          </p:cNvSpPr>
          <p:nvPr/>
        </p:nvSpPr>
        <p:spPr bwMode="auto">
          <a:xfrm>
            <a:off x="638167" y="61585"/>
            <a:ext cx="23183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编写好程序</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1474826"/>
            <a:ext cx="1977274" cy="2685186"/>
          </a:xfrm>
          <a:prstGeom prst="rect">
            <a:avLst/>
          </a:prstGeom>
        </p:spPr>
      </p:pic>
      <p:sp>
        <p:nvSpPr>
          <p:cNvPr id="4" name="矩形 3"/>
          <p:cNvSpPr/>
          <p:nvPr/>
        </p:nvSpPr>
        <p:spPr>
          <a:xfrm>
            <a:off x="5500688" y="4218355"/>
            <a:ext cx="6112192" cy="1438855"/>
          </a:xfrm>
          <a:prstGeom prst="rect">
            <a:avLst/>
          </a:prstGeom>
          <a:ln w="28575">
            <a:solidFill>
              <a:srgbClr val="5A327D"/>
            </a:solidFill>
          </a:ln>
        </p:spPr>
        <p:txBody>
          <a:bodyPr wrap="square">
            <a:spAutoFit/>
          </a:bodyPr>
          <a:lstStyle/>
          <a:p>
            <a:pPr marL="0" marR="0" lvl="0" indent="0" algn="ctr" defTabSz="914400" rtl="0" eaLnBrk="1" fontAlgn="auto" latinLnBrk="0" hangingPunct="1">
              <a:lnSpc>
                <a:spcPts val="35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计算机领域人尽皆知的</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名言</a:t>
            </a:r>
            <a:endPar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ts val="35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算法 </a:t>
            </a:r>
            <a:r>
              <a:rPr kumimoji="0" lang="en-US" altLang="zh-CN" sz="2800" b="0" i="0" u="none" strike="noStrike" kern="1200" cap="none" spc="0" normalizeH="0" baseline="0" noProof="0" dirty="0" smtClean="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800" b="0" i="0" u="none" strike="noStrike" kern="1200" cap="none" spc="0" normalizeH="0" baseline="0" noProof="0" dirty="0" smtClean="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数据结构 </a:t>
            </a: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程序</a:t>
            </a:r>
            <a:endPar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ts val="35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Algorithm + Data Structures = Programs</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1" name="组合 20"/>
          <p:cNvGrpSpPr/>
          <p:nvPr/>
        </p:nvGrpSpPr>
        <p:grpSpPr>
          <a:xfrm>
            <a:off x="818714" y="957106"/>
            <a:ext cx="7197526" cy="523220"/>
            <a:chOff x="1826091" y="4148024"/>
            <a:chExt cx="7197526" cy="523220"/>
          </a:xfrm>
        </p:grpSpPr>
        <p:sp>
          <p:nvSpPr>
            <p:cNvPr id="22" name="Text Box 11"/>
            <p:cNvSpPr txBox="1">
              <a:spLocks noChangeArrowheads="1"/>
            </p:cNvSpPr>
            <p:nvPr/>
          </p:nvSpPr>
          <p:spPr bwMode="auto">
            <a:xfrm>
              <a:off x="2385059" y="4148024"/>
              <a:ext cx="66385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怎么才能设计出好的程序呢？</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23" name="Group 31"/>
            <p:cNvGrpSpPr/>
            <p:nvPr/>
          </p:nvGrpSpPr>
          <p:grpSpPr>
            <a:xfrm>
              <a:off x="1826091" y="4213620"/>
              <a:ext cx="465732" cy="432000"/>
              <a:chOff x="8686801" y="2019300"/>
              <a:chExt cx="528638" cy="565150"/>
            </a:xfrm>
            <a:solidFill>
              <a:srgbClr val="5A327D"/>
            </a:solidFill>
          </p:grpSpPr>
          <p:sp>
            <p:nvSpPr>
              <p:cNvPr id="2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28"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39"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sp>
            <p:nvSpPr>
              <p:cNvPr id="4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F5281"/>
                  </a:solidFill>
                  <a:effectLst/>
                  <a:uLnTx/>
                  <a:uFillTx/>
                  <a:latin typeface="Verdana"/>
                  <a:ea typeface="+mn-ea"/>
                  <a:cs typeface="+mn-cs"/>
                </a:endParaRPr>
              </a:p>
            </p:txBody>
          </p:sp>
        </p:grpSp>
      </p:grpSp>
      <p:grpSp>
        <p:nvGrpSpPr>
          <p:cNvPr id="5" name="组合 4"/>
          <p:cNvGrpSpPr/>
          <p:nvPr/>
        </p:nvGrpSpPr>
        <p:grpSpPr>
          <a:xfrm>
            <a:off x="378251" y="1733906"/>
            <a:ext cx="5086295" cy="3924000"/>
            <a:chOff x="652571" y="1596746"/>
            <a:chExt cx="5086295" cy="3924000"/>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571" y="1596746"/>
              <a:ext cx="2624551" cy="3924000"/>
            </a:xfrm>
            <a:prstGeom prst="rect">
              <a:avLst/>
            </a:prstGeom>
            <a:noFill/>
            <a:ln>
              <a:solidFill>
                <a:schemeClr val="bg1">
                  <a:lumMod val="8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rotWithShape="1">
            <a:blip r:embed="rId5" cstate="print">
              <a:extLst>
                <a:ext uri="{28A0092B-C50C-407E-A947-70E740481C1C}">
                  <a14:useLocalDpi xmlns:a14="http://schemas.microsoft.com/office/drawing/2010/main" val="0"/>
                </a:ext>
              </a:extLst>
            </a:blip>
            <a:srcRect l="21631" t="15011" r="11536"/>
            <a:stretch>
              <a:fillRect/>
            </a:stretch>
          </p:blipFill>
          <p:spPr>
            <a:xfrm>
              <a:off x="3290889" y="1596746"/>
              <a:ext cx="2447977" cy="3924000"/>
            </a:xfrm>
            <a:prstGeom prst="rect">
              <a:avLst/>
            </a:prstGeom>
            <a:ln>
              <a:solidFill>
                <a:schemeClr val="bg1">
                  <a:lumMod val="85000"/>
                </a:schemeClr>
              </a:solidFill>
            </a:ln>
          </p:spPr>
        </p:pic>
      </p:grpSp>
    </p:spTree>
    <p:extLst>
      <p:ext uri="{BB962C8B-B14F-4D97-AF65-F5344CB8AC3E}">
        <p14:creationId xmlns:p14="http://schemas.microsoft.com/office/powerpoint/2010/main" val="1756454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cdb2004108l">
  <a:themeElements>
    <a:clrScheme name="cdb2004108l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fontScheme name="cdb2004108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08l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cdb2004108l 2">
        <a:dk1>
          <a:srgbClr val="1D528D"/>
        </a:dk1>
        <a:lt1>
          <a:srgbClr val="FFFFFF"/>
        </a:lt1>
        <a:dk2>
          <a:srgbClr val="000000"/>
        </a:dk2>
        <a:lt2>
          <a:srgbClr val="DDDDDD"/>
        </a:lt2>
        <a:accent1>
          <a:srgbClr val="2CA3C8"/>
        </a:accent1>
        <a:accent2>
          <a:srgbClr val="00CC99"/>
        </a:accent2>
        <a:accent3>
          <a:srgbClr val="FFFFFF"/>
        </a:accent3>
        <a:accent4>
          <a:srgbClr val="174578"/>
        </a:accent4>
        <a:accent5>
          <a:srgbClr val="ACCEE0"/>
        </a:accent5>
        <a:accent6>
          <a:srgbClr val="00B98A"/>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cdb2004108l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db2004108l">
  <a:themeElements>
    <a:clrScheme name="cdb2004108l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fontScheme name="cdb2004108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08l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cdb2004108l 2">
        <a:dk1>
          <a:srgbClr val="1D528D"/>
        </a:dk1>
        <a:lt1>
          <a:srgbClr val="FFFFFF"/>
        </a:lt1>
        <a:dk2>
          <a:srgbClr val="000000"/>
        </a:dk2>
        <a:lt2>
          <a:srgbClr val="DDDDDD"/>
        </a:lt2>
        <a:accent1>
          <a:srgbClr val="2CA3C8"/>
        </a:accent1>
        <a:accent2>
          <a:srgbClr val="00CC99"/>
        </a:accent2>
        <a:accent3>
          <a:srgbClr val="FFFFFF"/>
        </a:accent3>
        <a:accent4>
          <a:srgbClr val="174578"/>
        </a:accent4>
        <a:accent5>
          <a:srgbClr val="ACCEE0"/>
        </a:accent5>
        <a:accent6>
          <a:srgbClr val="00B98A"/>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cdb2004108l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4184</Words>
  <Application>Microsoft Office PowerPoint</Application>
  <PresentationFormat>宽屏</PresentationFormat>
  <Paragraphs>737</Paragraphs>
  <Slides>60</Slides>
  <Notes>21</Notes>
  <HiddenSlides>0</HiddenSlides>
  <MMClips>0</MMClips>
  <ScaleCrop>false</ScaleCrop>
  <HeadingPairs>
    <vt:vector size="8" baseType="variant">
      <vt:variant>
        <vt:lpstr>已用的字体</vt:lpstr>
      </vt:variant>
      <vt:variant>
        <vt:i4>19</vt:i4>
      </vt:variant>
      <vt:variant>
        <vt:lpstr>主题</vt:lpstr>
      </vt:variant>
      <vt:variant>
        <vt:i4>3</vt:i4>
      </vt:variant>
      <vt:variant>
        <vt:lpstr>嵌入 OLE 服务器</vt:lpstr>
      </vt:variant>
      <vt:variant>
        <vt:i4>2</vt:i4>
      </vt:variant>
      <vt:variant>
        <vt:lpstr>幻灯片标题</vt:lpstr>
      </vt:variant>
      <vt:variant>
        <vt:i4>60</vt:i4>
      </vt:variant>
    </vt:vector>
  </HeadingPairs>
  <TitlesOfParts>
    <vt:vector size="84" baseType="lpstr">
      <vt:lpstr>Arial Unicode MS</vt:lpstr>
      <vt:lpstr>Microsoft Yahei</vt:lpstr>
      <vt:lpstr>Microsoft YaHei UI</vt:lpstr>
      <vt:lpstr>ﾋﾎﾌ�</vt:lpstr>
      <vt:lpstr>等线</vt:lpstr>
      <vt:lpstr>黑体</vt:lpstr>
      <vt:lpstr>华文楷体</vt:lpstr>
      <vt:lpstr>楷体_GB2312</vt:lpstr>
      <vt:lpstr>宋体</vt:lpstr>
      <vt:lpstr>微软雅黑</vt:lpstr>
      <vt:lpstr>Arial</vt:lpstr>
      <vt:lpstr>Calibri</vt:lpstr>
      <vt:lpstr>Calibri Light</vt:lpstr>
      <vt:lpstr>Cambria</vt:lpstr>
      <vt:lpstr>Comic Sans MS</vt:lpstr>
      <vt:lpstr>Symbol</vt:lpstr>
      <vt:lpstr>Times New Roman</vt:lpstr>
      <vt:lpstr>Verdana</vt:lpstr>
      <vt:lpstr>Wingdings</vt:lpstr>
      <vt:lpstr>cdb2004108l</vt:lpstr>
      <vt:lpstr>3_cdb2004108l</vt:lpstr>
      <vt:lpstr>1_Office Theme</vt:lpstr>
      <vt:lpstr>Image</vt:lpstr>
      <vt:lpstr>公式</vt:lpstr>
      <vt:lpstr>PowerPoint 演示文稿</vt:lpstr>
      <vt:lpstr>PowerPoint 演示文稿</vt:lpstr>
      <vt:lpstr>PowerPoint 演示文稿</vt:lpstr>
      <vt:lpstr>PowerPoint 演示文稿</vt:lpstr>
      <vt:lpstr>例：最小代价铺设通讯线路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数据对象 (Data Object)</vt:lpstr>
      <vt:lpstr>PowerPoint 演示文稿</vt:lpstr>
      <vt:lpstr>数据的层次</vt:lpstr>
      <vt:lpstr>数据结构（Data Structure）</vt:lpstr>
      <vt:lpstr>数据结构（Data Structure）</vt:lpstr>
      <vt:lpstr>PowerPoint 演示文稿</vt:lpstr>
      <vt:lpstr>PowerPoint 演示文稿</vt:lpstr>
      <vt:lpstr>PowerPoint 演示文稿</vt:lpstr>
      <vt:lpstr>PowerPoint 演示文稿</vt:lpstr>
      <vt:lpstr>PowerPoint 演示文稿</vt:lpstr>
      <vt:lpstr>逻辑结构（Logical Structure）</vt:lpstr>
      <vt:lpstr>逻辑结构（Logical Structure）</vt:lpstr>
      <vt:lpstr>逻辑结构（Logical Structure）</vt:lpstr>
      <vt:lpstr>逻辑结构（Logical Structure）</vt:lpstr>
      <vt:lpstr>PowerPoint 演示文稿</vt:lpstr>
      <vt:lpstr>存储结构（ Storage structure ）</vt:lpstr>
      <vt:lpstr>存储结构（ Storage structure ）</vt:lpstr>
      <vt:lpstr>存储结构（ Storage structure ）</vt:lpstr>
      <vt:lpstr>存储结构（ Storage structure ）</vt:lpstr>
      <vt:lpstr>存储结构（ Storage structure ）</vt:lpstr>
      <vt:lpstr>存储结构（ Storage structure ）</vt:lpstr>
      <vt:lpstr>存储结构（ Storage structure ）</vt:lpstr>
      <vt:lpstr>存储结构（ Storage structure ）</vt:lpstr>
      <vt:lpstr>存储结构（ Storage structure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数据类型（Data Type）</vt:lpstr>
      <vt:lpstr>PowerPoint 演示文稿</vt:lpstr>
      <vt:lpstr>PowerPoint 演示文稿</vt:lpstr>
      <vt:lpstr>方法二：文字描述 </vt:lpstr>
      <vt:lpstr>PowerPoint 演示文稿</vt:lpstr>
      <vt:lpstr>逻辑结构与存储结构的关系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zhangyh</dc:creator>
  <cp:lastModifiedBy>zhangyh</cp:lastModifiedBy>
  <cp:revision>7</cp:revision>
  <dcterms:created xsi:type="dcterms:W3CDTF">2022-08-28T09:34:51Z</dcterms:created>
  <dcterms:modified xsi:type="dcterms:W3CDTF">2022-08-29T01:51:07Z</dcterms:modified>
</cp:coreProperties>
</file>