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4" r:id="rId4"/>
  </p:sldMasterIdLst>
  <p:notesMasterIdLst>
    <p:notesMasterId r:id="rId72"/>
  </p:notesMasterIdLst>
  <p:sldIdLst>
    <p:sldId id="257" r:id="rId5"/>
    <p:sldId id="258" r:id="rId6"/>
    <p:sldId id="259" r:id="rId7"/>
    <p:sldId id="260" r:id="rId8"/>
    <p:sldId id="33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0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3341" autoAdjust="0"/>
  </p:normalViewPr>
  <p:slideViewPr>
    <p:cSldViewPr snapToGrid="0">
      <p:cViewPr varScale="1">
        <p:scale>
          <a:sx n="107" d="100"/>
          <a:sy n="107" d="100"/>
        </p:scale>
        <p:origin x="23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85EA1-A9C3-4604-AA5D-D74060B812E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2145-7F71-4835-B2C1-CACACADD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F%BA%E8%B4%9D%E5%B0%94%E5%A5%96/187878?fromModule=lemma_inlin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图灵奖是计算机领域的国际最高奖项，被誉为“计算机界的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诺贝尔奖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92145-7F71-4835-B2C1-CACACADD6B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0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E22D1-726B-4B47-B759-6ED2A0ADB0D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7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第二次课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4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2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第二次课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29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[0, 'a', 'b', 'c', 'd', 'e', 3, 4, 5, 6, 7, 8, 9]</a:t>
            </a:r>
          </a:p>
          <a:p>
            <a:r>
              <a:rPr lang="en-US" altLang="zh-CN" dirty="0" smtClean="0"/>
              <a:t>n=10,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j=3, m=2, k=5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k&gt;m</a:t>
            </a:r>
            <a:r>
              <a:rPr lang="zh-CN" altLang="en-US" dirty="0" smtClean="0"/>
              <a:t>，所以将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号开始一直到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号位置的元素依次后移</a:t>
            </a:r>
            <a:r>
              <a:rPr lang="en-US" altLang="zh-CN" dirty="0" smtClean="0"/>
              <a:t>k-m</a:t>
            </a:r>
            <a:r>
              <a:rPr lang="zh-CN" altLang="en-US" dirty="0" smtClean="0"/>
              <a:t>个位置，即从</a:t>
            </a:r>
            <a:r>
              <a:rPr lang="en-US" altLang="zh-CN" dirty="0" smtClean="0"/>
              <a:t>9</a:t>
            </a:r>
            <a:r>
              <a:rPr lang="zh-CN" altLang="en-US" dirty="0" smtClean="0"/>
              <a:t>开始到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的全部元素后移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个位置，再将</a:t>
            </a:r>
            <a:r>
              <a:rPr lang="en-US" altLang="zh-CN" dirty="0" smtClean="0"/>
              <a:t>, ‘a’, ‘b’, ‘c’, ‘d’, ‘e’,</a:t>
            </a:r>
            <a:r>
              <a:rPr lang="zh-CN" altLang="en-US" dirty="0" smtClean="0"/>
              <a:t>依次赋给</a:t>
            </a:r>
            <a:r>
              <a:rPr lang="en-US" altLang="zh-CN" dirty="0" err="1" smtClean="0"/>
              <a:t>a_list</a:t>
            </a:r>
            <a:r>
              <a:rPr lang="en-US" altLang="zh-CN" dirty="0" smtClean="0"/>
              <a:t>[1]---</a:t>
            </a:r>
            <a:r>
              <a:rPr lang="en-US" altLang="zh-CN" dirty="0" err="1" smtClean="0"/>
              <a:t>a_list</a:t>
            </a:r>
            <a:r>
              <a:rPr lang="en-US" altLang="zh-CN" dirty="0" smtClean="0"/>
              <a:t>[5]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40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87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8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7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15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83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0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time.clock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</a:t>
            </a:r>
            <a:r>
              <a:rPr lang="en-US" altLang="zh-CN" dirty="0" smtClean="0"/>
              <a:t>3.8</a:t>
            </a:r>
            <a:r>
              <a:rPr lang="zh-CN" altLang="en-US" dirty="0" smtClean="0"/>
              <a:t>后被弃用。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DA4E6-DBF2-4B22-AEBC-299FDD4ED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8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8B028E-FB7B-4D5A-8FDF-AD5C5E67C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0" y="6351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1" y="1931989"/>
            <a:ext cx="12211051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0"/>
            <a:ext cx="12217400" cy="1941514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50" y="2046288"/>
            <a:ext cx="12198351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67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0" y="6351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1" y="1931989"/>
            <a:ext cx="12211051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0"/>
            <a:ext cx="12217400" cy="1941514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3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0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62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26" indent="0">
              <a:buNone/>
              <a:defRPr sz="2160"/>
            </a:lvl2pPr>
            <a:lvl3pPr marL="1097253" indent="0">
              <a:buNone/>
              <a:defRPr sz="1920"/>
            </a:lvl3pPr>
            <a:lvl4pPr marL="1645879" indent="0">
              <a:buNone/>
              <a:defRPr sz="1680"/>
            </a:lvl4pPr>
            <a:lvl5pPr marL="2194505" indent="0">
              <a:buNone/>
              <a:defRPr sz="1680"/>
            </a:lvl5pPr>
            <a:lvl6pPr marL="2743131" indent="0">
              <a:buNone/>
              <a:defRPr sz="1680"/>
            </a:lvl6pPr>
            <a:lvl7pPr marL="3291758" indent="0">
              <a:buNone/>
              <a:defRPr sz="1680"/>
            </a:lvl7pPr>
            <a:lvl8pPr marL="3840384" indent="0">
              <a:buNone/>
              <a:defRPr sz="1680"/>
            </a:lvl8pPr>
            <a:lvl9pPr marL="4389010" indent="0">
              <a:buNone/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34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79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3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6" y="135517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0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6" y="135517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42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87" y="1147943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692"/>
              </a:spcBef>
              <a:spcAft>
                <a:spcPts val="692"/>
              </a:spcAft>
              <a:defRPr sz="2791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692"/>
              </a:spcBef>
              <a:spcAft>
                <a:spcPts val="692"/>
              </a:spcAft>
              <a:defRPr sz="234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just">
              <a:defRPr sz="414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7" y="6582763"/>
            <a:ext cx="2844800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097253"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 defTabSz="1097253"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3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1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1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8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2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" y="0"/>
            <a:ext cx="12190955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368489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1697197" y="1948934"/>
            <a:ext cx="252000" cy="2639890"/>
            <a:chOff x="11697188" y="1703270"/>
            <a:chExt cx="252000" cy="2639889"/>
          </a:xfrm>
        </p:grpSpPr>
        <p:sp>
          <p:nvSpPr>
            <p:cNvPr id="9" name="Rounded Rectangle 7"/>
            <p:cNvSpPr/>
            <p:nvPr userDrawn="1"/>
          </p:nvSpPr>
          <p:spPr>
            <a:xfrm>
              <a:off x="11697188" y="1703270"/>
              <a:ext cx="252000" cy="2639889"/>
            </a:xfrm>
            <a:prstGeom prst="roundRect">
              <a:avLst/>
            </a:prstGeom>
            <a:solidFill>
              <a:srgbClr val="5A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1781280" y="1776592"/>
              <a:ext cx="138499" cy="2566567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数据结构（从概念到实现）  清华大学出版社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4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37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3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04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17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99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08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233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87" y="1147943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692"/>
              </a:spcBef>
              <a:spcAft>
                <a:spcPts val="692"/>
              </a:spcAft>
              <a:defRPr sz="279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692"/>
              </a:spcBef>
              <a:spcAft>
                <a:spcPts val="692"/>
              </a:spcAft>
              <a:defRPr sz="234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692"/>
              </a:spcBef>
              <a:spcAft>
                <a:spcPts val="692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5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14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7" y="6582763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097280"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 defTabSz="1097280"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8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9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0" y="6351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1" y="1931989"/>
            <a:ext cx="12211051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0"/>
            <a:ext cx="12217400" cy="1941514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50" y="2046288"/>
            <a:ext cx="12198351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7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22330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70587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82601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63853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3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107694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5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194812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61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1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3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5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1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87" y="1147942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5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7" y="6582763"/>
            <a:ext cx="2844800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15FCAC-EDCB-4B76-AAED-BDCB9B34DD4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69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6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35.xml"/><Relationship Id="rId9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12192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2" imgW="6311111" imgH="1155148" progId="Photoshop.Image.6">
                  <p:embed/>
                </p:oleObj>
              </mc:Choice>
              <mc:Fallback>
                <p:oleObj name="Image" r:id="rId12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12192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6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12192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5" y="963613"/>
            <a:ext cx="12187767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22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4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28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592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56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480" indent="-4114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4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00" indent="-274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240" indent="-27432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46888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301752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356616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411480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466344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12192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Image" r:id="rId12" imgW="6311111" imgH="1155148" progId="Photoshop.Image.6">
                  <p:embed/>
                </p:oleObj>
              </mc:Choice>
              <mc:Fallback>
                <p:oleObj name="Image" r:id="rId12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12192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6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12192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7" y="963613"/>
            <a:ext cx="12187767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26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253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5879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505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470" indent="-41147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18" indent="-34289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566" indent="-27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192" indent="-274313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468818" indent="-274313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3017445" indent="-274313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3566071" indent="-274313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4114697" indent="-274313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4663323" indent="-274313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2022/9/2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12192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12192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6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12192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5" y="963613"/>
            <a:ext cx="12187767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160">
              <a:ea typeface="宋体" pitchFamily="2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160" smtClean="0"/>
              <a:pPr algn="r"/>
              <a:t>‹#›</a:t>
            </a:fld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692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4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28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592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56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480" indent="-4114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4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00" indent="-274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240" indent="-27432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46888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301752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356616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411480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466344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5.png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5.pn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image" Target="../media/image5.png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69271" y="315686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256" y="326886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1-3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算法的基本概念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4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15340" y="1760147"/>
            <a:ext cx="10694835" cy="2244753"/>
            <a:chOff x="815340" y="1760147"/>
            <a:chExt cx="10694835" cy="2244753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1069483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描述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1——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自然语言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自然数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欧几里德算法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如下：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1443750" y="2656839"/>
              <a:ext cx="9648000" cy="1348061"/>
            </a:xfrm>
            <a:prstGeom prst="rect">
              <a:avLst/>
            </a:prstGeom>
            <a:noFill/>
            <a:ln w="12700">
              <a:solidFill>
                <a:srgbClr val="507D7D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除以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得到余数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等于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最大公约数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 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值放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值放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中，重新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 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82296" y="4507274"/>
            <a:ext cx="10315264" cy="138499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：容易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理解；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：冗长、二义性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：粗线条描述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思想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：避免写成自然段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83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850976" y="2879879"/>
            <a:ext cx="4946064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：流程直观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：缺少严密性、灵活性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：描述简单算法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：注意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抽象层次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535726"/>
            <a:ext cx="7947661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流程图描述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9787620" y="1696649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9787620" y="5608674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9434760" y="2416414"/>
            <a:ext cx="1569720" cy="44196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m % 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9427140" y="3182139"/>
            <a:ext cx="1584960" cy="472440"/>
          </a:xfrm>
          <a:prstGeom prst="flowChartDecision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9434760" y="3978344"/>
            <a:ext cx="1569720" cy="54000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n</a:t>
            </a:r>
          </a:p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9404280" y="4842109"/>
            <a:ext cx="1630680" cy="442800"/>
          </a:xfrm>
          <a:prstGeom prst="flowChartInputOutpu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0213200" y="209264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213200" y="365457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213200" y="528490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213200" y="2883604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113520" y="2254531"/>
            <a:ext cx="1099680" cy="2443914"/>
            <a:chOff x="9113520" y="2254531"/>
            <a:chExt cx="1099680" cy="244391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9113520" y="2254531"/>
              <a:ext cx="1099680" cy="1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113520" y="2254532"/>
              <a:ext cx="0" cy="243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197960" y="4517571"/>
              <a:ext cx="0" cy="18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9117060" y="4698445"/>
              <a:ext cx="1080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0318680" y="3069505"/>
            <a:ext cx="1152000" cy="1784546"/>
            <a:chOff x="10318680" y="3069505"/>
            <a:chExt cx="1152000" cy="1784546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034960" y="3422884"/>
              <a:ext cx="43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466960" y="3427258"/>
              <a:ext cx="0" cy="1188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0318680" y="4616695"/>
              <a:ext cx="115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0318680" y="4638051"/>
              <a:ext cx="0" cy="216000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989240" y="3069505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2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5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6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4" grpId="0" animBg="1"/>
      <p:bldP spid="22" grpId="0"/>
      <p:bldP spid="3" grpId="0" animBg="1"/>
      <p:bldP spid="19" grpId="0" animBg="1"/>
      <p:bldP spid="4" grpId="0" animBg="1"/>
      <p:bldP spid="4" grpId="1" animBg="1"/>
      <p:bldP spid="5" grpId="0" animBg="1"/>
      <p:bldP spid="5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76093" y="957106"/>
            <a:ext cx="9769986" cy="521970"/>
            <a:chOff x="1826091" y="4148024"/>
            <a:chExt cx="9769986" cy="52197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211019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什么是伪代码呢？</a:t>
              </a:r>
              <a:endPara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76093" y="1728889"/>
            <a:ext cx="10836787" cy="1126462"/>
            <a:chOff x="651937" y="5387316"/>
            <a:chExt cx="10836787" cy="112646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85A3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伪代码</a:t>
              </a:r>
              <a:r>
                <a: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介于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自然语言和程序设计语言之间的方法，它采用某一程序设计语言的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基本语法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，操作指令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可以结合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自然语言来</a:t>
              </a:r>
              <a:r>
                <a: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76093" y="5303665"/>
            <a:ext cx="4393366" cy="523220"/>
            <a:chOff x="1826091" y="4148024"/>
            <a:chExt cx="4393366" cy="523220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伪代码有标准吗？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没有。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76093" y="3080242"/>
            <a:ext cx="10836787" cy="1082669"/>
            <a:chOff x="651937" y="5387316"/>
            <a:chExt cx="10836787" cy="1082669"/>
          </a:xfrm>
        </p:grpSpPr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08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伪代码不是一种实际的编程语言，但在表达能力上类似于编程语言，同时极小化了描述算法的不必要的技术</a:t>
              </a:r>
              <a:r>
                <a:rPr kumimoji="1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细节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776093" y="4206104"/>
            <a:ext cx="10836787" cy="1126462"/>
            <a:chOff x="651937" y="5387316"/>
            <a:chExt cx="10836787" cy="1126462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伪代码被</a:t>
              </a:r>
              <a:r>
                <a: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称为“算法语言”或</a:t>
              </a:r>
              <a:r>
                <a:rPr kumimoji="1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“第一语言”</a:t>
              </a:r>
              <a:r>
                <a: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</a:t>
              </a:r>
              <a:r>
                <a: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“算法设计与分析”用的比较多。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0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602979"/>
            <a:ext cx="96697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090365" y="2442027"/>
            <a:ext cx="4320000" cy="28440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输入：两个自然数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r = m % n;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循环直到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2.1  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n;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r;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m % n;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;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779920" y="2864210"/>
            <a:ext cx="5208120" cy="179536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：表达能力强，抽象性强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容易理解，容易实现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 ± 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09192" y="5493888"/>
            <a:ext cx="11178120" cy="720000"/>
            <a:chOff x="409192" y="5250048"/>
            <a:chExt cx="11178120" cy="720000"/>
          </a:xfrm>
        </p:grpSpPr>
        <p:sp>
          <p:nvSpPr>
            <p:cNvPr id="30" name="Rectangle 11"/>
            <p:cNvSpPr/>
            <p:nvPr/>
          </p:nvSpPr>
          <p:spPr>
            <a:xfrm>
              <a:off x="1147312" y="5250048"/>
              <a:ext cx="1044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米勒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原则：人类的短期记忆能力一般限于一次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记忆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～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对象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1" name="Group 109"/>
            <p:cNvGrpSpPr/>
            <p:nvPr/>
          </p:nvGrpSpPr>
          <p:grpSpPr>
            <a:xfrm>
              <a:off x="409192" y="542452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4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60147"/>
            <a:ext cx="96697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高级语言</a:t>
            </a: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39104" y="2561361"/>
            <a:ext cx="5692824" cy="230832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483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利用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语言的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F5281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函数或类的方法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来描述一个特定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算法；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483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采用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自顶向下逐步求精的思想进行算法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设计；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483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通常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使得每个函数或方法完成相对较集中的一个功能。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469" y="2669685"/>
            <a:ext cx="3504762" cy="22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0365" y="53435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作业要求</a:t>
            </a:r>
            <a:endParaRPr kumimoji="0" lang="zh-CN" altLang="en-US" sz="2400" b="0" i="0" u="sng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7473" y="53435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考试要求</a:t>
            </a:r>
            <a:endParaRPr kumimoji="0" lang="zh-CN" altLang="en-US" sz="2400" b="0" i="0" u="sng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1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15340" y="1760147"/>
            <a:ext cx="10765367" cy="4443245"/>
            <a:chOff x="815340" y="1760147"/>
            <a:chExt cx="10765367" cy="4443245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9669780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5——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高级语言程序描述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自然数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720" y="2460786"/>
              <a:ext cx="4295987" cy="3742606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82296" y="2795186"/>
            <a:ext cx="5692824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：能由计算机执行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：抽象性差，对语言要求高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：算法需要验证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：将算法写成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子函数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描述算法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412" y="53357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CG</a:t>
            </a:r>
            <a:r>
              <a:rPr kumimoji="0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作业要求</a:t>
            </a:r>
            <a:endParaRPr kumimoji="0" lang="en-US" altLang="zh-CN" sz="2400" b="0" i="0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尽量简化输入</a:t>
            </a:r>
            <a:endParaRPr kumimoji="0" lang="zh-CN" altLang="en-US" sz="24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算法描述了一个问题的解决过程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用于</a:t>
            </a:r>
            <a:r>
              <a:rPr lang="zh-CN" altLang="zh-CN" dirty="0"/>
              <a:t>人与人之间的交流，交流的内容是某一问题的求解过程，主要目的是帮助人们理解和思考相应问题的</a:t>
            </a:r>
            <a:r>
              <a:rPr lang="zh-CN" altLang="zh-CN" dirty="0">
                <a:solidFill>
                  <a:srgbClr val="FF0000"/>
                </a:solidFill>
              </a:rPr>
              <a:t>求解思想、方法、所用技术和过程</a:t>
            </a:r>
            <a:r>
              <a:rPr lang="zh-CN" altLang="zh-CN" dirty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在抽象考虑一个计算过程，或考虑该求解过程的抽象性质时</a:t>
            </a:r>
            <a:r>
              <a:rPr lang="zh-CN" altLang="en-US" dirty="0" smtClean="0"/>
              <a:t>，常用“算法”</a:t>
            </a:r>
            <a:r>
              <a:rPr lang="zh-CN" altLang="en-US" dirty="0"/>
              <a:t>作为术语。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考虑一个求解过程在某种高级语言下的具体实现时</a:t>
            </a:r>
            <a:r>
              <a:rPr lang="zh-CN" altLang="zh-CN" dirty="0" smtClean="0"/>
              <a:t>，常用</a:t>
            </a:r>
            <a:r>
              <a:rPr lang="zh-CN" altLang="zh-CN" dirty="0"/>
              <a:t>“程序”这一术语。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算法和程序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6441638" y="5349214"/>
            <a:ext cx="54864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Verdana"/>
                <a:ea typeface="楷体_GB2312" pitchFamily="49" charset="-122"/>
                <a:cs typeface="+mn-cs"/>
              </a:rPr>
              <a:t> 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4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zh-CN" sz="2160" dirty="0">
                <a:solidFill>
                  <a:srgbClr val="FF0000"/>
                </a:solidFill>
              </a:rPr>
              <a:t>程序</a:t>
            </a:r>
            <a:r>
              <a:rPr lang="zh-CN" altLang="zh-CN" sz="2160" dirty="0"/>
              <a:t>是一个或多个</a:t>
            </a:r>
            <a:r>
              <a:rPr lang="zh-CN" altLang="zh-CN" sz="2160" dirty="0">
                <a:solidFill>
                  <a:srgbClr val="FF0000"/>
                </a:solidFill>
              </a:rPr>
              <a:t>算法</a:t>
            </a:r>
            <a:r>
              <a:rPr lang="zh-CN" altLang="zh-CN" sz="2160" dirty="0"/>
              <a:t>的</a:t>
            </a:r>
            <a:r>
              <a:rPr lang="zh-CN" altLang="zh-CN" sz="2160" dirty="0">
                <a:solidFill>
                  <a:srgbClr val="FF0000"/>
                </a:solidFill>
              </a:rPr>
              <a:t>具体实现</a:t>
            </a:r>
            <a:r>
              <a:rPr lang="zh-CN" altLang="zh-CN" sz="2160" dirty="0"/>
              <a:t>，而算法</a:t>
            </a:r>
            <a:r>
              <a:rPr lang="zh-CN" altLang="en-US" sz="2160" dirty="0"/>
              <a:t>是程序的抽象、精髓和灵魂；</a:t>
            </a:r>
          </a:p>
          <a:p>
            <a:r>
              <a:rPr lang="zh-CN" altLang="en-US" sz="2160" dirty="0"/>
              <a:t>同一算法可用不同的计算机语言实现。</a:t>
            </a:r>
            <a:endParaRPr lang="en-US" altLang="zh-CN" sz="2160" dirty="0"/>
          </a:p>
          <a:p>
            <a:r>
              <a:rPr lang="zh-CN" altLang="zh-CN" sz="2160" dirty="0"/>
              <a:t>程序的性能由其蕴含的算法和运行的环境决定。</a:t>
            </a:r>
            <a:r>
              <a:rPr lang="zh-CN" altLang="en-US" sz="2160" dirty="0"/>
              <a:t>通常</a:t>
            </a:r>
            <a:r>
              <a:rPr lang="zh-CN" altLang="en-US" sz="2160" dirty="0">
                <a:solidFill>
                  <a:srgbClr val="FF0000"/>
                </a:solidFill>
              </a:rPr>
              <a:t>语言越高级</a:t>
            </a:r>
            <a:r>
              <a:rPr lang="zh-CN" altLang="en-US" sz="2160" dirty="0"/>
              <a:t>，程序的</a:t>
            </a:r>
            <a:r>
              <a:rPr lang="zh-CN" altLang="en-US" sz="2160" dirty="0">
                <a:solidFill>
                  <a:srgbClr val="FF0000"/>
                </a:solidFill>
              </a:rPr>
              <a:t>效率越差</a:t>
            </a:r>
            <a:r>
              <a:rPr lang="zh-CN" altLang="en-US" sz="2160" dirty="0"/>
              <a:t>。</a:t>
            </a:r>
          </a:p>
          <a:p>
            <a:r>
              <a:rPr lang="zh-CN" altLang="en-US" sz="2160" dirty="0"/>
              <a:t>每一个程序的背后，都隐藏着一个或一些算法，正确实现的程序能解决相关算法所解决的问题，其（运行时的）动态性质反应了相关算法的特征（是相应算法的合理实现）</a:t>
            </a:r>
          </a:p>
          <a:p>
            <a:r>
              <a:rPr lang="zh-CN" altLang="en-US" sz="2160" dirty="0"/>
              <a:t>程序用某种计算机能处理的具体编程语言描述，通常会包含一些与具体语言有关的细节结构和描述方式方面的特征。</a:t>
            </a:r>
          </a:p>
          <a:p>
            <a:r>
              <a:rPr lang="zh-CN" altLang="en-US" sz="2160" dirty="0">
                <a:solidFill>
                  <a:srgbClr val="FF0000"/>
                </a:solidFill>
              </a:rPr>
              <a:t>算法具有有穷性，程序不需要具备有穷性</a:t>
            </a:r>
            <a:r>
              <a:rPr lang="zh-CN" altLang="en-US" sz="2160" dirty="0"/>
              <a:t>。一般的程序都会在有限时间内终止，但有的程序却可以不在有限时间内终止，如操作系统在正常情况下永远都不会终止。 </a:t>
            </a:r>
          </a:p>
          <a:p>
            <a:endParaRPr lang="zh-CN" altLang="en-US" sz="216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算法和程序</a:t>
            </a:r>
          </a:p>
        </p:txBody>
      </p:sp>
    </p:spTree>
    <p:extLst>
      <p:ext uri="{BB962C8B-B14F-4D97-AF65-F5344CB8AC3E}">
        <p14:creationId xmlns:p14="http://schemas.microsoft.com/office/powerpoint/2010/main" val="3316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实际应用中的算法，表现形式千变万化</a:t>
            </a:r>
          </a:p>
          <a:p>
            <a:pPr lvl="1" eaLnBrk="1" hangingPunct="1"/>
            <a:r>
              <a:rPr lang="zh-CN" altLang="en-US" dirty="0" smtClean="0"/>
              <a:t>但也有许多算法的设计思想有相似之处</a:t>
            </a:r>
          </a:p>
          <a:p>
            <a:pPr lvl="1" eaLnBrk="1" hangingPunct="1"/>
            <a:r>
              <a:rPr lang="zh-CN" altLang="en-US" dirty="0" smtClean="0"/>
              <a:t>可以对它们分类，进行学习和研究</a:t>
            </a:r>
          </a:p>
          <a:p>
            <a:pPr eaLnBrk="1" hangingPunct="1"/>
            <a:r>
              <a:rPr lang="zh-CN" altLang="en-US" dirty="0" smtClean="0"/>
              <a:t>设计算法的一些核心的通用的思路可以称为</a:t>
            </a:r>
            <a:r>
              <a:rPr lang="zh-CN" altLang="en-US" dirty="0" smtClean="0">
                <a:solidFill>
                  <a:srgbClr val="FF0000"/>
                </a:solidFill>
              </a:rPr>
              <a:t>算法设计模式</a:t>
            </a:r>
            <a:r>
              <a:rPr lang="zh-CN" altLang="en-US" dirty="0" smtClean="0">
                <a:solidFill>
                  <a:srgbClr val="003366"/>
                </a:solidFill>
              </a:rPr>
              <a:t>。如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zh-CN" altLang="en-US" dirty="0" smtClean="0"/>
              <a:t>暴力枚举法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贪心法</a:t>
            </a:r>
          </a:p>
          <a:p>
            <a:pPr lvl="1" eaLnBrk="1" hangingPunct="1"/>
            <a:r>
              <a:rPr lang="zh-CN" altLang="en-US" dirty="0" smtClean="0"/>
              <a:t>递归分治法</a:t>
            </a:r>
          </a:p>
          <a:p>
            <a:pPr lvl="1" eaLnBrk="1" hangingPunct="1"/>
            <a:r>
              <a:rPr lang="zh-CN" altLang="en-US" dirty="0" smtClean="0"/>
              <a:t>动态规划法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分支限界法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算法设计</a:t>
            </a:r>
          </a:p>
        </p:txBody>
      </p:sp>
      <p:sp>
        <p:nvSpPr>
          <p:cNvPr id="4" name="右箭头 3"/>
          <p:cNvSpPr/>
          <p:nvPr/>
        </p:nvSpPr>
        <p:spPr>
          <a:xfrm>
            <a:off x="9631017" y="5067790"/>
            <a:ext cx="914400" cy="4472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流程图是最常用的描述算法的方法。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60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76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见识算法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46690" y="445279"/>
            <a:ext cx="2946591" cy="565604"/>
            <a:chOff x="651937" y="5341596"/>
            <a:chExt cx="2946591" cy="565604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1130976" y="5341596"/>
              <a:ext cx="2467552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图灵奖与算法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3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718460" y="1125537"/>
            <a:ext cx="10933997" cy="4708981"/>
            <a:chOff x="660750" y="1139918"/>
            <a:chExt cx="10933997" cy="4708981"/>
          </a:xfrm>
        </p:grpSpPr>
        <p:sp>
          <p:nvSpPr>
            <p:cNvPr id="4" name="矩形 3"/>
            <p:cNvSpPr/>
            <p:nvPr/>
          </p:nvSpPr>
          <p:spPr>
            <a:xfrm>
              <a:off x="1094387" y="1139918"/>
              <a:ext cx="1050036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Hoare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26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岁发明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了闻名于世的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快速排序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Ronald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Shamir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Adleman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发明了国际上最具影响力的公钥密码算法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Knuth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编著的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《程序设计的艺术》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奠定了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与算法领域的主要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内容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Floyd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发明了求解多源点最短路径的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Floyd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以及堆结构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Karp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网络流和组合优化问题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领域都发明了许多高效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Hopcroft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他的学生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Tarjan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数据结构和算法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方面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众多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创造性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贡献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姚期智（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Chi-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Chih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Yao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发明了伪随机数的生成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以及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加密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解密算法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Sutherland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发明的图形图像算法改善了屏幕刷新的文件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Dijkstra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发明了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单源点的最短路径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Wilkinson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在数值线性代数方面发现很多有意义的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40"/>
            <p:cNvGrpSpPr/>
            <p:nvPr/>
          </p:nvGrpSpPr>
          <p:grpSpPr>
            <a:xfrm>
              <a:off x="660750" y="1262075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43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0"/>
            <p:cNvGrpSpPr/>
            <p:nvPr/>
          </p:nvGrpSpPr>
          <p:grpSpPr>
            <a:xfrm>
              <a:off x="660750" y="1719074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49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Group 40"/>
            <p:cNvGrpSpPr/>
            <p:nvPr/>
          </p:nvGrpSpPr>
          <p:grpSpPr>
            <a:xfrm>
              <a:off x="660750" y="2176073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54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Group 40"/>
            <p:cNvGrpSpPr/>
            <p:nvPr/>
          </p:nvGrpSpPr>
          <p:grpSpPr>
            <a:xfrm>
              <a:off x="660750" y="2633072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59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Group 40"/>
            <p:cNvGrpSpPr/>
            <p:nvPr/>
          </p:nvGrpSpPr>
          <p:grpSpPr>
            <a:xfrm>
              <a:off x="660750" y="3090071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64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8" name="Group 40"/>
            <p:cNvGrpSpPr/>
            <p:nvPr/>
          </p:nvGrpSpPr>
          <p:grpSpPr>
            <a:xfrm>
              <a:off x="660750" y="3547070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69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3" name="Group 40"/>
            <p:cNvGrpSpPr/>
            <p:nvPr/>
          </p:nvGrpSpPr>
          <p:grpSpPr>
            <a:xfrm>
              <a:off x="660750" y="4004069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74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8" name="Group 40"/>
            <p:cNvGrpSpPr/>
            <p:nvPr/>
          </p:nvGrpSpPr>
          <p:grpSpPr>
            <a:xfrm>
              <a:off x="660750" y="4461068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79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3" name="Group 40"/>
            <p:cNvGrpSpPr/>
            <p:nvPr/>
          </p:nvGrpSpPr>
          <p:grpSpPr>
            <a:xfrm>
              <a:off x="660750" y="4918067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84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8" name="Group 40"/>
            <p:cNvGrpSpPr/>
            <p:nvPr/>
          </p:nvGrpSpPr>
          <p:grpSpPr>
            <a:xfrm>
              <a:off x="660750" y="5375066"/>
              <a:ext cx="360000" cy="360000"/>
              <a:chOff x="674688" y="4314825"/>
              <a:chExt cx="541338" cy="534988"/>
            </a:xfrm>
            <a:solidFill>
              <a:srgbClr val="5A327D"/>
            </a:solidFill>
          </p:grpSpPr>
          <p:sp>
            <p:nvSpPr>
              <p:cNvPr id="89" name="Freeform 110"/>
              <p:cNvSpPr/>
              <p:nvPr/>
            </p:nvSpPr>
            <p:spPr bwMode="auto">
              <a:xfrm>
                <a:off x="982663" y="4579938"/>
                <a:ext cx="233363" cy="269875"/>
              </a:xfrm>
              <a:custGeom>
                <a:avLst/>
                <a:gdLst>
                  <a:gd name="T0" fmla="*/ 25 w 86"/>
                  <a:gd name="T1" fmla="*/ 99 h 99"/>
                  <a:gd name="T2" fmla="*/ 25 w 86"/>
                  <a:gd name="T3" fmla="*/ 99 h 99"/>
                  <a:gd name="T4" fmla="*/ 19 w 86"/>
                  <a:gd name="T5" fmla="*/ 95 h 99"/>
                  <a:gd name="T6" fmla="*/ 0 w 86"/>
                  <a:gd name="T7" fmla="*/ 31 h 99"/>
                  <a:gd name="T8" fmla="*/ 12 w 86"/>
                  <a:gd name="T9" fmla="*/ 28 h 99"/>
                  <a:gd name="T10" fmla="*/ 26 w 86"/>
                  <a:gd name="T11" fmla="*/ 75 h 99"/>
                  <a:gd name="T12" fmla="*/ 36 w 86"/>
                  <a:gd name="T13" fmla="*/ 49 h 99"/>
                  <a:gd name="T14" fmla="*/ 43 w 86"/>
                  <a:gd name="T15" fmla="*/ 46 h 99"/>
                  <a:gd name="T16" fmla="*/ 66 w 86"/>
                  <a:gd name="T17" fmla="*/ 50 h 99"/>
                  <a:gd name="T18" fmla="*/ 34 w 86"/>
                  <a:gd name="T19" fmla="*/ 7 h 99"/>
                  <a:gd name="T20" fmla="*/ 44 w 86"/>
                  <a:gd name="T21" fmla="*/ 0 h 99"/>
                  <a:gd name="T22" fmla="*/ 85 w 86"/>
                  <a:gd name="T23" fmla="*/ 55 h 99"/>
                  <a:gd name="T24" fmla="*/ 85 w 86"/>
                  <a:gd name="T25" fmla="*/ 61 h 99"/>
                  <a:gd name="T26" fmla="*/ 79 w 86"/>
                  <a:gd name="T27" fmla="*/ 64 h 99"/>
                  <a:gd name="T28" fmla="*/ 45 w 86"/>
                  <a:gd name="T29" fmla="*/ 58 h 99"/>
                  <a:gd name="T30" fmla="*/ 30 w 86"/>
                  <a:gd name="T31" fmla="*/ 95 h 99"/>
                  <a:gd name="T32" fmla="*/ 25 w 86"/>
                  <a:gd name="T3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99">
                    <a:moveTo>
                      <a:pt x="25" y="99"/>
                    </a:moveTo>
                    <a:cubicBezTo>
                      <a:pt x="25" y="99"/>
                      <a:pt x="25" y="99"/>
                      <a:pt x="25" y="99"/>
                    </a:cubicBezTo>
                    <a:cubicBezTo>
                      <a:pt x="22" y="99"/>
                      <a:pt x="20" y="97"/>
                      <a:pt x="19" y="9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7" y="47"/>
                      <a:pt x="40" y="45"/>
                      <a:pt x="43" y="46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7"/>
                      <a:pt x="86" y="59"/>
                      <a:pt x="85" y="61"/>
                    </a:cubicBezTo>
                    <a:cubicBezTo>
                      <a:pt x="84" y="64"/>
                      <a:pt x="81" y="65"/>
                      <a:pt x="79" y="64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8"/>
                      <a:pt x="27" y="99"/>
                      <a:pt x="25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11"/>
              <p:cNvSpPr/>
              <p:nvPr/>
            </p:nvSpPr>
            <p:spPr bwMode="auto">
              <a:xfrm>
                <a:off x="674688" y="4576763"/>
                <a:ext cx="247650" cy="254000"/>
              </a:xfrm>
              <a:custGeom>
                <a:avLst/>
                <a:gdLst>
                  <a:gd name="T0" fmla="*/ 57 w 91"/>
                  <a:gd name="T1" fmla="*/ 93 h 93"/>
                  <a:gd name="T2" fmla="*/ 56 w 91"/>
                  <a:gd name="T3" fmla="*/ 93 h 93"/>
                  <a:gd name="T4" fmla="*/ 51 w 91"/>
                  <a:gd name="T5" fmla="*/ 88 h 93"/>
                  <a:gd name="T6" fmla="*/ 44 w 91"/>
                  <a:gd name="T7" fmla="*/ 53 h 93"/>
                  <a:gd name="T8" fmla="*/ 7 w 91"/>
                  <a:gd name="T9" fmla="*/ 52 h 93"/>
                  <a:gd name="T10" fmla="*/ 1 w 91"/>
                  <a:gd name="T11" fmla="*/ 48 h 93"/>
                  <a:gd name="T12" fmla="*/ 3 w 91"/>
                  <a:gd name="T13" fmla="*/ 41 h 93"/>
                  <a:gd name="T14" fmla="*/ 49 w 91"/>
                  <a:gd name="T15" fmla="*/ 0 h 93"/>
                  <a:gd name="T16" fmla="*/ 57 w 91"/>
                  <a:gd name="T17" fmla="*/ 9 h 93"/>
                  <a:gd name="T18" fmla="*/ 22 w 91"/>
                  <a:gd name="T19" fmla="*/ 40 h 93"/>
                  <a:gd name="T20" fmla="*/ 49 w 91"/>
                  <a:gd name="T21" fmla="*/ 41 h 93"/>
                  <a:gd name="T22" fmla="*/ 54 w 91"/>
                  <a:gd name="T23" fmla="*/ 46 h 93"/>
                  <a:gd name="T24" fmla="*/ 60 w 91"/>
                  <a:gd name="T25" fmla="*/ 70 h 93"/>
                  <a:gd name="T26" fmla="*/ 81 w 91"/>
                  <a:gd name="T27" fmla="*/ 29 h 93"/>
                  <a:gd name="T28" fmla="*/ 91 w 91"/>
                  <a:gd name="T29" fmla="*/ 35 h 93"/>
                  <a:gd name="T30" fmla="*/ 63 w 91"/>
                  <a:gd name="T31" fmla="*/ 90 h 93"/>
                  <a:gd name="T32" fmla="*/ 57 w 91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57" y="93"/>
                    </a:moveTo>
                    <a:cubicBezTo>
                      <a:pt x="57" y="93"/>
                      <a:pt x="57" y="93"/>
                      <a:pt x="56" y="93"/>
                    </a:cubicBezTo>
                    <a:cubicBezTo>
                      <a:pt x="54" y="93"/>
                      <a:pt x="52" y="91"/>
                      <a:pt x="51" y="88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4" y="52"/>
                      <a:pt x="2" y="50"/>
                      <a:pt x="1" y="48"/>
                    </a:cubicBezTo>
                    <a:cubicBezTo>
                      <a:pt x="0" y="45"/>
                      <a:pt x="1" y="43"/>
                      <a:pt x="3" y="4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1" y="41"/>
                      <a:pt x="54" y="43"/>
                      <a:pt x="54" y="46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2"/>
                      <a:pt x="59" y="93"/>
                      <a:pt x="5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Oval 112"/>
              <p:cNvSpPr>
                <a:spLocks noChangeArrowheads="1"/>
              </p:cNvSpPr>
              <p:nvPr/>
            </p:nvSpPr>
            <p:spPr bwMode="auto">
              <a:xfrm>
                <a:off x="881063" y="4421188"/>
                <a:ext cx="147638" cy="144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113"/>
              <p:cNvSpPr>
                <a:spLocks noEditPoints="1"/>
              </p:cNvSpPr>
              <p:nvPr/>
            </p:nvSpPr>
            <p:spPr bwMode="auto">
              <a:xfrm>
                <a:off x="771526" y="4314825"/>
                <a:ext cx="365125" cy="357188"/>
              </a:xfrm>
              <a:custGeom>
                <a:avLst/>
                <a:gdLst>
                  <a:gd name="T0" fmla="*/ 131 w 134"/>
                  <a:gd name="T1" fmla="*/ 69 h 131"/>
                  <a:gd name="T2" fmla="*/ 134 w 134"/>
                  <a:gd name="T3" fmla="*/ 58 h 131"/>
                  <a:gd name="T4" fmla="*/ 129 w 134"/>
                  <a:gd name="T5" fmla="*/ 48 h 131"/>
                  <a:gd name="T6" fmla="*/ 126 w 134"/>
                  <a:gd name="T7" fmla="*/ 44 h 131"/>
                  <a:gd name="T8" fmla="*/ 125 w 134"/>
                  <a:gd name="T9" fmla="*/ 39 h 131"/>
                  <a:gd name="T10" fmla="*/ 122 w 134"/>
                  <a:gd name="T11" fmla="*/ 29 h 131"/>
                  <a:gd name="T12" fmla="*/ 113 w 134"/>
                  <a:gd name="T13" fmla="*/ 22 h 131"/>
                  <a:gd name="T14" fmla="*/ 109 w 134"/>
                  <a:gd name="T15" fmla="*/ 19 h 131"/>
                  <a:gd name="T16" fmla="*/ 106 w 134"/>
                  <a:gd name="T17" fmla="*/ 15 h 131"/>
                  <a:gd name="T18" fmla="*/ 98 w 134"/>
                  <a:gd name="T19" fmla="*/ 8 h 131"/>
                  <a:gd name="T20" fmla="*/ 87 w 134"/>
                  <a:gd name="T21" fmla="*/ 6 h 131"/>
                  <a:gd name="T22" fmla="*/ 82 w 134"/>
                  <a:gd name="T23" fmla="*/ 6 h 131"/>
                  <a:gd name="T24" fmla="*/ 77 w 134"/>
                  <a:gd name="T25" fmla="*/ 4 h 131"/>
                  <a:gd name="T26" fmla="*/ 67 w 134"/>
                  <a:gd name="T27" fmla="*/ 0 h 131"/>
                  <a:gd name="T28" fmla="*/ 57 w 134"/>
                  <a:gd name="T29" fmla="*/ 3 h 131"/>
                  <a:gd name="T30" fmla="*/ 52 w 134"/>
                  <a:gd name="T31" fmla="*/ 6 h 131"/>
                  <a:gd name="T32" fmla="*/ 47 w 134"/>
                  <a:gd name="T33" fmla="*/ 6 h 131"/>
                  <a:gd name="T34" fmla="*/ 36 w 134"/>
                  <a:gd name="T35" fmla="*/ 8 h 131"/>
                  <a:gd name="T36" fmla="*/ 28 w 134"/>
                  <a:gd name="T37" fmla="*/ 16 h 131"/>
                  <a:gd name="T38" fmla="*/ 25 w 134"/>
                  <a:gd name="T39" fmla="*/ 20 h 131"/>
                  <a:gd name="T40" fmla="*/ 20 w 134"/>
                  <a:gd name="T41" fmla="*/ 22 h 131"/>
                  <a:gd name="T42" fmla="*/ 11 w 134"/>
                  <a:gd name="T43" fmla="*/ 29 h 131"/>
                  <a:gd name="T44" fmla="*/ 8 w 134"/>
                  <a:gd name="T45" fmla="*/ 39 h 131"/>
                  <a:gd name="T46" fmla="*/ 7 w 134"/>
                  <a:gd name="T47" fmla="*/ 44 h 131"/>
                  <a:gd name="T48" fmla="*/ 5 w 134"/>
                  <a:gd name="T49" fmla="*/ 48 h 131"/>
                  <a:gd name="T50" fmla="*/ 0 w 134"/>
                  <a:gd name="T51" fmla="*/ 58 h 131"/>
                  <a:gd name="T52" fmla="*/ 2 w 134"/>
                  <a:gd name="T53" fmla="*/ 69 h 131"/>
                  <a:gd name="T54" fmla="*/ 4 w 134"/>
                  <a:gd name="T55" fmla="*/ 74 h 131"/>
                  <a:gd name="T56" fmla="*/ 4 w 134"/>
                  <a:gd name="T57" fmla="*/ 79 h 131"/>
                  <a:gd name="T58" fmla="*/ 4 w 134"/>
                  <a:gd name="T59" fmla="*/ 90 h 131"/>
                  <a:gd name="T60" fmla="*/ 11 w 134"/>
                  <a:gd name="T61" fmla="*/ 98 h 131"/>
                  <a:gd name="T62" fmla="*/ 15 w 134"/>
                  <a:gd name="T63" fmla="*/ 102 h 131"/>
                  <a:gd name="T64" fmla="*/ 17 w 134"/>
                  <a:gd name="T65" fmla="*/ 106 h 131"/>
                  <a:gd name="T66" fmla="*/ 22 w 134"/>
                  <a:gd name="T67" fmla="*/ 116 h 131"/>
                  <a:gd name="T68" fmla="*/ 32 w 134"/>
                  <a:gd name="T69" fmla="*/ 120 h 131"/>
                  <a:gd name="T70" fmla="*/ 37 w 134"/>
                  <a:gd name="T71" fmla="*/ 121 h 131"/>
                  <a:gd name="T72" fmla="*/ 42 w 134"/>
                  <a:gd name="T73" fmla="*/ 124 h 131"/>
                  <a:gd name="T74" fmla="*/ 51 w 134"/>
                  <a:gd name="T75" fmla="*/ 130 h 131"/>
                  <a:gd name="T76" fmla="*/ 62 w 134"/>
                  <a:gd name="T77" fmla="*/ 129 h 131"/>
                  <a:gd name="T78" fmla="*/ 67 w 134"/>
                  <a:gd name="T79" fmla="*/ 128 h 131"/>
                  <a:gd name="T80" fmla="*/ 72 w 134"/>
                  <a:gd name="T81" fmla="*/ 129 h 131"/>
                  <a:gd name="T82" fmla="*/ 80 w 134"/>
                  <a:gd name="T83" fmla="*/ 130 h 131"/>
                  <a:gd name="T84" fmla="*/ 83 w 134"/>
                  <a:gd name="T85" fmla="*/ 130 h 131"/>
                  <a:gd name="T86" fmla="*/ 92 w 134"/>
                  <a:gd name="T87" fmla="*/ 124 h 131"/>
                  <a:gd name="T88" fmla="*/ 96 w 134"/>
                  <a:gd name="T89" fmla="*/ 121 h 131"/>
                  <a:gd name="T90" fmla="*/ 101 w 134"/>
                  <a:gd name="T91" fmla="*/ 120 h 131"/>
                  <a:gd name="T92" fmla="*/ 111 w 134"/>
                  <a:gd name="T93" fmla="*/ 116 h 131"/>
                  <a:gd name="T94" fmla="*/ 117 w 134"/>
                  <a:gd name="T95" fmla="*/ 106 h 131"/>
                  <a:gd name="T96" fmla="*/ 119 w 134"/>
                  <a:gd name="T97" fmla="*/ 102 h 131"/>
                  <a:gd name="T98" fmla="*/ 123 w 134"/>
                  <a:gd name="T99" fmla="*/ 98 h 131"/>
                  <a:gd name="T100" fmla="*/ 130 w 134"/>
                  <a:gd name="T101" fmla="*/ 90 h 131"/>
                  <a:gd name="T102" fmla="*/ 130 w 134"/>
                  <a:gd name="T103" fmla="*/ 79 h 131"/>
                  <a:gd name="T104" fmla="*/ 130 w 134"/>
                  <a:gd name="T105" fmla="*/ 74 h 131"/>
                  <a:gd name="T106" fmla="*/ 131 w 134"/>
                  <a:gd name="T107" fmla="*/ 69 h 131"/>
                  <a:gd name="T108" fmla="*/ 67 w 134"/>
                  <a:gd name="T109" fmla="*/ 104 h 131"/>
                  <a:gd name="T110" fmla="*/ 28 w 134"/>
                  <a:gd name="T111" fmla="*/ 65 h 131"/>
                  <a:gd name="T112" fmla="*/ 67 w 134"/>
                  <a:gd name="T113" fmla="*/ 27 h 131"/>
                  <a:gd name="T114" fmla="*/ 106 w 134"/>
                  <a:gd name="T115" fmla="*/ 65 h 131"/>
                  <a:gd name="T116" fmla="*/ 67 w 134"/>
                  <a:gd name="T117" fmla="*/ 10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" h="131">
                    <a:moveTo>
                      <a:pt x="131" y="69"/>
                    </a:moveTo>
                    <a:cubicBezTo>
                      <a:pt x="133" y="65"/>
                      <a:pt x="134" y="61"/>
                      <a:pt x="134" y="58"/>
                    </a:cubicBezTo>
                    <a:cubicBezTo>
                      <a:pt x="133" y="55"/>
                      <a:pt x="131" y="52"/>
                      <a:pt x="129" y="48"/>
                    </a:cubicBezTo>
                    <a:cubicBezTo>
                      <a:pt x="128" y="47"/>
                      <a:pt x="127" y="45"/>
                      <a:pt x="126" y="44"/>
                    </a:cubicBezTo>
                    <a:cubicBezTo>
                      <a:pt x="126" y="43"/>
                      <a:pt x="125" y="41"/>
                      <a:pt x="125" y="39"/>
                    </a:cubicBezTo>
                    <a:cubicBezTo>
                      <a:pt x="125" y="35"/>
                      <a:pt x="124" y="31"/>
                      <a:pt x="122" y="29"/>
                    </a:cubicBezTo>
                    <a:cubicBezTo>
                      <a:pt x="120" y="26"/>
                      <a:pt x="117" y="24"/>
                      <a:pt x="113" y="22"/>
                    </a:cubicBezTo>
                    <a:cubicBezTo>
                      <a:pt x="112" y="21"/>
                      <a:pt x="110" y="20"/>
                      <a:pt x="109" y="19"/>
                    </a:cubicBezTo>
                    <a:cubicBezTo>
                      <a:pt x="108" y="19"/>
                      <a:pt x="107" y="17"/>
                      <a:pt x="106" y="15"/>
                    </a:cubicBezTo>
                    <a:cubicBezTo>
                      <a:pt x="103" y="12"/>
                      <a:pt x="101" y="9"/>
                      <a:pt x="98" y="8"/>
                    </a:cubicBezTo>
                    <a:cubicBezTo>
                      <a:pt x="95" y="6"/>
                      <a:pt x="91" y="6"/>
                      <a:pt x="87" y="6"/>
                    </a:cubicBezTo>
                    <a:cubicBezTo>
                      <a:pt x="85" y="6"/>
                      <a:pt x="83" y="6"/>
                      <a:pt x="82" y="6"/>
                    </a:cubicBezTo>
                    <a:cubicBezTo>
                      <a:pt x="81" y="5"/>
                      <a:pt x="79" y="4"/>
                      <a:pt x="77" y="4"/>
                    </a:cubicBezTo>
                    <a:cubicBezTo>
                      <a:pt x="74" y="2"/>
                      <a:pt x="70" y="0"/>
                      <a:pt x="67" y="0"/>
                    </a:cubicBezTo>
                    <a:cubicBezTo>
                      <a:pt x="64" y="0"/>
                      <a:pt x="60" y="2"/>
                      <a:pt x="57" y="3"/>
                    </a:cubicBezTo>
                    <a:cubicBezTo>
                      <a:pt x="55" y="4"/>
                      <a:pt x="53" y="5"/>
                      <a:pt x="52" y="6"/>
                    </a:cubicBezTo>
                    <a:cubicBezTo>
                      <a:pt x="51" y="6"/>
                      <a:pt x="49" y="6"/>
                      <a:pt x="47" y="6"/>
                    </a:cubicBezTo>
                    <a:cubicBezTo>
                      <a:pt x="43" y="6"/>
                      <a:pt x="39" y="6"/>
                      <a:pt x="36" y="8"/>
                    </a:cubicBezTo>
                    <a:cubicBezTo>
                      <a:pt x="33" y="9"/>
                      <a:pt x="30" y="13"/>
                      <a:pt x="28" y="16"/>
                    </a:cubicBezTo>
                    <a:cubicBezTo>
                      <a:pt x="26" y="17"/>
                      <a:pt x="25" y="19"/>
                      <a:pt x="25" y="20"/>
                    </a:cubicBezTo>
                    <a:cubicBezTo>
                      <a:pt x="24" y="20"/>
                      <a:pt x="22" y="21"/>
                      <a:pt x="20" y="22"/>
                    </a:cubicBezTo>
                    <a:cubicBezTo>
                      <a:pt x="17" y="24"/>
                      <a:pt x="13" y="26"/>
                      <a:pt x="11" y="29"/>
                    </a:cubicBezTo>
                    <a:cubicBezTo>
                      <a:pt x="10" y="31"/>
                      <a:pt x="9" y="35"/>
                      <a:pt x="8" y="39"/>
                    </a:cubicBezTo>
                    <a:cubicBezTo>
                      <a:pt x="8" y="41"/>
                      <a:pt x="8" y="43"/>
                      <a:pt x="7" y="44"/>
                    </a:cubicBezTo>
                    <a:cubicBezTo>
                      <a:pt x="7" y="45"/>
                      <a:pt x="6" y="47"/>
                      <a:pt x="5" y="48"/>
                    </a:cubicBezTo>
                    <a:cubicBezTo>
                      <a:pt x="3" y="52"/>
                      <a:pt x="0" y="55"/>
                      <a:pt x="0" y="58"/>
                    </a:cubicBezTo>
                    <a:cubicBezTo>
                      <a:pt x="0" y="61"/>
                      <a:pt x="1" y="65"/>
                      <a:pt x="2" y="69"/>
                    </a:cubicBezTo>
                    <a:cubicBezTo>
                      <a:pt x="3" y="70"/>
                      <a:pt x="4" y="73"/>
                      <a:pt x="4" y="74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3" y="83"/>
                      <a:pt x="3" y="87"/>
                      <a:pt x="4" y="90"/>
                    </a:cubicBezTo>
                    <a:cubicBezTo>
                      <a:pt x="5" y="92"/>
                      <a:pt x="8" y="95"/>
                      <a:pt x="11" y="98"/>
                    </a:cubicBezTo>
                    <a:cubicBezTo>
                      <a:pt x="12" y="99"/>
                      <a:pt x="14" y="101"/>
                      <a:pt x="15" y="102"/>
                    </a:cubicBezTo>
                    <a:cubicBezTo>
                      <a:pt x="15" y="102"/>
                      <a:pt x="16" y="104"/>
                      <a:pt x="17" y="106"/>
                    </a:cubicBezTo>
                    <a:cubicBezTo>
                      <a:pt x="18" y="110"/>
                      <a:pt x="20" y="113"/>
                      <a:pt x="22" y="116"/>
                    </a:cubicBezTo>
                    <a:cubicBezTo>
                      <a:pt x="25" y="118"/>
                      <a:pt x="29" y="119"/>
                      <a:pt x="32" y="120"/>
                    </a:cubicBezTo>
                    <a:cubicBezTo>
                      <a:pt x="34" y="120"/>
                      <a:pt x="36" y="121"/>
                      <a:pt x="37" y="121"/>
                    </a:cubicBezTo>
                    <a:cubicBezTo>
                      <a:pt x="38" y="122"/>
                      <a:pt x="40" y="123"/>
                      <a:pt x="42" y="124"/>
                    </a:cubicBezTo>
                    <a:cubicBezTo>
                      <a:pt x="45" y="127"/>
                      <a:pt x="48" y="129"/>
                      <a:pt x="51" y="130"/>
                    </a:cubicBezTo>
                    <a:cubicBezTo>
                      <a:pt x="54" y="131"/>
                      <a:pt x="58" y="130"/>
                      <a:pt x="62" y="129"/>
                    </a:cubicBezTo>
                    <a:cubicBezTo>
                      <a:pt x="64" y="129"/>
                      <a:pt x="66" y="128"/>
                      <a:pt x="67" y="128"/>
                    </a:cubicBezTo>
                    <a:cubicBezTo>
                      <a:pt x="68" y="128"/>
                      <a:pt x="70" y="129"/>
                      <a:pt x="72" y="129"/>
                    </a:cubicBezTo>
                    <a:cubicBezTo>
                      <a:pt x="75" y="130"/>
                      <a:pt x="78" y="130"/>
                      <a:pt x="80" y="130"/>
                    </a:cubicBezTo>
                    <a:cubicBezTo>
                      <a:pt x="81" y="130"/>
                      <a:pt x="82" y="130"/>
                      <a:pt x="83" y="130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4" y="123"/>
                      <a:pt x="95" y="122"/>
                      <a:pt x="96" y="121"/>
                    </a:cubicBezTo>
                    <a:cubicBezTo>
                      <a:pt x="97" y="121"/>
                      <a:pt x="99" y="120"/>
                      <a:pt x="101" y="120"/>
                    </a:cubicBezTo>
                    <a:cubicBezTo>
                      <a:pt x="105" y="119"/>
                      <a:pt x="109" y="118"/>
                      <a:pt x="111" y="116"/>
                    </a:cubicBezTo>
                    <a:cubicBezTo>
                      <a:pt x="114" y="113"/>
                      <a:pt x="115" y="110"/>
                      <a:pt x="117" y="106"/>
                    </a:cubicBezTo>
                    <a:cubicBezTo>
                      <a:pt x="118" y="104"/>
                      <a:pt x="118" y="102"/>
                      <a:pt x="119" y="102"/>
                    </a:cubicBezTo>
                    <a:cubicBezTo>
                      <a:pt x="120" y="101"/>
                      <a:pt x="121" y="99"/>
                      <a:pt x="123" y="98"/>
                    </a:cubicBezTo>
                    <a:cubicBezTo>
                      <a:pt x="126" y="95"/>
                      <a:pt x="129" y="92"/>
                      <a:pt x="130" y="90"/>
                    </a:cubicBezTo>
                    <a:cubicBezTo>
                      <a:pt x="131" y="87"/>
                      <a:pt x="130" y="83"/>
                      <a:pt x="130" y="79"/>
                    </a:cubicBezTo>
                    <a:cubicBezTo>
                      <a:pt x="130" y="77"/>
                      <a:pt x="130" y="75"/>
                      <a:pt x="130" y="74"/>
                    </a:cubicBezTo>
                    <a:cubicBezTo>
                      <a:pt x="130" y="73"/>
                      <a:pt x="131" y="71"/>
                      <a:pt x="131" y="69"/>
                    </a:cubicBezTo>
                    <a:close/>
                    <a:moveTo>
                      <a:pt x="67" y="104"/>
                    </a:moveTo>
                    <a:cubicBezTo>
                      <a:pt x="45" y="104"/>
                      <a:pt x="28" y="86"/>
                      <a:pt x="28" y="65"/>
                    </a:cubicBezTo>
                    <a:cubicBezTo>
                      <a:pt x="28" y="44"/>
                      <a:pt x="45" y="27"/>
                      <a:pt x="67" y="27"/>
                    </a:cubicBezTo>
                    <a:cubicBezTo>
                      <a:pt x="88" y="27"/>
                      <a:pt x="106" y="44"/>
                      <a:pt x="106" y="65"/>
                    </a:cubicBezTo>
                    <a:cubicBezTo>
                      <a:pt x="106" y="86"/>
                      <a:pt x="88" y="104"/>
                      <a:pt x="6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9" name="Rectangle 11"/>
          <p:cNvSpPr/>
          <p:nvPr/>
        </p:nvSpPr>
        <p:spPr>
          <a:xfrm>
            <a:off x="7453651" y="5720685"/>
            <a:ext cx="447678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算法是计算机科学的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基石</a:t>
            </a:r>
          </a:p>
        </p:txBody>
      </p:sp>
    </p:spTree>
    <p:extLst>
      <p:ext uri="{BB962C8B-B14F-4D97-AF65-F5344CB8AC3E}">
        <p14:creationId xmlns:p14="http://schemas.microsoft.com/office/powerpoint/2010/main" val="11040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同程序设计语言一样，伪代码也有国际标准。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0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8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40696" y="32140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0681" y="32955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1-4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算法性能分析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54267" y="40312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算法设计目标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89735" y="1638300"/>
            <a:ext cx="104431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：算法能满足具体问题的需求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，得出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正确的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168" y="922017"/>
            <a:ext cx="8231512" cy="523220"/>
            <a:chOff x="638168" y="922017"/>
            <a:chExt cx="823151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7667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一个算法满足什么特性才能称之为好算法呢？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89735" y="3679087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抽象分级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：用合适的抽象分级来组织表达算法的思想，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启发式规则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7±2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89735" y="2244278"/>
            <a:ext cx="10443180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健壮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：算法对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非法输入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的抵抗能力，即对于错误的输入，算法应能识别并做出处理，而不是产生错误动作或陷入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瘫痪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89735" y="3186103"/>
            <a:ext cx="104431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可读性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算法容易理解和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89735" y="4172070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5A3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高效性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：具有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较短的执行时间并占用较少的辅助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）正确性：要求算法能够正确地执行，并满足预先设定的功能和性能要求，大致分为以下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层次：</a:t>
            </a:r>
            <a:endParaRPr lang="zh-CN" altLang="en-US" dirty="0"/>
          </a:p>
          <a:p>
            <a:pPr marL="480060" lvl="1" indent="0">
              <a:buNone/>
            </a:pPr>
            <a:r>
              <a:rPr lang="zh-CN" altLang="en-US"/>
              <a:t>① </a:t>
            </a:r>
            <a:r>
              <a:rPr lang="zh-CN" altLang="en-US" smtClean="0"/>
              <a:t>不</a:t>
            </a:r>
            <a:r>
              <a:rPr lang="zh-CN" altLang="en-US" dirty="0"/>
              <a:t>含语法错误。</a:t>
            </a:r>
          </a:p>
          <a:p>
            <a:pPr marL="480060" lvl="1" indent="0">
              <a:buNone/>
            </a:pPr>
            <a:r>
              <a:rPr lang="zh-CN" altLang="en-US"/>
              <a:t>② </a:t>
            </a:r>
            <a:r>
              <a:rPr lang="zh-CN" altLang="en-US" smtClean="0"/>
              <a:t>对于</a:t>
            </a:r>
            <a:r>
              <a:rPr lang="zh-CN" altLang="en-US" dirty="0"/>
              <a:t>若干</a:t>
            </a:r>
            <a:r>
              <a:rPr lang="zh-CN" altLang="en-US" smtClean="0"/>
              <a:t>组</a:t>
            </a:r>
            <a:r>
              <a:rPr lang="zh-CN" altLang="en-US" dirty="0"/>
              <a:t>输入数据，能够得出满足要求的结果。</a:t>
            </a:r>
          </a:p>
          <a:p>
            <a:pPr marL="480060" lvl="1" indent="0">
              <a:buNone/>
            </a:pPr>
            <a:r>
              <a:rPr lang="zh-CN" altLang="en-US"/>
              <a:t>③ </a:t>
            </a:r>
            <a:r>
              <a:rPr lang="zh-CN" altLang="en-US" smtClean="0"/>
              <a:t>对于</a:t>
            </a:r>
            <a:r>
              <a:rPr lang="zh-CN" altLang="en-US" dirty="0"/>
              <a:t>精心选择的典型、苛刻而带有刁难</a:t>
            </a:r>
            <a:r>
              <a:rPr lang="zh-CN" altLang="en-US"/>
              <a:t>性</a:t>
            </a:r>
            <a:r>
              <a:rPr lang="zh-CN" altLang="en-US" smtClean="0"/>
              <a:t>的输入数据</a:t>
            </a:r>
            <a:r>
              <a:rPr lang="zh-CN" altLang="en-US" dirty="0"/>
              <a:t>，能够得出满足要求的结果。</a:t>
            </a:r>
          </a:p>
          <a:p>
            <a:pPr marL="480060" lvl="1" indent="0">
              <a:buNone/>
            </a:pPr>
            <a:r>
              <a:rPr lang="zh-CN" altLang="en-US"/>
              <a:t>④ </a:t>
            </a:r>
            <a:r>
              <a:rPr lang="zh-CN" altLang="en-US" smtClean="0"/>
              <a:t>对于</a:t>
            </a:r>
            <a:r>
              <a:rPr lang="zh-CN" altLang="en-US" dirty="0"/>
              <a:t>一切合法的输入数据，都能够得出满足要求的结果。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算法设计的目标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1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/>
              <a:t>可读性：算法应该容易阅读，一个容易阅读的算法便于人们理解，人们才有可能基于该算法写出正确的程序。提高算法可读性的方法主要有两</a:t>
            </a:r>
            <a:r>
              <a:rPr lang="zh-CN" altLang="en-US" smtClean="0"/>
              <a:t>个</a:t>
            </a:r>
            <a:r>
              <a:rPr lang="en-US" altLang="zh-CN" smtClean="0"/>
              <a:t>:</a:t>
            </a:r>
            <a:endParaRPr lang="zh-CN" altLang="en-US" dirty="0"/>
          </a:p>
          <a:p>
            <a:pPr marL="480060" lvl="1" indent="0">
              <a:buNone/>
            </a:pPr>
            <a:r>
              <a:rPr lang="zh-CN" altLang="en-US" dirty="0" smtClean="0"/>
              <a:t>①</a:t>
            </a:r>
            <a:r>
              <a:rPr lang="zh-CN" altLang="en-US" smtClean="0"/>
              <a:t>注释</a:t>
            </a:r>
            <a:r>
              <a:rPr lang="zh-CN" altLang="en-US"/>
              <a:t>：一是给算法添加注释，以方便程序设计者和后续维护人员阅读和查错。</a:t>
            </a:r>
            <a:endParaRPr lang="zh-CN" altLang="en-US" dirty="0"/>
          </a:p>
          <a:p>
            <a:pPr marL="480060" lvl="1" indent="0">
              <a:buNone/>
            </a:pPr>
            <a:r>
              <a:rPr lang="zh-CN" altLang="en-US" dirty="0" smtClean="0"/>
              <a:t>②</a:t>
            </a:r>
            <a:r>
              <a:rPr lang="zh-CN" altLang="en-US" smtClean="0"/>
              <a:t>命名</a:t>
            </a:r>
            <a:r>
              <a:rPr lang="zh-CN" altLang="en-US"/>
              <a:t>：要注意对函数、变量等对象进行合理命名。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如何评价一个算法的</a:t>
            </a:r>
            <a:r>
              <a:rPr lang="zh-CN" altLang="en-US" dirty="0" smtClean="0"/>
              <a:t>好坏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7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/>
              <a:t>健壮</a:t>
            </a:r>
            <a:r>
              <a:rPr lang="zh-CN" altLang="en-US" smtClean="0"/>
              <a:t>性</a:t>
            </a:r>
            <a:endParaRPr lang="en-US" altLang="zh-CN" smtClean="0"/>
          </a:p>
          <a:p>
            <a:pPr lvl="1" indent="-411480"/>
            <a:r>
              <a:rPr lang="zh-CN" altLang="zh-CN"/>
              <a:t>算法应具有容错处理的功能，当输入的数据不合法或运行环境改变时，算法都能恰当地做出反应或进行处理，而不是产生莫名其妙的输出结果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 indent="-411480"/>
            <a:r>
              <a:rPr lang="zh-CN" altLang="zh-CN" smtClean="0"/>
              <a:t>可以</a:t>
            </a:r>
            <a:r>
              <a:rPr lang="zh-CN" altLang="zh-CN"/>
              <a:t>通过在算法中增加异常处理语句，对算法进行不断测试和优化达到算法的健壮性。</a:t>
            </a:r>
          </a:p>
          <a:p>
            <a:pPr lvl="1"/>
            <a:endParaRPr lang="zh-CN" altLang="en-US" dirty="0"/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如何评价一个算法的</a:t>
            </a:r>
            <a:r>
              <a:rPr lang="zh-CN" altLang="en-US" dirty="0" smtClean="0"/>
              <a:t>好坏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887" y="1147942"/>
            <a:ext cx="10738212" cy="2947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/>
              <a:t>）抽象分级：用</a:t>
            </a:r>
            <a:r>
              <a:rPr lang="zh-CN" altLang="en-US" u="sng" dirty="0"/>
              <a:t>合适的抽象分级</a:t>
            </a:r>
            <a:r>
              <a:rPr lang="zh-CN" altLang="en-US" dirty="0"/>
              <a:t>来组织表达算法的思想， 启发式规则</a:t>
            </a:r>
            <a:r>
              <a:rPr lang="en-US" altLang="zh-CN" dirty="0" smtClean="0"/>
              <a:t>7±2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自顶向下进行设计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如何评价一个算法的</a:t>
            </a:r>
            <a:r>
              <a:rPr lang="zh-CN" altLang="en-US" dirty="0" smtClean="0"/>
              <a:t>好坏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85726" y="1984048"/>
            <a:ext cx="856297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米勒原则：人类的短期记忆能力一般限于一次记忆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8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）高效率</a:t>
            </a:r>
            <a:endParaRPr lang="en-US" altLang="zh-CN" dirty="0" smtClean="0"/>
          </a:p>
          <a:p>
            <a:pPr lvl="1" indent="-411480"/>
            <a:r>
              <a:rPr lang="zh-CN" altLang="zh-CN" b="1" dirty="0" smtClean="0"/>
              <a:t>算法</a:t>
            </a:r>
            <a:r>
              <a:rPr lang="zh-CN" altLang="zh-CN" b="1" dirty="0"/>
              <a:t>的效率分为</a:t>
            </a:r>
            <a:r>
              <a:rPr lang="zh-CN" altLang="zh-CN" b="1" dirty="0">
                <a:solidFill>
                  <a:srgbClr val="FF0000"/>
                </a:solidFill>
              </a:rPr>
              <a:t>时间效率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空间</a:t>
            </a:r>
            <a:r>
              <a:rPr lang="zh-CN" altLang="zh-CN" b="1" dirty="0" smtClean="0">
                <a:solidFill>
                  <a:srgbClr val="FF0000"/>
                </a:solidFill>
              </a:rPr>
              <a:t>效率</a:t>
            </a:r>
            <a:r>
              <a:rPr lang="zh-CN" altLang="en-US" b="1" dirty="0"/>
              <a:t>；</a:t>
            </a:r>
            <a:endParaRPr lang="en-US" altLang="zh-CN" b="1" dirty="0" smtClean="0"/>
          </a:p>
          <a:p>
            <a:pPr lvl="1" indent="-411480"/>
            <a:r>
              <a:rPr lang="zh-CN" altLang="zh-CN" b="1" dirty="0"/>
              <a:t>时间效率</a:t>
            </a:r>
            <a:r>
              <a:rPr lang="zh-CN" altLang="zh-CN" b="1" dirty="0" smtClean="0"/>
              <a:t>高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运行</a:t>
            </a:r>
            <a:r>
              <a:rPr lang="zh-CN" altLang="en-US" b="1" dirty="0" smtClean="0"/>
              <a:t>速度快</a:t>
            </a:r>
            <a:r>
              <a:rPr lang="zh-CN" altLang="zh-CN" b="1" dirty="0" smtClean="0"/>
              <a:t>的算法；</a:t>
            </a:r>
            <a:endParaRPr lang="en-US" altLang="zh-CN" b="1" dirty="0" smtClean="0"/>
          </a:p>
          <a:p>
            <a:pPr lvl="1" indent="-411480"/>
            <a:r>
              <a:rPr lang="zh-CN" altLang="zh-CN" b="1" dirty="0" smtClean="0"/>
              <a:t>空间</a:t>
            </a:r>
            <a:r>
              <a:rPr lang="zh-CN" altLang="zh-CN" b="1" dirty="0"/>
              <a:t>效率</a:t>
            </a:r>
            <a:r>
              <a:rPr lang="zh-CN" altLang="zh-CN" b="1" dirty="0" smtClean="0"/>
              <a:t>高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算法</a:t>
            </a:r>
            <a:r>
              <a:rPr lang="zh-CN" altLang="zh-CN" b="1" dirty="0"/>
              <a:t>执行过程中占用内存空间</a:t>
            </a:r>
            <a:r>
              <a:rPr lang="zh-CN" altLang="zh-CN" b="1" dirty="0" smtClean="0"/>
              <a:t>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1" indent="-411480"/>
            <a:r>
              <a:rPr lang="zh-CN" altLang="zh-CN" b="1" dirty="0" smtClean="0"/>
              <a:t>时间</a:t>
            </a:r>
            <a:r>
              <a:rPr lang="zh-CN" altLang="zh-CN" b="1" dirty="0"/>
              <a:t>效率和空间效率常常不能同时兼顾，时间效率较高的算法可能是牺牲了部分空间效率而获得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lvl="1" indent="-411480"/>
            <a:r>
              <a:rPr lang="zh-CN" altLang="en-US" b="1" dirty="0" smtClean="0"/>
              <a:t>通常</a:t>
            </a:r>
            <a:r>
              <a:rPr lang="zh-CN" altLang="zh-CN" b="1" dirty="0" smtClean="0"/>
              <a:t>更关注</a:t>
            </a:r>
            <a:r>
              <a:rPr lang="zh-CN" altLang="zh-CN" b="1" dirty="0" smtClean="0">
                <a:solidFill>
                  <a:srgbClr val="FF0000"/>
                </a:solidFill>
              </a:rPr>
              <a:t>时间效率</a:t>
            </a:r>
            <a:r>
              <a:rPr lang="zh-CN" altLang="en-US" b="1" dirty="0" smtClean="0">
                <a:solidFill>
                  <a:srgbClr val="FF0000"/>
                </a:solidFill>
              </a:rPr>
              <a:t>。即用空间换取时间的策略。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如何评价一个算法的</a:t>
            </a:r>
            <a:r>
              <a:rPr lang="zh-CN" altLang="en-US" dirty="0" smtClean="0"/>
              <a:t>好坏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）高效率</a:t>
            </a:r>
            <a:endParaRPr lang="en-US" altLang="zh-CN" dirty="0" smtClean="0"/>
          </a:p>
          <a:p>
            <a:pPr lvl="1" indent="-411480"/>
            <a:r>
              <a:rPr lang="zh-CN" altLang="en-US" b="1" dirty="0" smtClean="0"/>
              <a:t>在</a:t>
            </a:r>
            <a:r>
              <a:rPr lang="zh-CN" altLang="en-US" b="1" dirty="0"/>
              <a:t>一些应用中，为了获得理想的时间效率，甚至会降低算法的正确性要求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2" indent="-411480"/>
            <a:r>
              <a:rPr lang="zh-CN" altLang="en-US" b="1" dirty="0" smtClean="0"/>
              <a:t>天气预报</a:t>
            </a:r>
            <a:r>
              <a:rPr lang="zh-CN" altLang="en-US" b="1" dirty="0"/>
              <a:t>的程序，明天的天气预报计算至少要在今天下午完成；</a:t>
            </a:r>
            <a:endParaRPr lang="en-US" altLang="zh-CN" b="1" dirty="0"/>
          </a:p>
          <a:p>
            <a:pPr lvl="2" indent="-411480"/>
            <a:r>
              <a:rPr lang="zh-CN" altLang="en-US" b="1" dirty="0"/>
              <a:t>数字相机的人脸识别程序，必须在几分之一秒完成工作。用户不会接受更慢的算法。</a:t>
            </a:r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如何评价一个算法的</a:t>
            </a:r>
            <a:r>
              <a:rPr lang="zh-CN" altLang="en-US" dirty="0" smtClean="0"/>
              <a:t>好坏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9631017" y="5067790"/>
            <a:ext cx="914400" cy="4472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2.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算法必须完全正确，否则没有存在的价值。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正确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579018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错误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单选题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5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50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算法的定义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42923" y="1458168"/>
            <a:ext cx="11382778" cy="1643527"/>
            <a:chOff x="651937" y="5387316"/>
            <a:chExt cx="10760587" cy="1643526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281548" cy="1643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377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85A3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（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Algorithm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: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是对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特定问题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求解步骤的一种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描述</a:t>
              </a:r>
              <a:endPara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377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Description of the particular steps of the process of  a problem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），是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指令的有限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序列。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693575" y="4230131"/>
            <a:ext cx="10665337" cy="609398"/>
            <a:chOff x="747187" y="5387316"/>
            <a:chExt cx="10665337" cy="1201566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281548" cy="1201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377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85A3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对一个特定问题，可能没有算法，可能有多个性能不同的算法。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47187" y="5480366"/>
              <a:ext cx="264752" cy="559415"/>
              <a:chOff x="10268425" y="5634036"/>
              <a:chExt cx="424963" cy="895473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268432" y="5634036"/>
                <a:ext cx="424956" cy="895473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268425" y="6264161"/>
                <a:ext cx="121583" cy="265348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9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选取最</a:t>
            </a:r>
            <a:r>
              <a:rPr lang="zh-CN" altLang="en-US" dirty="0"/>
              <a:t>优</a:t>
            </a:r>
            <a:r>
              <a:rPr lang="zh-CN" altLang="en-US"/>
              <a:t>的</a:t>
            </a:r>
            <a:r>
              <a:rPr lang="zh-CN" altLang="en-US" smtClean="0"/>
              <a:t>算法</a:t>
            </a:r>
            <a:endParaRPr lang="en-US" altLang="zh-CN" smtClean="0"/>
          </a:p>
          <a:p>
            <a:r>
              <a:rPr lang="zh-CN" altLang="en-US" smtClean="0"/>
              <a:t>对当前</a:t>
            </a:r>
            <a:r>
              <a:rPr lang="zh-CN" altLang="en-US" dirty="0"/>
              <a:t>算法的不足加以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zh-CN" dirty="0" smtClean="0"/>
              <a:t>算法分析</a:t>
            </a:r>
            <a:r>
              <a:rPr lang="zh-CN" altLang="zh-CN" dirty="0"/>
              <a:t>的</a:t>
            </a:r>
            <a:r>
              <a:rPr lang="zh-CN" altLang="zh-CN" dirty="0" smtClean="0"/>
              <a:t>结果进一步</a:t>
            </a:r>
            <a:r>
              <a:rPr lang="zh-CN" altLang="zh-CN" dirty="0"/>
              <a:t>优化数据结构的逻辑结构和存储</a:t>
            </a:r>
            <a:r>
              <a:rPr lang="zh-CN" altLang="zh-CN" dirty="0" smtClean="0"/>
              <a:t>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算法分析的目的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5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3360" dirty="0"/>
              <a:t>事后统计法步骤：</a:t>
            </a:r>
            <a:endParaRPr lang="en-US" altLang="zh-CN" sz="3360" dirty="0"/>
          </a:p>
          <a:p>
            <a:pPr lvl="1"/>
            <a:r>
              <a:rPr lang="zh-CN" altLang="en-US" sz="2880" dirty="0">
                <a:solidFill>
                  <a:srgbClr val="FF0000"/>
                </a:solidFill>
              </a:rPr>
              <a:t>将算法编制成完整的程序</a:t>
            </a:r>
            <a:endParaRPr lang="en-US" altLang="zh-CN" sz="2880" dirty="0"/>
          </a:p>
          <a:p>
            <a:pPr lvl="1"/>
            <a:r>
              <a:rPr lang="zh-CN" altLang="en-US" sz="2880" dirty="0"/>
              <a:t>在</a:t>
            </a:r>
            <a:r>
              <a:rPr lang="zh-CN" altLang="en-US" sz="2880" dirty="0">
                <a:solidFill>
                  <a:srgbClr val="FF0000"/>
                </a:solidFill>
              </a:rPr>
              <a:t>不同问题规模、不同输入案例</a:t>
            </a:r>
            <a:r>
              <a:rPr lang="zh-CN" altLang="en-US" sz="2880" dirty="0"/>
              <a:t>下执行</a:t>
            </a:r>
            <a:r>
              <a:rPr lang="zh-CN" altLang="zh-CN" sz="2880" dirty="0"/>
              <a:t>程序</a:t>
            </a:r>
            <a:endParaRPr lang="en-US" altLang="zh-CN" sz="2880" dirty="0"/>
          </a:p>
          <a:p>
            <a:pPr lvl="1"/>
            <a:r>
              <a:rPr lang="zh-CN" altLang="en-US" sz="2880" b="1" dirty="0"/>
              <a:t>统计</a:t>
            </a:r>
            <a:r>
              <a:rPr lang="zh-CN" altLang="en-US" sz="2880" dirty="0">
                <a:solidFill>
                  <a:srgbClr val="FF0000"/>
                </a:solidFill>
              </a:rPr>
              <a:t>程序的绝对运行时间</a:t>
            </a:r>
            <a:r>
              <a:rPr lang="zh-CN" altLang="en-US" sz="2880" dirty="0"/>
              <a:t>来度量和研究算法的时间效率。</a:t>
            </a:r>
          </a:p>
          <a:p>
            <a:pPr lvl="1"/>
            <a:endParaRPr lang="zh-CN" altLang="en-US" dirty="0" smtClean="0">
              <a:solidFill>
                <a:srgbClr val="00007D"/>
              </a:solidFill>
              <a:latin typeface="Comic Sans MS" pitchFamily="66" charset="0"/>
              <a:ea typeface="楷体_GB2312" pitchFamily="49" charset="-122"/>
            </a:endParaRPr>
          </a:p>
          <a:p>
            <a:endParaRPr lang="zh-CN" altLang="en-US" dirty="0">
              <a:solidFill>
                <a:srgbClr val="00007D"/>
              </a:solidFill>
              <a:latin typeface="Comic Sans MS" pitchFamily="66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衡量算法</a:t>
            </a:r>
            <a:r>
              <a:rPr lang="zh-CN" altLang="en-US" dirty="0">
                <a:solidFill>
                  <a:srgbClr val="FF0000"/>
                </a:solidFill>
              </a:rPr>
              <a:t>时间</a:t>
            </a:r>
            <a:r>
              <a:rPr lang="zh-CN" altLang="en-US" dirty="0" smtClean="0">
                <a:solidFill>
                  <a:srgbClr val="FF0000"/>
                </a:solidFill>
              </a:rPr>
              <a:t>效率</a:t>
            </a:r>
            <a:r>
              <a:rPr lang="zh-CN" altLang="en-US" dirty="0" smtClean="0"/>
              <a:t>方法</a:t>
            </a:r>
            <a:r>
              <a:rPr lang="zh-CN" altLang="en-US" dirty="0"/>
              <a:t>一：事后</a:t>
            </a:r>
            <a:r>
              <a:rPr lang="zh-CN" altLang="en-US" dirty="0" smtClean="0"/>
              <a:t>统计法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2850" y="1208176"/>
            <a:ext cx="10738212" cy="4867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zh-CN" altLang="en-US" dirty="0"/>
              <a:t>高级语言中的时间函数测量程序运行所花的绝对挂钟</a:t>
            </a:r>
            <a:r>
              <a:rPr lang="zh-CN" altLang="en-US" dirty="0" smtClean="0"/>
              <a:t>时间，</a:t>
            </a:r>
            <a:r>
              <a:rPr lang="zh-CN" altLang="en-US" dirty="0" smtClean="0">
                <a:solidFill>
                  <a:srgbClr val="FF0000"/>
                </a:solidFill>
              </a:rPr>
              <a:t>并对时间数据进行分析；</a:t>
            </a:r>
            <a:endParaRPr lang="zh-CN" altLang="en-US" dirty="0"/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仿宋_GB2312" charset="-122"/>
              </a:rPr>
              <a:t>在程序中</a:t>
            </a:r>
            <a:r>
              <a:rPr lang="zh-CN" altLang="en-US" sz="2800" dirty="0">
                <a:latin typeface="Times New Roman" panose="02020603050405020304" pitchFamily="18" charset="0"/>
                <a:ea typeface="仿宋_GB2312" charset="-122"/>
              </a:rPr>
              <a:t>的某些部位插装时间</a:t>
            </a:r>
            <a:r>
              <a:rPr lang="zh-CN" altLang="en-US" sz="2800" dirty="0" smtClean="0">
                <a:latin typeface="Times New Roman" panose="02020603050405020304" pitchFamily="18" charset="0"/>
                <a:ea typeface="仿宋_GB231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charset="-122"/>
              </a:rPr>
              <a:t>time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charset="-122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ea typeface="仿宋_GB2312" charset="-122"/>
              </a:rPr>
              <a:t>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charset="-122"/>
              </a:rPr>
              <a:t>测定完成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charset="-122"/>
              </a:rPr>
              <a:t>某一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charset="-122"/>
              </a:rPr>
              <a:t>功能的算法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charset="-122"/>
              </a:rPr>
              <a:t>所花费时间。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具体方法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1107" y="6499980"/>
            <a:ext cx="24194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3825" y="2820511"/>
            <a:ext cx="7848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………//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包括数组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的初始化等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double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start, stop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time(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	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reverse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(a, n)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time(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stop)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			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double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runTime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stop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 " " &lt;&lt; n &lt;&lt; " " &lt;&lt;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runTime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22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dirty="0"/>
              <a:t>其它因素</a:t>
            </a:r>
            <a:r>
              <a:rPr lang="zh-CN" altLang="en-US" dirty="0" smtClean="0"/>
              <a:t>可掩盖</a:t>
            </a:r>
            <a:r>
              <a:rPr lang="zh-CN" altLang="en-US" dirty="0"/>
              <a:t>算法</a:t>
            </a:r>
            <a:r>
              <a:rPr lang="zh-CN" altLang="en-US" dirty="0" smtClean="0"/>
              <a:t>本质，并不是</a:t>
            </a:r>
            <a:r>
              <a:rPr lang="zh-CN" altLang="en-US" dirty="0"/>
              <a:t>客观的算法</a:t>
            </a:r>
            <a:r>
              <a:rPr lang="zh-CN" altLang="en-US" dirty="0" smtClean="0"/>
              <a:t>性能评价方法。</a:t>
            </a:r>
            <a:endParaRPr lang="en-US" altLang="zh-CN" dirty="0" smtClean="0"/>
          </a:p>
          <a:p>
            <a:pPr lvl="1"/>
            <a:r>
              <a:rPr lang="zh-CN" altLang="zh-CN" smtClean="0"/>
              <a:t>程序</a:t>
            </a:r>
            <a:r>
              <a:rPr lang="zh-CN" altLang="zh-CN"/>
              <a:t>的绝对运行时间与软硬件环境有关</a:t>
            </a:r>
            <a:r>
              <a:rPr lang="zh-CN" altLang="zh-CN" smtClean="0"/>
              <a:t>，受</a:t>
            </a:r>
            <a:r>
              <a:rPr lang="zh-CN" altLang="zh-CN"/>
              <a:t>硬件环境（如处理器性能、内存和硬盘容量）以及算法运行的软件环境（如操作系统，程序设计语言）等的</a:t>
            </a:r>
            <a:r>
              <a:rPr lang="zh-CN" altLang="zh-CN" smtClean="0"/>
              <a:t>影响。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．必须编写完整程序并运行。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事后统计法的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程序运行时间相关因素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</a:t>
            </a:r>
            <a:r>
              <a:rPr lang="zh-CN" altLang="en-US" dirty="0"/>
              <a:t>在计算机上运行所花时间取决于下列因素：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① </a:t>
            </a:r>
            <a:r>
              <a:rPr lang="zh-CN" altLang="en-US" dirty="0" smtClean="0">
                <a:solidFill>
                  <a:srgbClr val="FF0000"/>
                </a:solidFill>
              </a:rPr>
              <a:t>程序所用算法</a:t>
            </a:r>
            <a:r>
              <a:rPr lang="zh-CN" altLang="en-US" dirty="0">
                <a:solidFill>
                  <a:srgbClr val="FF0000"/>
                </a:solidFill>
              </a:rPr>
              <a:t>选用何种策略；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② 问题的规模；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③ 所使用的程序设计语言，就同一个算法而言，用级别越高的语言实现，其执行的效率越低；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④ 编译程序所产生的机器代码的质量；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⑤ 处理器性能、内存和硬盘容量等。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 smtClean="0"/>
              <a:t>独立</a:t>
            </a:r>
            <a:r>
              <a:rPr lang="zh-CN" altLang="zh-CN" dirty="0"/>
              <a:t>于所有软硬件</a:t>
            </a:r>
            <a:r>
              <a:rPr lang="zh-CN" altLang="zh-CN" dirty="0" smtClean="0"/>
              <a:t>因素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获得程序执行的精准时间</a:t>
            </a:r>
            <a:r>
              <a:rPr lang="zh-CN" altLang="zh-CN" dirty="0" smtClean="0"/>
              <a:t>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称为“</a:t>
            </a:r>
            <a:r>
              <a:rPr lang="zh-CN" altLang="zh-CN" dirty="0">
                <a:solidFill>
                  <a:srgbClr val="FF0000"/>
                </a:solidFill>
              </a:rPr>
              <a:t>时间复杂度</a:t>
            </a:r>
            <a:r>
              <a:rPr lang="zh-CN" altLang="zh-CN" dirty="0"/>
              <a:t>”</a:t>
            </a:r>
            <a:r>
              <a:rPr lang="zh-CN" altLang="zh-CN" dirty="0" smtClean="0"/>
              <a:t>的</a:t>
            </a:r>
            <a:r>
              <a:rPr lang="zh-CN" altLang="zh-CN" dirty="0" smtClean="0">
                <a:solidFill>
                  <a:srgbClr val="7030A0"/>
                </a:solidFill>
              </a:rPr>
              <a:t>数量级</a:t>
            </a:r>
            <a:r>
              <a:rPr lang="zh-CN" altLang="zh-CN" dirty="0"/>
              <a:t>的量度，反映出</a:t>
            </a:r>
            <a:r>
              <a:rPr lang="zh-CN" altLang="zh-CN" dirty="0">
                <a:solidFill>
                  <a:srgbClr val="FF0000"/>
                </a:solidFill>
              </a:rPr>
              <a:t>随着问题规模的增大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算法运行时间的增长</a:t>
            </a:r>
            <a:r>
              <a:rPr lang="zh-CN" altLang="zh-CN" dirty="0" smtClean="0">
                <a:solidFill>
                  <a:srgbClr val="FF0000"/>
                </a:solidFill>
              </a:rPr>
              <a:t>趋势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zh-CN" altLang="zh-CN" dirty="0">
                <a:solidFill>
                  <a:srgbClr val="7030A0"/>
                </a:solidFill>
              </a:rPr>
              <a:t>算法编制成完整程序</a:t>
            </a:r>
            <a:r>
              <a:rPr lang="zh-CN" altLang="zh-CN" dirty="0"/>
              <a:t>前即</a:t>
            </a:r>
            <a:r>
              <a:rPr lang="zh-CN" altLang="en-US" dirty="0"/>
              <a:t>可衡量出</a:t>
            </a:r>
            <a:r>
              <a:rPr lang="zh-CN" altLang="zh-CN" dirty="0"/>
              <a:t>算法的</a:t>
            </a:r>
            <a:r>
              <a:rPr lang="zh-CN" altLang="zh-CN" dirty="0" smtClean="0"/>
              <a:t>性能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61930" y="318254"/>
            <a:ext cx="10330069" cy="6483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衡量算法时间效率方法二：</a:t>
            </a:r>
            <a:r>
              <a:rPr lang="zh-CN" altLang="en-US" dirty="0">
                <a:solidFill>
                  <a:srgbClr val="FF0000"/>
                </a:solidFill>
              </a:rPr>
              <a:t>事前分析</a:t>
            </a:r>
            <a:r>
              <a:rPr lang="zh-CN" altLang="en-US" dirty="0" smtClean="0">
                <a:solidFill>
                  <a:srgbClr val="FF0000"/>
                </a:solidFill>
              </a:rPr>
              <a:t>估算方法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429883" y="1220755"/>
            <a:ext cx="9245827" cy="53189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将</a:t>
            </a:r>
            <a:r>
              <a:rPr lang="zh-CN" altLang="en-US" u="sng" dirty="0">
                <a:solidFill>
                  <a:srgbClr val="FF0000"/>
                </a:solidFill>
              </a:rPr>
              <a:t>算法运行总工作量</a:t>
            </a:r>
            <a:r>
              <a:rPr lang="zh-CN" altLang="en-US" dirty="0" smtClean="0"/>
              <a:t>用算法中</a:t>
            </a:r>
            <a:r>
              <a:rPr lang="zh-CN" altLang="en-US" u="sng" dirty="0" smtClean="0">
                <a:solidFill>
                  <a:srgbClr val="FF0000"/>
                </a:solidFill>
              </a:rPr>
              <a:t>所有语句的执行</a:t>
            </a:r>
            <a:r>
              <a:rPr lang="zh-CN" altLang="en-US" dirty="0" smtClean="0">
                <a:solidFill>
                  <a:srgbClr val="FF0000"/>
                </a:solidFill>
              </a:rPr>
              <a:t>次数之和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表示，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7030A0"/>
                </a:solidFill>
              </a:rPr>
              <a:t>时间函数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7030A0"/>
                </a:solidFill>
              </a:rPr>
              <a:t>时间代价函数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7432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dirty="0" smtClean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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时，时间</a:t>
            </a:r>
            <a:r>
              <a:rPr lang="zh-CN" altLang="zh-CN" dirty="0" smtClean="0">
                <a:solidFill>
                  <a:srgbClr val="000000"/>
                </a:solidFill>
              </a:rPr>
              <a:t>函数</a:t>
            </a:r>
            <a:r>
              <a:rPr lang="en-US" altLang="zh-CN" dirty="0"/>
              <a:t>T(n)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数量级表示称为渐进时间复杂度，简称时间复杂度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记为</a:t>
            </a:r>
            <a:r>
              <a:rPr lang="en-US" altLang="zh-CN" dirty="0">
                <a:solidFill>
                  <a:srgbClr val="000000"/>
                </a:solidFill>
              </a:rPr>
              <a:t>T(n)=O(f(n))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dirty="0">
                <a:solidFill>
                  <a:srgbClr val="FF0000"/>
                </a:solidFill>
              </a:rPr>
              <a:t>表示当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趋于无穷大时，算法运行时间由</a:t>
            </a:r>
            <a:r>
              <a:rPr lang="en-US" altLang="zh-CN" dirty="0">
                <a:solidFill>
                  <a:srgbClr val="FF0000"/>
                </a:solidFill>
              </a:rPr>
              <a:t>f(n)</a:t>
            </a:r>
            <a:r>
              <a:rPr lang="zh-CN" altLang="zh-CN" dirty="0">
                <a:solidFill>
                  <a:srgbClr val="FF0000"/>
                </a:solidFill>
              </a:rPr>
              <a:t>决定，运行时间的增长率与</a:t>
            </a:r>
            <a:r>
              <a:rPr lang="en-US" altLang="zh-CN" dirty="0">
                <a:solidFill>
                  <a:srgbClr val="FF0000"/>
                </a:solidFill>
              </a:rPr>
              <a:t>f(n)</a:t>
            </a:r>
            <a:r>
              <a:rPr lang="zh-CN" altLang="zh-CN" dirty="0">
                <a:solidFill>
                  <a:srgbClr val="FF0000"/>
                </a:solidFill>
              </a:rPr>
              <a:t>的增长率相同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939163" y="188335"/>
            <a:ext cx="9859871" cy="6483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衡量算法时间效率方法二：</a:t>
            </a:r>
            <a:r>
              <a:rPr lang="zh-CN" altLang="en-US" dirty="0">
                <a:solidFill>
                  <a:srgbClr val="FF0000"/>
                </a:solidFill>
              </a:rPr>
              <a:t>事前分析</a:t>
            </a:r>
            <a:r>
              <a:rPr lang="zh-CN" altLang="en-US" dirty="0" smtClean="0">
                <a:solidFill>
                  <a:srgbClr val="FF0000"/>
                </a:solidFill>
              </a:rPr>
              <a:t>估算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608489" y="2009451"/>
          <a:ext cx="81280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4785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171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语句执行次数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m=0;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=1;i&lt;=</a:t>
                      </a:r>
                      <a:r>
                        <a:rPr lang="en-US" altLang="zh-CN" baseline="0" dirty="0" err="1" smtClean="0"/>
                        <a:t>n;i</a:t>
                      </a:r>
                      <a:r>
                        <a:rPr lang="en-US" altLang="zh-CN" baseline="0" dirty="0" smtClean="0"/>
                        <a:t>++)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m++;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渐进时间复杂度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6206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72489" y="4071530"/>
            <a:ext cx="1816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T(n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)=O(n)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72489" y="2475489"/>
            <a:ext cx="3609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2489" y="2900221"/>
            <a:ext cx="1314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1,n+1,n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4091" y="3233487"/>
            <a:ext cx="3593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2489" y="3646798"/>
            <a:ext cx="17588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T(n)=3n+3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54267" y="40312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3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50557"/>
              </p:ext>
            </p:extLst>
          </p:nvPr>
        </p:nvGraphicFramePr>
        <p:xfrm>
          <a:off x="472708" y="1874697"/>
          <a:ext cx="8128000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4785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171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语句执行次数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m=0;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=1;i&lt;=</a:t>
                      </a:r>
                      <a:r>
                        <a:rPr lang="en-US" altLang="zh-CN" baseline="0" dirty="0" err="1" smtClean="0"/>
                        <a:t>n;i</a:t>
                      </a:r>
                      <a:r>
                        <a:rPr lang="en-US" altLang="zh-CN" baseline="0" dirty="0" smtClean="0"/>
                        <a:t>++)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j=</a:t>
                      </a:r>
                      <a:r>
                        <a:rPr lang="en-US" altLang="zh-CN" dirty="0" err="1" smtClean="0"/>
                        <a:t>i;j</a:t>
                      </a:r>
                      <a:r>
                        <a:rPr lang="en-US" altLang="zh-CN" dirty="0" smtClean="0"/>
                        <a:t>&lt;=</a:t>
                      </a:r>
                      <a:r>
                        <a:rPr lang="en-US" altLang="zh-CN" dirty="0" err="1" smtClean="0"/>
                        <a:t>n;j</a:t>
                      </a:r>
                      <a:r>
                        <a:rPr lang="en-US" altLang="zh-CN" dirty="0" smtClean="0"/>
                        <a:t>++)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m++;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渐进时间复杂度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6206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64916" y="4412483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T(n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)=O(n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6708" y="2340735"/>
            <a:ext cx="3609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6708" y="2765467"/>
            <a:ext cx="1314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1,n+1,n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8310" y="3098733"/>
            <a:ext cx="46038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n,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6708" y="3987751"/>
            <a:ext cx="300755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T(n</a:t>
            </a: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)=1.5n</a:t>
            </a:r>
            <a:r>
              <a:rPr kumimoji="0" lang="en-US" altLang="zh-CN" sz="216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</a:t>
            </a: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+5.5n+3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7704" y="3098733"/>
            <a:ext cx="198964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n(n+1)/2+n,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351" y="3098733"/>
            <a:ext cx="14879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n(n+1)/2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36708" y="3543242"/>
            <a:ext cx="14879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n(n+1)/2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776010" y="1732547"/>
                <a:ext cx="3322946" cy="326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528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F528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e>
                    </m:nary>
                  </m:oMath>
                </a14:m>
                <a:endPara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5281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F528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=n(n+1)-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F528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nary>
                  </m:oMath>
                </a14:m>
                <a:endPara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5281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F5281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010" y="1732547"/>
                <a:ext cx="3322946" cy="3260380"/>
              </a:xfrm>
              <a:prstGeom prst="rect">
                <a:avLst/>
              </a:prstGeom>
              <a:blipFill>
                <a:blip r:embed="rId2"/>
                <a:stretch>
                  <a:fillRect l="-4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54267" y="40312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5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257063" y="1355170"/>
            <a:ext cx="9418646" cy="4867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在上述算法</a:t>
            </a:r>
            <a:r>
              <a:rPr lang="zh-CN" altLang="en-US" dirty="0"/>
              <a:t>中，将</a:t>
            </a:r>
            <a:r>
              <a:rPr lang="zh-CN" altLang="en-US" dirty="0" smtClean="0"/>
              <a:t>所有操作</a:t>
            </a:r>
            <a:r>
              <a:rPr lang="zh-CN" altLang="en-US" dirty="0"/>
              <a:t>执行次数加起来，得到时间函数</a:t>
            </a:r>
            <a:r>
              <a:rPr lang="en-US" altLang="zh-CN" dirty="0"/>
              <a:t>T(n</a:t>
            </a:r>
            <a:r>
              <a:rPr lang="en-US" altLang="zh-CN" dirty="0" smtClean="0"/>
              <a:t>)=1.5n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+5.5n+4</a:t>
            </a:r>
            <a:r>
              <a:rPr lang="zh-CN" altLang="en-US" dirty="0" smtClean="0"/>
              <a:t>，</a:t>
            </a:r>
            <a:r>
              <a:rPr lang="en-US" altLang="zh-CN" dirty="0"/>
              <a:t>n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>
                <a:solidFill>
                  <a:srgbClr val="FF0000"/>
                </a:solidFill>
              </a:rPr>
              <a:t>的规模，规模</a:t>
            </a:r>
            <a:r>
              <a:rPr lang="zh-CN" altLang="en-US" dirty="0" smtClean="0">
                <a:solidFill>
                  <a:srgbClr val="FF0000"/>
                </a:solidFill>
              </a:rPr>
              <a:t>因子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足够大时，对</a:t>
            </a:r>
            <a:r>
              <a:rPr lang="en-US" altLang="zh-CN" dirty="0"/>
              <a:t>T(n)</a:t>
            </a:r>
            <a:r>
              <a:rPr lang="zh-CN" altLang="en-US" dirty="0"/>
              <a:t>的值起决定性影响的是第一</a:t>
            </a:r>
            <a:r>
              <a:rPr lang="zh-CN" altLang="en-US" dirty="0" smtClean="0"/>
              <a:t>项</a:t>
            </a:r>
            <a:r>
              <a:rPr lang="en-US" altLang="zh-CN" dirty="0" smtClean="0"/>
              <a:t>1.5n</a:t>
            </a:r>
            <a:r>
              <a:rPr lang="en-US" altLang="zh-CN" baseline="30000" dirty="0" smtClean="0"/>
              <a:t>2</a:t>
            </a:r>
            <a:r>
              <a:rPr lang="zh-CN" altLang="en-US" dirty="0"/>
              <a:t>，</a:t>
            </a:r>
            <a:r>
              <a:rPr lang="zh-CN" altLang="en-US" dirty="0" smtClean="0"/>
              <a:t>第二、三项</a:t>
            </a:r>
            <a:r>
              <a:rPr lang="zh-CN" altLang="en-US" dirty="0"/>
              <a:t>可以忽略不计，即可以认为</a:t>
            </a:r>
            <a:r>
              <a:rPr lang="en-US" altLang="zh-CN" dirty="0"/>
              <a:t>T(n)</a:t>
            </a:r>
            <a:r>
              <a:rPr lang="zh-CN" altLang="en-US" dirty="0"/>
              <a:t>的值接近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1.5n</a:t>
            </a:r>
            <a:r>
              <a:rPr lang="en-US" altLang="zh-CN" baseline="30000" dirty="0" smtClean="0"/>
              <a:t>2</a:t>
            </a:r>
            <a:r>
              <a:rPr lang="zh-CN" altLang="en-US" dirty="0"/>
              <a:t>，进而认为该算法运行时间的增长率与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的增长率是相同的，表示为</a:t>
            </a:r>
            <a:r>
              <a:rPr lang="en-US" altLang="zh-CN" dirty="0"/>
              <a:t>T(n)=O(n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这种时间性能的表示方法称为算法的</a:t>
            </a:r>
            <a:r>
              <a:rPr lang="zh-CN" altLang="en-US" dirty="0">
                <a:solidFill>
                  <a:srgbClr val="FF0000"/>
                </a:solidFill>
              </a:rPr>
              <a:t>渐进时间复杂度</a:t>
            </a:r>
            <a:r>
              <a:rPr lang="zh-CN" altLang="en-US" dirty="0"/>
              <a:t>，是一个数量级的概念，用大</a:t>
            </a:r>
            <a:r>
              <a:rPr lang="en-US" altLang="zh-CN" dirty="0"/>
              <a:t>O</a:t>
            </a:r>
            <a:r>
              <a:rPr lang="zh-CN" altLang="en-US" dirty="0"/>
              <a:t>记号表示，反映出在规模</a:t>
            </a:r>
            <a:r>
              <a:rPr lang="en-US" altLang="zh-CN" dirty="0"/>
              <a:t>n</a:t>
            </a:r>
            <a:r>
              <a:rPr lang="zh-CN" altLang="en-US" dirty="0"/>
              <a:t>趋于无穷大的过程中，</a:t>
            </a:r>
            <a:r>
              <a:rPr lang="zh-CN" altLang="en-US" dirty="0" smtClean="0"/>
              <a:t>算法运行时间增长</a:t>
            </a:r>
            <a:r>
              <a:rPr lang="zh-CN" altLang="en-US" dirty="0"/>
              <a:t>的速度。</a:t>
            </a:r>
          </a:p>
          <a:p>
            <a:r>
              <a:rPr lang="en-US" altLang="zh-CN" dirty="0"/>
              <a:t>T(n)=O(n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，称为平方阶的时间复杂度。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8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03085" y="2114580"/>
            <a:ext cx="1080000" cy="792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输  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86371" y="1415943"/>
            <a:ext cx="2772000" cy="2679808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操作步骤：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(1).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………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(2).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………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(3).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………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(4).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38791" y="2169011"/>
            <a:ext cx="1080000" cy="792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输  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7862" y="5059680"/>
            <a:ext cx="9030943" cy="720000"/>
            <a:chOff x="1137861" y="5059680"/>
            <a:chExt cx="9030943" cy="720000"/>
          </a:xfrm>
        </p:grpSpPr>
        <p:sp>
          <p:nvSpPr>
            <p:cNvPr id="8" name="Rectangle 11"/>
            <p:cNvSpPr/>
            <p:nvPr/>
          </p:nvSpPr>
          <p:spPr>
            <a:xfrm>
              <a:off x="1888804" y="5059680"/>
              <a:ext cx="828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算法不是问题的答案，而是解决问题的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操作步骤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" name="Group 70"/>
            <p:cNvGrpSpPr/>
            <p:nvPr/>
          </p:nvGrpSpPr>
          <p:grpSpPr>
            <a:xfrm>
              <a:off x="1137861" y="51405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0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099211" y="1249709"/>
                <a:ext cx="5755909" cy="3422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例如，判断一个整数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n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是否为素数的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算法：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输入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n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，输出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true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或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false</a:t>
                </a:r>
              </a:p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操作步骤：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（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1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）将</a:t>
                </a:r>
                <a:r>
                  <a:rPr kumimoji="0" lang="en-US" altLang="zh-CN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赋值为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2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；</a:t>
                </a:r>
              </a:p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（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2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）若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n % </a:t>
                </a:r>
                <a:r>
                  <a:rPr kumimoji="0" lang="en-US" altLang="zh-CN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为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0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，则返回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false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；</a:t>
                </a:r>
              </a:p>
              <a:p>
                <a:pPr marL="411470" marR="0" lvl="0" indent="-41147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（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3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）若</a:t>
                </a:r>
                <a:r>
                  <a:rPr kumimoji="0" lang="en-US" altLang="zh-CN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kumimoji="0" lang="en-US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e>
                    </m:rad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，则返回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true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；否则</a:t>
                </a:r>
                <a:r>
                  <a:rPr kumimoji="0" lang="en-US" altLang="zh-CN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增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1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，转（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2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）继续。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211" y="1249709"/>
                <a:ext cx="5755909" cy="3422604"/>
              </a:xfrm>
              <a:prstGeom prst="rect">
                <a:avLst/>
              </a:prstGeom>
              <a:blipFill>
                <a:blip r:embed="rId3"/>
                <a:stretch>
                  <a:fillRect l="-1483" t="-1783" r="-1059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算法的定义</a:t>
            </a:r>
          </a:p>
        </p:txBody>
      </p:sp>
    </p:spTree>
    <p:extLst>
      <p:ext uri="{BB962C8B-B14F-4D97-AF65-F5344CB8AC3E}">
        <p14:creationId xmlns:p14="http://schemas.microsoft.com/office/powerpoint/2010/main" val="25076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当且仅当存在正常数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T(n)≤</a:t>
            </a:r>
            <a:r>
              <a:rPr lang="en-US" altLang="zh-CN" dirty="0" err="1">
                <a:solidFill>
                  <a:srgbClr val="FF0000"/>
                </a:solidFill>
              </a:rPr>
              <a:t>c×f</a:t>
            </a:r>
            <a:r>
              <a:rPr lang="en-US" altLang="zh-CN" dirty="0">
                <a:solidFill>
                  <a:srgbClr val="FF0000"/>
                </a:solidFill>
              </a:rPr>
              <a:t>(n)</a:t>
            </a:r>
            <a:r>
              <a:rPr lang="zh-CN" altLang="en-US" dirty="0"/>
              <a:t>总是成立，则称该算法的时间复杂度为</a:t>
            </a:r>
            <a:r>
              <a:rPr lang="en-US" altLang="zh-CN" dirty="0"/>
              <a:t>O(f(n))</a:t>
            </a:r>
            <a:r>
              <a:rPr lang="zh-CN" altLang="en-US" dirty="0"/>
              <a:t>，记为</a:t>
            </a:r>
            <a:r>
              <a:rPr lang="en-US" altLang="zh-CN" dirty="0"/>
              <a:t>T(n)=O(f(n))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假设 </a:t>
            </a:r>
            <a:r>
              <a:rPr lang="en-US" altLang="zh-CN" dirty="0" smtClean="0"/>
              <a:t>T(n)=2n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n≥1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T(n)=2n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+n≤2n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≤3n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，总是成立，即存在</a:t>
            </a:r>
            <a:r>
              <a:rPr lang="zh-CN" altLang="en-US" dirty="0"/>
              <a:t>正常数</a:t>
            </a:r>
            <a:r>
              <a:rPr lang="en-US" altLang="zh-CN" dirty="0"/>
              <a:t>c=3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 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T(n)=O(n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以大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表示的时间复杂度，是对算法执行时间的一种</a:t>
            </a:r>
            <a:r>
              <a:rPr lang="zh-CN" altLang="en-US" dirty="0" smtClean="0">
                <a:solidFill>
                  <a:srgbClr val="FF0000"/>
                </a:solidFill>
              </a:rPr>
              <a:t>保守估计</a:t>
            </a:r>
            <a:r>
              <a:rPr lang="zh-CN" altLang="en-US" dirty="0" smtClean="0"/>
              <a:t>，是算法性能的</a:t>
            </a:r>
            <a:r>
              <a:rPr lang="zh-CN" altLang="en-US" dirty="0" smtClean="0">
                <a:solidFill>
                  <a:srgbClr val="FF0000"/>
                </a:solidFill>
              </a:rPr>
              <a:t>上界</a:t>
            </a:r>
            <a:r>
              <a:rPr lang="zh-CN" altLang="en-US" dirty="0" smtClean="0"/>
              <a:t>，即对于规模为</a:t>
            </a:r>
            <a:r>
              <a:rPr lang="en-US" altLang="zh-CN" dirty="0" smtClean="0"/>
              <a:t>n(n</a:t>
            </a:r>
            <a:r>
              <a:rPr lang="en-US" altLang="zh-CN" dirty="0"/>
              <a:t>≥n</a:t>
            </a:r>
            <a:r>
              <a:rPr lang="en-US" altLang="zh-CN" baseline="-25000" dirty="0"/>
              <a:t>0 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的任意输入，算法的运行时间都</a:t>
            </a:r>
            <a:r>
              <a:rPr lang="zh-CN" altLang="en-US" dirty="0" smtClean="0">
                <a:solidFill>
                  <a:srgbClr val="FF0000"/>
                </a:solidFill>
              </a:rPr>
              <a:t>不会超过</a:t>
            </a:r>
            <a:r>
              <a:rPr lang="en-US" altLang="zh-CN" dirty="0" smtClean="0">
                <a:solidFill>
                  <a:srgbClr val="FF0000"/>
                </a:solidFill>
              </a:rPr>
              <a:t>O(f(n))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7030A0"/>
                </a:solidFill>
              </a:rPr>
              <a:t>即时间性能不会差于</a:t>
            </a:r>
            <a:r>
              <a:rPr lang="en-US" altLang="zh-CN" dirty="0" smtClean="0">
                <a:solidFill>
                  <a:srgbClr val="7030A0"/>
                </a:solidFill>
              </a:rPr>
              <a:t>O(f(n))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时间复杂度的数学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74320">
              <a:defRPr/>
            </a:pP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）将所有语句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操作</a:t>
            </a:r>
            <a:r>
              <a:rPr lang="zh-CN" altLang="zh-CN" dirty="0">
                <a:solidFill>
                  <a:srgbClr val="000000"/>
                </a:solidFill>
              </a:rPr>
              <a:t>执行次数之和作为算法的运行时间函数</a:t>
            </a:r>
            <a:r>
              <a:rPr lang="en-US" altLang="zh-CN" dirty="0">
                <a:solidFill>
                  <a:srgbClr val="000000"/>
                </a:solidFill>
              </a:rPr>
              <a:t>T(n)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</a:p>
          <a:p>
            <a:pPr marL="274320">
              <a:defRPr/>
            </a:pP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）</a:t>
            </a:r>
            <a:r>
              <a:rPr lang="zh-CN" altLang="en-US" dirty="0">
                <a:solidFill>
                  <a:srgbClr val="000000"/>
                </a:solidFill>
              </a:rPr>
              <a:t>忽略时间函数</a:t>
            </a:r>
            <a:r>
              <a:rPr lang="en-US" altLang="zh-CN" dirty="0">
                <a:solidFill>
                  <a:srgbClr val="000000"/>
                </a:solidFill>
              </a:rPr>
              <a:t>T(n)</a:t>
            </a:r>
            <a:r>
              <a:rPr lang="zh-CN" altLang="en-US" dirty="0">
                <a:solidFill>
                  <a:srgbClr val="000000"/>
                </a:solidFill>
              </a:rPr>
              <a:t>的低次项部分和最高次项的系数，只取时间函数的</a:t>
            </a:r>
            <a:r>
              <a:rPr lang="zh-CN" altLang="en-US" dirty="0">
                <a:solidFill>
                  <a:srgbClr val="7030A0"/>
                </a:solidFill>
              </a:rPr>
              <a:t>最高次项</a:t>
            </a:r>
            <a:r>
              <a:rPr lang="zh-CN" altLang="en-US" dirty="0">
                <a:solidFill>
                  <a:srgbClr val="000000"/>
                </a:solidFill>
              </a:rPr>
              <a:t>，并辅以大</a:t>
            </a:r>
            <a:r>
              <a:rPr lang="en-US" altLang="zh-CN" dirty="0">
                <a:solidFill>
                  <a:srgbClr val="000000"/>
                </a:solidFill>
              </a:rPr>
              <a:t>O</a:t>
            </a:r>
            <a:r>
              <a:rPr lang="zh-CN" altLang="en-US" dirty="0">
                <a:solidFill>
                  <a:srgbClr val="000000"/>
                </a:solidFill>
              </a:rPr>
              <a:t>记号表示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54380" lvl="1">
              <a:defRPr/>
            </a:pPr>
            <a:r>
              <a:rPr lang="en-US" altLang="zh-CN" dirty="0" smtClean="0">
                <a:solidFill>
                  <a:srgbClr val="0070C0"/>
                </a:solidFill>
              </a:rPr>
              <a:t>n</a:t>
            </a:r>
            <a:r>
              <a:rPr lang="zh-CN" altLang="zh-CN" dirty="0">
                <a:solidFill>
                  <a:srgbClr val="0070C0"/>
                </a:solidFill>
              </a:rPr>
              <a:t>指的是问题的规模，</a:t>
            </a:r>
            <a:r>
              <a:rPr lang="zh-CN" altLang="zh-CN" dirty="0">
                <a:solidFill>
                  <a:srgbClr val="000000"/>
                </a:solidFill>
              </a:rPr>
              <a:t>如被排序的数组中元素的个数，矩阵的阶数等。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时间复杂</a:t>
            </a:r>
            <a:r>
              <a:rPr lang="zh-CN" altLang="en-US"/>
              <a:t>度</a:t>
            </a:r>
            <a:r>
              <a:rPr lang="zh-CN" altLang="en-US" smtClean="0"/>
              <a:t>计算方法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666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673886" y="1232109"/>
          <a:ext cx="7470112" cy="3737456"/>
        </p:xfrm>
        <a:graphic>
          <a:graphicData uri="http://schemas.openxmlformats.org/drawingml/2006/table">
            <a:tbl>
              <a:tblPr firstRow="1" firstCol="1" bandRow="1"/>
              <a:tblGrid>
                <a:gridCol w="42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时间函数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时间复杂度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800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+1000n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3n</a:t>
                      </a:r>
                      <a:r>
                        <a:rPr lang="en-US" sz="1800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+100n</a:t>
                      </a:r>
                      <a:r>
                        <a:rPr lang="en-US" sz="1800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10+3log</a:t>
                      </a:r>
                      <a:r>
                        <a:rPr lang="en-US" sz="18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10n+20nlog</a:t>
                      </a:r>
                      <a:r>
                        <a:rPr lang="en-US" sz="18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12+n</a:t>
                      </a:r>
                      <a:r>
                        <a:rPr lang="en-US" sz="1800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</a:t>
                      </a:r>
                      <a:r>
                        <a:rPr lang="en-US" sz="1800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1000n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8725" y="401112"/>
            <a:ext cx="7388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不同时间函数对应的时间复杂度</a:t>
            </a: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803" y="1756538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O(n</a:t>
            </a:r>
            <a:r>
              <a:rPr lang="en-US" altLang="zh-CN" sz="2400" kern="0" baseline="30000" dirty="0">
                <a:latin typeface="Arial"/>
                <a:cs typeface="宋体"/>
              </a:rPr>
              <a:t>2</a:t>
            </a:r>
            <a:r>
              <a:rPr lang="en-US" altLang="zh-CN" sz="2400" kern="0" dirty="0">
                <a:latin typeface="Arial"/>
                <a:cs typeface="宋体"/>
              </a:rPr>
              <a:t>)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5767" y="2288809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O(n</a:t>
            </a:r>
            <a:r>
              <a:rPr lang="en-US" altLang="zh-CN" sz="2400" kern="0" baseline="30000" dirty="0">
                <a:latin typeface="Arial"/>
                <a:cs typeface="宋体"/>
              </a:rPr>
              <a:t>3</a:t>
            </a:r>
            <a:r>
              <a:rPr lang="en-US" altLang="zh-CN" sz="2400" kern="0" dirty="0">
                <a:latin typeface="Arial"/>
                <a:cs typeface="宋体"/>
              </a:rPr>
              <a:t>)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6550" y="2821080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O(log</a:t>
            </a:r>
            <a:r>
              <a:rPr lang="en-US" altLang="zh-CN" sz="2400" kern="0" baseline="-25000" dirty="0">
                <a:latin typeface="Arial"/>
                <a:cs typeface="宋体"/>
              </a:rPr>
              <a:t>10</a:t>
            </a:r>
            <a:r>
              <a:rPr lang="en-US" altLang="zh-CN" sz="2400" kern="0" dirty="0">
                <a:latin typeface="Arial"/>
                <a:cs typeface="宋体"/>
              </a:rPr>
              <a:t>n)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6550" y="3452592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O(nlog</a:t>
            </a:r>
            <a:r>
              <a:rPr lang="en-US" altLang="zh-CN" sz="2400" kern="0" baseline="-25000" dirty="0">
                <a:latin typeface="Arial"/>
                <a:cs typeface="宋体"/>
              </a:rPr>
              <a:t>10</a:t>
            </a:r>
            <a:r>
              <a:rPr lang="en-US" altLang="zh-CN" sz="2400" kern="0" dirty="0">
                <a:latin typeface="Arial"/>
                <a:cs typeface="宋体"/>
              </a:rPr>
              <a:t>n)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6550" y="3929076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O(2</a:t>
            </a:r>
            <a:r>
              <a:rPr lang="en-US" altLang="zh-CN" sz="2400" kern="0" baseline="30000" dirty="0">
                <a:latin typeface="Arial"/>
                <a:cs typeface="宋体"/>
              </a:rPr>
              <a:t>n</a:t>
            </a:r>
            <a:r>
              <a:rPr lang="en-US" altLang="zh-CN" sz="2400" kern="0" dirty="0">
                <a:latin typeface="Arial"/>
                <a:cs typeface="宋体"/>
              </a:rPr>
              <a:t>)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3458" y="440220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Arial"/>
                <a:cs typeface="宋体"/>
              </a:rPr>
              <a:t>O(n)</a:t>
            </a:r>
            <a:endParaRPr lang="zh-CN" altLang="zh-CN" sz="2400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26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3886" y="1232109"/>
              <a:ext cx="7470112" cy="37374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2812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889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b="1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时间函数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b="1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时间复杂度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+1000n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+100n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10+3log</a:t>
                          </a:r>
                          <a:r>
                            <a:rPr lang="en-US" sz="1800" kern="100" baseline="-25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n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4693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4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10n+20nlog</a:t>
                          </a:r>
                          <a:r>
                            <a:rPr lang="en-US" sz="1800" kern="100" baseline="-25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nlog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n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5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12+n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+2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  <a:ea typeface="宋体"/>
                                        <a:cs typeface="Times New Roman"/>
                                      </a:rPr>
                                      <m:t>n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076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6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1000n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n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159304"/>
                  </p:ext>
                </p:extLst>
              </p:nvPr>
            </p:nvGraphicFramePr>
            <p:xfrm>
              <a:off x="1673886" y="1232109"/>
              <a:ext cx="7470112" cy="37374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281201"/>
                    <a:gridCol w="3188911"/>
                  </a:tblGrid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b="1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时间函数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b="1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时间复杂度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+1000n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101235" b="-562963"/>
                          </a:stretch>
                        </a:blipFill>
                      </a:tcPr>
                    </a:tc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+100n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198780" b="-456098"/>
                          </a:stretch>
                        </a:blipFill>
                      </a:tcPr>
                    </a:tc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10+3log</a:t>
                          </a:r>
                          <a:r>
                            <a:rPr lang="en-US" sz="1800" kern="100" baseline="-25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298780" b="-356098"/>
                          </a:stretch>
                        </a:blipFill>
                      </a:tcPr>
                    </a:tc>
                  </a:tr>
                  <a:tr h="74693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4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10n+20nlog</a:t>
                          </a:r>
                          <a:r>
                            <a:rPr lang="en-US" sz="1800" kern="100" baseline="-25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268033" b="-139344"/>
                          </a:stretch>
                        </a:blipFill>
                      </a:tcPr>
                    </a:tc>
                  </a:tr>
                  <a:tr h="49795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5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12+n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3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+2</a:t>
                          </a:r>
                          <a:r>
                            <a:rPr lang="en-US" sz="1800" kern="100" baseline="300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547561" b="-107317"/>
                          </a:stretch>
                        </a:blipFill>
                      </a:tcPr>
                    </a:tc>
                  </a:tr>
                  <a:tr h="50076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（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6</a:t>
                          </a:r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）</a:t>
                          </a:r>
                          <a:r>
                            <a:rPr lang="en-US" sz="1800" kern="100">
                              <a:effectLst/>
                              <a:latin typeface="Times New Roman"/>
                              <a:ea typeface="宋体"/>
                              <a:cs typeface="Times New Roman"/>
                            </a:rPr>
                            <a:t>1000n</a:t>
                          </a:r>
                          <a:endParaRPr lang="zh-CN" sz="1800" kern="100">
                            <a:effectLst/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4417" t="-647561" b="-73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8725" y="401112"/>
            <a:ext cx="7388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不同时间函数对应的时间复杂度</a:t>
            </a: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6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算法中选取对于所研究的问题来说是</a:t>
            </a:r>
            <a:r>
              <a:rPr lang="zh-CN" altLang="en-US" dirty="0">
                <a:solidFill>
                  <a:srgbClr val="FF0000"/>
                </a:solidFill>
              </a:rPr>
              <a:t>关键</a:t>
            </a:r>
            <a:r>
              <a:rPr lang="zh-CN" altLang="en-US" dirty="0" smtClean="0">
                <a:solidFill>
                  <a:srgbClr val="FF0000"/>
                </a:solidFill>
              </a:rPr>
              <a:t>操作（基本操作）</a:t>
            </a:r>
            <a:r>
              <a:rPr lang="zh-CN" altLang="en-US" dirty="0" smtClean="0"/>
              <a:t>的</a:t>
            </a:r>
            <a:r>
              <a:rPr lang="zh-CN" altLang="en-US" dirty="0"/>
              <a:t>语句，以该关键操作语句中重复执行</a:t>
            </a:r>
            <a:r>
              <a:rPr lang="zh-CN" altLang="en-US" dirty="0">
                <a:solidFill>
                  <a:srgbClr val="FF0000"/>
                </a:solidFill>
              </a:rPr>
              <a:t>原操作的次数的数量级</a:t>
            </a:r>
            <a:r>
              <a:rPr lang="zh-CN" altLang="en-US" dirty="0"/>
              <a:t>作为算法运行时间效率的量度。</a:t>
            </a:r>
          </a:p>
          <a:p>
            <a:pPr lvl="1"/>
            <a:r>
              <a:rPr lang="zh-CN" altLang="en-US" dirty="0"/>
              <a:t>关键操作通常是循环最深层的一句语句</a:t>
            </a:r>
            <a:r>
              <a:rPr lang="zh-CN" altLang="en-US" dirty="0" smtClean="0"/>
              <a:t>，是</a:t>
            </a:r>
            <a:r>
              <a:rPr lang="zh-CN" altLang="en-US" dirty="0"/>
              <a:t>算法中</a:t>
            </a:r>
            <a:r>
              <a:rPr lang="zh-CN" altLang="en-US" dirty="0" smtClean="0"/>
              <a:t>执行</a:t>
            </a:r>
            <a:r>
              <a:rPr lang="zh-CN" altLang="zh-CN" dirty="0"/>
              <a:t>原操作的</a:t>
            </a:r>
            <a:r>
              <a:rPr lang="zh-CN" altLang="zh-CN" dirty="0" smtClean="0"/>
              <a:t>次数</a:t>
            </a:r>
            <a:r>
              <a:rPr lang="zh-CN" altLang="en-US" dirty="0" smtClean="0"/>
              <a:t>数量级</a:t>
            </a:r>
            <a:r>
              <a:rPr lang="zh-CN" altLang="en-US" dirty="0"/>
              <a:t>最高的一句语句，当执行次数最高的语句有多句时，可以选择任意一句为其关键操作，通常</a:t>
            </a:r>
            <a:r>
              <a:rPr lang="zh-CN" altLang="en-US" dirty="0" smtClean="0"/>
              <a:t>选取算法中</a:t>
            </a:r>
            <a:r>
              <a:rPr lang="zh-CN" altLang="en-US" dirty="0"/>
              <a:t>完成主要任务的语句为关键操作。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求解时间复杂度</a:t>
            </a:r>
            <a:r>
              <a:rPr lang="zh-CN" altLang="en-US" dirty="0" smtClean="0">
                <a:solidFill>
                  <a:srgbClr val="FF0000"/>
                </a:solidFill>
              </a:rPr>
              <a:t>简化方法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68A0B-451B-47AC-BA2C-714ED861FBA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107975" y="1249055"/>
          <a:ext cx="81280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4785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171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语句执行次数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m=0;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=1;i&lt;=</a:t>
                      </a:r>
                      <a:r>
                        <a:rPr lang="en-US" altLang="zh-CN" baseline="0" dirty="0" err="1" smtClean="0"/>
                        <a:t>n;i</a:t>
                      </a:r>
                      <a:r>
                        <a:rPr lang="en-US" altLang="zh-CN" baseline="0" dirty="0" smtClean="0"/>
                        <a:t>++)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j=</a:t>
                      </a:r>
                      <a:r>
                        <a:rPr lang="en-US" altLang="zh-CN" dirty="0" err="1" smtClean="0"/>
                        <a:t>i;j</a:t>
                      </a:r>
                      <a:r>
                        <a:rPr lang="en-US" altLang="zh-CN" dirty="0" smtClean="0"/>
                        <a:t>&lt;=</a:t>
                      </a:r>
                      <a:r>
                        <a:rPr lang="en-US" altLang="zh-CN" dirty="0" err="1" smtClean="0"/>
                        <a:t>n;j</a:t>
                      </a:r>
                      <a:r>
                        <a:rPr lang="en-US" altLang="zh-CN" dirty="0" smtClean="0"/>
                        <a:t>++)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m++;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渐进时间复杂度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6206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71975" y="3326733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T(n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)=O(n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1975" y="2917600"/>
            <a:ext cx="14879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n(n+1)/2</a:t>
            </a: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417794" y="264594"/>
            <a:ext cx="4030637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29138" y="203942"/>
            <a:ext cx="39984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时间复杂度简化方法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6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zh-CN" smtClean="0"/>
                  <a:t>（</a:t>
                </a:r>
                <a:r>
                  <a:rPr lang="en-US" altLang="zh-CN" smtClean="0"/>
                  <a:t>1</a:t>
                </a:r>
                <a:r>
                  <a:rPr lang="zh-CN" altLang="zh-CN"/>
                  <a:t>）常量阶：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zh-CN"/>
                  <a:t>；</a:t>
                </a:r>
              </a:p>
              <a:p>
                <a:pPr algn="l"/>
                <a:r>
                  <a:rPr lang="zh-CN" altLang="zh-CN"/>
                  <a:t>（</a:t>
                </a:r>
                <a:r>
                  <a:rPr lang="en-US" altLang="zh-CN"/>
                  <a:t>2</a:t>
                </a:r>
                <a:r>
                  <a:rPr lang="zh-CN" altLang="zh-CN"/>
                  <a:t>）对数阶：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 ，其中</a:t>
                </a:r>
                <a:r>
                  <a:rPr lang="en-US" altLang="zh-CN"/>
                  <a:t>m</a:t>
                </a:r>
                <a:r>
                  <a:rPr lang="zh-CN" altLang="zh-CN" smtClean="0"/>
                  <a:t>为</a:t>
                </a:r>
                <a:r>
                  <a:rPr lang="zh-CN" altLang="en-US" smtClean="0"/>
                  <a:t>大于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的正</a:t>
                </a:r>
                <a:r>
                  <a:rPr lang="zh-CN" altLang="zh-CN" smtClean="0"/>
                  <a:t>常数</a:t>
                </a:r>
                <a:r>
                  <a:rPr lang="zh-CN" altLang="zh-CN"/>
                  <a:t>；</a:t>
                </a:r>
              </a:p>
              <a:p>
                <a:pPr algn="l"/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）线性阶：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；</a:t>
                </a:r>
              </a:p>
              <a:p>
                <a:pPr algn="l"/>
                <a:r>
                  <a:rPr lang="zh-CN" altLang="zh-CN"/>
                  <a:t>（</a:t>
                </a:r>
                <a:r>
                  <a:rPr lang="en-US" altLang="zh-CN"/>
                  <a:t>4</a:t>
                </a:r>
                <a:r>
                  <a:rPr lang="zh-CN" altLang="zh-CN"/>
                  <a:t>）线性对数阶：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；</a:t>
                </a:r>
              </a:p>
              <a:p>
                <a:pPr algn="l"/>
                <a:r>
                  <a:rPr lang="zh-CN" altLang="zh-CN"/>
                  <a:t>（</a:t>
                </a:r>
                <a:r>
                  <a:rPr lang="en-US" altLang="zh-CN"/>
                  <a:t>5</a:t>
                </a:r>
                <a:r>
                  <a:rPr lang="zh-CN" altLang="zh-CN"/>
                  <a:t>）多项式阶：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，其中</a:t>
                </a:r>
                <a:r>
                  <a:rPr lang="en-US" altLang="zh-CN"/>
                  <a:t>m</a:t>
                </a:r>
                <a:r>
                  <a:rPr lang="zh-CN" altLang="zh-CN"/>
                  <a:t>为常数，如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等；</a:t>
                </a:r>
              </a:p>
              <a:p>
                <a:pPr algn="l"/>
                <a:r>
                  <a:rPr lang="zh-CN" altLang="zh-CN"/>
                  <a:t>（</a:t>
                </a:r>
                <a:r>
                  <a:rPr lang="en-US" altLang="zh-CN"/>
                  <a:t>6</a:t>
                </a:r>
                <a:r>
                  <a:rPr lang="zh-CN" altLang="zh-CN"/>
                  <a:t>）指数阶：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，其中</a:t>
                </a:r>
                <a:r>
                  <a:rPr lang="en-US" altLang="zh-CN"/>
                  <a:t>m</a:t>
                </a:r>
                <a:r>
                  <a:rPr lang="zh-CN" altLang="zh-CN"/>
                  <a:t>为常数</a:t>
                </a:r>
                <a:r>
                  <a:rPr lang="zh-CN" altLang="zh-CN" smtClean="0"/>
                  <a:t>，</a:t>
                </a:r>
                <a:endParaRPr lang="en-US" altLang="zh-CN" smtClean="0"/>
              </a:p>
              <a:p>
                <a:pPr marL="0" indent="0" algn="l">
                  <a:buNone/>
                </a:pPr>
                <a:r>
                  <a:rPr lang="en-US" altLang="zh-CN"/>
                  <a:t> </a:t>
                </a:r>
                <a:r>
                  <a:rPr lang="en-US" altLang="zh-CN" smtClean="0"/>
                  <a:t>                                  </a:t>
                </a:r>
                <a:r>
                  <a:rPr lang="zh-CN" altLang="zh-CN" smtClean="0"/>
                  <a:t>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zh-CN"/>
                  <a:t>等。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09" t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常见的时间复杂度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518" y="318254"/>
            <a:ext cx="414718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dirty="0"/>
              <a:t>时间复杂度排序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81809" y="1689182"/>
            <a:ext cx="4406890" cy="3049904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880" dirty="0">
                <a:solidFill>
                  <a:srgbClr val="000000"/>
                </a:solidFill>
              </a:rPr>
              <a:t>O(1)	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常量阶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>
                <a:solidFill>
                  <a:srgbClr val="000000"/>
                </a:solidFill>
              </a:rPr>
              <a:t>O(log</a:t>
            </a:r>
            <a:r>
              <a:rPr lang="en-US" altLang="zh-CN" sz="2880" baseline="-25000">
                <a:solidFill>
                  <a:srgbClr val="000000"/>
                </a:solidFill>
              </a:rPr>
              <a:t>2</a:t>
            </a:r>
            <a:r>
              <a:rPr lang="en-US" altLang="zh-CN" sz="2880">
                <a:solidFill>
                  <a:srgbClr val="000000"/>
                </a:solidFill>
              </a:rPr>
              <a:t>n</a:t>
            </a:r>
            <a:r>
              <a:rPr lang="en-US" altLang="zh-CN" sz="2880" dirty="0">
                <a:solidFill>
                  <a:srgbClr val="000000"/>
                </a:solidFill>
              </a:rPr>
              <a:t>)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对数阶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 dirty="0">
                <a:solidFill>
                  <a:srgbClr val="000000"/>
                </a:solidFill>
              </a:rPr>
              <a:t>O(n)	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线性阶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>
                <a:solidFill>
                  <a:srgbClr val="000000"/>
                </a:solidFill>
              </a:rPr>
              <a:t>O(nlog</a:t>
            </a:r>
            <a:r>
              <a:rPr lang="en-US" altLang="zh-CN" sz="2880" baseline="-25000">
                <a:solidFill>
                  <a:srgbClr val="000000"/>
                </a:solidFill>
              </a:rPr>
              <a:t>2</a:t>
            </a:r>
            <a:r>
              <a:rPr lang="en-US" altLang="zh-CN" sz="2880">
                <a:solidFill>
                  <a:srgbClr val="000000"/>
                </a:solidFill>
              </a:rPr>
              <a:t>n</a:t>
            </a:r>
            <a:r>
              <a:rPr lang="en-US" altLang="zh-CN" sz="2880" dirty="0">
                <a:solidFill>
                  <a:srgbClr val="000000"/>
                </a:solidFill>
              </a:rPr>
              <a:t>)   </a:t>
            </a:r>
            <a:r>
              <a:rPr lang="zh-CN" altLang="en-US" sz="2880">
                <a:solidFill>
                  <a:srgbClr val="000000"/>
                </a:solidFill>
              </a:rPr>
              <a:t>线性对数阶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 dirty="0">
                <a:solidFill>
                  <a:srgbClr val="000000"/>
                </a:solidFill>
              </a:rPr>
              <a:t>O(n</a:t>
            </a:r>
            <a:r>
              <a:rPr lang="en-US" altLang="zh-CN" sz="2880" baseline="30000" dirty="0">
                <a:solidFill>
                  <a:srgbClr val="000000"/>
                </a:solidFill>
              </a:rPr>
              <a:t>2</a:t>
            </a:r>
            <a:r>
              <a:rPr lang="en-US" altLang="zh-CN" sz="2880" dirty="0">
                <a:solidFill>
                  <a:srgbClr val="000000"/>
                </a:solidFill>
              </a:rPr>
              <a:t>)	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平方阶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 dirty="0">
                <a:solidFill>
                  <a:srgbClr val="000000"/>
                </a:solidFill>
              </a:rPr>
              <a:t>O(n</a:t>
            </a:r>
            <a:r>
              <a:rPr lang="en-US" altLang="zh-CN" sz="2880" baseline="30000" dirty="0">
                <a:solidFill>
                  <a:srgbClr val="000000"/>
                </a:solidFill>
              </a:rPr>
              <a:t>3</a:t>
            </a:r>
            <a:r>
              <a:rPr lang="en-US" altLang="zh-CN" sz="2880" dirty="0">
                <a:solidFill>
                  <a:srgbClr val="000000"/>
                </a:solidFill>
              </a:rPr>
              <a:t>)	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立方阶</a:t>
            </a:r>
            <a:endParaRPr lang="en-US" altLang="zh-CN" sz="288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80" dirty="0">
                <a:solidFill>
                  <a:srgbClr val="000000"/>
                </a:solidFill>
              </a:rPr>
              <a:t>O(2</a:t>
            </a:r>
            <a:r>
              <a:rPr lang="en-US" altLang="zh-CN" sz="2880" baseline="30000" dirty="0">
                <a:solidFill>
                  <a:srgbClr val="000000"/>
                </a:solidFill>
              </a:rPr>
              <a:t>n</a:t>
            </a:r>
            <a:r>
              <a:rPr lang="en-US" altLang="zh-CN" sz="2880" dirty="0">
                <a:solidFill>
                  <a:srgbClr val="000000"/>
                </a:solidFill>
              </a:rPr>
              <a:t>)	</a:t>
            </a:r>
            <a:r>
              <a:rPr lang="en-US" altLang="zh-CN" sz="2880">
                <a:solidFill>
                  <a:srgbClr val="000000"/>
                </a:solidFill>
              </a:rPr>
              <a:t>	</a:t>
            </a:r>
            <a:r>
              <a:rPr lang="zh-CN" altLang="en-US" sz="2880">
                <a:solidFill>
                  <a:srgbClr val="000000"/>
                </a:solidFill>
              </a:rPr>
              <a:t>指数阶</a:t>
            </a:r>
            <a:endParaRPr lang="en-US" altLang="zh-CN" sz="288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31845"/>
            <a:ext cx="6130332" cy="633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43472" y="4908899"/>
            <a:ext cx="3283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marR="0" lvl="0" indent="-41148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从上到下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11480" marR="0" lvl="0" indent="-41148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从好到坏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11480" marR="0" lvl="0" indent="-41148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复杂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度从低到高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11480" marR="0" lvl="0" indent="-41148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时间效率从高到低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例：设解决某具体问题的关键操作每秒做 10000次，</a:t>
            </a:r>
            <a:r>
              <a:rPr lang="zh-CN" altLang="en-US" dirty="0"/>
              <a:t>问题</a:t>
            </a:r>
            <a:r>
              <a:rPr lang="zh-CN" altLang="en-US" dirty="0" smtClean="0"/>
              <a:t>规模</a:t>
            </a:r>
            <a:r>
              <a:rPr lang="en-US" altLang="zh-CN" dirty="0" smtClean="0"/>
              <a:t>n</a:t>
            </a:r>
            <a:r>
              <a:rPr lang="zh-CN" altLang="en-US" dirty="0"/>
              <a:t>为</a:t>
            </a:r>
            <a:r>
              <a:rPr lang="zh-CN" altLang="en-US" dirty="0" smtClean="0"/>
              <a:t> 100</a:t>
            </a:r>
          </a:p>
          <a:p>
            <a:pPr lvl="1" eaLnBrk="1" hangingPunct="1"/>
            <a:r>
              <a:rPr lang="en-US" altLang="zh-CN" dirty="0" smtClean="0"/>
              <a:t>O(n) 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所需时间可忽略不计（1/100秒）</a:t>
            </a:r>
          </a:p>
          <a:p>
            <a:pPr lvl="1" eaLnBrk="1" hangingPunct="1"/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所需时间是分钟的量</a:t>
            </a:r>
            <a:r>
              <a:rPr lang="zh-CN" altLang="en-US" dirty="0"/>
              <a:t>级</a:t>
            </a:r>
            <a:r>
              <a:rPr lang="zh-CN" altLang="en-US" dirty="0" smtClean="0"/>
              <a:t>（100秒）</a:t>
            </a:r>
          </a:p>
          <a:p>
            <a:pPr lvl="1" eaLnBrk="1" hangingPunct="1"/>
            <a:r>
              <a:rPr lang="en-US" altLang="zh-CN" dirty="0" smtClean="0"/>
              <a:t>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所需时间是 4.0*10</a:t>
            </a:r>
            <a:r>
              <a:rPr lang="zh-CN" altLang="en-US" baseline="30000" dirty="0" smtClean="0"/>
              <a:t>18</a:t>
            </a:r>
            <a:r>
              <a:rPr lang="zh-CN" altLang="en-US" dirty="0" smtClean="0"/>
              <a:t> 年的量级。</a:t>
            </a:r>
            <a:endParaRPr lang="en-US" altLang="zh-CN" dirty="0" smtClean="0"/>
          </a:p>
          <a:p>
            <a:pPr marL="54864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（迄今为之的宇宙寿命估计为 10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 年的量级）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算法的</a:t>
            </a:r>
            <a:r>
              <a:rPr lang="zh-CN" altLang="en-US" dirty="0"/>
              <a:t>时间复杂</a:t>
            </a:r>
            <a:r>
              <a:rPr lang="zh-CN" altLang="en-US" dirty="0" smtClean="0"/>
              <a:t>度比较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2095731" y="5686711"/>
            <a:ext cx="83695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现在主流电脑 </a:t>
            </a:r>
            <a:r>
              <a:rPr kumimoji="0" lang="en-US" altLang="zh-CN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r>
              <a: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秒执行</a:t>
            </a:r>
            <a:r>
              <a: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加法运算</a:t>
            </a:r>
            <a:r>
              <a: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在</a:t>
            </a:r>
            <a:r>
              <a:rPr kumimoji="0" lang="en-US" altLang="zh-CN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10</a:t>
            </a:r>
            <a:r>
              <a:rPr kumimoji="0" lang="en-US" altLang="zh-CN" sz="2880" b="0" i="0" u="none" strike="noStrike" kern="1200" cap="none" spc="0" normalizeH="0" baseline="3000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7</a:t>
            </a:r>
            <a:r>
              <a:rPr kumimoji="0" lang="en-US" altLang="zh-CN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~10</a:t>
            </a:r>
            <a:r>
              <a:rPr kumimoji="0" lang="en-US" altLang="zh-CN" sz="2880" b="0" i="0" u="none" strike="noStrike" kern="1200" cap="none" spc="0" normalizeH="0" baseline="3000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9</a:t>
            </a:r>
            <a:r>
              <a: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次量级</a:t>
            </a:r>
          </a:p>
        </p:txBody>
      </p:sp>
    </p:spTree>
    <p:extLst>
      <p:ext uri="{BB962C8B-B14F-4D97-AF65-F5344CB8AC3E}">
        <p14:creationId xmlns:p14="http://schemas.microsoft.com/office/powerpoint/2010/main" val="13189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429882" y="1268760"/>
            <a:ext cx="9664391" cy="4867072"/>
          </a:xfrm>
        </p:spPr>
        <p:txBody>
          <a:bodyPr>
            <a:normAutofit/>
          </a:bodyPr>
          <a:lstStyle/>
          <a:p>
            <a:r>
              <a:rPr lang="zh-CN" altLang="en-US" dirty="0"/>
              <a:t>①</a:t>
            </a:r>
            <a:r>
              <a:rPr lang="zh-CN" altLang="en-US" dirty="0">
                <a:solidFill>
                  <a:srgbClr val="FF0000"/>
                </a:solidFill>
              </a:rPr>
              <a:t>有穷性</a:t>
            </a:r>
            <a:r>
              <a:rPr lang="zh-CN" altLang="en-US" dirty="0"/>
              <a:t>，算法必须在执行有穷步骤后结束，而且其中的每一步骤都是有穷的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 smtClean="0"/>
              <a:t>②</a:t>
            </a:r>
            <a:r>
              <a:rPr lang="zh-CN" altLang="en-US" dirty="0">
                <a:solidFill>
                  <a:srgbClr val="FF0000"/>
                </a:solidFill>
              </a:rPr>
              <a:t>可行性</a:t>
            </a:r>
            <a:r>
              <a:rPr lang="zh-CN" altLang="en-US" dirty="0" smtClean="0"/>
              <a:t>，</a:t>
            </a:r>
            <a:r>
              <a:rPr lang="zh-CN" altLang="en-US" dirty="0"/>
              <a:t>算法的每一条指令所对应的操作可以完全机械地进行，并且可</a:t>
            </a:r>
            <a:r>
              <a:rPr lang="zh-CN" altLang="en-US" dirty="0" smtClean="0"/>
              <a:t>在限定的</a:t>
            </a:r>
            <a:r>
              <a:rPr lang="zh-CN" altLang="en-US" dirty="0"/>
              <a:t>时间、空间资源下</a:t>
            </a:r>
            <a:r>
              <a:rPr lang="zh-CN" altLang="en-US" dirty="0" smtClean="0"/>
              <a:t>完成；</a:t>
            </a:r>
            <a:r>
              <a:rPr lang="zh-CN" altLang="en-US" sz="2800" b="0" kern="1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机器可执行</a:t>
            </a:r>
          </a:p>
          <a:p>
            <a:r>
              <a:rPr lang="zh-CN" altLang="en-US" dirty="0" smtClean="0"/>
              <a:t>③</a:t>
            </a:r>
            <a:r>
              <a:rPr lang="zh-CN" altLang="en-US" dirty="0">
                <a:solidFill>
                  <a:srgbClr val="FF0000"/>
                </a:solidFill>
              </a:rPr>
              <a:t>确定性</a:t>
            </a:r>
            <a:r>
              <a:rPr lang="zh-CN" altLang="en-US" dirty="0"/>
              <a:t>，算法中的每条指令应确切定义、没有歧义，即对于某个确定的输入，算法的执行路径和执行结果都是唯一的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/>
              <a:t>④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，算法</a:t>
            </a:r>
            <a:r>
              <a:rPr lang="zh-CN" altLang="en-US" dirty="0" smtClean="0"/>
              <a:t>有明确</a:t>
            </a:r>
            <a:r>
              <a:rPr lang="zh-CN" altLang="en-US" dirty="0"/>
              <a:t>定义的</a:t>
            </a:r>
            <a:r>
              <a:rPr lang="en-US" altLang="zh-CN" dirty="0"/>
              <a:t>0</a:t>
            </a:r>
            <a:r>
              <a:rPr lang="zh-CN" altLang="en-US" dirty="0"/>
              <a:t>个或多个</a:t>
            </a:r>
            <a:r>
              <a:rPr lang="zh-CN" altLang="en-US" dirty="0" smtClean="0"/>
              <a:t>输入；</a:t>
            </a:r>
            <a:endParaRPr lang="zh-CN" altLang="en-US" dirty="0"/>
          </a:p>
          <a:p>
            <a:r>
              <a:rPr lang="zh-CN" altLang="en-US" dirty="0"/>
              <a:t>⑤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，算法有明确定义的</a:t>
            </a:r>
            <a:r>
              <a:rPr lang="en-US" altLang="zh-CN" dirty="0"/>
              <a:t>1</a:t>
            </a:r>
            <a:r>
              <a:rPr lang="zh-CN" altLang="en-US" dirty="0"/>
              <a:t>个或多个输出，表示算法的处理结果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61930" y="164639"/>
            <a:ext cx="9211325" cy="64837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算法的特性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5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056" y="2523858"/>
            <a:ext cx="9875520" cy="2475596"/>
          </a:xfrm>
        </p:spPr>
        <p:txBody>
          <a:bodyPr/>
          <a:lstStyle/>
          <a:p>
            <a:r>
              <a:rPr lang="en-US" altLang="zh-CN" sz="2160" dirty="0"/>
              <a:t>n &lt;= 12  					</a:t>
            </a:r>
          </a:p>
          <a:p>
            <a:r>
              <a:rPr lang="en-US" altLang="zh-CN" sz="2160" dirty="0"/>
              <a:t>n &lt;= 30  					</a:t>
            </a:r>
          </a:p>
          <a:p>
            <a:r>
              <a:rPr lang="en-US" altLang="zh-CN" sz="2160" dirty="0"/>
              <a:t>n &lt;= 100 			</a:t>
            </a:r>
            <a:endParaRPr lang="en-US" altLang="zh-CN" sz="2160" dirty="0" smtClean="0">
              <a:solidFill>
                <a:srgbClr val="FF0000"/>
              </a:solidFill>
            </a:endParaRPr>
          </a:p>
          <a:p>
            <a:r>
              <a:rPr lang="en-US" altLang="zh-CN" sz="2160" dirty="0" smtClean="0"/>
              <a:t>n &lt;= 1000~10000  			</a:t>
            </a:r>
          </a:p>
          <a:p>
            <a:r>
              <a:rPr lang="en-US" altLang="zh-CN" sz="2160" dirty="0" smtClean="0"/>
              <a:t>n </a:t>
            </a:r>
            <a:r>
              <a:rPr lang="en-US" altLang="zh-CN" sz="2160" dirty="0"/>
              <a:t>&lt;= 100000~1000000 	</a:t>
            </a:r>
          </a:p>
          <a:p>
            <a:r>
              <a:rPr lang="en-US" altLang="zh-CN" sz="2160" dirty="0"/>
              <a:t>n &lt;= 1000000+  				</a:t>
            </a:r>
            <a:endParaRPr lang="zh-CN" altLang="en-US" sz="2160" dirty="0"/>
          </a:p>
        </p:txBody>
      </p:sp>
      <p:sp>
        <p:nvSpPr>
          <p:cNvPr id="6" name="Rounded Rectangle 10"/>
          <p:cNvSpPr/>
          <p:nvPr/>
        </p:nvSpPr>
        <p:spPr>
          <a:xfrm>
            <a:off x="1098231" y="433768"/>
            <a:ext cx="5137948" cy="486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3951" y="398328"/>
            <a:ext cx="510086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8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问题规模与匹配的时间复杂度</a:t>
            </a:r>
          </a:p>
          <a:p>
            <a:pPr marL="0" marR="0" lvl="0" indent="0" algn="l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8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9974" y="1319195"/>
            <a:ext cx="3709670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假设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基本操作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每秒做 </a:t>
            </a:r>
            <a:r>
              <a:rPr kumimoji="0" lang="en-US" altLang="zh-CN" sz="237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</a:t>
            </a:r>
            <a:r>
              <a:rPr kumimoji="0" lang="en-US" altLang="zh-CN" sz="2376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次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3207" y="252385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=4.8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9975" y="1831385"/>
            <a:ext cx="8513869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如果基本操作执行总次数小于</a:t>
            </a:r>
            <a:r>
              <a:rPr kumimoji="0" lang="en-US" altLang="zh-CN" sz="2376" b="1" i="0" u="none" strike="noStrike" kern="0" cap="none" spc="0" normalizeH="0" baseline="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</a:t>
            </a:r>
            <a:r>
              <a:rPr kumimoji="0" lang="en-US" altLang="zh-CN" sz="2376" b="1" i="0" u="none" strike="noStrike" kern="0" cap="none" spc="0" normalizeH="0" baseline="3000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9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次，则可以在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分钟量级</a:t>
            </a:r>
            <a:r>
              <a:rPr kumimoji="0" lang="zh-CN" altLang="en-US" sz="2376" b="1" i="0" u="none" strike="noStrike" kern="0" cap="none" spc="0" normalizeH="0" baseline="0" noProof="0" dirty="0">
                <a:ln>
                  <a:noFill/>
                </a:ln>
                <a:solidFill>
                  <a:srgbClr val="D6E1E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内完成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rgbClr val="D6E1E2">
                  <a:lumMod val="1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6687" y="5475606"/>
            <a:ext cx="78983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对</a:t>
            </a:r>
            <a:r>
              <a:rPr kumimoji="0" lang="en-US" altLang="zh-CN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100000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个随机数进行排序，应该选择插入排序还是堆排序？</a:t>
            </a:r>
          </a:p>
        </p:txBody>
      </p:sp>
      <p:sp>
        <p:nvSpPr>
          <p:cNvPr id="2" name="矩形 1"/>
          <p:cNvSpPr/>
          <p:nvPr/>
        </p:nvSpPr>
        <p:spPr>
          <a:xfrm>
            <a:off x="5481858" y="2429001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O(n!) 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5496909" y="2893190"/>
            <a:ext cx="114486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60" b="1" kern="0" dirty="0">
                <a:solidFill>
                  <a:srgbClr val="FF0000"/>
                </a:solidFill>
              </a:rPr>
              <a:t>O (2</a:t>
            </a:r>
            <a:r>
              <a:rPr lang="en-US" altLang="zh-CN" sz="2160" b="1" kern="0" baseline="30000" dirty="0">
                <a:solidFill>
                  <a:srgbClr val="FF0000"/>
                </a:solidFill>
              </a:rPr>
              <a:t>n</a:t>
            </a:r>
            <a:r>
              <a:rPr lang="en-US" altLang="zh-CN" sz="2160" b="1" kern="0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96909" y="3276877"/>
            <a:ext cx="114486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60" b="1" kern="0" dirty="0">
                <a:solidFill>
                  <a:srgbClr val="FF0000"/>
                </a:solidFill>
              </a:rPr>
              <a:t>O (n</a:t>
            </a:r>
            <a:r>
              <a:rPr lang="en-US" altLang="zh-CN" sz="2160" b="1" kern="0" baseline="30000" dirty="0">
                <a:solidFill>
                  <a:srgbClr val="FF0000"/>
                </a:solidFill>
              </a:rPr>
              <a:t>3</a:t>
            </a:r>
            <a:r>
              <a:rPr lang="en-US" altLang="zh-CN" sz="2160" b="1" kern="0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34010" y="3696062"/>
            <a:ext cx="12394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60" b="1" kern="0" dirty="0">
                <a:solidFill>
                  <a:srgbClr val="FF0000"/>
                </a:solidFill>
              </a:rPr>
              <a:t>O (n</a:t>
            </a:r>
            <a:r>
              <a:rPr lang="en-US" altLang="zh-CN" sz="2160" b="1" kern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160" b="1" kern="0" dirty="0">
                <a:solidFill>
                  <a:srgbClr val="FF0000"/>
                </a:solidFill>
              </a:rPr>
              <a:t>)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34010" y="4075318"/>
            <a:ext cx="17844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60" b="1" kern="0" dirty="0">
                <a:solidFill>
                  <a:srgbClr val="FF0000"/>
                </a:solidFill>
              </a:rPr>
              <a:t>O (</a:t>
            </a:r>
            <a:r>
              <a:rPr lang="en-US" altLang="zh-CN" sz="2160" b="1" kern="0" dirty="0" err="1">
                <a:solidFill>
                  <a:srgbClr val="FF0000"/>
                </a:solidFill>
              </a:rPr>
              <a:t>nlogn</a:t>
            </a:r>
            <a:r>
              <a:rPr lang="en-US" altLang="zh-CN" sz="2160" b="1" kern="0" dirty="0">
                <a:solidFill>
                  <a:srgbClr val="FF0000"/>
                </a:solidFill>
              </a:rPr>
              <a:t>)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34010" y="4508858"/>
            <a:ext cx="11079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60" b="1" kern="0" dirty="0">
                <a:solidFill>
                  <a:srgbClr val="FF0000"/>
                </a:solidFill>
              </a:rPr>
              <a:t>O (n)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/>
      <p:bldP spid="2" grpId="0"/>
      <p:bldP spid="4" grpId="0"/>
      <p:bldP spid="5" grpId="0"/>
      <p:bldP spid="10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0854" y="946662"/>
                <a:ext cx="8391939" cy="4654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0" lang="zh-CN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多选）已知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0" lang="zh-CN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个算法的时间函数分别为：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+100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n</m:t>
                    </m:r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+100000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n</m:t>
                    </m:r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50</m:t>
                        </m:r>
                      </m:sup>
                    </m:sSup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n</m:t>
                    </m:r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!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20</m:t>
                        </m:r>
                      </m:sup>
                    </m:sSup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zh-CN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100</m:t>
                        </m:r>
                      </m:sup>
                    </m:sSup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sup>
                    </m:sSup>
                  </m:oMath>
                </a14:m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关于各算法时间复杂度的比较，正确的是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___________</a:t>
                </a:r>
                <a:r>
                  <a:rPr kumimoji="0" lang="zh-CN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。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U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3)&gt;(1)&gt;(2)							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U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6)&gt;(5)&gt;(4)</a:t>
                </a:r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C. (4)&gt;(3)&gt;(2)							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. (4)&gt;(1)&gt;(5)</a:t>
                </a:r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54" y="946662"/>
                <a:ext cx="8391939" cy="4654416"/>
              </a:xfrm>
              <a:prstGeom prst="rect">
                <a:avLst/>
              </a:prstGeom>
              <a:blipFill>
                <a:blip r:embed="rId2"/>
                <a:stretch>
                  <a:fillRect l="-1163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04592" y="4437901"/>
            <a:ext cx="8103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再大的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多项式函数比如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1000000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也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不能和再小的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指数函数比如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1.0001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endParaRPr kumimoji="0" lang="en-US" altLang="zh-CN" sz="2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相比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。因为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总是存在一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，当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n&gt;M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的时候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1.0001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会超过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比如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1000000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你的输入必须达到天文数字才能让指数函数超过多项式的话，那么还不如就用指数复杂度的算法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6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举例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7548" y="905207"/>
            <a:ext cx="1995438" cy="477054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++x;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57548" y="1455902"/>
            <a:ext cx="4387430" cy="892552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++x;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84988" y="947706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84988" y="1748096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57548" y="2344074"/>
            <a:ext cx="4867878" cy="1292662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++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1; j &lt;= 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++j)</a:t>
            </a: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++x;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84988" y="2961544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57548" y="3648867"/>
            <a:ext cx="7335838" cy="289310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for (j = 1; j &lt;= n; ++j)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{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c[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0;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for (k = 1; k &lt;= n; ++k)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c[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+= a[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][k] * b[k][j];</a:t>
            </a: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784988" y="5601850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0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举例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141" y="878536"/>
            <a:ext cx="73358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(j = 1; j &lt;= i-1; ++j) 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++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91630" y="1218946"/>
          <a:ext cx="3092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3" imgW="21336000" imgH="10058400" progId="">
                  <p:embed/>
                </p:oleObj>
              </mc:Choice>
              <mc:Fallback>
                <p:oleObj name="公式" r:id="rId3" imgW="21336000" imgH="10058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1630" y="1218946"/>
                        <a:ext cx="3092450" cy="1135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4960" y="2760338"/>
            <a:ext cx="8577640" cy="566309"/>
            <a:chOff x="780446" y="2543816"/>
            <a:chExt cx="8577640" cy="566309"/>
          </a:xfrm>
        </p:grpSpPr>
        <p:sp>
          <p:nvSpPr>
            <p:cNvPr id="11" name="矩形 10"/>
            <p:cNvSpPr/>
            <p:nvPr/>
          </p:nvSpPr>
          <p:spPr>
            <a:xfrm>
              <a:off x="1320712" y="2543816"/>
              <a:ext cx="803737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内部（或最深层部分）向外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展开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05808" y="3420437"/>
            <a:ext cx="529019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*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++x;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17321" y="3729328"/>
            <a:ext cx="2866759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0563" y="4604378"/>
            <a:ext cx="10826117" cy="566309"/>
            <a:chOff x="780446" y="2543816"/>
            <a:chExt cx="10826117" cy="566309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其执行次数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则有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 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0" lang="en-US" altLang="zh-CN" sz="2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08711" y="1473868"/>
            <a:ext cx="1196657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3332" y="160448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count(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 = 0,m=0;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for </a:t>
            </a:r>
            <a:r>
              <a:rPr kumimoji="0" lang="nn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(int i = 1; i &lt;= n; i++)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for </a:t>
            </a:r>
            <a:r>
              <a:rPr kumimoji="0" lang="nb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(int j = 2 * i; j &lt;= n; j++)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           y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* j;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          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return 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004304" y="1817569"/>
                <a:ext cx="3778086" cy="4166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 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+1)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04" y="1817569"/>
                <a:ext cx="3778086" cy="4166077"/>
              </a:xfrm>
              <a:prstGeom prst="rect">
                <a:avLst/>
              </a:prstGeom>
              <a:blipFill>
                <a:blip r:embed="rId2"/>
                <a:stretch>
                  <a:fillRect l="-3226" t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6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  <a:r>
              <a:rPr lang="zh-CN" altLang="en-US"/>
              <a:t>复杂</a:t>
            </a:r>
            <a:r>
              <a:rPr lang="zh-CN" altLang="en-US" smtClean="0"/>
              <a:t>度计算原则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并列</a:t>
            </a:r>
            <a:r>
              <a:rPr lang="zh-CN" altLang="en-US" dirty="0"/>
              <a:t>程序段</a:t>
            </a:r>
            <a:r>
              <a:rPr lang="en-US" altLang="zh-CN" dirty="0"/>
              <a:t>----</a:t>
            </a:r>
            <a:r>
              <a:rPr lang="zh-CN" altLang="en-US" dirty="0"/>
              <a:t>加法原则 </a:t>
            </a:r>
          </a:p>
          <a:p>
            <a:pPr lvl="1"/>
            <a:r>
              <a:rPr lang="zh-CN" altLang="en-US" b="1" dirty="0"/>
              <a:t>当算法由并列的若干程序段组成时，整个算法的时间复杂度可以取所有程序段</a:t>
            </a:r>
            <a:r>
              <a:rPr lang="zh-CN" altLang="en-US" b="1"/>
              <a:t>中</a:t>
            </a:r>
            <a:r>
              <a:rPr lang="zh-CN" altLang="en-US" b="1" smtClean="0"/>
              <a:t>的时间</a:t>
            </a:r>
            <a:r>
              <a:rPr lang="zh-CN" altLang="en-US" b="1"/>
              <a:t>复杂</a:t>
            </a:r>
            <a:r>
              <a:rPr lang="zh-CN" altLang="en-US" b="1" smtClean="0"/>
              <a:t>度之和，称为</a:t>
            </a:r>
            <a:r>
              <a:rPr lang="zh-CN" altLang="en-US" b="1" dirty="0"/>
              <a:t>加法</a:t>
            </a:r>
            <a:r>
              <a:rPr lang="zh-CN" altLang="en-US" b="1" dirty="0" smtClean="0"/>
              <a:t>原则。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T(n</a:t>
            </a:r>
            <a:r>
              <a:rPr lang="en-US" altLang="zh-CN" b="1" dirty="0"/>
              <a:t>) = T1(n) + T2(n)  = O(T1(n)) + O(T2(n))</a:t>
            </a:r>
          </a:p>
          <a:p>
            <a:pPr marL="548640" lvl="1" indent="0">
              <a:buNone/>
            </a:pPr>
            <a:r>
              <a:rPr lang="en-US" altLang="zh-CN" b="1" dirty="0"/>
              <a:t>              = O(max(T1(n), T2(n)))</a:t>
            </a:r>
          </a:p>
          <a:p>
            <a:pPr lvl="1"/>
            <a:r>
              <a:rPr lang="zh-CN" altLang="en-US" b="1" dirty="0"/>
              <a:t>由于忽略常量因子，加法等价于求</a:t>
            </a:r>
            <a:r>
              <a:rPr lang="zh-CN" altLang="en-US" b="1"/>
              <a:t>最大</a:t>
            </a:r>
            <a:r>
              <a:rPr lang="zh-CN" altLang="en-US" b="1" smtClean="0"/>
              <a:t>值。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加法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嵌套程序段</a:t>
            </a:r>
            <a:r>
              <a:rPr lang="en-US" altLang="zh-CN" dirty="0"/>
              <a:t>----</a:t>
            </a:r>
            <a:r>
              <a:rPr lang="zh-CN" altLang="en-US" dirty="0"/>
              <a:t>乘法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如果算法由若干嵌套循环的程序段组成时，整个算法的时间复杂度取所有程序段中的时间复杂度的乘积，称为乘法原则。</a:t>
            </a:r>
            <a:endParaRPr lang="zh-CN" altLang="en-US" b="1" dirty="0"/>
          </a:p>
          <a:p>
            <a:pPr lvl="1"/>
            <a:r>
              <a:rPr lang="zh-CN" altLang="en-US" b="1" dirty="0" smtClean="0"/>
              <a:t>如果</a:t>
            </a:r>
            <a:r>
              <a:rPr lang="zh-CN" altLang="en-US" b="1" dirty="0"/>
              <a:t>算法中循环执行 </a:t>
            </a:r>
            <a:r>
              <a:rPr lang="en-US" altLang="zh-CN" b="1" dirty="0"/>
              <a:t>T1(n) </a:t>
            </a:r>
            <a:r>
              <a:rPr lang="zh-CN" altLang="en-US" b="1" dirty="0"/>
              <a:t>次，每次循环用 </a:t>
            </a:r>
            <a:r>
              <a:rPr lang="en-US" altLang="zh-CN" b="1" dirty="0"/>
              <a:t>T2(n) </a:t>
            </a:r>
            <a:r>
              <a:rPr lang="zh-CN" altLang="en-US" b="1" dirty="0"/>
              <a:t>时间，</a:t>
            </a:r>
            <a:r>
              <a:rPr lang="zh-CN" altLang="en-US" b="1" dirty="0" smtClean="0"/>
              <a:t>则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     </a:t>
            </a:r>
            <a:r>
              <a:rPr lang="en-US" altLang="zh-CN" b="1" dirty="0"/>
              <a:t>T(n) = T1(n)×T2(n) </a:t>
            </a:r>
            <a:endParaRPr lang="en-US" altLang="zh-CN" b="1" dirty="0" smtClean="0"/>
          </a:p>
          <a:p>
            <a:pPr marL="54864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</a:t>
            </a:r>
            <a:r>
              <a:rPr lang="en-US" altLang="zh-CN" b="1" dirty="0"/>
              <a:t>= O(T1(n)) ×O(T2(n))= O(T1(n)×T2(n)) </a:t>
            </a: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乘法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0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8714" y="957106"/>
            <a:ext cx="9742606" cy="523220"/>
            <a:chOff x="1826091" y="4148024"/>
            <a:chExt cx="9742606" cy="52322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1836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基本语句的执行次数是否只和问题规模有关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8895" y="1849120"/>
            <a:ext cx="9762425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一维整型数组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中顺序查找与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给定值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6360" y="2577469"/>
            <a:ext cx="504031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Find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A[ ],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n,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k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n;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if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== k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break;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return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	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}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564124" y="4245928"/>
            <a:ext cx="1584000" cy="0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488400" y="5313998"/>
            <a:ext cx="1110924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如果算法的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代价与输入数据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有关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，需要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最好情况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最坏情况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平均情况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65636" y="2803516"/>
            <a:ext cx="5077725" cy="523220"/>
            <a:chOff x="6565636" y="2803516"/>
            <a:chExt cx="5077725" cy="52322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7212043" y="2803516"/>
              <a:ext cx="443131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109"/>
            <p:cNvGrpSpPr/>
            <p:nvPr/>
          </p:nvGrpSpPr>
          <p:grpSpPr>
            <a:xfrm>
              <a:off x="6565636" y="2849126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565636" y="3416777"/>
            <a:ext cx="4940565" cy="523220"/>
            <a:chOff x="6565636" y="3416777"/>
            <a:chExt cx="4940565" cy="52322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212043" y="3416777"/>
              <a:ext cx="429415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6565636" y="3439527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565636" y="4029928"/>
            <a:ext cx="4940565" cy="553810"/>
            <a:chOff x="6565636" y="4029928"/>
            <a:chExt cx="4940565" cy="5538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7212042" y="4060518"/>
              <a:ext cx="4294159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 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109"/>
            <p:cNvGrpSpPr/>
            <p:nvPr/>
          </p:nvGrpSpPr>
          <p:grpSpPr>
            <a:xfrm>
              <a:off x="6565636" y="4029928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7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最好情况；</a:t>
            </a:r>
            <a:endParaRPr lang="en-US" altLang="zh-CN" smtClean="0"/>
          </a:p>
          <a:p>
            <a:r>
              <a:rPr lang="zh-CN" altLang="en-US">
                <a:solidFill>
                  <a:srgbClr val="FF0000"/>
                </a:solidFill>
              </a:rPr>
              <a:t>最坏情况时间复杂度，</a:t>
            </a:r>
            <a:r>
              <a:rPr lang="zh-CN" altLang="en-US" dirty="0" smtClean="0">
                <a:solidFill>
                  <a:srgbClr val="FF0000"/>
                </a:solidFill>
              </a:rPr>
              <a:t>它给出一种保证：算法在该时间期限内一定能</a:t>
            </a:r>
            <a:r>
              <a:rPr lang="zh-CN" altLang="en-US" smtClean="0">
                <a:solidFill>
                  <a:srgbClr val="FF0000"/>
                </a:solidFill>
              </a:rPr>
              <a:t>完成工作；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smtClean="0"/>
              <a:t>平均</a:t>
            </a:r>
            <a:r>
              <a:rPr lang="zh-CN" altLang="zh-CN"/>
              <a:t>情况下的时间复杂度是根据当前输入数据的不同分布情况，按照每种情况发生的概率进行运算而得到的平均时间效率</a:t>
            </a:r>
            <a:r>
              <a:rPr lang="zh-CN" altLang="zh-CN" smtClean="0"/>
              <a:t>，常</a:t>
            </a:r>
            <a:r>
              <a:rPr lang="zh-CN" altLang="zh-CN"/>
              <a:t>假设每种情况的发生概率</a:t>
            </a:r>
            <a:r>
              <a:rPr lang="zh-CN" altLang="zh-CN" smtClean="0"/>
              <a:t>相同</a:t>
            </a:r>
            <a:r>
              <a:rPr lang="zh-CN" altLang="en-US" smtClean="0"/>
              <a:t>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通常计算</a:t>
            </a:r>
            <a:r>
              <a:rPr lang="zh-CN" altLang="en-US" dirty="0" smtClean="0">
                <a:solidFill>
                  <a:srgbClr val="FF0000"/>
                </a:solidFill>
              </a:rPr>
              <a:t>最坏情况和平均情况</a:t>
            </a:r>
            <a:r>
              <a:rPr lang="zh-CN" altLang="en-US" dirty="0" smtClean="0">
                <a:solidFill>
                  <a:srgbClr val="003366"/>
                </a:solidFill>
              </a:rPr>
              <a:t>。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平均和最坏情况</a:t>
            </a:r>
            <a:r>
              <a:rPr lang="zh-CN" altLang="en-US" dirty="0" smtClean="0"/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19552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03085" y="2114580"/>
            <a:ext cx="1080000" cy="792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输  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86371" y="1415943"/>
            <a:ext cx="2772000" cy="216000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操作步骤：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………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………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3. ………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38791" y="2169011"/>
            <a:ext cx="1080000" cy="792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输  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3319" y="4608865"/>
            <a:ext cx="9030943" cy="720000"/>
            <a:chOff x="1137861" y="5059680"/>
            <a:chExt cx="9030943" cy="720000"/>
          </a:xfrm>
        </p:grpSpPr>
        <p:sp>
          <p:nvSpPr>
            <p:cNvPr id="8" name="Rectangle 11"/>
            <p:cNvSpPr/>
            <p:nvPr/>
          </p:nvSpPr>
          <p:spPr>
            <a:xfrm>
              <a:off x="1888804" y="5059680"/>
              <a:ext cx="828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77">
                <a:lnSpc>
                  <a:spcPts val="4000"/>
                </a:lnSpc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做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青椒炒鸡蛋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操作步骤是不是一个算法？？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" name="Group 70"/>
            <p:cNvGrpSpPr/>
            <p:nvPr/>
          </p:nvGrpSpPr>
          <p:grpSpPr>
            <a:xfrm>
              <a:off x="1137861" y="51405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0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34649" y="1391030"/>
            <a:ext cx="4918211" cy="3054249"/>
            <a:chOff x="6572750" y="1730420"/>
            <a:chExt cx="4918210" cy="3054249"/>
          </a:xfrm>
        </p:grpSpPr>
        <p:sp>
          <p:nvSpPr>
            <p:cNvPr id="19" name="矩形 18"/>
            <p:cNvSpPr/>
            <p:nvPr/>
          </p:nvSpPr>
          <p:spPr>
            <a:xfrm>
              <a:off x="6724865" y="2384012"/>
              <a:ext cx="47660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377">
                <a:lnSpc>
                  <a:spcPts val="3000"/>
                </a:lnSpc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青椒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切块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，鸡蛋加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适量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盐搅拌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377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锅里放油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377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把鸡蛋倒进去炒熟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377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加入葱花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defTabSz="914377">
                <a:lnSpc>
                  <a:spcPts val="3000"/>
                </a:lnSpc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5.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</a:t>
              </a:r>
              <a:r>
                <a:rPr lang="zh-CN" altLang="en-US" sz="2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青椒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放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进去放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少许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盐和味精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377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6.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翻炒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几下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出锅装盘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572750" y="1730420"/>
              <a:ext cx="4095436" cy="523220"/>
              <a:chOff x="497203" y="2862977"/>
              <a:chExt cx="4095436" cy="523220"/>
            </a:xfrm>
          </p:grpSpPr>
          <p:grpSp>
            <p:nvGrpSpPr>
              <p:cNvPr id="21" name="Group 109"/>
              <p:cNvGrpSpPr/>
              <p:nvPr/>
            </p:nvGrpSpPr>
            <p:grpSpPr>
              <a:xfrm>
                <a:off x="497203" y="2927400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23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1176320" y="2862977"/>
                <a:ext cx="34163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85A3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青椒炒鸡蛋的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5A3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做法：</a:t>
                </a:r>
              </a:p>
            </p:txBody>
          </p:sp>
        </p:grp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351739" y="5756764"/>
            <a:ext cx="2617980" cy="46166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不满足确定性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算法的特性</a:t>
            </a:r>
          </a:p>
        </p:txBody>
      </p:sp>
    </p:spTree>
    <p:extLst>
      <p:ext uri="{BB962C8B-B14F-4D97-AF65-F5344CB8AC3E}">
        <p14:creationId xmlns:p14="http://schemas.microsoft.com/office/powerpoint/2010/main" val="3464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/>
              <a:t>）摊销时间复杂度</a:t>
            </a:r>
          </a:p>
          <a:p>
            <a:pPr lvl="1"/>
            <a:r>
              <a:rPr lang="zh-CN" altLang="en-US"/>
              <a:t>有的算法会在触发某个条件时做额外的工作，此时，可以根据这个条件发生的概率，对整个算法进行性能评估，此时得到的时间复杂度称为摊销时间复杂度。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其它情况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多个问题规模</a:t>
            </a:r>
          </a:p>
          <a:p>
            <a:r>
              <a:rPr lang="zh-CN" altLang="en-US" dirty="0"/>
              <a:t>一个特定算法的运行时间依赖于问题的</a:t>
            </a:r>
            <a:r>
              <a:rPr lang="zh-CN" altLang="en-US" dirty="0" smtClean="0"/>
              <a:t>规模，但</a:t>
            </a:r>
            <a:r>
              <a:rPr lang="zh-CN" altLang="en-US" dirty="0"/>
              <a:t>有的时候，问题的规模不止一个。</a:t>
            </a:r>
          </a:p>
          <a:p>
            <a:pPr lvl="1"/>
            <a:r>
              <a:rPr lang="zh-CN" altLang="en-US" dirty="0" smtClean="0"/>
              <a:t>比如</a:t>
            </a:r>
            <a:r>
              <a:rPr lang="zh-CN" altLang="en-US" dirty="0"/>
              <a:t>，对两个长度分别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数组进行操作，问题的规模就有</a:t>
            </a:r>
            <a:r>
              <a:rPr lang="en-US" altLang="zh-CN" dirty="0"/>
              <a:t>2</a:t>
            </a:r>
            <a:r>
              <a:rPr lang="zh-CN" altLang="en-US" dirty="0"/>
              <a:t>个，这时时间复杂度是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/>
            <a:r>
              <a:rPr lang="en-US" altLang="zh-CN" b="0" dirty="0" err="1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a_list</a:t>
            </a:r>
            <a:r>
              <a:rPr lang="en-US" altLang="zh-CN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数组当前有效长度为</a:t>
            </a:r>
            <a:r>
              <a:rPr lang="en-US" altLang="zh-CN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en-US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，如内容为</a:t>
            </a:r>
            <a:r>
              <a:rPr lang="en-US" altLang="zh-CN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 {0, 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宋体" panose="02010600030101010101" pitchFamily="2" charset="-122"/>
              </a:rPr>
              <a:t>1, 2, 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3, 4, 5, 6, 7, 8,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9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}, 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将其中</a:t>
            </a:r>
            <a:r>
              <a:rPr lang="en-US" altLang="zh-CN" dirty="0" err="1" smtClean="0">
                <a:solidFill>
                  <a:prstClr val="black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号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位置到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号位置之前的部分元素替换为长度为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的另外一个数组的内容：</a:t>
            </a:r>
            <a:r>
              <a:rPr lang="en-US" altLang="zh-CN" b="0" dirty="0" smtClean="0">
                <a:solidFill>
                  <a:prstClr val="black"/>
                </a:solidFill>
                <a:latin typeface="+mn-lt"/>
                <a:ea typeface="宋体" panose="02010600030101010101" pitchFamily="2" charset="-122"/>
              </a:rPr>
              <a:t>{11,22,33,44,55}</a:t>
            </a:r>
            <a:endParaRPr lang="en-US" altLang="zh-CN" b="0" dirty="0">
              <a:solidFill>
                <a:prstClr val="black"/>
              </a:solidFill>
              <a:latin typeface="+mn-lt"/>
              <a:ea typeface="宋体" panose="02010600030101010101" pitchFamily="2" charset="-122"/>
            </a:endParaRPr>
          </a:p>
          <a:p>
            <a:pPr lvl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其它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73381" y="4854320"/>
                <a:ext cx="2398078" cy="424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6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528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T(</a:t>
                </a:r>
                <a:r>
                  <a:rPr kumimoji="0" lang="en-US" altLang="zh-CN" sz="216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528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n,k</a:t>
                </a:r>
                <a:r>
                  <a:rPr kumimoji="0" lang="en-US" altLang="zh-CN" sz="216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528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O</m:t>
                    </m:r>
                    <m: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n</m:t>
                    </m:r>
                    <m: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k</m:t>
                    </m:r>
                    <m:r>
                      <a:rPr kumimoji="0" lang="en-US" altLang="zh-CN" sz="216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F528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zh-CN" altLang="en-US" sz="2160" b="0" i="0" u="none" strike="noStrike" kern="1200" cap="none" spc="0" normalizeH="0" baseline="0" noProof="0" dirty="0">
                  <a:ln>
                    <a:noFill/>
                  </a:ln>
                  <a:solidFill>
                    <a:srgbClr val="1F5281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1" y="4854320"/>
                <a:ext cx="2398078" cy="424732"/>
              </a:xfrm>
              <a:prstGeom prst="rect">
                <a:avLst/>
              </a:prstGeom>
              <a:blipFill>
                <a:blip r:embed="rId3"/>
                <a:stretch>
                  <a:fillRect l="-3308" t="-10000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88044" y="5797510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n-j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次元素移动，</a:t>
            </a: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次赋值，最坏情况，</a:t>
            </a: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为</a:t>
            </a:r>
            <a:r>
              <a:rPr kumimoji="0" lang="en-US" altLang="zh-CN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1573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用来衡量算法的空间效率</a:t>
            </a:r>
            <a:endParaRPr lang="en-US" altLang="zh-CN" dirty="0" smtClean="0"/>
          </a:p>
          <a:p>
            <a:r>
              <a:rPr lang="zh-CN" altLang="en-US" dirty="0" smtClean="0"/>
              <a:t>与时间</a:t>
            </a:r>
            <a:r>
              <a:rPr lang="zh-CN" altLang="en-US" dirty="0"/>
              <a:t>复杂度类似，算法的空间复杂</a:t>
            </a:r>
            <a:r>
              <a:rPr lang="zh-CN" altLang="en-US" dirty="0" smtClean="0"/>
              <a:t>度也</a:t>
            </a:r>
            <a:r>
              <a:rPr lang="zh-CN" altLang="en-US" dirty="0"/>
              <a:t>认为是问题规模</a:t>
            </a:r>
            <a:r>
              <a:rPr lang="en-US" altLang="zh-CN" dirty="0"/>
              <a:t>n</a:t>
            </a:r>
            <a:r>
              <a:rPr lang="zh-CN" altLang="en-US" dirty="0"/>
              <a:t>的函数，并以数量级的形式给出，记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S(n</a:t>
            </a:r>
            <a:r>
              <a:rPr lang="en-US" altLang="zh-CN" dirty="0"/>
              <a:t>)=O(g(n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在计算机运行时所占用的存储空间包括以下部分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程序本身所占用的存储空间</a:t>
            </a:r>
            <a:endParaRPr lang="en-US" altLang="zh-CN" dirty="0"/>
          </a:p>
          <a:p>
            <a:pPr lvl="1"/>
            <a:r>
              <a:rPr lang="zh-CN" altLang="en-US" dirty="0" smtClean="0"/>
              <a:t>输入数据</a:t>
            </a:r>
            <a:r>
              <a:rPr lang="zh-CN" altLang="en-US" dirty="0"/>
              <a:t>所占用的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临时</a:t>
            </a:r>
            <a:r>
              <a:rPr lang="zh-CN" altLang="en-US" dirty="0">
                <a:solidFill>
                  <a:srgbClr val="FF0000"/>
                </a:solidFill>
              </a:rPr>
              <a:t>变量所占用的</a:t>
            </a:r>
            <a:r>
              <a:rPr lang="zh-CN" altLang="en-US" dirty="0" smtClean="0">
                <a:solidFill>
                  <a:srgbClr val="FF0000"/>
                </a:solidFill>
              </a:rPr>
              <a:t>存储空间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zh-CN" altLang="en-US" dirty="0"/>
              <a:t>对算法的空间复杂度进行研究时，只分析</a:t>
            </a:r>
            <a:r>
              <a:rPr lang="zh-CN" altLang="en-US" dirty="0">
                <a:solidFill>
                  <a:srgbClr val="FF0000"/>
                </a:solidFill>
              </a:rPr>
              <a:t>临时变量</a:t>
            </a:r>
            <a:r>
              <a:rPr lang="zh-CN" altLang="en-US" dirty="0"/>
              <a:t>所占用的存储空间。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算法的空间复杂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0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空间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分析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算法在运行过程中需要哪些存储空间？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6" name="矩形 5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取决于问题，与算法无关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186808" y="2623819"/>
            <a:ext cx="4320000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CommonFactor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68560" y="2623819"/>
            <a:ext cx="4320000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BubbleSort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r[ ],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186808" y="4558355"/>
            <a:ext cx="9201752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Equation(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 a, double b, double c, double *p, double *q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24" name="矩形 23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，大小固定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8923" y="3444378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3680" y="3414063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5908" y="5395219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 animBg="1"/>
      <p:bldP spid="34" grpId="0" animBg="1"/>
      <p:bldP spid="21" grpId="0"/>
      <p:bldP spid="2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空间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复杂度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算法在运行过程中需要哪些存储空间？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55762" y="2598127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）执行算法需要的辅助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53200" y="2598127"/>
            <a:ext cx="3957920" cy="461665"/>
            <a:chOff x="6553200" y="1863452"/>
            <a:chExt cx="3957920" cy="461665"/>
          </a:xfrm>
        </p:grpSpPr>
        <p:sp>
          <p:nvSpPr>
            <p:cNvPr id="29" name="矩形 28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，体现效率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6141" y="3435145"/>
            <a:ext cx="10725857" cy="1134593"/>
            <a:chOff x="856621" y="2688385"/>
            <a:chExt cx="10725857" cy="1134593"/>
          </a:xfrm>
        </p:grpSpPr>
        <p:sp>
          <p:nvSpPr>
            <p:cNvPr id="3" name="矩形 2"/>
            <p:cNvSpPr/>
            <p:nvPr/>
          </p:nvSpPr>
          <p:spPr>
            <a:xfrm>
              <a:off x="1621522" y="3361313"/>
              <a:ext cx="9960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除算法本身和输入输出数据所占用的空间外，算法临时开辟的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存储空间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56621" y="2688385"/>
              <a:ext cx="9044389" cy="609398"/>
              <a:chOff x="651937" y="5387316"/>
              <a:chExt cx="9044389" cy="609398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1130976" y="5387316"/>
                <a:ext cx="8565350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5A3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空间复杂</a:t>
                </a:r>
                <a:r>
                  <a:rPr kumimoji="0" lang="zh-CN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85A3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度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</a:t>
                </a:r>
                <a:r>
                  <a:rPr kumimoji="0" lang="zh-CN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在执行过程中需要的辅助空间</a:t>
                </a:r>
                <a:r>
                  <a:rPr kumimoji="0" lang="zh-CN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数量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3" name="Group 67"/>
              <p:cNvGrpSpPr/>
              <p:nvPr/>
            </p:nvGrpSpPr>
            <p:grpSpPr>
              <a:xfrm>
                <a:off x="651937" y="5480365"/>
                <a:ext cx="359992" cy="360001"/>
                <a:chOff x="10115551" y="5634036"/>
                <a:chExt cx="577837" cy="576265"/>
              </a:xfrm>
              <a:solidFill>
                <a:srgbClr val="5A327D"/>
              </a:solidFill>
            </p:grpSpPr>
            <p:sp>
              <p:nvSpPr>
                <p:cNvPr id="34" name="Freeform 13"/>
                <p:cNvSpPr/>
                <p:nvPr/>
              </p:nvSpPr>
              <p:spPr bwMode="auto">
                <a:xfrm>
                  <a:off x="10177450" y="5634036"/>
                  <a:ext cx="515938" cy="517526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6" name="组合 35"/>
          <p:cNvGrpSpPr/>
          <p:nvPr/>
        </p:nvGrpSpPr>
        <p:grpSpPr>
          <a:xfrm>
            <a:off x="785412" y="4761025"/>
            <a:ext cx="9974029" cy="1107996"/>
            <a:chOff x="651937" y="5387316"/>
            <a:chExt cx="9974029" cy="1107996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494990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空间复杂度也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是问题规模的函数，通常记作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46" name="矩形 45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与算法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，大小固定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50" name="矩形 49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取决于问题，与算法无关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1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空间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复杂度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638168" y="670558"/>
            <a:ext cx="5198752" cy="5074921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BubbleSort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r[ ],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n)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j, temp, bound, exchange = 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1;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exchange != 0)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bound = exchange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exchange = 0;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for 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0; j &lt; bound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j++)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if (r[j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&gt; r[j+1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]) {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 = r[j];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r[j] = r[j+1];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r[j+1] = temp;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exchange=j;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096001" y="670560"/>
            <a:ext cx="5364480" cy="486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Merge(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r[ ],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t)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temp[n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s, j = m + 1, k = s;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m &amp;&amp; j &lt;= t)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 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&lt;= r[j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])  temp[k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 = r[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++]; 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else  temp[k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 = r[j++];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temp[k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++]=r[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++];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(j &lt;= t)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temp[k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++]=r[j++];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for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s;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r[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temp[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941006" y="902637"/>
            <a:ext cx="886353" cy="650029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66882" y="902637"/>
            <a:ext cx="886353" cy="763985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B42D2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1080" y="1712342"/>
            <a:ext cx="4248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69722" y="1712342"/>
            <a:ext cx="14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705502" y="5872819"/>
            <a:ext cx="10027920" cy="523220"/>
            <a:chOff x="651937" y="5387316"/>
            <a:chExt cx="10027920" cy="52322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9548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85A3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85A3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原地</a:t>
              </a:r>
              <a:r>
                <a:rPr kumimoji="0" lang="zh-CN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）算法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：空间复杂度为</a:t>
              </a:r>
              <a:r>
                <a:rPr kumimoji="0" lang="en-US" altLang="zh-CN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，辅助空间是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6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6454482" y="2047622"/>
            <a:ext cx="3070518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/>
      <p:bldP spid="4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算法的时间效率和空间效率不能</a:t>
            </a:r>
            <a:r>
              <a:rPr lang="zh-CN" altLang="zh-CN" dirty="0" smtClean="0"/>
              <a:t>兼顾</a:t>
            </a:r>
            <a:endParaRPr lang="en-US" altLang="zh-CN" dirty="0" smtClean="0"/>
          </a:p>
          <a:p>
            <a:r>
              <a:rPr lang="zh-CN" altLang="en-US" dirty="0" smtClean="0"/>
              <a:t>空间换取时间的例子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被查找的表上增加索引结构，提高查找时间性能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根据月份获得该月天数，用列表存储每月天数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判断数组是否有重复元素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搜索法 ，时间复杂度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，空间</a:t>
            </a:r>
            <a:r>
              <a:rPr lang="zh-CN" altLang="en-US" dirty="0"/>
              <a:t>复杂度</a:t>
            </a:r>
            <a:r>
              <a:rPr lang="en-US" altLang="zh-CN" dirty="0" smtClean="0"/>
              <a:t>O(1)</a:t>
            </a:r>
          </a:p>
          <a:p>
            <a:pPr lvl="2"/>
            <a:r>
              <a:rPr lang="zh-CN" altLang="en-US" dirty="0" smtClean="0"/>
              <a:t>集合法，时间复杂度</a:t>
            </a:r>
            <a:r>
              <a:rPr lang="en-US" altLang="zh-CN" dirty="0" smtClean="0"/>
              <a:t>O(n)</a:t>
            </a:r>
            <a:r>
              <a:rPr lang="zh-CN" altLang="en-US" dirty="0"/>
              <a:t>，</a:t>
            </a:r>
            <a:r>
              <a:rPr lang="zh-CN" altLang="en-US" dirty="0" smtClean="0"/>
              <a:t>空间</a:t>
            </a:r>
            <a:r>
              <a:rPr lang="zh-CN" altLang="en-US" dirty="0"/>
              <a:t>复杂度</a:t>
            </a:r>
            <a:r>
              <a:rPr lang="en-US" altLang="zh-CN" dirty="0" smtClean="0"/>
              <a:t>O(n</a:t>
            </a:r>
            <a:r>
              <a:rPr lang="en-US" altLang="zh-CN" dirty="0"/>
              <a:t>)</a:t>
            </a:r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时间性能和空间性能的平衡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0598727" y="5527964"/>
            <a:ext cx="1238597" cy="48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21164" y="1088570"/>
            <a:ext cx="11570836" cy="486707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算法可以用不同的方式描述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需要在</a:t>
            </a:r>
            <a:r>
              <a:rPr lang="zh-CN" altLang="en-US" b="1" dirty="0">
                <a:solidFill>
                  <a:srgbClr val="FF0000"/>
                </a:solidFill>
              </a:rPr>
              <a:t>易读易理解</a:t>
            </a:r>
            <a:r>
              <a:rPr lang="zh-CN" altLang="en-US" dirty="0" smtClean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严格性</a:t>
            </a:r>
            <a:r>
              <a:rPr lang="zh-CN" altLang="en-US" dirty="0" smtClean="0"/>
              <a:t>之间取得某种平衡</a:t>
            </a:r>
          </a:p>
          <a:p>
            <a:pPr eaLnBrk="1" hangingPunct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自然语言描述</a:t>
            </a:r>
            <a:r>
              <a:rPr lang="zh-CN" altLang="en-US" dirty="0" smtClean="0"/>
              <a:t>（可能易读，但可能出现歧义）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在自然语言描述中结合一些数学形式的描述（减少歧义）</a:t>
            </a:r>
          </a:p>
          <a:p>
            <a:pPr eaLnBrk="1" hangingPunct="1"/>
            <a:r>
              <a:rPr lang="zh-CN" altLang="en-US" dirty="0" smtClean="0"/>
              <a:t>采用流程图等框图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伪代码形式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采用高级语言和自然语言</a:t>
            </a:r>
          </a:p>
          <a:p>
            <a:pPr lvl="1" eaLnBrk="1" hangingPunct="1"/>
            <a:r>
              <a:rPr lang="zh-CN" altLang="en-US" dirty="0" smtClean="0"/>
              <a:t>用 </a:t>
            </a:r>
            <a:r>
              <a:rPr lang="en-US" altLang="zh-CN" dirty="0" smtClean="0">
                <a:solidFill>
                  <a:srgbClr val="FF0000"/>
                </a:solidFill>
              </a:rPr>
              <a:t>C++ </a:t>
            </a:r>
            <a:r>
              <a:rPr lang="zh-CN" altLang="en-US" dirty="0" smtClean="0">
                <a:solidFill>
                  <a:srgbClr val="FF0000"/>
                </a:solidFill>
              </a:rPr>
              <a:t>语言</a:t>
            </a:r>
            <a:r>
              <a:rPr lang="zh-CN" altLang="en-US" dirty="0" smtClean="0"/>
              <a:t>，结合自然语言帮助说明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利用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语言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函数或类的方法</a:t>
            </a:r>
            <a:r>
              <a:rPr lang="zh-CN" altLang="en-US" dirty="0">
                <a:solidFill>
                  <a:srgbClr val="FF0000"/>
                </a:solidFill>
              </a:rPr>
              <a:t>来描述一个特定算法，采用自顶向下逐步求精的思想进行算法设计，通常使得每个函数或方法完成相对较集中的一个功能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的描述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0183091" y="5037512"/>
            <a:ext cx="1363287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 hidden="1"/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算法的确定性要求对于相同的输入，一定会得到相同的输出。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</a:t>
            </a:r>
          </a:p>
        </p:txBody>
      </p:sp>
      <p:sp>
        <p:nvSpPr>
          <p:cNvPr id="24" name="文本框 23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25" name="文本框 24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此处添加答案解析</a:t>
            </a:r>
          </a:p>
        </p:txBody>
      </p:sp>
      <p:grpSp>
        <p:nvGrpSpPr>
          <p:cNvPr id="23" name="组合 22" hidden="1"/>
          <p:cNvGrpSpPr/>
          <p:nvPr>
            <p:custDataLst>
              <p:tags r:id="rId11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20" name="RemarkBack" hidden="1"/>
            <p:cNvSpPr/>
            <p:nvPr>
              <p:custDataLst>
                <p:tags r:id="rId29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markBlock" hidden="1"/>
            <p:cNvSpPr/>
            <p:nvPr>
              <p:custDataLst>
                <p:tags r:id="rId30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markTitleText" hidden="1"/>
            <p:cNvSpPr txBox="1"/>
            <p:nvPr>
              <p:custDataLst>
                <p:tags r:id="rId31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答案解析</a:t>
              </a:r>
            </a:p>
          </p:txBody>
        </p:sp>
      </p:grpSp>
      <p:grpSp>
        <p:nvGrpSpPr>
          <p:cNvPr id="11" name="组合 10" hidden="1"/>
          <p:cNvGrpSpPr/>
          <p:nvPr>
            <p:custDataLst>
              <p:tags r:id="rId12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6" name="RemarkBack" hidden="1"/>
            <p:cNvSpPr/>
            <p:nvPr>
              <p:custDataLst>
                <p:tags r:id="rId26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markBlock" hidden="1"/>
            <p:cNvSpPr/>
            <p:nvPr>
              <p:custDataLst>
                <p:tags r:id="rId27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markTitleText" hidden="1"/>
            <p:cNvSpPr txBox="1"/>
            <p:nvPr>
              <p:custDataLst>
                <p:tags r:id="rId28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答案解析</a:t>
              </a:r>
            </a:p>
          </p:txBody>
        </p:sp>
      </p:grpSp>
      <p:grpSp>
        <p:nvGrpSpPr>
          <p:cNvPr id="28" name="组合 27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8" name="RemarkBack" hidden="1"/>
            <p:cNvSpPr/>
            <p:nvPr>
              <p:custDataLst>
                <p:tags r:id="rId23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markBlock" hidden="1"/>
            <p:cNvSpPr/>
            <p:nvPr>
              <p:custDataLst>
                <p:tags r:id="rId24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RemarkTitleText" hidden="1"/>
            <p:cNvSpPr txBox="1"/>
            <p:nvPr>
              <p:custDataLst>
                <p:tags r:id="rId25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答案解析</a:t>
              </a:r>
            </a:p>
          </p:txBody>
        </p:sp>
      </p:grpSp>
      <p:sp>
        <p:nvSpPr>
          <p:cNvPr id="29" name="RemarkBack" hidden="1"/>
          <p:cNvSpPr/>
          <p:nvPr>
            <p:custDataLst>
              <p:tags r:id="rId14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markBlock" hidden="1"/>
          <p:cNvSpPr/>
          <p:nvPr>
            <p:custDataLst>
              <p:tags r:id="rId15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markTitleText" hidden="1"/>
          <p:cNvSpPr txBox="1"/>
          <p:nvPr>
            <p:custDataLst>
              <p:tags r:id="rId16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答案解析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60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2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欧几里德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560923"/>
            <a:chOff x="651937" y="5387316"/>
            <a:chExt cx="10836787" cy="560923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56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辗转相除求两个自然数的最大公约数（欧几里德算法）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899397" y="2968597"/>
            <a:ext cx="305855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899397" y="3574590"/>
            <a:ext cx="187656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35        25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99397" y="4225847"/>
            <a:ext cx="187656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5        10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899397" y="4854473"/>
            <a:ext cx="173940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10         5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61510" y="4914752"/>
            <a:ext cx="540000" cy="468000"/>
          </a:xfrm>
          <a:prstGeom prst="ellipse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38195"/>
            <a:ext cx="10694835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算法的基本思想是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辗转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相除直到余数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911077" y="3574590"/>
            <a:ext cx="71832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63477" y="4225847"/>
            <a:ext cx="61904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063477" y="4854473"/>
            <a:ext cx="413523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" grpId="0" animBg="1"/>
      <p:bldP spid="2" grpId="1" animBg="1"/>
      <p:bldP spid="22" grpId="0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  <p:tag name="PROBLEMHASREMARK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heme/theme1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5903</Words>
  <Application>Microsoft Office PowerPoint</Application>
  <PresentationFormat>宽屏</PresentationFormat>
  <Paragraphs>619</Paragraphs>
  <Slides>67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90" baseType="lpstr">
      <vt:lpstr>Microsoft Yahei</vt:lpstr>
      <vt:lpstr>Microsoft YaHei UI</vt:lpstr>
      <vt:lpstr>等线</vt:lpstr>
      <vt:lpstr>仿宋_GB2312</vt:lpstr>
      <vt:lpstr>黑体</vt:lpstr>
      <vt:lpstr>楷体_GB2312</vt:lpstr>
      <vt:lpstr>宋体</vt:lpstr>
      <vt:lpstr>微软雅黑</vt:lpstr>
      <vt:lpstr>Arial</vt:lpstr>
      <vt:lpstr>Calibri</vt:lpstr>
      <vt:lpstr>Cambria</vt:lpstr>
      <vt:lpstr>Cambria Math</vt:lpstr>
      <vt:lpstr>Comic Sans MS</vt:lpstr>
      <vt:lpstr>Symbol</vt:lpstr>
      <vt:lpstr>Times New Roman</vt:lpstr>
      <vt:lpstr>Verdana</vt:lpstr>
      <vt:lpstr>Wingdings</vt:lpstr>
      <vt:lpstr>cdb2004108l</vt:lpstr>
      <vt:lpstr>3_cdb2004108l</vt:lpstr>
      <vt:lpstr>1_Office Theme</vt:lpstr>
      <vt:lpstr>1_cdb2004108l</vt:lpstr>
      <vt:lpstr>Image</vt:lpstr>
      <vt:lpstr>公式</vt:lpstr>
      <vt:lpstr>PowerPoint 演示文稿</vt:lpstr>
      <vt:lpstr>PowerPoint 演示文稿</vt:lpstr>
      <vt:lpstr>PowerPoint 演示文稿</vt:lpstr>
      <vt:lpstr>PowerPoint 演示文稿</vt:lpstr>
      <vt:lpstr>算法的特性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算法和程序</vt:lpstr>
      <vt:lpstr>算法和程序</vt:lpstr>
      <vt:lpstr>算法设计</vt:lpstr>
      <vt:lpstr>PowerPoint 演示文稿</vt:lpstr>
      <vt:lpstr>PowerPoint 演示文稿</vt:lpstr>
      <vt:lpstr>PowerPoint 演示文稿</vt:lpstr>
      <vt:lpstr>PowerPoint 演示文稿</vt:lpstr>
      <vt:lpstr>算法设计的目标</vt:lpstr>
      <vt:lpstr>如何评价一个算法的好坏</vt:lpstr>
      <vt:lpstr>如何评价一个算法的好坏</vt:lpstr>
      <vt:lpstr>如何评价一个算法的好坏</vt:lpstr>
      <vt:lpstr>如何评价一个算法的好坏</vt:lpstr>
      <vt:lpstr>如何评价一个算法的好坏</vt:lpstr>
      <vt:lpstr>PowerPoint 演示文稿</vt:lpstr>
      <vt:lpstr>算法分析的目的</vt:lpstr>
      <vt:lpstr>衡量算法时间效率方法一：事后统计法</vt:lpstr>
      <vt:lpstr>具体方法</vt:lpstr>
      <vt:lpstr>事后统计法的缺点</vt:lpstr>
      <vt:lpstr>程序运行时间相关因素</vt:lpstr>
      <vt:lpstr>衡量算法时间效率方法二：事前分析估算方法</vt:lpstr>
      <vt:lpstr>衡量算法时间效率方法二：事前分析估算</vt:lpstr>
      <vt:lpstr>PowerPoint 演示文稿</vt:lpstr>
      <vt:lpstr>PowerPoint 演示文稿</vt:lpstr>
      <vt:lpstr>解释</vt:lpstr>
      <vt:lpstr>时间复杂度的数学定义</vt:lpstr>
      <vt:lpstr>时间复杂度计算方法</vt:lpstr>
      <vt:lpstr>PowerPoint 演示文稿</vt:lpstr>
      <vt:lpstr>PowerPoint 演示文稿</vt:lpstr>
      <vt:lpstr>求解时间复杂度简化方法</vt:lpstr>
      <vt:lpstr>PowerPoint 演示文稿</vt:lpstr>
      <vt:lpstr>常见的时间复杂度</vt:lpstr>
      <vt:lpstr>常见的时间复杂度</vt:lpstr>
      <vt:lpstr>时间复杂度排序</vt:lpstr>
      <vt:lpstr>算法的时间复杂度比较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时间复杂度计算原则</vt:lpstr>
      <vt:lpstr>加法原则</vt:lpstr>
      <vt:lpstr>乘法原则</vt:lpstr>
      <vt:lpstr>PowerPoint 演示文稿</vt:lpstr>
      <vt:lpstr>平均和最坏情况时间复杂度</vt:lpstr>
      <vt:lpstr>其它情况</vt:lpstr>
      <vt:lpstr>其它情况</vt:lpstr>
      <vt:lpstr>算法的空间复杂度</vt:lpstr>
      <vt:lpstr>算法的空间复杂度</vt:lpstr>
      <vt:lpstr>PowerPoint 演示文稿</vt:lpstr>
      <vt:lpstr>PowerPoint 演示文稿</vt:lpstr>
      <vt:lpstr>PowerPoint 演示文稿</vt:lpstr>
      <vt:lpstr>时间性能和空间性能的平衡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zhangyh</dc:creator>
  <cp:lastModifiedBy>zhangyh</cp:lastModifiedBy>
  <cp:revision>20</cp:revision>
  <dcterms:created xsi:type="dcterms:W3CDTF">2022-08-28T09:33:27Z</dcterms:created>
  <dcterms:modified xsi:type="dcterms:W3CDTF">2022-09-02T01:23:05Z</dcterms:modified>
</cp:coreProperties>
</file>