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79"/>
  </p:notesMasterIdLst>
  <p:sldIdLst>
    <p:sldId id="302" r:id="rId3"/>
    <p:sldId id="256" r:id="rId4"/>
    <p:sldId id="272" r:id="rId5"/>
    <p:sldId id="276" r:id="rId6"/>
    <p:sldId id="273" r:id="rId7"/>
    <p:sldId id="278" r:id="rId8"/>
    <p:sldId id="277" r:id="rId9"/>
    <p:sldId id="279" r:id="rId10"/>
    <p:sldId id="275" r:id="rId11"/>
    <p:sldId id="271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3" r:id="rId33"/>
    <p:sldId id="304" r:id="rId34"/>
    <p:sldId id="305" r:id="rId35"/>
    <p:sldId id="306" r:id="rId36"/>
    <p:sldId id="308" r:id="rId37"/>
    <p:sldId id="307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6" r:id="rId55"/>
    <p:sldId id="327" r:id="rId56"/>
    <p:sldId id="328" r:id="rId57"/>
    <p:sldId id="420" r:id="rId58"/>
    <p:sldId id="329" r:id="rId59"/>
    <p:sldId id="330" r:id="rId60"/>
    <p:sldId id="331" r:id="rId61"/>
    <p:sldId id="332" r:id="rId62"/>
    <p:sldId id="333" r:id="rId63"/>
    <p:sldId id="334" r:id="rId64"/>
    <p:sldId id="421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3" r:id="rId97"/>
    <p:sldId id="374" r:id="rId98"/>
    <p:sldId id="375" r:id="rId99"/>
    <p:sldId id="437" r:id="rId100"/>
    <p:sldId id="376" r:id="rId101"/>
    <p:sldId id="438" r:id="rId102"/>
    <p:sldId id="423" r:id="rId103"/>
    <p:sldId id="424" r:id="rId104"/>
    <p:sldId id="439" r:id="rId105"/>
    <p:sldId id="425" r:id="rId106"/>
    <p:sldId id="440" r:id="rId107"/>
    <p:sldId id="441" r:id="rId108"/>
    <p:sldId id="426" r:id="rId109"/>
    <p:sldId id="428" r:id="rId110"/>
    <p:sldId id="429" r:id="rId111"/>
    <p:sldId id="430" r:id="rId112"/>
    <p:sldId id="431" r:id="rId113"/>
    <p:sldId id="432" r:id="rId114"/>
    <p:sldId id="433" r:id="rId115"/>
    <p:sldId id="434" r:id="rId116"/>
    <p:sldId id="435" r:id="rId117"/>
    <p:sldId id="43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457" r:id="rId139"/>
    <p:sldId id="458" r:id="rId140"/>
    <p:sldId id="459" r:id="rId141"/>
    <p:sldId id="460" r:id="rId142"/>
    <p:sldId id="461" r:id="rId143"/>
    <p:sldId id="462" r:id="rId144"/>
    <p:sldId id="463" r:id="rId145"/>
    <p:sldId id="464" r:id="rId146"/>
    <p:sldId id="465" r:id="rId147"/>
    <p:sldId id="466" r:id="rId148"/>
    <p:sldId id="467" r:id="rId149"/>
    <p:sldId id="468" r:id="rId150"/>
    <p:sldId id="469" r:id="rId151"/>
    <p:sldId id="470" r:id="rId152"/>
    <p:sldId id="471" r:id="rId153"/>
    <p:sldId id="472" r:id="rId154"/>
    <p:sldId id="473" r:id="rId155"/>
    <p:sldId id="474" r:id="rId156"/>
    <p:sldId id="475" r:id="rId157"/>
    <p:sldId id="402" r:id="rId158"/>
    <p:sldId id="409" r:id="rId159"/>
    <p:sldId id="410" r:id="rId160"/>
    <p:sldId id="411" r:id="rId161"/>
    <p:sldId id="412" r:id="rId162"/>
    <p:sldId id="413" r:id="rId163"/>
    <p:sldId id="418" r:id="rId164"/>
    <p:sldId id="419" r:id="rId165"/>
    <p:sldId id="446" r:id="rId166"/>
    <p:sldId id="447" r:id="rId167"/>
    <p:sldId id="448" r:id="rId168"/>
    <p:sldId id="449" r:id="rId169"/>
    <p:sldId id="443" r:id="rId170"/>
    <p:sldId id="444" r:id="rId171"/>
    <p:sldId id="445" r:id="rId172"/>
    <p:sldId id="450" r:id="rId173"/>
    <p:sldId id="451" r:id="rId174"/>
    <p:sldId id="453" r:id="rId175"/>
    <p:sldId id="454" r:id="rId176"/>
    <p:sldId id="455" r:id="rId177"/>
    <p:sldId id="456" r:id="rId1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A32"/>
    <a:srgbClr val="404040"/>
    <a:srgbClr val="D2D2D2"/>
    <a:srgbClr val="5C307D"/>
    <a:srgbClr val="B42D2D"/>
    <a:srgbClr val="507D7D"/>
    <a:srgbClr val="5A327D"/>
    <a:srgbClr val="6E6EAA"/>
    <a:srgbClr val="4196B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26" autoAdjust="0"/>
  </p:normalViewPr>
  <p:slideViewPr>
    <p:cSldViewPr snapToGrid="0">
      <p:cViewPr varScale="1">
        <p:scale>
          <a:sx n="68" d="100"/>
          <a:sy n="68" d="100"/>
        </p:scale>
        <p:origin x="80" y="344"/>
      </p:cViewPr>
      <p:guideLst>
        <p:guide orient="horz" pos="2159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theme" Target="theme/theme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presProps" Target="pres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6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0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0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1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C++ STL</a:t>
            </a:r>
            <a:r>
              <a:rPr lang="zh-CN" altLang="en-US"/>
              <a:t>中的</a:t>
            </a:r>
            <a:r>
              <a:rPr lang="en-US" altLang="zh-CN"/>
              <a:t>deque</a:t>
            </a:r>
            <a:r>
              <a:rPr lang="zh-CN" altLang="en-US"/>
              <a:t>采用分块的线性存储结构来存储数据，每块的大小一般为</a:t>
            </a:r>
            <a:r>
              <a:rPr lang="en-US" altLang="zh-CN"/>
              <a:t>512B</a:t>
            </a:r>
            <a:r>
              <a:rPr lang="zh-CN" altLang="en-US"/>
              <a:t>，将之称为</a:t>
            </a:r>
            <a:r>
              <a:rPr lang="en-US" altLang="zh-CN"/>
              <a:t>deque</a:t>
            </a:r>
            <a:r>
              <a:rPr lang="zh-CN" altLang="en-US"/>
              <a:t>块，所有的</a:t>
            </a:r>
            <a:r>
              <a:rPr lang="en-US" altLang="zh-CN"/>
              <a:t>deque</a:t>
            </a:r>
            <a:r>
              <a:rPr lang="zh-CN" altLang="en-US"/>
              <a:t>块使用一个</a:t>
            </a:r>
            <a:r>
              <a:rPr lang="en-US" altLang="zh-CN"/>
              <a:t>map</a:t>
            </a:r>
            <a:r>
              <a:rPr lang="zh-CN" altLang="en-US"/>
              <a:t>块进行管理，每个</a:t>
            </a:r>
            <a:r>
              <a:rPr lang="en-US" altLang="zh-CN"/>
              <a:t>map</a:t>
            </a:r>
            <a:r>
              <a:rPr lang="zh-CN" altLang="en-US"/>
              <a:t>数据项记录各个</a:t>
            </a:r>
            <a:r>
              <a:rPr lang="en-US" altLang="zh-CN"/>
              <a:t>deque</a:t>
            </a:r>
            <a:r>
              <a:rPr lang="zh-CN" altLang="en-US"/>
              <a:t>块的首地址，这样的话，</a:t>
            </a:r>
            <a:r>
              <a:rPr lang="en-US" altLang="zh-CN"/>
              <a:t>deque</a:t>
            </a:r>
            <a:r>
              <a:rPr lang="zh-CN" altLang="en-US"/>
              <a:t>块在头部和尾部都可以插入和删除。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6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8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5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2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8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7" y="188340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2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72" y="2124063"/>
            <a:ext cx="10125412" cy="2149607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3589" y="6597650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4252" y="437602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68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9" y="61236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1" y="6350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0" y="1931988"/>
            <a:ext cx="1221105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83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1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5029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8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777" indent="0">
              <a:buNone/>
              <a:defRPr sz="2161"/>
            </a:lvl2pPr>
            <a:lvl3pPr marL="1097554" indent="0">
              <a:buNone/>
              <a:defRPr sz="1920"/>
            </a:lvl3pPr>
            <a:lvl4pPr marL="1646331" indent="0">
              <a:buNone/>
              <a:defRPr sz="1680"/>
            </a:lvl4pPr>
            <a:lvl5pPr marL="2195109" indent="0">
              <a:buNone/>
              <a:defRPr sz="1680"/>
            </a:lvl5pPr>
            <a:lvl6pPr marL="2743886" indent="0">
              <a:buNone/>
              <a:defRPr sz="1680"/>
            </a:lvl6pPr>
            <a:lvl7pPr marL="3292663" indent="0">
              <a:buNone/>
              <a:defRPr sz="1680"/>
            </a:lvl7pPr>
            <a:lvl8pPr marL="3841440" indent="0">
              <a:buNone/>
              <a:defRPr sz="1680"/>
            </a:lvl8pPr>
            <a:lvl9pPr marL="4390217" indent="0">
              <a:buNone/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873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756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06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4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1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9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Slide Number Placeholder 5"/>
          <p:cNvSpPr txBox="1"/>
          <p:nvPr userDrawn="1"/>
        </p:nvSpPr>
        <p:spPr>
          <a:xfrm>
            <a:off x="11033629" y="6269676"/>
            <a:ext cx="648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7"/>
          <p:cNvSpPr/>
          <p:nvPr userDrawn="1"/>
        </p:nvSpPr>
        <p:spPr>
          <a:xfrm>
            <a:off x="11656143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9"/>
          <p:cNvSpPr txBox="1"/>
          <p:nvPr userDrawn="1"/>
        </p:nvSpPr>
        <p:spPr>
          <a:xfrm>
            <a:off x="11697644" y="1600201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1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1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3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1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9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" y="247651"/>
          <a:ext cx="12192000" cy="115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6311111" imgH="1155148" progId="Photoshop.Image.6">
                  <p:embed/>
                </p:oleObj>
              </mc:Choice>
              <mc:Fallback>
                <p:oleObj name="Image" r:id="rId9" imgW="6311111" imgH="115514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47651"/>
                        <a:ext cx="12192000" cy="115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1" y="6524627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1" y="2"/>
            <a:ext cx="12192000" cy="241299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6" y="963613"/>
            <a:ext cx="12187766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1172121">
              <a:defRPr/>
            </a:pPr>
            <a:endParaRPr lang="zh-CN" altLang="en-US" sz="2761">
              <a:solidFill>
                <a:srgbClr val="1F5281"/>
              </a:solidFill>
              <a:ea typeface="宋体" pitchFamily="2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4764" y="6432777"/>
            <a:ext cx="2688299" cy="5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172121"/>
            <a:fld id="{C7C6DBEA-7B4A-45F2-A823-46D6D2D5125A}" type="slidenum">
              <a:rPr lang="zh-CN" altLang="en-US" sz="2761" smtClean="0">
                <a:solidFill>
                  <a:srgbClr val="1F5281"/>
                </a:solidFill>
              </a:rPr>
              <a:pPr algn="r" defTabSz="1172121"/>
              <a:t>‹#›</a:t>
            </a:fld>
            <a:endParaRPr lang="zh-CN" altLang="en-US" sz="2761">
              <a:solidFill>
                <a:srgbClr val="1F52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4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5pPr>
      <a:lvl6pPr marL="548777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6pPr>
      <a:lvl7pPr marL="1097554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7pPr>
      <a:lvl8pPr marL="1646331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8pPr>
      <a:lvl9pPr marL="2195109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9pPr>
    </p:titleStyle>
    <p:bodyStyle>
      <a:lvl1pPr marL="411583" indent="-41158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1" b="1">
          <a:solidFill>
            <a:srgbClr val="1481B8"/>
          </a:solidFill>
          <a:latin typeface="+mn-lt"/>
          <a:ea typeface="+mn-ea"/>
          <a:cs typeface="+mn-cs"/>
        </a:defRPr>
      </a:lvl1pPr>
      <a:lvl2pPr marL="891763" indent="-34298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1">
          <a:solidFill>
            <a:schemeClr val="tx1"/>
          </a:solidFill>
          <a:latin typeface="Arial" charset="0"/>
        </a:defRPr>
      </a:lvl2pPr>
      <a:lvl3pPr marL="1371943" indent="-2743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1">
          <a:solidFill>
            <a:schemeClr val="tx1"/>
          </a:solidFill>
          <a:latin typeface="Arial" charset="0"/>
        </a:defRPr>
      </a:lvl3pPr>
      <a:lvl4pPr marL="1920720" indent="-274389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497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8274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7052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829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4606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777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554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331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5109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886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663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1440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90217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5.xml"/><Relationship Id="rId3" Type="http://schemas.openxmlformats.org/officeDocument/2006/relationships/slide" Target="slide11.xml"/><Relationship Id="rId7" Type="http://schemas.openxmlformats.org/officeDocument/2006/relationships/slide" Target="slide1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53.xml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image" Target="../media/image12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6.xml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image" Target="../media/image12.png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17" Type="http://schemas.openxmlformats.org/officeDocument/2006/relationships/tags" Target="../tags/tag261.xml"/><Relationship Id="rId2" Type="http://schemas.openxmlformats.org/officeDocument/2006/relationships/tags" Target="../tags/tag246.xml"/><Relationship Id="rId16" Type="http://schemas.openxmlformats.org/officeDocument/2006/relationships/tags" Target="../tags/tag260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tags" Target="../tags/tag259.xml"/><Relationship Id="rId10" Type="http://schemas.openxmlformats.org/officeDocument/2006/relationships/tags" Target="../tags/tag254.xml"/><Relationship Id="rId19" Type="http://schemas.openxmlformats.org/officeDocument/2006/relationships/image" Target="../media/image12.png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19" Type="http://schemas.openxmlformats.org/officeDocument/2006/relationships/image" Target="../media/image12.png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image" Target="../media/image12.png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image" Target="../media/image12.png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13" Type="http://schemas.openxmlformats.org/officeDocument/2006/relationships/tags" Target="../tags/tag317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tags" Target="../tags/tag316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tags" Target="../tags/tag315.xml"/><Relationship Id="rId5" Type="http://schemas.openxmlformats.org/officeDocument/2006/relationships/tags" Target="../tags/tag309.xml"/><Relationship Id="rId15" Type="http://schemas.openxmlformats.org/officeDocument/2006/relationships/image" Target="../media/image12.png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Relationship Id="rId14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Visio___61.vsdx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0.x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60.png"/><Relationship Id="rId7" Type="http://schemas.openxmlformats.org/officeDocument/2006/relationships/image" Target="../media/image30.wmf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2.vsdx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Visio___83.vsdx"/><Relationship Id="rId4" Type="http://schemas.openxmlformats.org/officeDocument/2006/relationships/image" Target="../media/image32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Visio___94.vsdx"/><Relationship Id="rId1" Type="http://schemas.openxmlformats.org/officeDocument/2006/relationships/slideLayout" Target="../slideLayouts/slideLayout20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0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Visio___105.vsdx"/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Visio___106.vsdx"/><Relationship Id="rId1" Type="http://schemas.openxmlformats.org/officeDocument/2006/relationships/slideLayout" Target="../slideLayouts/slideLayout2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Visio___107.vsdx"/><Relationship Id="rId1" Type="http://schemas.openxmlformats.org/officeDocument/2006/relationships/slideLayout" Target="../slideLayouts/slideLayout20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image" Target="../media/image12.png"/><Relationship Id="rId10" Type="http://schemas.openxmlformats.org/officeDocument/2006/relationships/tags" Target="../tags/tag327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image" Target="../media/image12.png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image" Target="../media/image12.png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10" Type="http://schemas.openxmlformats.org/officeDocument/2006/relationships/tags" Target="../tags/tag366.xml"/><Relationship Id="rId19" Type="http://schemas.openxmlformats.org/officeDocument/2006/relationships/image" Target="../media/image12.png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3" Type="http://schemas.openxmlformats.org/officeDocument/2006/relationships/tags" Target="../tags/tag376.xml"/><Relationship Id="rId7" Type="http://schemas.openxmlformats.org/officeDocument/2006/relationships/tags" Target="../tags/tag380.xml"/><Relationship Id="rId12" Type="http://schemas.openxmlformats.org/officeDocument/2006/relationships/image" Target="../media/image12.png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78.xml"/><Relationship Id="rId10" Type="http://schemas.openxmlformats.org/officeDocument/2006/relationships/tags" Target="../tags/tag383.xml"/><Relationship Id="rId4" Type="http://schemas.openxmlformats.org/officeDocument/2006/relationships/tags" Target="../tags/tag377.xml"/><Relationship Id="rId9" Type="http://schemas.openxmlformats.org/officeDocument/2006/relationships/tags" Target="../tags/tag382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tags" Target="../tags/tag396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5" Type="http://schemas.openxmlformats.org/officeDocument/2006/relationships/image" Target="../media/image12.png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Relationship Id="rId14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5" Type="http://schemas.openxmlformats.org/officeDocument/2006/relationships/tags" Target="../tags/tag401.xml"/><Relationship Id="rId15" Type="http://schemas.openxmlformats.org/officeDocument/2006/relationships/image" Target="../media/image12.png"/><Relationship Id="rId10" Type="http://schemas.openxmlformats.org/officeDocument/2006/relationships/tags" Target="../tags/tag406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1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7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4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tags" Target="../tags/tag417.xml"/><Relationship Id="rId13" Type="http://schemas.openxmlformats.org/officeDocument/2006/relationships/image" Target="../media/image12.png"/><Relationship Id="rId3" Type="http://schemas.openxmlformats.org/officeDocument/2006/relationships/tags" Target="../tags/tag412.xml"/><Relationship Id="rId7" Type="http://schemas.openxmlformats.org/officeDocument/2006/relationships/tags" Target="../tags/tag416.xml"/><Relationship Id="rId12" Type="http://schemas.openxmlformats.org/officeDocument/2006/relationships/slide" Target="slide117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tags" Target="../tags/tag4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4.xml"/><Relationship Id="rId10" Type="http://schemas.openxmlformats.org/officeDocument/2006/relationships/tags" Target="../tags/tag419.xml"/><Relationship Id="rId4" Type="http://schemas.openxmlformats.org/officeDocument/2006/relationships/tags" Target="../tags/tag413.xml"/><Relationship Id="rId9" Type="http://schemas.openxmlformats.org/officeDocument/2006/relationships/tags" Target="../tags/tag4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2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2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image" Target="../media/image12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image" Target="../media/image12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13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image" Target="../media/image12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13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image" Target="../media/image12.png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image" Target="../media/image12.png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image" Target="../media/image12.png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image" Target="../media/image12.png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openxmlformats.org/officeDocument/2006/relationships/image" Target="../media/image12.png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12.png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image" Target="../media/image12.png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image" Target="../media/image12.png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image" Target="../media/image12.png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image" Target="../media/image12.png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 action="ppaction://hlinksldjump"/>
              </a:rPr>
              <a:t>5-1    </a:t>
            </a:r>
            <a:r>
              <a:rPr lang="zh-CN" altLang="en-US">
                <a:hlinkClick r:id="rId2" action="ppaction://hlinksldjump"/>
              </a:rPr>
              <a:t>树的提出</a:t>
            </a:r>
            <a:endParaRPr lang="en-US" altLang="zh-CN"/>
          </a:p>
          <a:p>
            <a:r>
              <a:rPr lang="en-US" altLang="zh-CN">
                <a:hlinkClick r:id="rId3" action="ppaction://hlinksldjump"/>
              </a:rPr>
              <a:t>5-2    </a:t>
            </a:r>
            <a:r>
              <a:rPr lang="zh-CN" altLang="en-US">
                <a:hlinkClick r:id="rId3" action="ppaction://hlinksldjump"/>
              </a:rPr>
              <a:t>树的逻辑结构</a:t>
            </a:r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5-3    </a:t>
            </a:r>
            <a:r>
              <a:rPr lang="zh-CN" altLang="en-US">
                <a:hlinkClick r:id="rId4" action="ppaction://hlinksldjump"/>
              </a:rPr>
              <a:t>树的存储结构</a:t>
            </a:r>
            <a:endParaRPr lang="en-US" altLang="zh-CN"/>
          </a:p>
          <a:p>
            <a:r>
              <a:rPr lang="en-US" altLang="zh-CN">
                <a:hlinkClick r:id="rId5" action="ppaction://hlinksldjump"/>
              </a:rPr>
              <a:t>5-4    </a:t>
            </a:r>
            <a:r>
              <a:rPr lang="zh-CN" altLang="en-US">
                <a:hlinkClick r:id="rId5" action="ppaction://hlinksldjump"/>
              </a:rPr>
              <a:t>二叉树的逻辑结构</a:t>
            </a:r>
            <a:endParaRPr lang="zh-CN" altLang="en-US"/>
          </a:p>
          <a:p>
            <a:r>
              <a:rPr lang="en-US" altLang="zh-CN">
                <a:hlinkClick r:id="rId6" action="ppaction://hlinksldjump"/>
              </a:rPr>
              <a:t>5-5    </a:t>
            </a:r>
            <a:r>
              <a:rPr lang="zh-CN" altLang="en-US">
                <a:hlinkClick r:id="rId6" action="ppaction://hlinksldjump"/>
              </a:rPr>
              <a:t>二叉树的存储结构</a:t>
            </a:r>
            <a:endParaRPr lang="zh-CN" altLang="en-US"/>
          </a:p>
          <a:p>
            <a:r>
              <a:rPr lang="en-US" altLang="zh-CN">
                <a:hlinkClick r:id="rId7" action="ppaction://hlinksldjump"/>
              </a:rPr>
              <a:t>5-6    </a:t>
            </a:r>
            <a:r>
              <a:rPr lang="zh-CN" altLang="en-US">
                <a:hlinkClick r:id="rId7" action="ppaction://hlinksldjump"/>
              </a:rPr>
              <a:t>森林</a:t>
            </a:r>
            <a:endParaRPr lang="en-US" altLang="zh-CN"/>
          </a:p>
          <a:p>
            <a:r>
              <a:rPr lang="en-US" altLang="zh-CN">
                <a:hlinkClick r:id="rId8" action="ppaction://hlinksldjump"/>
              </a:rPr>
              <a:t>5-7    </a:t>
            </a:r>
            <a:r>
              <a:rPr lang="zh-CN" altLang="en-US">
                <a:hlinkClick r:id="rId8" action="ppaction://hlinksldjump"/>
              </a:rPr>
              <a:t>最优二叉树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4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9244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关于树结构</a:t>
            </a:r>
          </a:p>
        </p:txBody>
      </p:sp>
      <p:grpSp>
        <p:nvGrpSpPr>
          <p:cNvPr id="20" name="Group 132"/>
          <p:cNvGrpSpPr/>
          <p:nvPr/>
        </p:nvGrpSpPr>
        <p:grpSpPr>
          <a:xfrm>
            <a:off x="132593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02382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什么是树？在逻辑上有什么特点？有哪些基本术语？</a:t>
            </a:r>
          </a:p>
        </p:txBody>
      </p:sp>
      <p:grpSp>
        <p:nvGrpSpPr>
          <p:cNvPr id="25" name="Group 132"/>
          <p:cNvGrpSpPr/>
          <p:nvPr/>
        </p:nvGrpSpPr>
        <p:grpSpPr>
          <a:xfrm>
            <a:off x="1325934" y="199446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8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23827" y="1986048"/>
            <a:ext cx="79888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如何存储树结构？</a:t>
            </a:r>
          </a:p>
        </p:txBody>
      </p:sp>
      <p:grpSp>
        <p:nvGrpSpPr>
          <p:cNvPr id="30" name="Group 132"/>
          <p:cNvGrpSpPr/>
          <p:nvPr/>
        </p:nvGrpSpPr>
        <p:grpSpPr>
          <a:xfrm>
            <a:off x="1325934" y="27533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1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023826" y="2751034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什么是二叉树？在逻辑上有什么特点？有哪些基本性质？</a:t>
            </a:r>
          </a:p>
        </p:txBody>
      </p:sp>
      <p:grpSp>
        <p:nvGrpSpPr>
          <p:cNvPr id="53" name="Group 132"/>
          <p:cNvGrpSpPr/>
          <p:nvPr/>
        </p:nvGrpSpPr>
        <p:grpSpPr>
          <a:xfrm>
            <a:off x="1325934" y="351224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6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2023827" y="3516020"/>
            <a:ext cx="47274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如何存储二叉树？</a:t>
            </a:r>
          </a:p>
        </p:txBody>
      </p:sp>
      <p:grpSp>
        <p:nvGrpSpPr>
          <p:cNvPr id="58" name="Group 132"/>
          <p:cNvGrpSpPr/>
          <p:nvPr/>
        </p:nvGrpSpPr>
        <p:grpSpPr>
          <a:xfrm>
            <a:off x="1325934" y="42711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9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1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023826" y="4281006"/>
            <a:ext cx="68915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如何实现二叉树的遍历操作？</a:t>
            </a:r>
          </a:p>
        </p:txBody>
      </p:sp>
      <p:grpSp>
        <p:nvGrpSpPr>
          <p:cNvPr id="63" name="Group 132"/>
          <p:cNvGrpSpPr/>
          <p:nvPr/>
        </p:nvGrpSpPr>
        <p:grpSpPr>
          <a:xfrm>
            <a:off x="1325934" y="5030021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6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6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023826" y="5045993"/>
            <a:ext cx="65867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最优二叉树及应用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52" grpId="0"/>
      <p:bldP spid="57" grpId="0"/>
      <p:bldP spid="62" grpId="0"/>
      <p:bldP spid="6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求结点数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538065" y="1176744"/>
            <a:ext cx="114673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&gt;::recursive_size(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BiNode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 *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622040" y="3614067"/>
            <a:ext cx="95576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&gt;::size()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recursive_size(root);</a:t>
            </a:r>
          </a:p>
          <a:p>
            <a:endParaRPr lang="zh-CN" altLang="en-US" sz="200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562449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求结点数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538065" y="1176744"/>
            <a:ext cx="11467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&gt;::recursive_size(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BiNode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 *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if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== </a:t>
            </a:r>
            <a:r>
              <a:rPr lang="en-US" altLang="zh-CN" sz="2000">
                <a:solidFill>
                  <a:srgbClr val="6F008A"/>
                </a:solidFill>
                <a:latin typeface="新宋体"/>
                <a:ea typeface="新宋体"/>
              </a:rPr>
              <a:t>nullptr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0;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1+recursive_size(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-&gt;lchild) + recursive_size(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-&gt;rchild);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622040" y="3614067"/>
            <a:ext cx="95576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&gt;::size()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recursive_size(root);</a:t>
            </a:r>
          </a:p>
          <a:p>
            <a:endParaRPr lang="zh-CN" altLang="en-US" sz="200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508066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求叶子结点数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295469" y="1102099"/>
            <a:ext cx="1189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&gt;::recursive_leafsize(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BiNode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 *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020009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求叶子结点数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295469" y="1102099"/>
            <a:ext cx="118965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template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 &lt;</a:t>
            </a:r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BiTree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&gt;::recursive_leafsize(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BiNode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2000">
                <a:solidFill>
                  <a:srgbClr val="2B91AF"/>
                </a:solidFill>
                <a:latin typeface="新宋体"/>
                <a:ea typeface="新宋体"/>
              </a:rPr>
              <a:t>DataType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&gt; *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if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== </a:t>
            </a:r>
            <a:r>
              <a:rPr lang="en-US" altLang="zh-CN" sz="2000">
                <a:solidFill>
                  <a:srgbClr val="6F008A"/>
                </a:solidFill>
                <a:latin typeface="新宋体"/>
                <a:ea typeface="新宋体"/>
              </a:rPr>
              <a:t>nullptr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0;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if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-&gt;lchild == </a:t>
            </a:r>
            <a:r>
              <a:rPr lang="en-US" altLang="zh-CN" sz="2000">
                <a:solidFill>
                  <a:srgbClr val="6F008A"/>
                </a:solidFill>
                <a:latin typeface="新宋体"/>
                <a:ea typeface="新宋体"/>
              </a:rPr>
              <a:t>nullptr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&amp;&amp; 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-&gt;rchild == </a:t>
            </a:r>
            <a:r>
              <a:rPr lang="en-US" altLang="zh-CN" sz="2000">
                <a:solidFill>
                  <a:srgbClr val="6F008A"/>
                </a:solidFill>
                <a:latin typeface="新宋体"/>
                <a:ea typeface="新宋体"/>
              </a:rPr>
              <a:t>nullptr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)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1;</a:t>
            </a:r>
          </a:p>
          <a:p>
            <a:r>
              <a:rPr lang="en-US" altLang="zh-CN" sz="2000">
                <a:solidFill>
                  <a:srgbClr val="0000FF"/>
                </a:solidFill>
                <a:latin typeface="新宋体"/>
                <a:ea typeface="新宋体"/>
              </a:rPr>
              <a:t>	return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 recursive_leafsize(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-&gt;lchild) + recursive_leafsize(</a:t>
            </a:r>
            <a:r>
              <a:rPr lang="en-US" altLang="zh-CN" sz="2000">
                <a:solidFill>
                  <a:srgbClr val="808080"/>
                </a:solidFill>
                <a:latin typeface="新宋体"/>
                <a:ea typeface="新宋体"/>
              </a:rPr>
              <a:t>sub_root</a:t>
            </a:r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-&gt;rchild);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534823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506" y="1318165"/>
            <a:ext cx="10702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recursive_copy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 &amp;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sz="20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020" y="151018"/>
            <a:ext cx="10234805" cy="648377"/>
          </a:xfrm>
        </p:spPr>
        <p:txBody>
          <a:bodyPr>
            <a:noAutofit/>
          </a:bodyPr>
          <a:lstStyle/>
          <a:p>
            <a:r>
              <a:rPr lang="zh-CN" altLang="en-US" sz="4100" dirty="0"/>
              <a:t>二叉树的复制</a:t>
            </a:r>
          </a:p>
        </p:txBody>
      </p:sp>
      <p:sp>
        <p:nvSpPr>
          <p:cNvPr id="4" name="矩形 3"/>
          <p:cNvSpPr/>
          <p:nvPr/>
        </p:nvSpPr>
        <p:spPr>
          <a:xfrm>
            <a:off x="976604" y="4772079"/>
            <a:ext cx="7952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sz="4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506" y="1318165"/>
            <a:ext cx="107022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recursive_copy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 &amp;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sz="20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*temp = 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temp-&gt;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recursive_copy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temp-&gt;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recursive_copy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020" y="151018"/>
            <a:ext cx="10234805" cy="648377"/>
          </a:xfrm>
        </p:spPr>
        <p:txBody>
          <a:bodyPr>
            <a:noAutofit/>
          </a:bodyPr>
          <a:lstStyle/>
          <a:p>
            <a:r>
              <a:rPr lang="zh-CN" altLang="en-US" sz="4100" dirty="0"/>
              <a:t>二叉树的复制</a:t>
            </a:r>
          </a:p>
        </p:txBody>
      </p:sp>
      <p:sp>
        <p:nvSpPr>
          <p:cNvPr id="4" name="矩形 3"/>
          <p:cNvSpPr/>
          <p:nvPr/>
        </p:nvSpPr>
        <p:spPr>
          <a:xfrm>
            <a:off x="976604" y="4772079"/>
            <a:ext cx="7952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root =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recursive_copy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22032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229" y="1247012"/>
            <a:ext cx="111531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sz="20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(root,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 dirty="0"/>
              <a:t>二叉树下查找值为</a:t>
            </a:r>
            <a:r>
              <a:rPr lang="en-US" altLang="zh-CN" sz="4100" dirty="0"/>
              <a:t>x</a:t>
            </a:r>
            <a:r>
              <a:rPr lang="zh-CN" altLang="en-US" sz="4100" dirty="0"/>
              <a:t>的结点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1160574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229" y="1247012"/>
            <a:ext cx="111531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sz="20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==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else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nl-NL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BiNode</a:t>
            </a:r>
            <a:r>
              <a:rPr lang="nl-NL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nl-NL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nl-NL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*temp = find_node(</a:t>
            </a:r>
            <a:r>
              <a:rPr lang="nl-NL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nl-NL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-&gt;lchild, </a:t>
            </a:r>
            <a:r>
              <a:rPr lang="nl-NL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nl-NL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(temp 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 </a:t>
            </a:r>
            <a:r>
              <a:rPr lang="en-US" sz="20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else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(root,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 dirty="0"/>
              <a:t>二叉树下查找值为</a:t>
            </a:r>
            <a:r>
              <a:rPr lang="en-US" altLang="zh-CN" sz="4100" dirty="0"/>
              <a:t>x</a:t>
            </a:r>
            <a:r>
              <a:rPr lang="zh-CN" altLang="en-US" sz="4100" dirty="0"/>
              <a:t>的结点</a:t>
            </a:r>
            <a:endParaRPr lang="en-US" sz="41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判断分别以</a:t>
            </a:r>
            <a:r>
              <a:rPr lang="en-US" altLang="zh-CN" dirty="0"/>
              <a:t>sub_root1</a:t>
            </a:r>
            <a:r>
              <a:rPr lang="zh-CN" altLang="en-US" dirty="0"/>
              <a:t>和</a:t>
            </a:r>
            <a:r>
              <a:rPr lang="en-US" altLang="zh-CN" dirty="0"/>
              <a:t>sub_root2</a:t>
            </a:r>
            <a:r>
              <a:rPr lang="zh-CN" altLang="en-US" dirty="0"/>
              <a:t>为根的两棵二叉树是否相同，即判断它们的结构和对应值是否完全相同。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判断</a:t>
            </a:r>
            <a:r>
              <a:rPr lang="zh-CN" altLang="en-US" dirty="0"/>
              <a:t>两棵二叉树是否相同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08487"/>
              </p:ext>
            </p:extLst>
          </p:nvPr>
        </p:nvGraphicFramePr>
        <p:xfrm>
          <a:off x="1414870" y="2349130"/>
          <a:ext cx="9938399" cy="3455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5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情形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sub_root1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非空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非空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sub_root2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空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非空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非空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是否相同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相同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不同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不同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由根结点的值、左子树和右子树是否分别相同共同决定。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417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判断</a:t>
            </a:r>
            <a:r>
              <a:rPr lang="zh-CN" altLang="en-US" dirty="0"/>
              <a:t>两棵二叉树是否相同</a:t>
            </a:r>
          </a:p>
        </p:txBody>
      </p:sp>
      <p:sp>
        <p:nvSpPr>
          <p:cNvPr id="2" name="矩形 1"/>
          <p:cNvSpPr/>
          <p:nvPr/>
        </p:nvSpPr>
        <p:spPr>
          <a:xfrm>
            <a:off x="1247192" y="1090738"/>
            <a:ext cx="10944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recursive_eq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情形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    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(!(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情形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以下为情形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    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!=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-&gt;data)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recursive_eq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recursive_eq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sub_root1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sub_root2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477297" y="5177230"/>
            <a:ext cx="88890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&gt;::equal(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recursive_eq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(root,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.root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5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36232302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</a:t>
            </a:r>
            <a:r>
              <a:rPr lang="zh-CN" altLang="en-US"/>
              <a:t>非递归遍历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6327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4697" y="1125278"/>
            <a:ext cx="8506924" cy="501672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	初始化一个空栈，设为</a:t>
            </a:r>
            <a:r>
              <a:rPr lang="en-US" altLang="zh-CN" dirty="0"/>
              <a:t>s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	设活动指针</a:t>
            </a:r>
            <a:r>
              <a:rPr lang="en-US" altLang="zh-CN" dirty="0"/>
              <a:t>p</a:t>
            </a:r>
            <a:r>
              <a:rPr lang="zh-CN" altLang="en-US" dirty="0"/>
              <a:t>将在二叉树各结点中移动，初始指向</a:t>
            </a:r>
            <a:r>
              <a:rPr lang="en-US" altLang="zh-CN" dirty="0"/>
              <a:t>root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	当栈</a:t>
            </a:r>
            <a:r>
              <a:rPr lang="en-US" altLang="zh-CN" dirty="0"/>
              <a:t>s</a:t>
            </a:r>
            <a:r>
              <a:rPr lang="zh-CN" altLang="en-US" dirty="0"/>
              <a:t>不为空或</a:t>
            </a:r>
            <a:r>
              <a:rPr lang="en-US" altLang="zh-CN" dirty="0"/>
              <a:t>p</a:t>
            </a:r>
            <a:r>
              <a:rPr lang="zh-CN" altLang="en-US" dirty="0"/>
              <a:t>不为空时，循环执行：</a:t>
            </a:r>
          </a:p>
          <a:p>
            <a:pPr lvl="1"/>
            <a:r>
              <a:rPr lang="en-US" altLang="zh-CN" dirty="0"/>
              <a:t>A.</a:t>
            </a:r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不为空时，循环执行：</a:t>
            </a:r>
            <a:r>
              <a:rPr lang="en-US" altLang="zh-CN" dirty="0"/>
              <a:t>p</a:t>
            </a:r>
            <a:r>
              <a:rPr lang="zh-CN" altLang="en-US" dirty="0"/>
              <a:t>入栈于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往其左孩子移动；</a:t>
            </a:r>
          </a:p>
          <a:p>
            <a:pPr lvl="1"/>
            <a:r>
              <a:rPr lang="en-US" altLang="zh-CN" dirty="0"/>
              <a:t>B.</a:t>
            </a:r>
            <a:r>
              <a:rPr lang="zh-CN" altLang="en-US" dirty="0"/>
              <a:t>如栈非空，则出栈</a:t>
            </a:r>
            <a:r>
              <a:rPr lang="en-US" altLang="zh-CN" dirty="0"/>
              <a:t>s</a:t>
            </a:r>
            <a:r>
              <a:rPr lang="zh-CN" altLang="en-US" dirty="0"/>
              <a:t>中一个结点，假设也为</a:t>
            </a:r>
            <a:r>
              <a:rPr lang="en-US" altLang="zh-CN" dirty="0"/>
              <a:t>p</a:t>
            </a:r>
            <a:r>
              <a:rPr lang="zh-CN" altLang="en-US" dirty="0"/>
              <a:t>，访问</a:t>
            </a:r>
            <a:r>
              <a:rPr lang="en-US" altLang="zh-CN" dirty="0"/>
              <a:t>p</a:t>
            </a:r>
            <a:r>
              <a:rPr lang="zh-CN" altLang="en-US" dirty="0"/>
              <a:t>所指结点，</a:t>
            </a:r>
            <a:r>
              <a:rPr lang="en-US" altLang="zh-CN" dirty="0"/>
              <a:t>p</a:t>
            </a:r>
            <a:r>
              <a:rPr lang="zh-CN" altLang="en-US" dirty="0"/>
              <a:t>调整至其右孩子，如右孩子为空，则继续出栈（执行</a:t>
            </a:r>
            <a:r>
              <a:rPr lang="en-US" altLang="zh-CN" dirty="0"/>
              <a:t>B</a:t>
            </a:r>
            <a:r>
              <a:rPr lang="zh-CN" altLang="en-US" dirty="0"/>
              <a:t>），否则，执行</a:t>
            </a:r>
            <a:r>
              <a:rPr lang="en-US" altLang="zh-CN" dirty="0"/>
              <a:t>A</a:t>
            </a:r>
            <a:r>
              <a:rPr lang="zh-CN" altLang="en-US" dirty="0"/>
              <a:t>，这个步骤可统一成继续循环执行步骤</a:t>
            </a:r>
            <a:r>
              <a:rPr lang="en-US" altLang="zh-CN" dirty="0"/>
              <a:t>3</a:t>
            </a:r>
            <a:r>
              <a:rPr lang="zh-CN" altLang="en-US" dirty="0"/>
              <a:t>，直至</a:t>
            </a:r>
            <a:r>
              <a:rPr lang="en-US" altLang="zh-CN" dirty="0"/>
              <a:t>p</a:t>
            </a:r>
            <a:r>
              <a:rPr lang="zh-CN" altLang="en-US" dirty="0"/>
              <a:t>为空且栈</a:t>
            </a:r>
            <a:r>
              <a:rPr lang="en-US" altLang="zh-CN" dirty="0"/>
              <a:t>s</a:t>
            </a:r>
            <a:r>
              <a:rPr lang="zh-CN" altLang="en-US" dirty="0"/>
              <a:t>也为空。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中序遍历操作的非递归实现</a:t>
            </a:r>
          </a:p>
        </p:txBody>
      </p:sp>
      <p:pic>
        <p:nvPicPr>
          <p:cNvPr id="4" name="图片 3" descr="H:\教材python数据结构\教材内容\二叉树图片\二叉树非递归遍历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17" y="2895"/>
            <a:ext cx="2518613" cy="640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8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中序遍历操作的非递归实现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685730" y="1263068"/>
            <a:ext cx="89231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seqstack.h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inorder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(root 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 </a:t>
            </a:r>
            <a:r>
              <a:rPr lang="en-US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SeqStack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*&gt; s;</a:t>
            </a:r>
          </a:p>
          <a:p>
            <a:r>
              <a:rPr lang="en-US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&gt;*p = root;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while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s.Empty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|| p 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 </a:t>
            </a:r>
            <a:r>
              <a:rPr lang="en-US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while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 </a:t>
            </a:r>
            <a:r>
              <a:rPr lang="en-US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s.Push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(p); p = p-&gt;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</a:p>
          <a:p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s.Empty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p=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s.Pop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&lt;&lt;p-&gt;data;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p = p-&gt;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9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4697" y="1125278"/>
            <a:ext cx="8506924" cy="501672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	初始化一个空栈，设为</a:t>
            </a:r>
            <a:r>
              <a:rPr lang="en-US" altLang="zh-CN" dirty="0"/>
              <a:t>s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	设活动指针</a:t>
            </a:r>
            <a:r>
              <a:rPr lang="en-US" altLang="zh-CN" dirty="0"/>
              <a:t>p</a:t>
            </a:r>
            <a:r>
              <a:rPr lang="zh-CN" altLang="en-US" dirty="0"/>
              <a:t>将在二叉树各结点中移动，初始指向</a:t>
            </a:r>
            <a:r>
              <a:rPr lang="en-US" altLang="zh-CN" dirty="0"/>
              <a:t>root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	当栈</a:t>
            </a:r>
            <a:r>
              <a:rPr lang="en-US" altLang="zh-CN" dirty="0"/>
              <a:t>s</a:t>
            </a:r>
            <a:r>
              <a:rPr lang="zh-CN" altLang="en-US" dirty="0"/>
              <a:t>不为空或</a:t>
            </a:r>
            <a:r>
              <a:rPr lang="en-US" altLang="zh-CN" dirty="0"/>
              <a:t>p</a:t>
            </a:r>
            <a:r>
              <a:rPr lang="zh-CN" altLang="en-US" dirty="0"/>
              <a:t>不为空时，循环执行：</a:t>
            </a:r>
          </a:p>
          <a:p>
            <a:pPr lvl="1"/>
            <a:r>
              <a:rPr lang="en-US" altLang="zh-CN" dirty="0"/>
              <a:t>A.</a:t>
            </a:r>
            <a:r>
              <a:rPr lang="zh-CN" altLang="en-US" b="1" dirty="0"/>
              <a:t>当</a:t>
            </a:r>
            <a:r>
              <a:rPr lang="en-US" altLang="zh-CN" b="1" dirty="0"/>
              <a:t>p</a:t>
            </a:r>
            <a:r>
              <a:rPr lang="zh-CN" altLang="en-US" b="1" dirty="0"/>
              <a:t>不为空时，循环执行</a:t>
            </a:r>
            <a:r>
              <a:rPr lang="zh-CN" altLang="en-US" dirty="0"/>
              <a:t>：</a:t>
            </a:r>
            <a:r>
              <a:rPr lang="en-US" altLang="zh-CN" dirty="0"/>
              <a:t>p</a:t>
            </a:r>
            <a:r>
              <a:rPr lang="zh-CN" altLang="en-US" dirty="0"/>
              <a:t>入栈于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zh-CN" altLang="en-US" u="sng">
                <a:solidFill>
                  <a:srgbClr val="FF0000"/>
                </a:solidFill>
              </a:rPr>
              <a:t>访问</a:t>
            </a:r>
            <a:r>
              <a:rPr lang="en-US" altLang="zh-CN" u="sng">
                <a:solidFill>
                  <a:srgbClr val="FF0000"/>
                </a:solidFill>
              </a:rPr>
              <a:t>p</a:t>
            </a:r>
            <a:r>
              <a:rPr lang="zh-CN" altLang="en-US" u="sng">
                <a:solidFill>
                  <a:srgbClr val="FF0000"/>
                </a:solidFill>
              </a:rPr>
              <a:t>所指结点，</a:t>
            </a:r>
            <a:r>
              <a:rPr lang="en-US" altLang="zh-CN"/>
              <a:t>p</a:t>
            </a:r>
            <a:r>
              <a:rPr lang="zh-CN" altLang="en-US" dirty="0"/>
              <a:t>往其左孩子移动；</a:t>
            </a:r>
          </a:p>
          <a:p>
            <a:pPr lvl="1"/>
            <a:r>
              <a:rPr lang="en-US" altLang="zh-CN" dirty="0"/>
              <a:t>B.</a:t>
            </a:r>
            <a:r>
              <a:rPr lang="zh-CN" altLang="en-US" dirty="0"/>
              <a:t>如栈非空，则出栈</a:t>
            </a:r>
            <a:r>
              <a:rPr lang="en-US" altLang="zh-CN" dirty="0"/>
              <a:t>s</a:t>
            </a:r>
            <a:r>
              <a:rPr lang="zh-CN" altLang="en-US" dirty="0"/>
              <a:t>中一个结点，假设也为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 dirty="0"/>
              <a:t>调整至其右孩子，如右孩子为空，则继续出栈（执行</a:t>
            </a:r>
            <a:r>
              <a:rPr lang="en-US" altLang="zh-CN" dirty="0"/>
              <a:t>B</a:t>
            </a:r>
            <a:r>
              <a:rPr lang="zh-CN" altLang="en-US" dirty="0"/>
              <a:t>），否则，执行</a:t>
            </a:r>
            <a:r>
              <a:rPr lang="en-US" altLang="zh-CN" dirty="0"/>
              <a:t>A</a:t>
            </a:r>
            <a:r>
              <a:rPr lang="zh-CN" altLang="en-US" dirty="0"/>
              <a:t>，这个步骤可统一成继续循环执行步骤</a:t>
            </a:r>
            <a:r>
              <a:rPr lang="en-US" altLang="zh-CN" dirty="0"/>
              <a:t>3</a:t>
            </a:r>
            <a:r>
              <a:rPr lang="zh-CN" altLang="en-US" dirty="0"/>
              <a:t>，直至</a:t>
            </a:r>
            <a:r>
              <a:rPr lang="en-US" altLang="zh-CN" dirty="0"/>
              <a:t>p</a:t>
            </a:r>
            <a:r>
              <a:rPr lang="zh-CN" altLang="en-US" dirty="0"/>
              <a:t>为空且栈</a:t>
            </a:r>
            <a:r>
              <a:rPr lang="en-US" altLang="zh-CN" dirty="0"/>
              <a:t>s</a:t>
            </a:r>
            <a:r>
              <a:rPr lang="zh-CN" altLang="en-US" dirty="0"/>
              <a:t>也为空。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先序遍历</a:t>
            </a:r>
            <a:r>
              <a:rPr lang="zh-CN" altLang="en-US" dirty="0"/>
              <a:t>操作的非递归实现</a:t>
            </a:r>
          </a:p>
        </p:txBody>
      </p:sp>
      <p:pic>
        <p:nvPicPr>
          <p:cNvPr id="4" name="图片 3" descr="H:\教材python数据结构\教材内容\二叉树图片\二叉树非递归遍历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17" y="2895"/>
            <a:ext cx="2518613" cy="640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2798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595"/>
            <a:ext cx="18853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层序遍历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6588125" y="4756599"/>
            <a:ext cx="40798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600"/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829616" y="5600478"/>
            <a:ext cx="45132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遍历序列：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842125" y="4813749"/>
            <a:ext cx="4714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644288" y="5630323"/>
            <a:ext cx="4714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7336631" y="4813749"/>
            <a:ext cx="4714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7831137" y="4813749"/>
            <a:ext cx="4714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8063124" y="5630323"/>
            <a:ext cx="4714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8325643" y="4813749"/>
            <a:ext cx="4714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8481960" y="5630323"/>
            <a:ext cx="4714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8820150" y="4813749"/>
            <a:ext cx="4714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9314656" y="4813749"/>
            <a:ext cx="4714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9809162" y="4813749"/>
            <a:ext cx="4714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8900796" y="5630323"/>
            <a:ext cx="4714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9319631" y="5630323"/>
            <a:ext cx="4714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9738467" y="5630323"/>
            <a:ext cx="4714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0157301" y="5630323"/>
            <a:ext cx="4714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8413749" y="581555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638168" y="1188105"/>
            <a:ext cx="7254564" cy="3194721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如果二叉树非空，将根指针入队；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84721" y="4583384"/>
            <a:ext cx="5623921" cy="814565"/>
            <a:chOff x="6363841" y="4415744"/>
            <a:chExt cx="5623921" cy="814565"/>
          </a:xfrm>
        </p:grpSpPr>
        <p:sp>
          <p:nvSpPr>
            <p:cNvPr id="10" name="Line 28"/>
            <p:cNvSpPr>
              <a:spLocks noChangeShapeType="1"/>
            </p:cNvSpPr>
            <p:nvPr/>
          </p:nvSpPr>
          <p:spPr bwMode="auto">
            <a:xfrm flipV="1">
              <a:off x="7319645" y="4573084"/>
              <a:ext cx="3636000" cy="1588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7334885" y="5228722"/>
              <a:ext cx="3636000" cy="1587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0931891" y="4415744"/>
              <a:ext cx="1055871" cy="517681"/>
              <a:chOff x="7655291" y="4645547"/>
              <a:chExt cx="1055871" cy="517681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 flipV="1">
                <a:off x="7655291" y="5163228"/>
                <a:ext cx="900000" cy="0"/>
              </a:xfrm>
              <a:prstGeom prst="straightConnector1">
                <a:avLst/>
              </a:prstGeom>
              <a:noFill/>
              <a:ln w="38100">
                <a:solidFill>
                  <a:srgbClr val="5A327D"/>
                </a:solidFill>
                <a:round/>
                <a:head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764804" y="4645547"/>
                <a:ext cx="946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入队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363841" y="4425456"/>
              <a:ext cx="1113360" cy="502265"/>
              <a:chOff x="2423024" y="4556527"/>
              <a:chExt cx="1113360" cy="502265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V="1">
                <a:off x="2423024" y="5058792"/>
                <a:ext cx="900000" cy="0"/>
              </a:xfrm>
              <a:prstGeom prst="straightConnector1">
                <a:avLst/>
              </a:prstGeom>
              <a:noFill/>
              <a:ln w="38100">
                <a:solidFill>
                  <a:srgbClr val="5A327D"/>
                </a:solidFill>
                <a:round/>
                <a:head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2590026" y="4556527"/>
                <a:ext cx="946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出队</a:t>
                </a:r>
              </a:p>
            </p:txBody>
          </p:sp>
        </p:grpSp>
      </p:grp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661187" y="3397565"/>
            <a:ext cx="7254564" cy="978729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3.3 若结点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存在左孩子，则将左孩子指针入队；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3.4 若结点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存在右孩子，则将右孩子指针入队；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61187" y="2043306"/>
            <a:ext cx="7254564" cy="1865126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循环直到队列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3.1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的队头元素出队；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3.2 访问结点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的数据域；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629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5" grpId="0"/>
      <p:bldP spid="15" grpId="1"/>
      <p:bldP spid="16" grpId="0"/>
      <p:bldP spid="16" grpId="1"/>
      <p:bldP spid="17" grpId="0"/>
      <p:bldP spid="18" grpId="0"/>
      <p:bldP spid="18" grpId="1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44" grpId="0" animBg="1"/>
      <p:bldP spid="51" grpId="0"/>
      <p:bldP spid="5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38175" y="61595"/>
            <a:ext cx="18853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层序遍历</a:t>
            </a:r>
          </a:p>
        </p:txBody>
      </p:sp>
      <p:sp>
        <p:nvSpPr>
          <p:cNvPr id="26" name="矩形 25"/>
          <p:cNvSpPr/>
          <p:nvPr/>
        </p:nvSpPr>
        <p:spPr>
          <a:xfrm>
            <a:off x="563880" y="758041"/>
            <a:ext cx="10957560" cy="526297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LeverOrder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*Q[100], *q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=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rear =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(root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return;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Q[++rear] = root;   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(front != rear)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Q[++front];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q-&gt;data;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Q[++rear] = q-&gt;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Q[++rear] = q-&gt;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8"/>
          <p:cNvGrpSpPr/>
          <p:nvPr/>
        </p:nvGrpSpPr>
        <p:grpSpPr>
          <a:xfrm>
            <a:off x="1338604" y="5510604"/>
            <a:ext cx="3080996" cy="523220"/>
            <a:chOff x="638167" y="1013457"/>
            <a:chExt cx="3080996" cy="523220"/>
          </a:xfrm>
        </p:grpSpPr>
        <p:grpSp>
          <p:nvGrpSpPr>
            <p:cNvPr id="2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34" name="组合 15"/>
          <p:cNvGrpSpPr/>
          <p:nvPr/>
        </p:nvGrpSpPr>
        <p:grpSpPr>
          <a:xfrm>
            <a:off x="4419600" y="5525844"/>
            <a:ext cx="4901581" cy="523220"/>
            <a:chOff x="5440680" y="5525844"/>
            <a:chExt cx="4901581" cy="523220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157824" y="5525844"/>
              <a:ext cx="4184437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每个结点进队出队一次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16"/>
          <p:cNvGrpSpPr/>
          <p:nvPr/>
        </p:nvGrpSpPr>
        <p:grpSpPr bwMode="auto">
          <a:xfrm>
            <a:off x="9896190" y="3221317"/>
            <a:ext cx="936626" cy="2232042"/>
            <a:chOff x="5090" y="2206"/>
            <a:chExt cx="590" cy="1406"/>
          </a:xfrm>
        </p:grpSpPr>
        <p:sp>
          <p:nvSpPr>
            <p:cNvPr id="43" name="AutoShape 9"/>
            <p:cNvSpPr/>
            <p:nvPr/>
          </p:nvSpPr>
          <p:spPr bwMode="auto">
            <a:xfrm>
              <a:off x="5090" y="2206"/>
              <a:ext cx="159" cy="1406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225" y="2784"/>
              <a:ext cx="4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45" name="组合 34"/>
          <p:cNvGrpSpPr/>
          <p:nvPr/>
        </p:nvGrpSpPr>
        <p:grpSpPr>
          <a:xfrm>
            <a:off x="8928074" y="5513040"/>
            <a:ext cx="1738343" cy="523220"/>
            <a:chOff x="5440680" y="5495364"/>
            <a:chExt cx="1738343" cy="523220"/>
          </a:xfrm>
        </p:grpSpPr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89927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1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在二叉树的层序遍历算法中，在某结点出队时访问该结点，也可以在将结点入队前访问该结点，请改写二叉树的层序遍历算法。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1992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5-6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森林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17883445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91731" y="2943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36848" y="2878420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树转换为二叉树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91731" y="37438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36848" y="3678520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森林转换为二叉树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91731" y="45439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36848" y="4478620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二叉树转换为树（森林）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91731" y="13435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36848" y="1278220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森林的定义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91731" y="21436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36848" y="2078320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27216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7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0508" y="1001034"/>
            <a:ext cx="10562784" cy="605294"/>
            <a:chOff x="867216" y="2433594"/>
            <a:chExt cx="10562784" cy="605294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450108" y="2433594"/>
              <a:ext cx="9979892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森林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）棵互不相交的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</a:t>
              </a:r>
              <a:endParaRPr lang="zh-CN" altLang="en-US" sz="2800" dirty="0"/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867216" y="256072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618117" y="2224047"/>
            <a:ext cx="432000" cy="1466156"/>
            <a:chOff x="1843920" y="1921084"/>
            <a:chExt cx="432000" cy="1466156"/>
          </a:xfrm>
          <a:solidFill>
            <a:srgbClr val="D2D2D2"/>
          </a:solidFill>
        </p:grpSpPr>
        <p:sp>
          <p:nvSpPr>
            <p:cNvPr id="44" name="Freeform 44"/>
            <p:cNvSpPr/>
            <p:nvPr/>
          </p:nvSpPr>
          <p:spPr bwMode="auto">
            <a:xfrm>
              <a:off x="2053668" y="2365109"/>
              <a:ext cx="0" cy="61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1843920" y="192108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1843920" y="29552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99772" y="2224047"/>
            <a:ext cx="1865932" cy="1229403"/>
            <a:chOff x="3225575" y="2083723"/>
            <a:chExt cx="1865932" cy="1229403"/>
          </a:xfrm>
          <a:solidFill>
            <a:srgbClr val="D2D2D2"/>
          </a:solidFill>
        </p:grpSpPr>
        <p:sp>
          <p:nvSpPr>
            <p:cNvPr id="59" name="Freeform 44"/>
            <p:cNvSpPr/>
            <p:nvPr/>
          </p:nvSpPr>
          <p:spPr bwMode="auto">
            <a:xfrm>
              <a:off x="3596615" y="2405828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3938348" y="2083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3942541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4659507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3225575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44"/>
            <p:cNvSpPr/>
            <p:nvPr/>
          </p:nvSpPr>
          <p:spPr bwMode="auto">
            <a:xfrm flipV="1">
              <a:off x="4338378" y="2422191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1" name="Freeform 44"/>
            <p:cNvSpPr/>
            <p:nvPr/>
          </p:nvSpPr>
          <p:spPr bwMode="auto">
            <a:xfrm>
              <a:off x="4158541" y="2515723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57650" y="2224047"/>
            <a:ext cx="1507916" cy="2021883"/>
            <a:chOff x="5883453" y="2115326"/>
            <a:chExt cx="1507916" cy="2021883"/>
          </a:xfrm>
          <a:solidFill>
            <a:srgbClr val="D2D2D2"/>
          </a:solidFill>
        </p:grpSpPr>
        <p:sp>
          <p:nvSpPr>
            <p:cNvPr id="72" name="Freeform 44"/>
            <p:cNvSpPr/>
            <p:nvPr/>
          </p:nvSpPr>
          <p:spPr bwMode="auto">
            <a:xfrm>
              <a:off x="6224013" y="2483151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6413346" y="21153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auto">
            <a:xfrm>
              <a:off x="6959369" y="370520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37"/>
            <p:cNvSpPr>
              <a:spLocks noChangeArrowheads="1"/>
            </p:cNvSpPr>
            <p:nvPr/>
          </p:nvSpPr>
          <p:spPr bwMode="auto">
            <a:xfrm>
              <a:off x="6951625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5883453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44"/>
            <p:cNvSpPr/>
            <p:nvPr/>
          </p:nvSpPr>
          <p:spPr bwMode="auto">
            <a:xfrm>
              <a:off x="7175369" y="3339806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9" name="Freeform 44"/>
            <p:cNvSpPr/>
            <p:nvPr/>
          </p:nvSpPr>
          <p:spPr bwMode="auto">
            <a:xfrm flipV="1">
              <a:off x="6774906" y="2487700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65590" y="4808308"/>
            <a:ext cx="9482370" cy="523220"/>
            <a:chOff x="1826091" y="4148024"/>
            <a:chExt cx="9482370" cy="523220"/>
          </a:xfrm>
        </p:grpSpPr>
        <p:sp>
          <p:nvSpPr>
            <p:cNvPr id="8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923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棵是度为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的树还是二叉树？</a:t>
              </a:r>
            </a:p>
          </p:txBody>
        </p:sp>
        <p:grpSp>
          <p:nvGrpSpPr>
            <p:cNvPr id="8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2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886322" y="14433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886322" y="23431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31439" y="1378070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树的定义及逻辑特征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31439" y="2276473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树的基本术语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886322" y="32429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31439" y="3174876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树的抽象数据类型定义</a:t>
            </a:r>
          </a:p>
        </p:txBody>
      </p:sp>
      <p:grpSp>
        <p:nvGrpSpPr>
          <p:cNvPr id="58" name="Group 40"/>
          <p:cNvGrpSpPr/>
          <p:nvPr/>
        </p:nvGrpSpPr>
        <p:grpSpPr>
          <a:xfrm>
            <a:off x="1886322" y="414270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631439" y="407327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树的遍历的操作定义</a:t>
            </a:r>
          </a:p>
        </p:txBody>
      </p:sp>
    </p:spTree>
    <p:extLst>
      <p:ext uri="{BB962C8B-B14F-4D97-AF65-F5344CB8AC3E}">
        <p14:creationId xmlns:p14="http://schemas.microsoft.com/office/powerpoint/2010/main" val="36860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57" grpId="0"/>
      <p:bldP spid="6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7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0508" y="1001034"/>
            <a:ext cx="10562784" cy="605294"/>
            <a:chOff x="867216" y="2433594"/>
            <a:chExt cx="10562784" cy="605294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450108" y="2433594"/>
              <a:ext cx="9979892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森林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）棵互不相交的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</a:t>
              </a:r>
              <a:endParaRPr lang="zh-CN" altLang="en-US" sz="2800" dirty="0"/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867216" y="256072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2" name="Oval 105"/>
          <p:cNvSpPr>
            <a:spLocks noChangeArrowheads="1"/>
          </p:cNvSpPr>
          <p:nvPr/>
        </p:nvSpPr>
        <p:spPr bwMode="auto">
          <a:xfrm>
            <a:off x="3466466" y="2964101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3" name="Oval 106"/>
          <p:cNvSpPr>
            <a:spLocks noChangeArrowheads="1"/>
          </p:cNvSpPr>
          <p:nvPr/>
        </p:nvSpPr>
        <p:spPr bwMode="auto">
          <a:xfrm>
            <a:off x="2140904" y="2951401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4" name="Oval 107"/>
          <p:cNvSpPr>
            <a:spLocks noChangeArrowheads="1"/>
          </p:cNvSpPr>
          <p:nvPr/>
        </p:nvSpPr>
        <p:spPr bwMode="auto">
          <a:xfrm>
            <a:off x="3466466" y="3980101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5" name="Oval 108"/>
          <p:cNvSpPr>
            <a:spLocks noChangeArrowheads="1"/>
          </p:cNvSpPr>
          <p:nvPr/>
        </p:nvSpPr>
        <p:spPr bwMode="auto">
          <a:xfrm>
            <a:off x="2755901" y="3983276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6" name="Oval 109"/>
          <p:cNvSpPr>
            <a:spLocks noChangeArrowheads="1"/>
          </p:cNvSpPr>
          <p:nvPr/>
        </p:nvSpPr>
        <p:spPr bwMode="auto">
          <a:xfrm>
            <a:off x="2105979" y="3983276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7" name="Oval 110"/>
          <p:cNvSpPr>
            <a:spLocks noChangeArrowheads="1"/>
          </p:cNvSpPr>
          <p:nvPr/>
        </p:nvSpPr>
        <p:spPr bwMode="auto">
          <a:xfrm>
            <a:off x="1452246" y="3983276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1648144" y="5002451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89" name="Oval 112"/>
          <p:cNvSpPr>
            <a:spLocks noChangeArrowheads="1"/>
          </p:cNvSpPr>
          <p:nvPr/>
        </p:nvSpPr>
        <p:spPr bwMode="auto">
          <a:xfrm>
            <a:off x="2522539" y="5018326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108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2" name="Line 115"/>
          <p:cNvSpPr>
            <a:spLocks noChangeShapeType="1"/>
          </p:cNvSpPr>
          <p:nvPr/>
        </p:nvSpPr>
        <p:spPr bwMode="auto">
          <a:xfrm>
            <a:off x="3703004" y="3413363"/>
            <a:ext cx="0" cy="590550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3" name="Line 117"/>
          <p:cNvSpPr>
            <a:spLocks noChangeShapeType="1"/>
          </p:cNvSpPr>
          <p:nvPr/>
        </p:nvSpPr>
        <p:spPr bwMode="auto">
          <a:xfrm flipH="1">
            <a:off x="2345691" y="3400663"/>
            <a:ext cx="0" cy="587375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4" name="Line 118"/>
          <p:cNvSpPr>
            <a:spLocks noChangeShapeType="1"/>
          </p:cNvSpPr>
          <p:nvPr/>
        </p:nvSpPr>
        <p:spPr bwMode="auto">
          <a:xfrm>
            <a:off x="2507616" y="3356213"/>
            <a:ext cx="354013" cy="650875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5" name="Line 119"/>
          <p:cNvSpPr>
            <a:spLocks noChangeShapeType="1"/>
          </p:cNvSpPr>
          <p:nvPr/>
        </p:nvSpPr>
        <p:spPr bwMode="auto">
          <a:xfrm>
            <a:off x="2449831" y="4415711"/>
            <a:ext cx="249872" cy="603250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6" name="Line 120"/>
          <p:cNvSpPr>
            <a:spLocks noChangeShapeType="1"/>
          </p:cNvSpPr>
          <p:nvPr/>
        </p:nvSpPr>
        <p:spPr bwMode="auto">
          <a:xfrm flipH="1">
            <a:off x="1799591" y="3343513"/>
            <a:ext cx="412750" cy="649288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7" name="Line 123"/>
          <p:cNvSpPr>
            <a:spLocks noChangeShapeType="1"/>
          </p:cNvSpPr>
          <p:nvPr/>
        </p:nvSpPr>
        <p:spPr bwMode="auto">
          <a:xfrm flipH="1">
            <a:off x="1917066" y="4432538"/>
            <a:ext cx="296863" cy="603250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98" name="Oval 109"/>
          <p:cNvSpPr>
            <a:spLocks noChangeArrowheads="1"/>
          </p:cNvSpPr>
          <p:nvPr/>
        </p:nvSpPr>
        <p:spPr bwMode="auto">
          <a:xfrm>
            <a:off x="4651059" y="2985374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0" name="Oval 111"/>
          <p:cNvSpPr>
            <a:spLocks noChangeArrowheads="1"/>
          </p:cNvSpPr>
          <p:nvPr/>
        </p:nvSpPr>
        <p:spPr bwMode="auto">
          <a:xfrm>
            <a:off x="4193224" y="4004549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36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1" name="Oval 112"/>
          <p:cNvSpPr>
            <a:spLocks noChangeArrowheads="1"/>
          </p:cNvSpPr>
          <p:nvPr/>
        </p:nvSpPr>
        <p:spPr bwMode="auto">
          <a:xfrm>
            <a:off x="5067619" y="4020424"/>
            <a:ext cx="468313" cy="468313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108000" tIns="18000" rIns="36000" bIns="36000"/>
          <a:lstStyle/>
          <a:p>
            <a:pPr algn="l">
              <a:lnSpc>
                <a:spcPct val="8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" name="Line 119"/>
          <p:cNvSpPr>
            <a:spLocks noChangeShapeType="1"/>
          </p:cNvSpPr>
          <p:nvPr/>
        </p:nvSpPr>
        <p:spPr bwMode="auto">
          <a:xfrm>
            <a:off x="4994911" y="3417809"/>
            <a:ext cx="249872" cy="603250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sp>
        <p:nvSpPr>
          <p:cNvPr id="103" name="Line 123"/>
          <p:cNvSpPr>
            <a:spLocks noChangeShapeType="1"/>
          </p:cNvSpPr>
          <p:nvPr/>
        </p:nvSpPr>
        <p:spPr bwMode="auto">
          <a:xfrm flipH="1">
            <a:off x="4462146" y="3434636"/>
            <a:ext cx="296863" cy="603250"/>
          </a:xfrm>
          <a:prstGeom prst="line">
            <a:avLst/>
          </a:prstGeom>
          <a:solidFill>
            <a:srgbClr val="6E6EAA"/>
          </a:solidFill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i="1">
              <a:solidFill>
                <a:srgbClr val="40404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38094" y="1902698"/>
            <a:ext cx="2311085" cy="1093892"/>
            <a:chOff x="4351654" y="1902698"/>
            <a:chExt cx="2311085" cy="1093892"/>
          </a:xfrm>
          <a:solidFill>
            <a:srgbClr val="D2D2D2"/>
          </a:solidFill>
        </p:grpSpPr>
        <p:sp>
          <p:nvSpPr>
            <p:cNvPr id="81" name="Oval 45"/>
            <p:cNvSpPr>
              <a:spLocks noChangeArrowheads="1"/>
            </p:cNvSpPr>
            <p:nvPr/>
          </p:nvSpPr>
          <p:spPr bwMode="auto">
            <a:xfrm>
              <a:off x="5263516" y="190269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0" name="Line 113"/>
            <p:cNvSpPr>
              <a:spLocks noChangeShapeType="1"/>
            </p:cNvSpPr>
            <p:nvPr/>
          </p:nvSpPr>
          <p:spPr bwMode="auto">
            <a:xfrm flipH="1">
              <a:off x="4351654" y="2312590"/>
              <a:ext cx="958851" cy="68400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4" name="Line 115"/>
            <p:cNvSpPr>
              <a:spLocks noChangeShapeType="1"/>
            </p:cNvSpPr>
            <p:nvPr/>
          </p:nvSpPr>
          <p:spPr bwMode="auto">
            <a:xfrm>
              <a:off x="5501008" y="2358311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5" name="Line 113"/>
            <p:cNvSpPr>
              <a:spLocks noChangeShapeType="1"/>
            </p:cNvSpPr>
            <p:nvPr/>
          </p:nvSpPr>
          <p:spPr bwMode="auto">
            <a:xfrm flipH="1" flipV="1">
              <a:off x="5703888" y="2295341"/>
              <a:ext cx="958851" cy="68400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2360" y="2203034"/>
            <a:ext cx="5614732" cy="580865"/>
            <a:chOff x="5712360" y="2203034"/>
            <a:chExt cx="5614732" cy="580865"/>
          </a:xfrm>
        </p:grpSpPr>
        <p:sp>
          <p:nvSpPr>
            <p:cNvPr id="17" name="矩形 16"/>
            <p:cNvSpPr/>
            <p:nvPr/>
          </p:nvSpPr>
          <p:spPr>
            <a:xfrm>
              <a:off x="6252172" y="2203034"/>
              <a:ext cx="5074920" cy="580865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删去根结点就变成了森林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84"/>
            <p:cNvSpPr/>
            <p:nvPr/>
          </p:nvSpPr>
          <p:spPr bwMode="auto">
            <a:xfrm>
              <a:off x="5712360" y="238966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12360" y="3113867"/>
            <a:ext cx="5608266" cy="1399679"/>
            <a:chOff x="5712360" y="3113867"/>
            <a:chExt cx="5608266" cy="1399679"/>
          </a:xfrm>
        </p:grpSpPr>
        <p:sp>
          <p:nvSpPr>
            <p:cNvPr id="106" name="矩形 105"/>
            <p:cNvSpPr/>
            <p:nvPr/>
          </p:nvSpPr>
          <p:spPr>
            <a:xfrm>
              <a:off x="6245706" y="3113867"/>
              <a:ext cx="5074920" cy="1399679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对于森林：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增加一个根结点，将森林中的每一棵树作为这个根结点的子树，则森林就变成了一棵树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5712360" y="32071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1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7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森林的遍历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0508" y="1001034"/>
            <a:ext cx="10562784" cy="605294"/>
            <a:chOff x="867216" y="2433594"/>
            <a:chExt cx="10562784" cy="605294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450108" y="2433594"/>
              <a:ext cx="9979892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森林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的遍历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：按照某种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依次遍历构成森林的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）棵树</a:t>
              </a:r>
              <a:endParaRPr lang="zh-CN" altLang="en-US" sz="2800" dirty="0">
                <a:solidFill>
                  <a:srgbClr val="404040"/>
                </a:solidFill>
              </a:endParaRPr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867216" y="256072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102319" y="2953581"/>
            <a:ext cx="432000" cy="1466156"/>
            <a:chOff x="1843920" y="1921084"/>
            <a:chExt cx="432000" cy="1466156"/>
          </a:xfrm>
          <a:solidFill>
            <a:srgbClr val="D2D2D2"/>
          </a:solidFill>
        </p:grpSpPr>
        <p:sp>
          <p:nvSpPr>
            <p:cNvPr id="44" name="Freeform 44"/>
            <p:cNvSpPr/>
            <p:nvPr/>
          </p:nvSpPr>
          <p:spPr bwMode="auto">
            <a:xfrm>
              <a:off x="2053668" y="2365109"/>
              <a:ext cx="0" cy="61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1843920" y="192108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1843920" y="29552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83974" y="2953581"/>
            <a:ext cx="1865932" cy="1229403"/>
            <a:chOff x="3225575" y="2083723"/>
            <a:chExt cx="1865932" cy="1229403"/>
          </a:xfrm>
          <a:solidFill>
            <a:srgbClr val="D2D2D2"/>
          </a:solidFill>
        </p:grpSpPr>
        <p:sp>
          <p:nvSpPr>
            <p:cNvPr id="59" name="Freeform 44"/>
            <p:cNvSpPr/>
            <p:nvPr/>
          </p:nvSpPr>
          <p:spPr bwMode="auto">
            <a:xfrm>
              <a:off x="3596615" y="2405828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3938348" y="2083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3942541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4659507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3225575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44"/>
            <p:cNvSpPr/>
            <p:nvPr/>
          </p:nvSpPr>
          <p:spPr bwMode="auto">
            <a:xfrm flipV="1">
              <a:off x="4338378" y="2422191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1" name="Freeform 44"/>
            <p:cNvSpPr/>
            <p:nvPr/>
          </p:nvSpPr>
          <p:spPr bwMode="auto">
            <a:xfrm>
              <a:off x="4158541" y="2515723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41852" y="2953581"/>
            <a:ext cx="1507916" cy="2021883"/>
            <a:chOff x="5883453" y="2115326"/>
            <a:chExt cx="1507916" cy="2021883"/>
          </a:xfrm>
          <a:solidFill>
            <a:srgbClr val="D2D2D2"/>
          </a:solidFill>
        </p:grpSpPr>
        <p:sp>
          <p:nvSpPr>
            <p:cNvPr id="72" name="Freeform 44"/>
            <p:cNvSpPr/>
            <p:nvPr/>
          </p:nvSpPr>
          <p:spPr bwMode="auto">
            <a:xfrm>
              <a:off x="6224013" y="2483151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6413346" y="21153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auto">
            <a:xfrm>
              <a:off x="6959369" y="370520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37"/>
            <p:cNvSpPr>
              <a:spLocks noChangeArrowheads="1"/>
            </p:cNvSpPr>
            <p:nvPr/>
          </p:nvSpPr>
          <p:spPr bwMode="auto">
            <a:xfrm>
              <a:off x="6951625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5883453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44"/>
            <p:cNvSpPr/>
            <p:nvPr/>
          </p:nvSpPr>
          <p:spPr bwMode="auto">
            <a:xfrm>
              <a:off x="7175369" y="3339806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9" name="Freeform 44"/>
            <p:cNvSpPr/>
            <p:nvPr/>
          </p:nvSpPr>
          <p:spPr bwMode="auto">
            <a:xfrm flipV="1">
              <a:off x="6774906" y="2487700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612767" y="1598394"/>
            <a:ext cx="3549606" cy="1065913"/>
            <a:chOff x="2161504" y="4021727"/>
            <a:chExt cx="3549606" cy="1065913"/>
          </a:xfrm>
        </p:grpSpPr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2161504" y="4625975"/>
              <a:ext cx="354960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前序（根）、后序（根）</a:t>
              </a:r>
            </a:p>
          </p:txBody>
        </p:sp>
        <p:sp>
          <p:nvSpPr>
            <p:cNvPr id="39" name="右箭头 38"/>
            <p:cNvSpPr/>
            <p:nvPr/>
          </p:nvSpPr>
          <p:spPr>
            <a:xfrm rot="5400000">
              <a:off x="3508105" y="414772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857365" y="4788158"/>
            <a:ext cx="567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前序遍历序列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</a:t>
            </a:r>
            <a:r>
              <a:rPr lang="en-US" altLang="zh-CN" sz="2800" i="1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D E F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H I J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7365" y="5473159"/>
            <a:ext cx="5668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后序遍历序列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A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E F C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J I G</a:t>
            </a:r>
            <a:endParaRPr lang="zh-CN" altLang="en-US" sz="2800" i="1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2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/>
      <p:bldP spid="4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42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725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树与二叉树的对应关系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8168" y="1688125"/>
            <a:ext cx="3571875" cy="4269004"/>
            <a:chOff x="612457" y="1506178"/>
            <a:chExt cx="3571875" cy="4450954"/>
          </a:xfrm>
        </p:grpSpPr>
        <p:grpSp>
          <p:nvGrpSpPr>
            <p:cNvPr id="81" name="Group 37"/>
            <p:cNvGrpSpPr/>
            <p:nvPr/>
          </p:nvGrpSpPr>
          <p:grpSpPr bwMode="auto">
            <a:xfrm>
              <a:off x="2412682" y="1930345"/>
              <a:ext cx="1143000" cy="390735"/>
              <a:chOff x="1056" y="1104"/>
              <a:chExt cx="720" cy="265"/>
            </a:xfrm>
            <a:noFill/>
          </p:grpSpPr>
          <p:sp>
            <p:nvSpPr>
              <p:cNvPr id="113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14" name="Text Box 35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15" name="Text Box 36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" name="Group 38"/>
            <p:cNvGrpSpPr/>
            <p:nvPr/>
          </p:nvGrpSpPr>
          <p:grpSpPr bwMode="auto">
            <a:xfrm>
              <a:off x="1374457" y="2850417"/>
              <a:ext cx="1143000" cy="390735"/>
              <a:chOff x="1056" y="1104"/>
              <a:chExt cx="720" cy="265"/>
            </a:xfrm>
            <a:noFill/>
          </p:grpSpPr>
          <p:sp>
            <p:nvSpPr>
              <p:cNvPr id="110" name="Text Box 39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11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Text Box 41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3" name="Group 64"/>
            <p:cNvGrpSpPr/>
            <p:nvPr/>
          </p:nvGrpSpPr>
          <p:grpSpPr bwMode="auto">
            <a:xfrm>
              <a:off x="2231707" y="3770488"/>
              <a:ext cx="1143000" cy="390735"/>
              <a:chOff x="1200" y="2064"/>
              <a:chExt cx="720" cy="265"/>
            </a:xfrm>
            <a:noFill/>
          </p:grpSpPr>
          <p:sp>
            <p:nvSpPr>
              <p:cNvPr id="107" name="Text Box 43"/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08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06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45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grpSp>
          <p:nvGrpSpPr>
            <p:cNvPr id="84" name="Group 46"/>
            <p:cNvGrpSpPr/>
            <p:nvPr/>
          </p:nvGrpSpPr>
          <p:grpSpPr bwMode="auto">
            <a:xfrm>
              <a:off x="612457" y="3770488"/>
              <a:ext cx="1143000" cy="390735"/>
              <a:chOff x="1056" y="1104"/>
              <a:chExt cx="720" cy="265"/>
            </a:xfrm>
            <a:noFill/>
          </p:grpSpPr>
          <p:sp>
            <p:nvSpPr>
              <p:cNvPr id="104" name="Text Box 47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05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grpSp>
          <p:nvGrpSpPr>
            <p:cNvPr id="85" name="Group 50"/>
            <p:cNvGrpSpPr/>
            <p:nvPr/>
          </p:nvGrpSpPr>
          <p:grpSpPr bwMode="auto">
            <a:xfrm>
              <a:off x="3041332" y="4690559"/>
              <a:ext cx="1143000" cy="390735"/>
              <a:chOff x="1056" y="1104"/>
              <a:chExt cx="720" cy="265"/>
            </a:xfrm>
            <a:noFill/>
          </p:grpSpPr>
          <p:sp>
            <p:nvSpPr>
              <p:cNvPr id="101" name="Text Box 51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02" name="Text Box 52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03" name="Text Box 53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" name="Group 54"/>
            <p:cNvGrpSpPr/>
            <p:nvPr/>
          </p:nvGrpSpPr>
          <p:grpSpPr bwMode="auto">
            <a:xfrm>
              <a:off x="1245870" y="4690559"/>
              <a:ext cx="1143000" cy="390735"/>
              <a:chOff x="1056" y="1104"/>
              <a:chExt cx="720" cy="265"/>
            </a:xfrm>
            <a:noFill/>
          </p:grpSpPr>
          <p:sp>
            <p:nvSpPr>
              <p:cNvPr id="98" name="Text Box 55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99" name="Text Box 56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00" name="Text Box 57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grpSp>
          <p:nvGrpSpPr>
            <p:cNvPr id="87" name="Group 58"/>
            <p:cNvGrpSpPr/>
            <p:nvPr/>
          </p:nvGrpSpPr>
          <p:grpSpPr bwMode="auto">
            <a:xfrm>
              <a:off x="2184082" y="5566397"/>
              <a:ext cx="1143000" cy="390735"/>
              <a:chOff x="1056" y="1104"/>
              <a:chExt cx="720" cy="265"/>
            </a:xfrm>
            <a:noFill/>
          </p:grpSpPr>
          <p:sp>
            <p:nvSpPr>
              <p:cNvPr id="95" name="Text Box 59"/>
              <p:cNvSpPr txBox="1">
                <a:spLocks noChangeArrowheads="1"/>
              </p:cNvSpPr>
              <p:nvPr/>
            </p:nvSpPr>
            <p:spPr bwMode="auto">
              <a:xfrm>
                <a:off x="129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96" name="Text Box 60"/>
              <p:cNvSpPr txBox="1">
                <a:spLocks noChangeArrowheads="1"/>
              </p:cNvSpPr>
              <p:nvPr/>
            </p:nvSpPr>
            <p:spPr bwMode="auto">
              <a:xfrm>
                <a:off x="153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97" name="Text Box 61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240" cy="26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sp>
          <p:nvSpPr>
            <p:cNvPr id="88" name="Line 65" descr="白色大理石"/>
            <p:cNvSpPr>
              <a:spLocks noChangeShapeType="1"/>
            </p:cNvSpPr>
            <p:nvPr/>
          </p:nvSpPr>
          <p:spPr bwMode="auto">
            <a:xfrm flipH="1">
              <a:off x="1984057" y="2287168"/>
              <a:ext cx="623888" cy="56324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9" name="Line 67" descr="白色大理石"/>
            <p:cNvSpPr>
              <a:spLocks noChangeShapeType="1"/>
            </p:cNvSpPr>
            <p:nvPr/>
          </p:nvSpPr>
          <p:spPr bwMode="auto">
            <a:xfrm flipH="1">
              <a:off x="1222057" y="3193969"/>
              <a:ext cx="412750" cy="57651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0" name="Line 68" descr="白色大理石"/>
            <p:cNvSpPr>
              <a:spLocks noChangeShapeType="1"/>
            </p:cNvSpPr>
            <p:nvPr/>
          </p:nvSpPr>
          <p:spPr bwMode="auto">
            <a:xfrm>
              <a:off x="2309495" y="3179224"/>
              <a:ext cx="427038" cy="591264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1" name="Line 69" descr="白色大理石"/>
            <p:cNvSpPr>
              <a:spLocks noChangeShapeType="1"/>
            </p:cNvSpPr>
            <p:nvPr/>
          </p:nvSpPr>
          <p:spPr bwMode="auto">
            <a:xfrm>
              <a:off x="1531620" y="4114040"/>
              <a:ext cx="336550" cy="58978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2" name="Line 71" descr="白色大理石"/>
            <p:cNvSpPr>
              <a:spLocks noChangeShapeType="1"/>
            </p:cNvSpPr>
            <p:nvPr/>
          </p:nvSpPr>
          <p:spPr bwMode="auto">
            <a:xfrm>
              <a:off x="3150870" y="4127311"/>
              <a:ext cx="430213" cy="58978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3" name="Line 72" descr="白色大理石"/>
            <p:cNvSpPr>
              <a:spLocks noChangeShapeType="1"/>
            </p:cNvSpPr>
            <p:nvPr/>
          </p:nvSpPr>
          <p:spPr bwMode="auto">
            <a:xfrm flipH="1">
              <a:off x="2793682" y="5059178"/>
              <a:ext cx="457200" cy="50721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4" name="Line 126" descr="白色大理石"/>
            <p:cNvSpPr>
              <a:spLocks noChangeShapeType="1"/>
            </p:cNvSpPr>
            <p:nvPr/>
          </p:nvSpPr>
          <p:spPr bwMode="auto">
            <a:xfrm>
              <a:off x="2695256" y="1506178"/>
              <a:ext cx="216000" cy="41287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48923" y="435310"/>
            <a:ext cx="3362326" cy="2570164"/>
            <a:chOff x="7787329" y="2893821"/>
            <a:chExt cx="3362326" cy="2570164"/>
          </a:xfrm>
          <a:solidFill>
            <a:srgbClr val="D2D2D2"/>
          </a:solidFill>
        </p:grpSpPr>
        <p:sp>
          <p:nvSpPr>
            <p:cNvPr id="137" name="Oval 105"/>
            <p:cNvSpPr>
              <a:spLocks noChangeArrowheads="1"/>
            </p:cNvSpPr>
            <p:nvPr/>
          </p:nvSpPr>
          <p:spPr bwMode="auto">
            <a:xfrm>
              <a:off x="9649149" y="39552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8" name="Oval 106"/>
            <p:cNvSpPr>
              <a:spLocks noChangeArrowheads="1"/>
            </p:cNvSpPr>
            <p:nvPr/>
          </p:nvSpPr>
          <p:spPr bwMode="auto">
            <a:xfrm>
              <a:off x="8475987" y="39425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0" name="Oval 108"/>
            <p:cNvSpPr>
              <a:spLocks noChangeArrowheads="1"/>
            </p:cNvSpPr>
            <p:nvPr/>
          </p:nvSpPr>
          <p:spPr bwMode="auto">
            <a:xfrm>
              <a:off x="9090984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2" name="Oval 110"/>
            <p:cNvSpPr>
              <a:spLocks noChangeArrowheads="1"/>
            </p:cNvSpPr>
            <p:nvPr/>
          </p:nvSpPr>
          <p:spPr bwMode="auto">
            <a:xfrm>
              <a:off x="7787329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8842699" y="4347336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 flipH="1">
              <a:off x="8134674" y="4334636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1" name="Oval 109"/>
            <p:cNvSpPr>
              <a:spLocks noChangeArrowheads="1"/>
            </p:cNvSpPr>
            <p:nvPr/>
          </p:nvSpPr>
          <p:spPr bwMode="auto">
            <a:xfrm>
              <a:off x="10681342" y="3976497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2" name="Oval 111"/>
            <p:cNvSpPr>
              <a:spLocks noChangeArrowheads="1"/>
            </p:cNvSpPr>
            <p:nvPr/>
          </p:nvSpPr>
          <p:spPr bwMode="auto">
            <a:xfrm>
              <a:off x="10223507" y="499567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5" name="Line 123"/>
            <p:cNvSpPr>
              <a:spLocks noChangeShapeType="1"/>
            </p:cNvSpPr>
            <p:nvPr/>
          </p:nvSpPr>
          <p:spPr bwMode="auto">
            <a:xfrm flipH="1">
              <a:off x="10507669" y="4395279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7" name="Oval 45"/>
            <p:cNvSpPr>
              <a:spLocks noChangeArrowheads="1"/>
            </p:cNvSpPr>
            <p:nvPr/>
          </p:nvSpPr>
          <p:spPr bwMode="auto">
            <a:xfrm>
              <a:off x="9632639" y="289382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8" name="Line 113"/>
            <p:cNvSpPr>
              <a:spLocks noChangeShapeType="1"/>
            </p:cNvSpPr>
            <p:nvPr/>
          </p:nvSpPr>
          <p:spPr bwMode="auto">
            <a:xfrm flipH="1">
              <a:off x="8827459" y="3257992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9" name="Line 115"/>
            <p:cNvSpPr>
              <a:spLocks noChangeShapeType="1"/>
            </p:cNvSpPr>
            <p:nvPr/>
          </p:nvSpPr>
          <p:spPr bwMode="auto">
            <a:xfrm>
              <a:off x="9870131" y="3349434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 flipH="1" flipV="1">
              <a:off x="10071741" y="3233120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36247" y="435310"/>
            <a:ext cx="1965687" cy="4305225"/>
            <a:chOff x="5068010" y="1434676"/>
            <a:chExt cx="1965687" cy="4305225"/>
          </a:xfrm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 flipH="1">
              <a:off x="5924465" y="1755986"/>
              <a:ext cx="511175" cy="576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4" name="Line 27"/>
            <p:cNvSpPr>
              <a:spLocks noChangeShapeType="1"/>
            </p:cNvSpPr>
            <p:nvPr/>
          </p:nvSpPr>
          <p:spPr bwMode="auto">
            <a:xfrm flipH="1">
              <a:off x="5302166" y="2651970"/>
              <a:ext cx="360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5" name="Line 28"/>
            <p:cNvSpPr>
              <a:spLocks noChangeShapeType="1"/>
            </p:cNvSpPr>
            <p:nvPr/>
          </p:nvSpPr>
          <p:spPr bwMode="auto">
            <a:xfrm>
              <a:off x="5362175" y="3732106"/>
              <a:ext cx="315232" cy="561077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 flipH="1">
              <a:off x="6450893" y="4679091"/>
              <a:ext cx="288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7" name="Line 30"/>
            <p:cNvSpPr>
              <a:spLocks noChangeShapeType="1"/>
            </p:cNvSpPr>
            <p:nvPr/>
          </p:nvSpPr>
          <p:spPr bwMode="auto">
            <a:xfrm>
              <a:off x="6466133" y="3697863"/>
              <a:ext cx="288000" cy="576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8" name="Oval 37"/>
            <p:cNvSpPr>
              <a:spLocks noChangeArrowheads="1"/>
            </p:cNvSpPr>
            <p:nvPr/>
          </p:nvSpPr>
          <p:spPr bwMode="auto">
            <a:xfrm>
              <a:off x="6415956" y="1434676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val 37"/>
            <p:cNvSpPr>
              <a:spLocks noChangeArrowheads="1"/>
            </p:cNvSpPr>
            <p:nvPr/>
          </p:nvSpPr>
          <p:spPr bwMode="auto">
            <a:xfrm>
              <a:off x="6118145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37"/>
            <p:cNvSpPr>
              <a:spLocks noChangeArrowheads="1"/>
            </p:cNvSpPr>
            <p:nvPr/>
          </p:nvSpPr>
          <p:spPr bwMode="auto">
            <a:xfrm>
              <a:off x="5560611" y="22509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37"/>
            <p:cNvSpPr>
              <a:spLocks noChangeArrowheads="1"/>
            </p:cNvSpPr>
            <p:nvPr/>
          </p:nvSpPr>
          <p:spPr bwMode="auto">
            <a:xfrm>
              <a:off x="5068010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37"/>
            <p:cNvSpPr>
              <a:spLocks noChangeArrowheads="1"/>
            </p:cNvSpPr>
            <p:nvPr/>
          </p:nvSpPr>
          <p:spPr bwMode="auto">
            <a:xfrm>
              <a:off x="6182923" y="530790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val 37"/>
            <p:cNvSpPr>
              <a:spLocks noChangeArrowheads="1"/>
            </p:cNvSpPr>
            <p:nvPr/>
          </p:nvSpPr>
          <p:spPr bwMode="auto">
            <a:xfrm>
              <a:off x="6601697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37"/>
            <p:cNvSpPr>
              <a:spLocks noChangeArrowheads="1"/>
            </p:cNvSpPr>
            <p:nvPr/>
          </p:nvSpPr>
          <p:spPr bwMode="auto">
            <a:xfrm>
              <a:off x="5567278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 flipH="1" flipV="1">
              <a:off x="5896455" y="2634408"/>
              <a:ext cx="360000" cy="684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90507" y="3461085"/>
            <a:ext cx="4048919" cy="2596254"/>
            <a:chOff x="5705004" y="4904124"/>
            <a:chExt cx="4048919" cy="2857261"/>
          </a:xfrm>
        </p:grpSpPr>
        <p:sp>
          <p:nvSpPr>
            <p:cNvPr id="178" name="Text Box 27"/>
            <p:cNvSpPr txBox="1">
              <a:spLocks noChangeArrowheads="1"/>
            </p:cNvSpPr>
            <p:nvPr/>
          </p:nvSpPr>
          <p:spPr bwMode="auto">
            <a:xfrm>
              <a:off x="5705004" y="534862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9" name="Line 28"/>
            <p:cNvSpPr>
              <a:spLocks noChangeShapeType="1"/>
            </p:cNvSpPr>
            <p:nvPr/>
          </p:nvSpPr>
          <p:spPr bwMode="auto">
            <a:xfrm>
              <a:off x="6087592" y="533433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" name="Line 29"/>
            <p:cNvSpPr>
              <a:spLocks noChangeShapeType="1"/>
            </p:cNvSpPr>
            <p:nvPr/>
          </p:nvSpPr>
          <p:spPr bwMode="auto">
            <a:xfrm>
              <a:off x="6500342" y="534862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" name="Text Box 30"/>
            <p:cNvSpPr txBox="1">
              <a:spLocks noChangeArrowheads="1"/>
            </p:cNvSpPr>
            <p:nvPr/>
          </p:nvSpPr>
          <p:spPr bwMode="auto">
            <a:xfrm>
              <a:off x="5719292" y="624873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" name="Line 31"/>
            <p:cNvSpPr>
              <a:spLocks noChangeShapeType="1"/>
            </p:cNvSpPr>
            <p:nvPr/>
          </p:nvSpPr>
          <p:spPr bwMode="auto">
            <a:xfrm>
              <a:off x="6101879" y="623444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Line 32"/>
            <p:cNvSpPr>
              <a:spLocks noChangeShapeType="1"/>
            </p:cNvSpPr>
            <p:nvPr/>
          </p:nvSpPr>
          <p:spPr bwMode="auto">
            <a:xfrm>
              <a:off x="6514629" y="624873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Text Box 33"/>
            <p:cNvSpPr txBox="1">
              <a:spLocks noChangeArrowheads="1"/>
            </p:cNvSpPr>
            <p:nvPr/>
          </p:nvSpPr>
          <p:spPr bwMode="auto">
            <a:xfrm>
              <a:off x="8554567" y="6247487"/>
              <a:ext cx="1181100" cy="4308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5" name="Line 34"/>
            <p:cNvSpPr>
              <a:spLocks noChangeShapeType="1"/>
            </p:cNvSpPr>
            <p:nvPr/>
          </p:nvSpPr>
          <p:spPr bwMode="auto">
            <a:xfrm>
              <a:off x="8937154" y="623319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Line 35"/>
            <p:cNvSpPr>
              <a:spLocks noChangeShapeType="1"/>
            </p:cNvSpPr>
            <p:nvPr/>
          </p:nvSpPr>
          <p:spPr bwMode="auto">
            <a:xfrm>
              <a:off x="9349904" y="623224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" name="Text Box 36"/>
            <p:cNvSpPr txBox="1">
              <a:spLocks noChangeArrowheads="1"/>
            </p:cNvSpPr>
            <p:nvPr/>
          </p:nvSpPr>
          <p:spPr bwMode="auto">
            <a:xfrm>
              <a:off x="5719292" y="7252037"/>
              <a:ext cx="1181100" cy="4308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" name="Line 37"/>
            <p:cNvSpPr>
              <a:spLocks noChangeShapeType="1"/>
            </p:cNvSpPr>
            <p:nvPr/>
          </p:nvSpPr>
          <p:spPr bwMode="auto">
            <a:xfrm>
              <a:off x="6101879" y="723774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Line 38"/>
            <p:cNvSpPr>
              <a:spLocks noChangeShapeType="1"/>
            </p:cNvSpPr>
            <p:nvPr/>
          </p:nvSpPr>
          <p:spPr bwMode="auto">
            <a:xfrm>
              <a:off x="6514629" y="723679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Text Box 39"/>
            <p:cNvSpPr txBox="1">
              <a:spLocks noChangeArrowheads="1"/>
            </p:cNvSpPr>
            <p:nvPr/>
          </p:nvSpPr>
          <p:spPr bwMode="auto">
            <a:xfrm>
              <a:off x="7124229" y="7252037"/>
              <a:ext cx="1181100" cy="4308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7506817" y="723774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" name="Line 41"/>
            <p:cNvSpPr>
              <a:spLocks noChangeShapeType="1"/>
            </p:cNvSpPr>
            <p:nvPr/>
          </p:nvSpPr>
          <p:spPr bwMode="auto">
            <a:xfrm>
              <a:off x="7919567" y="723679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45"/>
            <p:cNvSpPr txBox="1">
              <a:spLocks noChangeArrowheads="1"/>
            </p:cNvSpPr>
            <p:nvPr/>
          </p:nvSpPr>
          <p:spPr bwMode="auto">
            <a:xfrm>
              <a:off x="8560764" y="7251897"/>
              <a:ext cx="1181100" cy="432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7" name="Line 46"/>
            <p:cNvSpPr>
              <a:spLocks noChangeShapeType="1"/>
            </p:cNvSpPr>
            <p:nvPr/>
          </p:nvSpPr>
          <p:spPr bwMode="auto">
            <a:xfrm>
              <a:off x="8943351" y="7237609"/>
              <a:ext cx="0" cy="432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" name="Line 47"/>
            <p:cNvSpPr>
              <a:spLocks noChangeShapeType="1"/>
            </p:cNvSpPr>
            <p:nvPr/>
          </p:nvSpPr>
          <p:spPr bwMode="auto">
            <a:xfrm>
              <a:off x="9356101" y="7251897"/>
              <a:ext cx="0" cy="432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" name="Line 54"/>
            <p:cNvSpPr>
              <a:spLocks noChangeShapeType="1"/>
            </p:cNvSpPr>
            <p:nvPr/>
          </p:nvSpPr>
          <p:spPr bwMode="auto">
            <a:xfrm>
              <a:off x="5893917" y="562643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" name="Text Box 55"/>
            <p:cNvSpPr txBox="1">
              <a:spLocks noChangeArrowheads="1"/>
            </p:cNvSpPr>
            <p:nvPr/>
          </p:nvSpPr>
          <p:spPr bwMode="auto">
            <a:xfrm>
              <a:off x="6513042" y="540577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07" name="Line 56"/>
            <p:cNvSpPr>
              <a:spLocks noChangeShapeType="1"/>
            </p:cNvSpPr>
            <p:nvPr/>
          </p:nvSpPr>
          <p:spPr bwMode="auto">
            <a:xfrm>
              <a:off x="5924079" y="661386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" name="Line 58"/>
            <p:cNvSpPr>
              <a:spLocks noChangeShapeType="1"/>
            </p:cNvSpPr>
            <p:nvPr/>
          </p:nvSpPr>
          <p:spPr bwMode="auto">
            <a:xfrm flipV="1">
              <a:off x="6733704" y="7510164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" name="Line 61"/>
            <p:cNvSpPr>
              <a:spLocks noChangeShapeType="1"/>
            </p:cNvSpPr>
            <p:nvPr/>
          </p:nvSpPr>
          <p:spPr bwMode="auto">
            <a:xfrm>
              <a:off x="8751264" y="6565779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3" name="Text Box 62"/>
            <p:cNvSpPr txBox="1">
              <a:spLocks noChangeArrowheads="1"/>
            </p:cNvSpPr>
            <p:nvPr/>
          </p:nvSpPr>
          <p:spPr bwMode="auto">
            <a:xfrm>
              <a:off x="9367367" y="630463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15" name="Text Box 64"/>
            <p:cNvSpPr txBox="1">
              <a:spLocks noChangeArrowheads="1"/>
            </p:cNvSpPr>
            <p:nvPr/>
          </p:nvSpPr>
          <p:spPr bwMode="auto">
            <a:xfrm>
              <a:off x="9384035" y="7329385"/>
              <a:ext cx="369888" cy="4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16" name="Text Box 65"/>
            <p:cNvSpPr txBox="1">
              <a:spLocks noChangeArrowheads="1"/>
            </p:cNvSpPr>
            <p:nvPr/>
          </p:nvSpPr>
          <p:spPr bwMode="auto">
            <a:xfrm>
              <a:off x="8578226" y="7329385"/>
              <a:ext cx="369888" cy="4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18" name="Text Box 67"/>
            <p:cNvSpPr txBox="1">
              <a:spLocks noChangeArrowheads="1"/>
            </p:cNvSpPr>
            <p:nvPr/>
          </p:nvSpPr>
          <p:spPr bwMode="auto">
            <a:xfrm>
              <a:off x="7957354" y="7283666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20" name="Text Box 69"/>
            <p:cNvSpPr txBox="1">
              <a:spLocks noChangeArrowheads="1"/>
            </p:cNvSpPr>
            <p:nvPr/>
          </p:nvSpPr>
          <p:spPr bwMode="auto">
            <a:xfrm>
              <a:off x="5743104" y="7283666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23" name="Line 72"/>
            <p:cNvSpPr>
              <a:spLocks noChangeShapeType="1"/>
            </p:cNvSpPr>
            <p:nvPr/>
          </p:nvSpPr>
          <p:spPr bwMode="auto">
            <a:xfrm>
              <a:off x="6101879" y="4904124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" name="Text Box 33"/>
            <p:cNvSpPr txBox="1">
              <a:spLocks noChangeArrowheads="1"/>
            </p:cNvSpPr>
            <p:nvPr/>
          </p:nvSpPr>
          <p:spPr bwMode="auto">
            <a:xfrm>
              <a:off x="7130426" y="6250978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" name="Line 34"/>
            <p:cNvSpPr>
              <a:spLocks noChangeShapeType="1"/>
            </p:cNvSpPr>
            <p:nvPr/>
          </p:nvSpPr>
          <p:spPr bwMode="auto">
            <a:xfrm>
              <a:off x="7513013" y="6236690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" name="Line 35"/>
            <p:cNvSpPr>
              <a:spLocks noChangeShapeType="1"/>
            </p:cNvSpPr>
            <p:nvPr/>
          </p:nvSpPr>
          <p:spPr bwMode="auto">
            <a:xfrm>
              <a:off x="7925763" y="6250978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7" name="Text Box 62"/>
            <p:cNvSpPr txBox="1">
              <a:spLocks noChangeArrowheads="1"/>
            </p:cNvSpPr>
            <p:nvPr/>
          </p:nvSpPr>
          <p:spPr bwMode="auto">
            <a:xfrm>
              <a:off x="7150916" y="7283666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 flipV="1">
              <a:off x="6733704" y="6490690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9" name="Line 58"/>
            <p:cNvSpPr>
              <a:spLocks noChangeShapeType="1"/>
            </p:cNvSpPr>
            <p:nvPr/>
          </p:nvSpPr>
          <p:spPr bwMode="auto">
            <a:xfrm flipV="1">
              <a:off x="8163888" y="6476087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左右箭头 9"/>
          <p:cNvSpPr/>
          <p:nvPr/>
        </p:nvSpPr>
        <p:spPr>
          <a:xfrm>
            <a:off x="6696280" y="1580618"/>
            <a:ext cx="1296000" cy="540000"/>
          </a:xfrm>
          <a:prstGeom prst="left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右箭头 115"/>
          <p:cNvSpPr/>
          <p:nvPr/>
        </p:nvSpPr>
        <p:spPr>
          <a:xfrm>
            <a:off x="4805252" y="5229748"/>
            <a:ext cx="1296000" cy="540000"/>
          </a:xfrm>
          <a:prstGeom prst="left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42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725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树与二叉树的对应关系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576030" y="952588"/>
            <a:ext cx="4346490" cy="523220"/>
            <a:chOff x="1826091" y="4148024"/>
            <a:chExt cx="4346490" cy="523220"/>
          </a:xfrm>
        </p:grpSpPr>
        <p:sp>
          <p:nvSpPr>
            <p:cNvPr id="1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7875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逻辑关系有什么变化?</a:t>
              </a:r>
            </a:p>
          </p:txBody>
        </p:sp>
        <p:grpSp>
          <p:nvGrpSpPr>
            <p:cNvPr id="1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左右箭头 9"/>
          <p:cNvSpPr/>
          <p:nvPr/>
        </p:nvSpPr>
        <p:spPr>
          <a:xfrm rot="5400000">
            <a:off x="2458757" y="2596268"/>
            <a:ext cx="792000" cy="360000"/>
          </a:xfrm>
          <a:prstGeom prst="left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800067" y="1881465"/>
            <a:ext cx="39395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：双亲和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右孩子</a:t>
            </a:r>
          </a:p>
        </p:txBody>
      </p:sp>
      <p:sp>
        <p:nvSpPr>
          <p:cNvPr id="119" name="Text Box 66"/>
          <p:cNvSpPr txBox="1">
            <a:spLocks noChangeArrowheads="1"/>
          </p:cNvSpPr>
          <p:nvPr/>
        </p:nvSpPr>
        <p:spPr bwMode="auto">
          <a:xfrm>
            <a:off x="739107" y="4061194"/>
            <a:ext cx="49657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：双亲和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长子</a:t>
            </a: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：双亲和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左孩子</a:t>
            </a:r>
          </a:p>
        </p:txBody>
      </p:sp>
      <p:sp>
        <p:nvSpPr>
          <p:cNvPr id="120" name="左右箭头 119"/>
          <p:cNvSpPr/>
          <p:nvPr/>
        </p:nvSpPr>
        <p:spPr>
          <a:xfrm rot="5400000">
            <a:off x="2544029" y="4789135"/>
            <a:ext cx="792000" cy="360000"/>
          </a:xfrm>
          <a:prstGeom prst="left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7848923" y="435310"/>
            <a:ext cx="3362326" cy="2570164"/>
            <a:chOff x="7787329" y="2893821"/>
            <a:chExt cx="3362326" cy="2570164"/>
          </a:xfrm>
          <a:solidFill>
            <a:srgbClr val="D2D2D2"/>
          </a:solidFill>
        </p:grpSpPr>
        <p:sp>
          <p:nvSpPr>
            <p:cNvPr id="89" name="Oval 105"/>
            <p:cNvSpPr>
              <a:spLocks noChangeArrowheads="1"/>
            </p:cNvSpPr>
            <p:nvPr/>
          </p:nvSpPr>
          <p:spPr bwMode="auto">
            <a:xfrm>
              <a:off x="9649149" y="39552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0" name="Oval 106"/>
            <p:cNvSpPr>
              <a:spLocks noChangeArrowheads="1"/>
            </p:cNvSpPr>
            <p:nvPr/>
          </p:nvSpPr>
          <p:spPr bwMode="auto">
            <a:xfrm>
              <a:off x="8475987" y="39425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1" name="Oval 108"/>
            <p:cNvSpPr>
              <a:spLocks noChangeArrowheads="1"/>
            </p:cNvSpPr>
            <p:nvPr/>
          </p:nvSpPr>
          <p:spPr bwMode="auto">
            <a:xfrm>
              <a:off x="9090984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2" name="Oval 110"/>
            <p:cNvSpPr>
              <a:spLocks noChangeArrowheads="1"/>
            </p:cNvSpPr>
            <p:nvPr/>
          </p:nvSpPr>
          <p:spPr bwMode="auto">
            <a:xfrm>
              <a:off x="7787329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3" name="Line 118"/>
            <p:cNvSpPr>
              <a:spLocks noChangeShapeType="1"/>
            </p:cNvSpPr>
            <p:nvPr/>
          </p:nvSpPr>
          <p:spPr bwMode="auto">
            <a:xfrm>
              <a:off x="8842699" y="4347336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94" name="Line 120"/>
            <p:cNvSpPr>
              <a:spLocks noChangeShapeType="1"/>
            </p:cNvSpPr>
            <p:nvPr/>
          </p:nvSpPr>
          <p:spPr bwMode="auto">
            <a:xfrm flipH="1">
              <a:off x="8134674" y="4334636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95" name="Oval 109"/>
            <p:cNvSpPr>
              <a:spLocks noChangeArrowheads="1"/>
            </p:cNvSpPr>
            <p:nvPr/>
          </p:nvSpPr>
          <p:spPr bwMode="auto">
            <a:xfrm>
              <a:off x="10681342" y="3976497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6" name="Oval 111"/>
            <p:cNvSpPr>
              <a:spLocks noChangeArrowheads="1"/>
            </p:cNvSpPr>
            <p:nvPr/>
          </p:nvSpPr>
          <p:spPr bwMode="auto">
            <a:xfrm>
              <a:off x="10223507" y="499567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97" name="Line 123"/>
            <p:cNvSpPr>
              <a:spLocks noChangeShapeType="1"/>
            </p:cNvSpPr>
            <p:nvPr/>
          </p:nvSpPr>
          <p:spPr bwMode="auto">
            <a:xfrm flipH="1">
              <a:off x="10507669" y="4395279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98" name="Oval 45"/>
            <p:cNvSpPr>
              <a:spLocks noChangeArrowheads="1"/>
            </p:cNvSpPr>
            <p:nvPr/>
          </p:nvSpPr>
          <p:spPr bwMode="auto">
            <a:xfrm>
              <a:off x="9632639" y="289382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 flipH="1">
              <a:off x="8827459" y="3257992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9870131" y="3349434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 flipH="1" flipV="1">
              <a:off x="10071741" y="3233120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536247" y="435310"/>
            <a:ext cx="1965687" cy="4305225"/>
            <a:chOff x="5068010" y="1434676"/>
            <a:chExt cx="1965687" cy="4305225"/>
          </a:xfrm>
        </p:grpSpPr>
        <p:sp>
          <p:nvSpPr>
            <p:cNvPr id="103" name="Line 25"/>
            <p:cNvSpPr>
              <a:spLocks noChangeShapeType="1"/>
            </p:cNvSpPr>
            <p:nvPr/>
          </p:nvSpPr>
          <p:spPr bwMode="auto">
            <a:xfrm flipH="1">
              <a:off x="5924465" y="1755986"/>
              <a:ext cx="511175" cy="576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4" name="Line 27"/>
            <p:cNvSpPr>
              <a:spLocks noChangeShapeType="1"/>
            </p:cNvSpPr>
            <p:nvPr/>
          </p:nvSpPr>
          <p:spPr bwMode="auto">
            <a:xfrm flipH="1">
              <a:off x="5302166" y="2651970"/>
              <a:ext cx="360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>
              <a:off x="5362175" y="3732106"/>
              <a:ext cx="315232" cy="561077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6" name="Line 29"/>
            <p:cNvSpPr>
              <a:spLocks noChangeShapeType="1"/>
            </p:cNvSpPr>
            <p:nvPr/>
          </p:nvSpPr>
          <p:spPr bwMode="auto">
            <a:xfrm flipH="1">
              <a:off x="6450893" y="4679091"/>
              <a:ext cx="288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6466133" y="3697863"/>
              <a:ext cx="288000" cy="576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8" name="Oval 37"/>
            <p:cNvSpPr>
              <a:spLocks noChangeArrowheads="1"/>
            </p:cNvSpPr>
            <p:nvPr/>
          </p:nvSpPr>
          <p:spPr bwMode="auto">
            <a:xfrm>
              <a:off x="6415956" y="1434676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37"/>
            <p:cNvSpPr>
              <a:spLocks noChangeArrowheads="1"/>
            </p:cNvSpPr>
            <p:nvPr/>
          </p:nvSpPr>
          <p:spPr bwMode="auto">
            <a:xfrm>
              <a:off x="6118145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37"/>
            <p:cNvSpPr>
              <a:spLocks noChangeArrowheads="1"/>
            </p:cNvSpPr>
            <p:nvPr/>
          </p:nvSpPr>
          <p:spPr bwMode="auto">
            <a:xfrm>
              <a:off x="5560611" y="22509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37"/>
            <p:cNvSpPr>
              <a:spLocks noChangeArrowheads="1"/>
            </p:cNvSpPr>
            <p:nvPr/>
          </p:nvSpPr>
          <p:spPr bwMode="auto">
            <a:xfrm>
              <a:off x="5068010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37"/>
            <p:cNvSpPr>
              <a:spLocks noChangeArrowheads="1"/>
            </p:cNvSpPr>
            <p:nvPr/>
          </p:nvSpPr>
          <p:spPr bwMode="auto">
            <a:xfrm>
              <a:off x="6182923" y="530790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37"/>
            <p:cNvSpPr>
              <a:spLocks noChangeArrowheads="1"/>
            </p:cNvSpPr>
            <p:nvPr/>
          </p:nvSpPr>
          <p:spPr bwMode="auto">
            <a:xfrm>
              <a:off x="6601697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auto">
            <a:xfrm>
              <a:off x="5567278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Line 27"/>
            <p:cNvSpPr>
              <a:spLocks noChangeShapeType="1"/>
            </p:cNvSpPr>
            <p:nvPr/>
          </p:nvSpPr>
          <p:spPr bwMode="auto">
            <a:xfrm flipH="1" flipV="1">
              <a:off x="5896455" y="2634408"/>
              <a:ext cx="360000" cy="684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sp>
        <p:nvSpPr>
          <p:cNvPr id="117" name="左右箭头 116"/>
          <p:cNvSpPr/>
          <p:nvPr/>
        </p:nvSpPr>
        <p:spPr>
          <a:xfrm>
            <a:off x="6696280" y="1580618"/>
            <a:ext cx="1296000" cy="540000"/>
          </a:xfrm>
          <a:prstGeom prst="left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71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树转换为二叉树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23243" y="929817"/>
            <a:ext cx="3362326" cy="2570164"/>
            <a:chOff x="8123243" y="929817"/>
            <a:chExt cx="3362326" cy="2570164"/>
          </a:xfrm>
          <a:solidFill>
            <a:srgbClr val="D2D2D2"/>
          </a:solidFill>
        </p:grpSpPr>
        <p:sp>
          <p:nvSpPr>
            <p:cNvPr id="137" name="Oval 105"/>
            <p:cNvSpPr>
              <a:spLocks noChangeArrowheads="1"/>
            </p:cNvSpPr>
            <p:nvPr/>
          </p:nvSpPr>
          <p:spPr bwMode="auto">
            <a:xfrm>
              <a:off x="9985063" y="1991220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8" name="Oval 106"/>
            <p:cNvSpPr>
              <a:spLocks noChangeArrowheads="1"/>
            </p:cNvSpPr>
            <p:nvPr/>
          </p:nvSpPr>
          <p:spPr bwMode="auto">
            <a:xfrm>
              <a:off x="8811901" y="1978520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0" name="Oval 108"/>
            <p:cNvSpPr>
              <a:spLocks noChangeArrowheads="1"/>
            </p:cNvSpPr>
            <p:nvPr/>
          </p:nvSpPr>
          <p:spPr bwMode="auto">
            <a:xfrm>
              <a:off x="9426898" y="3010395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2" name="Oval 110"/>
            <p:cNvSpPr>
              <a:spLocks noChangeArrowheads="1"/>
            </p:cNvSpPr>
            <p:nvPr/>
          </p:nvSpPr>
          <p:spPr bwMode="auto">
            <a:xfrm>
              <a:off x="8123243" y="3010395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 flipH="1">
              <a:off x="8455348" y="2385872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1" name="Oval 109"/>
            <p:cNvSpPr>
              <a:spLocks noChangeArrowheads="1"/>
            </p:cNvSpPr>
            <p:nvPr/>
          </p:nvSpPr>
          <p:spPr bwMode="auto">
            <a:xfrm>
              <a:off x="11017256" y="2012493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2" name="Oval 111"/>
            <p:cNvSpPr>
              <a:spLocks noChangeArrowheads="1"/>
            </p:cNvSpPr>
            <p:nvPr/>
          </p:nvSpPr>
          <p:spPr bwMode="auto">
            <a:xfrm>
              <a:off x="10559421" y="303166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5" name="Line 123"/>
            <p:cNvSpPr>
              <a:spLocks noChangeShapeType="1"/>
            </p:cNvSpPr>
            <p:nvPr/>
          </p:nvSpPr>
          <p:spPr bwMode="auto">
            <a:xfrm flipH="1">
              <a:off x="10828343" y="2446515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7" name="Oval 45"/>
            <p:cNvSpPr>
              <a:spLocks noChangeArrowheads="1"/>
            </p:cNvSpPr>
            <p:nvPr/>
          </p:nvSpPr>
          <p:spPr bwMode="auto">
            <a:xfrm>
              <a:off x="9968553" y="929817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8" name="Line 113"/>
            <p:cNvSpPr>
              <a:spLocks noChangeShapeType="1"/>
            </p:cNvSpPr>
            <p:nvPr/>
          </p:nvSpPr>
          <p:spPr bwMode="auto">
            <a:xfrm flipH="1">
              <a:off x="9193853" y="1309228"/>
              <a:ext cx="828000" cy="72000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93853" y="1314836"/>
            <a:ext cx="1990562" cy="1734611"/>
            <a:chOff x="9193853" y="1314836"/>
            <a:chExt cx="1990562" cy="1734611"/>
          </a:xfrm>
          <a:solidFill>
            <a:srgbClr val="D2D2D2"/>
          </a:solidFill>
        </p:grpSpPr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9193853" y="2398572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59" name="Line 115"/>
            <p:cNvSpPr>
              <a:spLocks noChangeShapeType="1"/>
            </p:cNvSpPr>
            <p:nvPr/>
          </p:nvSpPr>
          <p:spPr bwMode="auto">
            <a:xfrm>
              <a:off x="10206045" y="1400670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 flipH="1" flipV="1">
              <a:off x="10392415" y="1314836"/>
              <a:ext cx="792000" cy="72000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367" y="952638"/>
            <a:ext cx="5811964" cy="523220"/>
            <a:chOff x="638167" y="906918"/>
            <a:chExt cx="5811964" cy="523220"/>
          </a:xfrm>
        </p:grpSpPr>
        <p:sp>
          <p:nvSpPr>
            <p:cNvPr id="2" name="矩形 1"/>
            <p:cNvSpPr/>
            <p:nvPr/>
          </p:nvSpPr>
          <p:spPr>
            <a:xfrm>
              <a:off x="1238448" y="906918"/>
              <a:ext cx="52116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将一棵树转换为二叉树的方法是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38167" y="98043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69"/>
          <p:cNvGrpSpPr/>
          <p:nvPr/>
        </p:nvGrpSpPr>
        <p:grpSpPr bwMode="auto">
          <a:xfrm>
            <a:off x="8605841" y="2246649"/>
            <a:ext cx="2398010" cy="1019175"/>
            <a:chOff x="864" y="1968"/>
            <a:chExt cx="1797" cy="960"/>
          </a:xfrm>
          <a:solidFill>
            <a:srgbClr val="D2D2D2"/>
          </a:solidFill>
        </p:grpSpPr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1388" y="1968"/>
              <a:ext cx="48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256" y="1968"/>
              <a:ext cx="405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864" y="2928"/>
              <a:ext cx="624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11" descr="新闻纸"/>
          <p:cNvSpPr txBox="1">
            <a:spLocks noChangeArrowheads="1"/>
          </p:cNvSpPr>
          <p:nvPr/>
        </p:nvSpPr>
        <p:spPr bwMode="auto">
          <a:xfrm>
            <a:off x="1144348" y="1628269"/>
            <a:ext cx="685038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2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加线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——树中所有相邻兄弟之间加一条连线</a:t>
            </a:r>
          </a:p>
          <a:p>
            <a:pPr algn="l" eaLnBrk="0" hangingPunct="0">
              <a:lnSpc>
                <a:spcPts val="32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去线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——对树中的每个结点，只保留它与第一个孩子结点之间的连线，删去它与其它孩子结点之间的连线。 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2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层次调整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——以根结点为轴心，将树顺时针转动一定的角度，使之层次分明。 </a:t>
            </a:r>
          </a:p>
        </p:txBody>
      </p:sp>
    </p:spTree>
    <p:extLst>
      <p:ext uri="{BB962C8B-B14F-4D97-AF65-F5344CB8AC3E}">
        <p14:creationId xmlns:p14="http://schemas.microsoft.com/office/powerpoint/2010/main" val="2878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71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树转换为二叉树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571530" y="1116558"/>
            <a:ext cx="1965687" cy="4305225"/>
            <a:chOff x="5068010" y="1434676"/>
            <a:chExt cx="1965687" cy="4305225"/>
          </a:xfrm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 flipH="1">
              <a:off x="5924465" y="1771226"/>
              <a:ext cx="511175" cy="540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4" name="Line 27"/>
            <p:cNvSpPr>
              <a:spLocks noChangeShapeType="1"/>
            </p:cNvSpPr>
            <p:nvPr/>
          </p:nvSpPr>
          <p:spPr bwMode="auto">
            <a:xfrm flipH="1">
              <a:off x="5302166" y="2651970"/>
              <a:ext cx="360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5" name="Line 28"/>
            <p:cNvSpPr>
              <a:spLocks noChangeShapeType="1"/>
            </p:cNvSpPr>
            <p:nvPr/>
          </p:nvSpPr>
          <p:spPr bwMode="auto">
            <a:xfrm>
              <a:off x="5346935" y="3716866"/>
              <a:ext cx="315232" cy="561077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 flipH="1">
              <a:off x="6450893" y="4663851"/>
              <a:ext cx="288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7" name="Line 30"/>
            <p:cNvSpPr>
              <a:spLocks noChangeShapeType="1"/>
            </p:cNvSpPr>
            <p:nvPr/>
          </p:nvSpPr>
          <p:spPr bwMode="auto">
            <a:xfrm>
              <a:off x="6450893" y="3652143"/>
              <a:ext cx="288000" cy="6258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8" name="Oval 37"/>
            <p:cNvSpPr>
              <a:spLocks noChangeArrowheads="1"/>
            </p:cNvSpPr>
            <p:nvPr/>
          </p:nvSpPr>
          <p:spPr bwMode="auto">
            <a:xfrm>
              <a:off x="6415956" y="1434676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val 37"/>
            <p:cNvSpPr>
              <a:spLocks noChangeArrowheads="1"/>
            </p:cNvSpPr>
            <p:nvPr/>
          </p:nvSpPr>
          <p:spPr bwMode="auto">
            <a:xfrm>
              <a:off x="6118145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37"/>
            <p:cNvSpPr>
              <a:spLocks noChangeArrowheads="1"/>
            </p:cNvSpPr>
            <p:nvPr/>
          </p:nvSpPr>
          <p:spPr bwMode="auto">
            <a:xfrm>
              <a:off x="5560611" y="22509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37"/>
            <p:cNvSpPr>
              <a:spLocks noChangeArrowheads="1"/>
            </p:cNvSpPr>
            <p:nvPr/>
          </p:nvSpPr>
          <p:spPr bwMode="auto">
            <a:xfrm>
              <a:off x="5068010" y="33051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37"/>
            <p:cNvSpPr>
              <a:spLocks noChangeArrowheads="1"/>
            </p:cNvSpPr>
            <p:nvPr/>
          </p:nvSpPr>
          <p:spPr bwMode="auto">
            <a:xfrm>
              <a:off x="6182923" y="530790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val 37"/>
            <p:cNvSpPr>
              <a:spLocks noChangeArrowheads="1"/>
            </p:cNvSpPr>
            <p:nvPr/>
          </p:nvSpPr>
          <p:spPr bwMode="auto">
            <a:xfrm>
              <a:off x="6601697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37"/>
            <p:cNvSpPr>
              <a:spLocks noChangeArrowheads="1"/>
            </p:cNvSpPr>
            <p:nvPr/>
          </p:nvSpPr>
          <p:spPr bwMode="auto">
            <a:xfrm>
              <a:off x="5567278" y="42775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 flipH="1" flipV="1">
              <a:off x="5896455" y="2649648"/>
              <a:ext cx="360000" cy="6480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1630" y="4337250"/>
            <a:ext cx="8098825" cy="523220"/>
            <a:chOff x="751630" y="4169610"/>
            <a:chExt cx="8098825" cy="523220"/>
          </a:xfrm>
        </p:grpSpPr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382855" y="4169610"/>
              <a:ext cx="7467600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lIns="0" rIns="0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树的前序遍历等价于二叉树的前序遍历！</a:t>
              </a: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751630" y="423628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1630" y="4989783"/>
            <a:ext cx="8098825" cy="1585049"/>
            <a:chOff x="751630" y="4963713"/>
            <a:chExt cx="8098825" cy="1585049"/>
          </a:xfrm>
        </p:grpSpPr>
        <p:sp>
          <p:nvSpPr>
            <p:cNvPr id="43" name="Text Box 67"/>
            <p:cNvSpPr txBox="1">
              <a:spLocks noChangeArrowheads="1"/>
            </p:cNvSpPr>
            <p:nvPr/>
          </p:nvSpPr>
          <p:spPr bwMode="auto">
            <a:xfrm>
              <a:off x="1382855" y="4963713"/>
              <a:ext cx="7467600" cy="1585049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lIns="0" rIns="0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树的后序遍历等价于二叉树的中序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遍历！</a:t>
              </a:r>
              <a:endPara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树的孩子兄弟链表表示与二叉树的二叉链表表示相同</a:t>
              </a:r>
            </a:p>
            <a:p>
              <a:pPr algn="just" eaLnBrk="0" hangingPunct="0">
                <a:spcBef>
                  <a:spcPct val="50000"/>
                </a:spcBef>
              </a:pP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84"/>
            <p:cNvSpPr/>
            <p:nvPr/>
          </p:nvSpPr>
          <p:spPr bwMode="auto">
            <a:xfrm>
              <a:off x="751630" y="506178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922843" y="829417"/>
            <a:ext cx="3362326" cy="2570164"/>
            <a:chOff x="4130363" y="829417"/>
            <a:chExt cx="3362326" cy="2570164"/>
          </a:xfrm>
        </p:grpSpPr>
        <p:grpSp>
          <p:nvGrpSpPr>
            <p:cNvPr id="45" name="组合 44"/>
            <p:cNvGrpSpPr/>
            <p:nvPr/>
          </p:nvGrpSpPr>
          <p:grpSpPr>
            <a:xfrm>
              <a:off x="4130363" y="829417"/>
              <a:ext cx="3362326" cy="2570164"/>
              <a:chOff x="8123243" y="929817"/>
              <a:chExt cx="3362326" cy="2570164"/>
            </a:xfrm>
            <a:solidFill>
              <a:srgbClr val="D2D2D2"/>
            </a:solidFill>
          </p:grpSpPr>
          <p:sp>
            <p:nvSpPr>
              <p:cNvPr id="47" name="Oval 105"/>
              <p:cNvSpPr>
                <a:spLocks noChangeArrowheads="1"/>
              </p:cNvSpPr>
              <p:nvPr/>
            </p:nvSpPr>
            <p:spPr bwMode="auto">
              <a:xfrm>
                <a:off x="9985063" y="1991220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" name="Oval 106"/>
              <p:cNvSpPr>
                <a:spLocks noChangeArrowheads="1"/>
              </p:cNvSpPr>
              <p:nvPr/>
            </p:nvSpPr>
            <p:spPr bwMode="auto">
              <a:xfrm>
                <a:off x="8811901" y="1978520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9" name="Oval 108"/>
              <p:cNvSpPr>
                <a:spLocks noChangeArrowheads="1"/>
              </p:cNvSpPr>
              <p:nvPr/>
            </p:nvSpPr>
            <p:spPr bwMode="auto">
              <a:xfrm>
                <a:off x="9426898" y="3010395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0" name="Oval 110"/>
              <p:cNvSpPr>
                <a:spLocks noChangeArrowheads="1"/>
              </p:cNvSpPr>
              <p:nvPr/>
            </p:nvSpPr>
            <p:spPr bwMode="auto">
              <a:xfrm>
                <a:off x="8123243" y="3010395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1" name="Line 120"/>
              <p:cNvSpPr>
                <a:spLocks noChangeShapeType="1"/>
              </p:cNvSpPr>
              <p:nvPr/>
            </p:nvSpPr>
            <p:spPr bwMode="auto">
              <a:xfrm flipH="1">
                <a:off x="8455348" y="2385872"/>
                <a:ext cx="412750" cy="64928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1017256" y="2012493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3" name="Oval 111"/>
              <p:cNvSpPr>
                <a:spLocks noChangeArrowheads="1"/>
              </p:cNvSpPr>
              <p:nvPr/>
            </p:nvSpPr>
            <p:spPr bwMode="auto">
              <a:xfrm>
                <a:off x="10559421" y="3031668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4" name="Line 123"/>
              <p:cNvSpPr>
                <a:spLocks noChangeShapeType="1"/>
              </p:cNvSpPr>
              <p:nvPr/>
            </p:nvSpPr>
            <p:spPr bwMode="auto">
              <a:xfrm flipH="1">
                <a:off x="10828343" y="2446515"/>
                <a:ext cx="296863" cy="60325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auto">
              <a:xfrm>
                <a:off x="9968553" y="929817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6" name="Line 113"/>
              <p:cNvSpPr>
                <a:spLocks noChangeShapeType="1"/>
              </p:cNvSpPr>
              <p:nvPr/>
            </p:nvSpPr>
            <p:spPr bwMode="auto">
              <a:xfrm flipH="1">
                <a:off x="9193853" y="1309228"/>
                <a:ext cx="828000" cy="72000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200973" y="1214436"/>
              <a:ext cx="1990562" cy="1734611"/>
              <a:chOff x="9193853" y="1314836"/>
              <a:chExt cx="1990562" cy="1734611"/>
            </a:xfrm>
            <a:solidFill>
              <a:srgbClr val="D2D2D2"/>
            </a:solidFill>
          </p:grpSpPr>
          <p:sp>
            <p:nvSpPr>
              <p:cNvPr id="58" name="Line 118"/>
              <p:cNvSpPr>
                <a:spLocks noChangeShapeType="1"/>
              </p:cNvSpPr>
              <p:nvPr/>
            </p:nvSpPr>
            <p:spPr bwMode="auto">
              <a:xfrm>
                <a:off x="9193853" y="2398572"/>
                <a:ext cx="354013" cy="6508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Line 115"/>
              <p:cNvSpPr>
                <a:spLocks noChangeShapeType="1"/>
              </p:cNvSpPr>
              <p:nvPr/>
            </p:nvSpPr>
            <p:spPr bwMode="auto">
              <a:xfrm>
                <a:off x="10206045" y="1400670"/>
                <a:ext cx="0" cy="59055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0" name="Line 113"/>
              <p:cNvSpPr>
                <a:spLocks noChangeShapeType="1"/>
              </p:cNvSpPr>
              <p:nvPr/>
            </p:nvSpPr>
            <p:spPr bwMode="auto">
              <a:xfrm flipH="1" flipV="1">
                <a:off x="10392415" y="1314836"/>
                <a:ext cx="792000" cy="72000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endParaRPr lang="zh-CN" altLang="en-US" sz="2400" i="1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57860" y="1290320"/>
            <a:ext cx="4499610" cy="1670050"/>
            <a:chOff x="1036" y="2032"/>
            <a:chExt cx="7086" cy="2630"/>
          </a:xfrm>
        </p:grpSpPr>
        <p:sp>
          <p:nvSpPr>
            <p:cNvPr id="40" name="矩形 39"/>
            <p:cNvSpPr/>
            <p:nvPr/>
          </p:nvSpPr>
          <p:spPr>
            <a:xfrm>
              <a:off x="1036" y="2032"/>
              <a:ext cx="7087" cy="824"/>
            </a:xfrm>
            <a:prstGeom prst="rect">
              <a:avLst/>
            </a:prstGeom>
            <a:ln>
              <a:solidFill>
                <a:srgbClr val="5C307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二叉树根结点的右子树为空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78" y="3838"/>
              <a:ext cx="5556" cy="824"/>
            </a:xfrm>
            <a:prstGeom prst="rect">
              <a:avLst/>
            </a:prstGeom>
            <a:ln>
              <a:solidFill>
                <a:srgbClr val="5C307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树的根结点没有兄弟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 rot="16200000" flipV="1">
              <a:off x="4208" y="3111"/>
              <a:ext cx="680" cy="454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4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52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森林转换为二叉树</a:t>
            </a:r>
          </a:p>
        </p:txBody>
      </p:sp>
      <p:sp>
        <p:nvSpPr>
          <p:cNvPr id="4" name="矩形 3"/>
          <p:cNvSpPr/>
          <p:nvPr/>
        </p:nvSpPr>
        <p:spPr>
          <a:xfrm>
            <a:off x="1131768" y="1608296"/>
            <a:ext cx="101001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）将森林中的每棵树转换为二叉树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）将每棵树的根结点视为兄弟，在所有根结点之间加上连线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）按照二叉树结点之间的关系进行层次调整</a:t>
            </a:r>
            <a:endParaRPr lang="zh-CN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714367" y="952638"/>
            <a:ext cx="6171037" cy="523220"/>
            <a:chOff x="638167" y="906918"/>
            <a:chExt cx="6171037" cy="523220"/>
          </a:xfrm>
        </p:grpSpPr>
        <p:sp>
          <p:nvSpPr>
            <p:cNvPr id="43" name="矩形 42"/>
            <p:cNvSpPr/>
            <p:nvPr/>
          </p:nvSpPr>
          <p:spPr>
            <a:xfrm>
              <a:off x="1238448" y="906918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将一个森林转换为二叉树的方法是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638167" y="98043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2959493" y="3575794"/>
            <a:ext cx="432000" cy="1466156"/>
            <a:chOff x="1843920" y="1921084"/>
            <a:chExt cx="432000" cy="1466156"/>
          </a:xfrm>
          <a:solidFill>
            <a:srgbClr val="D2D2D2"/>
          </a:solidFill>
        </p:grpSpPr>
        <p:sp>
          <p:nvSpPr>
            <p:cNvPr id="50" name="Freeform 44"/>
            <p:cNvSpPr/>
            <p:nvPr/>
          </p:nvSpPr>
          <p:spPr bwMode="auto">
            <a:xfrm>
              <a:off x="2053668" y="2365109"/>
              <a:ext cx="0" cy="61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1843920" y="192108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1843920" y="29552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27013" y="3575794"/>
            <a:ext cx="1865932" cy="1229403"/>
            <a:chOff x="3225575" y="2083723"/>
            <a:chExt cx="1865932" cy="1229403"/>
          </a:xfrm>
          <a:solidFill>
            <a:srgbClr val="D2D2D2"/>
          </a:solidFill>
        </p:grpSpPr>
        <p:sp>
          <p:nvSpPr>
            <p:cNvPr id="54" name="Freeform 44"/>
            <p:cNvSpPr/>
            <p:nvPr/>
          </p:nvSpPr>
          <p:spPr bwMode="auto">
            <a:xfrm>
              <a:off x="3596615" y="2405828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3938348" y="2083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3942541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4659507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3225575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44"/>
            <p:cNvSpPr/>
            <p:nvPr/>
          </p:nvSpPr>
          <p:spPr bwMode="auto">
            <a:xfrm flipV="1">
              <a:off x="4338378" y="2422191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0" name="Freeform 44"/>
            <p:cNvSpPr/>
            <p:nvPr/>
          </p:nvSpPr>
          <p:spPr bwMode="auto">
            <a:xfrm>
              <a:off x="4158541" y="2515723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28466" y="3575794"/>
            <a:ext cx="1507916" cy="2021883"/>
            <a:chOff x="5883453" y="2115326"/>
            <a:chExt cx="1507916" cy="2021883"/>
          </a:xfrm>
          <a:solidFill>
            <a:srgbClr val="D2D2D2"/>
          </a:solidFill>
        </p:grpSpPr>
        <p:sp>
          <p:nvSpPr>
            <p:cNvPr id="62" name="Freeform 44"/>
            <p:cNvSpPr/>
            <p:nvPr/>
          </p:nvSpPr>
          <p:spPr bwMode="auto">
            <a:xfrm>
              <a:off x="6224013" y="2483151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6413346" y="21153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6959369" y="370520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6951625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5883453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7175369" y="3339806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8" name="Freeform 44"/>
            <p:cNvSpPr/>
            <p:nvPr/>
          </p:nvSpPr>
          <p:spPr bwMode="auto">
            <a:xfrm flipV="1">
              <a:off x="6774906" y="2487700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449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52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森林转换为二叉树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238014" y="893554"/>
            <a:ext cx="432000" cy="1466156"/>
            <a:chOff x="1843920" y="1921084"/>
            <a:chExt cx="432000" cy="1466156"/>
          </a:xfrm>
          <a:solidFill>
            <a:srgbClr val="D2D2D2"/>
          </a:solidFill>
        </p:grpSpPr>
        <p:sp>
          <p:nvSpPr>
            <p:cNvPr id="50" name="Freeform 44"/>
            <p:cNvSpPr/>
            <p:nvPr/>
          </p:nvSpPr>
          <p:spPr bwMode="auto">
            <a:xfrm>
              <a:off x="2053668" y="2365109"/>
              <a:ext cx="0" cy="61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1843920" y="192108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1843920" y="29552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05534" y="893554"/>
            <a:ext cx="1865932" cy="1229403"/>
            <a:chOff x="3225575" y="2083723"/>
            <a:chExt cx="1865932" cy="1229403"/>
          </a:xfrm>
          <a:solidFill>
            <a:srgbClr val="D2D2D2"/>
          </a:solidFill>
        </p:grpSpPr>
        <p:sp>
          <p:nvSpPr>
            <p:cNvPr id="54" name="Freeform 44"/>
            <p:cNvSpPr/>
            <p:nvPr/>
          </p:nvSpPr>
          <p:spPr bwMode="auto">
            <a:xfrm>
              <a:off x="3596615" y="2405828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3938348" y="2083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3942541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4659507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3225575" y="28811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44"/>
            <p:cNvSpPr/>
            <p:nvPr/>
          </p:nvSpPr>
          <p:spPr bwMode="auto">
            <a:xfrm flipV="1">
              <a:off x="4338378" y="2422191"/>
              <a:ext cx="382370" cy="52101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Freeform 44"/>
            <p:cNvSpPr/>
            <p:nvPr/>
          </p:nvSpPr>
          <p:spPr bwMode="auto">
            <a:xfrm>
              <a:off x="4158541" y="2515723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06987" y="893554"/>
            <a:ext cx="1507916" cy="2021883"/>
            <a:chOff x="5883453" y="2115326"/>
            <a:chExt cx="1507916" cy="2021883"/>
          </a:xfrm>
          <a:solidFill>
            <a:srgbClr val="D2D2D2"/>
          </a:solidFill>
        </p:grpSpPr>
        <p:sp>
          <p:nvSpPr>
            <p:cNvPr id="62" name="Freeform 44"/>
            <p:cNvSpPr/>
            <p:nvPr/>
          </p:nvSpPr>
          <p:spPr bwMode="auto">
            <a:xfrm>
              <a:off x="6224013" y="2483151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6413346" y="211532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6959369" y="370520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6951625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5883453" y="29127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7175369" y="3339806"/>
              <a:ext cx="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8" name="Freeform 44"/>
            <p:cNvSpPr/>
            <p:nvPr/>
          </p:nvSpPr>
          <p:spPr bwMode="auto">
            <a:xfrm flipV="1">
              <a:off x="6774906" y="2487700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3774" y="3207281"/>
            <a:ext cx="931800" cy="1263098"/>
            <a:chOff x="883774" y="3115841"/>
            <a:chExt cx="931800" cy="1263098"/>
          </a:xfrm>
          <a:solidFill>
            <a:srgbClr val="D2D2D2"/>
          </a:solidFill>
        </p:grpSpPr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1383574" y="311584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44"/>
            <p:cNvSpPr/>
            <p:nvPr/>
          </p:nvSpPr>
          <p:spPr bwMode="auto">
            <a:xfrm>
              <a:off x="1224334" y="3517361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0" name="Oval 37"/>
            <p:cNvSpPr>
              <a:spLocks noChangeArrowheads="1"/>
            </p:cNvSpPr>
            <p:nvPr/>
          </p:nvSpPr>
          <p:spPr bwMode="auto">
            <a:xfrm>
              <a:off x="883774" y="39469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35590" y="3207281"/>
            <a:ext cx="1467820" cy="2906454"/>
            <a:chOff x="2535590" y="3115841"/>
            <a:chExt cx="1467820" cy="2906454"/>
          </a:xfrm>
          <a:solidFill>
            <a:srgbClr val="D2D2D2"/>
          </a:solidFill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063867" y="311584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44"/>
            <p:cNvSpPr/>
            <p:nvPr/>
          </p:nvSpPr>
          <p:spPr bwMode="auto">
            <a:xfrm>
              <a:off x="2876150" y="3522435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auto">
            <a:xfrm>
              <a:off x="2535590" y="395201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3068109" y="473946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44"/>
            <p:cNvSpPr/>
            <p:nvPr/>
          </p:nvSpPr>
          <p:spPr bwMode="auto">
            <a:xfrm flipV="1">
              <a:off x="2891390" y="4314438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3571410" y="559029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4"/>
            <p:cNvSpPr/>
            <p:nvPr/>
          </p:nvSpPr>
          <p:spPr bwMode="auto">
            <a:xfrm flipV="1">
              <a:off x="3394691" y="5165266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2547" y="3207281"/>
            <a:ext cx="1038480" cy="2906454"/>
            <a:chOff x="4752547" y="3115841"/>
            <a:chExt cx="1038480" cy="2906454"/>
          </a:xfrm>
          <a:solidFill>
            <a:srgbClr val="D2D2D2"/>
          </a:solidFill>
        </p:grpSpPr>
        <p:sp>
          <p:nvSpPr>
            <p:cNvPr id="72" name="Freeform 44"/>
            <p:cNvSpPr/>
            <p:nvPr/>
          </p:nvSpPr>
          <p:spPr bwMode="auto">
            <a:xfrm>
              <a:off x="5093107" y="3483666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5282440" y="311584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auto">
            <a:xfrm>
              <a:off x="4941880" y="559029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37"/>
            <p:cNvSpPr>
              <a:spLocks noChangeArrowheads="1"/>
            </p:cNvSpPr>
            <p:nvPr/>
          </p:nvSpPr>
          <p:spPr bwMode="auto">
            <a:xfrm>
              <a:off x="5359027" y="473579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4752547" y="39132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44"/>
            <p:cNvSpPr/>
            <p:nvPr/>
          </p:nvSpPr>
          <p:spPr bwMode="auto">
            <a:xfrm flipV="1">
              <a:off x="5075628" y="4326007"/>
              <a:ext cx="396000" cy="428699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5216414" y="5146710"/>
              <a:ext cx="288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8167" y="737800"/>
            <a:ext cx="6097913" cy="2340680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36229" y="3144096"/>
            <a:ext cx="6097913" cy="3060000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25741" y="3408691"/>
            <a:ext cx="3448709" cy="0"/>
            <a:chOff x="1825741" y="3317251"/>
            <a:chExt cx="3448709" cy="0"/>
          </a:xfrm>
          <a:solidFill>
            <a:srgbClr val="D2D2D2"/>
          </a:solidFill>
        </p:grpSpPr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3510450" y="3317251"/>
              <a:ext cx="1764000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1825741" y="3317251"/>
              <a:ext cx="1224000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7086600" y="745206"/>
            <a:ext cx="3916680" cy="5458889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650334" y="1034936"/>
            <a:ext cx="1160400" cy="1263098"/>
            <a:chOff x="7650334" y="943496"/>
            <a:chExt cx="1160400" cy="1263098"/>
          </a:xfrm>
          <a:solidFill>
            <a:srgbClr val="D2D2D2"/>
          </a:solidFill>
        </p:grpSpPr>
        <p:sp>
          <p:nvSpPr>
            <p:cNvPr id="96" name="Oval 37"/>
            <p:cNvSpPr>
              <a:spLocks noChangeArrowheads="1"/>
            </p:cNvSpPr>
            <p:nvPr/>
          </p:nvSpPr>
          <p:spPr bwMode="auto">
            <a:xfrm>
              <a:off x="8378734" y="94349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44"/>
            <p:cNvSpPr/>
            <p:nvPr/>
          </p:nvSpPr>
          <p:spPr bwMode="auto">
            <a:xfrm>
              <a:off x="8021374" y="1329775"/>
              <a:ext cx="470880" cy="513123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98" name="Oval 37"/>
            <p:cNvSpPr>
              <a:spLocks noChangeArrowheads="1"/>
            </p:cNvSpPr>
            <p:nvPr/>
          </p:nvSpPr>
          <p:spPr bwMode="auto">
            <a:xfrm>
              <a:off x="7650334" y="17745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64404" y="1421215"/>
            <a:ext cx="1086820" cy="3383722"/>
            <a:chOff x="8098644" y="1329775"/>
            <a:chExt cx="1086820" cy="3383722"/>
          </a:xfrm>
          <a:solidFill>
            <a:srgbClr val="D2D2D2"/>
          </a:solidFill>
        </p:grpSpPr>
        <p:sp>
          <p:nvSpPr>
            <p:cNvPr id="100" name="Oval 37"/>
            <p:cNvSpPr>
              <a:spLocks noChangeArrowheads="1"/>
            </p:cNvSpPr>
            <p:nvPr/>
          </p:nvSpPr>
          <p:spPr bwMode="auto">
            <a:xfrm>
              <a:off x="8703121" y="18070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8429734" y="2213637"/>
              <a:ext cx="396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02" name="Oval 37"/>
            <p:cNvSpPr>
              <a:spLocks noChangeArrowheads="1"/>
            </p:cNvSpPr>
            <p:nvPr/>
          </p:nvSpPr>
          <p:spPr bwMode="auto">
            <a:xfrm>
              <a:off x="8098644" y="26432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37"/>
            <p:cNvSpPr>
              <a:spLocks noChangeArrowheads="1"/>
            </p:cNvSpPr>
            <p:nvPr/>
          </p:nvSpPr>
          <p:spPr bwMode="auto">
            <a:xfrm>
              <a:off x="8448283" y="34611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44"/>
            <p:cNvSpPr/>
            <p:nvPr/>
          </p:nvSpPr>
          <p:spPr bwMode="auto">
            <a:xfrm flipV="1">
              <a:off x="8408724" y="3036120"/>
              <a:ext cx="216000" cy="43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05" name="Oval 37"/>
            <p:cNvSpPr>
              <a:spLocks noChangeArrowheads="1"/>
            </p:cNvSpPr>
            <p:nvPr/>
          </p:nvSpPr>
          <p:spPr bwMode="auto">
            <a:xfrm>
              <a:off x="8753464" y="42814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Freeform 44"/>
            <p:cNvSpPr/>
            <p:nvPr/>
          </p:nvSpPr>
          <p:spPr bwMode="auto">
            <a:xfrm flipV="1">
              <a:off x="8752921" y="3855338"/>
              <a:ext cx="180000" cy="432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19" name="Freeform 44"/>
            <p:cNvSpPr/>
            <p:nvPr/>
          </p:nvSpPr>
          <p:spPr bwMode="auto">
            <a:xfrm flipV="1">
              <a:off x="8338044" y="1329775"/>
              <a:ext cx="470880" cy="513123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17240" y="2284763"/>
            <a:ext cx="916560" cy="3341106"/>
            <a:chOff x="9051480" y="2193323"/>
            <a:chExt cx="916560" cy="3341106"/>
          </a:xfrm>
          <a:solidFill>
            <a:srgbClr val="D2D2D2"/>
          </a:solidFill>
        </p:grpSpPr>
        <p:sp>
          <p:nvSpPr>
            <p:cNvPr id="108" name="Freeform 44"/>
            <p:cNvSpPr/>
            <p:nvPr/>
          </p:nvSpPr>
          <p:spPr bwMode="auto">
            <a:xfrm>
              <a:off x="9267480" y="3026280"/>
              <a:ext cx="153480" cy="42957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09" name="Oval 37"/>
            <p:cNvSpPr>
              <a:spLocks noChangeArrowheads="1"/>
            </p:cNvSpPr>
            <p:nvPr/>
          </p:nvSpPr>
          <p:spPr bwMode="auto">
            <a:xfrm>
              <a:off x="9322293" y="265845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37"/>
            <p:cNvSpPr>
              <a:spLocks noChangeArrowheads="1"/>
            </p:cNvSpPr>
            <p:nvPr/>
          </p:nvSpPr>
          <p:spPr bwMode="auto">
            <a:xfrm>
              <a:off x="9210333" y="51024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37"/>
            <p:cNvSpPr>
              <a:spLocks noChangeArrowheads="1"/>
            </p:cNvSpPr>
            <p:nvPr/>
          </p:nvSpPr>
          <p:spPr bwMode="auto">
            <a:xfrm>
              <a:off x="9536040" y="42784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37"/>
            <p:cNvSpPr>
              <a:spLocks noChangeArrowheads="1"/>
            </p:cNvSpPr>
            <p:nvPr/>
          </p:nvSpPr>
          <p:spPr bwMode="auto">
            <a:xfrm>
              <a:off x="9051480" y="345585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 flipV="1">
              <a:off x="9344081" y="3868620"/>
              <a:ext cx="252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9484865" y="4708987"/>
              <a:ext cx="216000" cy="396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21" name="Freeform 44"/>
            <p:cNvSpPr/>
            <p:nvPr/>
          </p:nvSpPr>
          <p:spPr bwMode="auto">
            <a:xfrm flipV="1">
              <a:off x="9063664" y="2193323"/>
              <a:ext cx="396000" cy="468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8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89" grpId="0" animBg="1"/>
      <p:bldP spid="9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64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644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二叉树转换为树（森林）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714367" y="952638"/>
            <a:ext cx="8325473" cy="523220"/>
            <a:chOff x="638167" y="906918"/>
            <a:chExt cx="8325473" cy="523220"/>
          </a:xfrm>
        </p:grpSpPr>
        <p:sp>
          <p:nvSpPr>
            <p:cNvPr id="90" name="矩形 89"/>
            <p:cNvSpPr/>
            <p:nvPr/>
          </p:nvSpPr>
          <p:spPr>
            <a:xfrm>
              <a:off x="1238448" y="906918"/>
              <a:ext cx="7725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将一棵二叉树还原为树或森林，具体转换方法是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638167" y="98043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1314648" y="1552058"/>
            <a:ext cx="74483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加线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——若某结点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是其双亲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的左孩子，则把结点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的右孩子、右孩子的右孩子、……，与结点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连线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去线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——删去所有双亲结点与右孩子结点的连线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层次调整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——整理由（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）两步所得到的树（森林），使之层次分明。</a:t>
            </a:r>
          </a:p>
        </p:txBody>
      </p:sp>
      <p:sp>
        <p:nvSpPr>
          <p:cNvPr id="141" name="Line 25"/>
          <p:cNvSpPr>
            <a:spLocks noChangeShapeType="1"/>
          </p:cNvSpPr>
          <p:nvPr/>
        </p:nvSpPr>
        <p:spPr bwMode="auto">
          <a:xfrm flipH="1">
            <a:off x="10079264" y="876759"/>
            <a:ext cx="359185" cy="479741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46" name="Oval 37"/>
          <p:cNvSpPr>
            <a:spLocks noChangeArrowheads="1"/>
          </p:cNvSpPr>
          <p:nvPr/>
        </p:nvSpPr>
        <p:spPr bwMode="auto">
          <a:xfrm>
            <a:off x="10418766" y="540209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37"/>
          <p:cNvSpPr>
            <a:spLocks noChangeArrowheads="1"/>
          </p:cNvSpPr>
          <p:nvPr/>
        </p:nvSpPr>
        <p:spPr bwMode="auto">
          <a:xfrm>
            <a:off x="10303835" y="2273513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37"/>
          <p:cNvSpPr>
            <a:spLocks noChangeArrowheads="1"/>
          </p:cNvSpPr>
          <p:nvPr/>
        </p:nvSpPr>
        <p:spPr bwMode="auto">
          <a:xfrm>
            <a:off x="9746301" y="1326020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37"/>
          <p:cNvSpPr>
            <a:spLocks noChangeArrowheads="1"/>
          </p:cNvSpPr>
          <p:nvPr/>
        </p:nvSpPr>
        <p:spPr bwMode="auto">
          <a:xfrm>
            <a:off x="9253700" y="2273513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37"/>
          <p:cNvSpPr>
            <a:spLocks noChangeArrowheads="1"/>
          </p:cNvSpPr>
          <p:nvPr/>
        </p:nvSpPr>
        <p:spPr bwMode="auto">
          <a:xfrm>
            <a:off x="10368613" y="4001954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val 37"/>
          <p:cNvSpPr>
            <a:spLocks noChangeArrowheads="1"/>
          </p:cNvSpPr>
          <p:nvPr/>
        </p:nvSpPr>
        <p:spPr bwMode="auto">
          <a:xfrm>
            <a:off x="10787387" y="3078304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37"/>
          <p:cNvSpPr>
            <a:spLocks noChangeArrowheads="1"/>
          </p:cNvSpPr>
          <p:nvPr/>
        </p:nvSpPr>
        <p:spPr bwMode="auto">
          <a:xfrm>
            <a:off x="9752968" y="3078304"/>
            <a:ext cx="432000" cy="432000"/>
          </a:xfrm>
          <a:prstGeom prst="ellipse">
            <a:avLst/>
          </a:prstGeom>
          <a:noFill/>
          <a:ln w="28575">
            <a:solidFill>
              <a:srgbClr val="5A32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Line 29"/>
          <p:cNvSpPr>
            <a:spLocks noChangeShapeType="1"/>
          </p:cNvSpPr>
          <p:nvPr/>
        </p:nvSpPr>
        <p:spPr bwMode="auto">
          <a:xfrm flipH="1">
            <a:off x="10636583" y="3480443"/>
            <a:ext cx="288000" cy="521501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 flipH="1">
            <a:off x="9487856" y="1726662"/>
            <a:ext cx="360000" cy="546852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grpSp>
        <p:nvGrpSpPr>
          <p:cNvPr id="16" name="组合 15"/>
          <p:cNvGrpSpPr/>
          <p:nvPr/>
        </p:nvGrpSpPr>
        <p:grpSpPr>
          <a:xfrm>
            <a:off x="9585331" y="1724702"/>
            <a:ext cx="1339252" cy="1399448"/>
            <a:chOff x="9585331" y="1724702"/>
            <a:chExt cx="1339252" cy="1399448"/>
          </a:xfrm>
        </p:grpSpPr>
        <p:sp>
          <p:nvSpPr>
            <p:cNvPr id="143" name="Line 28"/>
            <p:cNvSpPr>
              <a:spLocks noChangeShapeType="1"/>
            </p:cNvSpPr>
            <p:nvPr/>
          </p:nvSpPr>
          <p:spPr bwMode="auto">
            <a:xfrm>
              <a:off x="9585331" y="2672604"/>
              <a:ext cx="262526" cy="451546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5" name="Line 30"/>
            <p:cNvSpPr>
              <a:spLocks noChangeShapeType="1"/>
            </p:cNvSpPr>
            <p:nvPr/>
          </p:nvSpPr>
          <p:spPr bwMode="auto">
            <a:xfrm>
              <a:off x="10667063" y="2650996"/>
              <a:ext cx="257520" cy="427308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 flipH="1" flipV="1">
              <a:off x="10082145" y="1724702"/>
              <a:ext cx="360000" cy="546852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70905" y="934220"/>
            <a:ext cx="429082" cy="2142739"/>
            <a:chOff x="10570905" y="934220"/>
            <a:chExt cx="429082" cy="2142739"/>
          </a:xfrm>
        </p:grpSpPr>
        <p:sp>
          <p:nvSpPr>
            <p:cNvPr id="156" name="Line 31"/>
            <p:cNvSpPr>
              <a:spLocks noChangeShapeType="1"/>
            </p:cNvSpPr>
            <p:nvPr/>
          </p:nvSpPr>
          <p:spPr bwMode="auto">
            <a:xfrm flipV="1">
              <a:off x="10570905" y="934220"/>
              <a:ext cx="0" cy="133733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 flipH="1" flipV="1">
              <a:off x="10747987" y="952959"/>
              <a:ext cx="252000" cy="212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Line 31"/>
          <p:cNvSpPr>
            <a:spLocks noChangeShapeType="1"/>
          </p:cNvSpPr>
          <p:nvPr/>
        </p:nvSpPr>
        <p:spPr bwMode="auto">
          <a:xfrm flipH="1" flipV="1">
            <a:off x="9974491" y="1758020"/>
            <a:ext cx="0" cy="1320284"/>
          </a:xfrm>
          <a:prstGeom prst="line">
            <a:avLst/>
          </a:prstGeom>
          <a:noFill/>
          <a:ln w="28575">
            <a:solidFill>
              <a:srgbClr val="B42D2D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6655600" y="3606807"/>
            <a:ext cx="3362326" cy="2570164"/>
            <a:chOff x="7787329" y="2893821"/>
            <a:chExt cx="3362326" cy="2570164"/>
          </a:xfrm>
          <a:solidFill>
            <a:srgbClr val="D2D2D2"/>
          </a:solidFill>
        </p:grpSpPr>
        <p:sp>
          <p:nvSpPr>
            <p:cNvPr id="160" name="Oval 105"/>
            <p:cNvSpPr>
              <a:spLocks noChangeArrowheads="1"/>
            </p:cNvSpPr>
            <p:nvPr/>
          </p:nvSpPr>
          <p:spPr bwMode="auto">
            <a:xfrm>
              <a:off x="9649149" y="39552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1" name="Oval 106"/>
            <p:cNvSpPr>
              <a:spLocks noChangeArrowheads="1"/>
            </p:cNvSpPr>
            <p:nvPr/>
          </p:nvSpPr>
          <p:spPr bwMode="auto">
            <a:xfrm>
              <a:off x="8475987" y="394252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2" name="Oval 108"/>
            <p:cNvSpPr>
              <a:spLocks noChangeArrowheads="1"/>
            </p:cNvSpPr>
            <p:nvPr/>
          </p:nvSpPr>
          <p:spPr bwMode="auto">
            <a:xfrm>
              <a:off x="9090984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3" name="Oval 110"/>
            <p:cNvSpPr>
              <a:spLocks noChangeArrowheads="1"/>
            </p:cNvSpPr>
            <p:nvPr/>
          </p:nvSpPr>
          <p:spPr bwMode="auto">
            <a:xfrm>
              <a:off x="7787329" y="497439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" name="Line 118"/>
            <p:cNvSpPr>
              <a:spLocks noChangeShapeType="1"/>
            </p:cNvSpPr>
            <p:nvPr/>
          </p:nvSpPr>
          <p:spPr bwMode="auto">
            <a:xfrm>
              <a:off x="8842699" y="4347336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65" name="Line 120"/>
            <p:cNvSpPr>
              <a:spLocks noChangeShapeType="1"/>
            </p:cNvSpPr>
            <p:nvPr/>
          </p:nvSpPr>
          <p:spPr bwMode="auto">
            <a:xfrm flipH="1">
              <a:off x="8134674" y="4334636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66" name="Oval 109"/>
            <p:cNvSpPr>
              <a:spLocks noChangeArrowheads="1"/>
            </p:cNvSpPr>
            <p:nvPr/>
          </p:nvSpPr>
          <p:spPr bwMode="auto">
            <a:xfrm>
              <a:off x="10681342" y="3976497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7" name="Oval 111"/>
            <p:cNvSpPr>
              <a:spLocks noChangeArrowheads="1"/>
            </p:cNvSpPr>
            <p:nvPr/>
          </p:nvSpPr>
          <p:spPr bwMode="auto">
            <a:xfrm>
              <a:off x="10223507" y="499567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8" name="Line 123"/>
            <p:cNvSpPr>
              <a:spLocks noChangeShapeType="1"/>
            </p:cNvSpPr>
            <p:nvPr/>
          </p:nvSpPr>
          <p:spPr bwMode="auto">
            <a:xfrm flipH="1">
              <a:off x="10492429" y="4425759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69" name="Oval 45"/>
            <p:cNvSpPr>
              <a:spLocks noChangeArrowheads="1"/>
            </p:cNvSpPr>
            <p:nvPr/>
          </p:nvSpPr>
          <p:spPr bwMode="auto">
            <a:xfrm>
              <a:off x="9632639" y="289382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0" name="Line 113"/>
            <p:cNvSpPr>
              <a:spLocks noChangeShapeType="1"/>
            </p:cNvSpPr>
            <p:nvPr/>
          </p:nvSpPr>
          <p:spPr bwMode="auto">
            <a:xfrm flipH="1">
              <a:off x="8842699" y="3303712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71" name="Line 115"/>
            <p:cNvSpPr>
              <a:spLocks noChangeShapeType="1"/>
            </p:cNvSpPr>
            <p:nvPr/>
          </p:nvSpPr>
          <p:spPr bwMode="auto">
            <a:xfrm>
              <a:off x="9870131" y="3349434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172" name="Line 113"/>
            <p:cNvSpPr>
              <a:spLocks noChangeShapeType="1"/>
            </p:cNvSpPr>
            <p:nvPr/>
          </p:nvSpPr>
          <p:spPr bwMode="auto">
            <a:xfrm flipH="1" flipV="1">
              <a:off x="10026021" y="3294080"/>
              <a:ext cx="836928" cy="74354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9849394" y="5663681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由树转换成二叉树，其根结点的右子树总是空的。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054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1936" y="1777048"/>
            <a:ext cx="5733624" cy="609398"/>
            <a:chOff x="651936" y="1777048"/>
            <a:chExt cx="5733624" cy="609398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30976" y="1777048"/>
              <a:ext cx="52545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的有限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集合</a:t>
              </a: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9317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262188" y="653637"/>
            <a:ext cx="1657944" cy="1151283"/>
            <a:chOff x="3231708" y="653637"/>
            <a:chExt cx="1657944" cy="1151283"/>
          </a:xfrm>
        </p:grpSpPr>
        <p:sp>
          <p:nvSpPr>
            <p:cNvPr id="4" name="上下箭头 3"/>
            <p:cNvSpPr/>
            <p:nvPr/>
          </p:nvSpPr>
          <p:spPr>
            <a:xfrm>
              <a:off x="3886200" y="1264920"/>
              <a:ext cx="288000" cy="540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231708" y="653637"/>
              <a:ext cx="165794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</a:t>
              </a: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719482" y="5107847"/>
            <a:ext cx="4839558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树的定义是采用递归方法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07176" y="1781146"/>
            <a:ext cx="1028378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，当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＝0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时，称为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；任意一棵非空树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满足以下条件：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）有且仅有一个特定的称为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的结点；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＞1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时，除根结点之外的其余结点被分成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互不相交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的有限集合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 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其中每个集合又是一棵树，并称为这个根结点的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子树。</a:t>
            </a:r>
          </a:p>
        </p:txBody>
      </p:sp>
    </p:spTree>
    <p:extLst>
      <p:ext uri="{BB962C8B-B14F-4D97-AF65-F5344CB8AC3E}">
        <p14:creationId xmlns:p14="http://schemas.microsoft.com/office/powerpoint/2010/main" val="18033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树转换为二叉树后，树中的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双亲和长子关系在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二叉树中是（   ）关系。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双亲和左孩子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双亲和右孩子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祖先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06483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树转换为二叉树后，树中的兄弟关系在二叉树中是（   ）关系。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双亲和左孩子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双亲和右孩子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兄弟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祖先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DA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9534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树的前序遍历序列等价于二叉树的前序遍历序列，树的后序遍历序列等价于二叉树的后序遍历序列。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2641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二叉树转换为树或森林，需要在二叉树中去掉所有双亲和右孩子的连线。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7998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二叉树转换为森林，森林中树的个数取决于二叉树中最右分支上的结点个数。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6856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5-7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最优二叉树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40622748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4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1" y="1729542"/>
            <a:ext cx="59769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什么是最优二叉树（哈夫曼树）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4" y="26711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1" y="2605842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哈夫曼算法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4" y="35474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1" y="3482142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29639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哈夫曼树及相关概念</a:t>
            </a:r>
          </a:p>
        </p:txBody>
      </p:sp>
    </p:spTree>
    <p:extLst>
      <p:ext uri="{BB962C8B-B14F-4D97-AF65-F5344CB8AC3E}">
        <p14:creationId xmlns:p14="http://schemas.microsoft.com/office/powerpoint/2010/main" val="31404083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树的外部路径长度（</a:t>
            </a:r>
            <a:r>
              <a:rPr lang="en-US" altLang="zh-CN" dirty="0"/>
              <a:t>external path length</a:t>
            </a:r>
            <a:r>
              <a:rPr lang="zh-CN" altLang="zh-CN" dirty="0"/>
              <a:t>）：根结点到各叶结点（外部结点）的路径长度之和。</a:t>
            </a:r>
          </a:p>
          <a:p>
            <a:r>
              <a:rPr lang="zh-CN" altLang="zh-CN" dirty="0"/>
              <a:t>树的内部路径长度（</a:t>
            </a:r>
            <a:r>
              <a:rPr lang="en-US" altLang="zh-CN" dirty="0"/>
              <a:t>internal path length</a:t>
            </a:r>
            <a:r>
              <a:rPr lang="zh-CN" altLang="zh-CN" dirty="0"/>
              <a:t>）：根结点到各非叶结点（内部结点）的路径长度之和。</a:t>
            </a:r>
          </a:p>
          <a:p>
            <a:r>
              <a:rPr lang="zh-CN" altLang="zh-CN" dirty="0"/>
              <a:t>树的路径长度（</a:t>
            </a:r>
            <a:r>
              <a:rPr lang="en-US" altLang="zh-CN" dirty="0"/>
              <a:t>path length</a:t>
            </a:r>
            <a:r>
              <a:rPr lang="zh-CN" altLang="zh-CN" dirty="0"/>
              <a:t>）：树的</a:t>
            </a:r>
            <a:r>
              <a:rPr lang="zh-CN" altLang="en-US" dirty="0"/>
              <a:t>外</a:t>
            </a:r>
            <a:r>
              <a:rPr lang="zh-CN" altLang="zh-CN" dirty="0"/>
              <a:t>部路径长度与</a:t>
            </a:r>
            <a:r>
              <a:rPr lang="zh-CN" altLang="en-US" dirty="0"/>
              <a:t>内部</a:t>
            </a:r>
            <a:r>
              <a:rPr lang="zh-CN" altLang="zh-CN" dirty="0"/>
              <a:t>路径长度之和。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路径长度 </a:t>
            </a:r>
            <a:r>
              <a:rPr lang="en-US" altLang="zh-CN"/>
              <a:t>(Path Length)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90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48475"/>
              </p:ext>
            </p:extLst>
          </p:nvPr>
        </p:nvGraphicFramePr>
        <p:xfrm>
          <a:off x="982766" y="1269848"/>
          <a:ext cx="3389473" cy="439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2800" imgH="4343437" progId="Visio.Drawing.15">
                  <p:embed/>
                </p:oleObj>
              </mc:Choice>
              <mc:Fallback>
                <p:oleObj name="Visio" r:id="rId2" imgW="3352800" imgH="434343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766" y="1269848"/>
                        <a:ext cx="3389473" cy="4391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228586" y="1917182"/>
            <a:ext cx="4036179" cy="52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lang="en-US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1+2+3+4+4=14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</p:txBody>
      </p:sp>
      <p:sp>
        <p:nvSpPr>
          <p:cNvPr id="5" name="矩形 4"/>
          <p:cNvSpPr/>
          <p:nvPr/>
        </p:nvSpPr>
        <p:spPr>
          <a:xfrm>
            <a:off x="5228584" y="1311641"/>
            <a:ext cx="341676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树的外部路径长度：</a:t>
            </a:r>
            <a:endParaRPr lang="zh-CN" altLang="en-US" sz="28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8585" y="2597401"/>
            <a:ext cx="3888938" cy="52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树的内部路径长度：</a:t>
            </a:r>
          </a:p>
        </p:txBody>
      </p:sp>
      <p:sp>
        <p:nvSpPr>
          <p:cNvPr id="7" name="矩形 6"/>
          <p:cNvSpPr/>
          <p:nvPr/>
        </p:nvSpPr>
        <p:spPr>
          <a:xfrm>
            <a:off x="5228585" y="3213026"/>
            <a:ext cx="3748110" cy="52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lang="en-US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0+1+2+3=6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5228585" y="3903329"/>
            <a:ext cx="2698526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树的路径长度：</a:t>
            </a:r>
          </a:p>
        </p:txBody>
      </p:sp>
      <p:sp>
        <p:nvSpPr>
          <p:cNvPr id="9" name="矩形 8"/>
          <p:cNvSpPr/>
          <p:nvPr/>
        </p:nvSpPr>
        <p:spPr>
          <a:xfrm>
            <a:off x="7515891" y="3876836"/>
            <a:ext cx="909341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en-US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路径长度 </a:t>
            </a:r>
            <a:r>
              <a:rPr lang="en-US" altLang="zh-CN"/>
              <a:t>(Path Length)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0" descr="水滴"/>
          <p:cNvSpPr txBox="1">
            <a:spLocks noChangeArrowheads="1"/>
          </p:cNvSpPr>
          <p:nvPr/>
        </p:nvSpPr>
        <p:spPr bwMode="auto">
          <a:xfrm>
            <a:off x="5097781" y="3006606"/>
            <a:ext cx="1905000" cy="1657350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rgbClr val="40404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rgbClr val="40404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rgbClr val="40404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rgbClr val="40404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rgbClr val="40404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" name="Text Box 91" descr="水滴"/>
          <p:cNvSpPr txBox="1">
            <a:spLocks noChangeArrowheads="1"/>
          </p:cNvSpPr>
          <p:nvPr/>
        </p:nvSpPr>
        <p:spPr bwMode="auto">
          <a:xfrm>
            <a:off x="8418196" y="3016766"/>
            <a:ext cx="1447800" cy="630942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endParaRPr lang="zh-CN" altLang="en-US">
              <a:solidFill>
                <a:srgbClr val="404040"/>
              </a:solidFill>
            </a:endParaRPr>
          </a:p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6198" y="2212856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3" name="Group 162"/>
          <p:cNvGrpSpPr/>
          <p:nvPr/>
        </p:nvGrpSpPr>
        <p:grpSpPr bwMode="auto">
          <a:xfrm>
            <a:off x="4643121" y="2214443"/>
            <a:ext cx="2836862" cy="2384425"/>
            <a:chOff x="1955" y="1320"/>
            <a:chExt cx="1787" cy="1502"/>
          </a:xfrm>
          <a:solidFill>
            <a:srgbClr val="D2D2D2"/>
          </a:solidFill>
        </p:grpSpPr>
        <p:sp>
          <p:nvSpPr>
            <p:cNvPr id="44" name="Oval 124"/>
            <p:cNvSpPr>
              <a:spLocks noChangeArrowheads="1"/>
            </p:cNvSpPr>
            <p:nvPr/>
          </p:nvSpPr>
          <p:spPr bwMode="auto">
            <a:xfrm>
              <a:off x="2719" y="1320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Oval 125"/>
            <p:cNvSpPr>
              <a:spLocks noChangeArrowheads="1"/>
            </p:cNvSpPr>
            <p:nvPr/>
          </p:nvSpPr>
          <p:spPr bwMode="auto">
            <a:xfrm>
              <a:off x="3123" y="188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" name="Oval 126"/>
            <p:cNvSpPr>
              <a:spLocks noChangeArrowheads="1"/>
            </p:cNvSpPr>
            <p:nvPr/>
          </p:nvSpPr>
          <p:spPr bwMode="auto">
            <a:xfrm>
              <a:off x="2288" y="187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" name="Oval 127"/>
            <p:cNvSpPr>
              <a:spLocks noChangeArrowheads="1"/>
            </p:cNvSpPr>
            <p:nvPr/>
          </p:nvSpPr>
          <p:spPr bwMode="auto">
            <a:xfrm>
              <a:off x="3447" y="252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8" name="Oval 128"/>
            <p:cNvSpPr>
              <a:spLocks noChangeArrowheads="1"/>
            </p:cNvSpPr>
            <p:nvPr/>
          </p:nvSpPr>
          <p:spPr bwMode="auto">
            <a:xfrm>
              <a:off x="2709" y="252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9" name="Oval 130"/>
            <p:cNvSpPr>
              <a:spLocks noChangeArrowheads="1"/>
            </p:cNvSpPr>
            <p:nvPr/>
          </p:nvSpPr>
          <p:spPr bwMode="auto">
            <a:xfrm>
              <a:off x="1955" y="2527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 flipH="1">
              <a:off x="2519" y="1563"/>
              <a:ext cx="242" cy="34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2964" y="1563"/>
              <a:ext cx="224" cy="34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52" name="Line 135"/>
            <p:cNvSpPr>
              <a:spLocks noChangeShapeType="1"/>
            </p:cNvSpPr>
            <p:nvPr/>
          </p:nvSpPr>
          <p:spPr bwMode="auto">
            <a:xfrm>
              <a:off x="2519" y="2130"/>
              <a:ext cx="269" cy="41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53" name="Line 136"/>
            <p:cNvSpPr>
              <a:spLocks noChangeShapeType="1"/>
            </p:cNvSpPr>
            <p:nvPr/>
          </p:nvSpPr>
          <p:spPr bwMode="auto">
            <a:xfrm flipH="1">
              <a:off x="2147" y="2141"/>
              <a:ext cx="204" cy="39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54" name="Line 137"/>
            <p:cNvSpPr>
              <a:spLocks noChangeShapeType="1"/>
            </p:cNvSpPr>
            <p:nvPr/>
          </p:nvSpPr>
          <p:spPr bwMode="auto">
            <a:xfrm>
              <a:off x="3346" y="2149"/>
              <a:ext cx="205" cy="40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55" name="Line 138"/>
            <p:cNvSpPr>
              <a:spLocks noChangeShapeType="1"/>
            </p:cNvSpPr>
            <p:nvPr/>
          </p:nvSpPr>
          <p:spPr bwMode="auto">
            <a:xfrm flipH="1">
              <a:off x="2918" y="2133"/>
              <a:ext cx="278" cy="409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56" name="Group 163"/>
          <p:cNvGrpSpPr/>
          <p:nvPr/>
        </p:nvGrpSpPr>
        <p:grpSpPr bwMode="auto">
          <a:xfrm>
            <a:off x="8484871" y="2227143"/>
            <a:ext cx="1965325" cy="2384425"/>
            <a:chOff x="4231" y="1328"/>
            <a:chExt cx="1238" cy="1502"/>
          </a:xfrm>
          <a:solidFill>
            <a:srgbClr val="D2D2D2"/>
          </a:solidFill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4734" y="1328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" name="Oval 140"/>
            <p:cNvSpPr>
              <a:spLocks noChangeArrowheads="1"/>
            </p:cNvSpPr>
            <p:nvPr/>
          </p:nvSpPr>
          <p:spPr bwMode="auto">
            <a:xfrm>
              <a:off x="5174" y="1891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" name="Oval 141"/>
            <p:cNvSpPr>
              <a:spLocks noChangeArrowheads="1"/>
            </p:cNvSpPr>
            <p:nvPr/>
          </p:nvSpPr>
          <p:spPr bwMode="auto">
            <a:xfrm>
              <a:off x="4249" y="188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Oval 142"/>
            <p:cNvSpPr>
              <a:spLocks noChangeArrowheads="1"/>
            </p:cNvSpPr>
            <p:nvPr/>
          </p:nvSpPr>
          <p:spPr bwMode="auto">
            <a:xfrm>
              <a:off x="5174" y="2531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" name="Oval 143"/>
            <p:cNvSpPr>
              <a:spLocks noChangeArrowheads="1"/>
            </p:cNvSpPr>
            <p:nvPr/>
          </p:nvSpPr>
          <p:spPr bwMode="auto">
            <a:xfrm>
              <a:off x="4733" y="253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2" name="Oval 145"/>
            <p:cNvSpPr>
              <a:spLocks noChangeArrowheads="1"/>
            </p:cNvSpPr>
            <p:nvPr/>
          </p:nvSpPr>
          <p:spPr bwMode="auto">
            <a:xfrm>
              <a:off x="4231" y="253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3" name="Line 148"/>
            <p:cNvSpPr>
              <a:spLocks noChangeShapeType="1"/>
            </p:cNvSpPr>
            <p:nvPr/>
          </p:nvSpPr>
          <p:spPr bwMode="auto">
            <a:xfrm flipH="1">
              <a:off x="4441" y="1571"/>
              <a:ext cx="335" cy="33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64" name="Line 149"/>
            <p:cNvSpPr>
              <a:spLocks noChangeShapeType="1"/>
            </p:cNvSpPr>
            <p:nvPr/>
          </p:nvSpPr>
          <p:spPr bwMode="auto">
            <a:xfrm>
              <a:off x="4979" y="1571"/>
              <a:ext cx="279" cy="327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65" name="Line 150"/>
            <p:cNvSpPr>
              <a:spLocks noChangeShapeType="1"/>
            </p:cNvSpPr>
            <p:nvPr/>
          </p:nvSpPr>
          <p:spPr bwMode="auto">
            <a:xfrm>
              <a:off x="5323" y="2174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66" name="Oval 156"/>
            <p:cNvSpPr>
              <a:spLocks noChangeArrowheads="1"/>
            </p:cNvSpPr>
            <p:nvPr/>
          </p:nvSpPr>
          <p:spPr bwMode="auto">
            <a:xfrm>
              <a:off x="4736" y="1888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Line 157"/>
            <p:cNvSpPr>
              <a:spLocks noChangeShapeType="1"/>
            </p:cNvSpPr>
            <p:nvPr/>
          </p:nvSpPr>
          <p:spPr bwMode="auto">
            <a:xfrm flipH="1">
              <a:off x="4878" y="1618"/>
              <a:ext cx="0" cy="277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68" name="Line 158"/>
            <p:cNvSpPr>
              <a:spLocks noChangeShapeType="1"/>
            </p:cNvSpPr>
            <p:nvPr/>
          </p:nvSpPr>
          <p:spPr bwMode="auto">
            <a:xfrm>
              <a:off x="4886" y="2183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69" name="Line 159"/>
            <p:cNvSpPr>
              <a:spLocks noChangeShapeType="1"/>
            </p:cNvSpPr>
            <p:nvPr/>
          </p:nvSpPr>
          <p:spPr bwMode="auto">
            <a:xfrm>
              <a:off x="4384" y="2183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0" name="Line 160"/>
            <p:cNvSpPr>
              <a:spLocks noChangeShapeType="1"/>
            </p:cNvSpPr>
            <p:nvPr/>
          </p:nvSpPr>
          <p:spPr bwMode="auto">
            <a:xfrm flipH="1" flipV="1">
              <a:off x="4533" y="2027"/>
              <a:ext cx="21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18714" y="957106"/>
            <a:ext cx="5353169" cy="523220"/>
            <a:chOff x="1826091" y="4148024"/>
            <a:chExt cx="5353169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互不相交的具体含义是什么？</a:t>
              </a: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195580" y="624391"/>
            <a:ext cx="5518462" cy="974365"/>
            <a:chOff x="6195580" y="624391"/>
            <a:chExt cx="5518462" cy="974365"/>
          </a:xfrm>
        </p:grpSpPr>
        <p:sp>
          <p:nvSpPr>
            <p:cNvPr id="79" name="右大括号 78"/>
            <p:cNvSpPr/>
            <p:nvPr/>
          </p:nvSpPr>
          <p:spPr>
            <a:xfrm flipH="1">
              <a:off x="6195580" y="842756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6466325" y="624391"/>
              <a:ext cx="524771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：结点不能属于多个子树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6466325" y="1289485"/>
            <a:ext cx="486025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：子树之间不能有关系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71996" y="2996364"/>
            <a:ext cx="2879540" cy="2885309"/>
            <a:chOff x="1171996" y="3213336"/>
            <a:chExt cx="2879540" cy="2885309"/>
          </a:xfrm>
        </p:grpSpPr>
        <p:sp>
          <p:nvSpPr>
            <p:cNvPr id="82" name="椭圆 81"/>
            <p:cNvSpPr/>
            <p:nvPr/>
          </p:nvSpPr>
          <p:spPr>
            <a:xfrm>
              <a:off x="1171996" y="3213336"/>
              <a:ext cx="2010519" cy="2885309"/>
            </a:xfrm>
            <a:custGeom>
              <a:avLst/>
              <a:gdLst>
                <a:gd name="connsiteX0" fmla="*/ 0 w 1866867"/>
                <a:gd name="connsiteY0" fmla="*/ 1446458 h 2892915"/>
                <a:gd name="connsiteX1" fmla="*/ 933434 w 1866867"/>
                <a:gd name="connsiteY1" fmla="*/ 0 h 2892915"/>
                <a:gd name="connsiteX2" fmla="*/ 1866868 w 1866867"/>
                <a:gd name="connsiteY2" fmla="*/ 1446458 h 2892915"/>
                <a:gd name="connsiteX3" fmla="*/ 933434 w 1866867"/>
                <a:gd name="connsiteY3" fmla="*/ 2892916 h 2892915"/>
                <a:gd name="connsiteX4" fmla="*/ 0 w 1866867"/>
                <a:gd name="connsiteY4" fmla="*/ 1446458 h 2892915"/>
                <a:gd name="connsiteX0-1" fmla="*/ 9225 w 1876093"/>
                <a:gd name="connsiteY0-2" fmla="*/ 1446458 h 2877418"/>
                <a:gd name="connsiteX1-3" fmla="*/ 942659 w 1876093"/>
                <a:gd name="connsiteY1-4" fmla="*/ 0 h 2877418"/>
                <a:gd name="connsiteX2-5" fmla="*/ 1876093 w 1876093"/>
                <a:gd name="connsiteY2-6" fmla="*/ 1446458 h 2877418"/>
                <a:gd name="connsiteX3-7" fmla="*/ 632693 w 1876093"/>
                <a:gd name="connsiteY3-8" fmla="*/ 2877418 h 2877418"/>
                <a:gd name="connsiteX4-9" fmla="*/ 9225 w 1876093"/>
                <a:gd name="connsiteY4-10" fmla="*/ 1446458 h 2877418"/>
                <a:gd name="connsiteX0-11" fmla="*/ 4398 w 1893623"/>
                <a:gd name="connsiteY0-12" fmla="*/ 1446458 h 2941444"/>
                <a:gd name="connsiteX1-13" fmla="*/ 937832 w 1893623"/>
                <a:gd name="connsiteY1-14" fmla="*/ 0 h 2941444"/>
                <a:gd name="connsiteX2-15" fmla="*/ 1871266 w 1893623"/>
                <a:gd name="connsiteY2-16" fmla="*/ 1446458 h 2941444"/>
                <a:gd name="connsiteX3-17" fmla="*/ 1562796 w 1893623"/>
                <a:gd name="connsiteY3-18" fmla="*/ 2567451 h 2941444"/>
                <a:gd name="connsiteX4-19" fmla="*/ 627866 w 1893623"/>
                <a:gd name="connsiteY4-20" fmla="*/ 2877418 h 2941444"/>
                <a:gd name="connsiteX5" fmla="*/ 4398 w 1893623"/>
                <a:gd name="connsiteY5" fmla="*/ 1446458 h 2941444"/>
                <a:gd name="connsiteX0-21" fmla="*/ 3854 w 1970570"/>
                <a:gd name="connsiteY0-22" fmla="*/ 1446458 h 2941444"/>
                <a:gd name="connsiteX1-23" fmla="*/ 1014779 w 1970570"/>
                <a:gd name="connsiteY1-24" fmla="*/ 0 h 2941444"/>
                <a:gd name="connsiteX2-25" fmla="*/ 1948213 w 1970570"/>
                <a:gd name="connsiteY2-26" fmla="*/ 1446458 h 2941444"/>
                <a:gd name="connsiteX3-27" fmla="*/ 1639743 w 1970570"/>
                <a:gd name="connsiteY3-28" fmla="*/ 2567451 h 2941444"/>
                <a:gd name="connsiteX4-29" fmla="*/ 704813 w 1970570"/>
                <a:gd name="connsiteY4-30" fmla="*/ 2877418 h 2941444"/>
                <a:gd name="connsiteX5-31" fmla="*/ 3854 w 1970570"/>
                <a:gd name="connsiteY5-32" fmla="*/ 1446458 h 2941444"/>
                <a:gd name="connsiteX0-33" fmla="*/ 3854 w 2028478"/>
                <a:gd name="connsiteY0-34" fmla="*/ 1446583 h 2941569"/>
                <a:gd name="connsiteX1-35" fmla="*/ 1014779 w 2028478"/>
                <a:gd name="connsiteY1-36" fmla="*/ 125 h 2941569"/>
                <a:gd name="connsiteX2-37" fmla="*/ 2010206 w 2028478"/>
                <a:gd name="connsiteY2-38" fmla="*/ 1369091 h 2941569"/>
                <a:gd name="connsiteX3-39" fmla="*/ 1639743 w 2028478"/>
                <a:gd name="connsiteY3-40" fmla="*/ 2567576 h 2941569"/>
                <a:gd name="connsiteX4-41" fmla="*/ 704813 w 2028478"/>
                <a:gd name="connsiteY4-42" fmla="*/ 2877543 h 2941569"/>
                <a:gd name="connsiteX5-43" fmla="*/ 3854 w 2028478"/>
                <a:gd name="connsiteY5-44" fmla="*/ 1446583 h 2941569"/>
                <a:gd name="connsiteX0-45" fmla="*/ 43803 w 2068427"/>
                <a:gd name="connsiteY0-46" fmla="*/ 1446583 h 2880954"/>
                <a:gd name="connsiteX1-47" fmla="*/ 1054728 w 2068427"/>
                <a:gd name="connsiteY1-48" fmla="*/ 125 h 2880954"/>
                <a:gd name="connsiteX2-49" fmla="*/ 2050155 w 2068427"/>
                <a:gd name="connsiteY2-50" fmla="*/ 1369091 h 2880954"/>
                <a:gd name="connsiteX3-51" fmla="*/ 1679692 w 2068427"/>
                <a:gd name="connsiteY3-52" fmla="*/ 2567576 h 2880954"/>
                <a:gd name="connsiteX4-53" fmla="*/ 744762 w 2068427"/>
                <a:gd name="connsiteY4-54" fmla="*/ 2877543 h 2880954"/>
                <a:gd name="connsiteX5-55" fmla="*/ 238349 w 2068427"/>
                <a:gd name="connsiteY5-56" fmla="*/ 2428092 h 2880954"/>
                <a:gd name="connsiteX6" fmla="*/ 43803 w 2068427"/>
                <a:gd name="connsiteY6" fmla="*/ 1446583 h 2880954"/>
                <a:gd name="connsiteX0-57" fmla="*/ 43803 w 2010519"/>
                <a:gd name="connsiteY0-58" fmla="*/ 1446538 h 2880909"/>
                <a:gd name="connsiteX1-59" fmla="*/ 1054728 w 2010519"/>
                <a:gd name="connsiteY1-60" fmla="*/ 80 h 2880909"/>
                <a:gd name="connsiteX2-61" fmla="*/ 1988162 w 2010519"/>
                <a:gd name="connsiteY2-62" fmla="*/ 1384544 h 2880909"/>
                <a:gd name="connsiteX3-63" fmla="*/ 1679692 w 2010519"/>
                <a:gd name="connsiteY3-64" fmla="*/ 2567531 h 2880909"/>
                <a:gd name="connsiteX4-65" fmla="*/ 744762 w 2010519"/>
                <a:gd name="connsiteY4-66" fmla="*/ 2877498 h 2880909"/>
                <a:gd name="connsiteX5-67" fmla="*/ 238349 w 2010519"/>
                <a:gd name="connsiteY5-68" fmla="*/ 2428047 h 2880909"/>
                <a:gd name="connsiteX6-69" fmla="*/ 43803 w 2010519"/>
                <a:gd name="connsiteY6-70" fmla="*/ 1446538 h 2880909"/>
                <a:gd name="connsiteX0-71" fmla="*/ 43803 w 2010519"/>
                <a:gd name="connsiteY0-72" fmla="*/ 1446538 h 2885309"/>
                <a:gd name="connsiteX1-73" fmla="*/ 1054728 w 2010519"/>
                <a:gd name="connsiteY1-74" fmla="*/ 80 h 2885309"/>
                <a:gd name="connsiteX2-75" fmla="*/ 1988162 w 2010519"/>
                <a:gd name="connsiteY2-76" fmla="*/ 1384544 h 2885309"/>
                <a:gd name="connsiteX3-77" fmla="*/ 1679692 w 2010519"/>
                <a:gd name="connsiteY3-78" fmla="*/ 2614026 h 2885309"/>
                <a:gd name="connsiteX4-79" fmla="*/ 744762 w 2010519"/>
                <a:gd name="connsiteY4-80" fmla="*/ 2877498 h 2885309"/>
                <a:gd name="connsiteX5-81" fmla="*/ 238349 w 2010519"/>
                <a:gd name="connsiteY5-82" fmla="*/ 2428047 h 2885309"/>
                <a:gd name="connsiteX6-83" fmla="*/ 43803 w 2010519"/>
                <a:gd name="connsiteY6-84" fmla="*/ 1446538 h 2885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31" y="connsiteY5-32"/>
                </a:cxn>
                <a:cxn ang="0">
                  <a:pos x="connsiteX6-69" y="connsiteY6-70"/>
                </a:cxn>
              </a:cxnLst>
              <a:rect l="l" t="t" r="r" b="b"/>
              <a:pathLst>
                <a:path w="2010519" h="2885309">
                  <a:moveTo>
                    <a:pt x="43803" y="1446538"/>
                  </a:moveTo>
                  <a:cubicBezTo>
                    <a:pt x="179866" y="1041877"/>
                    <a:pt x="730668" y="10412"/>
                    <a:pt x="1054728" y="80"/>
                  </a:cubicBezTo>
                  <a:cubicBezTo>
                    <a:pt x="1378788" y="-10252"/>
                    <a:pt x="1899500" y="987632"/>
                    <a:pt x="1988162" y="1384544"/>
                  </a:cubicBezTo>
                  <a:cubicBezTo>
                    <a:pt x="2076824" y="1781456"/>
                    <a:pt x="1886925" y="2375533"/>
                    <a:pt x="1679692" y="2614026"/>
                  </a:cubicBezTo>
                  <a:cubicBezTo>
                    <a:pt x="1472459" y="2852519"/>
                    <a:pt x="984986" y="2908494"/>
                    <a:pt x="744762" y="2877498"/>
                  </a:cubicBezTo>
                  <a:cubicBezTo>
                    <a:pt x="504538" y="2846502"/>
                    <a:pt x="355175" y="2666540"/>
                    <a:pt x="238349" y="2428047"/>
                  </a:cubicBezTo>
                  <a:cubicBezTo>
                    <a:pt x="121523" y="2189554"/>
                    <a:pt x="-92260" y="1851199"/>
                    <a:pt x="43803" y="1446538"/>
                  </a:cubicBezTo>
                  <a:close/>
                </a:path>
              </a:pathLst>
            </a:custGeom>
            <a:noFill/>
            <a:ln w="25400">
              <a:solidFill>
                <a:srgbClr val="B42D2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1"/>
            <p:cNvSpPr/>
            <p:nvPr/>
          </p:nvSpPr>
          <p:spPr>
            <a:xfrm>
              <a:off x="3152833" y="3229709"/>
              <a:ext cx="898703" cy="1666829"/>
            </a:xfrm>
            <a:custGeom>
              <a:avLst/>
              <a:gdLst>
                <a:gd name="connsiteX0" fmla="*/ 0 w 1866867"/>
                <a:gd name="connsiteY0" fmla="*/ 1446458 h 2892915"/>
                <a:gd name="connsiteX1" fmla="*/ 933434 w 1866867"/>
                <a:gd name="connsiteY1" fmla="*/ 0 h 2892915"/>
                <a:gd name="connsiteX2" fmla="*/ 1866868 w 1866867"/>
                <a:gd name="connsiteY2" fmla="*/ 1446458 h 2892915"/>
                <a:gd name="connsiteX3" fmla="*/ 933434 w 1866867"/>
                <a:gd name="connsiteY3" fmla="*/ 2892916 h 2892915"/>
                <a:gd name="connsiteX4" fmla="*/ 0 w 1866867"/>
                <a:gd name="connsiteY4" fmla="*/ 1446458 h 2892915"/>
                <a:gd name="connsiteX0-1" fmla="*/ 9225 w 1876093"/>
                <a:gd name="connsiteY0-2" fmla="*/ 1446458 h 2877418"/>
                <a:gd name="connsiteX1-3" fmla="*/ 942659 w 1876093"/>
                <a:gd name="connsiteY1-4" fmla="*/ 0 h 2877418"/>
                <a:gd name="connsiteX2-5" fmla="*/ 1876093 w 1876093"/>
                <a:gd name="connsiteY2-6" fmla="*/ 1446458 h 2877418"/>
                <a:gd name="connsiteX3-7" fmla="*/ 632693 w 1876093"/>
                <a:gd name="connsiteY3-8" fmla="*/ 2877418 h 2877418"/>
                <a:gd name="connsiteX4-9" fmla="*/ 9225 w 1876093"/>
                <a:gd name="connsiteY4-10" fmla="*/ 1446458 h 2877418"/>
                <a:gd name="connsiteX0-11" fmla="*/ 4398 w 1893623"/>
                <a:gd name="connsiteY0-12" fmla="*/ 1446458 h 2941444"/>
                <a:gd name="connsiteX1-13" fmla="*/ 937832 w 1893623"/>
                <a:gd name="connsiteY1-14" fmla="*/ 0 h 2941444"/>
                <a:gd name="connsiteX2-15" fmla="*/ 1871266 w 1893623"/>
                <a:gd name="connsiteY2-16" fmla="*/ 1446458 h 2941444"/>
                <a:gd name="connsiteX3-17" fmla="*/ 1562796 w 1893623"/>
                <a:gd name="connsiteY3-18" fmla="*/ 2567451 h 2941444"/>
                <a:gd name="connsiteX4-19" fmla="*/ 627866 w 1893623"/>
                <a:gd name="connsiteY4-20" fmla="*/ 2877418 h 2941444"/>
                <a:gd name="connsiteX5" fmla="*/ 4398 w 1893623"/>
                <a:gd name="connsiteY5" fmla="*/ 1446458 h 2941444"/>
                <a:gd name="connsiteX0-21" fmla="*/ 3854 w 1970570"/>
                <a:gd name="connsiteY0-22" fmla="*/ 1446458 h 2941444"/>
                <a:gd name="connsiteX1-23" fmla="*/ 1014779 w 1970570"/>
                <a:gd name="connsiteY1-24" fmla="*/ 0 h 2941444"/>
                <a:gd name="connsiteX2-25" fmla="*/ 1948213 w 1970570"/>
                <a:gd name="connsiteY2-26" fmla="*/ 1446458 h 2941444"/>
                <a:gd name="connsiteX3-27" fmla="*/ 1639743 w 1970570"/>
                <a:gd name="connsiteY3-28" fmla="*/ 2567451 h 2941444"/>
                <a:gd name="connsiteX4-29" fmla="*/ 704813 w 1970570"/>
                <a:gd name="connsiteY4-30" fmla="*/ 2877418 h 2941444"/>
                <a:gd name="connsiteX5-31" fmla="*/ 3854 w 1970570"/>
                <a:gd name="connsiteY5-32" fmla="*/ 1446458 h 2941444"/>
                <a:gd name="connsiteX0-33" fmla="*/ 3854 w 2028478"/>
                <a:gd name="connsiteY0-34" fmla="*/ 1446583 h 2941569"/>
                <a:gd name="connsiteX1-35" fmla="*/ 1014779 w 2028478"/>
                <a:gd name="connsiteY1-36" fmla="*/ 125 h 2941569"/>
                <a:gd name="connsiteX2-37" fmla="*/ 2010206 w 2028478"/>
                <a:gd name="connsiteY2-38" fmla="*/ 1369091 h 2941569"/>
                <a:gd name="connsiteX3-39" fmla="*/ 1639743 w 2028478"/>
                <a:gd name="connsiteY3-40" fmla="*/ 2567576 h 2941569"/>
                <a:gd name="connsiteX4-41" fmla="*/ 704813 w 2028478"/>
                <a:gd name="connsiteY4-42" fmla="*/ 2877543 h 2941569"/>
                <a:gd name="connsiteX5-43" fmla="*/ 3854 w 2028478"/>
                <a:gd name="connsiteY5-44" fmla="*/ 1446583 h 2941569"/>
                <a:gd name="connsiteX0-45" fmla="*/ 43803 w 2068427"/>
                <a:gd name="connsiteY0-46" fmla="*/ 1446583 h 2880954"/>
                <a:gd name="connsiteX1-47" fmla="*/ 1054728 w 2068427"/>
                <a:gd name="connsiteY1-48" fmla="*/ 125 h 2880954"/>
                <a:gd name="connsiteX2-49" fmla="*/ 2050155 w 2068427"/>
                <a:gd name="connsiteY2-50" fmla="*/ 1369091 h 2880954"/>
                <a:gd name="connsiteX3-51" fmla="*/ 1679692 w 2068427"/>
                <a:gd name="connsiteY3-52" fmla="*/ 2567576 h 2880954"/>
                <a:gd name="connsiteX4-53" fmla="*/ 744762 w 2068427"/>
                <a:gd name="connsiteY4-54" fmla="*/ 2877543 h 2880954"/>
                <a:gd name="connsiteX5-55" fmla="*/ 238349 w 2068427"/>
                <a:gd name="connsiteY5-56" fmla="*/ 2428092 h 2880954"/>
                <a:gd name="connsiteX6" fmla="*/ 43803 w 2068427"/>
                <a:gd name="connsiteY6" fmla="*/ 1446583 h 2880954"/>
                <a:gd name="connsiteX0-57" fmla="*/ 43803 w 2010519"/>
                <a:gd name="connsiteY0-58" fmla="*/ 1446538 h 2880909"/>
                <a:gd name="connsiteX1-59" fmla="*/ 1054728 w 2010519"/>
                <a:gd name="connsiteY1-60" fmla="*/ 80 h 2880909"/>
                <a:gd name="connsiteX2-61" fmla="*/ 1988162 w 2010519"/>
                <a:gd name="connsiteY2-62" fmla="*/ 1384544 h 2880909"/>
                <a:gd name="connsiteX3-63" fmla="*/ 1679692 w 2010519"/>
                <a:gd name="connsiteY3-64" fmla="*/ 2567531 h 2880909"/>
                <a:gd name="connsiteX4-65" fmla="*/ 744762 w 2010519"/>
                <a:gd name="connsiteY4-66" fmla="*/ 2877498 h 2880909"/>
                <a:gd name="connsiteX5-67" fmla="*/ 238349 w 2010519"/>
                <a:gd name="connsiteY5-68" fmla="*/ 2428047 h 2880909"/>
                <a:gd name="connsiteX6-69" fmla="*/ 43803 w 2010519"/>
                <a:gd name="connsiteY6-70" fmla="*/ 1446538 h 2880909"/>
                <a:gd name="connsiteX0-71" fmla="*/ 43803 w 2010519"/>
                <a:gd name="connsiteY0-72" fmla="*/ 1446538 h 2885309"/>
                <a:gd name="connsiteX1-73" fmla="*/ 1054728 w 2010519"/>
                <a:gd name="connsiteY1-74" fmla="*/ 80 h 2885309"/>
                <a:gd name="connsiteX2-75" fmla="*/ 1988162 w 2010519"/>
                <a:gd name="connsiteY2-76" fmla="*/ 1384544 h 2885309"/>
                <a:gd name="connsiteX3-77" fmla="*/ 1679692 w 2010519"/>
                <a:gd name="connsiteY3-78" fmla="*/ 2614026 h 2885309"/>
                <a:gd name="connsiteX4-79" fmla="*/ 744762 w 2010519"/>
                <a:gd name="connsiteY4-80" fmla="*/ 2877498 h 2885309"/>
                <a:gd name="connsiteX5-81" fmla="*/ 238349 w 2010519"/>
                <a:gd name="connsiteY5-82" fmla="*/ 2428047 h 2885309"/>
                <a:gd name="connsiteX6-83" fmla="*/ 43803 w 2010519"/>
                <a:gd name="connsiteY6-84" fmla="*/ 1446538 h 2885309"/>
                <a:gd name="connsiteX0-85" fmla="*/ 210401 w 1814304"/>
                <a:gd name="connsiteY0-86" fmla="*/ 1446538 h 2885309"/>
                <a:gd name="connsiteX1-87" fmla="*/ 858513 w 1814304"/>
                <a:gd name="connsiteY1-88" fmla="*/ 80 h 2885309"/>
                <a:gd name="connsiteX2-89" fmla="*/ 1791947 w 1814304"/>
                <a:gd name="connsiteY2-90" fmla="*/ 1384544 h 2885309"/>
                <a:gd name="connsiteX3-91" fmla="*/ 1483477 w 1814304"/>
                <a:gd name="connsiteY3-92" fmla="*/ 2614026 h 2885309"/>
                <a:gd name="connsiteX4-93" fmla="*/ 548547 w 1814304"/>
                <a:gd name="connsiteY4-94" fmla="*/ 2877498 h 2885309"/>
                <a:gd name="connsiteX5-95" fmla="*/ 42134 w 1814304"/>
                <a:gd name="connsiteY5-96" fmla="*/ 2428047 h 2885309"/>
                <a:gd name="connsiteX6-97" fmla="*/ 210401 w 1814304"/>
                <a:gd name="connsiteY6-98" fmla="*/ 1446538 h 2885309"/>
                <a:gd name="connsiteX0-99" fmla="*/ 20133 w 1624036"/>
                <a:gd name="connsiteY0-100" fmla="*/ 1446538 h 2885309"/>
                <a:gd name="connsiteX1-101" fmla="*/ 668245 w 1624036"/>
                <a:gd name="connsiteY1-102" fmla="*/ 80 h 2885309"/>
                <a:gd name="connsiteX2-103" fmla="*/ 1601679 w 1624036"/>
                <a:gd name="connsiteY2-104" fmla="*/ 1384544 h 2885309"/>
                <a:gd name="connsiteX3-105" fmla="*/ 1293209 w 1624036"/>
                <a:gd name="connsiteY3-106" fmla="*/ 2614026 h 2885309"/>
                <a:gd name="connsiteX4-107" fmla="*/ 358279 w 1624036"/>
                <a:gd name="connsiteY4-108" fmla="*/ 2877498 h 2885309"/>
                <a:gd name="connsiteX5-109" fmla="*/ 214678 w 1624036"/>
                <a:gd name="connsiteY5-110" fmla="*/ 2428047 h 2885309"/>
                <a:gd name="connsiteX6-111" fmla="*/ 20133 w 1624036"/>
                <a:gd name="connsiteY6-112" fmla="*/ 1446538 h 2885309"/>
                <a:gd name="connsiteX0-113" fmla="*/ 24799 w 1586018"/>
                <a:gd name="connsiteY0-114" fmla="*/ 971744 h 2890542"/>
                <a:gd name="connsiteX1-115" fmla="*/ 630227 w 1586018"/>
                <a:gd name="connsiteY1-116" fmla="*/ 5313 h 2890542"/>
                <a:gd name="connsiteX2-117" fmla="*/ 1563661 w 1586018"/>
                <a:gd name="connsiteY2-118" fmla="*/ 1389777 h 2890542"/>
                <a:gd name="connsiteX3-119" fmla="*/ 1255191 w 1586018"/>
                <a:gd name="connsiteY3-120" fmla="*/ 2619259 h 2890542"/>
                <a:gd name="connsiteX4-121" fmla="*/ 320261 w 1586018"/>
                <a:gd name="connsiteY4-122" fmla="*/ 2882731 h 2890542"/>
                <a:gd name="connsiteX5-123" fmla="*/ 176660 w 1586018"/>
                <a:gd name="connsiteY5-124" fmla="*/ 2433280 h 2890542"/>
                <a:gd name="connsiteX6-125" fmla="*/ 24799 w 1586018"/>
                <a:gd name="connsiteY6-126" fmla="*/ 971744 h 2890542"/>
                <a:gd name="connsiteX0-127" fmla="*/ 24799 w 1337869"/>
                <a:gd name="connsiteY0-128" fmla="*/ 966998 h 2885796"/>
                <a:gd name="connsiteX1-129" fmla="*/ 630227 w 1337869"/>
                <a:gd name="connsiteY1-130" fmla="*/ 567 h 2885796"/>
                <a:gd name="connsiteX2-131" fmla="*/ 1136823 w 1337869"/>
                <a:gd name="connsiteY2-132" fmla="*/ 851669 h 2885796"/>
                <a:gd name="connsiteX3-133" fmla="*/ 1255191 w 1337869"/>
                <a:gd name="connsiteY3-134" fmla="*/ 2614513 h 2885796"/>
                <a:gd name="connsiteX4-135" fmla="*/ 320261 w 1337869"/>
                <a:gd name="connsiteY4-136" fmla="*/ 2877985 h 2885796"/>
                <a:gd name="connsiteX5-137" fmla="*/ 176660 w 1337869"/>
                <a:gd name="connsiteY5-138" fmla="*/ 2428534 h 2885796"/>
                <a:gd name="connsiteX6-139" fmla="*/ 24799 w 1337869"/>
                <a:gd name="connsiteY6-140" fmla="*/ 966998 h 2885796"/>
                <a:gd name="connsiteX0-141" fmla="*/ 24799 w 1304745"/>
                <a:gd name="connsiteY0-142" fmla="*/ 966998 h 2880054"/>
                <a:gd name="connsiteX1-143" fmla="*/ 630227 w 1304745"/>
                <a:gd name="connsiteY1-144" fmla="*/ 567 h 2880054"/>
                <a:gd name="connsiteX2-145" fmla="*/ 1136823 w 1304745"/>
                <a:gd name="connsiteY2-146" fmla="*/ 851669 h 2880054"/>
                <a:gd name="connsiteX3-147" fmla="*/ 1212508 w 1304745"/>
                <a:gd name="connsiteY3-148" fmla="*/ 2267828 h 2880054"/>
                <a:gd name="connsiteX4-149" fmla="*/ 320261 w 1304745"/>
                <a:gd name="connsiteY4-150" fmla="*/ 2877985 h 2880054"/>
                <a:gd name="connsiteX5-151" fmla="*/ 176660 w 1304745"/>
                <a:gd name="connsiteY5-152" fmla="*/ 2428534 h 2880054"/>
                <a:gd name="connsiteX6-153" fmla="*/ 24799 w 1304745"/>
                <a:gd name="connsiteY6-154" fmla="*/ 966998 h 2880054"/>
                <a:gd name="connsiteX0-155" fmla="*/ 24799 w 1237557"/>
                <a:gd name="connsiteY0-156" fmla="*/ 966998 h 2904829"/>
                <a:gd name="connsiteX1-157" fmla="*/ 630227 w 1237557"/>
                <a:gd name="connsiteY1-158" fmla="*/ 567 h 2904829"/>
                <a:gd name="connsiteX2-159" fmla="*/ 1136823 w 1237557"/>
                <a:gd name="connsiteY2-160" fmla="*/ 851669 h 2904829"/>
                <a:gd name="connsiteX3-161" fmla="*/ 1212508 w 1237557"/>
                <a:gd name="connsiteY3-162" fmla="*/ 2267828 h 2904829"/>
                <a:gd name="connsiteX4-163" fmla="*/ 887167 w 1237557"/>
                <a:gd name="connsiteY4-164" fmla="*/ 2790186 h 2904829"/>
                <a:gd name="connsiteX5-165" fmla="*/ 320261 w 1237557"/>
                <a:gd name="connsiteY5-166" fmla="*/ 2877985 h 2904829"/>
                <a:gd name="connsiteX6-167" fmla="*/ 176660 w 1237557"/>
                <a:gd name="connsiteY6-168" fmla="*/ 2428534 h 2904829"/>
                <a:gd name="connsiteX7" fmla="*/ 24799 w 1237557"/>
                <a:gd name="connsiteY7" fmla="*/ 966998 h 2904829"/>
                <a:gd name="connsiteX0-169" fmla="*/ 24799 w 1237558"/>
                <a:gd name="connsiteY0-170" fmla="*/ 966998 h 2868598"/>
                <a:gd name="connsiteX1-171" fmla="*/ 630227 w 1237558"/>
                <a:gd name="connsiteY1-172" fmla="*/ 567 h 2868598"/>
                <a:gd name="connsiteX2-173" fmla="*/ 1136823 w 1237558"/>
                <a:gd name="connsiteY2-174" fmla="*/ 851669 h 2868598"/>
                <a:gd name="connsiteX3-175" fmla="*/ 1212508 w 1237558"/>
                <a:gd name="connsiteY3-176" fmla="*/ 2267828 h 2868598"/>
                <a:gd name="connsiteX4-177" fmla="*/ 887167 w 1237558"/>
                <a:gd name="connsiteY4-178" fmla="*/ 2790186 h 2868598"/>
                <a:gd name="connsiteX5-179" fmla="*/ 426969 w 1237558"/>
                <a:gd name="connsiteY5-180" fmla="*/ 2824651 h 2868598"/>
                <a:gd name="connsiteX6-181" fmla="*/ 176660 w 1237558"/>
                <a:gd name="connsiteY6-182" fmla="*/ 2428534 h 2868598"/>
                <a:gd name="connsiteX7-183" fmla="*/ 24799 w 1237558"/>
                <a:gd name="connsiteY7-184" fmla="*/ 966998 h 2868598"/>
                <a:gd name="connsiteX0-185" fmla="*/ 24799 w 1237558"/>
                <a:gd name="connsiteY0-186" fmla="*/ 806524 h 2868132"/>
                <a:gd name="connsiteX1-187" fmla="*/ 630227 w 1237558"/>
                <a:gd name="connsiteY1-188" fmla="*/ 101 h 2868132"/>
                <a:gd name="connsiteX2-189" fmla="*/ 1136823 w 1237558"/>
                <a:gd name="connsiteY2-190" fmla="*/ 851203 h 2868132"/>
                <a:gd name="connsiteX3-191" fmla="*/ 1212508 w 1237558"/>
                <a:gd name="connsiteY3-192" fmla="*/ 2267362 h 2868132"/>
                <a:gd name="connsiteX4-193" fmla="*/ 887167 w 1237558"/>
                <a:gd name="connsiteY4-194" fmla="*/ 2789720 h 2868132"/>
                <a:gd name="connsiteX5-195" fmla="*/ 426969 w 1237558"/>
                <a:gd name="connsiteY5-196" fmla="*/ 2824185 h 2868132"/>
                <a:gd name="connsiteX6-197" fmla="*/ 176660 w 1237558"/>
                <a:gd name="connsiteY6-198" fmla="*/ 2428068 h 2868132"/>
                <a:gd name="connsiteX7-199" fmla="*/ 24799 w 1237558"/>
                <a:gd name="connsiteY7-200" fmla="*/ 806524 h 2868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31" y="connsiteY5-32"/>
                </a:cxn>
                <a:cxn ang="0">
                  <a:pos x="connsiteX6-69" y="connsiteY6-70"/>
                </a:cxn>
                <a:cxn ang="0">
                  <a:pos x="connsiteX7-183" y="connsiteY7-184"/>
                </a:cxn>
              </a:cxnLst>
              <a:rect l="l" t="t" r="r" b="b"/>
              <a:pathLst>
                <a:path w="1237558" h="2868132">
                  <a:moveTo>
                    <a:pt x="24799" y="806524"/>
                  </a:moveTo>
                  <a:cubicBezTo>
                    <a:pt x="100394" y="401863"/>
                    <a:pt x="444890" y="-7346"/>
                    <a:pt x="630227" y="101"/>
                  </a:cubicBezTo>
                  <a:cubicBezTo>
                    <a:pt x="815564" y="7548"/>
                    <a:pt x="1048161" y="454291"/>
                    <a:pt x="1136823" y="851203"/>
                  </a:cubicBezTo>
                  <a:cubicBezTo>
                    <a:pt x="1225485" y="1248115"/>
                    <a:pt x="1268345" y="1970944"/>
                    <a:pt x="1212508" y="2267362"/>
                  </a:cubicBezTo>
                  <a:cubicBezTo>
                    <a:pt x="1156671" y="2563780"/>
                    <a:pt x="1035875" y="2688027"/>
                    <a:pt x="887167" y="2789720"/>
                  </a:cubicBezTo>
                  <a:cubicBezTo>
                    <a:pt x="738459" y="2891413"/>
                    <a:pt x="545387" y="2884460"/>
                    <a:pt x="426969" y="2824185"/>
                  </a:cubicBezTo>
                  <a:cubicBezTo>
                    <a:pt x="308551" y="2763910"/>
                    <a:pt x="293486" y="2666561"/>
                    <a:pt x="176660" y="2428068"/>
                  </a:cubicBezTo>
                  <a:cubicBezTo>
                    <a:pt x="59834" y="2189575"/>
                    <a:pt x="-50796" y="1211185"/>
                    <a:pt x="24799" y="806524"/>
                  </a:cubicBezTo>
                  <a:close/>
                </a:path>
              </a:pathLst>
            </a:custGeom>
            <a:noFill/>
            <a:ln w="25400">
              <a:solidFill>
                <a:srgbClr val="B42D2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Text Box 15"/>
          <p:cNvSpPr txBox="1">
            <a:spLocks noChangeArrowheads="1"/>
          </p:cNvSpPr>
          <p:nvPr/>
        </p:nvSpPr>
        <p:spPr bwMode="auto">
          <a:xfrm>
            <a:off x="4195224" y="5178306"/>
            <a:ext cx="1440000" cy="468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互不相交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60265" y="5178306"/>
            <a:ext cx="2144436" cy="468000"/>
            <a:chOff x="5760265" y="5178306"/>
            <a:chExt cx="2144436" cy="468000"/>
          </a:xfrm>
        </p:grpSpPr>
        <p:sp>
          <p:nvSpPr>
            <p:cNvPr id="85" name="右箭头 84"/>
            <p:cNvSpPr/>
            <p:nvPr/>
          </p:nvSpPr>
          <p:spPr>
            <a:xfrm>
              <a:off x="5760265" y="525030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6464701" y="5178306"/>
              <a:ext cx="1440000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没有回路</a:t>
              </a:r>
            </a:p>
          </p:txBody>
        </p:sp>
      </p:grpSp>
      <p:sp>
        <p:nvSpPr>
          <p:cNvPr id="8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916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逻辑特征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070098" y="5178306"/>
            <a:ext cx="3404435" cy="468000"/>
            <a:chOff x="8070098" y="5178306"/>
            <a:chExt cx="3404435" cy="468000"/>
          </a:xfrm>
        </p:grpSpPr>
        <p:sp>
          <p:nvSpPr>
            <p:cNvPr id="89" name="右箭头 88"/>
            <p:cNvSpPr/>
            <p:nvPr/>
          </p:nvSpPr>
          <p:spPr>
            <a:xfrm>
              <a:off x="8070098" y="525030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auto">
            <a:xfrm>
              <a:off x="8774533" y="5178306"/>
              <a:ext cx="2700000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树结构具有层次性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91053" y="3328075"/>
            <a:ext cx="3202304" cy="2051050"/>
            <a:chOff x="1091053" y="3328075"/>
            <a:chExt cx="3202304" cy="205105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091053" y="3328075"/>
              <a:ext cx="3202304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91053" y="4359950"/>
              <a:ext cx="3202304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91053" y="5379125"/>
              <a:ext cx="259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0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81" grpId="0"/>
      <p:bldP spid="8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路径长度 </a:t>
            </a:r>
            <a:r>
              <a:rPr lang="en-US" altLang="zh-CN"/>
              <a:t>(Path Length) </a:t>
            </a:r>
            <a:endParaRPr lang="zh-CN" altLang="en-US"/>
          </a:p>
        </p:txBody>
      </p:sp>
      <p:pic>
        <p:nvPicPr>
          <p:cNvPr id="16453" name="Picture 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4" y="3128732"/>
            <a:ext cx="10802606" cy="13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当一棵二叉树的所有结点都离根越近，二叉树的路径长度越小。</a:t>
            </a:r>
          </a:p>
          <a:p>
            <a:r>
              <a:rPr lang="zh-CN" altLang="en-US" dirty="0"/>
              <a:t>完全二叉树能保证是这样的一棵二叉树，此时，二叉树的路径长度最小：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扩充二叉树</a:t>
            </a:r>
            <a:r>
              <a:rPr lang="zh-CN" altLang="zh-CN"/>
              <a:t>中只有度为</a:t>
            </a:r>
            <a:r>
              <a:rPr lang="en-US" altLang="zh-CN"/>
              <a:t>2</a:t>
            </a:r>
            <a:r>
              <a:rPr lang="zh-CN" altLang="zh-CN"/>
              <a:t>的内部结点和度为</a:t>
            </a:r>
            <a:r>
              <a:rPr lang="en-US" altLang="zh-CN"/>
              <a:t>0</a:t>
            </a:r>
            <a:r>
              <a:rPr lang="zh-CN" altLang="zh-CN"/>
              <a:t>的外部结点。</a:t>
            </a:r>
            <a:endParaRPr lang="en-US" altLang="zh-CN"/>
          </a:p>
          <a:p>
            <a:r>
              <a:rPr lang="zh-CN" altLang="zh-CN"/>
              <a:t> 根据二叉树的性质，有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zh-CN">
                <a:solidFill>
                  <a:srgbClr val="FF0000"/>
                </a:solidFill>
              </a:rPr>
              <a:t>个叶结点</a:t>
            </a:r>
            <a:r>
              <a:rPr lang="zh-CN" altLang="zh-CN"/>
              <a:t>的二叉树就有</a:t>
            </a:r>
            <a:r>
              <a:rPr lang="en-US" altLang="zh-CN"/>
              <a:t>n-1</a:t>
            </a:r>
            <a:r>
              <a:rPr lang="zh-CN" altLang="zh-CN"/>
              <a:t>个度为</a:t>
            </a:r>
            <a:r>
              <a:rPr lang="en-US" altLang="zh-CN"/>
              <a:t>2</a:t>
            </a:r>
            <a:r>
              <a:rPr lang="zh-CN" altLang="zh-CN"/>
              <a:t>的内部结点，因此，扩充二叉树总结点数为</a:t>
            </a:r>
            <a:r>
              <a:rPr lang="en-US" altLang="zh-CN">
                <a:solidFill>
                  <a:srgbClr val="FF0000"/>
                </a:solidFill>
              </a:rPr>
              <a:t>2n-1</a:t>
            </a:r>
            <a:r>
              <a:rPr lang="zh-CN" altLang="zh-CN"/>
              <a:t>。</a:t>
            </a:r>
          </a:p>
          <a:p>
            <a:r>
              <a:rPr lang="zh-CN" altLang="en-US"/>
              <a:t>如果</a:t>
            </a:r>
            <a:r>
              <a:rPr lang="zh-CN" altLang="zh-CN"/>
              <a:t>扩充二叉树的每个外部结点</a:t>
            </a:r>
            <a:r>
              <a:rPr lang="zh-CN" altLang="en-US"/>
              <a:t>常对应</a:t>
            </a:r>
            <a:r>
              <a:rPr lang="zh-CN" altLang="zh-CN"/>
              <a:t>一个数值，</a:t>
            </a:r>
            <a:r>
              <a:rPr lang="zh-CN" altLang="en-US"/>
              <a:t>该数值</a:t>
            </a:r>
            <a:r>
              <a:rPr lang="zh-CN" altLang="zh-CN"/>
              <a:t>称为该</a:t>
            </a:r>
            <a:r>
              <a:rPr lang="zh-CN" altLang="zh-CN">
                <a:solidFill>
                  <a:srgbClr val="FF0000"/>
                </a:solidFill>
              </a:rPr>
              <a:t>结点的权</a:t>
            </a:r>
            <a:r>
              <a:rPr lang="zh-CN" altLang="zh-CN"/>
              <a:t>，表示与该外部结点有关的某种性质，如出现频度、概率值等实际意义。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扩充二叉树及结点的权</a:t>
            </a:r>
          </a:p>
        </p:txBody>
      </p:sp>
      <p:graphicFrame>
        <p:nvGraphicFramePr>
          <p:cNvPr id="123907" name="Object 65"/>
          <p:cNvGraphicFramePr>
            <a:graphicFrameLocks noChangeAspect="1"/>
          </p:cNvGraphicFramePr>
          <p:nvPr/>
        </p:nvGraphicFramePr>
        <p:xfrm>
          <a:off x="6036735" y="1439866"/>
          <a:ext cx="38311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735" y="1439866"/>
                        <a:ext cx="38311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66"/>
          <p:cNvGraphicFramePr>
            <a:graphicFrameLocks noChangeAspect="1"/>
          </p:cNvGraphicFramePr>
          <p:nvPr/>
        </p:nvGraphicFramePr>
        <p:xfrm>
          <a:off x="3581400" y="1487491"/>
          <a:ext cx="425451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87491"/>
                        <a:ext cx="425451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67"/>
          <p:cNvGraphicFramePr>
            <a:graphicFrameLocks noChangeAspect="1"/>
          </p:cNvGraphicFramePr>
          <p:nvPr/>
        </p:nvGraphicFramePr>
        <p:xfrm>
          <a:off x="3683002" y="1411289"/>
          <a:ext cx="425451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2" y="1411289"/>
                        <a:ext cx="425451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90422"/>
      </p:ext>
    </p:extLst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8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  <a:buSzPct val="100000"/>
                </a:pPr>
                <a:r>
                  <a:rPr lang="zh-CN" altLang="zh-CN" sz="2800" dirty="0"/>
                  <a:t>若一棵扩充二叉树有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个叶结点，第</a:t>
                </a:r>
                <a:r>
                  <a:rPr lang="en-US" altLang="zh-CN" sz="2800" dirty="0" err="1"/>
                  <a:t>i</a:t>
                </a:r>
                <a:r>
                  <a:rPr lang="zh-CN" altLang="zh-CN" sz="2800" dirty="0"/>
                  <a:t>个叶结点的权值为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，根到它的路径长度为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，则该扩充二叉树的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带权路径长度</a:t>
                </a:r>
                <a:r>
                  <a:rPr lang="zh-CN" altLang="zh-CN" sz="2800" dirty="0"/>
                  <a:t>（</a:t>
                </a:r>
                <a:r>
                  <a:rPr lang="en-US" altLang="zh-CN" sz="2800" dirty="0"/>
                  <a:t>Weighted Path Length</a:t>
                </a:r>
                <a:r>
                  <a:rPr lang="zh-CN" altLang="zh-CN" sz="2800" dirty="0"/>
                  <a:t>，简称</a:t>
                </a:r>
                <a:r>
                  <a:rPr lang="en-US" altLang="zh-CN" sz="2800" dirty="0"/>
                  <a:t>WPL</a:t>
                </a:r>
                <a:r>
                  <a:rPr lang="zh-CN" altLang="zh-CN" sz="2800" dirty="0"/>
                  <a:t>）为：</a:t>
                </a:r>
                <a:endParaRPr lang="en-US" altLang="zh-CN" sz="2800" dirty="0"/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  <a:buClr>
                    <a:srgbClr val="800080"/>
                  </a:buClr>
                  <a:buSzPct val="50000"/>
                </a:pPr>
                <a:endParaRPr kumimoji="1" lang="zh-CN" altLang="en-GB" sz="2800" b="1" dirty="0">
                  <a:solidFill>
                    <a:srgbClr val="000099"/>
                  </a:solidFill>
                  <a:ea typeface="仿宋_GB2312" pitchFamily="49" charset="-122"/>
                </a:endParaRP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  <a:buClr>
                    <a:srgbClr val="800080"/>
                  </a:buClr>
                  <a:buSzPct val="50000"/>
                </a:pPr>
                <a:endParaRPr kumimoji="1" lang="zh-CN" altLang="en-GB" sz="2800" b="1" dirty="0">
                  <a:solidFill>
                    <a:srgbClr val="000099"/>
                  </a:solidFill>
                  <a:ea typeface="仿宋_GB2312" pitchFamily="49" charset="-122"/>
                </a:endParaRPr>
              </a:p>
              <a:p>
                <a:r>
                  <a:rPr lang="zh-CN" altLang="zh-CN" sz="2800" dirty="0"/>
                  <a:t>如果同一组权值放在</a:t>
                </a:r>
                <a:r>
                  <a:rPr lang="zh-CN" altLang="en-US" sz="2800" dirty="0"/>
                  <a:t>叶</a:t>
                </a:r>
                <a:r>
                  <a:rPr lang="zh-CN" altLang="zh-CN" sz="2800" dirty="0"/>
                  <a:t>结点上，组织方式不同，带权路径长度也不同。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24931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t="-1377" r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7296" y="188341"/>
            <a:ext cx="10596145" cy="648377"/>
          </a:xfrm>
        </p:spPr>
        <p:txBody>
          <a:bodyPr>
            <a:noAutofit/>
          </a:bodyPr>
          <a:lstStyle/>
          <a:p>
            <a:r>
              <a:rPr lang="zh-CN" altLang="en-US" sz="4000"/>
              <a:t>带权路径长度 </a:t>
            </a:r>
            <a:r>
              <a:rPr lang="en-US" altLang="zh-CN" sz="4000"/>
              <a:t>(Weighted Path Length, WPL)</a:t>
            </a:r>
            <a:endParaRPr lang="zh-CN" altLang="en-US" sz="4000"/>
          </a:p>
        </p:txBody>
      </p:sp>
      <p:graphicFrame>
        <p:nvGraphicFramePr>
          <p:cNvPr id="124932" name="Object 86"/>
          <p:cNvGraphicFramePr>
            <a:graphicFrameLocks noChangeAspect="1"/>
          </p:cNvGraphicFramePr>
          <p:nvPr/>
        </p:nvGraphicFramePr>
        <p:xfrm>
          <a:off x="6036735" y="1439866"/>
          <a:ext cx="38311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735" y="1439866"/>
                        <a:ext cx="38311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71159"/>
              </p:ext>
            </p:extLst>
          </p:nvPr>
        </p:nvGraphicFramePr>
        <p:xfrm>
          <a:off x="3794127" y="2781079"/>
          <a:ext cx="364913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54100" imgH="431800" progId="Equation.3">
                  <p:embed/>
                </p:oleObj>
              </mc:Choice>
              <mc:Fallback>
                <p:oleObj name="公式" r:id="rId6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7" y="2781079"/>
                        <a:ext cx="3649133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88"/>
          <p:cNvGraphicFramePr>
            <a:graphicFrameLocks noChangeAspect="1"/>
          </p:cNvGraphicFramePr>
          <p:nvPr/>
        </p:nvGraphicFramePr>
        <p:xfrm>
          <a:off x="3581400" y="1487491"/>
          <a:ext cx="425451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87491"/>
                        <a:ext cx="425451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89"/>
          <p:cNvGraphicFramePr>
            <a:graphicFrameLocks noChangeAspect="1"/>
          </p:cNvGraphicFramePr>
          <p:nvPr/>
        </p:nvGraphicFramePr>
        <p:xfrm>
          <a:off x="3683002" y="1411289"/>
          <a:ext cx="425451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2" y="1411289"/>
                        <a:ext cx="425451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79508"/>
      </p:ext>
    </p:extLst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31926" y="299876"/>
            <a:ext cx="10234805" cy="6483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具有不同带权路径长度的扩充二叉树</a:t>
            </a:r>
          </a:p>
        </p:txBody>
      </p:sp>
      <p:sp>
        <p:nvSpPr>
          <p:cNvPr id="125963" name="Rectangle 10"/>
          <p:cNvSpPr>
            <a:spLocks noChangeArrowheads="1"/>
          </p:cNvSpPr>
          <p:nvPr/>
        </p:nvSpPr>
        <p:spPr bwMode="auto">
          <a:xfrm>
            <a:off x="706939" y="3932941"/>
            <a:ext cx="3948715" cy="12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WPL = 2*2+ 4*2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  +5*2+ 7*2 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= 36             	</a:t>
            </a:r>
            <a:endParaRPr kumimoji="1" lang="zh-CN" altLang="en-US" dirty="0">
              <a:solidFill>
                <a:srgbClr val="1F5281"/>
              </a:solidFill>
              <a:latin typeface="Calibri" panose="020F0502020204030204" pitchFamily="34" charset="0"/>
              <a:ea typeface="仿宋_GB2312" pitchFamily="49" charset="-122"/>
              <a:cs typeface="Calibri" panose="020F0502020204030204" pitchFamily="34" charset="0"/>
            </a:endParaRPr>
          </a:p>
        </p:txBody>
      </p:sp>
      <p:sp>
        <p:nvSpPr>
          <p:cNvPr id="126002" name="Line 49"/>
          <p:cNvSpPr>
            <a:spLocks noChangeShapeType="1"/>
          </p:cNvSpPr>
          <p:nvPr/>
        </p:nvSpPr>
        <p:spPr bwMode="auto">
          <a:xfrm flipV="1">
            <a:off x="9866119" y="5340353"/>
            <a:ext cx="1009649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pic>
        <p:nvPicPr>
          <p:cNvPr id="51" name="图片 50"/>
          <p:cNvPicPr/>
          <p:nvPr/>
        </p:nvPicPr>
        <p:blipFill>
          <a:blip r:embed="rId2"/>
          <a:stretch>
            <a:fillRect/>
          </a:stretch>
        </p:blipFill>
        <p:spPr>
          <a:xfrm>
            <a:off x="662594" y="1341251"/>
            <a:ext cx="3056832" cy="208774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78331"/>
              </p:ext>
            </p:extLst>
          </p:nvPr>
        </p:nvGraphicFramePr>
        <p:xfrm>
          <a:off x="5087756" y="1256106"/>
          <a:ext cx="2504334" cy="253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2800" imgH="3467051" progId="Visio.Drawing.15">
                  <p:embed/>
                </p:oleObj>
              </mc:Choice>
              <mc:Fallback>
                <p:oleObj name="Visio" r:id="rId3" imgW="3352800" imgH="346705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756" y="1256106"/>
                        <a:ext cx="2504334" cy="2538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15283"/>
              </p:ext>
            </p:extLst>
          </p:nvPr>
        </p:nvGraphicFramePr>
        <p:xfrm>
          <a:off x="9239833" y="1177325"/>
          <a:ext cx="2460983" cy="256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352800" imgH="3467051" progId="Visio.Drawing.15">
                  <p:embed/>
                </p:oleObj>
              </mc:Choice>
              <mc:Fallback>
                <p:oleObj name="Visio" r:id="rId5" imgW="3352800" imgH="346705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833" y="1177325"/>
                        <a:ext cx="2460983" cy="256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552834" y="3932170"/>
            <a:ext cx="2520608" cy="120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WPL = 7*1+5*2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   +2*3+4*3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= 35  </a:t>
            </a:r>
          </a:p>
        </p:txBody>
      </p:sp>
      <p:sp>
        <p:nvSpPr>
          <p:cNvPr id="8" name="矩形 7"/>
          <p:cNvSpPr/>
          <p:nvPr/>
        </p:nvSpPr>
        <p:spPr>
          <a:xfrm>
            <a:off x="5231791" y="3932170"/>
            <a:ext cx="2607169" cy="120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WPL = 2*1+4*2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 +5*3+7*3</a:t>
            </a:r>
          </a:p>
          <a:p>
            <a:pPr defTabSz="1172121"/>
            <a:r>
              <a:rPr kumimoji="1" lang="en-US" altLang="zh-CN" sz="2400" b="1" dirty="0">
                <a:solidFill>
                  <a:srgbClr val="003399"/>
                </a:solidFill>
                <a:latin typeface="Calibri" panose="020F0502020204030204" pitchFamily="34" charset="0"/>
                <a:ea typeface="仿宋_GB2312" pitchFamily="49" charset="-122"/>
                <a:cs typeface="Calibri" panose="020F0502020204030204" pitchFamily="34" charset="0"/>
              </a:rPr>
              <a:t>         = 46 </a:t>
            </a:r>
            <a:endParaRPr lang="zh-CN" altLang="en-US" sz="2400" dirty="0">
              <a:solidFill>
                <a:srgbClr val="1F528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6214" y="5684397"/>
            <a:ext cx="2809907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2121"/>
            <a:r>
              <a:rPr kumimoji="1" lang="zh-CN" altLang="en-US" sz="2400" b="1" dirty="0">
                <a:solidFill>
                  <a:srgbClr val="1F528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带权路径长度最小</a:t>
            </a:r>
            <a:endParaRPr kumimoji="1" lang="zh-CN" altLang="en-US" dirty="0">
              <a:solidFill>
                <a:srgbClr val="1F528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/>
      <p:bldP spid="126002" grpId="0" animBg="1"/>
      <p:bldP spid="2" grpId="0"/>
      <p:bldP spid="8" grpId="0"/>
      <p:bldP spid="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1425" y="1355172"/>
            <a:ext cx="8281322" cy="486707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个带有权值的叶结点构成的所有扩充二叉树中，带权路径长度</a:t>
            </a:r>
            <a:r>
              <a:rPr lang="en-US" altLang="zh-CN" dirty="0"/>
              <a:t>WPL</a:t>
            </a:r>
            <a:r>
              <a:rPr lang="zh-CN" altLang="en-US" dirty="0"/>
              <a:t>最小的扩充二叉树称为哈夫曼树或最优二叉树。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哈夫曼树（</a:t>
            </a:r>
            <a:r>
              <a:rPr lang="en-US" altLang="zh-CN"/>
              <a:t>Huffman tree</a:t>
            </a:r>
            <a:r>
              <a:rPr lang="zh-CN" altLang="en-US"/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82945"/>
              </p:ext>
            </p:extLst>
          </p:nvPr>
        </p:nvGraphicFramePr>
        <p:xfrm>
          <a:off x="9480199" y="1225268"/>
          <a:ext cx="2460945" cy="256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2800" imgH="3467051" progId="Visio.Drawing.15">
                  <p:embed/>
                </p:oleObj>
              </mc:Choice>
              <mc:Fallback>
                <p:oleObj name="Visio" r:id="rId2" imgW="3352800" imgH="346705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199" y="1225268"/>
                        <a:ext cx="2460945" cy="2563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435248"/>
      </p:ext>
    </p:extLst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哈夫曼树的构造</a:t>
            </a:r>
          </a:p>
        </p:txBody>
      </p:sp>
    </p:spTree>
    <p:extLst>
      <p:ext uri="{BB962C8B-B14F-4D97-AF65-F5344CB8AC3E}">
        <p14:creationId xmlns:p14="http://schemas.microsoft.com/office/powerpoint/2010/main" val="284032714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79988" y="1125279"/>
                <a:ext cx="10738212" cy="4791146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400" dirty="0"/>
                  <a:t>哈夫曼树中权值越大的叶子一定离根越近。假设给定叶子的权值依次为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{</m:t>
                        </m:r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表示从根结点到</a:t>
                </a:r>
                <a:r>
                  <a:rPr lang="en-US" altLang="zh-CN" sz="2400" dirty="0" err="1"/>
                  <a:t>i</a:t>
                </a:r>
                <a:r>
                  <a:rPr lang="zh-CN" altLang="zh-CN" sz="2400" dirty="0"/>
                  <a:t>号叶结点的路径长度，那么：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zh-CN" sz="2400" dirty="0"/>
                  <a:t>由于每个叶结点的权值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是确定的，根据哈夫曼树的定义，为使</a:t>
                </a:r>
                <a:r>
                  <a:rPr lang="en-US" altLang="zh-CN" sz="2400" dirty="0"/>
                  <a:t>WPL</a:t>
                </a:r>
                <a:r>
                  <a:rPr lang="zh-CN" altLang="zh-CN" sz="2400" dirty="0"/>
                  <a:t>值最小，每个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的值都应尽可能小。</a:t>
                </a:r>
                <a:endParaRPr lang="en-US" altLang="zh-CN" sz="2400" dirty="0"/>
              </a:p>
              <a:p>
                <a:r>
                  <a:rPr lang="zh-CN" altLang="zh-CN" sz="2400" dirty="0"/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值可以为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，但不可能使所有叶结点的对应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值都为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，那样就不能构成二叉树了。</a:t>
                </a:r>
                <a:endParaRPr lang="en-US" altLang="zh-CN" sz="2400" dirty="0"/>
              </a:p>
              <a:p>
                <a:r>
                  <a:rPr lang="zh-CN" altLang="zh-CN" sz="2400" dirty="0"/>
                  <a:t>因此，为使总和最小，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值大的叶结点其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值应尽可能小，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值小的叶结点其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值可以稍大，即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权值越大，离根越近</a:t>
                </a:r>
                <a:r>
                  <a:rPr lang="zh-CN" altLang="zh-CN" sz="2400" dirty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79861" y="1125538"/>
                <a:ext cx="10736814" cy="4792255"/>
              </a:xfrm>
              <a:blipFill>
                <a:blip r:embed="rId2"/>
                <a:stretch>
                  <a:fillRect l="-795" t="-1018" r="-3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02939" y="1773200"/>
                <a:ext cx="10489060" cy="1268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17212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𝑊𝑃𝐿</m:t>
                      </m:r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17" y="1773610"/>
                <a:ext cx="10487695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6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由于已知叶结点的权值，所以需要</a:t>
            </a:r>
            <a:r>
              <a:rPr lang="zh-CN" altLang="zh-CN">
                <a:solidFill>
                  <a:srgbClr val="FF0000"/>
                </a:solidFill>
              </a:rPr>
              <a:t>从叶结点向上构造</a:t>
            </a:r>
            <a:r>
              <a:rPr lang="zh-CN" altLang="zh-CN"/>
              <a:t>，根据孩子构造双亲，最后得到根结点。</a:t>
            </a:r>
            <a:endParaRPr lang="en-US" altLang="zh-CN"/>
          </a:p>
          <a:p>
            <a:r>
              <a:rPr lang="zh-CN" altLang="zh-CN"/>
              <a:t>扩充二叉树中</a:t>
            </a:r>
            <a:r>
              <a:rPr lang="zh-CN" altLang="zh-CN">
                <a:solidFill>
                  <a:srgbClr val="FF0000"/>
                </a:solidFill>
              </a:rPr>
              <a:t>没有度为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的结点</a:t>
            </a:r>
            <a:r>
              <a:rPr lang="zh-CN" altLang="zh-CN"/>
              <a:t>，每次都选取两个孩子向上构造双亲结点。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构造原则</a:t>
            </a:r>
          </a:p>
        </p:txBody>
      </p:sp>
    </p:spTree>
    <p:extLst>
      <p:ext uri="{BB962C8B-B14F-4D97-AF65-F5344CB8AC3E}">
        <p14:creationId xmlns:p14="http://schemas.microsoft.com/office/powerpoint/2010/main" val="405641204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82767" y="1125279"/>
                <a:ext cx="10514537" cy="48670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sz="3200"/>
                  <a:t>（</a:t>
                </a:r>
                <a:r>
                  <a:rPr lang="en-US" altLang="zh-CN" sz="3200"/>
                  <a:t>1</a:t>
                </a:r>
                <a:r>
                  <a:rPr lang="zh-CN" altLang="zh-CN" sz="3200"/>
                  <a:t>）根据给定的</a:t>
                </a:r>
                <a:r>
                  <a:rPr lang="en-US" altLang="zh-CN" sz="3200"/>
                  <a:t>n</a:t>
                </a:r>
                <a:r>
                  <a:rPr lang="zh-CN" altLang="zh-CN" sz="3200"/>
                  <a:t>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{</m:t>
                        </m:r>
                        <m:r>
                          <a:rPr lang="en-US" altLang="zh-CN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zh-CN" sz="3200"/>
                  <a:t>，生成仅含叶结点的</a:t>
                </a:r>
                <a:r>
                  <a:rPr lang="en-US" altLang="zh-CN" sz="3200"/>
                  <a:t>n</a:t>
                </a:r>
                <a:r>
                  <a:rPr lang="zh-CN" altLang="zh-CN" sz="3200"/>
                  <a:t>棵二叉树，这些二叉树构成一个集合，称为森林，设为</a:t>
                </a:r>
                <a:r>
                  <a:rPr lang="en-US" altLang="zh-CN" sz="3200"/>
                  <a:t>F</a:t>
                </a:r>
                <a:r>
                  <a:rPr lang="zh-CN" altLang="zh-CN" sz="3200"/>
                  <a:t>。</a:t>
                </a:r>
              </a:p>
              <a:p>
                <a:pPr marL="0" indent="0">
                  <a:buNone/>
                </a:pPr>
                <a:r>
                  <a:rPr lang="zh-CN" altLang="zh-CN" sz="3200"/>
                  <a:t>（</a:t>
                </a:r>
                <a:r>
                  <a:rPr lang="en-US" altLang="zh-CN" sz="3200"/>
                  <a:t>2</a:t>
                </a:r>
                <a:r>
                  <a:rPr lang="zh-CN" altLang="zh-CN" sz="3200"/>
                  <a:t>）在森林</a:t>
                </a:r>
                <a:r>
                  <a:rPr lang="en-US" altLang="zh-CN" sz="3200"/>
                  <a:t>F</a:t>
                </a:r>
                <a:r>
                  <a:rPr lang="zh-CN" altLang="zh-CN" sz="3200"/>
                  <a:t>中选取根结点权值最小的两棵二叉树设为</a:t>
                </a:r>
                <a:r>
                  <a:rPr lang="en-US" altLang="zh-CN" sz="3200"/>
                  <a:t>B1</a:t>
                </a:r>
                <a:r>
                  <a:rPr lang="zh-CN" altLang="zh-CN" sz="3200"/>
                  <a:t>和</a:t>
                </a:r>
                <a:r>
                  <a:rPr lang="en-US" altLang="zh-CN" sz="3200"/>
                  <a:t>B2</a:t>
                </a:r>
                <a:r>
                  <a:rPr lang="zh-CN" altLang="zh-CN" sz="3200"/>
                  <a:t>，以它们为左右子树构造新二叉树</a:t>
                </a:r>
                <a:r>
                  <a:rPr lang="en-US" altLang="zh-CN" sz="3200"/>
                  <a:t>B</a:t>
                </a:r>
                <a:r>
                  <a:rPr lang="zh-CN" altLang="zh-CN" sz="3200"/>
                  <a:t>，</a:t>
                </a:r>
                <a:r>
                  <a:rPr lang="en-US" altLang="zh-CN" sz="3200"/>
                  <a:t>B</a:t>
                </a:r>
                <a:r>
                  <a:rPr lang="zh-CN" altLang="zh-CN" sz="3200"/>
                  <a:t>的根结点的权值为其左右孩子权值之和。</a:t>
                </a:r>
              </a:p>
              <a:p>
                <a:pPr marL="0" indent="0">
                  <a:buNone/>
                </a:pPr>
                <a:r>
                  <a:rPr lang="zh-CN" altLang="zh-CN" sz="3200"/>
                  <a:t>（</a:t>
                </a:r>
                <a:r>
                  <a:rPr lang="en-US" altLang="zh-CN" sz="3200"/>
                  <a:t>3</a:t>
                </a:r>
                <a:r>
                  <a:rPr lang="zh-CN" altLang="zh-CN" sz="3200"/>
                  <a:t>）在森林</a:t>
                </a:r>
                <a:r>
                  <a:rPr lang="en-US" altLang="zh-CN" sz="3200"/>
                  <a:t>F</a:t>
                </a:r>
                <a:r>
                  <a:rPr lang="zh-CN" altLang="zh-CN" sz="3200"/>
                  <a:t>中，用新二叉树</a:t>
                </a:r>
                <a:r>
                  <a:rPr lang="en-US" altLang="zh-CN" sz="3200"/>
                  <a:t>B</a:t>
                </a:r>
                <a:r>
                  <a:rPr lang="zh-CN" altLang="zh-CN" sz="3200"/>
                  <a:t>代替</a:t>
                </a:r>
                <a:r>
                  <a:rPr lang="en-US" altLang="zh-CN" sz="3200"/>
                  <a:t>B1</a:t>
                </a:r>
                <a:r>
                  <a:rPr lang="zh-CN" altLang="zh-CN" sz="3200"/>
                  <a:t>和</a:t>
                </a:r>
                <a:r>
                  <a:rPr lang="en-US" altLang="zh-CN" sz="3200"/>
                  <a:t>B2</a:t>
                </a:r>
                <a:r>
                  <a:rPr lang="zh-CN" altLang="zh-CN" sz="3200"/>
                  <a:t>。</a:t>
                </a:r>
              </a:p>
              <a:p>
                <a:pPr marL="0" indent="0">
                  <a:buNone/>
                </a:pPr>
                <a:r>
                  <a:rPr lang="zh-CN" altLang="zh-CN" sz="3200"/>
                  <a:t>（</a:t>
                </a:r>
                <a:r>
                  <a:rPr lang="en-US" altLang="zh-CN" sz="3200"/>
                  <a:t>4</a:t>
                </a:r>
                <a:r>
                  <a:rPr lang="zh-CN" altLang="zh-CN" sz="3200"/>
                  <a:t>）重复步骤（</a:t>
                </a:r>
                <a:r>
                  <a:rPr lang="en-US" altLang="zh-CN" sz="3200"/>
                  <a:t>2</a:t>
                </a:r>
                <a:r>
                  <a:rPr lang="zh-CN" altLang="zh-CN" sz="3200"/>
                  <a:t>）和（</a:t>
                </a:r>
                <a:r>
                  <a:rPr lang="en-US" altLang="zh-CN" sz="3200"/>
                  <a:t>3</a:t>
                </a:r>
                <a:r>
                  <a:rPr lang="zh-CN" altLang="zh-CN" sz="3200"/>
                  <a:t>），直到</a:t>
                </a:r>
                <a:r>
                  <a:rPr lang="en-US" altLang="zh-CN" sz="3200"/>
                  <a:t>F</a:t>
                </a:r>
                <a:r>
                  <a:rPr lang="zh-CN" altLang="zh-CN" sz="3200"/>
                  <a:t>中只含一棵二叉树为止。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82638" y="1125538"/>
                <a:ext cx="10513168" cy="4868199"/>
              </a:xfrm>
              <a:blipFill rotWithShape="1">
                <a:blip r:embed="rId2"/>
                <a:stretch>
                  <a:fillRect l="-812" t="-1880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构造步骤</a:t>
            </a:r>
          </a:p>
        </p:txBody>
      </p:sp>
    </p:spTree>
    <p:extLst>
      <p:ext uri="{BB962C8B-B14F-4D97-AF65-F5344CB8AC3E}">
        <p14:creationId xmlns:p14="http://schemas.microsoft.com/office/powerpoint/2010/main" val="22414779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Oval 2"/>
          <p:cNvSpPr>
            <a:spLocks noChangeArrowheads="1"/>
          </p:cNvSpPr>
          <p:nvPr/>
        </p:nvSpPr>
        <p:spPr bwMode="auto">
          <a:xfrm>
            <a:off x="6992010" y="1103586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9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304802" y="229748"/>
            <a:ext cx="70936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zh-CN" altLang="en-US" sz="36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36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36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已知权值 </a:t>
            </a:r>
            <a:r>
              <a:rPr kumimoji="1" lang="en-US" altLang="zh-CN" sz="3600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W={ 5, 6, 3, 9, 7 }</a:t>
            </a:r>
            <a:endParaRPr kumimoji="1" lang="en-US" altLang="zh-CN" sz="24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2211917" y="1103586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5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3570817" y="1087820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6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55145" y="1103586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3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892275" y="1087820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7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4383617" y="5848350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6009217" y="5848350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 flipH="1">
            <a:off x="4790017" y="5619750"/>
            <a:ext cx="508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5907617" y="5619750"/>
            <a:ext cx="508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5276851" y="4933950"/>
            <a:ext cx="732367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8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150321" y="887414"/>
            <a:ext cx="1822451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1683626" y="842855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3075519" y="812253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4383619" y="887414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7514167" y="4875213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</a:rPr>
              <a:t>9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52587" y="4379915"/>
            <a:ext cx="563033" cy="538162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6364817" y="3713163"/>
            <a:ext cx="914400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17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7198787" y="4379915"/>
            <a:ext cx="721783" cy="538162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9512300" y="5322888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934700" y="5322888"/>
            <a:ext cx="812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1172121"/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7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0223500" y="4408488"/>
            <a:ext cx="914400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13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H="1">
            <a:off x="9918700" y="5018090"/>
            <a:ext cx="3048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11137900" y="5094290"/>
            <a:ext cx="2032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53119" y="3679825"/>
            <a:ext cx="2235200" cy="1447800"/>
            <a:chOff x="1239835" y="3261757"/>
            <a:chExt cx="1676400" cy="1447800"/>
          </a:xfrm>
        </p:grpSpPr>
        <p:sp>
          <p:nvSpPr>
            <p:cNvPr id="131103" name="Oval 16"/>
            <p:cNvSpPr>
              <a:spLocks noChangeArrowheads="1"/>
            </p:cNvSpPr>
            <p:nvPr/>
          </p:nvSpPr>
          <p:spPr bwMode="auto">
            <a:xfrm>
              <a:off x="1239835" y="4176157"/>
              <a:ext cx="609600" cy="5334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1172121"/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rgbClr val="1F5281"/>
                </a:solidFill>
                <a:latin typeface="Times New Roman" pitchFamily="18" charset="0"/>
              </a:endParaRPr>
            </a:p>
          </p:txBody>
        </p:sp>
        <p:sp>
          <p:nvSpPr>
            <p:cNvPr id="131104" name="Oval 17"/>
            <p:cNvSpPr>
              <a:spLocks noChangeArrowheads="1"/>
            </p:cNvSpPr>
            <p:nvPr/>
          </p:nvSpPr>
          <p:spPr bwMode="auto">
            <a:xfrm>
              <a:off x="2306635" y="4176157"/>
              <a:ext cx="609600" cy="5334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1172121"/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solidFill>
                  <a:srgbClr val="1F5281"/>
                </a:solidFill>
                <a:latin typeface="Times New Roman" pitchFamily="18" charset="0"/>
              </a:endParaRPr>
            </a:p>
          </p:txBody>
        </p:sp>
        <p:sp>
          <p:nvSpPr>
            <p:cNvPr id="131105" name="Text Box 18"/>
            <p:cNvSpPr txBox="1">
              <a:spLocks noChangeArrowheads="1"/>
            </p:cNvSpPr>
            <p:nvPr/>
          </p:nvSpPr>
          <p:spPr bwMode="auto">
            <a:xfrm>
              <a:off x="1773235" y="3261757"/>
              <a:ext cx="685800" cy="66675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1172121"/>
              <a:r>
                <a:rPr kumimoji="1" lang="en-US" altLang="zh-CN" sz="3600" b="1" dirty="0">
                  <a:solidFill>
                    <a:srgbClr val="FF3300"/>
                  </a:solidFill>
                  <a:latin typeface="Times New Roman" pitchFamily="18" charset="0"/>
                </a:rPr>
                <a:t>13</a:t>
              </a:r>
              <a:endParaRPr kumimoji="1" lang="en-US" altLang="zh-CN" sz="2400" dirty="0">
                <a:solidFill>
                  <a:srgbClr val="1F5281"/>
                </a:solidFill>
                <a:latin typeface="Times New Roman" pitchFamily="18" charset="0"/>
              </a:endParaRPr>
            </a:p>
          </p:txBody>
        </p:sp>
        <p:sp>
          <p:nvSpPr>
            <p:cNvPr id="131106" name="Line 19"/>
            <p:cNvSpPr>
              <a:spLocks noChangeShapeType="1"/>
            </p:cNvSpPr>
            <p:nvPr/>
          </p:nvSpPr>
          <p:spPr bwMode="auto">
            <a:xfrm flipH="1">
              <a:off x="1544635" y="3871357"/>
              <a:ext cx="228600" cy="304800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172121"/>
              <a:endParaRPr lang="zh-CN" altLang="en-US" sz="2300">
                <a:solidFill>
                  <a:srgbClr val="1F5281"/>
                </a:solidFill>
              </a:endParaRPr>
            </a:p>
          </p:txBody>
        </p:sp>
        <p:sp>
          <p:nvSpPr>
            <p:cNvPr id="131107" name="Line 20"/>
            <p:cNvSpPr>
              <a:spLocks noChangeShapeType="1"/>
            </p:cNvSpPr>
            <p:nvPr/>
          </p:nvSpPr>
          <p:spPr bwMode="auto">
            <a:xfrm>
              <a:off x="2459035" y="3947557"/>
              <a:ext cx="152400" cy="228600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172121"/>
              <a:endParaRPr lang="zh-CN" altLang="en-US" sz="2300">
                <a:solidFill>
                  <a:srgbClr val="1F528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8578853" y="4046540"/>
            <a:ext cx="3168649" cy="190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>
            <a:off x="2923117" y="2911475"/>
            <a:ext cx="965200" cy="76835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5516033" y="2781303"/>
            <a:ext cx="1305984" cy="898525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3924302" y="2244725"/>
            <a:ext cx="1591733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  30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049435" y="1076324"/>
            <a:ext cx="732367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8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8077860" y="1036911"/>
            <a:ext cx="732367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13</a:t>
            </a:r>
            <a:endParaRPr kumimoji="1" lang="en-US" altLang="zh-CN" sz="2400" dirty="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40" name="Multiply 25"/>
          <p:cNvSpPr/>
          <p:nvPr/>
        </p:nvSpPr>
        <p:spPr>
          <a:xfrm>
            <a:off x="5573845" y="915549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1" name="Multiply 25"/>
          <p:cNvSpPr/>
          <p:nvPr/>
        </p:nvSpPr>
        <p:spPr>
          <a:xfrm>
            <a:off x="6540210" y="968977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9156700" y="1075066"/>
            <a:ext cx="914400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/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17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  <p:sp>
        <p:nvSpPr>
          <p:cNvPr id="43" name="Multiply 25"/>
          <p:cNvSpPr/>
          <p:nvPr/>
        </p:nvSpPr>
        <p:spPr>
          <a:xfrm>
            <a:off x="7559676" y="995090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4" name="Multiply 25"/>
          <p:cNvSpPr/>
          <p:nvPr/>
        </p:nvSpPr>
        <p:spPr>
          <a:xfrm>
            <a:off x="9110133" y="896281"/>
            <a:ext cx="1824567" cy="10445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121">
              <a:defRPr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10680700" y="1075066"/>
            <a:ext cx="1591733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117212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  30</a:t>
            </a:r>
            <a:endParaRPr kumimoji="1" lang="en-US" altLang="zh-CN" sz="2400">
              <a:solidFill>
                <a:srgbClr val="1F528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1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nimBg="1" autoUpdateAnimBg="0"/>
      <p:bldP spid="225283" grpId="0" autoUpdateAnimBg="0"/>
      <p:bldP spid="225284" grpId="0" animBg="1" autoUpdateAnimBg="0"/>
      <p:bldP spid="225285" grpId="0" animBg="1" autoUpdateAnimBg="0"/>
      <p:bldP spid="225286" grpId="0" animBg="1" autoUpdateAnimBg="0"/>
      <p:bldP spid="225287" grpId="0" animBg="1" autoUpdateAnimBg="0"/>
      <p:bldP spid="225288" grpId="0" animBg="1" autoUpdateAnimBg="0"/>
      <p:bldP spid="225289" grpId="0" animBg="1" autoUpdateAnimBg="0"/>
      <p:bldP spid="225290" grpId="0" animBg="1"/>
      <p:bldP spid="225291" grpId="0" animBg="1"/>
      <p:bldP spid="225292" grpId="0" animBg="1" autoUpdateAnimBg="0"/>
      <p:bldP spid="27" grpId="0" animBg="1" autoUpdateAnimBg="0"/>
      <p:bldP spid="28" grpId="0" animBg="1"/>
      <p:bldP spid="29" grpId="0" animBg="1" autoUpdateAnimBg="0"/>
      <p:bldP spid="30" grpId="0" animBg="1"/>
      <p:bldP spid="33" grpId="0" animBg="1" autoUpdateAnimBg="0"/>
      <p:bldP spid="34" grpId="0" animBg="1" autoUpdateAnimBg="0"/>
      <p:bldP spid="35" grpId="0" animBg="1" autoUpdateAnimBg="0"/>
      <p:bldP spid="36" grpId="0" animBg="1"/>
      <p:bldP spid="37" grpId="0" animBg="1"/>
      <p:bldP spid="5" grpId="0" animBg="1"/>
      <p:bldP spid="45" grpId="0" animBg="1"/>
      <p:bldP spid="46" grpId="0" animBg="1"/>
      <p:bldP spid="47" grpId="0" animBg="1" autoUpdateAnimBg="0"/>
      <p:bldP spid="38" grpId="0" animBg="1" autoUpdateAnimBg="0"/>
      <p:bldP spid="39" grpId="0" animBg="1" autoUpdateAnimBg="0"/>
      <p:bldP spid="42" grpId="0" animBg="1" autoUpdateAnimBg="0"/>
      <p:bldP spid="4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52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基本术语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926847"/>
            <a:ext cx="8420512" cy="1140722"/>
            <a:chOff x="744847" y="926847"/>
            <a:chExt cx="8420512" cy="1140722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316759" y="1587438"/>
              <a:ext cx="78486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>
              <a:sp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  <a:defRPr sz="2800">
                  <a:solidFill>
                    <a:srgbClr val="507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树的度</a:t>
              </a:r>
              <a:r>
                <a:rPr lang="zh-CN" altLang="en-US" dirty="0">
                  <a:solidFill>
                    <a:srgbClr val="404040"/>
                  </a:solidFill>
                </a:rPr>
                <a:t>：树中各结点度的最大值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9" y="926847"/>
              <a:ext cx="78486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：结点所拥有的子树的个数</a:t>
              </a: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744847" y="160492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1144953"/>
            <a:chOff x="744847" y="2243799"/>
            <a:chExt cx="8636412" cy="1144953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1316759" y="2908621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：度不为 0 的结点，也称为非终端结点</a:t>
              </a:r>
              <a:endPara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：度为 0 的结点，也称为终端结点</a:t>
              </a: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4" name="Group 67"/>
            <p:cNvGrpSpPr/>
            <p:nvPr/>
          </p:nvGrpSpPr>
          <p:grpSpPr>
            <a:xfrm>
              <a:off x="744847" y="288267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8769667" y="4320738"/>
            <a:ext cx="2482533" cy="1506538"/>
            <a:chOff x="4541838" y="5299473"/>
            <a:chExt cx="2482533" cy="1506538"/>
          </a:xfrm>
          <a:noFill/>
        </p:grpSpPr>
        <p:sp>
          <p:nvSpPr>
            <p:cNvPr id="66" name="Oval 107"/>
            <p:cNvSpPr>
              <a:spLocks noChangeArrowheads="1"/>
            </p:cNvSpPr>
            <p:nvPr/>
          </p:nvSpPr>
          <p:spPr bwMode="auto">
            <a:xfrm>
              <a:off x="6556058" y="5299473"/>
              <a:ext cx="468313" cy="468313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Oval 108"/>
            <p:cNvSpPr>
              <a:spLocks noChangeArrowheads="1"/>
            </p:cNvSpPr>
            <p:nvPr/>
          </p:nvSpPr>
          <p:spPr bwMode="auto">
            <a:xfrm>
              <a:off x="5845493" y="5302648"/>
              <a:ext cx="468313" cy="468313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Oval 110"/>
            <p:cNvSpPr>
              <a:spLocks noChangeArrowheads="1"/>
            </p:cNvSpPr>
            <p:nvPr/>
          </p:nvSpPr>
          <p:spPr bwMode="auto">
            <a:xfrm>
              <a:off x="4541838" y="5302648"/>
              <a:ext cx="468313" cy="468313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Oval 111"/>
            <p:cNvSpPr>
              <a:spLocks noChangeArrowheads="1"/>
            </p:cNvSpPr>
            <p:nvPr/>
          </p:nvSpPr>
          <p:spPr bwMode="auto">
            <a:xfrm>
              <a:off x="4737736" y="6321823"/>
              <a:ext cx="468313" cy="468313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Oval 112"/>
            <p:cNvSpPr>
              <a:spLocks noChangeArrowheads="1"/>
            </p:cNvSpPr>
            <p:nvPr/>
          </p:nvSpPr>
          <p:spPr bwMode="auto">
            <a:xfrm>
              <a:off x="5612131" y="6337698"/>
              <a:ext cx="468313" cy="468313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6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主要用途是实现数据压缩。设给出一段报文： 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CAASATAACASATASAATAATAATAASA</a:t>
            </a:r>
          </a:p>
          <a:p>
            <a:r>
              <a:rPr lang="en-US" altLang="zh-CN"/>
              <a:t>    </a:t>
            </a:r>
            <a:r>
              <a:rPr lang="zh-CN" altLang="en-US"/>
              <a:t>字符集合是 </a:t>
            </a:r>
            <a:r>
              <a:rPr lang="en-US" altLang="zh-CN"/>
              <a:t>{ C, A, S, T }</a:t>
            </a:r>
            <a:r>
              <a:rPr lang="zh-CN" altLang="en-US"/>
              <a:t>，各个字符出现的频度（次数）是 </a:t>
            </a:r>
            <a:r>
              <a:rPr lang="en-US" altLang="zh-CN"/>
              <a:t>W</a:t>
            </a:r>
            <a:r>
              <a:rPr lang="zh-CN" altLang="en-US"/>
              <a:t>＝</a:t>
            </a:r>
            <a:r>
              <a:rPr lang="en-US" altLang="zh-CN"/>
              <a:t>{ 2, 17, 4, 5 }</a:t>
            </a:r>
            <a:r>
              <a:rPr lang="zh-CN" altLang="en-US"/>
              <a:t>。</a:t>
            </a:r>
          </a:p>
          <a:p>
            <a:r>
              <a:rPr lang="zh-CN" altLang="en-US"/>
              <a:t>若给每个字符以等长编码（</a:t>
            </a:r>
            <a:r>
              <a:rPr lang="en-US" altLang="zh-CN"/>
              <a:t>2</a:t>
            </a:r>
            <a:r>
              <a:rPr lang="zh-CN" altLang="en-US"/>
              <a:t>位二进制足够）</a:t>
            </a:r>
          </a:p>
          <a:p>
            <a:r>
              <a:rPr lang="zh-CN" altLang="en-US"/>
              <a:t>             </a:t>
            </a:r>
            <a:r>
              <a:rPr lang="en-US" altLang="zh-CN"/>
              <a:t>A : 00   T : 10    C : 01    S : 11</a:t>
            </a:r>
          </a:p>
          <a:p>
            <a:r>
              <a:rPr lang="zh-CN" altLang="en-US"/>
              <a:t>则总编码长度为 </a:t>
            </a:r>
            <a:r>
              <a:rPr lang="en-US" altLang="zh-CN"/>
              <a:t>( 2+17+4+5 ) * 2 = 56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Huffman</a:t>
            </a:r>
            <a:r>
              <a:rPr lang="zh-CN" altLang="en-US"/>
              <a:t>编码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78" y="3860949"/>
            <a:ext cx="2760666" cy="208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679009"/>
      </p:ext>
    </p:extLst>
  </p:cSld>
  <p:clrMapOvr>
    <a:masterClrMapping/>
  </p:clrMapOvr>
  <p:transition spd="slow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10749" y="1197269"/>
                <a:ext cx="10585878" cy="53134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假设允许不等长编码，如何使总编码长度最短？</a:t>
                </a:r>
                <a:endParaRPr lang="en-US" altLang="zh-CN" dirty="0"/>
              </a:p>
              <a:p>
                <a:r>
                  <a:rPr lang="zh-CN" altLang="en-US" dirty="0"/>
                  <a:t>问题：</a:t>
                </a:r>
                <a:r>
                  <a:rPr lang="zh-CN" altLang="zh-CN" dirty="0"/>
                  <a:t>报文中共出现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个不同字符，其中第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个字符的出现次数为</a:t>
                </a:r>
                <a:r>
                  <a:rPr lang="en-US" altLang="zh-CN" i="1" dirty="0" err="1"/>
                  <a:t>w</a:t>
                </a:r>
                <a:r>
                  <a:rPr lang="en-US" altLang="zh-CN" i="1" baseline="-25000" dirty="0" err="1"/>
                  <a:t>i</a:t>
                </a:r>
                <a:r>
                  <a:rPr lang="zh-CN" altLang="zh-CN" dirty="0"/>
                  <a:t>，设计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不等长编码方案</a:t>
                </a:r>
                <a:r>
                  <a:rPr lang="zh-CN" altLang="zh-CN" dirty="0"/>
                  <a:t>，使得总编码长度最短？</a:t>
                </a:r>
              </a:p>
              <a:p>
                <a:r>
                  <a:rPr lang="zh-CN" altLang="zh-CN" dirty="0"/>
                  <a:t>假设第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个字符的编码长度为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，则该段报文的总编码长度为：</a:t>
                </a:r>
              </a:p>
              <a:p>
                <a:endParaRPr lang="zh-CN" altLang="zh-CN" dirty="0"/>
              </a:p>
              <a:p>
                <a:r>
                  <a:rPr lang="zh-CN" altLang="zh-CN" dirty="0"/>
                  <a:t>总编码长度与扩充二叉树的带权路径长度</a:t>
                </a:r>
                <a:r>
                  <a:rPr lang="en-US" altLang="zh-CN" dirty="0"/>
                  <a:t>WPL</a:t>
                </a:r>
                <a:r>
                  <a:rPr lang="zh-CN" altLang="zh-CN" dirty="0"/>
                  <a:t>一致，总编码长度最小的情形即对应于哈夫曼树的情形。编码方案的设计问题即转换成哈夫曼树构造的问题。</a:t>
                </a:r>
                <a:endParaRPr lang="en-US" altLang="zh-CN" dirty="0"/>
              </a:p>
              <a:p>
                <a:r>
                  <a:rPr lang="zh-CN" altLang="zh-CN" dirty="0"/>
                  <a:t>此时各个字符及出现次数对应于叶结点及权值，各个字符的二进制编码位数对应于根到叶结点的路径长度。</a:t>
                </a:r>
                <a:endParaRPr lang="en-US" altLang="zh-CN" dirty="0"/>
              </a:p>
              <a:p>
                <a:r>
                  <a:rPr lang="zh-CN" altLang="zh-CN" dirty="0"/>
                  <a:t>在生成的哈夫曼树的左分支标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，右分支标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，每个字符的编码为根到对应叶子的路径上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构成的二进制串，即得到哈夫曼编码方案。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10630" y="1197546"/>
                <a:ext cx="10584500" cy="5314670"/>
              </a:xfrm>
              <a:blipFill>
                <a:blip r:embed="rId2"/>
                <a:stretch>
                  <a:fillRect l="-748" t="-1720" r="-864" b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40903" y="2421121"/>
                <a:ext cx="1494064" cy="1058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17212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en-US" sz="23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3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3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22" y="2421682"/>
                <a:ext cx="1493870" cy="1058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6555"/>
      </p:ext>
    </p:extLst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2" y="1393827"/>
            <a:ext cx="7142799" cy="4930775"/>
          </a:xfrm>
        </p:spPr>
        <p:txBody>
          <a:bodyPr/>
          <a:lstStyle/>
          <a:p>
            <a:r>
              <a:rPr lang="zh-CN" altLang="en-US" dirty="0"/>
              <a:t>如各个字符出现的频度是 </a:t>
            </a:r>
            <a:r>
              <a:rPr lang="en-US" altLang="zh-CN" dirty="0"/>
              <a:t>W</a:t>
            </a:r>
            <a:r>
              <a:rPr lang="zh-CN" altLang="en-US" dirty="0"/>
              <a:t>＝</a:t>
            </a:r>
            <a:r>
              <a:rPr lang="en-US" altLang="zh-CN" dirty="0"/>
              <a:t>{ 2, 17, 4, 5 }</a:t>
            </a:r>
            <a:r>
              <a:rPr lang="zh-CN" altLang="en-US" dirty="0"/>
              <a:t>，以它们为各叶结点上的权值</a:t>
            </a:r>
            <a:r>
              <a:rPr lang="en-US" altLang="zh-CN" dirty="0"/>
              <a:t>, </a:t>
            </a:r>
            <a:r>
              <a:rPr lang="zh-CN" altLang="en-US" dirty="0"/>
              <a:t>建立</a:t>
            </a:r>
            <a:r>
              <a:rPr lang="en-US" altLang="zh-CN" dirty="0"/>
              <a:t>Huffman</a:t>
            </a:r>
            <a:r>
              <a:rPr lang="zh-CN" altLang="en-US" dirty="0"/>
              <a:t>树。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左分支</a:t>
            </a:r>
            <a:r>
              <a:rPr lang="zh-CN" altLang="en-US" dirty="0"/>
              <a:t>赋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右分支</a:t>
            </a:r>
            <a:r>
              <a:rPr lang="zh-CN" altLang="en-US" dirty="0"/>
              <a:t>赋 </a:t>
            </a:r>
            <a:r>
              <a:rPr lang="en-US" altLang="zh-CN" dirty="0"/>
              <a:t>1</a:t>
            </a:r>
            <a:r>
              <a:rPr lang="zh-CN" altLang="en-US" dirty="0"/>
              <a:t>，得</a:t>
            </a:r>
            <a:r>
              <a:rPr lang="en-US" altLang="zh-CN" dirty="0"/>
              <a:t>Huffman</a:t>
            </a:r>
            <a:r>
              <a:rPr lang="zh-CN" altLang="en-US" dirty="0"/>
              <a:t>编码。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41186"/>
              </p:ext>
            </p:extLst>
          </p:nvPr>
        </p:nvGraphicFramePr>
        <p:xfrm>
          <a:off x="8515691" y="1701210"/>
          <a:ext cx="3066711" cy="412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57456" imgH="3781634" progId="Visio.Drawing.15">
                  <p:embed/>
                </p:oleObj>
              </mc:Choice>
              <mc:Fallback>
                <p:oleObj name="Visio" r:id="rId2" imgW="2857456" imgH="37816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691" y="1701210"/>
                        <a:ext cx="3066711" cy="4120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254355816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srgbClr val="1F528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170422"/>
              </p:ext>
            </p:extLst>
          </p:nvPr>
        </p:nvGraphicFramePr>
        <p:xfrm>
          <a:off x="7968451" y="1025048"/>
          <a:ext cx="4089972" cy="54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57456" imgH="3781634" progId="Visio.Drawing.15">
                  <p:embed/>
                </p:oleObj>
              </mc:Choice>
              <mc:Fallback>
                <p:oleObj name="Visio" r:id="rId2" imgW="2857456" imgH="37816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451" y="1025048"/>
                        <a:ext cx="4089972" cy="549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Huffman</a:t>
            </a:r>
            <a:r>
              <a:rPr lang="zh-CN" altLang="en-US"/>
              <a:t>编码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1424" y="1355172"/>
            <a:ext cx="6480888" cy="4867072"/>
          </a:xfrm>
        </p:spPr>
        <p:txBody>
          <a:bodyPr>
            <a:normAutofit fontScale="92500" lnSpcReduction="10000"/>
          </a:bodyPr>
          <a:lstStyle/>
          <a:p>
            <a:pPr marL="548777" lvl="1" indent="0">
              <a:buNone/>
            </a:pPr>
            <a:r>
              <a:rPr lang="en-US" altLang="zh-CN" dirty="0"/>
              <a:t>C : 010</a:t>
            </a:r>
          </a:p>
          <a:p>
            <a:pPr marL="548777" lvl="1" indent="0">
              <a:buNone/>
            </a:pPr>
            <a:r>
              <a:rPr lang="en-US" altLang="zh-CN" dirty="0"/>
              <a:t>S : 011 </a:t>
            </a:r>
          </a:p>
          <a:p>
            <a:pPr marL="548777" lvl="1" indent="0">
              <a:buNone/>
            </a:pPr>
            <a:r>
              <a:rPr lang="en-US" altLang="zh-CN" dirty="0"/>
              <a:t>T : 00 </a:t>
            </a:r>
          </a:p>
          <a:p>
            <a:pPr marL="548777" lvl="1" indent="0">
              <a:buNone/>
            </a:pPr>
            <a:r>
              <a:rPr lang="en-US" altLang="zh-CN" dirty="0"/>
              <a:t>A : 1    </a:t>
            </a:r>
          </a:p>
          <a:p>
            <a:r>
              <a:rPr lang="zh-CN" altLang="en-US" dirty="0"/>
              <a:t>总编码长度：</a:t>
            </a:r>
            <a:r>
              <a:rPr lang="en-US" altLang="zh-CN" dirty="0"/>
              <a:t>2*3 + 17*1 + 4*3 + 5*2 = 45(bit)</a:t>
            </a:r>
          </a:p>
          <a:p>
            <a:r>
              <a:rPr lang="zh-CN" altLang="en-US" dirty="0"/>
              <a:t>比等长编码的情形要短。</a:t>
            </a:r>
          </a:p>
          <a:p>
            <a:r>
              <a:rPr lang="zh-CN" altLang="en-US" dirty="0"/>
              <a:t>报文长度越长，各字符之间出现频度差异越大，哈夫曼编码的优势就越明显。</a:t>
            </a:r>
          </a:p>
          <a:p>
            <a:r>
              <a:rPr lang="zh-CN" altLang="en-US" dirty="0"/>
              <a:t>总编码长度即为</a:t>
            </a:r>
            <a:r>
              <a:rPr lang="en-US" altLang="zh-CN" dirty="0"/>
              <a:t>Huffman</a:t>
            </a:r>
            <a:r>
              <a:rPr lang="zh-CN" altLang="en-US" dirty="0"/>
              <a:t>树的带权路径长度</a:t>
            </a:r>
            <a:r>
              <a:rPr lang="en-US" altLang="zh-CN" dirty="0"/>
              <a:t>WPL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07464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在上例中，如果对这四个字符进行如下编码，</a:t>
            </a:r>
            <a:r>
              <a:rPr lang="en-US" altLang="zh-CN" dirty="0"/>
              <a:t>A : 0   T : 1 C : 10   S : 11</a:t>
            </a:r>
            <a:r>
              <a:rPr lang="zh-CN" altLang="en-US" dirty="0"/>
              <a:t>这样总编码长度更短，这种编码方法可行吗？</a:t>
            </a:r>
            <a:endParaRPr lang="en-US" altLang="zh-CN" dirty="0"/>
          </a:p>
          <a:p>
            <a:r>
              <a:rPr lang="zh-CN" altLang="en-US" dirty="0"/>
              <a:t>任何字符的编码不是其它字符编码的前缀部分，</a:t>
            </a:r>
            <a:r>
              <a:rPr lang="zh-CN" altLang="zh-CN" dirty="0"/>
              <a:t>保证在译码时不会发生歧义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前缀编码</a:t>
            </a:r>
          </a:p>
        </p:txBody>
      </p:sp>
    </p:spTree>
    <p:extLst>
      <p:ext uri="{BB962C8B-B14F-4D97-AF65-F5344CB8AC3E}">
        <p14:creationId xmlns:p14="http://schemas.microsoft.com/office/powerpoint/2010/main" val="29400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编码特点：任一个字符的二进制编码不是其他字符编码的前缀。</a:t>
            </a:r>
          </a:p>
          <a:p>
            <a:r>
              <a:rPr lang="zh-CN" altLang="en-US"/>
              <a:t>解码时不会混淆。</a:t>
            </a: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Huffman</a:t>
            </a:r>
            <a:r>
              <a:rPr lang="zh-CN" altLang="en-US"/>
              <a:t>编码特点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44769"/>
              </p:ext>
            </p:extLst>
          </p:nvPr>
        </p:nvGraphicFramePr>
        <p:xfrm>
          <a:off x="6620520" y="2133158"/>
          <a:ext cx="2782879" cy="373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57456" imgH="3781634" progId="Visio.Drawing.15">
                  <p:embed/>
                </p:oleObj>
              </mc:Choice>
              <mc:Fallback>
                <p:oleObj name="Visio" r:id="rId2" imgW="2857456" imgH="37816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520" y="2133158"/>
                        <a:ext cx="2782879" cy="3738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638168" y="946788"/>
            <a:ext cx="10325100" cy="5781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如何存储哈夫曼树呢？</a:t>
            </a:r>
            <a:endParaRPr lang="en-US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8623683" y="2961676"/>
            <a:ext cx="2620644" cy="2284512"/>
            <a:chOff x="7920505" y="2158010"/>
            <a:chExt cx="2620644" cy="2284512"/>
          </a:xfrm>
        </p:grpSpPr>
        <p:grpSp>
          <p:nvGrpSpPr>
            <p:cNvPr id="84" name="组合 83"/>
            <p:cNvGrpSpPr/>
            <p:nvPr/>
          </p:nvGrpSpPr>
          <p:grpSpPr>
            <a:xfrm>
              <a:off x="9357656" y="3159899"/>
              <a:ext cx="1183493" cy="1282623"/>
              <a:chOff x="6236247" y="3009343"/>
              <a:chExt cx="1183493" cy="1282623"/>
            </a:xfrm>
          </p:grpSpPr>
          <p:sp>
            <p:nvSpPr>
              <p:cNvPr id="110" name="Oval 37"/>
              <p:cNvSpPr>
                <a:spLocks noChangeArrowheads="1"/>
              </p:cNvSpPr>
              <p:nvPr/>
            </p:nvSpPr>
            <p:spPr bwMode="auto">
              <a:xfrm>
                <a:off x="6236247" y="3859966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37"/>
              <p:cNvSpPr>
                <a:spLocks noChangeArrowheads="1"/>
              </p:cNvSpPr>
              <p:nvPr/>
            </p:nvSpPr>
            <p:spPr bwMode="auto">
              <a:xfrm>
                <a:off x="6987740" y="3859966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0"/>
              <p:cNvSpPr>
                <a:spLocks noChangeShapeType="1"/>
              </p:cNvSpPr>
              <p:nvPr/>
            </p:nvSpPr>
            <p:spPr bwMode="auto">
              <a:xfrm flipV="1">
                <a:off x="6543969" y="3443206"/>
                <a:ext cx="243021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0"/>
              <p:cNvSpPr>
                <a:spLocks noChangeShapeType="1"/>
              </p:cNvSpPr>
              <p:nvPr/>
            </p:nvSpPr>
            <p:spPr bwMode="auto">
              <a:xfrm>
                <a:off x="6912359" y="3447751"/>
                <a:ext cx="243021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Text Box 26"/>
              <p:cNvSpPr txBox="1">
                <a:spLocks noChangeArrowheads="1"/>
              </p:cNvSpPr>
              <p:nvPr/>
            </p:nvSpPr>
            <p:spPr bwMode="auto">
              <a:xfrm>
                <a:off x="6576627" y="3009343"/>
                <a:ext cx="546100" cy="449263"/>
              </a:xfrm>
              <a:prstGeom prst="rect">
                <a:avLst/>
              </a:prstGeom>
              <a:noFill/>
              <a:ln w="28575">
                <a:solidFill>
                  <a:srgbClr val="B42D2D"/>
                </a:solidFill>
                <a:miter lim="800000"/>
              </a:ln>
              <a:effectLst/>
            </p:spPr>
            <p:txBody>
              <a:bodyPr lIns="90000" tIns="10800" rIns="54000" bIns="10800"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7920505" y="4009513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37"/>
            <p:cNvSpPr>
              <a:spLocks noChangeArrowheads="1"/>
            </p:cNvSpPr>
            <p:nvPr/>
          </p:nvSpPr>
          <p:spPr bwMode="auto">
            <a:xfrm>
              <a:off x="8671998" y="4009513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 flipV="1">
              <a:off x="8228227" y="3592753"/>
              <a:ext cx="243021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8596617" y="3597298"/>
              <a:ext cx="243021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8260885" y="3158890"/>
              <a:ext cx="546100" cy="452698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</p:spPr>
          <p:txBody>
            <a:bodyPr lIns="90000" tIns="10800" rIns="54000" bIns="10800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671998" y="2158010"/>
              <a:ext cx="1143135" cy="1000879"/>
              <a:chOff x="8671998" y="2158010"/>
              <a:chExt cx="1143135" cy="1000879"/>
            </a:xfrm>
          </p:grpSpPr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V="1">
                <a:off x="8671998" y="2591872"/>
                <a:ext cx="504045" cy="567017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10"/>
              <p:cNvSpPr>
                <a:spLocks noChangeShapeType="1"/>
              </p:cNvSpPr>
              <p:nvPr/>
            </p:nvSpPr>
            <p:spPr bwMode="auto">
              <a:xfrm>
                <a:off x="9347133" y="2581177"/>
                <a:ext cx="468000" cy="562471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Text Box 26"/>
              <p:cNvSpPr txBox="1">
                <a:spLocks noChangeArrowheads="1"/>
              </p:cNvSpPr>
              <p:nvPr/>
            </p:nvSpPr>
            <p:spPr bwMode="auto">
              <a:xfrm>
                <a:off x="8965680" y="2158010"/>
                <a:ext cx="546100" cy="452698"/>
              </a:xfrm>
              <a:prstGeom prst="rect">
                <a:avLst/>
              </a:prstGeom>
              <a:noFill/>
              <a:ln w="28575">
                <a:solidFill>
                  <a:srgbClr val="B42D2D"/>
                </a:solidFill>
                <a:miter lim="800000"/>
              </a:ln>
              <a:effectLst/>
            </p:spPr>
            <p:txBody>
              <a:bodyPr lIns="90000" tIns="10800" rIns="54000" bIns="10800"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14</a:t>
                </a:r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841774" y="1815234"/>
            <a:ext cx="5025626" cy="523220"/>
            <a:chOff x="1826091" y="4148024"/>
            <a:chExt cx="5025626" cy="523220"/>
          </a:xfrm>
        </p:grpSpPr>
        <p:sp>
          <p:nvSpPr>
            <p:cNvPr id="11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666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采用数组还是链表呢？</a:t>
              </a:r>
            </a:p>
          </p:txBody>
        </p:sp>
        <p:grpSp>
          <p:nvGrpSpPr>
            <p:cNvPr id="1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4" name="矩形 123"/>
          <p:cNvSpPr/>
          <p:nvPr/>
        </p:nvSpPr>
        <p:spPr>
          <a:xfrm>
            <a:off x="841774" y="2500011"/>
            <a:ext cx="2179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个叶子结点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16476" y="2510408"/>
            <a:ext cx="2469087" cy="461665"/>
            <a:chOff x="3016476" y="2510408"/>
            <a:chExt cx="2469087" cy="461665"/>
          </a:xfrm>
        </p:grpSpPr>
        <p:sp>
          <p:nvSpPr>
            <p:cNvPr id="123" name="矩形 122"/>
            <p:cNvSpPr/>
            <p:nvPr/>
          </p:nvSpPr>
          <p:spPr>
            <a:xfrm>
              <a:off x="3614617" y="2510408"/>
              <a:ext cx="18709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右箭头 124"/>
            <p:cNvSpPr/>
            <p:nvPr/>
          </p:nvSpPr>
          <p:spPr>
            <a:xfrm>
              <a:off x="3016476" y="2622843"/>
              <a:ext cx="432000" cy="216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378676" y="2525892"/>
            <a:ext cx="2777797" cy="461665"/>
            <a:chOff x="3016476" y="2510408"/>
            <a:chExt cx="2777797" cy="461665"/>
          </a:xfrm>
        </p:grpSpPr>
        <p:sp>
          <p:nvSpPr>
            <p:cNvPr id="127" name="矩形 126"/>
            <p:cNvSpPr/>
            <p:nvPr/>
          </p:nvSpPr>
          <p:spPr>
            <a:xfrm>
              <a:off x="3614616" y="2510408"/>
              <a:ext cx="21796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个分支结点</a:t>
              </a:r>
            </a:p>
          </p:txBody>
        </p:sp>
        <p:sp>
          <p:nvSpPr>
            <p:cNvPr id="128" name="右箭头 127"/>
            <p:cNvSpPr/>
            <p:nvPr/>
          </p:nvSpPr>
          <p:spPr>
            <a:xfrm>
              <a:off x="3016476" y="2622843"/>
              <a:ext cx="432000" cy="216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矩形 128"/>
          <p:cNvSpPr/>
          <p:nvPr/>
        </p:nvSpPr>
        <p:spPr>
          <a:xfrm>
            <a:off x="841774" y="3353066"/>
            <a:ext cx="3695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哈夫曼树共有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32100" y="3335705"/>
            <a:ext cx="3549779" cy="461665"/>
            <a:chOff x="4532100" y="3335705"/>
            <a:chExt cx="3549779" cy="461665"/>
          </a:xfrm>
        </p:grpSpPr>
        <p:sp>
          <p:nvSpPr>
            <p:cNvPr id="130" name="矩形 129"/>
            <p:cNvSpPr/>
            <p:nvPr/>
          </p:nvSpPr>
          <p:spPr>
            <a:xfrm>
              <a:off x="5033879" y="3335705"/>
              <a:ext cx="304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设数组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huffTree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[2n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4532100" y="3487921"/>
              <a:ext cx="432000" cy="216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833198" y="4114329"/>
            <a:ext cx="9482370" cy="523220"/>
            <a:chOff x="1826091" y="4148024"/>
            <a:chExt cx="9482370" cy="523220"/>
          </a:xfrm>
        </p:grpSpPr>
        <p:sp>
          <p:nvSpPr>
            <p:cNvPr id="1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923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须存储哪些关系呢？</a:t>
              </a: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9" name="矩形 138"/>
          <p:cNvSpPr/>
          <p:nvPr/>
        </p:nvSpPr>
        <p:spPr>
          <a:xfrm>
            <a:off x="872743" y="4836962"/>
            <a:ext cx="4333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结点权值最小的二叉树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5206229" y="4806481"/>
            <a:ext cx="3549779" cy="461665"/>
            <a:chOff x="4532100" y="3335705"/>
            <a:chExt cx="3549779" cy="461665"/>
          </a:xfrm>
        </p:grpSpPr>
        <p:sp>
          <p:nvSpPr>
            <p:cNvPr id="142" name="矩形 141"/>
            <p:cNvSpPr/>
            <p:nvPr/>
          </p:nvSpPr>
          <p:spPr>
            <a:xfrm>
              <a:off x="5033879" y="3335705"/>
              <a:ext cx="304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parent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</a:t>
              </a:r>
            </a:p>
          </p:txBody>
        </p:sp>
        <p:sp>
          <p:nvSpPr>
            <p:cNvPr id="143" name="右箭头 142"/>
            <p:cNvSpPr/>
            <p:nvPr/>
          </p:nvSpPr>
          <p:spPr>
            <a:xfrm>
              <a:off x="4532100" y="3487921"/>
              <a:ext cx="432000" cy="216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矩形 143"/>
          <p:cNvSpPr/>
          <p:nvPr/>
        </p:nvSpPr>
        <p:spPr>
          <a:xfrm>
            <a:off x="849738" y="5492282"/>
            <a:ext cx="3417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作为左右子树进行合并</a:t>
            </a:r>
          </a:p>
        </p:txBody>
      </p:sp>
      <p:grpSp>
        <p:nvGrpSpPr>
          <p:cNvPr id="145" name="组合 144"/>
          <p:cNvGrpSpPr/>
          <p:nvPr/>
        </p:nvGrpSpPr>
        <p:grpSpPr>
          <a:xfrm>
            <a:off x="4251960" y="5492281"/>
            <a:ext cx="4877609" cy="461665"/>
            <a:chOff x="4532100" y="3335705"/>
            <a:chExt cx="4877609" cy="461665"/>
          </a:xfrm>
        </p:grpSpPr>
        <p:sp>
          <p:nvSpPr>
            <p:cNvPr id="146" name="矩形 145"/>
            <p:cNvSpPr/>
            <p:nvPr/>
          </p:nvSpPr>
          <p:spPr>
            <a:xfrm>
              <a:off x="5033878" y="3335705"/>
              <a:ext cx="43758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lchild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</a:t>
              </a:r>
            </a:p>
          </p:txBody>
        </p:sp>
        <p:sp>
          <p:nvSpPr>
            <p:cNvPr id="147" name="右箭头 146"/>
            <p:cNvSpPr/>
            <p:nvPr/>
          </p:nvSpPr>
          <p:spPr>
            <a:xfrm>
              <a:off x="4532100" y="3487921"/>
              <a:ext cx="432000" cy="216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Group 5"/>
          <p:cNvGrpSpPr/>
          <p:nvPr/>
        </p:nvGrpSpPr>
        <p:grpSpPr bwMode="auto">
          <a:xfrm>
            <a:off x="7140825" y="1784097"/>
            <a:ext cx="4500000" cy="536173"/>
            <a:chOff x="3333" y="2157"/>
            <a:chExt cx="2850" cy="438"/>
          </a:xfrm>
        </p:grpSpPr>
        <p:sp>
          <p:nvSpPr>
            <p:cNvPr id="149" name="Text Box 6"/>
            <p:cNvSpPr txBox="1">
              <a:spLocks noChangeArrowheads="1"/>
            </p:cNvSpPr>
            <p:nvPr/>
          </p:nvSpPr>
          <p:spPr bwMode="auto">
            <a:xfrm>
              <a:off x="3333" y="2157"/>
              <a:ext cx="2850" cy="434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000" bIns="1080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weight 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lchild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rchild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parent</a:t>
              </a:r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>
              <a:off x="4076" y="2157"/>
              <a:ext cx="0" cy="434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endParaRPr lang="zh-CN" altLang="en-US" sz="2800"/>
            </a:p>
          </p:txBody>
        </p:sp>
        <p:sp>
          <p:nvSpPr>
            <p:cNvPr id="151" name="Line 8"/>
            <p:cNvSpPr>
              <a:spLocks noChangeShapeType="1"/>
            </p:cNvSpPr>
            <p:nvPr/>
          </p:nvSpPr>
          <p:spPr bwMode="auto">
            <a:xfrm flipH="1">
              <a:off x="4721" y="2161"/>
              <a:ext cx="0" cy="434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endParaRPr lang="zh-CN" altLang="en-US" sz="2800"/>
            </a:p>
          </p:txBody>
        </p:sp>
        <p:sp>
          <p:nvSpPr>
            <p:cNvPr id="152" name="Line 9"/>
            <p:cNvSpPr>
              <a:spLocks noChangeShapeType="1"/>
            </p:cNvSpPr>
            <p:nvPr/>
          </p:nvSpPr>
          <p:spPr bwMode="auto">
            <a:xfrm flipH="1">
              <a:off x="5426" y="2157"/>
              <a:ext cx="0" cy="434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7317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9" grpId="0"/>
      <p:bldP spid="139" grpId="0"/>
      <p:bldP spid="144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最优二叉树中不存在度为 1 的结点。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6820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在最优二叉树中，权值越大的叶子结点越靠近根结点。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3861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在最优二叉树中，根结点的值等于所有叶子结点的权值之和。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82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926847"/>
            <a:ext cx="10501004" cy="1140722"/>
            <a:chOff x="744847" y="926847"/>
            <a:chExt cx="10501004" cy="1140722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316758" y="1587438"/>
              <a:ext cx="946077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  <a:defRPr sz="2800">
                  <a:solidFill>
                    <a:srgbClr val="507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双亲</a:t>
              </a:r>
              <a:r>
                <a:rPr lang="zh-CN" altLang="en-US" dirty="0">
                  <a:solidFill>
                    <a:srgbClr val="404040"/>
                  </a:solidFill>
                </a:rPr>
                <a:t>：这个结点称为它孩子结点的双亲结点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926847"/>
              <a:ext cx="9929093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：树中某结点子树的根结点称为这个结点的孩子结点</a:t>
              </a: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744847" y="160492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：具有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同一个双亲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的孩子结点互称为兄弟</a:t>
              </a: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176847" y="3425229"/>
            <a:ext cx="6989445" cy="524827"/>
            <a:chOff x="2657476" y="1961197"/>
            <a:chExt cx="6989445" cy="524827"/>
          </a:xfrm>
        </p:grpSpPr>
        <p:sp>
          <p:nvSpPr>
            <p:cNvPr id="73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" name="Text Box 91" descr="水滴"/>
          <p:cNvSpPr txBox="1">
            <a:spLocks noChangeArrowheads="1"/>
          </p:cNvSpPr>
          <p:nvPr/>
        </p:nvSpPr>
        <p:spPr bwMode="auto">
          <a:xfrm>
            <a:off x="4258838" y="3382013"/>
            <a:ext cx="2022466" cy="630274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  <a:p>
            <a:endParaRPr lang="zh-CN" altLang="en-US"/>
          </a:p>
        </p:txBody>
      </p:sp>
      <p:sp>
        <p:nvSpPr>
          <p:cNvPr id="89" name="Text Box 91" descr="水滴"/>
          <p:cNvSpPr txBox="1">
            <a:spLocks noChangeArrowheads="1"/>
          </p:cNvSpPr>
          <p:nvPr/>
        </p:nvSpPr>
        <p:spPr bwMode="auto">
          <a:xfrm rot="18480000">
            <a:off x="9123139" y="2781873"/>
            <a:ext cx="1775272" cy="630274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99748" y="4887578"/>
            <a:ext cx="7865132" cy="480131"/>
            <a:chOff x="699748" y="4780898"/>
            <a:chExt cx="7865132" cy="480131"/>
          </a:xfrm>
        </p:grpSpPr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1259416" y="4780898"/>
              <a:ext cx="730546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在线性结构中，逻辑关系表现为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前驱</a:t>
              </a:r>
              <a:r>
                <a:rPr lang="en-US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后继</a:t>
              </a:r>
            </a:p>
          </p:txBody>
        </p:sp>
        <p:sp>
          <p:nvSpPr>
            <p:cNvPr id="95" name="Freeform 84"/>
            <p:cNvSpPr/>
            <p:nvPr/>
          </p:nvSpPr>
          <p:spPr bwMode="auto">
            <a:xfrm>
              <a:off x="699748" y="47925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9748" y="5486598"/>
            <a:ext cx="7865132" cy="480131"/>
            <a:chOff x="699748" y="5379918"/>
            <a:chExt cx="7865132" cy="480131"/>
          </a:xfrm>
        </p:grpSpPr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1259416" y="5379918"/>
              <a:ext cx="730546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在树结构中，逻辑关系表现为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en-US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699748" y="539156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52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11572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给定权值{3, 4, 5, 6, 7}，采用哈夫曼算法构造最优二叉树，带权路经长度是（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57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041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哈夫曼算法如何存储哈夫曼树？为什么？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40718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通常来说，不等长编码的编码效率高于等长编码的编码效率。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46074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在一组编码中，如果某个编码是其他编码的前缀，则解码可能不唯一。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69560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892" y="1147948"/>
            <a:ext cx="10738212" cy="3218779"/>
          </a:xfrm>
        </p:spPr>
        <p:txBody>
          <a:bodyPr>
            <a:normAutofit/>
          </a:bodyPr>
          <a:lstStyle/>
          <a:p>
            <a:r>
              <a:rPr lang="zh-CN" altLang="en-US" dirty="0"/>
              <a:t>之前介绍的队列只允许在表</a:t>
            </a:r>
            <a:r>
              <a:rPr lang="zh-CN" altLang="en-US"/>
              <a:t>的一端删除</a:t>
            </a:r>
            <a:r>
              <a:rPr lang="zh-CN" altLang="en-US" dirty="0"/>
              <a:t>，</a:t>
            </a:r>
            <a:r>
              <a:rPr lang="zh-CN" altLang="en-US"/>
              <a:t>另一端插入。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zh-CN" altLang="en-US" dirty="0"/>
              <a:t>在线性表的两端进行插入和删除，这就是双端队列（</a:t>
            </a:r>
            <a:r>
              <a:rPr lang="en-US" altLang="zh-CN" dirty="0"/>
              <a:t>double-ended queue </a:t>
            </a:r>
            <a:r>
              <a:rPr lang="zh-CN" altLang="en-US" dirty="0"/>
              <a:t>或者</a:t>
            </a:r>
            <a:r>
              <a:rPr lang="en-US" altLang="zh-CN" dirty="0" err="1"/>
              <a:t>deque</a:t>
            </a:r>
            <a:r>
              <a:rPr lang="zh-CN" altLang="en-US" dirty="0"/>
              <a:t>，其发音为</a:t>
            </a:r>
            <a:r>
              <a:rPr lang="en-US" altLang="zh-CN" dirty="0"/>
              <a:t>deck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zh-CN" altLang="en-US"/>
              <a:t>可以</a:t>
            </a:r>
            <a:r>
              <a:rPr lang="zh-CN" altLang="en-US" dirty="0"/>
              <a:t>认为双端队列是栈和队列的泛化，栈和队列是双端队列的特例。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双端队列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46" y="4474262"/>
            <a:ext cx="8642033" cy="13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888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双端队列的抽象数据类型可描述为：</a:t>
            </a:r>
            <a:r>
              <a:rPr lang="en-US" altLang="zh-CN" dirty="0"/>
              <a:t>T</a:t>
            </a:r>
            <a:r>
              <a:rPr lang="zh-CN" altLang="en-US" dirty="0"/>
              <a:t>类型元素构成的双端队列是由</a:t>
            </a:r>
            <a:r>
              <a:rPr lang="en-US" altLang="zh-CN" dirty="0"/>
              <a:t>T</a:t>
            </a:r>
            <a:r>
              <a:rPr lang="zh-CN" altLang="en-US" dirty="0"/>
              <a:t>类型元素构成的有限序列，并且具有以下基本操作：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）构造一个空双端队列（</a:t>
            </a:r>
            <a:r>
              <a:rPr lang="en-US" altLang="zh-CN" dirty="0" err="1"/>
              <a:t>init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）判断一个双端队列是否为空（</a:t>
            </a:r>
            <a:r>
              <a:rPr lang="en-US" altLang="zh-CN" dirty="0"/>
              <a:t>empty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）求双端队列的长度（</a:t>
            </a:r>
            <a:r>
              <a:rPr lang="en-US" altLang="zh-CN" dirty="0" err="1"/>
              <a:t>len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）在双端队列尾部入队一个元素（</a:t>
            </a:r>
            <a:r>
              <a:rPr lang="en-US" altLang="zh-CN" dirty="0"/>
              <a:t>append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）在双端队列头部入队一个元素（</a:t>
            </a:r>
            <a:r>
              <a:rPr lang="en-US" altLang="zh-CN" dirty="0" err="1"/>
              <a:t>appendleft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）在双端队列尾部出队一个元素（</a:t>
            </a:r>
            <a:r>
              <a:rPr lang="en-US" altLang="zh-CN" dirty="0"/>
              <a:t>pop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）在双端队列头部出队一个元素（</a:t>
            </a:r>
            <a:r>
              <a:rPr lang="en-US" altLang="zh-CN" dirty="0" err="1"/>
              <a:t>popleft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）读取双端队列头部元素（</a:t>
            </a:r>
            <a:r>
              <a:rPr lang="en-US" altLang="zh-CN" dirty="0" err="1"/>
              <a:t>getleft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）读取双端队列尾部元素（</a:t>
            </a:r>
            <a:r>
              <a:rPr lang="en-US" altLang="zh-CN" dirty="0" err="1"/>
              <a:t>getright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双端队列可以用顺序存储或链式存储方式</a:t>
            </a:r>
            <a:r>
              <a:rPr lang="zh-CN" altLang="en-US"/>
              <a:t>进行存储。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双端队列的抽象数据类型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48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每次从队列中取出具有最高优先级的元素，这种队列就是优先级队列（</a:t>
            </a:r>
            <a:r>
              <a:rPr lang="en-US" dirty="0"/>
              <a:t>priority queue</a:t>
            </a:r>
            <a:r>
              <a:rPr lang="zh-CN" altLang="en-US" dirty="0"/>
              <a:t>），也称为优先权队列或优先队列。</a:t>
            </a:r>
            <a:endParaRPr lang="en-US" dirty="0"/>
          </a:p>
          <a:p>
            <a:r>
              <a:rPr lang="zh-CN" altLang="en-US" dirty="0"/>
              <a:t>优先级队列是</a:t>
            </a:r>
            <a:r>
              <a:rPr lang="en-US" dirty="0"/>
              <a:t>0</a:t>
            </a:r>
            <a:r>
              <a:rPr lang="zh-CN" altLang="en-US" dirty="0"/>
              <a:t>个或多个元素的集合，每个元素都有一个与之关联的优先级。对于优先级队列主要的操作有：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）查找优先级最高的值；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/>
              <a:t>）出队优先级最高的值；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）入队一个任意优先级的值。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优先级队列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5356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03649" y="1147664"/>
                <a:ext cx="10060586" cy="538376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假设数值越小表明该元素的优先级越高，则如图所示优先级队列中，最先出队的是元素</a:t>
                </a:r>
                <a:r>
                  <a:rPr lang="en-US" dirty="0"/>
                  <a:t>10</a:t>
                </a:r>
                <a:r>
                  <a:rPr lang="zh-CN" altLang="en-US" dirty="0"/>
                  <a:t>，入队新元素则可以直接放在</a:t>
                </a:r>
                <a:r>
                  <a:rPr lang="en-US" dirty="0"/>
                  <a:t>30</a:t>
                </a:r>
                <a:r>
                  <a:rPr lang="zh-CN" altLang="en-US" dirty="0"/>
                  <a:t>之后。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假设用无序表表示优先级队列，入队操作的时间复杂度可以为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，但查找和出队操作都为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如果用有序表表示优先级队列，查找和出队操作效率可以为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，但入队操作的时间复杂度为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用“堆”实现优先级队列，此时入队和出队操作的时间效率都为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03649" y="1147664"/>
                <a:ext cx="10060586" cy="5383763"/>
              </a:xfrm>
              <a:blipFill>
                <a:blip r:embed="rId2"/>
                <a:stretch>
                  <a:fillRect l="-909" t="-906" r="-4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优先级队列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76936"/>
              </p:ext>
            </p:extLst>
          </p:nvPr>
        </p:nvGraphicFramePr>
        <p:xfrm>
          <a:off x="1791479" y="2295331"/>
          <a:ext cx="7063272" cy="681135"/>
        </p:xfrm>
        <a:graphic>
          <a:graphicData uri="http://schemas.openxmlformats.org/drawingml/2006/table">
            <a:tbl>
              <a:tblPr firstRow="1" firstCol="1" bandRow="1"/>
              <a:tblGrid>
                <a:gridCol w="1176873">
                  <a:extLst>
                    <a:ext uri="{9D8B030D-6E8A-4147-A177-3AD203B41FA5}">
                      <a16:colId xmlns:a16="http://schemas.microsoft.com/office/drawing/2014/main" val="172881058"/>
                    </a:ext>
                  </a:extLst>
                </a:gridCol>
                <a:gridCol w="1176873">
                  <a:extLst>
                    <a:ext uri="{9D8B030D-6E8A-4147-A177-3AD203B41FA5}">
                      <a16:colId xmlns:a16="http://schemas.microsoft.com/office/drawing/2014/main" val="542802007"/>
                    </a:ext>
                  </a:extLst>
                </a:gridCol>
                <a:gridCol w="1176873">
                  <a:extLst>
                    <a:ext uri="{9D8B030D-6E8A-4147-A177-3AD203B41FA5}">
                      <a16:colId xmlns:a16="http://schemas.microsoft.com/office/drawing/2014/main" val="3792888839"/>
                    </a:ext>
                  </a:extLst>
                </a:gridCol>
                <a:gridCol w="1176873">
                  <a:extLst>
                    <a:ext uri="{9D8B030D-6E8A-4147-A177-3AD203B41FA5}">
                      <a16:colId xmlns:a16="http://schemas.microsoft.com/office/drawing/2014/main" val="2431560404"/>
                    </a:ext>
                  </a:extLst>
                </a:gridCol>
                <a:gridCol w="1177890">
                  <a:extLst>
                    <a:ext uri="{9D8B030D-6E8A-4147-A177-3AD203B41FA5}">
                      <a16:colId xmlns:a16="http://schemas.microsoft.com/office/drawing/2014/main" val="1812363996"/>
                    </a:ext>
                  </a:extLst>
                </a:gridCol>
                <a:gridCol w="1177890">
                  <a:extLst>
                    <a:ext uri="{9D8B030D-6E8A-4147-A177-3AD203B41FA5}">
                      <a16:colId xmlns:a16="http://schemas.microsoft.com/office/drawing/2014/main" val="2056759359"/>
                    </a:ext>
                  </a:extLst>
                </a:gridCol>
              </a:tblGrid>
              <a:tr h="6811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优先级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73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4789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二叉堆，简称堆（</a:t>
                </a:r>
                <a:r>
                  <a:rPr lang="en-US" dirty="0"/>
                  <a:t>heap</a:t>
                </a:r>
                <a:r>
                  <a:rPr lang="zh-CN" altLang="en-US" dirty="0"/>
                  <a:t>），是具有下列性质的完全二叉树：每个结点的值都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小于或等于</a:t>
                </a:r>
                <a:r>
                  <a:rPr lang="zh-CN" altLang="en-US" dirty="0"/>
                  <a:t>其左右孩子结点的值，称为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小顶堆</a:t>
                </a:r>
                <a:r>
                  <a:rPr lang="zh-CN" altLang="en-US" dirty="0"/>
                  <a:t>（小根堆），或者每个结点的值都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大于或等于</a:t>
                </a:r>
                <a:r>
                  <a:rPr lang="zh-CN" altLang="en-US" dirty="0"/>
                  <a:t>其左右孩子结点的值称为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大顶堆</a:t>
                </a:r>
                <a:r>
                  <a:rPr lang="zh-CN" altLang="en-US" dirty="0"/>
                  <a:t>（大根堆）。</a:t>
                </a:r>
                <a:endParaRPr lang="en-US" altLang="zh-CN" dirty="0"/>
              </a:p>
              <a:p>
                <a:r>
                  <a:rPr lang="zh-CN" altLang="en-US" dirty="0"/>
                  <a:t>如果对含</a:t>
                </a:r>
                <a:r>
                  <a:rPr lang="en-US" dirty="0"/>
                  <a:t>n</a:t>
                </a:r>
                <a:r>
                  <a:rPr lang="zh-CN" altLang="en-US" dirty="0"/>
                  <a:t>个结点的完全二叉树按层序进行</a:t>
                </a:r>
                <a:r>
                  <a:rPr lang="en-US" dirty="0"/>
                  <a:t>1</a:t>
                </a:r>
                <a:r>
                  <a:rPr lang="zh-CN" altLang="en-US" dirty="0"/>
                  <a:t>至</a:t>
                </a:r>
                <a:r>
                  <a:rPr lang="en-US" dirty="0"/>
                  <a:t>n</a:t>
                </a:r>
                <a:r>
                  <a:rPr lang="zh-CN" altLang="en-US" dirty="0"/>
                  <a:t>的编号，则编号为</a:t>
                </a:r>
                <a:r>
                  <a:rPr lang="en-US" dirty="0" err="1"/>
                  <a:t>i</a:t>
                </a:r>
                <a:r>
                  <a:rPr lang="zh-CN" altLang="en-US" dirty="0"/>
                  <a:t>的结点，其左孩子存在时为</a:t>
                </a:r>
                <a:r>
                  <a:rPr lang="en-US" dirty="0"/>
                  <a:t>2i</a:t>
                </a:r>
                <a:r>
                  <a:rPr lang="zh-CN" altLang="en-US" dirty="0"/>
                  <a:t>号，右孩子存在时为</a:t>
                </a:r>
                <a:r>
                  <a:rPr lang="en-US" dirty="0"/>
                  <a:t>2i+1</a:t>
                </a:r>
                <a:r>
                  <a:rPr lang="zh-CN" altLang="en-US" dirty="0"/>
                  <a:t>号。因此，如果</a:t>
                </a:r>
                <a:r>
                  <a:rPr lang="en-US" dirty="0" err="1"/>
                  <a:t>i</a:t>
                </a:r>
                <a:r>
                  <a:rPr lang="zh-CN" altLang="en-US" dirty="0"/>
                  <a:t>号结点的值用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i</a:t>
                </a:r>
                <a:r>
                  <a:rPr lang="zh-CN" altLang="en-US" dirty="0"/>
                  <a:t>表示，则堆中各结点的值满足：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小顶堆）</m:t>
                        </m:r>
                      </m:e>
                    </m:d>
                  </m:oMath>
                </a14:m>
                <a:r>
                  <a:rPr lang="en-US" dirty="0"/>
                  <a:t>		</a:t>
                </a:r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大顶堆）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9" t="-3129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二叉堆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8669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之前介绍了完全二叉树的顺序存储方案，一棵完全二叉树与一个线性序列等价，因此也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常把堆定义为一个满足上述大小关系的序列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如下图所示的完全二叉树是一个小顶堆，也可以说序列</a:t>
                </a:r>
                <a:r>
                  <a:rPr lang="en-US" dirty="0"/>
                  <a:t>(12, 36, 27, 65, 40, 34, 98, 81, 73, 55, 49)</a:t>
                </a:r>
                <a:r>
                  <a:rPr lang="zh-CN" altLang="en-US" dirty="0"/>
                  <a:t>是一个小顶堆。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3"/>
                <a:stretch>
                  <a:fillRect l="-1249" t="-2503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17641" y="3581484"/>
          <a:ext cx="4404049" cy="31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48431" imgH="3876540" progId="Visio.Drawing.15">
                  <p:embed/>
                </p:oleObj>
              </mc:Choice>
              <mc:Fallback>
                <p:oleObj name="Visio" r:id="rId4" imgW="5448431" imgH="387654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641" y="3581484"/>
                        <a:ext cx="4404049" cy="3125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二叉堆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850647"/>
            <a:ext cx="10501004" cy="1118255"/>
            <a:chOff x="744847" y="850647"/>
            <a:chExt cx="10501004" cy="1118255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850647"/>
              <a:ext cx="992909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：结点序列 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kumimoji="1"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800" b="1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称为一条由 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 </a:t>
              </a:r>
              <a:r>
                <a:rPr kumimoji="1"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800" b="1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的路径，当且仅当满足如下关系：结点 </a:t>
              </a:r>
              <a:r>
                <a:rPr kumimoji="1"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 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的双亲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（1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&lt;=</a:t>
              </a:r>
              <a:r>
                <a:rPr kumimoji="1"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路径长度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：路径上经过的边的个数</a:t>
              </a: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231630" y="2789794"/>
            <a:ext cx="967818" cy="2572027"/>
            <a:chOff x="9231630" y="2789794"/>
            <a:chExt cx="967818" cy="2572027"/>
          </a:xfrm>
          <a:solidFill>
            <a:srgbClr val="D2D2D2"/>
          </a:solidFill>
        </p:grpSpPr>
        <p:sp>
          <p:nvSpPr>
            <p:cNvPr id="66" name="Line 72"/>
            <p:cNvSpPr>
              <a:spLocks noChangeShapeType="1"/>
            </p:cNvSpPr>
            <p:nvPr/>
          </p:nvSpPr>
          <p:spPr bwMode="auto">
            <a:xfrm flipH="1">
              <a:off x="9803448" y="2789794"/>
              <a:ext cx="396000" cy="52764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>
              <a:off x="9669463" y="3760033"/>
              <a:ext cx="0" cy="57600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 flipH="1">
              <a:off x="9231630" y="4775081"/>
              <a:ext cx="314483" cy="58674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99748" y="4887578"/>
            <a:ext cx="5106692" cy="480131"/>
            <a:chOff x="699748" y="4780898"/>
            <a:chExt cx="5106692" cy="480131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1259416" y="4780898"/>
              <a:ext cx="454702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在树结构中，路径是唯一的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84"/>
            <p:cNvSpPr/>
            <p:nvPr/>
          </p:nvSpPr>
          <p:spPr bwMode="auto">
            <a:xfrm>
              <a:off x="699748" y="47925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75327" y="2963600"/>
            <a:ext cx="8002913" cy="1118255"/>
            <a:chOff x="744847" y="2141349"/>
            <a:chExt cx="8636412" cy="1118255"/>
          </a:xfrm>
        </p:grpSpPr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16759" y="2141349"/>
              <a:ext cx="8064500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祖先、子孙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：如果有一条路径从结点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到结点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的祖先，而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的子孙</a:t>
              </a:r>
            </a:p>
          </p:txBody>
        </p:sp>
        <p:grpSp>
          <p:nvGrpSpPr>
            <p:cNvPr id="93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52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2713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堆主要用于实现优先级队列，优先级队列的操作特点是每次出队的元素是优先级最高的元素，在无序表结构下出队算法的性能为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，而利用堆实现优先级队列，入队和出队算法性能都为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在第</a:t>
                </a:r>
                <a:r>
                  <a:rPr lang="en-US" dirty="0"/>
                  <a:t>8</a:t>
                </a:r>
                <a:r>
                  <a:rPr lang="zh-CN" altLang="en-US" dirty="0"/>
                  <a:t>章</a:t>
                </a:r>
                <a:r>
                  <a:rPr lang="zh-CN" altLang="en-US"/>
                  <a:t>中，将</a:t>
                </a:r>
                <a:r>
                  <a:rPr lang="zh-CN" altLang="en-US" dirty="0"/>
                  <a:t>介绍如何利用堆实现堆排序。</a:t>
                </a:r>
                <a:endParaRPr lang="en-US" altLang="zh-CN" dirty="0"/>
              </a:p>
              <a:p>
                <a:r>
                  <a:rPr lang="zh-CN" altLang="en-US" dirty="0"/>
                  <a:t>下面以小顶堆为例介绍</a:t>
                </a:r>
                <a:r>
                  <a:rPr lang="zh-CN" altLang="en-US"/>
                  <a:t>堆的插入和删除。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3"/>
                <a:stretch>
                  <a:fillRect l="-1249" t="-2503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二叉堆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825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插入操作</a:t>
            </a:r>
            <a:endParaRPr 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49642"/>
              </p:ext>
            </p:extLst>
          </p:nvPr>
        </p:nvGraphicFramePr>
        <p:xfrm>
          <a:off x="828737" y="1081002"/>
          <a:ext cx="3645089" cy="256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4123" imgH="3876540" progId="Visio.Drawing.15">
                  <p:embed/>
                </p:oleObj>
              </mc:Choice>
              <mc:Fallback>
                <p:oleObj name="Visio" r:id="rId2" imgW="5534123" imgH="3876540" progId="Visio.Drawing.1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37" y="1081002"/>
                        <a:ext cx="3645089" cy="2565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98224"/>
              </p:ext>
            </p:extLst>
          </p:nvPr>
        </p:nvGraphicFramePr>
        <p:xfrm>
          <a:off x="6396396" y="1065459"/>
          <a:ext cx="3690313" cy="25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4123" imgH="3876540" progId="Visio.Drawing.15">
                  <p:embed/>
                </p:oleObj>
              </mc:Choice>
              <mc:Fallback>
                <p:oleObj name="Visio" r:id="rId4" imgW="5534123" imgH="3876540" progId="Visio.Drawing.15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396" y="1065459"/>
                        <a:ext cx="3690313" cy="25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8194"/>
              </p:ext>
            </p:extLst>
          </p:nvPr>
        </p:nvGraphicFramePr>
        <p:xfrm>
          <a:off x="944077" y="3893676"/>
          <a:ext cx="3770465" cy="263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34123" imgH="3876540" progId="Visio.Drawing.15">
                  <p:embed/>
                </p:oleObj>
              </mc:Choice>
              <mc:Fallback>
                <p:oleObj name="Visio" r:id="rId6" imgW="5534123" imgH="3876540" progId="Visio.Drawing.15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77" y="3893676"/>
                        <a:ext cx="3770465" cy="2639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149022"/>
              </p:ext>
            </p:extLst>
          </p:nvPr>
        </p:nvGraphicFramePr>
        <p:xfrm>
          <a:off x="6519400" y="3892961"/>
          <a:ext cx="3859579" cy="270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34123" imgH="3876540" progId="Visio.Drawing.15">
                  <p:embed/>
                </p:oleObj>
              </mc:Choice>
              <mc:Fallback>
                <p:oleObj name="Visio" r:id="rId8" imgW="5534123" imgH="3876540" progId="Visio.Drawing.15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400" y="3892961"/>
                        <a:ext cx="3859579" cy="2706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9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删除操作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4666"/>
              </p:ext>
            </p:extLst>
          </p:nvPr>
        </p:nvGraphicFramePr>
        <p:xfrm>
          <a:off x="732024" y="1206100"/>
          <a:ext cx="3411974" cy="241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8431" imgH="3876540" progId="Visio.Drawing.15">
                  <p:embed/>
                </p:oleObj>
              </mc:Choice>
              <mc:Fallback>
                <p:oleObj name="Visio" r:id="rId2" imgW="5448431" imgH="3876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24" y="1206100"/>
                        <a:ext cx="3411974" cy="2418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81429"/>
              </p:ext>
            </p:extLst>
          </p:nvPr>
        </p:nvGraphicFramePr>
        <p:xfrm>
          <a:off x="7175240" y="1167686"/>
          <a:ext cx="3450628" cy="244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48431" imgH="3876540" progId="Visio.Drawing.15">
                  <p:embed/>
                </p:oleObj>
              </mc:Choice>
              <mc:Fallback>
                <p:oleObj name="Visio" r:id="rId4" imgW="5448431" imgH="387654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40" y="1167686"/>
                        <a:ext cx="3450628" cy="2445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74483"/>
              </p:ext>
            </p:extLst>
          </p:nvPr>
        </p:nvGraphicFramePr>
        <p:xfrm>
          <a:off x="447868" y="3761599"/>
          <a:ext cx="3793625" cy="268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448431" imgH="3876540" progId="Visio.Drawing.15">
                  <p:embed/>
                </p:oleObj>
              </mc:Choice>
              <mc:Fallback>
                <p:oleObj name="Visio" r:id="rId6" imgW="5448431" imgH="387654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68" y="3761599"/>
                        <a:ext cx="3793625" cy="2680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76894"/>
              </p:ext>
            </p:extLst>
          </p:nvPr>
        </p:nvGraphicFramePr>
        <p:xfrm>
          <a:off x="7175241" y="4077478"/>
          <a:ext cx="3373250" cy="240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448431" imgH="3876540" progId="Visio.Drawing.15">
                  <p:embed/>
                </p:oleObj>
              </mc:Choice>
              <mc:Fallback>
                <p:oleObj name="Visio" r:id="rId8" imgW="5448431" imgH="387654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41" y="4077478"/>
                        <a:ext cx="3373250" cy="2400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18113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3093" y="1586721"/>
            <a:ext cx="80274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template &lt;class </a:t>
            </a:r>
            <a:r>
              <a:rPr lang="en-US" dirty="0" err="1"/>
              <a:t>DataType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CTree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&gt;::recursive_height1(</a:t>
            </a:r>
            <a:r>
              <a:rPr lang="en-US" dirty="0" err="1"/>
              <a:t>CSNode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 *</a:t>
            </a:r>
            <a:r>
              <a:rPr lang="en-US" dirty="0" err="1"/>
              <a:t>sub_root</a:t>
            </a:r>
            <a:r>
              <a:rPr lang="en-US" dirty="0"/>
              <a:t>) {</a:t>
            </a:r>
          </a:p>
          <a:p>
            <a:r>
              <a:rPr lang="en-US" dirty="0"/>
              <a:t>	if (not </a:t>
            </a:r>
            <a:r>
              <a:rPr lang="en-US" dirty="0" err="1"/>
              <a:t>sub_root</a:t>
            </a:r>
            <a:r>
              <a:rPr lang="en-US" dirty="0"/>
              <a:t>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maxHeight</a:t>
            </a:r>
            <a:r>
              <a:rPr lang="en-US" dirty="0"/>
              <a:t> = 0;</a:t>
            </a:r>
          </a:p>
          <a:p>
            <a:r>
              <a:rPr lang="en-US" dirty="0"/>
              <a:t>	</a:t>
            </a:r>
            <a:r>
              <a:rPr lang="en-US" dirty="0" err="1"/>
              <a:t>CSNode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 *p = </a:t>
            </a:r>
            <a:r>
              <a:rPr lang="en-US" dirty="0" err="1"/>
              <a:t>sub_root</a:t>
            </a:r>
            <a:r>
              <a:rPr lang="en-US" dirty="0"/>
              <a:t>-&gt;</a:t>
            </a:r>
            <a:r>
              <a:rPr lang="en-US" dirty="0" err="1"/>
              <a:t>firstchild</a:t>
            </a:r>
            <a:r>
              <a:rPr lang="en-US" dirty="0"/>
              <a:t>;</a:t>
            </a:r>
          </a:p>
          <a:p>
            <a:r>
              <a:rPr lang="en-US" dirty="0"/>
              <a:t>	while (p)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h = recursive_height1(p);</a:t>
            </a:r>
          </a:p>
          <a:p>
            <a:r>
              <a:rPr lang="en-US" dirty="0"/>
              <a:t>		if (h &gt; </a:t>
            </a:r>
            <a:r>
              <a:rPr lang="en-US" dirty="0" err="1"/>
              <a:t>maxHeight</a:t>
            </a:r>
            <a:r>
              <a:rPr lang="en-US" dirty="0"/>
              <a:t>) </a:t>
            </a:r>
          </a:p>
          <a:p>
            <a:r>
              <a:rPr lang="en-US" dirty="0"/>
              <a:t>			</a:t>
            </a:r>
            <a:r>
              <a:rPr lang="en-US" dirty="0" err="1"/>
              <a:t>maxHeight</a:t>
            </a:r>
            <a:r>
              <a:rPr lang="en-US" dirty="0"/>
              <a:t> = h;		</a:t>
            </a:r>
          </a:p>
          <a:p>
            <a:r>
              <a:rPr lang="en-US" dirty="0"/>
              <a:t>		p = p-&gt;</a:t>
            </a:r>
            <a:r>
              <a:rPr lang="en-US" dirty="0" err="1"/>
              <a:t>rightsib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</a:t>
            </a:r>
            <a:r>
              <a:rPr lang="en-US" dirty="0" err="1"/>
              <a:t>maxHeight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求二叉树的高度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62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前序遍历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695061" y="184505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template &lt;class </a:t>
            </a:r>
            <a:r>
              <a:rPr lang="en-US" dirty="0" err="1"/>
              <a:t>DataType</a:t>
            </a:r>
            <a:r>
              <a:rPr lang="en-US" dirty="0"/>
              <a:t>&gt;</a:t>
            </a:r>
          </a:p>
          <a:p>
            <a:r>
              <a:rPr lang="en-US" dirty="0" err="1"/>
              <a:t>CSNode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&gt;* </a:t>
            </a:r>
            <a:r>
              <a:rPr lang="en-US" dirty="0" err="1"/>
              <a:t>CTree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&gt;::</a:t>
            </a:r>
            <a:r>
              <a:rPr lang="en-US" dirty="0" err="1"/>
              <a:t>recursive_create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CSNode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 *</a:t>
            </a:r>
            <a:r>
              <a:rPr lang="en-US" dirty="0" err="1"/>
              <a:t>sub_root</a:t>
            </a:r>
            <a:r>
              <a:rPr lang="en-US" dirty="0"/>
              <a:t>;</a:t>
            </a:r>
          </a:p>
          <a:p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cin.get</a:t>
            </a:r>
            <a:r>
              <a:rPr lang="en-US" dirty="0"/>
              <a:t>();</a:t>
            </a:r>
          </a:p>
          <a:p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 == '#')</a:t>
            </a:r>
          </a:p>
          <a:p>
            <a:r>
              <a:rPr lang="en-US" dirty="0"/>
              <a:t>		</a:t>
            </a:r>
            <a:r>
              <a:rPr lang="en-US" dirty="0" err="1"/>
              <a:t>sub_root</a:t>
            </a:r>
            <a:r>
              <a:rPr lang="en-US" dirty="0"/>
              <a:t> = NULL;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</a:t>
            </a:r>
            <a:r>
              <a:rPr lang="en-US" dirty="0" err="1"/>
              <a:t>sub_root</a:t>
            </a:r>
            <a:r>
              <a:rPr lang="en-US" dirty="0"/>
              <a:t> = new </a:t>
            </a:r>
            <a:r>
              <a:rPr lang="en-US" dirty="0" err="1"/>
              <a:t>CSNode</a:t>
            </a:r>
            <a:r>
              <a:rPr lang="en-US" dirty="0"/>
              <a:t>&lt;char&gt;;</a:t>
            </a:r>
          </a:p>
          <a:p>
            <a:r>
              <a:rPr lang="en-US" dirty="0"/>
              <a:t>		</a:t>
            </a:r>
            <a:r>
              <a:rPr lang="en-US" dirty="0" err="1"/>
              <a:t>sub_root</a:t>
            </a:r>
            <a:r>
              <a:rPr lang="en-US" dirty="0"/>
              <a:t>-&gt;data =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sub_root</a:t>
            </a:r>
            <a:r>
              <a:rPr lang="en-US" dirty="0"/>
              <a:t>-&gt;</a:t>
            </a:r>
            <a:r>
              <a:rPr lang="en-US" dirty="0" err="1"/>
              <a:t>firstchild</a:t>
            </a:r>
            <a:r>
              <a:rPr lang="en-US" dirty="0"/>
              <a:t> = </a:t>
            </a:r>
            <a:r>
              <a:rPr lang="en-US" dirty="0" err="1"/>
              <a:t>recursive_create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sub_root</a:t>
            </a:r>
            <a:r>
              <a:rPr lang="en-US" dirty="0"/>
              <a:t>-&gt;</a:t>
            </a:r>
            <a:r>
              <a:rPr lang="en-US" dirty="0" err="1"/>
              <a:t>rightsib</a:t>
            </a:r>
            <a:r>
              <a:rPr lang="en-US" dirty="0"/>
              <a:t> = </a:t>
            </a:r>
            <a:r>
              <a:rPr lang="en-US" dirty="0" err="1"/>
              <a:t>recursive_create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</a:t>
            </a:r>
            <a:r>
              <a:rPr lang="en-US" dirty="0" err="1"/>
              <a:t>sub_root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8617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层次遍历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489787" y="1896090"/>
            <a:ext cx="84286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template &lt;class </a:t>
            </a:r>
            <a:r>
              <a:rPr lang="en-US" dirty="0" err="1"/>
              <a:t>DataType</a:t>
            </a:r>
            <a:r>
              <a:rPr lang="en-US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CTree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&gt;::</a:t>
            </a:r>
            <a:r>
              <a:rPr lang="en-US" dirty="0" err="1"/>
              <a:t>levelorder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CSNode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 *Q[100], *q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front = -1, rear = -1;</a:t>
            </a:r>
          </a:p>
          <a:p>
            <a:r>
              <a:rPr lang="en-US" dirty="0"/>
              <a:t>	if (root == </a:t>
            </a:r>
            <a:r>
              <a:rPr lang="en-US" dirty="0" err="1"/>
              <a:t>nullptr</a:t>
            </a:r>
            <a:r>
              <a:rPr lang="en-US" dirty="0"/>
              <a:t>) return;</a:t>
            </a:r>
          </a:p>
          <a:p>
            <a:r>
              <a:rPr lang="en-US" dirty="0"/>
              <a:t>	Q[++rear] = root;</a:t>
            </a:r>
          </a:p>
          <a:p>
            <a:r>
              <a:rPr lang="en-US" dirty="0"/>
              <a:t>	while (front != rear)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q = Q[++front];      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q-&gt;data;</a:t>
            </a:r>
          </a:p>
          <a:p>
            <a:r>
              <a:rPr lang="en-US" dirty="0"/>
              <a:t>		q = q-&gt;</a:t>
            </a:r>
            <a:r>
              <a:rPr lang="en-US" dirty="0" err="1"/>
              <a:t>firstchild</a:t>
            </a:r>
            <a:r>
              <a:rPr lang="en-US" dirty="0"/>
              <a:t>;</a:t>
            </a:r>
          </a:p>
          <a:p>
            <a:r>
              <a:rPr lang="en-US" dirty="0"/>
              <a:t>		while (q) {</a:t>
            </a:r>
          </a:p>
          <a:p>
            <a:r>
              <a:rPr lang="en-US" dirty="0"/>
              <a:t>			Q[++rear] = q;</a:t>
            </a:r>
          </a:p>
          <a:p>
            <a:r>
              <a:rPr lang="en-US" dirty="0"/>
              <a:t>			q = q-&gt;</a:t>
            </a:r>
            <a:r>
              <a:rPr lang="en-US" dirty="0" err="1"/>
              <a:t>rightsib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90047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04850" y="36322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假设树采用双亲表示法存储，编写算法求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树的深度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sp>
        <p:nvSpPr>
          <p:cNvPr id="11" name="矩形 10"/>
          <p:cNvSpPr/>
          <p:nvPr/>
        </p:nvSpPr>
        <p:spPr>
          <a:xfrm>
            <a:off x="763905" y="202237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PTree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&gt;::Height(</a:t>
            </a:r>
            <a:r>
              <a:rPr lang="en-US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treeNum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</a:t>
            </a:r>
            <a:r>
              <a:rPr lang="en-US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treeNum;i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(tree[</a:t>
            </a:r>
            <a:r>
              <a:rPr lang="en-US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== </a:t>
            </a:r>
            <a:r>
              <a:rPr lang="en-US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current = Height(</a:t>
            </a:r>
            <a:r>
              <a:rPr lang="en-US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(current &gt; count)</a:t>
            </a:r>
          </a:p>
          <a:p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count = current;</a:t>
            </a:r>
          </a:p>
          <a:p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+ 1;</a:t>
            </a:r>
          </a:p>
          <a:p>
            <a:r>
              <a:rPr 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1600" dirty="0"/>
          </a:p>
        </p:txBody>
      </p:sp>
      <p:sp>
        <p:nvSpPr>
          <p:cNvPr id="12" name="右箭头 11">
            <a:hlinkClick r:id="rId12" action="ppaction://hlinksldjump"/>
          </p:cNvPr>
          <p:cNvSpPr/>
          <p:nvPr/>
        </p:nvSpPr>
        <p:spPr>
          <a:xfrm>
            <a:off x="9545216" y="4954555"/>
            <a:ext cx="718457" cy="36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908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850647"/>
            <a:ext cx="10501004" cy="1118255"/>
            <a:chOff x="744847" y="850647"/>
            <a:chExt cx="10501004" cy="1118255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850647"/>
              <a:ext cx="992909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结点所在层数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：根结点的层数为 1；对其余结点，若某结点在第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层，则其孩子结点在第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06091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树的深度（高度）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：树中所有结点的最大层数</a:t>
              </a: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75327" y="2689280"/>
            <a:ext cx="8002913" cy="605294"/>
            <a:chOff x="744847" y="2141349"/>
            <a:chExt cx="8636412" cy="605294"/>
          </a:xfrm>
        </p:grpSpPr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16759" y="2141349"/>
              <a:ext cx="8064500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树的宽度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树中每一层结点个数的最大值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20455" y="2648624"/>
            <a:ext cx="1128835" cy="3017520"/>
            <a:chOff x="8020455" y="2648624"/>
            <a:chExt cx="1128835" cy="3017520"/>
          </a:xfrm>
        </p:grpSpPr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8020455" y="3940308"/>
              <a:ext cx="1128835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深度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467090" y="2648624"/>
              <a:ext cx="432000" cy="3017520"/>
              <a:chOff x="8467090" y="2648624"/>
              <a:chExt cx="432000" cy="3017520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8467090" y="2648624"/>
                <a:ext cx="432000" cy="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 flipV="1">
                <a:off x="8619490" y="2648624"/>
                <a:ext cx="0" cy="115200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39"/>
              <p:cNvSpPr>
                <a:spLocks noChangeShapeType="1"/>
              </p:cNvSpPr>
              <p:nvPr/>
            </p:nvSpPr>
            <p:spPr bwMode="auto">
              <a:xfrm>
                <a:off x="8467090" y="5666144"/>
                <a:ext cx="432000" cy="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 flipV="1">
                <a:off x="8643620" y="4465517"/>
                <a:ext cx="0" cy="115200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1620" y="4397894"/>
            <a:ext cx="4496066" cy="387798"/>
            <a:chOff x="6891620" y="4397894"/>
            <a:chExt cx="4496066" cy="387798"/>
          </a:xfrm>
        </p:grpSpPr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8147686" y="4585692"/>
              <a:ext cx="3240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36"/>
            <p:cNvSpPr txBox="1">
              <a:spLocks noChangeArrowheads="1"/>
            </p:cNvSpPr>
            <p:nvPr/>
          </p:nvSpPr>
          <p:spPr bwMode="auto">
            <a:xfrm>
              <a:off x="6891620" y="4397894"/>
              <a:ext cx="1128835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宽度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</a:p>
          </p:txBody>
        </p:sp>
      </p:grpSp>
      <p:sp>
        <p:nvSpPr>
          <p:cNvPr id="4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52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30252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772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线性结构和树结构的比较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7972" y="2954731"/>
            <a:ext cx="8452302" cy="461665"/>
            <a:chOff x="347972" y="2954731"/>
            <a:chExt cx="8452302" cy="461665"/>
          </a:xfrm>
        </p:grpSpPr>
        <p:sp>
          <p:nvSpPr>
            <p:cNvPr id="64" name="Text Box 1047"/>
            <p:cNvSpPr txBox="1">
              <a:spLocks noChangeArrowheads="1"/>
            </p:cNvSpPr>
            <p:nvPr/>
          </p:nvSpPr>
          <p:spPr bwMode="auto">
            <a:xfrm>
              <a:off x="347972" y="2954731"/>
              <a:ext cx="43216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开始结点（只有一个）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无前驱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1048"/>
            <p:cNvSpPr txBox="1">
              <a:spLocks noChangeArrowheads="1"/>
            </p:cNvSpPr>
            <p:nvPr/>
          </p:nvSpPr>
          <p:spPr bwMode="auto">
            <a:xfrm>
              <a:off x="4848536" y="2954731"/>
              <a:ext cx="39517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根结点（只有一个）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无双亲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7972" y="3898659"/>
            <a:ext cx="8791152" cy="461665"/>
            <a:chOff x="347972" y="3898659"/>
            <a:chExt cx="8791152" cy="461665"/>
          </a:xfrm>
        </p:grpSpPr>
        <p:sp>
          <p:nvSpPr>
            <p:cNvPr id="69" name="Text Box 1051"/>
            <p:cNvSpPr txBox="1">
              <a:spLocks noChangeArrowheads="1"/>
            </p:cNvSpPr>
            <p:nvPr/>
          </p:nvSpPr>
          <p:spPr bwMode="auto">
            <a:xfrm>
              <a:off x="347972" y="3898659"/>
              <a:ext cx="43370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终端结点（只有一个）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无后继</a:t>
              </a:r>
            </a:p>
          </p:txBody>
        </p:sp>
        <p:sp>
          <p:nvSpPr>
            <p:cNvPr id="70" name="Text Box 1052"/>
            <p:cNvSpPr txBox="1">
              <a:spLocks noChangeArrowheads="1"/>
            </p:cNvSpPr>
            <p:nvPr/>
          </p:nvSpPr>
          <p:spPr bwMode="auto">
            <a:xfrm>
              <a:off x="4848535" y="3898659"/>
              <a:ext cx="42905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叶子结点(可以有多个)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无孩子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7972" y="4855210"/>
            <a:ext cx="8883651" cy="461665"/>
            <a:chOff x="347972" y="4855210"/>
            <a:chExt cx="8883651" cy="461665"/>
          </a:xfrm>
        </p:grpSpPr>
        <p:sp>
          <p:nvSpPr>
            <p:cNvPr id="74" name="Text Box 1055"/>
            <p:cNvSpPr txBox="1">
              <a:spLocks noChangeArrowheads="1"/>
            </p:cNvSpPr>
            <p:nvPr/>
          </p:nvSpPr>
          <p:spPr bwMode="auto">
            <a:xfrm>
              <a:off x="347972" y="4855210"/>
              <a:ext cx="43545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其它元素：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一个前驱,一个后继</a:t>
              </a:r>
            </a:p>
          </p:txBody>
        </p:sp>
        <p:sp>
          <p:nvSpPr>
            <p:cNvPr id="75" name="Text Box 1056"/>
            <p:cNvSpPr txBox="1">
              <a:spLocks noChangeArrowheads="1"/>
            </p:cNvSpPr>
            <p:nvPr/>
          </p:nvSpPr>
          <p:spPr bwMode="auto">
            <a:xfrm>
              <a:off x="4848535" y="4855210"/>
              <a:ext cx="43830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其它结点：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一个双亲,多个孩子</a:t>
              </a:r>
            </a:p>
          </p:txBody>
        </p:sp>
      </p:grpSp>
      <p:sp>
        <p:nvSpPr>
          <p:cNvPr id="78" name="Text Box 1063"/>
          <p:cNvSpPr txBox="1">
            <a:spLocks noChangeArrowheads="1"/>
          </p:cNvSpPr>
          <p:nvPr/>
        </p:nvSpPr>
        <p:spPr bwMode="auto">
          <a:xfrm>
            <a:off x="1723231" y="5473159"/>
            <a:ext cx="6335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8800273" y="628410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8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5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7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9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213802" y="1025444"/>
            <a:ext cx="6989445" cy="524827"/>
            <a:chOff x="2657476" y="1961197"/>
            <a:chExt cx="6989445" cy="524827"/>
          </a:xfrm>
        </p:grpSpPr>
        <p:sp>
          <p:nvSpPr>
            <p:cNvPr id="108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Oval 17"/>
            <p:cNvSpPr>
              <a:spLocks noChangeArrowheads="1"/>
            </p:cNvSpPr>
            <p:nvPr/>
          </p:nvSpPr>
          <p:spPr bwMode="auto">
            <a:xfrm>
              <a:off x="5907089" y="2027237"/>
              <a:ext cx="442913" cy="427037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592455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7251384" y="197802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 Box 1044"/>
          <p:cNvSpPr txBox="1">
            <a:spLocks noChangeArrowheads="1"/>
          </p:cNvSpPr>
          <p:nvPr/>
        </p:nvSpPr>
        <p:spPr bwMode="auto">
          <a:xfrm>
            <a:off x="1534160" y="2042238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</a:p>
        </p:txBody>
      </p:sp>
      <p:sp>
        <p:nvSpPr>
          <p:cNvPr id="54" name="Text Box 1046"/>
          <p:cNvSpPr txBox="1">
            <a:spLocks noChangeArrowheads="1"/>
          </p:cNvSpPr>
          <p:nvPr/>
        </p:nvSpPr>
        <p:spPr bwMode="auto">
          <a:xfrm>
            <a:off x="5792470" y="204223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5577" y="2004212"/>
            <a:ext cx="108000" cy="3960000"/>
          </a:xfrm>
          <a:prstGeom prst="rect">
            <a:avLst/>
          </a:prstGeom>
          <a:solidFill>
            <a:srgbClr val="5C307D">
              <a:alpha val="50000"/>
            </a:srgbClr>
          </a:solidFill>
          <a:ln>
            <a:solidFill>
              <a:srgbClr val="507D7D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3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9" grpId="0"/>
      <p:bldP spid="54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树的提出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052512" y="988570"/>
            <a:ext cx="10545127" cy="66255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树的应用很广泛，在不同的实际应用中，树的基本操作不尽相同</a:t>
            </a:r>
          </a:p>
        </p:txBody>
      </p:sp>
      <p:sp>
        <p:nvSpPr>
          <p:cNvPr id="2" name="矩形 1"/>
          <p:cNvSpPr/>
          <p:nvPr/>
        </p:nvSpPr>
        <p:spPr>
          <a:xfrm>
            <a:off x="1052512" y="1989444"/>
            <a:ext cx="9645968" cy="416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Tree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树由一个根结点和若干棵子树构成，树中结点具有层次关系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InitTree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初始化一棵树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DestroyTree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销毁一棵树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前序遍历树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后序遍历树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层序遍历树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73075" y="4639607"/>
            <a:ext cx="4392845" cy="906899"/>
            <a:chOff x="4873075" y="4532927"/>
            <a:chExt cx="4392845" cy="906899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18760" y="4755543"/>
              <a:ext cx="3947160" cy="46166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简单起见，只讨论树的遍历</a:t>
              </a:r>
            </a:p>
          </p:txBody>
        </p:sp>
        <p:sp>
          <p:nvSpPr>
            <p:cNvPr id="26" name="右大括号 25"/>
            <p:cNvSpPr/>
            <p:nvPr/>
          </p:nvSpPr>
          <p:spPr>
            <a:xfrm>
              <a:off x="4873075" y="4532927"/>
              <a:ext cx="195696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右箭头 3"/>
          <p:cNvSpPr/>
          <p:nvPr/>
        </p:nvSpPr>
        <p:spPr>
          <a:xfrm>
            <a:off x="9849394" y="5663681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在树结构中，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逻辑关系主要体现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为兄弟之间的关系。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49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在树结构中，根结点只有一个，但是一定有多个叶子结点。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064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树的遍历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18714" y="957106"/>
            <a:ext cx="2945566" cy="523220"/>
            <a:chOff x="1826091" y="4148024"/>
            <a:chExt cx="2945566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2386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什么是遍历？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436846" y="1522730"/>
            <a:ext cx="8296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简言之，遍历是对数据集合进行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没有遗漏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没有重复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634" y="2924810"/>
            <a:ext cx="10842526" cy="1118255"/>
            <a:chOff x="724634" y="2924810"/>
            <a:chExt cx="10842526" cy="111825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结点出发，按照某种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访问树中所有结点，并且每个结点仅被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 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190032" y="4068995"/>
            <a:ext cx="9804716" cy="1375099"/>
            <a:chOff x="787084" y="3712541"/>
            <a:chExt cx="9804716" cy="1375099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787084" y="4625975"/>
              <a:ext cx="98047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操作，可以是对结点进行各种处理，这里简化为输出结点的数据</a:t>
              </a:r>
              <a:endPara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3418105" y="3928541"/>
              <a:ext cx="75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472046" y="3534525"/>
            <a:ext cx="5826217" cy="1111633"/>
            <a:chOff x="1871943" y="3976007"/>
            <a:chExt cx="5826217" cy="1111633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1871943" y="4625975"/>
              <a:ext cx="5826217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前序（根）、后序（根）和层序（次）等</a:t>
              </a:r>
            </a:p>
          </p:txBody>
        </p:sp>
        <p:sp>
          <p:nvSpPr>
            <p:cNvPr id="59" name="右箭头 58"/>
            <p:cNvSpPr/>
            <p:nvPr/>
          </p:nvSpPr>
          <p:spPr>
            <a:xfrm rot="5400000">
              <a:off x="3508105" y="410200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3654266" y="959657"/>
            <a:ext cx="3709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线性结构如何遍历？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18653" y="2074604"/>
            <a:ext cx="5785485" cy="522287"/>
            <a:chOff x="1918653" y="2074604"/>
            <a:chExt cx="5785485" cy="522287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996441" y="208889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918653" y="2133341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329488" y="20873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241541" y="2160329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267711" y="20746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3195003" y="2133341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2364741" y="232860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5679441" y="234384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3637916" y="234431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5285673" y="20873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auto">
            <a:xfrm>
              <a:off x="5197726" y="2160329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7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前序遍历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743832" cy="2486835"/>
            <a:chOff x="724634" y="2898171"/>
            <a:chExt cx="7743832" cy="248683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128952" cy="248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树的前序遍历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操作定义：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若树为空，则空操作返回；否则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）访问根结点</a:t>
              </a:r>
            </a:p>
            <a:p>
              <a:pPr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）从左到右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遍历根结点的每一棵子树 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1" name="Text Box 47"/>
          <p:cNvSpPr txBox="1">
            <a:spLocks noChangeArrowheads="1"/>
          </p:cNvSpPr>
          <p:nvPr/>
        </p:nvSpPr>
        <p:spPr bwMode="auto">
          <a:xfrm>
            <a:off x="1188720" y="3942675"/>
            <a:ext cx="6004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前序遍历序列：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D E H I F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G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5047808" y="4399875"/>
            <a:ext cx="1901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1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941952" cy="2486835"/>
            <a:chOff x="724634" y="2898171"/>
            <a:chExt cx="7941952" cy="248683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327072" cy="248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树的后序遍历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操作定义：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若树为空，则空操作返回；否则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）从左到右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遍历根结点的每一棵子树 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）访问根结点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1066800" y="3860522"/>
            <a:ext cx="5974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后序遍历序列：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H I E F B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C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4301048" y="4262715"/>
            <a:ext cx="2054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层序遍历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941952" cy="1926681"/>
            <a:chOff x="724634" y="2898171"/>
            <a:chExt cx="7941952" cy="1926681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327072" cy="1926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树的层序遍历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操作定义：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从树的根结点开始，自上而下逐层遍历，在同一层中，按从左到右的顺序对结点逐个访问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D2D2D2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1584960" y="3430508"/>
            <a:ext cx="5852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层序遍历序列：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C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E F G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u="sng" dirty="0">
                <a:solidFill>
                  <a:srgbClr val="37B4C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I</a:t>
            </a:r>
          </a:p>
        </p:txBody>
      </p:sp>
      <p:sp>
        <p:nvSpPr>
          <p:cNvPr id="28" name="右箭头 27"/>
          <p:cNvSpPr/>
          <p:nvPr/>
        </p:nvSpPr>
        <p:spPr>
          <a:xfrm>
            <a:off x="9658208" y="5859624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在树的前序遍历序列中，任意一个结点均处在其子女的前面。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60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对于右图所示树，前序遍历序列是（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B, C, D, E, F, G, H, I, J)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 B, D, E, F, I, J, C, G, H)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 B, D, E, I, F, J, C, G, H)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(I, J, D, E, F, B, G, H,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84515" y="1183005"/>
            <a:ext cx="2788285" cy="303847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2150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对于右图所示树，后序遍历序列是（   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(D, I, E, J, F, B, G, H, C, A)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(D, I, J, E, F, B, G, H,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(I, J, D, E, F, B, G, H,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(I, J, D, E, F, G, H, B,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84515" y="1183005"/>
            <a:ext cx="2788285" cy="303847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06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0069" y="61585"/>
            <a:ext cx="1952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操作系统的文件目录结构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9" y="1412557"/>
            <a:ext cx="5575818" cy="50739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98720" y="5524044"/>
            <a:ext cx="67722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许多问题抽象出的数据模型具有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对于右图所示树，层序遍历序列是（   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(D, I, E, J, F, B, G, H,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(D, I, J, E, F, B, G, H, C, A)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 B, D, E, F, I, J, C, G, H)</a:t>
            </a:r>
            <a:endParaRPr lang="zh-CN" altLang="en-US" sz="2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 B, C, D, E, F, G, H, I, J)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84515" y="1183005"/>
            <a:ext cx="2788285" cy="303847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353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树的存储结构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1427413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71159" y="4411708"/>
            <a:ext cx="8519601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思考问题的出发点：如何表示结点的双亲和孩子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377682" y="1600200"/>
            <a:ext cx="625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如何表示树中结点之间的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377681" y="2943533"/>
            <a:ext cx="625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在存储器中的表示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18714" y="957106"/>
            <a:ext cx="7783298" cy="523220"/>
            <a:chOff x="1826091" y="4148024"/>
            <a:chExt cx="7783298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实现树的存储结构，关键是什么?</a:t>
              </a:r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18714" y="2260126"/>
            <a:ext cx="7783298" cy="523220"/>
            <a:chOff x="1826091" y="4148024"/>
            <a:chExt cx="7783298" cy="52322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什么是存储结构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18714" y="509896"/>
            <a:ext cx="10800836" cy="3576470"/>
            <a:chOff x="818714" y="509896"/>
            <a:chExt cx="10800836" cy="3576470"/>
          </a:xfrm>
        </p:grpSpPr>
        <p:grpSp>
          <p:nvGrpSpPr>
            <p:cNvPr id="42" name="组合 41"/>
            <p:cNvGrpSpPr/>
            <p:nvPr/>
          </p:nvGrpSpPr>
          <p:grpSpPr>
            <a:xfrm>
              <a:off x="818714" y="3563146"/>
              <a:ext cx="7783298" cy="523220"/>
              <a:chOff x="1826091" y="4148024"/>
              <a:chExt cx="7783298" cy="523220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2385059" y="4148024"/>
                <a:ext cx="72243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树中结点之间的逻辑关系是什么?</a:t>
                </a:r>
              </a:p>
            </p:txBody>
          </p:sp>
          <p:grpSp>
            <p:nvGrpSpPr>
              <p:cNvPr id="44" name="Group 31"/>
              <p:cNvGrpSpPr/>
              <p:nvPr/>
            </p:nvGrpSpPr>
            <p:grpSpPr>
              <a:xfrm>
                <a:off x="1826091" y="4213620"/>
                <a:ext cx="465732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45" name="Freeform 32"/>
                <p:cNvSpPr/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3"/>
                <p:cNvSpPr/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4"/>
                <p:cNvSpPr/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8668704" y="509896"/>
              <a:ext cx="2950846" cy="3429749"/>
              <a:chOff x="8668704" y="509896"/>
              <a:chExt cx="2950846" cy="3429749"/>
            </a:xfrm>
            <a:solidFill>
              <a:srgbClr val="B4B4BE"/>
            </a:solidFill>
          </p:grpSpPr>
          <p:sp>
            <p:nvSpPr>
              <p:cNvPr id="50" name="Oval 45"/>
              <p:cNvSpPr>
                <a:spLocks noChangeArrowheads="1"/>
              </p:cNvSpPr>
              <p:nvPr/>
            </p:nvSpPr>
            <p:spPr bwMode="auto">
              <a:xfrm>
                <a:off x="10087294" y="509896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" name="Oval 105"/>
              <p:cNvSpPr>
                <a:spLocks noChangeArrowheads="1"/>
              </p:cNvSpPr>
              <p:nvPr/>
            </p:nvSpPr>
            <p:spPr bwMode="auto">
              <a:xfrm>
                <a:off x="10789604" y="1403659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2" name="Oval 106"/>
              <p:cNvSpPr>
                <a:spLocks noChangeArrowheads="1"/>
              </p:cNvSpPr>
              <p:nvPr/>
            </p:nvSpPr>
            <p:spPr bwMode="auto">
              <a:xfrm>
                <a:off x="9357362" y="1390959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3" name="Oval 107"/>
              <p:cNvSpPr>
                <a:spLocks noChangeArrowheads="1"/>
              </p:cNvSpPr>
              <p:nvPr/>
            </p:nvSpPr>
            <p:spPr bwMode="auto">
              <a:xfrm>
                <a:off x="10545764" y="242060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4" name="Oval 108"/>
              <p:cNvSpPr>
                <a:spLocks noChangeArrowheads="1"/>
              </p:cNvSpPr>
              <p:nvPr/>
            </p:nvSpPr>
            <p:spPr bwMode="auto">
              <a:xfrm>
                <a:off x="9972359" y="242060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5" name="Oval 109"/>
              <p:cNvSpPr>
                <a:spLocks noChangeArrowheads="1"/>
              </p:cNvSpPr>
              <p:nvPr/>
            </p:nvSpPr>
            <p:spPr bwMode="auto">
              <a:xfrm>
                <a:off x="9322437" y="242060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6" name="Oval 110"/>
              <p:cNvSpPr>
                <a:spLocks noChangeArrowheads="1"/>
              </p:cNvSpPr>
              <p:nvPr/>
            </p:nvSpPr>
            <p:spPr bwMode="auto">
              <a:xfrm>
                <a:off x="8668704" y="242060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9" name="Line 113"/>
              <p:cNvSpPr>
                <a:spLocks noChangeShapeType="1"/>
              </p:cNvSpPr>
              <p:nvPr/>
            </p:nvSpPr>
            <p:spPr bwMode="auto">
              <a:xfrm flipH="1">
                <a:off x="9724073" y="895659"/>
                <a:ext cx="482441" cy="54451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 flipH="1">
                <a:off x="10789604" y="1852920"/>
                <a:ext cx="129858" cy="59372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Line 117"/>
              <p:cNvSpPr>
                <a:spLocks noChangeShapeType="1"/>
              </p:cNvSpPr>
              <p:nvPr/>
            </p:nvSpPr>
            <p:spPr bwMode="auto">
              <a:xfrm flipH="1">
                <a:off x="9562149" y="1840221"/>
                <a:ext cx="0" cy="5873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118"/>
              <p:cNvSpPr>
                <a:spLocks noChangeShapeType="1"/>
              </p:cNvSpPr>
              <p:nvPr/>
            </p:nvSpPr>
            <p:spPr bwMode="auto">
              <a:xfrm>
                <a:off x="9724074" y="1795771"/>
                <a:ext cx="354013" cy="6508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Line 120"/>
              <p:cNvSpPr>
                <a:spLocks noChangeShapeType="1"/>
              </p:cNvSpPr>
              <p:nvPr/>
            </p:nvSpPr>
            <p:spPr bwMode="auto">
              <a:xfrm flipH="1">
                <a:off x="9016049" y="1783071"/>
                <a:ext cx="412750" cy="64928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2" name="Oval 107"/>
              <p:cNvSpPr>
                <a:spLocks noChangeArrowheads="1"/>
              </p:cNvSpPr>
              <p:nvPr/>
            </p:nvSpPr>
            <p:spPr bwMode="auto">
              <a:xfrm>
                <a:off x="11151237" y="242060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3" name="Line 115"/>
              <p:cNvSpPr>
                <a:spLocks noChangeShapeType="1"/>
              </p:cNvSpPr>
              <p:nvPr/>
            </p:nvSpPr>
            <p:spPr bwMode="auto">
              <a:xfrm flipH="1" flipV="1">
                <a:off x="11151237" y="1840221"/>
                <a:ext cx="182880" cy="61484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5" name="Line 113"/>
              <p:cNvSpPr>
                <a:spLocks noChangeShapeType="1"/>
              </p:cNvSpPr>
              <p:nvPr/>
            </p:nvSpPr>
            <p:spPr bwMode="auto">
              <a:xfrm flipH="1" flipV="1">
                <a:off x="10440672" y="911386"/>
                <a:ext cx="478790" cy="528786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6" name="Oval 109"/>
              <p:cNvSpPr>
                <a:spLocks noChangeArrowheads="1"/>
              </p:cNvSpPr>
              <p:nvPr/>
            </p:nvSpPr>
            <p:spPr bwMode="auto">
              <a:xfrm>
                <a:off x="9351806" y="3471332"/>
                <a:ext cx="468313" cy="468313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9591518" y="2890951"/>
                <a:ext cx="0" cy="5873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06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树的存储</a:t>
            </a:r>
          </a:p>
        </p:txBody>
      </p:sp>
    </p:spTree>
    <p:extLst>
      <p:ext uri="{BB962C8B-B14F-4D97-AF65-F5344CB8AC3E}">
        <p14:creationId xmlns:p14="http://schemas.microsoft.com/office/powerpoint/2010/main" val="31136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树的双亲表示法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1" name="Group 40"/>
          <p:cNvGrpSpPr/>
          <p:nvPr/>
        </p:nvGrpSpPr>
        <p:grpSpPr>
          <a:xfrm>
            <a:off x="1964746" y="3349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2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709863" y="328402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树的孩子兄弟表示法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6" y="25720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3" y="250678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树的孩子表示法</a:t>
            </a:r>
          </a:p>
        </p:txBody>
      </p:sp>
    </p:spTree>
    <p:extLst>
      <p:ext uri="{BB962C8B-B14F-4D97-AF65-F5344CB8AC3E}">
        <p14:creationId xmlns:p14="http://schemas.microsoft.com/office/powerpoint/2010/main" val="17391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/>
      <p:bldP spid="15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861697" y="227521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70785" y="900441"/>
            <a:ext cx="10571892" cy="1079461"/>
            <a:chOff x="744847" y="2243799"/>
            <a:chExt cx="10571892" cy="1079461"/>
          </a:xfrm>
        </p:grpSpPr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9999980" cy="107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树的双亲表示法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：用一维数组存储树中各个结点（一般按层序存储）的数据信息以及该结点的双亲在数组中的下标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795411" y="1652900"/>
            <a:ext cx="2786988" cy="4419475"/>
            <a:chOff x="8795411" y="1652900"/>
            <a:chExt cx="2786988" cy="4419475"/>
          </a:xfrm>
        </p:grpSpPr>
        <p:grpSp>
          <p:nvGrpSpPr>
            <p:cNvPr id="2" name="组合 1"/>
            <p:cNvGrpSpPr/>
            <p:nvPr/>
          </p:nvGrpSpPr>
          <p:grpSpPr>
            <a:xfrm>
              <a:off x="8795411" y="2084839"/>
              <a:ext cx="2635860" cy="3987536"/>
              <a:chOff x="8795411" y="2084839"/>
              <a:chExt cx="2635860" cy="3987536"/>
            </a:xfrm>
          </p:grpSpPr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8795411" y="2084839"/>
                <a:ext cx="310284" cy="395372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96" name="Text Box 49"/>
              <p:cNvSpPr txBox="1">
                <a:spLocks noChangeArrowheads="1"/>
              </p:cNvSpPr>
              <p:nvPr/>
            </p:nvSpPr>
            <p:spPr bwMode="auto">
              <a:xfrm>
                <a:off x="9199270" y="2114565"/>
                <a:ext cx="2232000" cy="3924000"/>
              </a:xfrm>
              <a:prstGeom prst="rect">
                <a:avLst/>
              </a:prstGeom>
              <a:noFill/>
              <a:ln w="25400">
                <a:solidFill>
                  <a:srgbClr val="507D7D"/>
                </a:solidFill>
                <a:miter lim="800000"/>
              </a:ln>
            </p:spPr>
            <p:txBody>
              <a:bodyPr tIns="0" bIns="0"/>
              <a:lstStyle/>
              <a:p>
                <a:pPr algn="l" eaLnBrk="0" hangingPunct="0">
                  <a:lnSpc>
                    <a:spcPct val="120000"/>
                  </a:lnSpc>
                </a:pPr>
                <a:endPara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10367671" y="2137213"/>
                <a:ext cx="1588" cy="3935162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9199271" y="254913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9199271" y="298369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>
                <a:off x="9199271" y="341826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9199271" y="428739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9199271" y="4721964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>
                <a:off x="9199271" y="515653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9199271" y="5591097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60"/>
              <p:cNvSpPr>
                <a:spLocks noChangeShapeType="1"/>
              </p:cNvSpPr>
              <p:nvPr/>
            </p:nvSpPr>
            <p:spPr bwMode="auto">
              <a:xfrm>
                <a:off x="9199271" y="385283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355150" y="1652900"/>
              <a:ext cx="222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     parent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9307054" y="2114565"/>
            <a:ext cx="798170" cy="3924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tIns="0" bIns="0"/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E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G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H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10423054" y="2114565"/>
            <a:ext cx="855650" cy="3924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tIns="0" bIns="0"/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2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2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4  </a:t>
            </a:r>
          </a:p>
        </p:txBody>
      </p:sp>
      <p:sp>
        <p:nvSpPr>
          <p:cNvPr id="45" name="矩形 44"/>
          <p:cNvSpPr/>
          <p:nvPr/>
        </p:nvSpPr>
        <p:spPr>
          <a:xfrm>
            <a:off x="4191478" y="2855370"/>
            <a:ext cx="4373402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parent;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</a:p>
        </p:txBody>
      </p:sp>
      <p:sp>
        <p:nvSpPr>
          <p:cNvPr id="45" name="矩形 44"/>
          <p:cNvSpPr/>
          <p:nvPr/>
        </p:nvSpPr>
        <p:spPr>
          <a:xfrm>
            <a:off x="5926448" y="921795"/>
            <a:ext cx="5168272" cy="526297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5354" y="911386"/>
            <a:ext cx="7783298" cy="523220"/>
            <a:chOff x="1826091" y="4148024"/>
            <a:chExt cx="778329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如何定义树的双亲表示法?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701992" y="1699884"/>
            <a:ext cx="4500000" cy="2144177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InitTree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初始化一棵树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DestroyTree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销毁一棵树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前序遍历树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后序遍历树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层序遍历树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257800" y="342900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1992" y="3941764"/>
            <a:ext cx="450000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parent;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675257" y="261049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89331" y="1685038"/>
            <a:ext cx="2786988" cy="4419475"/>
            <a:chOff x="8795411" y="1652900"/>
            <a:chExt cx="2786988" cy="4419475"/>
          </a:xfrm>
        </p:grpSpPr>
        <p:grpSp>
          <p:nvGrpSpPr>
            <p:cNvPr id="6" name="组合 5"/>
            <p:cNvGrpSpPr/>
            <p:nvPr/>
          </p:nvGrpSpPr>
          <p:grpSpPr>
            <a:xfrm>
              <a:off x="8795411" y="2084839"/>
              <a:ext cx="2635860" cy="3987536"/>
              <a:chOff x="1190833" y="2086583"/>
              <a:chExt cx="2635860" cy="3987536"/>
            </a:xfrm>
          </p:grpSpPr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1190833" y="2086583"/>
                <a:ext cx="310284" cy="395372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96" name="Text Box 49"/>
              <p:cNvSpPr txBox="1">
                <a:spLocks noChangeArrowheads="1"/>
              </p:cNvSpPr>
              <p:nvPr/>
            </p:nvSpPr>
            <p:spPr bwMode="auto">
              <a:xfrm>
                <a:off x="1594692" y="2116309"/>
                <a:ext cx="2232000" cy="3924000"/>
              </a:xfrm>
              <a:prstGeom prst="rect">
                <a:avLst/>
              </a:prstGeom>
              <a:noFill/>
              <a:ln w="25400">
                <a:solidFill>
                  <a:srgbClr val="507D7D"/>
                </a:solidFill>
                <a:miter lim="800000"/>
              </a:ln>
            </p:spPr>
            <p:txBody>
              <a:bodyPr tIns="0" bIns="0"/>
              <a:lstStyle/>
              <a:p>
                <a:pPr algn="l" eaLnBrk="0" hangingPunct="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      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B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C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D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E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F             1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G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H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I      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4  </a:t>
                </a:r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2763093" y="2138957"/>
                <a:ext cx="1588" cy="3935162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1594693" y="2550876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1594693" y="29854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>
                <a:off x="1594693" y="3420009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1594693" y="42891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594693" y="472370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>
                <a:off x="1594693" y="51582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1594693" y="559284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60"/>
              <p:cNvSpPr>
                <a:spLocks noChangeShapeType="1"/>
              </p:cNvSpPr>
              <p:nvPr/>
            </p:nvSpPr>
            <p:spPr bwMode="auto">
              <a:xfrm>
                <a:off x="1594693" y="38545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355150" y="1652900"/>
              <a:ext cx="222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     parent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4874" y="758986"/>
            <a:ext cx="5993566" cy="523220"/>
            <a:chOff x="1826091" y="4148024"/>
            <a:chExt cx="5993566" cy="523220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4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311969" y="744765"/>
            <a:ext cx="1024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01413" y="1344491"/>
            <a:ext cx="5993566" cy="523220"/>
            <a:chOff x="1826091" y="4148024"/>
            <a:chExt cx="599356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4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6311969" y="1317614"/>
            <a:ext cx="1024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09945" y="1685038"/>
            <a:ext cx="1241974" cy="4396122"/>
            <a:chOff x="8718963" y="1685038"/>
            <a:chExt cx="1492257" cy="4396122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8718963" y="1685038"/>
              <a:ext cx="1492257" cy="452940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lIns="0" tIns="46800" rIns="0" bIns="360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firstChild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8743301" y="2157160"/>
              <a:ext cx="1400522" cy="3924000"/>
            </a:xfrm>
            <a:prstGeom prst="rect">
              <a:avLst/>
            </a:prstGeom>
            <a:noFill/>
            <a:ln w="25400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5C307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8724990" y="2590976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9"/>
            <p:cNvSpPr>
              <a:spLocks noChangeShapeType="1"/>
            </p:cNvSpPr>
            <p:nvPr/>
          </p:nvSpPr>
          <p:spPr bwMode="auto">
            <a:xfrm>
              <a:off x="8724990" y="3021781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50"/>
            <p:cNvSpPr>
              <a:spLocks noChangeShapeType="1"/>
            </p:cNvSpPr>
            <p:nvPr/>
          </p:nvSpPr>
          <p:spPr bwMode="auto">
            <a:xfrm>
              <a:off x="8734168" y="3908865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8724990" y="4328642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8724990" y="4770882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8724990" y="5189458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8724990" y="5632898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8724990" y="3455597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01413" y="1938851"/>
            <a:ext cx="6210866" cy="523220"/>
            <a:chOff x="1826091" y="4148024"/>
            <a:chExt cx="6210866" cy="52322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6518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如何快速查找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3" name="Text Box 11"/>
          <p:cNvSpPr txBox="1">
            <a:spLocks noChangeArrowheads="1"/>
          </p:cNvSpPr>
          <p:nvPr/>
        </p:nvSpPr>
        <p:spPr bwMode="auto">
          <a:xfrm>
            <a:off x="5214221" y="1969331"/>
            <a:ext cx="2340000" cy="461665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增设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firstChild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域</a:t>
            </a:r>
          </a:p>
        </p:txBody>
      </p:sp>
    </p:spTree>
    <p:extLst>
      <p:ext uri="{BB962C8B-B14F-4D97-AF65-F5344CB8AC3E}">
        <p14:creationId xmlns:p14="http://schemas.microsoft.com/office/powerpoint/2010/main" val="76681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/>
      <p:bldP spid="1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30740" y="963789"/>
            <a:ext cx="6692580" cy="2332911"/>
            <a:chOff x="4630740" y="963789"/>
            <a:chExt cx="6692580" cy="2332911"/>
          </a:xfrm>
        </p:grpSpPr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5441317" y="963789"/>
              <a:ext cx="576008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：指针域的个数等于树的度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30740" y="1652764"/>
              <a:ext cx="6692580" cy="1643936"/>
              <a:chOff x="4813620" y="1774684"/>
              <a:chExt cx="6692580" cy="1643936"/>
            </a:xfrm>
          </p:grpSpPr>
          <p:grpSp>
            <p:nvGrpSpPr>
              <p:cNvPr id="55" name="Group 37"/>
              <p:cNvGrpSpPr/>
              <p:nvPr/>
            </p:nvGrpSpPr>
            <p:grpSpPr bwMode="auto">
              <a:xfrm>
                <a:off x="4844100" y="1774684"/>
                <a:ext cx="6204900" cy="485293"/>
                <a:chOff x="528" y="1296"/>
                <a:chExt cx="4608" cy="384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4608" cy="384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4000" tIns="0" rIns="54000" bIns="10800"/>
                <a:lstStyle/>
                <a:p>
                  <a:pPr algn="just" eaLnBrk="0" hangingPunct="0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data  child1  child2        ……          </a:t>
                  </a:r>
                  <a:r>
                    <a:rPr lang="en-US" altLang="zh-CN" sz="2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childd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135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907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2734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4286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4813620" y="2402620"/>
                <a:ext cx="6692580" cy="10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数据域，存放该结点的数据信息</a:t>
                </a: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child1~childd：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指针域，指向该结点的孩子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04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7" y="963789"/>
            <a:ext cx="576008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：指针域的个数等于树的度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424229" y="20012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7778117" y="1586878"/>
            <a:ext cx="327025" cy="3571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141"/>
          <p:cNvSpPr txBox="1">
            <a:spLocks noChangeArrowheads="1"/>
          </p:cNvSpPr>
          <p:nvPr/>
        </p:nvSpPr>
        <p:spPr bwMode="auto">
          <a:xfrm>
            <a:off x="7403467" y="19535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3" name="Line 142"/>
          <p:cNvSpPr>
            <a:spLocks noChangeShapeType="1"/>
          </p:cNvSpPr>
          <p:nvPr/>
        </p:nvSpPr>
        <p:spPr bwMode="auto">
          <a:xfrm>
            <a:off x="7757479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143"/>
          <p:cNvSpPr>
            <a:spLocks noChangeShapeType="1"/>
          </p:cNvSpPr>
          <p:nvPr/>
        </p:nvSpPr>
        <p:spPr bwMode="auto">
          <a:xfrm>
            <a:off x="8071804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144"/>
          <p:cNvSpPr>
            <a:spLocks noChangeShapeType="1"/>
          </p:cNvSpPr>
          <p:nvPr/>
        </p:nvSpPr>
        <p:spPr bwMode="auto">
          <a:xfrm>
            <a:off x="8386129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46"/>
          <p:cNvSpPr txBox="1">
            <a:spLocks noChangeArrowheads="1"/>
          </p:cNvSpPr>
          <p:nvPr/>
        </p:nvSpPr>
        <p:spPr bwMode="auto">
          <a:xfrm>
            <a:off x="6084254" y="309024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Line 147"/>
          <p:cNvSpPr>
            <a:spLocks noChangeShapeType="1"/>
          </p:cNvSpPr>
          <p:nvPr/>
        </p:nvSpPr>
        <p:spPr bwMode="auto">
          <a:xfrm>
            <a:off x="6438267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148"/>
          <p:cNvSpPr>
            <a:spLocks noChangeShapeType="1"/>
          </p:cNvSpPr>
          <p:nvPr/>
        </p:nvSpPr>
        <p:spPr bwMode="auto">
          <a:xfrm>
            <a:off x="6752592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49"/>
          <p:cNvSpPr>
            <a:spLocks noChangeShapeType="1"/>
          </p:cNvSpPr>
          <p:nvPr/>
        </p:nvSpPr>
        <p:spPr bwMode="auto">
          <a:xfrm>
            <a:off x="7066917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Rectangle 150"/>
          <p:cNvSpPr>
            <a:spLocks noChangeArrowheads="1"/>
          </p:cNvSpPr>
          <p:nvPr/>
        </p:nvSpPr>
        <p:spPr bwMode="auto">
          <a:xfrm>
            <a:off x="10086342" y="3126753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85" name="Text Box 151"/>
          <p:cNvSpPr txBox="1">
            <a:spLocks noChangeArrowheads="1"/>
          </p:cNvSpPr>
          <p:nvPr/>
        </p:nvSpPr>
        <p:spPr bwMode="auto">
          <a:xfrm>
            <a:off x="9065579" y="3079128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6" name="Line 152"/>
          <p:cNvSpPr>
            <a:spLocks noChangeShapeType="1"/>
          </p:cNvSpPr>
          <p:nvPr/>
        </p:nvSpPr>
        <p:spPr bwMode="auto">
          <a:xfrm>
            <a:off x="9419592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" name="Line 153"/>
          <p:cNvSpPr>
            <a:spLocks noChangeShapeType="1"/>
          </p:cNvSpPr>
          <p:nvPr/>
        </p:nvSpPr>
        <p:spPr bwMode="auto">
          <a:xfrm>
            <a:off x="9733917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Line 154"/>
          <p:cNvSpPr>
            <a:spLocks noChangeShapeType="1"/>
          </p:cNvSpPr>
          <p:nvPr/>
        </p:nvSpPr>
        <p:spPr bwMode="auto">
          <a:xfrm>
            <a:off x="10048242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" name="Rectangle 156"/>
          <p:cNvSpPr>
            <a:spLocks noChangeArrowheads="1"/>
          </p:cNvSpPr>
          <p:nvPr/>
        </p:nvSpPr>
        <p:spPr bwMode="auto">
          <a:xfrm>
            <a:off x="5749292" y="42729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90" name="Text Box 157"/>
          <p:cNvSpPr txBox="1">
            <a:spLocks noChangeArrowheads="1"/>
          </p:cNvSpPr>
          <p:nvPr/>
        </p:nvSpPr>
        <p:spPr bwMode="auto">
          <a:xfrm>
            <a:off x="4728529" y="4225303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1" name="Line 158"/>
          <p:cNvSpPr>
            <a:spLocks noChangeShapeType="1"/>
          </p:cNvSpPr>
          <p:nvPr/>
        </p:nvSpPr>
        <p:spPr bwMode="auto">
          <a:xfrm>
            <a:off x="5082542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159"/>
          <p:cNvSpPr>
            <a:spLocks noChangeShapeType="1"/>
          </p:cNvSpPr>
          <p:nvPr/>
        </p:nvSpPr>
        <p:spPr bwMode="auto">
          <a:xfrm>
            <a:off x="5396867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Line 160"/>
          <p:cNvSpPr>
            <a:spLocks noChangeShapeType="1"/>
          </p:cNvSpPr>
          <p:nvPr/>
        </p:nvSpPr>
        <p:spPr bwMode="auto">
          <a:xfrm>
            <a:off x="5711192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Rectangle 161"/>
          <p:cNvSpPr>
            <a:spLocks noChangeArrowheads="1"/>
          </p:cNvSpPr>
          <p:nvPr/>
        </p:nvSpPr>
        <p:spPr bwMode="auto">
          <a:xfrm>
            <a:off x="7117717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95" name="Text Box 162"/>
          <p:cNvSpPr txBox="1">
            <a:spLocks noChangeArrowheads="1"/>
          </p:cNvSpPr>
          <p:nvPr/>
        </p:nvSpPr>
        <p:spPr bwMode="auto">
          <a:xfrm>
            <a:off x="6096954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6" name="Line 163"/>
          <p:cNvSpPr>
            <a:spLocks noChangeShapeType="1"/>
          </p:cNvSpPr>
          <p:nvPr/>
        </p:nvSpPr>
        <p:spPr bwMode="auto">
          <a:xfrm>
            <a:off x="6450967" y="4226890"/>
            <a:ext cx="0" cy="379413"/>
          </a:xfrm>
          <a:prstGeom prst="line">
            <a:avLst/>
          </a:prstGeom>
          <a:noFill/>
          <a:ln w="25400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>
            <a:off x="676529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165"/>
          <p:cNvSpPr>
            <a:spLocks noChangeShapeType="1"/>
          </p:cNvSpPr>
          <p:nvPr/>
        </p:nvSpPr>
        <p:spPr bwMode="auto">
          <a:xfrm>
            <a:off x="7079617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" name="Rectangle 166"/>
          <p:cNvSpPr>
            <a:spLocks noChangeArrowheads="1"/>
          </p:cNvSpPr>
          <p:nvPr/>
        </p:nvSpPr>
        <p:spPr bwMode="auto">
          <a:xfrm>
            <a:off x="850360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7482842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1" name="Line 168"/>
          <p:cNvSpPr>
            <a:spLocks noChangeShapeType="1"/>
          </p:cNvSpPr>
          <p:nvPr/>
        </p:nvSpPr>
        <p:spPr bwMode="auto">
          <a:xfrm>
            <a:off x="783685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169"/>
          <p:cNvSpPr>
            <a:spLocks noChangeShapeType="1"/>
          </p:cNvSpPr>
          <p:nvPr/>
        </p:nvSpPr>
        <p:spPr bwMode="auto">
          <a:xfrm>
            <a:off x="8151179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846550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Rectangle 171"/>
          <p:cNvSpPr>
            <a:spLocks noChangeArrowheads="1"/>
          </p:cNvSpPr>
          <p:nvPr/>
        </p:nvSpPr>
        <p:spPr bwMode="auto">
          <a:xfrm>
            <a:off x="993870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05" name="Text Box 172"/>
          <p:cNvSpPr txBox="1">
            <a:spLocks noChangeArrowheads="1"/>
          </p:cNvSpPr>
          <p:nvPr/>
        </p:nvSpPr>
        <p:spPr bwMode="auto">
          <a:xfrm>
            <a:off x="8917942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6" name="Line 173"/>
          <p:cNvSpPr>
            <a:spLocks noChangeShapeType="1"/>
          </p:cNvSpPr>
          <p:nvPr/>
        </p:nvSpPr>
        <p:spPr bwMode="auto">
          <a:xfrm>
            <a:off x="9271954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" name="Line 174"/>
          <p:cNvSpPr>
            <a:spLocks noChangeShapeType="1"/>
          </p:cNvSpPr>
          <p:nvPr/>
        </p:nvSpPr>
        <p:spPr bwMode="auto">
          <a:xfrm>
            <a:off x="9586279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Line 175"/>
          <p:cNvSpPr>
            <a:spLocks noChangeShapeType="1"/>
          </p:cNvSpPr>
          <p:nvPr/>
        </p:nvSpPr>
        <p:spPr bwMode="auto">
          <a:xfrm>
            <a:off x="9900604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Rectangle 176"/>
          <p:cNvSpPr>
            <a:spLocks noChangeArrowheads="1"/>
          </p:cNvSpPr>
          <p:nvPr/>
        </p:nvSpPr>
        <p:spPr bwMode="auto">
          <a:xfrm>
            <a:off x="11324592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11" name="Text Box 177"/>
          <p:cNvSpPr txBox="1">
            <a:spLocks noChangeArrowheads="1"/>
          </p:cNvSpPr>
          <p:nvPr/>
        </p:nvSpPr>
        <p:spPr bwMode="auto">
          <a:xfrm>
            <a:off x="10303829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" name="Line 178"/>
          <p:cNvSpPr>
            <a:spLocks noChangeShapeType="1"/>
          </p:cNvSpPr>
          <p:nvPr/>
        </p:nvSpPr>
        <p:spPr bwMode="auto">
          <a:xfrm>
            <a:off x="1065784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179"/>
          <p:cNvSpPr>
            <a:spLocks noChangeShapeType="1"/>
          </p:cNvSpPr>
          <p:nvPr/>
        </p:nvSpPr>
        <p:spPr bwMode="auto">
          <a:xfrm>
            <a:off x="10972167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" name="Line 180"/>
          <p:cNvSpPr>
            <a:spLocks noChangeShapeType="1"/>
          </p:cNvSpPr>
          <p:nvPr/>
        </p:nvSpPr>
        <p:spPr bwMode="auto">
          <a:xfrm>
            <a:off x="1128649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Rectangle 181"/>
          <p:cNvSpPr>
            <a:spLocks noChangeArrowheads="1"/>
          </p:cNvSpPr>
          <p:nvPr/>
        </p:nvSpPr>
        <p:spPr bwMode="auto">
          <a:xfrm>
            <a:off x="7108192" y="538576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16" name="Text Box 182"/>
          <p:cNvSpPr txBox="1">
            <a:spLocks noChangeArrowheads="1"/>
          </p:cNvSpPr>
          <p:nvPr/>
        </p:nvSpPr>
        <p:spPr bwMode="auto">
          <a:xfrm>
            <a:off x="6087429" y="533814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7" name="Line 183"/>
          <p:cNvSpPr>
            <a:spLocks noChangeShapeType="1"/>
          </p:cNvSpPr>
          <p:nvPr/>
        </p:nvSpPr>
        <p:spPr bwMode="auto">
          <a:xfrm>
            <a:off x="6441442" y="53381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" name="Line 184"/>
          <p:cNvSpPr>
            <a:spLocks noChangeShapeType="1"/>
          </p:cNvSpPr>
          <p:nvPr/>
        </p:nvSpPr>
        <p:spPr bwMode="auto">
          <a:xfrm>
            <a:off x="6755767" y="53381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>
            <a:off x="7070092" y="5338140"/>
            <a:ext cx="0" cy="379413"/>
          </a:xfrm>
          <a:prstGeom prst="line">
            <a:avLst/>
          </a:prstGeom>
          <a:noFill/>
          <a:ln w="25400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" name="Line 186"/>
          <p:cNvSpPr>
            <a:spLocks noChangeShapeType="1"/>
          </p:cNvSpPr>
          <p:nvPr/>
        </p:nvSpPr>
        <p:spPr bwMode="auto">
          <a:xfrm flipH="1">
            <a:off x="6752592" y="2213940"/>
            <a:ext cx="1163637" cy="84931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" name="Line 187"/>
          <p:cNvSpPr>
            <a:spLocks noChangeShapeType="1"/>
          </p:cNvSpPr>
          <p:nvPr/>
        </p:nvSpPr>
        <p:spPr bwMode="auto">
          <a:xfrm>
            <a:off x="8216267" y="2226640"/>
            <a:ext cx="1149350" cy="8223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188"/>
          <p:cNvSpPr>
            <a:spLocks noChangeShapeType="1"/>
          </p:cNvSpPr>
          <p:nvPr/>
        </p:nvSpPr>
        <p:spPr bwMode="auto">
          <a:xfrm flipH="1">
            <a:off x="5679442" y="3402978"/>
            <a:ext cx="903287" cy="8239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189"/>
          <p:cNvSpPr>
            <a:spLocks noChangeShapeType="1"/>
          </p:cNvSpPr>
          <p:nvPr/>
        </p:nvSpPr>
        <p:spPr bwMode="auto">
          <a:xfrm flipH="1">
            <a:off x="6906579" y="3402978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" name="Line 190"/>
          <p:cNvSpPr>
            <a:spLocks noChangeShapeType="1"/>
          </p:cNvSpPr>
          <p:nvPr/>
        </p:nvSpPr>
        <p:spPr bwMode="auto">
          <a:xfrm>
            <a:off x="7235192" y="3402978"/>
            <a:ext cx="809625" cy="8366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" name="Line 191"/>
          <p:cNvSpPr>
            <a:spLocks noChangeShapeType="1"/>
          </p:cNvSpPr>
          <p:nvPr/>
        </p:nvSpPr>
        <p:spPr bwMode="auto">
          <a:xfrm>
            <a:off x="9913304" y="3390278"/>
            <a:ext cx="809625" cy="8366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6" name="Line 192"/>
          <p:cNvSpPr>
            <a:spLocks noChangeShapeType="1"/>
          </p:cNvSpPr>
          <p:nvPr/>
        </p:nvSpPr>
        <p:spPr bwMode="auto">
          <a:xfrm flipH="1">
            <a:off x="9217979" y="3375990"/>
            <a:ext cx="342900" cy="8509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" name="Line 193"/>
          <p:cNvSpPr>
            <a:spLocks noChangeShapeType="1"/>
          </p:cNvSpPr>
          <p:nvPr/>
        </p:nvSpPr>
        <p:spPr bwMode="auto">
          <a:xfrm flipH="1">
            <a:off x="6606542" y="4526928"/>
            <a:ext cx="1587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" name="Rectangle 194"/>
          <p:cNvSpPr>
            <a:spLocks noChangeArrowheads="1"/>
          </p:cNvSpPr>
          <p:nvPr/>
        </p:nvSpPr>
        <p:spPr bwMode="auto">
          <a:xfrm>
            <a:off x="6790692" y="4288803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29" name="Rectangle 195"/>
          <p:cNvSpPr>
            <a:spLocks noChangeArrowheads="1"/>
          </p:cNvSpPr>
          <p:nvPr/>
        </p:nvSpPr>
        <p:spPr bwMode="auto">
          <a:xfrm>
            <a:off x="5406392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0" name="Rectangle 196"/>
          <p:cNvSpPr>
            <a:spLocks noChangeArrowheads="1"/>
          </p:cNvSpPr>
          <p:nvPr/>
        </p:nvSpPr>
        <p:spPr bwMode="auto">
          <a:xfrm>
            <a:off x="510635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1" name="Rectangle 197"/>
          <p:cNvSpPr>
            <a:spLocks noChangeArrowheads="1"/>
          </p:cNvSpPr>
          <p:nvPr/>
        </p:nvSpPr>
        <p:spPr bwMode="auto">
          <a:xfrm>
            <a:off x="784955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2" name="Rectangle 198"/>
          <p:cNvSpPr>
            <a:spLocks noChangeArrowheads="1"/>
          </p:cNvSpPr>
          <p:nvPr/>
        </p:nvSpPr>
        <p:spPr bwMode="auto">
          <a:xfrm>
            <a:off x="8174992" y="42872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3" name="Rectangle 199"/>
          <p:cNvSpPr>
            <a:spLocks noChangeArrowheads="1"/>
          </p:cNvSpPr>
          <p:nvPr/>
        </p:nvSpPr>
        <p:spPr bwMode="auto">
          <a:xfrm>
            <a:off x="9286242" y="42729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4" name="Rectangle 200"/>
          <p:cNvSpPr>
            <a:spLocks noChangeArrowheads="1"/>
          </p:cNvSpPr>
          <p:nvPr/>
        </p:nvSpPr>
        <p:spPr bwMode="auto">
          <a:xfrm>
            <a:off x="9611679" y="4272928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5" name="Line 201"/>
          <p:cNvSpPr>
            <a:spLocks noChangeShapeType="1"/>
          </p:cNvSpPr>
          <p:nvPr/>
        </p:nvSpPr>
        <p:spPr bwMode="auto">
          <a:xfrm>
            <a:off x="1066895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" name="Line 202"/>
          <p:cNvSpPr>
            <a:spLocks noChangeShapeType="1"/>
          </p:cNvSpPr>
          <p:nvPr/>
        </p:nvSpPr>
        <p:spPr bwMode="auto">
          <a:xfrm>
            <a:off x="10983279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7" name="Line 203"/>
          <p:cNvSpPr>
            <a:spLocks noChangeShapeType="1"/>
          </p:cNvSpPr>
          <p:nvPr/>
        </p:nvSpPr>
        <p:spPr bwMode="auto">
          <a:xfrm>
            <a:off x="1129760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10683242" y="42602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39" name="Rectangle 205"/>
          <p:cNvSpPr>
            <a:spLocks noChangeArrowheads="1"/>
          </p:cNvSpPr>
          <p:nvPr/>
        </p:nvSpPr>
        <p:spPr bwMode="auto">
          <a:xfrm>
            <a:off x="11008679" y="4260228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40" name="Rectangle 214"/>
          <p:cNvSpPr>
            <a:spLocks noChangeArrowheads="1"/>
          </p:cNvSpPr>
          <p:nvPr/>
        </p:nvSpPr>
        <p:spPr bwMode="auto">
          <a:xfrm>
            <a:off x="6449379" y="5382590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41" name="Rectangle 215"/>
          <p:cNvSpPr>
            <a:spLocks noChangeArrowheads="1"/>
          </p:cNvSpPr>
          <p:nvPr/>
        </p:nvSpPr>
        <p:spPr bwMode="auto">
          <a:xfrm>
            <a:off x="6774817" y="5382590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142" name="Text Box 90"/>
          <p:cNvSpPr txBox="1">
            <a:spLocks noChangeArrowheads="1"/>
          </p:cNvSpPr>
          <p:nvPr/>
        </p:nvSpPr>
        <p:spPr bwMode="auto">
          <a:xfrm>
            <a:off x="3543460" y="1629739"/>
            <a:ext cx="3060000" cy="576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缺点：浪费空间</a:t>
            </a:r>
          </a:p>
        </p:txBody>
      </p:sp>
    </p:spTree>
    <p:extLst>
      <p:ext uri="{BB962C8B-B14F-4D97-AF65-F5344CB8AC3E}">
        <p14:creationId xmlns:p14="http://schemas.microsoft.com/office/powerpoint/2010/main" val="22432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30739" y="963789"/>
            <a:ext cx="7088821" cy="2886571"/>
            <a:chOff x="4630739" y="963789"/>
            <a:chExt cx="7088821" cy="2886571"/>
          </a:xfrm>
        </p:grpSpPr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5441317" y="963789"/>
              <a:ext cx="62782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：指针域的个数等于该结点的度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30739" y="1652764"/>
              <a:ext cx="6875461" cy="2197596"/>
              <a:chOff x="4813619" y="1774684"/>
              <a:chExt cx="6875461" cy="2197596"/>
            </a:xfrm>
          </p:grpSpPr>
          <p:grpSp>
            <p:nvGrpSpPr>
              <p:cNvPr id="55" name="Group 37"/>
              <p:cNvGrpSpPr/>
              <p:nvPr/>
            </p:nvGrpSpPr>
            <p:grpSpPr bwMode="auto">
              <a:xfrm>
                <a:off x="4844100" y="1774684"/>
                <a:ext cx="6723322" cy="485293"/>
                <a:chOff x="528" y="1296"/>
                <a:chExt cx="4993" cy="384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4993" cy="384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4000" tIns="0" rIns="54000" bIns="10800"/>
                <a:lstStyle/>
                <a:p>
                  <a:pPr algn="just" eaLnBrk="0" hangingPunct="0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data degree child1 child2     ……          </a:t>
                  </a:r>
                  <a:r>
                    <a:rPr lang="en-US" altLang="zh-CN" sz="2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childd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091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863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2569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4759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>
                  <a:off x="3313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4813619" y="2402620"/>
                <a:ext cx="6875461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数据域，存放该结点的数据信息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degree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：数据域，存放该结点的度</a:t>
                </a: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child1~childd：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指针域，指向该结点的孩子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8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1952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表达式树</a:t>
            </a:r>
          </a:p>
        </p:txBody>
      </p:sp>
      <p:sp>
        <p:nvSpPr>
          <p:cNvPr id="4" name="矩形 3"/>
          <p:cNvSpPr/>
          <p:nvPr/>
        </p:nvSpPr>
        <p:spPr>
          <a:xfrm>
            <a:off x="638168" y="813137"/>
            <a:ext cx="10925181" cy="241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编译器的语法检查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二叉表示树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一个算术表达式可以用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二叉表示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树来表示，通过二叉表示树可以判断算术表达式是否存在语法错误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。二叉表示树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具有以下两个特点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叶子结点是操作数；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分支结点是运算符。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9530615" y="4926389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9130883" y="2450206"/>
            <a:ext cx="504000" cy="468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746250" y="3653958"/>
            <a:ext cx="49142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进行后序遍历转换为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逆波兰式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 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+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f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/ </a:t>
            </a:r>
            <a:r>
              <a:rPr kumimoji="1"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endParaRPr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0210" y="3686710"/>
            <a:ext cx="2823410" cy="2097880"/>
            <a:chOff x="7842050" y="3473350"/>
            <a:chExt cx="2823410" cy="2097880"/>
          </a:xfrm>
        </p:grpSpPr>
        <p:sp>
          <p:nvSpPr>
            <p:cNvPr id="75" name="Oval 17"/>
            <p:cNvSpPr>
              <a:spLocks noChangeArrowheads="1"/>
            </p:cNvSpPr>
            <p:nvPr/>
          </p:nvSpPr>
          <p:spPr bwMode="auto">
            <a:xfrm>
              <a:off x="7842050" y="347335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9413692" y="347335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17"/>
            <p:cNvSpPr>
              <a:spLocks noChangeArrowheads="1"/>
            </p:cNvSpPr>
            <p:nvPr/>
          </p:nvSpPr>
          <p:spPr bwMode="auto">
            <a:xfrm>
              <a:off x="10233460" y="347335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8263369" y="429478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17"/>
            <p:cNvSpPr>
              <a:spLocks noChangeArrowheads="1"/>
            </p:cNvSpPr>
            <p:nvPr/>
          </p:nvSpPr>
          <p:spPr bwMode="auto">
            <a:xfrm>
              <a:off x="8701740" y="513923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9537717" y="5139230"/>
              <a:ext cx="432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85878" y="2098416"/>
            <a:ext cx="2009974" cy="2841724"/>
            <a:chOff x="8267718" y="1885056"/>
            <a:chExt cx="2009974" cy="2841724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9051825" y="1885056"/>
              <a:ext cx="432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+mn-ea"/>
                </a:rPr>
                <a:t>-</a:t>
              </a:r>
              <a:endParaRPr lang="zh-CN" altLang="en-US" sz="2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8267718" y="2651717"/>
              <a:ext cx="432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9845692" y="2651717"/>
              <a:ext cx="432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8688605" y="3473350"/>
              <a:ext cx="432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9113854" y="4294780"/>
              <a:ext cx="432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+mn-ea"/>
                </a:rPr>
                <a:t>-</a:t>
              </a:r>
              <a:endParaRPr lang="zh-CN" altLang="en-US" sz="2400" dirty="0">
                <a:solidFill>
                  <a:srgbClr val="404040"/>
                </a:solidFill>
                <a:latin typeface="+mn-ea"/>
              </a:endParaRPr>
            </a:p>
          </p:txBody>
        </p:sp>
      </p:grp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9954117" y="4926389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 flipH="1">
            <a:off x="10256637" y="3281796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>
            <a:off x="10680139" y="3281796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8667650" y="3281796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>
            <a:off x="9091152" y="3281796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 flipH="1">
            <a:off x="9106752" y="4089834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>
            <a:off x="9530254" y="4089834"/>
            <a:ext cx="234000" cy="432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9920812" y="2450206"/>
            <a:ext cx="504000" cy="468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76730" y="3002856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表达式：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–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/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0" name="矩形 29"/>
          <p:cNvSpPr/>
          <p:nvPr/>
        </p:nvSpPr>
        <p:spPr>
          <a:xfrm>
            <a:off x="716280" y="5071795"/>
            <a:ext cx="7711440" cy="990015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lIns="180000" rIns="18000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波兰式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1929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年波兰数学家提出一种前缀表示法，可以不用考虑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算符的优先级而直接计算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4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5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7" y="963789"/>
            <a:ext cx="6278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：指针域的个数等于该结点的度</a:t>
            </a:r>
          </a:p>
        </p:txBody>
      </p:sp>
      <p:sp>
        <p:nvSpPr>
          <p:cNvPr id="41" name="Text Box 87"/>
          <p:cNvSpPr txBox="1">
            <a:spLocks noChangeArrowheads="1"/>
          </p:cNvSpPr>
          <p:nvPr/>
        </p:nvSpPr>
        <p:spPr bwMode="auto">
          <a:xfrm>
            <a:off x="3374073" y="1718039"/>
            <a:ext cx="4032000" cy="576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50000"/>
              </a:lnSpc>
              <a:defRPr sz="28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缺点：结点结构不一致</a:t>
            </a:r>
          </a:p>
        </p:txBody>
      </p:sp>
      <p:sp>
        <p:nvSpPr>
          <p:cNvPr id="42" name="Line 144"/>
          <p:cNvSpPr>
            <a:spLocks noChangeShapeType="1"/>
          </p:cNvSpPr>
          <p:nvPr/>
        </p:nvSpPr>
        <p:spPr bwMode="auto">
          <a:xfrm>
            <a:off x="8478838" y="1638299"/>
            <a:ext cx="327025" cy="3571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45"/>
          <p:cNvSpPr txBox="1">
            <a:spLocks noChangeArrowheads="1"/>
          </p:cNvSpPr>
          <p:nvPr/>
        </p:nvSpPr>
        <p:spPr bwMode="auto">
          <a:xfrm>
            <a:off x="8104188" y="2005011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A  2</a:t>
            </a:r>
          </a:p>
        </p:txBody>
      </p:sp>
      <p:sp>
        <p:nvSpPr>
          <p:cNvPr id="44" name="Line 146"/>
          <p:cNvSpPr>
            <a:spLocks noChangeShapeType="1"/>
          </p:cNvSpPr>
          <p:nvPr/>
        </p:nvSpPr>
        <p:spPr bwMode="auto">
          <a:xfrm>
            <a:off x="8458200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147"/>
          <p:cNvSpPr>
            <a:spLocks noChangeShapeType="1"/>
          </p:cNvSpPr>
          <p:nvPr/>
        </p:nvSpPr>
        <p:spPr bwMode="auto">
          <a:xfrm>
            <a:off x="8772525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148"/>
          <p:cNvSpPr>
            <a:spLocks noChangeShapeType="1"/>
          </p:cNvSpPr>
          <p:nvPr/>
        </p:nvSpPr>
        <p:spPr bwMode="auto">
          <a:xfrm>
            <a:off x="9086850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50"/>
          <p:cNvSpPr txBox="1">
            <a:spLocks noChangeArrowheads="1"/>
          </p:cNvSpPr>
          <p:nvPr/>
        </p:nvSpPr>
        <p:spPr bwMode="auto">
          <a:xfrm>
            <a:off x="6656388" y="3141661"/>
            <a:ext cx="1658937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B  3</a:t>
            </a:r>
          </a:p>
        </p:txBody>
      </p:sp>
      <p:sp>
        <p:nvSpPr>
          <p:cNvPr id="65" name="Line 151"/>
          <p:cNvSpPr>
            <a:spLocks noChangeShapeType="1"/>
          </p:cNvSpPr>
          <p:nvPr/>
        </p:nvSpPr>
        <p:spPr bwMode="auto">
          <a:xfrm>
            <a:off x="7010400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152"/>
          <p:cNvSpPr>
            <a:spLocks noChangeShapeType="1"/>
          </p:cNvSpPr>
          <p:nvPr/>
        </p:nvSpPr>
        <p:spPr bwMode="auto">
          <a:xfrm>
            <a:off x="7324725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53"/>
          <p:cNvSpPr>
            <a:spLocks noChangeShapeType="1"/>
          </p:cNvSpPr>
          <p:nvPr/>
        </p:nvSpPr>
        <p:spPr bwMode="auto">
          <a:xfrm>
            <a:off x="7639050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Text Box 155"/>
          <p:cNvSpPr txBox="1">
            <a:spLocks noChangeArrowheads="1"/>
          </p:cNvSpPr>
          <p:nvPr/>
        </p:nvSpPr>
        <p:spPr bwMode="auto">
          <a:xfrm>
            <a:off x="9680575" y="3130549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C  2</a:t>
            </a:r>
          </a:p>
        </p:txBody>
      </p:sp>
      <p:sp>
        <p:nvSpPr>
          <p:cNvPr id="85" name="Line 156"/>
          <p:cNvSpPr>
            <a:spLocks noChangeShapeType="1"/>
          </p:cNvSpPr>
          <p:nvPr/>
        </p:nvSpPr>
        <p:spPr bwMode="auto">
          <a:xfrm>
            <a:off x="10034588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" name="Line 157"/>
          <p:cNvSpPr>
            <a:spLocks noChangeShapeType="1"/>
          </p:cNvSpPr>
          <p:nvPr/>
        </p:nvSpPr>
        <p:spPr bwMode="auto">
          <a:xfrm>
            <a:off x="10348913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" name="Line 158"/>
          <p:cNvSpPr>
            <a:spLocks noChangeShapeType="1"/>
          </p:cNvSpPr>
          <p:nvPr/>
        </p:nvSpPr>
        <p:spPr bwMode="auto">
          <a:xfrm>
            <a:off x="10663238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Text Box 165"/>
          <p:cNvSpPr txBox="1">
            <a:spLocks noChangeArrowheads="1"/>
          </p:cNvSpPr>
          <p:nvPr/>
        </p:nvSpPr>
        <p:spPr bwMode="auto">
          <a:xfrm>
            <a:off x="7154863" y="4278311"/>
            <a:ext cx="100965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E  1</a:t>
            </a:r>
          </a:p>
        </p:txBody>
      </p:sp>
      <p:sp>
        <p:nvSpPr>
          <p:cNvPr id="89" name="Line 166"/>
          <p:cNvSpPr>
            <a:spLocks noChangeShapeType="1"/>
          </p:cNvSpPr>
          <p:nvPr/>
        </p:nvSpPr>
        <p:spPr bwMode="auto">
          <a:xfrm>
            <a:off x="7508875" y="42783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" name="Line 167"/>
          <p:cNvSpPr>
            <a:spLocks noChangeShapeType="1"/>
          </p:cNvSpPr>
          <p:nvPr/>
        </p:nvSpPr>
        <p:spPr bwMode="auto">
          <a:xfrm>
            <a:off x="7823200" y="42783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7459663" y="53895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I   0</a:t>
            </a:r>
          </a:p>
        </p:txBody>
      </p:sp>
      <p:sp>
        <p:nvSpPr>
          <p:cNvPr id="92" name="Line 186"/>
          <p:cNvSpPr>
            <a:spLocks noChangeShapeType="1"/>
          </p:cNvSpPr>
          <p:nvPr/>
        </p:nvSpPr>
        <p:spPr bwMode="auto">
          <a:xfrm>
            <a:off x="7813675" y="53895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Line 189"/>
          <p:cNvSpPr>
            <a:spLocks noChangeShapeType="1"/>
          </p:cNvSpPr>
          <p:nvPr/>
        </p:nvSpPr>
        <p:spPr bwMode="auto">
          <a:xfrm flipH="1">
            <a:off x="7834313" y="2311399"/>
            <a:ext cx="1074737" cy="80486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" name="Line 190"/>
          <p:cNvSpPr>
            <a:spLocks noChangeShapeType="1"/>
          </p:cNvSpPr>
          <p:nvPr/>
        </p:nvSpPr>
        <p:spPr bwMode="auto">
          <a:xfrm>
            <a:off x="9226550" y="2278061"/>
            <a:ext cx="839788" cy="8223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" name="Line 191"/>
          <p:cNvSpPr>
            <a:spLocks noChangeShapeType="1"/>
          </p:cNvSpPr>
          <p:nvPr/>
        </p:nvSpPr>
        <p:spPr bwMode="auto">
          <a:xfrm flipH="1">
            <a:off x="6656388" y="3468686"/>
            <a:ext cx="785812" cy="79533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 flipH="1">
            <a:off x="7807325" y="3454399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193"/>
          <p:cNvSpPr>
            <a:spLocks noChangeShapeType="1"/>
          </p:cNvSpPr>
          <p:nvPr/>
        </p:nvSpPr>
        <p:spPr bwMode="auto">
          <a:xfrm>
            <a:off x="8108950" y="3438524"/>
            <a:ext cx="736600" cy="8524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194"/>
          <p:cNvSpPr>
            <a:spLocks noChangeShapeType="1"/>
          </p:cNvSpPr>
          <p:nvPr/>
        </p:nvSpPr>
        <p:spPr bwMode="auto">
          <a:xfrm>
            <a:off x="10823575" y="3425824"/>
            <a:ext cx="249238" cy="8350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Line 195"/>
          <p:cNvSpPr>
            <a:spLocks noChangeShapeType="1"/>
          </p:cNvSpPr>
          <p:nvPr/>
        </p:nvSpPr>
        <p:spPr bwMode="auto">
          <a:xfrm flipH="1">
            <a:off x="10039350" y="3427411"/>
            <a:ext cx="431800" cy="82073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" name="Line 196"/>
          <p:cNvSpPr>
            <a:spLocks noChangeShapeType="1"/>
          </p:cNvSpPr>
          <p:nvPr/>
        </p:nvSpPr>
        <p:spPr bwMode="auto">
          <a:xfrm flipH="1">
            <a:off x="7978775" y="4578349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Line 211"/>
          <p:cNvSpPr>
            <a:spLocks noChangeShapeType="1"/>
          </p:cNvSpPr>
          <p:nvPr/>
        </p:nvSpPr>
        <p:spPr bwMode="auto">
          <a:xfrm>
            <a:off x="7977188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Text Box 212"/>
          <p:cNvSpPr txBox="1">
            <a:spLocks noChangeArrowheads="1"/>
          </p:cNvSpPr>
          <p:nvPr/>
        </p:nvSpPr>
        <p:spPr bwMode="auto">
          <a:xfrm>
            <a:off x="9534525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G  0</a:t>
            </a:r>
          </a:p>
        </p:txBody>
      </p:sp>
      <p:sp>
        <p:nvSpPr>
          <p:cNvPr id="103" name="Line 213"/>
          <p:cNvSpPr>
            <a:spLocks noChangeShapeType="1"/>
          </p:cNvSpPr>
          <p:nvPr/>
        </p:nvSpPr>
        <p:spPr bwMode="auto">
          <a:xfrm>
            <a:off x="9888538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214"/>
          <p:cNvSpPr txBox="1">
            <a:spLocks noChangeArrowheads="1"/>
          </p:cNvSpPr>
          <p:nvPr/>
        </p:nvSpPr>
        <p:spPr bwMode="auto">
          <a:xfrm>
            <a:off x="10636250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H  0</a:t>
            </a:r>
          </a:p>
        </p:txBody>
      </p:sp>
      <p:sp>
        <p:nvSpPr>
          <p:cNvPr id="105" name="Line 215"/>
          <p:cNvSpPr>
            <a:spLocks noChangeShapeType="1"/>
          </p:cNvSpPr>
          <p:nvPr/>
        </p:nvSpPr>
        <p:spPr bwMode="auto">
          <a:xfrm>
            <a:off x="10990263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6" name="Text Box 216"/>
          <p:cNvSpPr txBox="1">
            <a:spLocks noChangeArrowheads="1"/>
          </p:cNvSpPr>
          <p:nvPr/>
        </p:nvSpPr>
        <p:spPr bwMode="auto">
          <a:xfrm>
            <a:off x="8496300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F  0</a:t>
            </a:r>
          </a:p>
        </p:txBody>
      </p:sp>
      <p:sp>
        <p:nvSpPr>
          <p:cNvPr id="108" name="Line 217"/>
          <p:cNvSpPr>
            <a:spLocks noChangeShapeType="1"/>
          </p:cNvSpPr>
          <p:nvPr/>
        </p:nvSpPr>
        <p:spPr bwMode="auto">
          <a:xfrm>
            <a:off x="8850313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Text Box 218"/>
          <p:cNvSpPr txBox="1">
            <a:spLocks noChangeArrowheads="1"/>
          </p:cNvSpPr>
          <p:nvPr/>
        </p:nvSpPr>
        <p:spPr bwMode="auto">
          <a:xfrm>
            <a:off x="6130925" y="4268786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  0</a:t>
            </a:r>
          </a:p>
        </p:txBody>
      </p:sp>
      <p:sp>
        <p:nvSpPr>
          <p:cNvPr id="110" name="Line 219"/>
          <p:cNvSpPr>
            <a:spLocks noChangeShapeType="1"/>
          </p:cNvSpPr>
          <p:nvPr/>
        </p:nvSpPr>
        <p:spPr bwMode="auto">
          <a:xfrm>
            <a:off x="6484938" y="4268786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8" y="963789"/>
            <a:ext cx="5631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将结点的所有孩子构成一个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</a:p>
        </p:txBody>
      </p:sp>
      <p:grpSp>
        <p:nvGrpSpPr>
          <p:cNvPr id="112" name="Group 195"/>
          <p:cNvGrpSpPr/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/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/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/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65897" y="1550109"/>
            <a:ext cx="1306082" cy="4731629"/>
            <a:chOff x="5165897" y="1550109"/>
            <a:chExt cx="1306082" cy="4731629"/>
          </a:xfrm>
        </p:grpSpPr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7325" cy="42751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44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1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818714" y="804706"/>
            <a:ext cx="5472332" cy="523220"/>
            <a:chOff x="1826091" y="4148024"/>
            <a:chExt cx="5472332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如何定义树的孩子表示法呢？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3" name="Group 6"/>
          <p:cNvGrpSpPr/>
          <p:nvPr/>
        </p:nvGrpSpPr>
        <p:grpSpPr bwMode="auto">
          <a:xfrm>
            <a:off x="966859" y="1463040"/>
            <a:ext cx="2228338" cy="563882"/>
            <a:chOff x="327" y="1524"/>
            <a:chExt cx="1574" cy="347"/>
          </a:xfrm>
          <a:noFill/>
        </p:grpSpPr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327" y="1524"/>
              <a:ext cx="1574" cy="347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</a:ln>
          </p:spPr>
          <p:txBody>
            <a:bodyPr lIns="180000" tIns="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child    next</a:t>
              </a:r>
            </a:p>
          </p:txBody>
        </p:sp>
        <p:sp>
          <p:nvSpPr>
            <p:cNvPr id="106" name="Line 10" descr="波浪线"/>
            <p:cNvSpPr>
              <a:spLocks noChangeShapeType="1"/>
            </p:cNvSpPr>
            <p:nvPr/>
          </p:nvSpPr>
          <p:spPr bwMode="auto">
            <a:xfrm>
              <a:off x="1109" y="1524"/>
              <a:ext cx="0" cy="34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9" name="Group 5"/>
          <p:cNvGrpSpPr/>
          <p:nvPr/>
        </p:nvGrpSpPr>
        <p:grpSpPr bwMode="auto">
          <a:xfrm>
            <a:off x="3399225" y="1463039"/>
            <a:ext cx="2559615" cy="563881"/>
            <a:chOff x="152" y="3171"/>
            <a:chExt cx="1808" cy="347"/>
          </a:xfrm>
          <a:noFill/>
        </p:grpSpPr>
        <p:sp>
          <p:nvSpPr>
            <p:cNvPr id="111" name="Text Box 11"/>
            <p:cNvSpPr txBox="1">
              <a:spLocks noChangeArrowheads="1"/>
            </p:cNvSpPr>
            <p:nvPr/>
          </p:nvSpPr>
          <p:spPr bwMode="auto">
            <a:xfrm>
              <a:off x="152" y="3171"/>
              <a:ext cx="1808" cy="347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</a:ln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 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12" descr="波浪线"/>
            <p:cNvSpPr>
              <a:spLocks noChangeShapeType="1"/>
            </p:cNvSpPr>
            <p:nvPr/>
          </p:nvSpPr>
          <p:spPr bwMode="auto">
            <a:xfrm>
              <a:off x="758" y="3171"/>
              <a:ext cx="0" cy="34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79" name="矩形 78"/>
          <p:cNvSpPr/>
          <p:nvPr/>
        </p:nvSpPr>
        <p:spPr>
          <a:xfrm>
            <a:off x="941562" y="2061865"/>
            <a:ext cx="5040000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child;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41562" y="4018558"/>
            <a:ext cx="504000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02648" y="1061621"/>
            <a:ext cx="5168272" cy="526297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63577" y="270193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5834" y="1353346"/>
            <a:ext cx="6118138" cy="523220"/>
            <a:chOff x="1826091" y="4148024"/>
            <a:chExt cx="611813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95"/>
          <p:cNvGrpSpPr/>
          <p:nvPr/>
        </p:nvGrpSpPr>
        <p:grpSpPr bwMode="auto">
          <a:xfrm>
            <a:off x="7047230" y="242665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/>
          <p:nvPr/>
        </p:nvGrpSpPr>
        <p:grpSpPr bwMode="auto">
          <a:xfrm>
            <a:off x="7047230" y="291401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/>
          <p:nvPr/>
        </p:nvGrpSpPr>
        <p:grpSpPr bwMode="auto">
          <a:xfrm>
            <a:off x="7047230" y="339979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/>
          <p:nvPr/>
        </p:nvGrpSpPr>
        <p:grpSpPr bwMode="auto">
          <a:xfrm>
            <a:off x="7051993" y="427037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86271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95111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181600" y="1946910"/>
            <a:ext cx="1306195" cy="4475480"/>
            <a:chOff x="5165897" y="1550109"/>
            <a:chExt cx="1306082" cy="4475669"/>
          </a:xfrm>
        </p:grpSpPr>
        <p:sp>
          <p:nvSpPr>
            <p:cNvPr id="168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8125" cy="39931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69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35834" y="789466"/>
            <a:ext cx="6118138" cy="523220"/>
            <a:chOff x="1826091" y="4148024"/>
            <a:chExt cx="6118138" cy="523220"/>
          </a:xfrm>
        </p:grpSpPr>
        <p:sp>
          <p:nvSpPr>
            <p:cNvPr id="10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14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7356674" y="1353346"/>
            <a:ext cx="4073326" cy="523220"/>
            <a:chOff x="1826091" y="4148024"/>
            <a:chExt cx="4073326" cy="523220"/>
          </a:xfrm>
        </p:grpSpPr>
        <p:sp>
          <p:nvSpPr>
            <p:cNvPr id="14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143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如何快速查找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grpSp>
          <p:nvGrpSpPr>
            <p:cNvPr id="1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7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63577" y="270193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5834" y="1353346"/>
            <a:ext cx="6118138" cy="523220"/>
            <a:chOff x="1826091" y="4148024"/>
            <a:chExt cx="611813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95"/>
          <p:cNvGrpSpPr/>
          <p:nvPr/>
        </p:nvGrpSpPr>
        <p:grpSpPr bwMode="auto">
          <a:xfrm>
            <a:off x="7047230" y="242665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/>
          <p:nvPr/>
        </p:nvGrpSpPr>
        <p:grpSpPr bwMode="auto">
          <a:xfrm>
            <a:off x="7047230" y="291401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/>
          <p:nvPr/>
        </p:nvGrpSpPr>
        <p:grpSpPr bwMode="auto">
          <a:xfrm>
            <a:off x="7047230" y="339979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/>
          <p:nvPr/>
        </p:nvGrpSpPr>
        <p:grpSpPr bwMode="auto">
          <a:xfrm>
            <a:off x="7051993" y="427037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86271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95111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77195" y="1951111"/>
            <a:ext cx="2209657" cy="4475669"/>
            <a:chOff x="4266737" y="1550109"/>
            <a:chExt cx="2209657" cy="447566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266737" y="1550109"/>
              <a:ext cx="1306082" cy="4475669"/>
              <a:chOff x="5165897" y="1550109"/>
              <a:chExt cx="1306082" cy="4475669"/>
            </a:xfrm>
          </p:grpSpPr>
          <p:sp>
            <p:nvSpPr>
              <p:cNvPr id="168" name="Text Box 10"/>
              <p:cNvSpPr txBox="1">
                <a:spLocks noChangeArrowheads="1"/>
              </p:cNvSpPr>
              <p:nvPr/>
            </p:nvSpPr>
            <p:spPr bwMode="auto">
              <a:xfrm>
                <a:off x="5165897" y="2006600"/>
                <a:ext cx="188125" cy="399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69" name="Text Box 11"/>
              <p:cNvSpPr txBox="1">
                <a:spLocks noChangeArrowheads="1"/>
              </p:cNvSpPr>
              <p:nvPr/>
            </p:nvSpPr>
            <p:spPr bwMode="auto">
              <a:xfrm>
                <a:off x="5557692" y="2029778"/>
                <a:ext cx="900000" cy="399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/>
                <a:r>
                  <a:rPr lang="zh-CN" altLang="en-US" b="0" dirty="0"/>
                  <a:t> </a:t>
                </a:r>
                <a:r>
                  <a:rPr lang="en-US" altLang="zh-CN" b="0" dirty="0"/>
                  <a:t>A     </a:t>
                </a:r>
              </a:p>
              <a:p>
                <a:pPr algn="ctr"/>
                <a:r>
                  <a:rPr lang="en-US" altLang="zh-CN" b="0" dirty="0"/>
                  <a:t> B     </a:t>
                </a:r>
              </a:p>
              <a:p>
                <a:pPr algn="ctr"/>
                <a:r>
                  <a:rPr lang="en-US" altLang="zh-CN" b="0" dirty="0"/>
                  <a:t> C     </a:t>
                </a:r>
              </a:p>
              <a:p>
                <a:pPr algn="ctr"/>
                <a:r>
                  <a:rPr lang="en-US" altLang="zh-CN" b="0" dirty="0"/>
                  <a:t> D</a:t>
                </a:r>
              </a:p>
              <a:p>
                <a:pPr algn="ctr"/>
                <a:r>
                  <a:rPr lang="en-US" altLang="zh-CN" b="0" dirty="0"/>
                  <a:t> E     </a:t>
                </a:r>
              </a:p>
              <a:p>
                <a:pPr algn="ctr"/>
                <a:r>
                  <a:rPr lang="en-US" altLang="zh-CN" b="0" dirty="0"/>
                  <a:t> F</a:t>
                </a:r>
              </a:p>
              <a:p>
                <a:pPr algn="ctr"/>
                <a:r>
                  <a:rPr lang="en-US" altLang="zh-CN" b="0" dirty="0"/>
                  <a:t> G     </a:t>
                </a:r>
              </a:p>
              <a:p>
                <a:pPr algn="ctr"/>
                <a:r>
                  <a:rPr lang="en-US" altLang="zh-CN" b="0" dirty="0"/>
                  <a:t> H     </a:t>
                </a:r>
              </a:p>
              <a:p>
                <a:pPr algn="ctr"/>
                <a:r>
                  <a:rPr lang="en-US" altLang="zh-CN" b="0" dirty="0"/>
                  <a:t> I      </a:t>
                </a:r>
              </a:p>
            </p:txBody>
          </p:sp>
          <p:sp>
            <p:nvSpPr>
              <p:cNvPr id="170" name="Line 14"/>
              <p:cNvSpPr>
                <a:spLocks noChangeShapeType="1"/>
              </p:cNvSpPr>
              <p:nvPr/>
            </p:nvSpPr>
            <p:spPr bwMode="auto">
              <a:xfrm>
                <a:off x="5557692" y="24758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5"/>
              <p:cNvSpPr>
                <a:spLocks noChangeShapeType="1"/>
              </p:cNvSpPr>
              <p:nvPr/>
            </p:nvSpPr>
            <p:spPr bwMode="auto">
              <a:xfrm>
                <a:off x="5557692" y="292195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6"/>
              <p:cNvSpPr>
                <a:spLocks noChangeShapeType="1"/>
              </p:cNvSpPr>
              <p:nvPr/>
            </p:nvSpPr>
            <p:spPr bwMode="auto">
              <a:xfrm>
                <a:off x="5557692" y="3369628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7"/>
              <p:cNvSpPr>
                <a:spLocks noChangeShapeType="1"/>
              </p:cNvSpPr>
              <p:nvPr/>
            </p:nvSpPr>
            <p:spPr bwMode="auto">
              <a:xfrm>
                <a:off x="5557692" y="426180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8"/>
              <p:cNvSpPr>
                <a:spLocks noChangeShapeType="1"/>
              </p:cNvSpPr>
              <p:nvPr/>
            </p:nvSpPr>
            <p:spPr bwMode="auto">
              <a:xfrm>
                <a:off x="5557692" y="4707890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5571979" y="5153978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5571979" y="56000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>
                <a:off x="5571979" y="381571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Text Box 13"/>
              <p:cNvSpPr txBox="1">
                <a:spLocks noChangeArrowheads="1"/>
              </p:cNvSpPr>
              <p:nvPr/>
            </p:nvSpPr>
            <p:spPr bwMode="auto">
              <a:xfrm>
                <a:off x="5693899" y="1550109"/>
                <a:ext cx="597147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data</a:t>
                </a: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5445511" y="1554871"/>
              <a:ext cx="1030883" cy="4470907"/>
              <a:chOff x="6350813" y="1554871"/>
              <a:chExt cx="1030883" cy="4470907"/>
            </a:xfrm>
          </p:grpSpPr>
          <p:sp>
            <p:nvSpPr>
              <p:cNvPr id="103" name="Text Box 13"/>
              <p:cNvSpPr txBox="1">
                <a:spLocks noChangeArrowheads="1"/>
              </p:cNvSpPr>
              <p:nvPr/>
            </p:nvSpPr>
            <p:spPr bwMode="auto">
              <a:xfrm>
                <a:off x="6350813" y="1554871"/>
                <a:ext cx="995621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parent</a:t>
                </a:r>
              </a:p>
            </p:txBody>
          </p:sp>
          <p:sp>
            <p:nvSpPr>
              <p:cNvPr id="104" name="Text Box 11"/>
              <p:cNvSpPr txBox="1">
                <a:spLocks noChangeArrowheads="1"/>
              </p:cNvSpPr>
              <p:nvPr/>
            </p:nvSpPr>
            <p:spPr bwMode="auto">
              <a:xfrm>
                <a:off x="6471612" y="2029778"/>
                <a:ext cx="900000" cy="3996000"/>
              </a:xfrm>
              <a:prstGeom prst="rect">
                <a:avLst/>
              </a:prstGeom>
              <a:noFill/>
              <a:ln w="28575">
                <a:solidFill>
                  <a:srgbClr val="B42D2D"/>
                </a:solidFill>
                <a:miter lim="800000"/>
              </a:ln>
            </p:spPr>
            <p:txBody>
              <a:bodyPr tIns="0" bIns="0"/>
              <a:lstStyle/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+mn-ea"/>
                  </a:rPr>
                  <a:t>-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05" name="Line 14"/>
              <p:cNvSpPr>
                <a:spLocks noChangeShapeType="1"/>
              </p:cNvSpPr>
              <p:nvPr/>
            </p:nvSpPr>
            <p:spPr bwMode="auto">
              <a:xfrm>
                <a:off x="6481696" y="247333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6481696" y="2921342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4"/>
              <p:cNvSpPr>
                <a:spLocks noChangeShapeType="1"/>
              </p:cNvSpPr>
              <p:nvPr/>
            </p:nvSpPr>
            <p:spPr bwMode="auto">
              <a:xfrm>
                <a:off x="6481696" y="3370580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4"/>
              <p:cNvSpPr>
                <a:spLocks noChangeShapeType="1"/>
              </p:cNvSpPr>
              <p:nvPr/>
            </p:nvSpPr>
            <p:spPr bwMode="auto">
              <a:xfrm>
                <a:off x="6481696" y="381952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6481696" y="42681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4"/>
              <p:cNvSpPr>
                <a:spLocks noChangeShapeType="1"/>
              </p:cNvSpPr>
              <p:nvPr/>
            </p:nvSpPr>
            <p:spPr bwMode="auto">
              <a:xfrm>
                <a:off x="6481696" y="471711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4"/>
              <p:cNvSpPr>
                <a:spLocks noChangeShapeType="1"/>
              </p:cNvSpPr>
              <p:nvPr/>
            </p:nvSpPr>
            <p:spPr bwMode="auto">
              <a:xfrm>
                <a:off x="6481696" y="514715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14"/>
              <p:cNvSpPr>
                <a:spLocks noChangeShapeType="1"/>
              </p:cNvSpPr>
              <p:nvPr/>
            </p:nvSpPr>
            <p:spPr bwMode="auto">
              <a:xfrm>
                <a:off x="6481696" y="559733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35834" y="789466"/>
            <a:ext cx="6118138" cy="523220"/>
            <a:chOff x="1826091" y="4148024"/>
            <a:chExt cx="6118138" cy="523220"/>
          </a:xfrm>
        </p:grpSpPr>
        <p:sp>
          <p:nvSpPr>
            <p:cNvPr id="10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14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7356674" y="1353346"/>
            <a:ext cx="4073326" cy="523220"/>
            <a:chOff x="1826091" y="4148024"/>
            <a:chExt cx="4073326" cy="523220"/>
          </a:xfrm>
        </p:grpSpPr>
        <p:sp>
          <p:nvSpPr>
            <p:cNvPr id="14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143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如何快速查找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grpSp>
          <p:nvGrpSpPr>
            <p:cNvPr id="1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543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70785" y="813231"/>
            <a:ext cx="10571892" cy="1075487"/>
            <a:chOff x="744847" y="2156589"/>
            <a:chExt cx="10571892" cy="1075487"/>
          </a:xfrm>
        </p:grpSpPr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316759" y="2156589"/>
              <a:ext cx="9999980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树的孩子兄弟表示法（二叉链表）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链表中的每个结点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分别指向该结点的第一个孩子和右兄弟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</a:p>
          </p:txBody>
        </p:sp>
        <p:grpSp>
          <p:nvGrpSpPr>
            <p:cNvPr id="9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864738" y="2545569"/>
            <a:ext cx="1181100" cy="1300163"/>
            <a:chOff x="4864738" y="2545569"/>
            <a:chExt cx="1181100" cy="1300163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864738" y="33885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247325" y="3374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660075" y="33885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039363" y="276623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658488" y="254556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4738" y="3753657"/>
            <a:ext cx="1181100" cy="1095375"/>
            <a:chOff x="4864738" y="3753657"/>
            <a:chExt cx="1181100" cy="1095375"/>
          </a:xfrm>
        </p:grpSpPr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864738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5247325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5660075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5069525" y="375365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0575" y="3358369"/>
            <a:ext cx="4306888" cy="471488"/>
            <a:chOff x="5850575" y="3358369"/>
            <a:chExt cx="4306888" cy="471488"/>
          </a:xfrm>
        </p:grpSpPr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976363" y="337265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9358950" y="335836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9771700" y="33726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5850575" y="3710794"/>
              <a:ext cx="31273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5200" y="4375957"/>
            <a:ext cx="1585913" cy="471487"/>
            <a:chOff x="7295200" y="4375957"/>
            <a:chExt cx="1585913" cy="471487"/>
          </a:xfrm>
        </p:grpSpPr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7700013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8082600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495350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729520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98250" y="4741082"/>
            <a:ext cx="1181100" cy="1087437"/>
            <a:chOff x="6298250" y="4741082"/>
            <a:chExt cx="1181100" cy="1087437"/>
          </a:xfrm>
        </p:grpSpPr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6298250" y="53713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6680838" y="53570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7093588" y="53713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6469700" y="474108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89063" y="3429807"/>
            <a:ext cx="1181100" cy="1419225"/>
            <a:chOff x="8989063" y="3429807"/>
            <a:chExt cx="1181100" cy="1419225"/>
          </a:xfrm>
        </p:grpSpPr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8989063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9371650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9784400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9179563" y="3736194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9789163" y="3429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6525" y="4375957"/>
            <a:ext cx="2622550" cy="471487"/>
            <a:chOff x="9006525" y="4375957"/>
            <a:chExt cx="2622550" cy="471487"/>
          </a:xfrm>
        </p:grpSpPr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0447975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10830563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11243313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 Box 65"/>
            <p:cNvSpPr txBox="1">
              <a:spLocks noChangeArrowheads="1"/>
            </p:cNvSpPr>
            <p:nvPr/>
          </p:nvSpPr>
          <p:spPr bwMode="auto">
            <a:xfrm>
              <a:off x="9006525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10038400" y="4696632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88550" y="4377544"/>
            <a:ext cx="2562225" cy="471488"/>
            <a:chOff x="4888550" y="4377544"/>
            <a:chExt cx="2562225" cy="471488"/>
          </a:xfrm>
        </p:grpSpPr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6269675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652263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065013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V="1">
              <a:off x="587915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888550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34763" y="4445807"/>
            <a:ext cx="5299075" cy="1352550"/>
            <a:chOff x="6334763" y="4445807"/>
            <a:chExt cx="5299075" cy="1352550"/>
          </a:xfrm>
        </p:grpSpPr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11263950" y="444739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10467025" y="446168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4" name="Text Box 67"/>
            <p:cNvSpPr txBox="1">
              <a:spLocks noChangeArrowheads="1"/>
            </p:cNvSpPr>
            <p:nvPr/>
          </p:nvSpPr>
          <p:spPr bwMode="auto">
            <a:xfrm>
              <a:off x="85334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77206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6334763" y="541894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7131688" y="543323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50450" y="2043919"/>
            <a:ext cx="1181100" cy="901700"/>
            <a:chOff x="4850450" y="2043919"/>
            <a:chExt cx="1181100" cy="901700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850450" y="24884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5233038" y="24741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645788" y="24884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247325" y="2043919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8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5568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818714" y="957106"/>
            <a:ext cx="7783298" cy="523220"/>
            <a:chOff x="1826091" y="4148024"/>
            <a:chExt cx="7783298" cy="523220"/>
          </a:xfrm>
        </p:grpSpPr>
        <p:sp>
          <p:nvSpPr>
            <p:cNvPr id="1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如何定义树的孩子兄弟存储结构?</a:t>
              </a:r>
            </a:p>
          </p:txBody>
        </p:sp>
        <p:grpSp>
          <p:nvGrpSpPr>
            <p:cNvPr id="1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992825" y="3855839"/>
            <a:ext cx="5079207" cy="240065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CSNode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8" name="Group 13"/>
          <p:cNvGrpSpPr/>
          <p:nvPr/>
        </p:nvGrpSpPr>
        <p:grpSpPr bwMode="auto">
          <a:xfrm>
            <a:off x="757599" y="2100508"/>
            <a:ext cx="5074032" cy="585037"/>
            <a:chOff x="2499" y="9947"/>
            <a:chExt cx="3135" cy="349"/>
          </a:xfrm>
        </p:grpSpPr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2499" y="9947"/>
              <a:ext cx="3135" cy="34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000" rIns="0" bIns="10800"/>
            <a:lstStyle/>
            <a:p>
              <a:pPr algn="just" eaLnBrk="0" hangingPunct="0"/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data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rightsib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3637" y="9948"/>
              <a:ext cx="0" cy="34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000" bIns="10800"/>
            <a:lstStyle/>
            <a:p>
              <a:endParaRPr lang="zh-CN" altLang="en-US" sz="2800"/>
            </a:p>
          </p:txBody>
        </p:sp>
        <p:sp>
          <p:nvSpPr>
            <p:cNvPr id="121" name="Line 16"/>
            <p:cNvSpPr>
              <a:spLocks noChangeShapeType="1"/>
            </p:cNvSpPr>
            <p:nvPr/>
          </p:nvSpPr>
          <p:spPr bwMode="auto">
            <a:xfrm>
              <a:off x="4588" y="9948"/>
              <a:ext cx="0" cy="34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000" bIns="10800"/>
            <a:lstStyle/>
            <a:p>
              <a:endParaRPr lang="zh-CN" altLang="en-US" sz="2800"/>
            </a:p>
          </p:txBody>
        </p:sp>
      </p:grpSp>
      <p:sp>
        <p:nvSpPr>
          <p:cNvPr id="66" name="矩形 65"/>
          <p:cNvSpPr/>
          <p:nvPr/>
        </p:nvSpPr>
        <p:spPr>
          <a:xfrm>
            <a:off x="6094088" y="1732181"/>
            <a:ext cx="5168272" cy="452431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*root;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D2D2D2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603406" y="1371071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50450" y="2043919"/>
            <a:ext cx="6783388" cy="3784600"/>
            <a:chOff x="4850450" y="2043919"/>
            <a:chExt cx="6783388" cy="3784600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850450" y="24884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5233038" y="24741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645788" y="24884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864738" y="33885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247325" y="3374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660075" y="33885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976363" y="337265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9358950" y="335836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9771700" y="33726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864738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5247325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5660075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6269675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652263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065013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7700013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8082600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495350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8989063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9371650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9784400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0447975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10830563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11243313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6298250" y="53713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6680838" y="53570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7093588" y="53713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039363" y="276623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658488" y="254556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5069525" y="375365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5850575" y="3710794"/>
              <a:ext cx="31273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V="1">
              <a:off x="587915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729520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6469700" y="474108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9179563" y="3736194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9789163" y="3429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11263950" y="444739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10467025" y="446168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2" name="Text Box 65"/>
            <p:cNvSpPr txBox="1">
              <a:spLocks noChangeArrowheads="1"/>
            </p:cNvSpPr>
            <p:nvPr/>
          </p:nvSpPr>
          <p:spPr bwMode="auto">
            <a:xfrm>
              <a:off x="9006525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10038400" y="4696632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Text Box 67"/>
            <p:cNvSpPr txBox="1">
              <a:spLocks noChangeArrowheads="1"/>
            </p:cNvSpPr>
            <p:nvPr/>
          </p:nvSpPr>
          <p:spPr bwMode="auto">
            <a:xfrm>
              <a:off x="85334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77206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888550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6334763" y="541894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7131688" y="543323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247325" y="2043919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0122" y="828514"/>
            <a:ext cx="5700993" cy="954107"/>
            <a:chOff x="1826091" y="4148024"/>
            <a:chExt cx="5700993" cy="954107"/>
          </a:xfrm>
        </p:grpSpPr>
        <p:sp>
          <p:nvSpPr>
            <p:cNvPr id="1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4202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右兄弟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1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8" name="Text Box 43"/>
          <p:cNvSpPr txBox="1">
            <a:spLocks noChangeArrowheads="1"/>
          </p:cNvSpPr>
          <p:nvPr/>
        </p:nvSpPr>
        <p:spPr bwMode="auto">
          <a:xfrm>
            <a:off x="6506523" y="773788"/>
            <a:ext cx="869156" cy="609398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0122" y="1400034"/>
            <a:ext cx="5700993" cy="523220"/>
            <a:chOff x="1826091" y="4148024"/>
            <a:chExt cx="5700993" cy="523220"/>
          </a:xfrm>
        </p:grpSpPr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420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结点？时间性能？</a:t>
              </a:r>
            </a:p>
          </p:txBody>
        </p:sp>
        <p:grpSp>
          <p:nvGrpSpPr>
            <p:cNvPr id="9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0" name="Text Box 43"/>
          <p:cNvSpPr txBox="1">
            <a:spLocks noChangeArrowheads="1"/>
          </p:cNvSpPr>
          <p:nvPr/>
        </p:nvSpPr>
        <p:spPr bwMode="auto">
          <a:xfrm>
            <a:off x="6506523" y="1345308"/>
            <a:ext cx="869156" cy="56425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7328376" y="1358997"/>
            <a:ext cx="4421656" cy="609398"/>
            <a:chOff x="7556984" y="916069"/>
            <a:chExt cx="4421656" cy="609398"/>
          </a:xfrm>
        </p:grpSpPr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8284215" y="916069"/>
              <a:ext cx="3694425" cy="60939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已知该结点指针：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右箭头 122"/>
            <p:cNvSpPr/>
            <p:nvPr/>
          </p:nvSpPr>
          <p:spPr>
            <a:xfrm>
              <a:off x="7556984" y="106760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右箭头 123"/>
          <p:cNvSpPr/>
          <p:nvPr/>
        </p:nvSpPr>
        <p:spPr>
          <a:xfrm>
            <a:off x="9849394" y="5663681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实现树的存储结构，关键是如何存储结点的双亲或孩子。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42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树的双亲表示法可以按任意次序存储结点的数据信息。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98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计算机系统上随处可见的树结构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菜单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698" y="1555433"/>
            <a:ext cx="6444015" cy="47234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2348" y="4392930"/>
            <a:ext cx="8086554" cy="19011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9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在树的双亲表示法中，查找某结点的孩子结点，平均情况下的时间复杂度是O(n)。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385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在树的孩子表示法中，查找某结点的双亲结点，平均情况下的时间复杂度是O(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937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树的孩子兄弟表示法是一种链式存储结构。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316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二叉树的逻辑结构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603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4" y="119328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4" y="192046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1" y="1127971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二叉树的定义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1" y="1852687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几种特殊的二叉树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4" y="264764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1" y="2581511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二叉树的基本性质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64744" y="337482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1" y="3306227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二叉树的抽象数据类型定义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64744" y="410200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1" y="4035051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二叉树的遍历操作定义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964744" y="48291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709861" y="4763875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遍历与构造二叉树</a:t>
            </a:r>
          </a:p>
        </p:txBody>
      </p:sp>
    </p:spTree>
    <p:extLst>
      <p:ext uri="{BB962C8B-B14F-4D97-AF65-F5344CB8AC3E}">
        <p14:creationId xmlns:p14="http://schemas.microsoft.com/office/powerpoint/2010/main" val="1475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2" grpId="0"/>
      <p:bldP spid="47" grpId="0"/>
      <p:bldP spid="52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3683060"/>
            <a:chOff x="834181" y="2739233"/>
            <a:chExt cx="10807383" cy="3683060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368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）个结点的有限集合，该集合或者为空集（称为空二叉树），或者由一个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和两棵互不相交的、分别称为根结点的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右子树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的二叉树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组成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4000"/>
                </a:lnSpc>
              </a:pPr>
              <a:r>
                <a:rPr lang="en-US" altLang="zh-CN" sz="2800">
                  <a:solidFill>
                    <a:srgbClr val="000000"/>
                  </a:solidFill>
                </a:rPr>
                <a:t>A </a:t>
              </a:r>
              <a:r>
                <a:rPr lang="en-US" altLang="zh-CN" sz="2800" i="1">
                  <a:solidFill>
                    <a:srgbClr val="000000"/>
                  </a:solidFill>
                </a:rPr>
                <a:t>binary tree </a:t>
              </a:r>
              <a:r>
                <a:rPr lang="en-US" altLang="zh-CN" sz="2800">
                  <a:solidFill>
                    <a:srgbClr val="000000"/>
                  </a:solidFill>
                </a:rPr>
                <a:t>is either empty, or it consists of a node called the </a:t>
              </a:r>
              <a:r>
                <a:rPr lang="en-US" altLang="zh-CN" sz="2800" i="1">
                  <a:solidFill>
                    <a:srgbClr val="000000"/>
                  </a:solidFill>
                </a:rPr>
                <a:t>root</a:t>
              </a:r>
              <a:r>
                <a:rPr lang="zh-CN" altLang="en-US" sz="2800" i="1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</a:rPr>
                <a:t>together with two binary trees called the </a:t>
              </a:r>
              <a:r>
                <a:rPr lang="en-US" altLang="zh-CN" sz="2800" i="1">
                  <a:solidFill>
                    <a:srgbClr val="000000"/>
                  </a:solidFill>
                </a:rPr>
                <a:t>left subtree </a:t>
              </a:r>
              <a:endParaRPr lang="en-US" altLang="zh-CN" sz="2800" b="1">
                <a:solidFill>
                  <a:srgbClr val="FF0000"/>
                </a:solidFill>
              </a:endParaRPr>
            </a:p>
            <a:p>
              <a:pPr eaLnBrk="0" hangingPunct="0">
                <a:lnSpc>
                  <a:spcPts val="4000"/>
                </a:lnSpc>
              </a:pPr>
              <a:r>
                <a:rPr lang="en-US" altLang="zh-CN" sz="2800">
                  <a:solidFill>
                    <a:srgbClr val="000000"/>
                  </a:solidFill>
                </a:rPr>
                <a:t>and the </a:t>
              </a:r>
              <a:r>
                <a:rPr lang="en-US" altLang="zh-CN" sz="2800" i="1">
                  <a:solidFill>
                    <a:srgbClr val="000000"/>
                  </a:solidFill>
                </a:rPr>
                <a:t>right subtree</a:t>
              </a:r>
              <a:r>
                <a:rPr lang="zh-CN" altLang="en-US" sz="2800" i="1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</a:rPr>
                <a:t>of the root.</a:t>
              </a:r>
            </a:p>
            <a:p>
              <a:pPr eaLnBrk="0" hangingPunct="0">
                <a:lnSpc>
                  <a:spcPts val="4000"/>
                </a:lnSpc>
              </a:pP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92505" y="3959066"/>
            <a:ext cx="5353169" cy="523220"/>
            <a:chOff x="1826091" y="4148024"/>
            <a:chExt cx="5353169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二叉树是度为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的树吗？</a:t>
              </a: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551225" y="5177108"/>
            <a:ext cx="1272105" cy="1187331"/>
            <a:chOff x="1306078" y="4535908"/>
            <a:chExt cx="1272105" cy="1187331"/>
          </a:xfrm>
          <a:solidFill>
            <a:srgbClr val="D2D2D2"/>
          </a:solidFill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669932" y="4857218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2146183" y="45359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1306078" y="52912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2505" y="4643964"/>
            <a:ext cx="5992593" cy="523220"/>
            <a:chOff x="1826091" y="4148024"/>
            <a:chExt cx="5992593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3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二叉树是度小于等于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的树吗？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95579" y="5177108"/>
            <a:ext cx="1237815" cy="1187331"/>
            <a:chOff x="4179032" y="4562632"/>
            <a:chExt cx="1237815" cy="1187331"/>
          </a:xfrm>
          <a:solidFill>
            <a:srgbClr val="D2D2D2"/>
          </a:solidFill>
        </p:grpSpPr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4586383" y="4911406"/>
              <a:ext cx="495459" cy="470572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9" name="Oval 37"/>
            <p:cNvSpPr>
              <a:spLocks noChangeArrowheads="1"/>
            </p:cNvSpPr>
            <p:nvPr/>
          </p:nvSpPr>
          <p:spPr bwMode="auto">
            <a:xfrm>
              <a:off x="4179032" y="4562632"/>
              <a:ext cx="468312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4984847" y="53179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Line 25"/>
          <p:cNvSpPr>
            <a:spLocks noChangeShapeType="1"/>
          </p:cNvSpPr>
          <p:nvPr/>
        </p:nvSpPr>
        <p:spPr bwMode="auto">
          <a:xfrm flipH="1">
            <a:off x="8995407" y="3386694"/>
            <a:ext cx="511175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9879645" y="3386693"/>
            <a:ext cx="432000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 flipH="1">
            <a:off x="8373108" y="4267438"/>
            <a:ext cx="360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8417876" y="5332334"/>
            <a:ext cx="396875" cy="60642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H="1">
            <a:off x="10043475" y="4262676"/>
            <a:ext cx="288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10561325" y="4274398"/>
            <a:ext cx="288000" cy="6258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9486898" y="305014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10228577" y="3866435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37"/>
          <p:cNvSpPr>
            <a:spLocks noChangeArrowheads="1"/>
          </p:cNvSpPr>
          <p:nvPr/>
        </p:nvSpPr>
        <p:spPr bwMode="auto">
          <a:xfrm>
            <a:off x="8631553" y="3866435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8138952" y="490672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9775505" y="490672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10712129" y="490672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8714420" y="589303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8" y="4321189"/>
            <a:ext cx="77893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68" y="4408488"/>
            <a:ext cx="28321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84" y="4264039"/>
            <a:ext cx="1911349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34" y="4229100"/>
            <a:ext cx="2015067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2" y="4249752"/>
            <a:ext cx="57785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06" y="242902"/>
            <a:ext cx="10234805" cy="648377"/>
          </a:xfrm>
        </p:spPr>
        <p:txBody>
          <a:bodyPr>
            <a:normAutofit/>
          </a:bodyPr>
          <a:lstStyle/>
          <a:p>
            <a:pPr lvl="1" algn="l" defTabSz="586060" rtl="0">
              <a:spcBef>
                <a:spcPct val="0"/>
              </a:spcBef>
            </a:pPr>
            <a:r>
              <a:rPr lang="zh-CN" altLang="zh-CN" sz="3600" b="1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二叉树的五种形态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53068" y="1053287"/>
            <a:ext cx="10738212" cy="4867072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、空二叉树</a:t>
            </a:r>
          </a:p>
          <a:p>
            <a:r>
              <a:rPr lang="en-US" altLang="zh-CN"/>
              <a:t>2</a:t>
            </a:r>
            <a:r>
              <a:rPr lang="zh-CN" altLang="en-US"/>
              <a:t>、左右子树都不空</a:t>
            </a:r>
          </a:p>
          <a:p>
            <a:r>
              <a:rPr lang="en-US" altLang="zh-CN"/>
              <a:t>3</a:t>
            </a:r>
            <a:r>
              <a:rPr lang="zh-CN" altLang="en-US"/>
              <a:t>、左子树不空</a:t>
            </a:r>
          </a:p>
          <a:p>
            <a:r>
              <a:rPr lang="en-US" altLang="zh-CN"/>
              <a:t>4</a:t>
            </a:r>
            <a:r>
              <a:rPr lang="zh-CN" altLang="en-US"/>
              <a:t>、右子树不空</a:t>
            </a:r>
          </a:p>
          <a:p>
            <a:r>
              <a:rPr lang="en-US" altLang="zh-CN"/>
              <a:t>5</a:t>
            </a:r>
            <a:r>
              <a:rPr lang="zh-CN" altLang="en-US"/>
              <a:t>、只有根结点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二叉树的特点</a:t>
            </a: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8995407" y="2953542"/>
            <a:ext cx="511175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9879645" y="2953541"/>
            <a:ext cx="432000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8373108" y="3834286"/>
            <a:ext cx="360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8417876" y="4899182"/>
            <a:ext cx="396875" cy="60642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 flipH="1">
            <a:off x="10043475" y="3829524"/>
            <a:ext cx="288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10561325" y="3841246"/>
            <a:ext cx="288000" cy="6258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7" name="Oval 37"/>
          <p:cNvSpPr>
            <a:spLocks noChangeArrowheads="1"/>
          </p:cNvSpPr>
          <p:nvPr/>
        </p:nvSpPr>
        <p:spPr bwMode="auto">
          <a:xfrm>
            <a:off x="9486898" y="2616992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10228577" y="343328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8631553" y="343328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138952" y="447357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9775505" y="447357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10712129" y="447357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8714420" y="545988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47313" y="1027524"/>
            <a:ext cx="5353169" cy="523220"/>
            <a:chOff x="1826091" y="4148024"/>
            <a:chExt cx="5353169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二叉树有什么特点？</a:t>
              </a: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1242472" y="1550744"/>
            <a:ext cx="714216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每个结点最多有两棵子树</a:t>
            </a:r>
          </a:p>
          <a:p>
            <a:pPr algn="l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二叉树是有序的，其次序不能任意颠倒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21462" y="2737335"/>
            <a:ext cx="5353169" cy="523220"/>
            <a:chOff x="1826091" y="4148024"/>
            <a:chExt cx="5353169" cy="523220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为什么要研究二叉树？</a:t>
              </a: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60"/>
          <p:cNvSpPr txBox="1">
            <a:spLocks noChangeArrowheads="1"/>
          </p:cNvSpPr>
          <p:nvPr/>
        </p:nvSpPr>
        <p:spPr bwMode="auto">
          <a:xfrm>
            <a:off x="1242472" y="3402795"/>
            <a:ext cx="5981288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二叉树是最简单的树结构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将树转换为二叉树，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从而利用二叉树解决树的有关问题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4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6813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5715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斜树、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单支二叉树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5328" y="2323900"/>
            <a:ext cx="5727884" cy="605294"/>
            <a:chOff x="744848" y="2476300"/>
            <a:chExt cx="5727884" cy="605294"/>
          </a:xfrm>
        </p:grpSpPr>
        <p:sp>
          <p:nvSpPr>
            <p:cNvPr id="81" name="Text Box 10"/>
            <p:cNvSpPr txBox="1">
              <a:spLocks noChangeArrowheads="1"/>
            </p:cNvSpPr>
            <p:nvPr/>
          </p:nvSpPr>
          <p:spPr bwMode="auto">
            <a:xfrm>
              <a:off x="1393233" y="2476300"/>
              <a:ext cx="5079499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斜树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：左斜树和右斜树的统称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744848" y="259288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75328" y="848932"/>
            <a:ext cx="7225672" cy="605294"/>
            <a:chOff x="744848" y="848932"/>
            <a:chExt cx="7225672" cy="605294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657728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左斜树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：所有结点都只有左子树的二叉树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75425" y="987791"/>
            <a:ext cx="1764706" cy="2227622"/>
            <a:chOff x="7876653" y="958176"/>
            <a:chExt cx="1764706" cy="2227622"/>
          </a:xfrm>
          <a:solidFill>
            <a:srgbClr val="D2D2D2"/>
          </a:solidFill>
        </p:grpSpPr>
        <p:sp>
          <p:nvSpPr>
            <p:cNvPr id="87" name="Oval 37"/>
            <p:cNvSpPr>
              <a:spLocks noChangeArrowheads="1"/>
            </p:cNvSpPr>
            <p:nvPr/>
          </p:nvSpPr>
          <p:spPr bwMode="auto">
            <a:xfrm>
              <a:off x="9209359" y="95817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37"/>
            <p:cNvSpPr>
              <a:spLocks noChangeArrowheads="1"/>
            </p:cNvSpPr>
            <p:nvPr/>
          </p:nvSpPr>
          <p:spPr bwMode="auto">
            <a:xfrm>
              <a:off x="8475934" y="180494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7876653" y="275379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 flipH="1">
              <a:off x="8846497" y="1349049"/>
              <a:ext cx="432000" cy="504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 flipH="1">
              <a:off x="8191408" y="2230234"/>
              <a:ext cx="396000" cy="55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75328" y="1586416"/>
            <a:ext cx="7225672" cy="605294"/>
            <a:chOff x="729608" y="1595692"/>
            <a:chExt cx="7225672" cy="605294"/>
          </a:xfrm>
        </p:grpSpPr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377993" y="1595692"/>
              <a:ext cx="657728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右斜树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：所有结点都只有右子树的二叉树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67"/>
            <p:cNvGrpSpPr/>
            <p:nvPr/>
          </p:nvGrpSpPr>
          <p:grpSpPr>
            <a:xfrm>
              <a:off x="729608" y="171227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72035" y="987791"/>
            <a:ext cx="1690887" cy="2242862"/>
            <a:chOff x="10125108" y="958176"/>
            <a:chExt cx="1690887" cy="2242862"/>
          </a:xfrm>
          <a:solidFill>
            <a:srgbClr val="D2D2D2"/>
          </a:solidFill>
        </p:grpSpPr>
        <p:sp>
          <p:nvSpPr>
            <p:cNvPr id="93" name="Oval 37"/>
            <p:cNvSpPr>
              <a:spLocks noChangeArrowheads="1"/>
            </p:cNvSpPr>
            <p:nvPr/>
          </p:nvSpPr>
          <p:spPr bwMode="auto">
            <a:xfrm>
              <a:off x="10125108" y="95817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37"/>
            <p:cNvSpPr>
              <a:spLocks noChangeArrowheads="1"/>
            </p:cNvSpPr>
            <p:nvPr/>
          </p:nvSpPr>
          <p:spPr bwMode="auto">
            <a:xfrm>
              <a:off x="10809003" y="18201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37"/>
            <p:cNvSpPr>
              <a:spLocks noChangeArrowheads="1"/>
            </p:cNvSpPr>
            <p:nvPr/>
          </p:nvSpPr>
          <p:spPr bwMode="auto">
            <a:xfrm>
              <a:off x="11383995" y="276903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 flipH="1" flipV="1">
              <a:off x="10484100" y="1334359"/>
              <a:ext cx="432000" cy="504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0" name="Line 25"/>
            <p:cNvSpPr>
              <a:spLocks noChangeShapeType="1"/>
            </p:cNvSpPr>
            <p:nvPr/>
          </p:nvSpPr>
          <p:spPr bwMode="auto">
            <a:xfrm flipH="1" flipV="1">
              <a:off x="11155515" y="2216911"/>
              <a:ext cx="396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97662" y="3277697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斜树有什么特点呢？</a:t>
              </a: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1333465" y="3877117"/>
            <a:ext cx="4533935" cy="990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每一层只有一个结点</a:t>
            </a: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结点个数与其深度相同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1356630" y="5136381"/>
            <a:ext cx="9118564" cy="662554"/>
          </a:xfrm>
          <a:prstGeom prst="rect">
            <a:avLst/>
          </a:prstGeom>
          <a:noFill/>
          <a:ln w="38100">
            <a:solidFill>
              <a:srgbClr val="5C307D"/>
            </a:solidFill>
          </a:ln>
          <a:effectLst/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斜树是树结构的特例，是从树结构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退化成了线性结构</a:t>
            </a:r>
          </a:p>
        </p:txBody>
      </p:sp>
    </p:spTree>
    <p:extLst>
      <p:ext uri="{BB962C8B-B14F-4D97-AF65-F5344CB8AC3E}">
        <p14:creationId xmlns:p14="http://schemas.microsoft.com/office/powerpoint/2010/main" val="9066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：所有分支结点都存在左子树和右子树，并且所有叶子都在同一层上的二叉树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672131" y="2885597"/>
            <a:ext cx="4414277" cy="2675615"/>
            <a:chOff x="6672131" y="2885597"/>
            <a:chExt cx="4414277" cy="2675615"/>
          </a:xfrm>
          <a:solidFill>
            <a:srgbClr val="D2D2D2"/>
          </a:solidFill>
        </p:grpSpPr>
        <p:sp>
          <p:nvSpPr>
            <p:cNvPr id="138" name="Freeform 65"/>
            <p:cNvSpPr/>
            <p:nvPr/>
          </p:nvSpPr>
          <p:spPr bwMode="auto">
            <a:xfrm>
              <a:off x="7915300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>
              <a:off x="8240738" y="478234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0" name="Freeform 65"/>
            <p:cNvSpPr/>
            <p:nvPr/>
          </p:nvSpPr>
          <p:spPr bwMode="auto">
            <a:xfrm>
              <a:off x="9410761" y="4736086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>
              <a:off x="9736199" y="4799587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2" name="Freeform 65"/>
            <p:cNvSpPr/>
            <p:nvPr/>
          </p:nvSpPr>
          <p:spPr bwMode="auto">
            <a:xfrm>
              <a:off x="10344210" y="472608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3" name="Line 66"/>
            <p:cNvSpPr>
              <a:spLocks noChangeShapeType="1"/>
            </p:cNvSpPr>
            <p:nvPr/>
          </p:nvSpPr>
          <p:spPr bwMode="auto">
            <a:xfrm>
              <a:off x="10669648" y="478958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5" name="Freeform 45"/>
            <p:cNvSpPr/>
            <p:nvPr/>
          </p:nvSpPr>
          <p:spPr bwMode="auto">
            <a:xfrm>
              <a:off x="10247692" y="403911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4" name="Freeform 44"/>
            <p:cNvSpPr/>
            <p:nvPr/>
          </p:nvSpPr>
          <p:spPr bwMode="auto">
            <a:xfrm>
              <a:off x="9691749" y="400863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7771767" y="3230721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5" name="Freeform 43"/>
            <p:cNvSpPr/>
            <p:nvPr/>
          </p:nvSpPr>
          <p:spPr bwMode="auto">
            <a:xfrm>
              <a:off x="9102092" y="318468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6" name="Freeform 44"/>
            <p:cNvSpPr/>
            <p:nvPr/>
          </p:nvSpPr>
          <p:spPr bwMode="auto">
            <a:xfrm>
              <a:off x="7255829" y="394509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7" name="Freeform 45"/>
            <p:cNvSpPr/>
            <p:nvPr/>
          </p:nvSpPr>
          <p:spPr bwMode="auto">
            <a:xfrm>
              <a:off x="7811772" y="397557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1" name="Freeform 65"/>
            <p:cNvSpPr/>
            <p:nvPr/>
          </p:nvSpPr>
          <p:spPr bwMode="auto">
            <a:xfrm>
              <a:off x="6965316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7290754" y="479758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8" name="Oval 37"/>
            <p:cNvSpPr>
              <a:spLocks noChangeArrowheads="1"/>
            </p:cNvSpPr>
            <p:nvPr/>
          </p:nvSpPr>
          <p:spPr bwMode="auto">
            <a:xfrm>
              <a:off x="8736650" y="28855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37"/>
            <p:cNvSpPr>
              <a:spLocks noChangeArrowheads="1"/>
            </p:cNvSpPr>
            <p:nvPr/>
          </p:nvSpPr>
          <p:spPr bwMode="auto">
            <a:xfrm>
              <a:off x="746538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37"/>
            <p:cNvSpPr>
              <a:spLocks noChangeArrowheads="1"/>
            </p:cNvSpPr>
            <p:nvPr/>
          </p:nvSpPr>
          <p:spPr bwMode="auto">
            <a:xfrm>
              <a:off x="992124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37"/>
            <p:cNvSpPr>
              <a:spLocks noChangeArrowheads="1"/>
            </p:cNvSpPr>
            <p:nvPr/>
          </p:nvSpPr>
          <p:spPr bwMode="auto">
            <a:xfrm>
              <a:off x="700036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37"/>
            <p:cNvSpPr>
              <a:spLocks noChangeArrowheads="1"/>
            </p:cNvSpPr>
            <p:nvPr/>
          </p:nvSpPr>
          <p:spPr bwMode="auto">
            <a:xfrm>
              <a:off x="794270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37"/>
            <p:cNvSpPr>
              <a:spLocks noChangeArrowheads="1"/>
            </p:cNvSpPr>
            <p:nvPr/>
          </p:nvSpPr>
          <p:spPr bwMode="auto">
            <a:xfrm>
              <a:off x="9437848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37"/>
            <p:cNvSpPr>
              <a:spLocks noChangeArrowheads="1"/>
            </p:cNvSpPr>
            <p:nvPr/>
          </p:nvSpPr>
          <p:spPr bwMode="auto">
            <a:xfrm>
              <a:off x="6672131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18842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37"/>
            <p:cNvSpPr>
              <a:spLocks noChangeArrowheads="1"/>
            </p:cNvSpPr>
            <p:nvPr/>
          </p:nvSpPr>
          <p:spPr bwMode="auto">
            <a:xfrm>
              <a:off x="7705309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8219025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37"/>
            <p:cNvSpPr>
              <a:spLocks noChangeArrowheads="1"/>
            </p:cNvSpPr>
            <p:nvPr/>
          </p:nvSpPr>
          <p:spPr bwMode="auto">
            <a:xfrm>
              <a:off x="910209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37"/>
            <p:cNvSpPr>
              <a:spLocks noChangeArrowheads="1"/>
            </p:cNvSpPr>
            <p:nvPr/>
          </p:nvSpPr>
          <p:spPr bwMode="auto">
            <a:xfrm>
              <a:off x="9627774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10150596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37"/>
            <p:cNvSpPr>
              <a:spLocks noChangeArrowheads="1"/>
            </p:cNvSpPr>
            <p:nvPr/>
          </p:nvSpPr>
          <p:spPr bwMode="auto">
            <a:xfrm>
              <a:off x="10654408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37"/>
            <p:cNvSpPr>
              <a:spLocks noChangeArrowheads="1"/>
            </p:cNvSpPr>
            <p:nvPr/>
          </p:nvSpPr>
          <p:spPr bwMode="auto">
            <a:xfrm>
              <a:off x="10361297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7254" y="2839559"/>
            <a:ext cx="3792936" cy="2675615"/>
            <a:chOff x="1869214" y="2839559"/>
            <a:chExt cx="3792936" cy="2675615"/>
          </a:xfrm>
          <a:solidFill>
            <a:srgbClr val="D2D2D2"/>
          </a:solidFill>
        </p:grpSpPr>
        <p:sp>
          <p:nvSpPr>
            <p:cNvPr id="146" name="Freeform 65"/>
            <p:cNvSpPr/>
            <p:nvPr/>
          </p:nvSpPr>
          <p:spPr bwMode="auto">
            <a:xfrm>
              <a:off x="4279614" y="4690048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4605052" y="4753549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0" name="Freeform 45"/>
            <p:cNvSpPr/>
            <p:nvPr/>
          </p:nvSpPr>
          <p:spPr bwMode="auto">
            <a:xfrm>
              <a:off x="5116545" y="399307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1" name="Freeform 44"/>
            <p:cNvSpPr/>
            <p:nvPr/>
          </p:nvSpPr>
          <p:spPr bwMode="auto">
            <a:xfrm>
              <a:off x="4560602" y="396259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H="1">
              <a:off x="2640620" y="318468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3" name="Freeform 43"/>
            <p:cNvSpPr/>
            <p:nvPr/>
          </p:nvSpPr>
          <p:spPr bwMode="auto">
            <a:xfrm>
              <a:off x="3970945" y="313864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4" name="Freeform 44"/>
            <p:cNvSpPr/>
            <p:nvPr/>
          </p:nvSpPr>
          <p:spPr bwMode="auto">
            <a:xfrm>
              <a:off x="2124682" y="389905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5" name="Freeform 45"/>
            <p:cNvSpPr/>
            <p:nvPr/>
          </p:nvSpPr>
          <p:spPr bwMode="auto">
            <a:xfrm>
              <a:off x="2680625" y="392953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8" name="Oval 37"/>
            <p:cNvSpPr>
              <a:spLocks noChangeArrowheads="1"/>
            </p:cNvSpPr>
            <p:nvPr/>
          </p:nvSpPr>
          <p:spPr bwMode="auto">
            <a:xfrm>
              <a:off x="3605503" y="28395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37"/>
            <p:cNvSpPr>
              <a:spLocks noChangeArrowheads="1"/>
            </p:cNvSpPr>
            <p:nvPr/>
          </p:nvSpPr>
          <p:spPr bwMode="auto">
            <a:xfrm>
              <a:off x="2334235" y="35921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37"/>
            <p:cNvSpPr>
              <a:spLocks noChangeArrowheads="1"/>
            </p:cNvSpPr>
            <p:nvPr/>
          </p:nvSpPr>
          <p:spPr bwMode="auto">
            <a:xfrm>
              <a:off x="4790095" y="35921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val 37"/>
            <p:cNvSpPr>
              <a:spLocks noChangeArrowheads="1"/>
            </p:cNvSpPr>
            <p:nvPr/>
          </p:nvSpPr>
          <p:spPr bwMode="auto">
            <a:xfrm>
              <a:off x="1869214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val 37"/>
            <p:cNvSpPr>
              <a:spLocks noChangeArrowheads="1"/>
            </p:cNvSpPr>
            <p:nvPr/>
          </p:nvSpPr>
          <p:spPr bwMode="auto">
            <a:xfrm>
              <a:off x="2811554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val 37"/>
            <p:cNvSpPr>
              <a:spLocks noChangeArrowheads="1"/>
            </p:cNvSpPr>
            <p:nvPr/>
          </p:nvSpPr>
          <p:spPr bwMode="auto">
            <a:xfrm>
              <a:off x="4306701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val 37"/>
            <p:cNvSpPr>
              <a:spLocks noChangeArrowheads="1"/>
            </p:cNvSpPr>
            <p:nvPr/>
          </p:nvSpPr>
          <p:spPr bwMode="auto">
            <a:xfrm>
              <a:off x="3970945" y="50831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val 37"/>
            <p:cNvSpPr>
              <a:spLocks noChangeArrowheads="1"/>
            </p:cNvSpPr>
            <p:nvPr/>
          </p:nvSpPr>
          <p:spPr bwMode="auto">
            <a:xfrm>
              <a:off x="4496627" y="50831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37"/>
            <p:cNvSpPr>
              <a:spLocks noChangeArrowheads="1"/>
            </p:cNvSpPr>
            <p:nvPr/>
          </p:nvSpPr>
          <p:spPr bwMode="auto">
            <a:xfrm>
              <a:off x="5230150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AutoShape 133"/>
          <p:cNvSpPr>
            <a:spLocks noChangeArrowheads="1"/>
          </p:cNvSpPr>
          <p:nvPr/>
        </p:nvSpPr>
        <p:spPr bwMode="auto">
          <a:xfrm>
            <a:off x="4763294" y="2383971"/>
            <a:ext cx="1698466" cy="740230"/>
          </a:xfrm>
          <a:prstGeom prst="wedgeRoundRectCallout">
            <a:avLst>
              <a:gd name="adj1" fmla="val -57801"/>
              <a:gd name="adj2" fmla="val 129608"/>
              <a:gd name="adj3" fmla="val 1666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rIns="3600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则二叉树</a:t>
            </a:r>
            <a:endParaRPr lang="en-US" altLang="zh-CN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严格二叉树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2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计算机系统上随处可见的树结构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——internet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的名字空间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8"/>
          <a:stretch>
            <a:fillRect/>
          </a:stretch>
        </p:blipFill>
        <p:spPr>
          <a:xfrm>
            <a:off x="880533" y="1651865"/>
            <a:ext cx="9275016" cy="4764175"/>
          </a:xfrm>
          <a:prstGeom prst="rect">
            <a:avLst/>
          </a:prstGeom>
          <a:ln>
            <a:solidFill>
              <a:srgbClr val="507D7D"/>
            </a:solidFill>
          </a:ln>
        </p:spPr>
      </p:pic>
      <p:sp>
        <p:nvSpPr>
          <p:cNvPr id="8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：所有分支结点都存在左子树和右子树，并且所有叶子都在同一层上的二叉树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824669" y="2120414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满二叉树有什么特点呢？</a:t>
              </a: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989633" y="2719834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叶子只能出现在最下一层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1356630" y="5098326"/>
            <a:ext cx="9118564" cy="738664"/>
          </a:xfrm>
          <a:prstGeom prst="rect">
            <a:avLst/>
          </a:prstGeom>
          <a:noFill/>
          <a:ln w="38100">
            <a:solidFill>
              <a:srgbClr val="5C307D"/>
            </a:solidFill>
          </a:ln>
          <a:effectLst/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满二叉树是树结构的特例，是最</a:t>
            </a: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丰满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的二叉树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192931" y="1589829"/>
            <a:ext cx="4414277" cy="2675615"/>
            <a:chOff x="6672131" y="2885597"/>
            <a:chExt cx="4414277" cy="2675615"/>
          </a:xfrm>
          <a:solidFill>
            <a:srgbClr val="D2D2D2"/>
          </a:solidFill>
        </p:grpSpPr>
        <p:sp>
          <p:nvSpPr>
            <p:cNvPr id="25" name="Freeform 65"/>
            <p:cNvSpPr/>
            <p:nvPr/>
          </p:nvSpPr>
          <p:spPr bwMode="auto">
            <a:xfrm>
              <a:off x="7915300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6" name="Line 66"/>
            <p:cNvSpPr>
              <a:spLocks noChangeShapeType="1"/>
            </p:cNvSpPr>
            <p:nvPr/>
          </p:nvSpPr>
          <p:spPr bwMode="auto">
            <a:xfrm>
              <a:off x="8240738" y="478234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7" name="Freeform 65"/>
            <p:cNvSpPr/>
            <p:nvPr/>
          </p:nvSpPr>
          <p:spPr bwMode="auto">
            <a:xfrm>
              <a:off x="9410761" y="4736086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9736199" y="4799587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9" name="Freeform 65"/>
            <p:cNvSpPr/>
            <p:nvPr/>
          </p:nvSpPr>
          <p:spPr bwMode="auto">
            <a:xfrm>
              <a:off x="10344210" y="472608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0669648" y="478958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10247692" y="403911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2" name="Freeform 44"/>
            <p:cNvSpPr/>
            <p:nvPr/>
          </p:nvSpPr>
          <p:spPr bwMode="auto">
            <a:xfrm>
              <a:off x="9691749" y="400863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7771767" y="3230721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9102092" y="318468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7255829" y="394509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7811772" y="397557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Freeform 65"/>
            <p:cNvSpPr/>
            <p:nvPr/>
          </p:nvSpPr>
          <p:spPr bwMode="auto">
            <a:xfrm>
              <a:off x="6965316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7290754" y="479758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8736650" y="28855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46538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992124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00036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794270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437848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6672131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718842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7705309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219025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10209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9627774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0150596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10654408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10361297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989633" y="4296137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在同样深度的二叉树中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叶子结点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个数最多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989633" y="3245268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）只有度为 0 和度为 2 的结点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989633" y="3770702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在同样深度的二叉树中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个数最多</a:t>
            </a:r>
          </a:p>
        </p:txBody>
      </p:sp>
    </p:spTree>
    <p:extLst>
      <p:ext uri="{BB962C8B-B14F-4D97-AF65-F5344CB8AC3E}">
        <p14:creationId xmlns:p14="http://schemas.microsoft.com/office/powerpoint/2010/main" val="36330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  <p:bldP spid="57" grpId="0"/>
      <p:bldP spid="58" grpId="0"/>
      <p:bldP spid="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15730" y="4350755"/>
            <a:ext cx="488669" cy="825126"/>
            <a:chOff x="9146210" y="4130093"/>
            <a:chExt cx="488669" cy="825126"/>
          </a:xfrm>
          <a:solidFill>
            <a:srgbClr val="D2D2D2"/>
          </a:solidFill>
        </p:grpSpPr>
        <p:sp>
          <p:nvSpPr>
            <p:cNvPr id="27" name="Freeform 65"/>
            <p:cNvSpPr/>
            <p:nvPr/>
          </p:nvSpPr>
          <p:spPr bwMode="auto">
            <a:xfrm>
              <a:off x="9454879" y="413009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146210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完全二叉树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：在满二叉树中，从最后一个结点开始，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去掉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个结点得到的二叉树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65"/>
          <p:cNvSpPr/>
          <p:nvPr/>
        </p:nvSpPr>
        <p:spPr bwMode="auto">
          <a:xfrm>
            <a:off x="7928938" y="4348751"/>
            <a:ext cx="180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>
            <a:off x="8254376" y="4397012"/>
            <a:ext cx="111125" cy="41275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1" name="Freeform 45"/>
          <p:cNvSpPr/>
          <p:nvPr/>
        </p:nvSpPr>
        <p:spPr bwMode="auto">
          <a:xfrm>
            <a:off x="10261330" y="3653785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2" name="Freeform 44"/>
          <p:cNvSpPr/>
          <p:nvPr/>
        </p:nvSpPr>
        <p:spPr bwMode="auto">
          <a:xfrm>
            <a:off x="9705387" y="3623305"/>
            <a:ext cx="311150" cy="490538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>
            <a:off x="7785405" y="2845390"/>
            <a:ext cx="995363" cy="49371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4" name="Freeform 43"/>
          <p:cNvSpPr/>
          <p:nvPr/>
        </p:nvSpPr>
        <p:spPr bwMode="auto">
          <a:xfrm>
            <a:off x="9115730" y="2799352"/>
            <a:ext cx="928688" cy="568325"/>
          </a:xfrm>
          <a:custGeom>
            <a:avLst/>
            <a:gdLst>
              <a:gd name="T0" fmla="*/ 0 w 767"/>
              <a:gd name="T1" fmla="*/ 0 h 488"/>
              <a:gd name="T2" fmla="*/ 767 w 767"/>
              <a:gd name="T3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7" h="488">
                <a:moveTo>
                  <a:pt x="0" y="0"/>
                </a:moveTo>
                <a:lnTo>
                  <a:pt x="767" y="488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5" name="Freeform 44"/>
          <p:cNvSpPr/>
          <p:nvPr/>
        </p:nvSpPr>
        <p:spPr bwMode="auto">
          <a:xfrm>
            <a:off x="7269467" y="3559765"/>
            <a:ext cx="311150" cy="490538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6" name="Freeform 45"/>
          <p:cNvSpPr/>
          <p:nvPr/>
        </p:nvSpPr>
        <p:spPr bwMode="auto">
          <a:xfrm>
            <a:off x="7825410" y="3590245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9" name="Freeform 65"/>
          <p:cNvSpPr/>
          <p:nvPr/>
        </p:nvSpPr>
        <p:spPr bwMode="auto">
          <a:xfrm>
            <a:off x="6978954" y="4348751"/>
            <a:ext cx="180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7304392" y="4412252"/>
            <a:ext cx="111125" cy="41275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750288" y="250026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7479020" y="3252900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9934880" y="3252900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013999" y="398225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956339" y="398225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451486" y="398225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685769" y="474388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7202060" y="474388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718947" y="474388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8232663" y="474388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41412" y="4414256"/>
            <a:ext cx="432000" cy="761625"/>
            <a:chOff x="9671892" y="4193594"/>
            <a:chExt cx="432000" cy="761625"/>
          </a:xfrm>
          <a:solidFill>
            <a:srgbClr val="D2D2D2"/>
          </a:solidFill>
        </p:grpSpPr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9780317" y="419359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9671892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164234" y="4340753"/>
            <a:ext cx="432000" cy="835128"/>
            <a:chOff x="10194714" y="4120091"/>
            <a:chExt cx="432000" cy="835128"/>
          </a:xfrm>
          <a:solidFill>
            <a:srgbClr val="D2D2D2"/>
          </a:solidFill>
        </p:grpSpPr>
        <p:sp>
          <p:nvSpPr>
            <p:cNvPr id="29" name="Freeform 65"/>
            <p:cNvSpPr/>
            <p:nvPr/>
          </p:nvSpPr>
          <p:spPr bwMode="auto">
            <a:xfrm>
              <a:off x="10388328" y="4120091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0194714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668046" y="4404254"/>
            <a:ext cx="432000" cy="771627"/>
            <a:chOff x="10698526" y="4183592"/>
            <a:chExt cx="432000" cy="771627"/>
          </a:xfrm>
          <a:solidFill>
            <a:srgbClr val="D2D2D2"/>
          </a:solidFill>
        </p:grpSpPr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0713766" y="4183592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10698526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10374935" y="398225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26444" y="2454228"/>
            <a:ext cx="4121166" cy="2675615"/>
            <a:chOff x="1826444" y="2454228"/>
            <a:chExt cx="4121166" cy="2675615"/>
          </a:xfrm>
          <a:solidFill>
            <a:srgbClr val="D2D2D2"/>
          </a:solidFill>
        </p:grpSpPr>
        <p:sp>
          <p:nvSpPr>
            <p:cNvPr id="56" name="Freeform 65"/>
            <p:cNvSpPr/>
            <p:nvPr/>
          </p:nvSpPr>
          <p:spPr bwMode="auto">
            <a:xfrm>
              <a:off x="3069613" y="430271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3395051" y="435097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5402005" y="3607747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9" name="Freeform 44"/>
            <p:cNvSpPr/>
            <p:nvPr/>
          </p:nvSpPr>
          <p:spPr bwMode="auto">
            <a:xfrm>
              <a:off x="4846062" y="3577267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H="1">
              <a:off x="2926080" y="2799352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1" name="Freeform 43"/>
            <p:cNvSpPr/>
            <p:nvPr/>
          </p:nvSpPr>
          <p:spPr bwMode="auto">
            <a:xfrm>
              <a:off x="4256405" y="2753314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2" name="Freeform 44"/>
            <p:cNvSpPr/>
            <p:nvPr/>
          </p:nvSpPr>
          <p:spPr bwMode="auto">
            <a:xfrm>
              <a:off x="2410142" y="3513727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Freeform 45"/>
            <p:cNvSpPr/>
            <p:nvPr/>
          </p:nvSpPr>
          <p:spPr bwMode="auto">
            <a:xfrm>
              <a:off x="2966085" y="3544207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2119629" y="430271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2445067" y="436621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3890963" y="24542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2619695" y="320686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5075555" y="320686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2154674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3097014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4592161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826444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2342735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2859622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3373338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782087" y="4368218"/>
              <a:ext cx="432000" cy="761625"/>
              <a:chOff x="9671892" y="4193594"/>
              <a:chExt cx="432000" cy="761625"/>
            </a:xfrm>
            <a:grpFill/>
          </p:grpSpPr>
          <p:sp>
            <p:nvSpPr>
              <p:cNvPr id="84" name="Line 66"/>
              <p:cNvSpPr>
                <a:spLocks noChangeShapeType="1"/>
              </p:cNvSpPr>
              <p:nvPr/>
            </p:nvSpPr>
            <p:spPr bwMode="auto">
              <a:xfrm>
                <a:off x="9780317" y="4193594"/>
                <a:ext cx="111125" cy="41275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</a:ln>
            </p:spPr>
            <p:txBody>
              <a:bodyPr tIns="18000"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85" name="Oval 37"/>
              <p:cNvSpPr>
                <a:spLocks noChangeArrowheads="1"/>
              </p:cNvSpPr>
              <p:nvPr/>
            </p:nvSpPr>
            <p:spPr bwMode="auto">
              <a:xfrm>
                <a:off x="9671892" y="452321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Oval 37"/>
            <p:cNvSpPr>
              <a:spLocks noChangeArrowheads="1"/>
            </p:cNvSpPr>
            <p:nvPr/>
          </p:nvSpPr>
          <p:spPr bwMode="auto">
            <a:xfrm>
              <a:off x="5515610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78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完全二叉树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：在满二叉树中，从最后一个结点开始，连续去掉任意个结点得到的二叉树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824669" y="2120414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完全二叉树有什么特点呢？</a:t>
              </a: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970123" y="2811996"/>
            <a:ext cx="5952865" cy="913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）叶子结点只能出现在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最下两层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且最下层的叶子结点都集中在二叉树的左面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3347" y="2382024"/>
            <a:ext cx="4121166" cy="2675615"/>
            <a:chOff x="7192931" y="1589829"/>
            <a:chExt cx="4121166" cy="2675615"/>
          </a:xfrm>
          <a:solidFill>
            <a:srgbClr val="D2D2D2"/>
          </a:solidFill>
        </p:grpSpPr>
        <p:sp>
          <p:nvSpPr>
            <p:cNvPr id="25" name="Freeform 65"/>
            <p:cNvSpPr/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2" name="Freeform 44"/>
            <p:cNvSpPr/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Freeform 65"/>
            <p:cNvSpPr/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970123" y="4593972"/>
            <a:ext cx="5952865" cy="8835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）深度为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的完全二叉树在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上一定是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满二叉树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970123" y="3717763"/>
            <a:ext cx="5952865" cy="8835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）完全二叉树中如果有度为 1 的结点，只可能有一个，且该结点只有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左孩子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970123" y="5470182"/>
            <a:ext cx="5952865" cy="8835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）在同样结点个数的二叉树中，完全二叉树的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深度最小</a:t>
            </a:r>
          </a:p>
        </p:txBody>
      </p:sp>
      <p:sp>
        <p:nvSpPr>
          <p:cNvPr id="53" name="右箭头 52"/>
          <p:cNvSpPr/>
          <p:nvPr/>
        </p:nvSpPr>
        <p:spPr>
          <a:xfrm>
            <a:off x="9849394" y="5663681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0" grpId="0"/>
      <p:bldP spid="51" grpId="0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Hanoi</a:t>
            </a:r>
            <a:r>
              <a:rPr lang="zh-CN" altLang="en-US"/>
              <a:t>函数递归调用树</a:t>
            </a:r>
            <a:endParaRPr lang="en-US" altLang="zh-CN"/>
          </a:p>
          <a:p>
            <a:r>
              <a:rPr lang="zh-CN" altLang="en-US"/>
              <a:t>表达式二叉树</a:t>
            </a:r>
            <a:endParaRPr lang="en-US" altLang="zh-CN"/>
          </a:p>
          <a:p>
            <a:r>
              <a:rPr lang="zh-CN" altLang="en-US"/>
              <a:t>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二叉树实例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4" y="2655451"/>
            <a:ext cx="3441817" cy="293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2279300"/>
            <a:ext cx="31051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548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1118255"/>
            <a:chOff x="834181" y="2739233"/>
            <a:chExt cx="10807383" cy="1118255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：在一棵二叉树中，如果叶子结点数为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度为 2 的结点数为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则有: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＋1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052883" y="2382687"/>
            <a:ext cx="2029024" cy="2288582"/>
            <a:chOff x="8910791" y="1914129"/>
            <a:chExt cx="2029024" cy="2288582"/>
          </a:xfrm>
          <a:solidFill>
            <a:srgbClr val="D2D2D2"/>
          </a:solidFill>
        </p:grpSpPr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9274645" y="2250679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10158883" y="2250678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 flipH="1">
              <a:off x="10322713" y="3126661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9766136" y="19141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10507815" y="273042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8910791" y="273042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10054743" y="37707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 Box 9" descr="水滴"/>
          <p:cNvSpPr txBox="1">
            <a:spLocks noChangeArrowheads="1"/>
          </p:cNvSpPr>
          <p:nvPr/>
        </p:nvSpPr>
        <p:spPr bwMode="auto">
          <a:xfrm>
            <a:off x="1390208" y="1996845"/>
            <a:ext cx="73727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证明: 设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为二叉树的结点总数，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为二叉树中度为 1 的结点数，则有：</a:t>
            </a: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" name="Text Box 9" descr="水滴"/>
          <p:cNvSpPr txBox="1">
            <a:spLocks noChangeArrowheads="1"/>
          </p:cNvSpPr>
          <p:nvPr/>
        </p:nvSpPr>
        <p:spPr bwMode="auto">
          <a:xfrm>
            <a:off x="1390208" y="3359221"/>
            <a:ext cx="705517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在二叉树中，除了根结点外，其余结点都有唯一的一个分枝进入，一个度为 1 的结点射出一个分枝，一个度为 2 的结点射出两个分枝，所以有：</a:t>
            </a: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＋2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＋1</a:t>
            </a:r>
          </a:p>
        </p:txBody>
      </p:sp>
      <p:sp>
        <p:nvSpPr>
          <p:cNvPr id="26" name="Text Box 9" descr="水滴"/>
          <p:cNvSpPr txBox="1">
            <a:spLocks noChangeArrowheads="1"/>
          </p:cNvSpPr>
          <p:nvPr/>
        </p:nvSpPr>
        <p:spPr bwMode="auto">
          <a:xfrm>
            <a:off x="1390208" y="5114607"/>
            <a:ext cx="70551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因此可以得到：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＋1 </a:t>
            </a:r>
          </a:p>
        </p:txBody>
      </p:sp>
    </p:spTree>
    <p:extLst>
      <p:ext uri="{BB962C8B-B14F-4D97-AF65-F5344CB8AC3E}">
        <p14:creationId xmlns:p14="http://schemas.microsoft.com/office/powerpoint/2010/main" val="27920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5" grpId="0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4848" y="848932"/>
            <a:ext cx="10807383" cy="605294"/>
            <a:chOff x="834181" y="2739233"/>
            <a:chExt cx="10807383" cy="60529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5-2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二叉树的第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层上最多有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个结点（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 Box 9" descr="水滴"/>
          <p:cNvSpPr txBox="1">
            <a:spLocks noChangeArrowheads="1"/>
          </p:cNvSpPr>
          <p:nvPr/>
        </p:nvSpPr>
        <p:spPr bwMode="auto">
          <a:xfrm>
            <a:off x="1438953" y="1509165"/>
            <a:ext cx="7674614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证明：采用归纳法证明。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时，只有一个根结点，而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，结论成立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 descr="水滴"/>
          <p:cNvSpPr txBox="1">
            <a:spLocks noChangeArrowheads="1"/>
          </p:cNvSpPr>
          <p:nvPr/>
        </p:nvSpPr>
        <p:spPr bwMode="auto">
          <a:xfrm>
            <a:off x="1438953" y="2432999"/>
            <a:ext cx="7674614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时结论成立，即第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层上最多有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个结点。</a:t>
            </a:r>
          </a:p>
        </p:txBody>
      </p:sp>
      <p:sp>
        <p:nvSpPr>
          <p:cNvPr id="22" name="Text Box 9" descr="水滴"/>
          <p:cNvSpPr txBox="1">
            <a:spLocks noChangeArrowheads="1"/>
          </p:cNvSpPr>
          <p:nvPr/>
        </p:nvSpPr>
        <p:spPr bwMode="auto">
          <a:xfrm>
            <a:off x="1423713" y="2960504"/>
            <a:ext cx="10128518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时的情形。由于第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层上的结点是第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层上结点的孩子，而二叉树中每个结点最多有两个孩子，故在第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层上的最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大结点个数有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个结点，则在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时结论也成立。</a:t>
            </a:r>
          </a:p>
        </p:txBody>
      </p:sp>
      <p:sp>
        <p:nvSpPr>
          <p:cNvPr id="23" name="Text Box 9" descr="水滴"/>
          <p:cNvSpPr txBox="1">
            <a:spLocks noChangeArrowheads="1"/>
          </p:cNvSpPr>
          <p:nvPr/>
        </p:nvSpPr>
        <p:spPr bwMode="auto">
          <a:xfrm>
            <a:off x="1438953" y="4383441"/>
            <a:ext cx="2675847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由此，结论成立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105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0" grpId="0"/>
      <p:bldP spid="22" grpId="0"/>
      <p:bldP spid="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4848" y="848932"/>
            <a:ext cx="10807383" cy="605294"/>
            <a:chOff x="834181" y="2739233"/>
            <a:chExt cx="10807383" cy="60529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：一棵深度为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的二叉树中，最多有 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" name="Text Box 10" descr="水滴"/>
          <p:cNvSpPr txBox="1">
            <a:spLocks noChangeArrowheads="1"/>
          </p:cNvSpPr>
          <p:nvPr/>
        </p:nvSpPr>
        <p:spPr bwMode="auto">
          <a:xfrm>
            <a:off x="1317033" y="1596390"/>
            <a:ext cx="8609013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证明：设深度为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的二叉树中结点个数最多为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469433" y="3778485"/>
            <a:ext cx="8893767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深度为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且具有 2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个结点的二叉树一定是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满二叉树</a:t>
            </a:r>
            <a:endParaRPr lang="zh-CN" altLang="en-US" sz="2800" b="1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7345" y="2289492"/>
          <a:ext cx="7084695" cy="103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4008000" imgH="9448800" progId="">
                  <p:embed/>
                </p:oleObj>
              </mc:Choice>
              <mc:Fallback>
                <p:oleObj name="公式" r:id="rId3" imgW="64008000" imgH="94488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345" y="2289492"/>
                        <a:ext cx="7084695" cy="10328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二叉树的性质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44848" y="5000774"/>
            <a:ext cx="8734432" cy="523220"/>
            <a:chOff x="1826091" y="4148024"/>
            <a:chExt cx="8734432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1754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在深度为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的二叉树中，最少有多少个结点？</a:t>
              </a: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6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859" y="626752"/>
            <a:ext cx="12008838" cy="731488"/>
            <a:chOff x="295503" y="2565187"/>
            <a:chExt cx="12190620" cy="73148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837047" y="2691381"/>
              <a:ext cx="11649076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5-4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：具有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的深度为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为 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/>
                </a:rPr>
                <a:t>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log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n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/>
                </a:rPr>
                <a:t>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+1 </a:t>
              </a:r>
              <a:r>
                <a:rPr lang="zh-CN" altLang="zh-CN" sz="2800" dirty="0"/>
                <a:t>或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/>
                </a:rPr>
                <a:t>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log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+1)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/>
                </a:rPr>
                <a:t>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295503" y="2565187"/>
              <a:ext cx="432006" cy="432004"/>
              <a:chOff x="9394991" y="5246353"/>
              <a:chExt cx="577857" cy="576268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9456910" y="5246353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9394991" y="559560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01232" y="1564958"/>
            <a:ext cx="8377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证明：设具有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个结点的完全二叉树的深度为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8362916" y="2596219"/>
            <a:ext cx="792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-1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-1</a:t>
            </a:r>
          </a:p>
        </p:txBody>
      </p:sp>
      <p:sp>
        <p:nvSpPr>
          <p:cNvPr id="32" name="Text Box 71"/>
          <p:cNvSpPr txBox="1">
            <a:spLocks noChangeArrowheads="1"/>
          </p:cNvSpPr>
          <p:nvPr/>
        </p:nvSpPr>
        <p:spPr bwMode="auto">
          <a:xfrm>
            <a:off x="6357622" y="3718247"/>
            <a:ext cx="52070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-1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542216" y="3034032"/>
            <a:ext cx="2072575" cy="1139825"/>
            <a:chOff x="7542216" y="3034032"/>
            <a:chExt cx="2072575" cy="1139825"/>
          </a:xfrm>
        </p:grpSpPr>
        <p:grpSp>
          <p:nvGrpSpPr>
            <p:cNvPr id="7" name="组合 6"/>
            <p:cNvGrpSpPr/>
            <p:nvPr/>
          </p:nvGrpSpPr>
          <p:grpSpPr>
            <a:xfrm>
              <a:off x="8737603" y="3034032"/>
              <a:ext cx="877188" cy="1139825"/>
              <a:chOff x="8737603" y="3034032"/>
              <a:chExt cx="877188" cy="1139825"/>
            </a:xfrm>
          </p:grpSpPr>
          <p:sp>
            <p:nvSpPr>
              <p:cNvPr id="29" name="Freeform 68"/>
              <p:cNvSpPr/>
              <p:nvPr/>
            </p:nvSpPr>
            <p:spPr bwMode="auto">
              <a:xfrm>
                <a:off x="8737603" y="3034032"/>
                <a:ext cx="385763" cy="655638"/>
              </a:xfrm>
              <a:custGeom>
                <a:avLst/>
                <a:gdLst>
                  <a:gd name="T0" fmla="*/ 0 w 316"/>
                  <a:gd name="T1" fmla="*/ 0 h 456"/>
                  <a:gd name="T2" fmla="*/ 316 w 316"/>
                  <a:gd name="T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" h="456">
                    <a:moveTo>
                      <a:pt x="0" y="0"/>
                    </a:moveTo>
                    <a:lnTo>
                      <a:pt x="316" y="456"/>
                    </a:lnTo>
                  </a:path>
                </a:pathLst>
              </a:cu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35" name="Oval 74"/>
              <p:cNvSpPr>
                <a:spLocks noChangeArrowheads="1"/>
              </p:cNvSpPr>
              <p:nvPr/>
            </p:nvSpPr>
            <p:spPr bwMode="auto">
              <a:xfrm>
                <a:off x="8840791" y="3669032"/>
                <a:ext cx="774000" cy="50482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0"/>
              <a:lstStyle/>
              <a:p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7542216" y="3656650"/>
              <a:ext cx="65881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0"/>
            <a:lstStyle/>
            <a:p>
              <a:pPr algn="just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92363" y="2184090"/>
          <a:ext cx="14747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82400" imgH="4876800" progId="">
                  <p:embed/>
                </p:oleObj>
              </mc:Choice>
              <mc:Fallback>
                <p:oleObj name="公式" r:id="rId2" imgW="11582400" imgH="48768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2363" y="2184090"/>
                        <a:ext cx="1474787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9035850" y="3718882"/>
            <a:ext cx="52070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-1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137278" y="3053883"/>
            <a:ext cx="5490506" cy="1119661"/>
            <a:chOff x="6137278" y="3053883"/>
            <a:chExt cx="5490506" cy="1119661"/>
          </a:xfrm>
        </p:grpSpPr>
        <p:grpSp>
          <p:nvGrpSpPr>
            <p:cNvPr id="6" name="组合 5"/>
            <p:cNvGrpSpPr/>
            <p:nvPr/>
          </p:nvGrpSpPr>
          <p:grpSpPr>
            <a:xfrm>
              <a:off x="6137278" y="3053883"/>
              <a:ext cx="801687" cy="1109819"/>
              <a:chOff x="6137278" y="3053883"/>
              <a:chExt cx="801687" cy="1109819"/>
            </a:xfrm>
          </p:grpSpPr>
          <p:sp>
            <p:nvSpPr>
              <p:cNvPr id="26" name="Freeform 64"/>
              <p:cNvSpPr/>
              <p:nvPr/>
            </p:nvSpPr>
            <p:spPr bwMode="auto">
              <a:xfrm>
                <a:off x="6572252" y="3053883"/>
                <a:ext cx="366713" cy="668338"/>
              </a:xfrm>
              <a:custGeom>
                <a:avLst/>
                <a:gdLst>
                  <a:gd name="T0" fmla="*/ 300 w 300"/>
                  <a:gd name="T1" fmla="*/ 0 h 465"/>
                  <a:gd name="T2" fmla="*/ 0 w 300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465">
                    <a:moveTo>
                      <a:pt x="300" y="0"/>
                    </a:moveTo>
                    <a:lnTo>
                      <a:pt x="0" y="465"/>
                    </a:lnTo>
                  </a:path>
                </a:pathLst>
              </a:cu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33" name="Oval 72"/>
              <p:cNvSpPr>
                <a:spLocks noChangeArrowheads="1"/>
              </p:cNvSpPr>
              <p:nvPr/>
            </p:nvSpPr>
            <p:spPr bwMode="auto">
              <a:xfrm>
                <a:off x="6137278" y="3695702"/>
                <a:ext cx="774000" cy="468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649505" y="3708725"/>
              <a:ext cx="1978279" cy="464819"/>
              <a:chOff x="9649505" y="3708725"/>
              <a:chExt cx="1978279" cy="464819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0543755" y="3708725"/>
                <a:ext cx="1084029" cy="464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k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</a:t>
                </a: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9649505" y="3915256"/>
                <a:ext cx="792000" cy="0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6583365" y="2495870"/>
            <a:ext cx="5162804" cy="563250"/>
            <a:chOff x="6583365" y="2495870"/>
            <a:chExt cx="5162804" cy="563250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8291516" y="2576832"/>
              <a:ext cx="772950" cy="468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7505703" y="2495870"/>
              <a:ext cx="65881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0"/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</a:t>
              </a:r>
            </a:p>
          </p:txBody>
        </p:sp>
        <p:sp>
          <p:nvSpPr>
            <p:cNvPr id="31" name="Oval 70"/>
            <p:cNvSpPr>
              <a:spLocks noChangeArrowheads="1"/>
            </p:cNvSpPr>
            <p:nvPr/>
          </p:nvSpPr>
          <p:spPr bwMode="auto">
            <a:xfrm>
              <a:off x="6583365" y="2591120"/>
              <a:ext cx="774000" cy="468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4265" y="2570484"/>
              <a:ext cx="2471904" cy="429892"/>
              <a:chOff x="9274265" y="2570484"/>
              <a:chExt cx="2471904" cy="429892"/>
            </a:xfrm>
          </p:grpSpPr>
          <p:sp>
            <p:nvSpPr>
              <p:cNvPr id="39" name="Text Box 75"/>
              <p:cNvSpPr txBox="1">
                <a:spLocks noChangeArrowheads="1"/>
              </p:cNvSpPr>
              <p:nvPr/>
            </p:nvSpPr>
            <p:spPr bwMode="auto">
              <a:xfrm>
                <a:off x="10543755" y="2570484"/>
                <a:ext cx="1202414" cy="42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k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-1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层</a:t>
                </a: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9274265" y="2778928"/>
                <a:ext cx="1152000" cy="0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851275" y="2161154"/>
          <a:ext cx="8540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705600" imgH="4572000" progId="">
                  <p:embed/>
                </p:oleObj>
              </mc:Choice>
              <mc:Fallback>
                <p:oleObj name="公式" r:id="rId4" imgW="6705600" imgH="45720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275" y="2161154"/>
                        <a:ext cx="854075" cy="582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1317978" y="2919053"/>
            <a:ext cx="467538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对不等式取对数，有：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≤ log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272267" y="3888549"/>
            <a:ext cx="837723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即：</a:t>
            </a:r>
          </a:p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 log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317978" y="4942397"/>
            <a:ext cx="8377238" cy="1107996"/>
            <a:chOff x="830298" y="5308157"/>
            <a:chExt cx="8377238" cy="1107996"/>
          </a:xfrm>
        </p:grpSpPr>
        <p:grpSp>
          <p:nvGrpSpPr>
            <p:cNvPr id="66" name="Group 43"/>
            <p:cNvGrpSpPr/>
            <p:nvPr/>
          </p:nvGrpSpPr>
          <p:grpSpPr bwMode="auto">
            <a:xfrm>
              <a:off x="2691765" y="5971274"/>
              <a:ext cx="152400" cy="381000"/>
              <a:chOff x="624" y="1968"/>
              <a:chExt cx="96" cy="336"/>
            </a:xfrm>
          </p:grpSpPr>
          <p:sp>
            <p:nvSpPr>
              <p:cNvPr id="70" name="Line 44"/>
              <p:cNvSpPr>
                <a:spLocks noChangeShapeType="1"/>
              </p:cNvSpPr>
              <p:nvPr/>
            </p:nvSpPr>
            <p:spPr bwMode="auto">
              <a:xfrm>
                <a:off x="62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46"/>
            <p:cNvGrpSpPr/>
            <p:nvPr/>
          </p:nvGrpSpPr>
          <p:grpSpPr bwMode="auto">
            <a:xfrm>
              <a:off x="3444240" y="5974449"/>
              <a:ext cx="142875" cy="381000"/>
              <a:chOff x="1200" y="1776"/>
              <a:chExt cx="96" cy="336"/>
            </a:xfrm>
          </p:grpSpPr>
          <p:sp>
            <p:nvSpPr>
              <p:cNvPr id="68" name="Line 47"/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 flipH="1">
                <a:off x="1200" y="211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830298" y="5308157"/>
              <a:ext cx="8377238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是整数，故必有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8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800" b="1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+1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82552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2" grpId="0"/>
      <p:bldP spid="46" grpId="0"/>
      <p:bldP spid="57" grpId="0"/>
      <p:bldP spid="6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4848" y="848932"/>
            <a:ext cx="10807383" cy="1082412"/>
            <a:chOff x="744848" y="848932"/>
            <a:chExt cx="10807383" cy="1082412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998" cy="1082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5-5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：对一棵具有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中从 1 开始按层序编号，对于任意的序号为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（1≤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的结点（简称结点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有： 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1285359" y="1900864"/>
            <a:ext cx="1015899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（1）如果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结点的序号为 </a:t>
            </a:r>
            <a:r>
              <a:rPr lang="en-US" altLang="zh-CN" sz="24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无双亲结点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 2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左孩子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的序号为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无左孩子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 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右孩子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的序号为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无右孩子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33584" y="3498631"/>
            <a:ext cx="4121166" cy="2675615"/>
            <a:chOff x="7192931" y="1589829"/>
            <a:chExt cx="4121166" cy="2675615"/>
          </a:xfrm>
          <a:solidFill>
            <a:srgbClr val="D2D2D2"/>
          </a:solidFill>
        </p:grpSpPr>
        <p:sp>
          <p:nvSpPr>
            <p:cNvPr id="58" name="Freeform 65"/>
            <p:cNvSpPr/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9" name="Freeform 45"/>
            <p:cNvSpPr/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Freeform 44"/>
            <p:cNvSpPr/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Freeform 43"/>
            <p:cNvSpPr/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3" name="Freeform 44"/>
            <p:cNvSpPr/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4" name="Freeform 45"/>
            <p:cNvSpPr/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Freeform 65"/>
            <p:cNvSpPr/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二叉树的性质</a:t>
            </a:r>
          </a:p>
        </p:txBody>
      </p:sp>
      <p:sp>
        <p:nvSpPr>
          <p:cNvPr id="2" name="矩形 1"/>
          <p:cNvSpPr/>
          <p:nvPr/>
        </p:nvSpPr>
        <p:spPr>
          <a:xfrm>
            <a:off x="4918795" y="459585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/>
              <a:t>另一种编号方法是进行从</a:t>
            </a:r>
            <a:r>
              <a:rPr lang="en-US" altLang="zh-CN" sz="2800"/>
              <a:t>0</a:t>
            </a:r>
            <a:r>
              <a:rPr lang="zh-CN" altLang="zh-CN" sz="2800"/>
              <a:t>至</a:t>
            </a:r>
            <a:r>
              <a:rPr lang="en-US" altLang="zh-CN" sz="2800" i="1"/>
              <a:t>n</a:t>
            </a:r>
            <a:r>
              <a:rPr lang="en-US" altLang="zh-CN" sz="2800"/>
              <a:t>-1</a:t>
            </a:r>
            <a:r>
              <a:rPr lang="zh-CN" altLang="zh-CN" sz="2800"/>
              <a:t>的编号，那么</a:t>
            </a:r>
            <a:r>
              <a:rPr lang="en-US" altLang="zh-CN" sz="2800" i="1"/>
              <a:t>i</a:t>
            </a:r>
            <a:r>
              <a:rPr lang="zh-CN" altLang="zh-CN" sz="2800"/>
              <a:t>号结点的双亲为</a:t>
            </a:r>
            <a:r>
              <a:rPr lang="en-US" altLang="zh-CN" sz="2800">
                <a:sym typeface="Symbol"/>
              </a:rPr>
              <a:t></a:t>
            </a:r>
            <a:r>
              <a:rPr lang="en-US" altLang="zh-CN" sz="2800"/>
              <a:t>(</a:t>
            </a:r>
            <a:r>
              <a:rPr lang="en-US" altLang="zh-CN" sz="2800" i="1"/>
              <a:t>i</a:t>
            </a:r>
            <a:r>
              <a:rPr lang="en-US" altLang="zh-CN" sz="2800"/>
              <a:t>-1)/2</a:t>
            </a:r>
            <a:r>
              <a:rPr lang="en-US" altLang="zh-CN" sz="2800">
                <a:sym typeface="Symbol"/>
              </a:rPr>
              <a:t></a:t>
            </a:r>
            <a:r>
              <a:rPr lang="zh-CN" altLang="zh-CN" sz="2800"/>
              <a:t>，左孩子为</a:t>
            </a:r>
            <a:r>
              <a:rPr lang="en-US" altLang="zh-CN" sz="2800"/>
              <a:t>2</a:t>
            </a:r>
            <a:r>
              <a:rPr lang="en-US" altLang="zh-CN" sz="2800" i="1"/>
              <a:t>i</a:t>
            </a:r>
            <a:r>
              <a:rPr lang="en-US" altLang="zh-CN" sz="2800"/>
              <a:t>+1</a:t>
            </a:r>
            <a:r>
              <a:rPr lang="zh-CN" altLang="zh-CN" sz="2800"/>
              <a:t>号，右孩子为</a:t>
            </a:r>
            <a:r>
              <a:rPr lang="en-US" altLang="zh-CN" sz="2800"/>
              <a:t>2</a:t>
            </a:r>
            <a:r>
              <a:rPr lang="en-US" altLang="zh-CN" sz="2800" i="1"/>
              <a:t>i</a:t>
            </a:r>
            <a:r>
              <a:rPr lang="en-US" altLang="zh-CN" sz="2800"/>
              <a:t>+2</a:t>
            </a:r>
            <a:r>
              <a:rPr lang="zh-CN" altLang="zh-CN" sz="2800"/>
              <a:t>号。</a:t>
            </a:r>
          </a:p>
        </p:txBody>
      </p:sp>
    </p:spTree>
    <p:extLst>
      <p:ext uri="{BB962C8B-B14F-4D97-AF65-F5344CB8AC3E}">
        <p14:creationId xmlns:p14="http://schemas.microsoft.com/office/powerpoint/2010/main" val="35590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071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883920" y="685532"/>
            <a:ext cx="10424160" cy="5927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二叉树由一个根结点和两棵互不相交的左右子树构成，结点具有层次关系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InitBiTree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初始化一棵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CreatBiTree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建立一棵二叉树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DestroyBiTree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销毁一棵二叉树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遍历二叉树</a:t>
            </a: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…….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日常生活中随处可见的树结构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目录、家谱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97"/>
          <a:stretch>
            <a:fillRect/>
          </a:stretch>
        </p:blipFill>
        <p:spPr bwMode="auto">
          <a:xfrm>
            <a:off x="974693" y="1715511"/>
            <a:ext cx="6843427" cy="471577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041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4634" y="964653"/>
            <a:ext cx="10994926" cy="1118255"/>
            <a:chOff x="724634" y="2924810"/>
            <a:chExt cx="10994926" cy="111825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3893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二叉树的遍历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结点出发，按照某种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访问树中所有结点，并且每个结点仅被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 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54752" y="2078358"/>
            <a:ext cx="9804716" cy="1192219"/>
            <a:chOff x="-157796" y="3712541"/>
            <a:chExt cx="9804716" cy="1192219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-157796" y="4443095"/>
              <a:ext cx="98047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操作，可以是对结点进行的各种处理，这里简化为输出结点的数据</a:t>
              </a:r>
              <a:endPara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3149305" y="3892541"/>
              <a:ext cx="684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29246" y="1574368"/>
            <a:ext cx="4891154" cy="1111633"/>
            <a:chOff x="1719543" y="3976007"/>
            <a:chExt cx="4891154" cy="1111633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1719543" y="4625975"/>
              <a:ext cx="489115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限定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先左后右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：前序、中序、后序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rot="5400000">
              <a:off x="3508105" y="410200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05957" y="4038847"/>
            <a:ext cx="2856444" cy="1348061"/>
            <a:chOff x="821047" y="1717993"/>
            <a:chExt cx="2856444" cy="1348061"/>
          </a:xfrm>
        </p:grpSpPr>
        <p:sp>
          <p:nvSpPr>
            <p:cNvPr id="63" name="AutoShape 13"/>
            <p:cNvSpPr/>
            <p:nvPr/>
          </p:nvSpPr>
          <p:spPr bwMode="auto">
            <a:xfrm>
              <a:off x="1946923" y="1932306"/>
              <a:ext cx="329720" cy="936000"/>
            </a:xfrm>
            <a:prstGeom prst="leftBrace">
              <a:avLst>
                <a:gd name="adj1" fmla="val 22070"/>
                <a:gd name="adj2" fmla="val 50000"/>
              </a:avLst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6600">
                <a:ea typeface="宋体" panose="0201060003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310131" y="1717993"/>
              <a:ext cx="1367360" cy="134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根结点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821047" y="2160291"/>
              <a:ext cx="12171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7623" y="3375748"/>
            <a:ext cx="7197526" cy="523220"/>
            <a:chOff x="1826091" y="4148024"/>
            <a:chExt cx="7197526" cy="523220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按照什么次序对二叉树进行遍历呢？</a:t>
              </a: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361053" y="4097019"/>
            <a:ext cx="6633695" cy="1015663"/>
            <a:chOff x="4202429" y="1903851"/>
            <a:chExt cx="6633695" cy="1015663"/>
          </a:xfrm>
        </p:grpSpPr>
        <p:sp>
          <p:nvSpPr>
            <p:cNvPr id="74" name="Text Box 7" descr="水滴"/>
            <p:cNvSpPr txBox="1">
              <a:spLocks noChangeArrowheads="1"/>
            </p:cNvSpPr>
            <p:nvPr/>
          </p:nvSpPr>
          <p:spPr bwMode="auto">
            <a:xfrm>
              <a:off x="5215890" y="1903851"/>
              <a:ext cx="5620234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二叉树的遍历方式：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DLR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LDR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LRD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DRL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RDL</a:t>
              </a:r>
              <a:r>
                <a:rPr lang="zh-CN" altLang="en-US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RLD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</a:p>
          </p:txBody>
        </p: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4202429" y="2272031"/>
              <a:ext cx="792000" cy="457200"/>
            </a:xfrm>
            <a:prstGeom prst="rightArrow">
              <a:avLst>
                <a:gd name="adj1" fmla="val 50000"/>
                <a:gd name="adj2" fmla="val 48438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" name="Text Box 9" descr="水滴"/>
          <p:cNvSpPr txBox="1">
            <a:spLocks noChangeArrowheads="1"/>
          </p:cNvSpPr>
          <p:nvPr/>
        </p:nvSpPr>
        <p:spPr bwMode="auto">
          <a:xfrm>
            <a:off x="1009090" y="5565551"/>
            <a:ext cx="843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：按二叉树的层序编号的次序访问各结点 </a:t>
            </a:r>
          </a:p>
        </p:txBody>
      </p:sp>
    </p:spTree>
    <p:extLst>
      <p:ext uri="{BB962C8B-B14F-4D97-AF65-F5344CB8AC3E}">
        <p14:creationId xmlns:p14="http://schemas.microsoft.com/office/powerpoint/2010/main" val="28680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前序遍历</a:t>
            </a: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结点的左子树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结点的右子树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前序遍历序列：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D G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E F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572627" y="5108575"/>
            <a:ext cx="1767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           R</a:t>
            </a:r>
            <a:endParaRPr lang="en-US" altLang="zh-CN" sz="2400" b="1" i="1" u="sng" dirty="0">
              <a:solidFill>
                <a:srgbClr val="507D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中序遍历</a:t>
            </a: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结点的左子树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结点的右子树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中序遍历序列：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G B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C F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267827" y="5108575"/>
            <a:ext cx="1965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              R</a:t>
            </a:r>
            <a:endParaRPr lang="en-US" altLang="zh-CN" sz="2400" b="1" i="1" u="sng" dirty="0">
              <a:solidFill>
                <a:srgbClr val="507D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</a:t>
            </a: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结点的左子树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结点的右子树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just" eaLnBrk="0" hangingPunct="0">
              <a:spcBef>
                <a:spcPct val="50000"/>
              </a:spcBef>
            </a:pP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后序遍历序列：</a:t>
            </a:r>
            <a:r>
              <a:rPr lang="en-US" altLang="zh-CN" sz="2800" b="1" i="1" u="sng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D B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u="sng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F C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237347" y="5093335"/>
            <a:ext cx="1965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          R</a:t>
            </a:r>
            <a:endParaRPr lang="en-US" altLang="zh-CN" sz="2400" b="1" i="1" u="sng" dirty="0">
              <a:solidFill>
                <a:srgbClr val="507D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层序遍历</a:t>
            </a: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1064887" y="1572833"/>
            <a:ext cx="5640714" cy="158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从二叉树的根结点开始，从上至下逐层遍历，在同一层中，则按从左到右的顺序对结点逐个访问</a:t>
            </a:r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677027" y="420941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层序遍历序列：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C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E F </a:t>
            </a:r>
            <a:r>
              <a:rPr lang="en-US" altLang="zh-CN" sz="2800" b="1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7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2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遍历与二叉树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850350" y="922108"/>
            <a:ext cx="10488210" cy="1075487"/>
            <a:chOff x="1826091" y="4087064"/>
            <a:chExt cx="10488210" cy="1075487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若已知一棵二叉树的前序（或中序，或后序，或层序）序列，能否唯一确定这棵二叉树呢？</a:t>
              </a: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446298" y="3649314"/>
            <a:ext cx="1779946" cy="2288582"/>
            <a:chOff x="1446298" y="2780634"/>
            <a:chExt cx="1779946" cy="2288582"/>
          </a:xfrm>
          <a:solidFill>
            <a:srgbClr val="D2D2D2"/>
          </a:solidFill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2302753" y="3117184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680454" y="3997928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794244" y="27806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938899" y="35969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1446298" y="463721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20699" y="3649314"/>
            <a:ext cx="1287345" cy="2288582"/>
            <a:chOff x="8720699" y="2780634"/>
            <a:chExt cx="1287345" cy="2288582"/>
          </a:xfrm>
          <a:solidFill>
            <a:srgbClr val="D2D2D2"/>
          </a:solidFill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9084553" y="3117184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H="1" flipV="1">
              <a:off x="9042274" y="401368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9576044" y="27806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720699" y="35969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294898" y="463721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3934831" y="4374385"/>
            <a:ext cx="3852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前序遍历序列：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B C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850350" y="2217508"/>
            <a:ext cx="10488210" cy="1118255"/>
            <a:chOff x="1826091" y="4087064"/>
            <a:chExt cx="10488210" cy="1118255"/>
          </a:xfrm>
        </p:grpSpPr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若已知一棵二叉树的前序序列和后序序列，能否唯一确定这棵二叉树呢？</a:t>
              </a:r>
            </a:p>
          </p:txBody>
        </p:sp>
        <p:grpSp>
          <p:nvGrpSpPr>
            <p:cNvPr id="7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3934831" y="4983181"/>
            <a:ext cx="3852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后序遍历序列：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33900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850350" y="750652"/>
            <a:ext cx="10488210" cy="1118255"/>
            <a:chOff x="1826091" y="4087064"/>
            <a:chExt cx="10488210" cy="1118255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若已知一棵二叉树的前序序列和中序序列，能否唯一确定这棵二叉树呢？</a:t>
              </a: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979920" y="1709420"/>
            <a:ext cx="43434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前序：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C D E F 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C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D G H F I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8465820" y="2197417"/>
            <a:ext cx="5334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9151620" y="2197417"/>
            <a:ext cx="1828800" cy="0"/>
          </a:xfrm>
          <a:prstGeom prst="line">
            <a:avLst/>
          </a:prstGeom>
          <a:noFill/>
          <a:ln w="38100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8145780" y="2625090"/>
            <a:ext cx="5334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9136380" y="2625090"/>
            <a:ext cx="1828800" cy="0"/>
          </a:xfrm>
          <a:prstGeom prst="line">
            <a:avLst/>
          </a:prstGeom>
          <a:noFill/>
          <a:ln w="38100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08144" y="1591819"/>
            <a:ext cx="2688065" cy="1716290"/>
            <a:chOff x="4025805" y="1761887"/>
            <a:chExt cx="2688065" cy="1716290"/>
          </a:xfrm>
          <a:solidFill>
            <a:srgbClr val="D2D2D2"/>
          </a:solidFill>
        </p:grpSpPr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>
              <a:off x="4511581" y="2098437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5395819" y="2098436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5003072" y="1761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5561870" y="2578177"/>
              <a:ext cx="1152000" cy="900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E F </a:t>
              </a:r>
            </a:p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 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4025805" y="2578177"/>
              <a:ext cx="1152000" cy="900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43388" y="4740349"/>
            <a:ext cx="3596639" cy="1031875"/>
            <a:chOff x="7638575" y="4480553"/>
            <a:chExt cx="3596639" cy="1031875"/>
          </a:xfrm>
        </p:grpSpPr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7638575" y="4480553"/>
              <a:ext cx="3596639" cy="1031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前序：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E F G H I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G H F I</a:t>
              </a:r>
            </a:p>
          </p:txBody>
        </p: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>
              <a:off x="9559450" y="4990458"/>
              <a:ext cx="119538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48"/>
            <p:cNvSpPr>
              <a:spLocks noChangeShapeType="1"/>
            </p:cNvSpPr>
            <p:nvPr/>
          </p:nvSpPr>
          <p:spPr bwMode="auto">
            <a:xfrm>
              <a:off x="9543575" y="5491473"/>
              <a:ext cx="119538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 flipV="1">
              <a:off x="9202263" y="4992363"/>
              <a:ext cx="29845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flipV="1">
              <a:off x="8841264" y="5485476"/>
              <a:ext cx="29845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23326" y="3454477"/>
            <a:ext cx="2793516" cy="2648582"/>
            <a:chOff x="4266046" y="3454477"/>
            <a:chExt cx="2793516" cy="2648582"/>
          </a:xfrm>
          <a:solidFill>
            <a:srgbClr val="D2D2D2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374018" y="4270768"/>
              <a:ext cx="1685544" cy="1832291"/>
              <a:chOff x="5374018" y="4270768"/>
              <a:chExt cx="1685544" cy="1832291"/>
            </a:xfrm>
            <a:grpFill/>
          </p:grpSpPr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 flipH="1">
                <a:off x="5641988" y="4667009"/>
                <a:ext cx="288000" cy="648000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>
                <a:off x="6144598" y="4663491"/>
                <a:ext cx="288000" cy="666000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5827090" y="4270768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37"/>
              <p:cNvSpPr>
                <a:spLocks noChangeArrowheads="1"/>
              </p:cNvSpPr>
              <p:nvPr/>
            </p:nvSpPr>
            <p:spPr bwMode="auto">
              <a:xfrm>
                <a:off x="5374018" y="531105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6051562" y="5311059"/>
                <a:ext cx="1008000" cy="79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I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614660" y="3454477"/>
              <a:ext cx="1295498" cy="884103"/>
              <a:chOff x="4614660" y="3454477"/>
              <a:chExt cx="1295498" cy="884103"/>
            </a:xfrm>
            <a:grpFill/>
          </p:grpSpPr>
          <p:sp>
            <p:nvSpPr>
              <p:cNvPr id="51" name="Oval 37"/>
              <p:cNvSpPr>
                <a:spLocks noChangeArrowheads="1"/>
              </p:cNvSpPr>
              <p:nvPr/>
            </p:nvSpPr>
            <p:spPr bwMode="auto">
              <a:xfrm>
                <a:off x="5085411" y="345447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>
                <a:off x="5478158" y="3791026"/>
                <a:ext cx="432000" cy="540000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 flipH="1">
                <a:off x="4614660" y="3798580"/>
                <a:ext cx="511175" cy="540000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266046" y="4263081"/>
              <a:ext cx="1006199" cy="1472291"/>
              <a:chOff x="4266046" y="4263081"/>
              <a:chExt cx="1006199" cy="1472291"/>
            </a:xfrm>
            <a:grpFill/>
          </p:grpSpPr>
          <p:sp>
            <p:nvSpPr>
              <p:cNvPr id="61" name="Line 27"/>
              <p:cNvSpPr>
                <a:spLocks noChangeShapeType="1"/>
              </p:cNvSpPr>
              <p:nvPr/>
            </p:nvSpPr>
            <p:spPr bwMode="auto">
              <a:xfrm flipH="1" flipV="1">
                <a:off x="4587621" y="4679841"/>
                <a:ext cx="360000" cy="648000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62" name="Oval 37"/>
              <p:cNvSpPr>
                <a:spLocks noChangeArrowheads="1"/>
              </p:cNvSpPr>
              <p:nvPr/>
            </p:nvSpPr>
            <p:spPr bwMode="auto">
              <a:xfrm>
                <a:off x="4266046" y="426308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37"/>
              <p:cNvSpPr>
                <a:spLocks noChangeArrowheads="1"/>
              </p:cNvSpPr>
              <p:nvPr/>
            </p:nvSpPr>
            <p:spPr bwMode="auto">
              <a:xfrm>
                <a:off x="4840245" y="5303372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043388" y="3558947"/>
            <a:ext cx="2171700" cy="1031875"/>
            <a:chOff x="7755414" y="3299151"/>
            <a:chExt cx="2171700" cy="1031875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7755414" y="3299151"/>
              <a:ext cx="2171700" cy="1031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前序：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中序：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 flipV="1">
              <a:off x="9246077" y="4278321"/>
              <a:ext cx="298450" cy="0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9247283" y="3769368"/>
              <a:ext cx="298450" cy="0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2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遍历与二叉树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624795" y="2067585"/>
            <a:ext cx="2875259" cy="4375176"/>
            <a:chOff x="7421678" y="1917687"/>
            <a:chExt cx="2875259" cy="4375176"/>
          </a:xfrm>
          <a:solidFill>
            <a:srgbClr val="D2D2D2"/>
          </a:solidFill>
        </p:grpSpPr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8633790" y="2254236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H="1">
              <a:off x="8797620" y="3130219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>
              <a:off x="9315470" y="3141941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8241043" y="19176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8982722" y="273397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37"/>
            <p:cNvSpPr>
              <a:spLocks noChangeArrowheads="1"/>
            </p:cNvSpPr>
            <p:nvPr/>
          </p:nvSpPr>
          <p:spPr bwMode="auto">
            <a:xfrm>
              <a:off x="8529650" y="377426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 flipH="1">
              <a:off x="7785532" y="2246550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 flipH="1" flipV="1">
              <a:off x="7743253" y="3143051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7421678" y="272629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7995877" y="376658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H="1">
              <a:off x="9244216" y="4167586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9762066" y="4179308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90" name="Oval 37"/>
            <p:cNvSpPr>
              <a:spLocks noChangeArrowheads="1"/>
            </p:cNvSpPr>
            <p:nvPr/>
          </p:nvSpPr>
          <p:spPr bwMode="auto">
            <a:xfrm>
              <a:off x="9429318" y="377426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37"/>
            <p:cNvSpPr>
              <a:spLocks noChangeArrowheads="1"/>
            </p:cNvSpPr>
            <p:nvPr/>
          </p:nvSpPr>
          <p:spPr bwMode="auto">
            <a:xfrm>
              <a:off x="8976246" y="48116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 flipV="1">
              <a:off x="9249318" y="5237332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93" name="Oval 37"/>
            <p:cNvSpPr>
              <a:spLocks noChangeArrowheads="1"/>
            </p:cNvSpPr>
            <p:nvPr/>
          </p:nvSpPr>
          <p:spPr bwMode="auto">
            <a:xfrm>
              <a:off x="9864937" y="48116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37"/>
            <p:cNvSpPr>
              <a:spLocks noChangeArrowheads="1"/>
            </p:cNvSpPr>
            <p:nvPr/>
          </p:nvSpPr>
          <p:spPr bwMode="auto">
            <a:xfrm>
              <a:off x="9501942" y="58608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6169" y="5231932"/>
            <a:ext cx="2762296" cy="1031875"/>
            <a:chOff x="4267200" y="1968500"/>
            <a:chExt cx="2762296" cy="1031875"/>
          </a:xfrm>
        </p:grpSpPr>
        <p:sp>
          <p:nvSpPr>
            <p:cNvPr id="96" name="Text Box 4"/>
            <p:cNvSpPr txBox="1">
              <a:spLocks noChangeArrowheads="1"/>
            </p:cNvSpPr>
            <p:nvPr/>
          </p:nvSpPr>
          <p:spPr bwMode="auto">
            <a:xfrm>
              <a:off x="4267200" y="1968500"/>
              <a:ext cx="2762296" cy="1031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前序：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G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 I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中序：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 H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</a:t>
              </a:r>
            </a:p>
          </p:txBody>
        </p:sp>
        <p:sp>
          <p:nvSpPr>
            <p:cNvPr id="97" name="Line 6"/>
            <p:cNvSpPr>
              <a:spLocks noChangeShapeType="1"/>
            </p:cNvSpPr>
            <p:nvPr/>
          </p:nvSpPr>
          <p:spPr bwMode="auto">
            <a:xfrm>
              <a:off x="5791200" y="2428875"/>
              <a:ext cx="5334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V="1">
              <a:off x="6419850" y="24298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5486400" y="2914650"/>
              <a:ext cx="5334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6419850" y="2901950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4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9" grpId="0" animBg="1"/>
      <p:bldP spid="4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二叉树的存储结构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18205587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2" y="231590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59" y="2250587"/>
            <a:ext cx="7424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二叉树的链接存储结构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2" y="47390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59" y="4673747"/>
            <a:ext cx="7424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建立和销毁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2" y="150818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59" y="1442867"/>
            <a:ext cx="4590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二叉树的顺序存储结构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1964742" y="312362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59" y="3058307"/>
            <a:ext cx="8369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遍历（前序、中序、后序）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64742" y="393134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59" y="3866027"/>
            <a:ext cx="8369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遍历（层序）</a:t>
            </a:r>
          </a:p>
        </p:txBody>
      </p:sp>
    </p:spTree>
    <p:extLst>
      <p:ext uri="{BB962C8B-B14F-4D97-AF65-F5344CB8AC3E}">
        <p14:creationId xmlns:p14="http://schemas.microsoft.com/office/powerpoint/2010/main" val="35475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/>
      <p:bldP spid="20" grpId="0"/>
      <p:bldP spid="35" grpId="0"/>
      <p:bldP spid="42" grpId="0"/>
      <p:bldP spid="4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顺序存储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50350" y="952588"/>
            <a:ext cx="7197526" cy="523220"/>
            <a:chOff x="1826091" y="4148024"/>
            <a:chExt cx="7197526" cy="52322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顺序存储结构的要求是什么？</a:t>
              </a:r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744848" y="1719262"/>
            <a:ext cx="11081392" cy="51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存储数据元素，由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表示元素之间的逻辑关系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50350" y="3779519"/>
            <a:ext cx="10076730" cy="523220"/>
            <a:chOff x="1826091" y="4148024"/>
            <a:chExt cx="10076730" cy="523220"/>
          </a:xfrm>
        </p:grpSpPr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5177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如何利用数组下标来反映结点之间的逻辑关系?</a:t>
              </a:r>
            </a:p>
          </p:txBody>
        </p:sp>
        <p:grpSp>
          <p:nvGrpSpPr>
            <p:cNvPr id="2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2" name="Text Box 14" descr="水滴"/>
          <p:cNvSpPr txBox="1">
            <a:spLocks noChangeArrowheads="1"/>
          </p:cNvSpPr>
          <p:nvPr/>
        </p:nvSpPr>
        <p:spPr bwMode="auto">
          <a:xfrm>
            <a:off x="840508" y="4470400"/>
            <a:ext cx="10290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中结点的编号可以唯一地反映结点之间的逻辑关系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7216" y="2433594"/>
            <a:ext cx="10562784" cy="1118255"/>
            <a:chOff x="867216" y="2433594"/>
            <a:chExt cx="10562784" cy="1118255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450108" y="2433594"/>
              <a:ext cx="9979892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二叉树的顺序存储结构是用一维数组存储二叉树的结点，结点的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存储位置（下标）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应能体现结点之间的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逻辑关系——父子关系 </a:t>
              </a:r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867216" y="256072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5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日常生活中随处可见的树结构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行政区域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3649" y="1884480"/>
            <a:ext cx="1260000" cy="432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吉林省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55853" y="3022200"/>
            <a:ext cx="1825307" cy="432000"/>
            <a:chOff x="8976360" y="2778360"/>
            <a:chExt cx="1825307" cy="432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976360" y="29943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081667" y="27783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55853" y="4241400"/>
            <a:ext cx="1825307" cy="432000"/>
            <a:chOff x="8976360" y="3997560"/>
            <a:chExt cx="1825307" cy="432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8976360" y="42135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081667" y="39975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55853" y="5358600"/>
            <a:ext cx="1825307" cy="432000"/>
            <a:chOff x="8955853" y="5114760"/>
            <a:chExt cx="1825307" cy="4320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8955853" y="53307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061160" y="51147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街道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22109" y="3484680"/>
            <a:ext cx="7271597" cy="1188720"/>
            <a:chOff x="1222109" y="3240840"/>
            <a:chExt cx="7271597" cy="1188720"/>
          </a:xfrm>
        </p:grpSpPr>
        <p:sp>
          <p:nvSpPr>
            <p:cNvPr id="20" name="TextBox 19"/>
            <p:cNvSpPr txBox="1"/>
            <p:nvPr/>
          </p:nvSpPr>
          <p:spPr>
            <a:xfrm>
              <a:off x="4029935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朝阳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8051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南关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3993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二道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2109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5877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宽城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1819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绿园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7761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双阳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73706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九台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1576621" y="361920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561381" y="3619200"/>
              <a:ext cx="6588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4856558" y="32408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2528289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3448339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363554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341625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6238964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7213001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8115707" y="360708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138405" y="4689840"/>
            <a:ext cx="5514049" cy="1143120"/>
            <a:chOff x="2138405" y="4446000"/>
            <a:chExt cx="5514049" cy="1143120"/>
          </a:xfrm>
        </p:grpSpPr>
        <p:sp>
          <p:nvSpPr>
            <p:cNvPr id="28" name="TextBox 27"/>
            <p:cNvSpPr txBox="1"/>
            <p:nvPr/>
          </p:nvSpPr>
          <p:spPr>
            <a:xfrm>
              <a:off x="4946231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湖西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4347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桂林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10289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永昌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8405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红旗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2173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清和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496730" y="4792680"/>
              <a:ext cx="3744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4369693" y="4446000"/>
              <a:ext cx="0" cy="684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2498405" y="47727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427159" y="47727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5324544" y="47774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6228479" y="47971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932454" y="515712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1109" y="2316480"/>
            <a:ext cx="8025078" cy="1137720"/>
            <a:chOff x="841109" y="2072640"/>
            <a:chExt cx="8025078" cy="1137720"/>
          </a:xfrm>
        </p:grpSpPr>
        <p:sp>
          <p:nvSpPr>
            <p:cNvPr id="9" name="TextBox 8"/>
            <p:cNvSpPr txBox="1"/>
            <p:nvPr/>
          </p:nvSpPr>
          <p:spPr>
            <a:xfrm>
              <a:off x="84110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吉林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364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长春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424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四平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37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通化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051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辽源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991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松原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305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白城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8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白山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6187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延边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206868" y="2415240"/>
              <a:ext cx="7344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856558" y="2072640"/>
              <a:ext cx="0" cy="684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2129484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3027379" y="241279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3941366" y="24183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5760990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6678373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7588241" y="241279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8534308" y="24183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222109" y="241387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498551" y="1201079"/>
            <a:ext cx="4121166" cy="2675615"/>
            <a:chOff x="7192931" y="1589829"/>
            <a:chExt cx="4121166" cy="2675615"/>
          </a:xfrm>
          <a:solidFill>
            <a:srgbClr val="D2D2D2"/>
          </a:solidFill>
        </p:grpSpPr>
        <p:sp>
          <p:nvSpPr>
            <p:cNvPr id="24" name="Freeform 65"/>
            <p:cNvSpPr/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8" name="Freeform 44"/>
            <p:cNvSpPr/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Freeform 65"/>
            <p:cNvSpPr/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81848" y="1074438"/>
            <a:ext cx="4038917" cy="2419033"/>
            <a:chOff x="1700164" y="1061758"/>
            <a:chExt cx="4038917" cy="2419033"/>
          </a:xfrm>
        </p:grpSpPr>
        <p:sp>
          <p:nvSpPr>
            <p:cNvPr id="51" name="Text Box 107"/>
            <p:cNvSpPr txBox="1">
              <a:spLocks noChangeArrowheads="1"/>
            </p:cNvSpPr>
            <p:nvPr/>
          </p:nvSpPr>
          <p:spPr bwMode="auto">
            <a:xfrm>
              <a:off x="3819476" y="106175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3082876" y="250955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3" name="Text Box 109"/>
            <p:cNvSpPr txBox="1">
              <a:spLocks noChangeArrowheads="1"/>
            </p:cNvSpPr>
            <p:nvPr/>
          </p:nvSpPr>
          <p:spPr bwMode="auto">
            <a:xfrm>
              <a:off x="2622819" y="1787246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10"/>
            <p:cNvSpPr txBox="1">
              <a:spLocks noChangeArrowheads="1"/>
            </p:cNvSpPr>
            <p:nvPr/>
          </p:nvSpPr>
          <p:spPr bwMode="auto">
            <a:xfrm>
              <a:off x="5046614" y="1787246"/>
              <a:ext cx="2460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" name="Text Box 111"/>
            <p:cNvSpPr txBox="1">
              <a:spLocks noChangeArrowheads="1"/>
            </p:cNvSpPr>
            <p:nvPr/>
          </p:nvSpPr>
          <p:spPr bwMode="auto">
            <a:xfrm>
              <a:off x="2103389" y="250955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Text Box 112"/>
            <p:cNvSpPr txBox="1">
              <a:spLocks noChangeArrowheads="1"/>
            </p:cNvSpPr>
            <p:nvPr/>
          </p:nvSpPr>
          <p:spPr bwMode="auto">
            <a:xfrm>
              <a:off x="4557664" y="250955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Text Box 113"/>
            <p:cNvSpPr txBox="1">
              <a:spLocks noChangeArrowheads="1"/>
            </p:cNvSpPr>
            <p:nvPr/>
          </p:nvSpPr>
          <p:spPr bwMode="auto">
            <a:xfrm>
              <a:off x="5491431" y="250955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8" name="Text Box 114"/>
            <p:cNvSpPr txBox="1">
              <a:spLocks noChangeArrowheads="1"/>
            </p:cNvSpPr>
            <p:nvPr/>
          </p:nvSpPr>
          <p:spPr bwMode="auto">
            <a:xfrm>
              <a:off x="1700164" y="312042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9" name="Text Box 115"/>
            <p:cNvSpPr txBox="1">
              <a:spLocks noChangeArrowheads="1"/>
            </p:cNvSpPr>
            <p:nvPr/>
          </p:nvSpPr>
          <p:spPr bwMode="auto">
            <a:xfrm>
              <a:off x="2193876" y="312042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0" name="Text Box 116"/>
            <p:cNvSpPr txBox="1">
              <a:spLocks noChangeArrowheads="1"/>
            </p:cNvSpPr>
            <p:nvPr/>
          </p:nvSpPr>
          <p:spPr bwMode="auto">
            <a:xfrm>
              <a:off x="2646314" y="312042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2052" y="4181555"/>
            <a:ext cx="6254272" cy="1946938"/>
            <a:chOff x="314168" y="4031715"/>
            <a:chExt cx="6254272" cy="1946938"/>
          </a:xfrm>
        </p:grpSpPr>
        <p:sp>
          <p:nvSpPr>
            <p:cNvPr id="84" name="AutoShape 135"/>
            <p:cNvSpPr>
              <a:spLocks noChangeArrowheads="1"/>
            </p:cNvSpPr>
            <p:nvPr/>
          </p:nvSpPr>
          <p:spPr bwMode="auto">
            <a:xfrm>
              <a:off x="2590652" y="4031715"/>
              <a:ext cx="1424939" cy="851654"/>
            </a:xfrm>
            <a:prstGeom prst="downArrow">
              <a:avLst>
                <a:gd name="adj1" fmla="val 68716"/>
                <a:gd name="adj2" fmla="val 2500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以编号</a:t>
              </a:r>
            </a:p>
            <a:p>
              <a:pPr algn="l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为下标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4168" y="5015865"/>
              <a:ext cx="6254272" cy="962788"/>
              <a:chOff x="314168" y="5153025"/>
              <a:chExt cx="6254272" cy="962788"/>
            </a:xfrm>
          </p:grpSpPr>
          <p:sp>
            <p:nvSpPr>
              <p:cNvPr id="82" name="Rectangle 57" descr="水滴"/>
              <p:cNvSpPr>
                <a:spLocks noChangeArrowheads="1"/>
              </p:cNvSpPr>
              <p:nvPr/>
            </p:nvSpPr>
            <p:spPr bwMode="auto">
              <a:xfrm>
                <a:off x="314168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87"/>
              <p:cNvSpPr>
                <a:spLocks noChangeArrowheads="1"/>
              </p:cNvSpPr>
              <p:nvPr/>
            </p:nvSpPr>
            <p:spPr bwMode="auto">
              <a:xfrm>
                <a:off x="477838" y="5153025"/>
                <a:ext cx="6090602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1      2      3      4      5      6      7      8      9     10</a:t>
                </a:r>
              </a:p>
            </p:txBody>
          </p:sp>
          <p:sp>
            <p:nvSpPr>
              <p:cNvPr id="85" name="Rectangle 57" descr="水滴"/>
              <p:cNvSpPr>
                <a:spLocks noChangeArrowheads="1"/>
              </p:cNvSpPr>
              <p:nvPr/>
            </p:nvSpPr>
            <p:spPr bwMode="auto">
              <a:xfrm>
                <a:off x="931907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Rectangle 57" descr="水滴"/>
              <p:cNvSpPr>
                <a:spLocks noChangeArrowheads="1"/>
              </p:cNvSpPr>
              <p:nvPr/>
            </p:nvSpPr>
            <p:spPr bwMode="auto">
              <a:xfrm>
                <a:off x="1532866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57" descr="水滴"/>
              <p:cNvSpPr>
                <a:spLocks noChangeArrowheads="1"/>
              </p:cNvSpPr>
              <p:nvPr/>
            </p:nvSpPr>
            <p:spPr bwMode="auto">
              <a:xfrm>
                <a:off x="2150605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57" descr="水滴"/>
              <p:cNvSpPr>
                <a:spLocks noChangeArrowheads="1"/>
              </p:cNvSpPr>
              <p:nvPr/>
            </p:nvSpPr>
            <p:spPr bwMode="auto">
              <a:xfrm>
                <a:off x="2763874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Rectangle 57" descr="水滴"/>
              <p:cNvSpPr>
                <a:spLocks noChangeArrowheads="1"/>
              </p:cNvSpPr>
              <p:nvPr/>
            </p:nvSpPr>
            <p:spPr bwMode="auto">
              <a:xfrm>
                <a:off x="3381613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Rectangle 57" descr="水滴"/>
              <p:cNvSpPr>
                <a:spLocks noChangeArrowheads="1"/>
              </p:cNvSpPr>
              <p:nvPr/>
            </p:nvSpPr>
            <p:spPr bwMode="auto">
              <a:xfrm>
                <a:off x="3997812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57" descr="水滴"/>
              <p:cNvSpPr>
                <a:spLocks noChangeArrowheads="1"/>
              </p:cNvSpPr>
              <p:nvPr/>
            </p:nvSpPr>
            <p:spPr bwMode="auto">
              <a:xfrm>
                <a:off x="4600311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57" descr="水滴"/>
              <p:cNvSpPr>
                <a:spLocks noChangeArrowheads="1"/>
              </p:cNvSpPr>
              <p:nvPr/>
            </p:nvSpPr>
            <p:spPr bwMode="auto">
              <a:xfrm>
                <a:off x="5217831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57" descr="水滴"/>
              <p:cNvSpPr>
                <a:spLocks noChangeArrowheads="1"/>
              </p:cNvSpPr>
              <p:nvPr/>
            </p:nvSpPr>
            <p:spPr bwMode="auto">
              <a:xfrm>
                <a:off x="5835570" y="5611813"/>
                <a:ext cx="612000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6903720" y="1168301"/>
            <a:ext cx="4709160" cy="5112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SeqBiTree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SeqBiTree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~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SeqBiTree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void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void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void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178510" y="525868"/>
            <a:ext cx="6466619" cy="523220"/>
            <a:chOff x="1826091" y="4148024"/>
            <a:chExt cx="6466619" cy="523220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9076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如何定义二叉树的顺序存储结构呢？</a:t>
              </a: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顺序存储</a:t>
            </a:r>
          </a:p>
        </p:txBody>
      </p:sp>
    </p:spTree>
    <p:extLst>
      <p:ext uri="{BB962C8B-B14F-4D97-AF65-F5344CB8AC3E}">
        <p14:creationId xmlns:p14="http://schemas.microsoft.com/office/powerpoint/2010/main" val="8371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5"/>
          <p:cNvSpPr/>
          <p:nvPr/>
        </p:nvSpPr>
        <p:spPr bwMode="auto">
          <a:xfrm>
            <a:off x="8228120" y="2973364"/>
            <a:ext cx="216000" cy="432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7" name="Freeform 45"/>
          <p:cNvSpPr/>
          <p:nvPr/>
        </p:nvSpPr>
        <p:spPr bwMode="auto">
          <a:xfrm>
            <a:off x="10071720" y="3032696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8" name="Freeform 44"/>
          <p:cNvSpPr/>
          <p:nvPr/>
        </p:nvSpPr>
        <p:spPr bwMode="auto">
          <a:xfrm>
            <a:off x="10050289" y="2247918"/>
            <a:ext cx="311150" cy="490538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>
            <a:off x="8130307" y="1470003"/>
            <a:ext cx="995363" cy="49371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4" name="Freeform 43"/>
          <p:cNvSpPr/>
          <p:nvPr/>
        </p:nvSpPr>
        <p:spPr bwMode="auto">
          <a:xfrm>
            <a:off x="9460632" y="1423965"/>
            <a:ext cx="928688" cy="568325"/>
          </a:xfrm>
          <a:custGeom>
            <a:avLst/>
            <a:gdLst>
              <a:gd name="T0" fmla="*/ 0 w 767"/>
              <a:gd name="T1" fmla="*/ 0 h 488"/>
              <a:gd name="T2" fmla="*/ 767 w 767"/>
              <a:gd name="T3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7" h="488">
                <a:moveTo>
                  <a:pt x="0" y="0"/>
                </a:moveTo>
                <a:lnTo>
                  <a:pt x="767" y="488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6" name="Freeform 45"/>
          <p:cNvSpPr/>
          <p:nvPr/>
        </p:nvSpPr>
        <p:spPr bwMode="auto">
          <a:xfrm>
            <a:off x="8170312" y="2214858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095190" y="112487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7823922" y="187751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10279782" y="187751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8301241" y="260686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96388" y="260686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972409" y="336849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10185325" y="336116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36623" y="998238"/>
            <a:ext cx="2671212" cy="2524996"/>
            <a:chOff x="7406983" y="891558"/>
            <a:chExt cx="2671212" cy="2524996"/>
          </a:xfrm>
        </p:grpSpPr>
        <p:sp>
          <p:nvSpPr>
            <p:cNvPr id="51" name="Text Box 107"/>
            <p:cNvSpPr txBox="1">
              <a:spLocks noChangeArrowheads="1"/>
            </p:cNvSpPr>
            <p:nvPr/>
          </p:nvSpPr>
          <p:spPr bwMode="auto">
            <a:xfrm>
              <a:off x="8603640" y="89155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7867040" y="233935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3" name="Text Box 109"/>
            <p:cNvSpPr txBox="1">
              <a:spLocks noChangeArrowheads="1"/>
            </p:cNvSpPr>
            <p:nvPr/>
          </p:nvSpPr>
          <p:spPr bwMode="auto">
            <a:xfrm>
              <a:off x="7406983" y="1617046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10"/>
            <p:cNvSpPr txBox="1">
              <a:spLocks noChangeArrowheads="1"/>
            </p:cNvSpPr>
            <p:nvPr/>
          </p:nvSpPr>
          <p:spPr bwMode="auto">
            <a:xfrm>
              <a:off x="9830778" y="1617046"/>
              <a:ext cx="2460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Text Box 112"/>
            <p:cNvSpPr txBox="1">
              <a:spLocks noChangeArrowheads="1"/>
            </p:cNvSpPr>
            <p:nvPr/>
          </p:nvSpPr>
          <p:spPr bwMode="auto">
            <a:xfrm>
              <a:off x="9341828" y="233935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Text Box 113"/>
            <p:cNvSpPr txBox="1">
              <a:spLocks noChangeArrowheads="1"/>
            </p:cNvSpPr>
            <p:nvPr/>
          </p:nvSpPr>
          <p:spPr bwMode="auto">
            <a:xfrm>
              <a:off x="9741083" y="3093656"/>
              <a:ext cx="337112" cy="322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116"/>
            <p:cNvSpPr txBox="1">
              <a:spLocks noChangeArrowheads="1"/>
            </p:cNvSpPr>
            <p:nvPr/>
          </p:nvSpPr>
          <p:spPr bwMode="auto">
            <a:xfrm>
              <a:off x="7506678" y="295022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20052" y="3998675"/>
            <a:ext cx="8008068" cy="1946938"/>
            <a:chOff x="3620052" y="3998675"/>
            <a:chExt cx="8008068" cy="1946938"/>
          </a:xfrm>
        </p:grpSpPr>
        <p:sp>
          <p:nvSpPr>
            <p:cNvPr id="84" name="AutoShape 135"/>
            <p:cNvSpPr>
              <a:spLocks noChangeArrowheads="1"/>
            </p:cNvSpPr>
            <p:nvPr/>
          </p:nvSpPr>
          <p:spPr bwMode="auto">
            <a:xfrm>
              <a:off x="8609256" y="3998675"/>
              <a:ext cx="1424939" cy="851654"/>
            </a:xfrm>
            <a:prstGeom prst="downArrow">
              <a:avLst>
                <a:gd name="adj1" fmla="val 68716"/>
                <a:gd name="adj2" fmla="val 2500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以编号</a:t>
              </a:r>
            </a:p>
            <a:p>
              <a:pPr algn="l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为下标</a:t>
              </a:r>
            </a:p>
          </p:txBody>
        </p:sp>
        <p:sp>
          <p:nvSpPr>
            <p:cNvPr id="82" name="Rectangle 57" descr="水滴"/>
            <p:cNvSpPr>
              <a:spLocks noChangeArrowheads="1"/>
            </p:cNvSpPr>
            <p:nvPr/>
          </p:nvSpPr>
          <p:spPr bwMode="auto">
            <a:xfrm>
              <a:off x="3620052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87"/>
            <p:cNvSpPr>
              <a:spLocks noChangeArrowheads="1"/>
            </p:cNvSpPr>
            <p:nvPr/>
          </p:nvSpPr>
          <p:spPr bwMode="auto">
            <a:xfrm>
              <a:off x="3783722" y="4982825"/>
              <a:ext cx="784439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1      2      3      4      5      6      7      8      9     10   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11    12    13 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57" descr="水滴"/>
            <p:cNvSpPr>
              <a:spLocks noChangeArrowheads="1"/>
            </p:cNvSpPr>
            <p:nvPr/>
          </p:nvSpPr>
          <p:spPr bwMode="auto">
            <a:xfrm>
              <a:off x="4237791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57" descr="水滴"/>
            <p:cNvSpPr>
              <a:spLocks noChangeArrowheads="1"/>
            </p:cNvSpPr>
            <p:nvPr/>
          </p:nvSpPr>
          <p:spPr bwMode="auto">
            <a:xfrm>
              <a:off x="4838750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57" descr="水滴"/>
            <p:cNvSpPr>
              <a:spLocks noChangeArrowheads="1"/>
            </p:cNvSpPr>
            <p:nvPr/>
          </p:nvSpPr>
          <p:spPr bwMode="auto">
            <a:xfrm>
              <a:off x="5456489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∧</a:t>
              </a:r>
            </a:p>
          </p:txBody>
        </p:sp>
        <p:sp>
          <p:nvSpPr>
            <p:cNvPr id="88" name="Rectangle 57" descr="水滴"/>
            <p:cNvSpPr>
              <a:spLocks noChangeArrowheads="1"/>
            </p:cNvSpPr>
            <p:nvPr/>
          </p:nvSpPr>
          <p:spPr bwMode="auto">
            <a:xfrm>
              <a:off x="6069758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57" descr="水滴"/>
            <p:cNvSpPr>
              <a:spLocks noChangeArrowheads="1"/>
            </p:cNvSpPr>
            <p:nvPr/>
          </p:nvSpPr>
          <p:spPr bwMode="auto">
            <a:xfrm>
              <a:off x="6687497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57" descr="水滴"/>
            <p:cNvSpPr>
              <a:spLocks noChangeArrowheads="1"/>
            </p:cNvSpPr>
            <p:nvPr/>
          </p:nvSpPr>
          <p:spPr bwMode="auto">
            <a:xfrm>
              <a:off x="7303696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57" descr="水滴"/>
            <p:cNvSpPr>
              <a:spLocks noChangeArrowheads="1"/>
            </p:cNvSpPr>
            <p:nvPr/>
          </p:nvSpPr>
          <p:spPr bwMode="auto">
            <a:xfrm>
              <a:off x="7906195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57" descr="水滴"/>
            <p:cNvSpPr>
              <a:spLocks noChangeArrowheads="1"/>
            </p:cNvSpPr>
            <p:nvPr/>
          </p:nvSpPr>
          <p:spPr bwMode="auto">
            <a:xfrm>
              <a:off x="8523715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57" descr="水滴"/>
            <p:cNvSpPr>
              <a:spLocks noChangeArrowheads="1"/>
            </p:cNvSpPr>
            <p:nvPr/>
          </p:nvSpPr>
          <p:spPr bwMode="auto">
            <a:xfrm>
              <a:off x="9126214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57" descr="水滴"/>
            <p:cNvSpPr>
              <a:spLocks noChangeArrowheads="1"/>
            </p:cNvSpPr>
            <p:nvPr/>
          </p:nvSpPr>
          <p:spPr bwMode="auto">
            <a:xfrm>
              <a:off x="9738214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57" descr="水滴"/>
            <p:cNvSpPr>
              <a:spLocks noChangeArrowheads="1"/>
            </p:cNvSpPr>
            <p:nvPr/>
          </p:nvSpPr>
          <p:spPr bwMode="auto">
            <a:xfrm>
              <a:off x="10350214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57" descr="水滴"/>
            <p:cNvSpPr>
              <a:spLocks noChangeArrowheads="1"/>
            </p:cNvSpPr>
            <p:nvPr/>
          </p:nvSpPr>
          <p:spPr bwMode="auto">
            <a:xfrm>
              <a:off x="10962214" y="5441613"/>
              <a:ext cx="61200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63008" y="1823697"/>
            <a:ext cx="55352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将二叉树按完全二叉树编号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若某结点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有左孩子，则其左孩子的编号为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若某结点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有右孩子，则其右孩子的编号为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50350" y="952588"/>
            <a:ext cx="6855571" cy="523220"/>
            <a:chOff x="1826091" y="4148024"/>
            <a:chExt cx="6855571" cy="523220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2966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对于普通的二叉树，如何顺序存储呢？</a:t>
              </a:r>
            </a:p>
          </p:txBody>
        </p:sp>
        <p:grpSp>
          <p:nvGrpSpPr>
            <p:cNvPr id="5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顺序存储</a:t>
            </a:r>
          </a:p>
        </p:txBody>
      </p:sp>
    </p:spTree>
    <p:extLst>
      <p:ext uri="{BB962C8B-B14F-4D97-AF65-F5344CB8AC3E}">
        <p14:creationId xmlns:p14="http://schemas.microsoft.com/office/powerpoint/2010/main" val="37926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27" descr="水滴"/>
          <p:cNvSpPr txBox="1">
            <a:spLocks noChangeArrowheads="1"/>
          </p:cNvSpPr>
          <p:nvPr/>
        </p:nvSpPr>
        <p:spPr bwMode="auto">
          <a:xfrm>
            <a:off x="1512822" y="4954949"/>
            <a:ext cx="7740967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二叉树的顺序存储结构一般仅存储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完全二叉树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850350" y="952588"/>
            <a:ext cx="7197526" cy="523220"/>
            <a:chOff x="1826091" y="4148024"/>
            <a:chExt cx="7197526" cy="523220"/>
          </a:xfrm>
        </p:grpSpPr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顺序存储一棵右斜树会发生什么情况？</a:t>
              </a:r>
            </a:p>
          </p:txBody>
        </p:sp>
        <p:grpSp>
          <p:nvGrpSpPr>
            <p:cNvPr id="9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Freeform 45"/>
          <p:cNvSpPr/>
          <p:nvPr/>
        </p:nvSpPr>
        <p:spPr bwMode="auto">
          <a:xfrm>
            <a:off x="10063633" y="2999943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08" name="Freeform 43"/>
          <p:cNvSpPr/>
          <p:nvPr/>
        </p:nvSpPr>
        <p:spPr bwMode="auto">
          <a:xfrm>
            <a:off x="8918033" y="2145510"/>
            <a:ext cx="928688" cy="568325"/>
          </a:xfrm>
          <a:custGeom>
            <a:avLst/>
            <a:gdLst>
              <a:gd name="T0" fmla="*/ 0 w 767"/>
              <a:gd name="T1" fmla="*/ 0 h 488"/>
              <a:gd name="T2" fmla="*/ 767 w 767"/>
              <a:gd name="T3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7" h="488">
                <a:moveTo>
                  <a:pt x="0" y="0"/>
                </a:moveTo>
                <a:lnTo>
                  <a:pt x="767" y="488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13" name="Oval 37"/>
          <p:cNvSpPr>
            <a:spLocks noChangeArrowheads="1"/>
          </p:cNvSpPr>
          <p:nvPr/>
        </p:nvSpPr>
        <p:spPr bwMode="auto">
          <a:xfrm>
            <a:off x="8552591" y="184642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37"/>
          <p:cNvSpPr>
            <a:spLocks noChangeArrowheads="1"/>
          </p:cNvSpPr>
          <p:nvPr/>
        </p:nvSpPr>
        <p:spPr bwMode="auto">
          <a:xfrm>
            <a:off x="9737183" y="2599058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88072" y="2191548"/>
            <a:ext cx="3910465" cy="2330491"/>
            <a:chOff x="6488072" y="2191548"/>
            <a:chExt cx="3910465" cy="2330491"/>
          </a:xfrm>
          <a:noFill/>
        </p:grpSpPr>
        <p:grpSp>
          <p:nvGrpSpPr>
            <p:cNvPr id="100" name="组合 99"/>
            <p:cNvGrpSpPr/>
            <p:nvPr/>
          </p:nvGrpSpPr>
          <p:grpSpPr>
            <a:xfrm>
              <a:off x="8918033" y="3727393"/>
              <a:ext cx="458189" cy="794646"/>
              <a:chOff x="9146210" y="4160573"/>
              <a:chExt cx="458189" cy="794646"/>
            </a:xfrm>
            <a:grpFill/>
          </p:grpSpPr>
          <p:sp>
            <p:nvSpPr>
              <p:cNvPr id="101" name="Freeform 65"/>
              <p:cNvSpPr/>
              <p:nvPr/>
            </p:nvSpPr>
            <p:spPr bwMode="auto">
              <a:xfrm>
                <a:off x="9424399" y="4160573"/>
                <a:ext cx="180000" cy="396000"/>
              </a:xfrm>
              <a:custGeom>
                <a:avLst/>
                <a:gdLst>
                  <a:gd name="T0" fmla="*/ 119 w 119"/>
                  <a:gd name="T1" fmla="*/ 0 h 356"/>
                  <a:gd name="T2" fmla="*/ 0 w 119"/>
                  <a:gd name="T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9" h="356">
                    <a:moveTo>
                      <a:pt x="119" y="0"/>
                    </a:moveTo>
                    <a:lnTo>
                      <a:pt x="0" y="356"/>
                    </a:lnTo>
                  </a:path>
                </a:pathLst>
              </a:custGeom>
              <a:grpFill/>
              <a:ln w="28575" cmpd="sng">
                <a:solidFill>
                  <a:srgbClr val="285A32"/>
                </a:solidFill>
                <a:prstDash val="dash"/>
                <a:round/>
              </a:ln>
            </p:spPr>
            <p:txBody>
              <a:bodyPr tIns="18000"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102" name="Oval 37"/>
              <p:cNvSpPr>
                <a:spLocks noChangeArrowheads="1"/>
              </p:cNvSpPr>
              <p:nvPr/>
            </p:nvSpPr>
            <p:spPr bwMode="auto">
              <a:xfrm>
                <a:off x="9146210" y="452321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Freeform 65"/>
            <p:cNvSpPr/>
            <p:nvPr/>
          </p:nvSpPr>
          <p:spPr bwMode="auto">
            <a:xfrm>
              <a:off x="7716001" y="3725389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4" name="Line 66"/>
            <p:cNvSpPr>
              <a:spLocks noChangeShapeType="1"/>
            </p:cNvSpPr>
            <p:nvPr/>
          </p:nvSpPr>
          <p:spPr bwMode="auto">
            <a:xfrm>
              <a:off x="8056679" y="3743170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6" name="Freeform 44"/>
            <p:cNvSpPr/>
            <p:nvPr/>
          </p:nvSpPr>
          <p:spPr bwMode="auto">
            <a:xfrm>
              <a:off x="9607702" y="2969463"/>
              <a:ext cx="211138" cy="358951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 flipH="1">
              <a:off x="7587708" y="2191548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9" name="Freeform 44"/>
            <p:cNvSpPr/>
            <p:nvPr/>
          </p:nvSpPr>
          <p:spPr bwMode="auto">
            <a:xfrm>
              <a:off x="7041290" y="2936403"/>
              <a:ext cx="311150" cy="392011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0" name="Freeform 45"/>
            <p:cNvSpPr/>
            <p:nvPr/>
          </p:nvSpPr>
          <p:spPr bwMode="auto">
            <a:xfrm>
              <a:off x="7627713" y="2936403"/>
              <a:ext cx="268288" cy="392011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1" name="Freeform 65"/>
            <p:cNvSpPr/>
            <p:nvPr/>
          </p:nvSpPr>
          <p:spPr bwMode="auto">
            <a:xfrm>
              <a:off x="6720297" y="3740629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auto">
            <a:xfrm>
              <a:off x="7106695" y="3758410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dash"/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auto">
            <a:xfrm>
              <a:off x="7281323" y="259905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37"/>
            <p:cNvSpPr>
              <a:spLocks noChangeArrowheads="1"/>
            </p:cNvSpPr>
            <p:nvPr/>
          </p:nvSpPr>
          <p:spPr bwMode="auto">
            <a:xfrm>
              <a:off x="6816302" y="33284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37"/>
            <p:cNvSpPr>
              <a:spLocks noChangeArrowheads="1"/>
            </p:cNvSpPr>
            <p:nvPr/>
          </p:nvSpPr>
          <p:spPr bwMode="auto">
            <a:xfrm>
              <a:off x="7758642" y="33284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37"/>
            <p:cNvSpPr>
              <a:spLocks noChangeArrowheads="1"/>
            </p:cNvSpPr>
            <p:nvPr/>
          </p:nvSpPr>
          <p:spPr bwMode="auto">
            <a:xfrm>
              <a:off x="9253789" y="33284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37"/>
            <p:cNvSpPr>
              <a:spLocks noChangeArrowheads="1"/>
            </p:cNvSpPr>
            <p:nvPr/>
          </p:nvSpPr>
          <p:spPr bwMode="auto">
            <a:xfrm>
              <a:off x="6488072" y="40900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37"/>
            <p:cNvSpPr>
              <a:spLocks noChangeArrowheads="1"/>
            </p:cNvSpPr>
            <p:nvPr/>
          </p:nvSpPr>
          <p:spPr bwMode="auto">
            <a:xfrm>
              <a:off x="7004363" y="40900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37"/>
            <p:cNvSpPr>
              <a:spLocks noChangeArrowheads="1"/>
            </p:cNvSpPr>
            <p:nvPr/>
          </p:nvSpPr>
          <p:spPr bwMode="auto">
            <a:xfrm>
              <a:off x="7521250" y="40900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37"/>
            <p:cNvSpPr>
              <a:spLocks noChangeArrowheads="1"/>
            </p:cNvSpPr>
            <p:nvPr/>
          </p:nvSpPr>
          <p:spPr bwMode="auto">
            <a:xfrm>
              <a:off x="8034966" y="40900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9443715" y="3760414"/>
              <a:ext cx="432000" cy="761625"/>
              <a:chOff x="9671892" y="4193594"/>
              <a:chExt cx="432000" cy="761625"/>
            </a:xfrm>
            <a:grpFill/>
          </p:grpSpPr>
          <p:sp>
            <p:nvSpPr>
              <p:cNvPr id="124" name="Line 66"/>
              <p:cNvSpPr>
                <a:spLocks noChangeShapeType="1"/>
              </p:cNvSpPr>
              <p:nvPr/>
            </p:nvSpPr>
            <p:spPr bwMode="auto">
              <a:xfrm>
                <a:off x="9780317" y="4193594"/>
                <a:ext cx="111125" cy="41275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prstDash val="dash"/>
                <a:round/>
              </a:ln>
            </p:spPr>
            <p:txBody>
              <a:bodyPr tIns="18000"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125" name="Oval 37"/>
              <p:cNvSpPr>
                <a:spLocks noChangeArrowheads="1"/>
              </p:cNvSpPr>
              <p:nvPr/>
            </p:nvSpPr>
            <p:spPr bwMode="auto">
              <a:xfrm>
                <a:off x="9671892" y="452321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9966537" y="3686911"/>
              <a:ext cx="432000" cy="835128"/>
              <a:chOff x="10194714" y="4120091"/>
              <a:chExt cx="432000" cy="835128"/>
            </a:xfrm>
            <a:grpFill/>
          </p:grpSpPr>
          <p:sp>
            <p:nvSpPr>
              <p:cNvPr id="127" name="Freeform 65"/>
              <p:cNvSpPr/>
              <p:nvPr/>
            </p:nvSpPr>
            <p:spPr bwMode="auto">
              <a:xfrm>
                <a:off x="10388328" y="4120091"/>
                <a:ext cx="180000" cy="396000"/>
              </a:xfrm>
              <a:custGeom>
                <a:avLst/>
                <a:gdLst>
                  <a:gd name="T0" fmla="*/ 119 w 119"/>
                  <a:gd name="T1" fmla="*/ 0 h 356"/>
                  <a:gd name="T2" fmla="*/ 0 w 119"/>
                  <a:gd name="T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9" h="356">
                    <a:moveTo>
                      <a:pt x="119" y="0"/>
                    </a:moveTo>
                    <a:lnTo>
                      <a:pt x="0" y="356"/>
                    </a:lnTo>
                  </a:path>
                </a:pathLst>
              </a:custGeom>
              <a:grpFill/>
              <a:ln w="28575" cmpd="sng">
                <a:solidFill>
                  <a:srgbClr val="285A32"/>
                </a:solidFill>
                <a:prstDash val="dash"/>
                <a:round/>
              </a:ln>
            </p:spPr>
            <p:txBody>
              <a:bodyPr tIns="18000"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128" name="Oval 37"/>
              <p:cNvSpPr>
                <a:spLocks noChangeArrowheads="1"/>
              </p:cNvSpPr>
              <p:nvPr/>
            </p:nvSpPr>
            <p:spPr bwMode="auto">
              <a:xfrm>
                <a:off x="10194714" y="452321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0470349" y="3750412"/>
            <a:ext cx="432000" cy="771627"/>
            <a:chOff x="10698526" y="4183592"/>
            <a:chExt cx="432000" cy="771627"/>
          </a:xfrm>
          <a:solidFill>
            <a:srgbClr val="B4B4BE"/>
          </a:solidFill>
        </p:grpSpPr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10713766" y="4183592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10698526" y="452321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Oval 37"/>
          <p:cNvSpPr>
            <a:spLocks noChangeArrowheads="1"/>
          </p:cNvSpPr>
          <p:nvPr/>
        </p:nvSpPr>
        <p:spPr bwMode="auto">
          <a:xfrm>
            <a:off x="10177238" y="3328414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1382" y="2016814"/>
            <a:ext cx="3501138" cy="52322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浪费存储空间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顺序存储</a:t>
            </a:r>
          </a:p>
        </p:txBody>
      </p:sp>
    </p:spTree>
    <p:extLst>
      <p:ext uri="{BB962C8B-B14F-4D97-AF65-F5344CB8AC3E}">
        <p14:creationId xmlns:p14="http://schemas.microsoft.com/office/powerpoint/2010/main" val="3465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50350" y="952588"/>
            <a:ext cx="7197526" cy="523220"/>
            <a:chOff x="1826091" y="4148024"/>
            <a:chExt cx="7197526" cy="52322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如何用链接存储方式存储二叉树呢？</a:t>
              </a:r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8514613" y="2463033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41"/>
          <p:cNvGrpSpPr/>
          <p:nvPr/>
        </p:nvGrpSpPr>
        <p:grpSpPr bwMode="auto">
          <a:xfrm>
            <a:off x="995804" y="1802924"/>
            <a:ext cx="7891463" cy="706438"/>
            <a:chOff x="314" y="2293"/>
            <a:chExt cx="4971" cy="445"/>
          </a:xfrm>
          <a:noFill/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55" name="Group 12"/>
            <p:cNvGrpSpPr/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  <a:grpFill/>
          </p:grpSpPr>
          <p:sp>
            <p:nvSpPr>
              <p:cNvPr id="69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57" name="Group 16"/>
            <p:cNvGrpSpPr/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  <a:grpFill/>
          </p:grpSpPr>
          <p:sp>
            <p:nvSpPr>
              <p:cNvPr id="67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60" name="Group 21"/>
            <p:cNvGrpSpPr/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  <a:grpFill/>
          </p:grpSpPr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0699" y="3083844"/>
            <a:ext cx="7426180" cy="1588448"/>
            <a:chOff x="900699" y="3083844"/>
            <a:chExt cx="7426180" cy="1588448"/>
          </a:xfrm>
        </p:grpSpPr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1487548" y="3083844"/>
              <a:ext cx="6839331" cy="1588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：二叉树的每个结点对应一个链表结点，链表结点存放结点的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信息和指示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左右孩子的指针</a:t>
              </a:r>
            </a:p>
          </p:txBody>
        </p:sp>
        <p:grpSp>
          <p:nvGrpSpPr>
            <p:cNvPr id="72" name="Group 67"/>
            <p:cNvGrpSpPr/>
            <p:nvPr/>
          </p:nvGrpSpPr>
          <p:grpSpPr>
            <a:xfrm>
              <a:off x="900699" y="31400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5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</a:p>
        </p:txBody>
      </p:sp>
      <p:grpSp>
        <p:nvGrpSpPr>
          <p:cNvPr id="78" name="Group 11"/>
          <p:cNvGrpSpPr/>
          <p:nvPr/>
        </p:nvGrpSpPr>
        <p:grpSpPr bwMode="auto">
          <a:xfrm>
            <a:off x="2504667" y="4940168"/>
            <a:ext cx="3672000" cy="576000"/>
            <a:chOff x="2928" y="1438"/>
            <a:chExt cx="3042" cy="425"/>
          </a:xfrm>
        </p:grpSpPr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2928" y="1438"/>
              <a:ext cx="1015" cy="425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 tIns="0" bIns="10800" anchor="ctr" anchorCtr="0"/>
            <a:lstStyle/>
            <a:p>
              <a:pPr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lchild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3943" y="1438"/>
              <a:ext cx="1015" cy="425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 tIns="0" bIns="10800" anchor="ctr" anchorCtr="0"/>
            <a:lstStyle/>
            <a:p>
              <a:pPr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4955" y="1438"/>
              <a:ext cx="1015" cy="425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 tIns="0" bIns="10800" anchor="ctr" anchorCtr="0"/>
            <a:lstStyle/>
            <a:p>
              <a:pPr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rchild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286013" y="862833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87"/>
          <p:cNvGrpSpPr/>
          <p:nvPr/>
        </p:nvGrpSpPr>
        <p:grpSpPr bwMode="auto">
          <a:xfrm>
            <a:off x="1737519" y="3666173"/>
            <a:ext cx="1439862" cy="1050925"/>
            <a:chOff x="720" y="2679"/>
            <a:chExt cx="907" cy="662"/>
          </a:xfrm>
          <a:noFill/>
        </p:grpSpPr>
        <p:sp>
          <p:nvSpPr>
            <p:cNvPr id="76" name="Rectangle 62"/>
            <p:cNvSpPr>
              <a:spLocks noChangeArrowheads="1"/>
            </p:cNvSpPr>
            <p:nvPr/>
          </p:nvSpPr>
          <p:spPr bwMode="auto">
            <a:xfrm>
              <a:off x="720" y="3092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63"/>
            <p:cNvSpPr>
              <a:spLocks noChangeArrowheads="1"/>
            </p:cNvSpPr>
            <p:nvPr/>
          </p:nvSpPr>
          <p:spPr bwMode="auto">
            <a:xfrm>
              <a:off x="1031" y="3092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G</a:t>
              </a:r>
            </a:p>
          </p:txBody>
        </p:sp>
        <p:sp>
          <p:nvSpPr>
            <p:cNvPr id="78" name="Freeform 32"/>
            <p:cNvSpPr/>
            <p:nvPr/>
          </p:nvSpPr>
          <p:spPr bwMode="auto">
            <a:xfrm>
              <a:off x="889" y="2679"/>
              <a:ext cx="319" cy="385"/>
            </a:xfrm>
            <a:custGeom>
              <a:avLst/>
              <a:gdLst>
                <a:gd name="T0" fmla="*/ 0 w 444"/>
                <a:gd name="T1" fmla="*/ 0 h 523"/>
                <a:gd name="T2" fmla="*/ 444 w 444"/>
                <a:gd name="T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523">
                  <a:moveTo>
                    <a:pt x="0" y="0"/>
                  </a:moveTo>
                  <a:lnTo>
                    <a:pt x="444" y="523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84"/>
          <p:cNvGrpSpPr/>
          <p:nvPr/>
        </p:nvGrpSpPr>
        <p:grpSpPr bwMode="auto">
          <a:xfrm>
            <a:off x="4996656" y="2573973"/>
            <a:ext cx="1439863" cy="1182688"/>
            <a:chOff x="2773" y="1991"/>
            <a:chExt cx="907" cy="745"/>
          </a:xfrm>
          <a:noFill/>
        </p:grpSpPr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773" y="2487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3084" y="2487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F</a:t>
              </a:r>
            </a:p>
          </p:txBody>
        </p:sp>
        <p:sp>
          <p:nvSpPr>
            <p:cNvPr id="82" name="Line 31"/>
            <p:cNvSpPr>
              <a:spLocks noChangeShapeType="1"/>
            </p:cNvSpPr>
            <p:nvPr/>
          </p:nvSpPr>
          <p:spPr bwMode="auto">
            <a:xfrm>
              <a:off x="2946" y="1991"/>
              <a:ext cx="292" cy="45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83"/>
          <p:cNvGrpSpPr/>
          <p:nvPr/>
        </p:nvGrpSpPr>
        <p:grpSpPr bwMode="auto">
          <a:xfrm>
            <a:off x="3137694" y="2573973"/>
            <a:ext cx="1439862" cy="1184275"/>
            <a:chOff x="1602" y="1991"/>
            <a:chExt cx="907" cy="746"/>
          </a:xfrm>
          <a:noFill/>
        </p:grpSpPr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1602" y="2488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67"/>
            <p:cNvSpPr>
              <a:spLocks noChangeArrowheads="1"/>
            </p:cNvSpPr>
            <p:nvPr/>
          </p:nvSpPr>
          <p:spPr bwMode="auto">
            <a:xfrm>
              <a:off x="1913" y="2488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E</a:t>
              </a:r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H="1">
              <a:off x="2069" y="1991"/>
              <a:ext cx="292" cy="45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" name="Group 82"/>
          <p:cNvGrpSpPr/>
          <p:nvPr/>
        </p:nvGrpSpPr>
        <p:grpSpPr bwMode="auto">
          <a:xfrm>
            <a:off x="853281" y="2573973"/>
            <a:ext cx="1439863" cy="1171575"/>
            <a:chOff x="163" y="1991"/>
            <a:chExt cx="907" cy="738"/>
          </a:xfrm>
          <a:noFill/>
        </p:grpSpPr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>
              <a:off x="163" y="2480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474" y="2480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D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 flipH="1">
              <a:off x="607" y="1991"/>
              <a:ext cx="292" cy="45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80"/>
          <p:cNvGrpSpPr/>
          <p:nvPr/>
        </p:nvGrpSpPr>
        <p:grpSpPr bwMode="auto">
          <a:xfrm>
            <a:off x="1753394" y="1553211"/>
            <a:ext cx="1473200" cy="1101725"/>
            <a:chOff x="730" y="1348"/>
            <a:chExt cx="928" cy="694"/>
          </a:xfrm>
          <a:noFill/>
        </p:grpSpPr>
        <p:sp>
          <p:nvSpPr>
            <p:cNvPr id="92" name="Rectangle 57"/>
            <p:cNvSpPr>
              <a:spLocks noChangeArrowheads="1"/>
            </p:cNvSpPr>
            <p:nvPr/>
          </p:nvSpPr>
          <p:spPr bwMode="auto">
            <a:xfrm>
              <a:off x="730" y="1793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58"/>
            <p:cNvSpPr>
              <a:spLocks noChangeArrowheads="1"/>
            </p:cNvSpPr>
            <p:nvPr/>
          </p:nvSpPr>
          <p:spPr bwMode="auto">
            <a:xfrm>
              <a:off x="1041" y="1793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B</a:t>
              </a:r>
            </a:p>
          </p:txBody>
        </p:sp>
        <p:sp>
          <p:nvSpPr>
            <p:cNvPr id="94" name="Freeform 27"/>
            <p:cNvSpPr/>
            <p:nvPr/>
          </p:nvSpPr>
          <p:spPr bwMode="auto">
            <a:xfrm>
              <a:off x="1262" y="1348"/>
              <a:ext cx="396" cy="4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2759869" y="2261236"/>
            <a:ext cx="422275" cy="365125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00" name="Rectangle 61"/>
          <p:cNvSpPr>
            <a:spLocks noChangeArrowheads="1"/>
          </p:cNvSpPr>
          <p:nvPr/>
        </p:nvSpPr>
        <p:spPr bwMode="auto">
          <a:xfrm>
            <a:off x="915194" y="3335973"/>
            <a:ext cx="422275" cy="365125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101" name="Group 88"/>
          <p:cNvGrpSpPr/>
          <p:nvPr/>
        </p:nvGrpSpPr>
        <p:grpSpPr bwMode="auto">
          <a:xfrm>
            <a:off x="1799431" y="4307523"/>
            <a:ext cx="1366838" cy="381000"/>
            <a:chOff x="759" y="3083"/>
            <a:chExt cx="861" cy="240"/>
          </a:xfrm>
          <a:noFill/>
        </p:grpSpPr>
        <p:sp>
          <p:nvSpPr>
            <p:cNvPr id="102" name="Rectangle 64"/>
            <p:cNvSpPr>
              <a:spLocks noChangeArrowheads="1"/>
            </p:cNvSpPr>
            <p:nvPr/>
          </p:nvSpPr>
          <p:spPr bwMode="auto">
            <a:xfrm>
              <a:off x="759" y="3083"/>
              <a:ext cx="266" cy="230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lIns="54000" tIns="10800" rIns="18000" bIns="10800"/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3" name="Rectangle 65"/>
            <p:cNvSpPr>
              <a:spLocks noChangeArrowheads="1"/>
            </p:cNvSpPr>
            <p:nvPr/>
          </p:nvSpPr>
          <p:spPr bwMode="auto">
            <a:xfrm>
              <a:off x="1354" y="3093"/>
              <a:ext cx="266" cy="230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lIns="54000" tIns="10800" rIns="18000" bIns="10800"/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104" name="Group 85"/>
          <p:cNvGrpSpPr/>
          <p:nvPr/>
        </p:nvGrpSpPr>
        <p:grpSpPr bwMode="auto">
          <a:xfrm>
            <a:off x="3199606" y="3348673"/>
            <a:ext cx="1366838" cy="381000"/>
            <a:chOff x="1641" y="2479"/>
            <a:chExt cx="861" cy="240"/>
          </a:xfrm>
          <a:noFill/>
        </p:grpSpPr>
        <p:sp>
          <p:nvSpPr>
            <p:cNvPr id="105" name="Rectangle 68"/>
            <p:cNvSpPr>
              <a:spLocks noChangeArrowheads="1"/>
            </p:cNvSpPr>
            <p:nvPr/>
          </p:nvSpPr>
          <p:spPr bwMode="auto">
            <a:xfrm>
              <a:off x="1641" y="2479"/>
              <a:ext cx="266" cy="230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lIns="54000" tIns="10800" rIns="18000" bIns="10800"/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2236" y="2489"/>
              <a:ext cx="266" cy="230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lIns="54000" tIns="10800" rIns="18000" bIns="10800"/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107" name="Group 86"/>
          <p:cNvGrpSpPr/>
          <p:nvPr/>
        </p:nvGrpSpPr>
        <p:grpSpPr bwMode="auto">
          <a:xfrm>
            <a:off x="5058569" y="3347086"/>
            <a:ext cx="1366837" cy="381000"/>
            <a:chOff x="2812" y="2478"/>
            <a:chExt cx="861" cy="240"/>
          </a:xfrm>
          <a:noFill/>
        </p:grpSpPr>
        <p:sp>
          <p:nvSpPr>
            <p:cNvPr id="108" name="Rectangle 72"/>
            <p:cNvSpPr>
              <a:spLocks noChangeArrowheads="1"/>
            </p:cNvSpPr>
            <p:nvPr/>
          </p:nvSpPr>
          <p:spPr bwMode="auto">
            <a:xfrm>
              <a:off x="2812" y="2478"/>
              <a:ext cx="266" cy="230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9" name="Rectangle 73"/>
            <p:cNvSpPr>
              <a:spLocks noChangeArrowheads="1"/>
            </p:cNvSpPr>
            <p:nvPr/>
          </p:nvSpPr>
          <p:spPr bwMode="auto">
            <a:xfrm>
              <a:off x="3407" y="2488"/>
              <a:ext cx="266" cy="230"/>
            </a:xfrm>
            <a:prstGeom prst="rect">
              <a:avLst/>
            </a:prstGeom>
            <a:grp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110" name="Group 81"/>
          <p:cNvGrpSpPr/>
          <p:nvPr/>
        </p:nvGrpSpPr>
        <p:grpSpPr bwMode="auto">
          <a:xfrm>
            <a:off x="3980656" y="1553211"/>
            <a:ext cx="1439863" cy="1087437"/>
            <a:chOff x="2133" y="1348"/>
            <a:chExt cx="907" cy="685"/>
          </a:xfrm>
          <a:noFill/>
        </p:grpSpPr>
        <p:sp>
          <p:nvSpPr>
            <p:cNvPr id="111" name="Freeform 28"/>
            <p:cNvSpPr/>
            <p:nvPr/>
          </p:nvSpPr>
          <p:spPr bwMode="auto">
            <a:xfrm>
              <a:off x="2242" y="1348"/>
              <a:ext cx="338" cy="400"/>
            </a:xfrm>
            <a:custGeom>
              <a:avLst/>
              <a:gdLst>
                <a:gd name="T0" fmla="*/ 0 w 469"/>
                <a:gd name="T1" fmla="*/ 0 h 544"/>
                <a:gd name="T2" fmla="*/ 469 w 469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9" h="544">
                  <a:moveTo>
                    <a:pt x="0" y="0"/>
                  </a:moveTo>
                  <a:lnTo>
                    <a:pt x="469" y="544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2133" y="1784"/>
              <a:ext cx="907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Rectangle 75"/>
            <p:cNvSpPr>
              <a:spLocks noChangeArrowheads="1"/>
            </p:cNvSpPr>
            <p:nvPr/>
          </p:nvSpPr>
          <p:spPr bwMode="auto">
            <a:xfrm>
              <a:off x="2444" y="1784"/>
              <a:ext cx="284" cy="24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C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36094" y="503566"/>
            <a:ext cx="1869122" cy="1108382"/>
            <a:chOff x="3036094" y="1052206"/>
            <a:chExt cx="1869122" cy="1108382"/>
          </a:xfrm>
        </p:grpSpPr>
        <p:grpSp>
          <p:nvGrpSpPr>
            <p:cNvPr id="95" name="Group 92"/>
            <p:cNvGrpSpPr/>
            <p:nvPr/>
          </p:nvGrpSpPr>
          <p:grpSpPr bwMode="auto">
            <a:xfrm>
              <a:off x="3036094" y="1296988"/>
              <a:ext cx="1439862" cy="863600"/>
              <a:chOff x="1493" y="1120"/>
              <a:chExt cx="907" cy="544"/>
            </a:xfrm>
            <a:noFill/>
          </p:grpSpPr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1493" y="1415"/>
                <a:ext cx="907" cy="249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1804" y="1415"/>
                <a:ext cx="284" cy="249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A</a:t>
                </a:r>
              </a:p>
            </p:txBody>
          </p:sp>
          <p:sp>
            <p:nvSpPr>
              <p:cNvPr id="98" name="Line 33"/>
              <p:cNvSpPr>
                <a:spLocks noChangeShapeType="1"/>
              </p:cNvSpPr>
              <p:nvPr/>
            </p:nvSpPr>
            <p:spPr bwMode="auto">
              <a:xfrm>
                <a:off x="1726" y="1120"/>
                <a:ext cx="208" cy="276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solid"/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614578" y="1052206"/>
              <a:ext cx="1290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50151" y="4593117"/>
            <a:ext cx="3686969" cy="523220"/>
            <a:chOff x="1826091" y="4148024"/>
            <a:chExt cx="3686969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1280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叶子结点的标志？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302892" y="4598901"/>
            <a:ext cx="4188068" cy="523220"/>
            <a:chOff x="7409572" y="4812269"/>
            <a:chExt cx="4188068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8100387" y="4812269"/>
              <a:ext cx="34972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左右孩子指针均为空</a:t>
              </a:r>
            </a:p>
          </p:txBody>
        </p:sp>
        <p:sp>
          <p:nvSpPr>
            <p:cNvPr id="70" name="右箭头 69"/>
            <p:cNvSpPr/>
            <p:nvPr/>
          </p:nvSpPr>
          <p:spPr>
            <a:xfrm>
              <a:off x="7409572" y="49131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750151" y="5236077"/>
            <a:ext cx="7405529" cy="523220"/>
            <a:chOff x="1826091" y="4148024"/>
            <a:chExt cx="7405529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8465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个结点的二叉链表有多少个空指针？</a:t>
              </a: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5000401" y="5805321"/>
            <a:ext cx="5103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</a:p>
        </p:txBody>
      </p:sp>
      <p:sp>
        <p:nvSpPr>
          <p:cNvPr id="118" name="右箭头 117"/>
          <p:cNvSpPr/>
          <p:nvPr/>
        </p:nvSpPr>
        <p:spPr>
          <a:xfrm>
            <a:off x="9742333" y="5908663"/>
            <a:ext cx="877078" cy="391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1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对于二叉树的顺序存储，是用一维数组按前序遍历存储结点。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9311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二叉树的顺序存储一般仅用于存储完全二叉树。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62575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在二叉链表中，叶子结点的左右孩子指针均为空指针。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8636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在n个结点的二叉链表中有n+1个空指针，降低了空间利用率，因此，通常不用二叉链表存储二叉树。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61085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在二叉链表中查找某结点的双亲结点，平均情况下的时间复杂度是O(n)。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B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37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638169" y="889337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随处可见的树结构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思维导图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149906500862235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524" y="1532572"/>
            <a:ext cx="7796661" cy="4883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999" y="3867861"/>
            <a:ext cx="4856321" cy="278537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nn-NO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BiNode(DataType val) {</a:t>
            </a:r>
          </a:p>
          <a:p>
            <a:pPr>
              <a:lnSpc>
                <a:spcPts val="3000"/>
              </a:lnSpc>
            </a:pPr>
            <a:r>
              <a:rPr lang="nn-NO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this-&gt;data = val; }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;</a:t>
            </a:r>
          </a:p>
        </p:txBody>
      </p:sp>
      <p:sp>
        <p:nvSpPr>
          <p:cNvPr id="7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</a:p>
        </p:txBody>
      </p:sp>
      <p:sp>
        <p:nvSpPr>
          <p:cNvPr id="115" name="Rectangle 1"/>
          <p:cNvSpPr>
            <a:spLocks noChangeArrowheads="1"/>
          </p:cNvSpPr>
          <p:nvPr/>
        </p:nvSpPr>
        <p:spPr bwMode="auto">
          <a:xfrm>
            <a:off x="5264614" y="264448"/>
            <a:ext cx="4801251" cy="6140142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none" lIns="91440" tIns="0" rIns="91440" bIns="45720" numCol="1" anchor="ctr" anchorCtr="0" compatLnSpc="1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){root =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);}</a:t>
            </a:r>
            <a:endParaRPr lang="zh-CN" altLang="zh-CN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){Release(root);}</a:t>
            </a: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clear(){Release(root);}</a:t>
            </a: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(root);}</a:t>
            </a:r>
            <a:endParaRPr lang="zh-CN" altLang="zh-CN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(root);}</a:t>
            </a:r>
            <a:endParaRPr lang="zh-CN" altLang="zh-CN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(root);}</a:t>
            </a:r>
            <a:endParaRPr lang="zh-CN" altLang="zh-CN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LeverOrder</a:t>
            </a:r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</a:p>
          <a:p>
            <a:r>
              <a:rPr lang="en-US" altLang="zh-CN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                </a:t>
            </a:r>
            <a:endParaRPr lang="zh-CN" altLang="zh-CN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endParaRPr lang="zh-CN" altLang="zh-CN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Release(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zh-CN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endParaRPr lang="zh-CN" altLang="zh-CN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zh-CN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altLang="zh-CN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//safe guards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  </a:t>
            </a:r>
            <a:endParaRPr lang="zh-CN" altLang="zh-CN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*root;                           </a:t>
            </a:r>
            <a:endParaRPr lang="zh-CN" altLang="zh-CN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0999" y="776972"/>
            <a:ext cx="4114800" cy="3096297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InitBiTree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初始化一棵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空的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CreatBiTree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建立一棵二叉树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DestroyBiTree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销毁一棵二叉树</a:t>
            </a: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前序遍历二叉树</a:t>
            </a: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中序遍历二叉树</a:t>
            </a: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后序遍历二叉树</a:t>
            </a:r>
          </a:p>
          <a:p>
            <a:pPr>
              <a:lnSpc>
                <a:spcPts val="3400"/>
              </a:lnSpc>
            </a:pP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层序遍历二叉树</a:t>
            </a:r>
          </a:p>
        </p:txBody>
      </p:sp>
      <p:sp>
        <p:nvSpPr>
          <p:cNvPr id="117" name="右箭头 116"/>
          <p:cNvSpPr/>
          <p:nvPr/>
        </p:nvSpPr>
        <p:spPr>
          <a:xfrm>
            <a:off x="4587240" y="272796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81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674" y="1685092"/>
            <a:ext cx="6769100" cy="4624268"/>
            <a:chOff x="676274" y="1077913"/>
            <a:chExt cx="6769100" cy="4105276"/>
          </a:xfrm>
        </p:grpSpPr>
        <p:sp>
          <p:nvSpPr>
            <p:cNvPr id="70" name="Line 19"/>
            <p:cNvSpPr>
              <a:spLocks noChangeShapeType="1"/>
            </p:cNvSpPr>
            <p:nvPr/>
          </p:nvSpPr>
          <p:spPr bwMode="auto">
            <a:xfrm flipH="1">
              <a:off x="1549399" y="2947988"/>
              <a:ext cx="463550" cy="7270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2678112" y="1927226"/>
              <a:ext cx="628650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3116262" y="1590676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3609974" y="1590676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A</a:t>
              </a:r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>
              <a:off x="3846512" y="1077913"/>
              <a:ext cx="241300" cy="4826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14" name="Freeform 63"/>
            <p:cNvSpPr/>
            <p:nvPr/>
          </p:nvSpPr>
          <p:spPr bwMode="auto">
            <a:xfrm>
              <a:off x="4776787" y="1927226"/>
              <a:ext cx="536575" cy="635000"/>
            </a:xfrm>
            <a:custGeom>
              <a:avLst/>
              <a:gdLst>
                <a:gd name="T0" fmla="*/ 0 w 469"/>
                <a:gd name="T1" fmla="*/ 0 h 544"/>
                <a:gd name="T2" fmla="*/ 469 w 469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9" h="544">
                  <a:moveTo>
                    <a:pt x="0" y="0"/>
                  </a:moveTo>
                  <a:lnTo>
                    <a:pt x="469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15" name="Line 68"/>
            <p:cNvSpPr>
              <a:spLocks noChangeShapeType="1"/>
            </p:cNvSpPr>
            <p:nvPr/>
          </p:nvSpPr>
          <p:spPr bwMode="auto">
            <a:xfrm>
              <a:off x="4537074" y="1584326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4094162" y="1587572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1641474" y="2620963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Rectangle 71"/>
            <p:cNvSpPr>
              <a:spLocks noChangeArrowheads="1"/>
            </p:cNvSpPr>
            <p:nvPr/>
          </p:nvSpPr>
          <p:spPr bwMode="auto">
            <a:xfrm>
              <a:off x="2135187" y="2620963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B</a:t>
              </a:r>
            </a:p>
          </p:txBody>
        </p:sp>
        <p:sp>
          <p:nvSpPr>
            <p:cNvPr id="119" name="Line 72"/>
            <p:cNvSpPr>
              <a:spLocks noChangeShapeType="1"/>
            </p:cNvSpPr>
            <p:nvPr/>
          </p:nvSpPr>
          <p:spPr bwMode="auto">
            <a:xfrm>
              <a:off x="3062287" y="2614613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20" name="Rectangle 73"/>
            <p:cNvSpPr>
              <a:spLocks noChangeArrowheads="1"/>
            </p:cNvSpPr>
            <p:nvPr/>
          </p:nvSpPr>
          <p:spPr bwMode="auto">
            <a:xfrm>
              <a:off x="3090862" y="2617860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21" name="Rectangle 74"/>
            <p:cNvSpPr>
              <a:spLocks noChangeArrowheads="1"/>
            </p:cNvSpPr>
            <p:nvPr/>
          </p:nvSpPr>
          <p:spPr bwMode="auto">
            <a:xfrm>
              <a:off x="676274" y="3741738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Rectangle 75"/>
            <p:cNvSpPr>
              <a:spLocks noChangeArrowheads="1"/>
            </p:cNvSpPr>
            <p:nvPr/>
          </p:nvSpPr>
          <p:spPr bwMode="auto">
            <a:xfrm>
              <a:off x="1169987" y="3741738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D</a:t>
              </a:r>
            </a:p>
          </p:txBody>
        </p:sp>
        <p:sp>
          <p:nvSpPr>
            <p:cNvPr id="123" name="Line 76"/>
            <p:cNvSpPr>
              <a:spLocks noChangeShapeType="1"/>
            </p:cNvSpPr>
            <p:nvPr/>
          </p:nvSpPr>
          <p:spPr bwMode="auto">
            <a:xfrm>
              <a:off x="2097087" y="3735388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24" name="Rectangle 77"/>
            <p:cNvSpPr>
              <a:spLocks noChangeArrowheads="1"/>
            </p:cNvSpPr>
            <p:nvPr/>
          </p:nvSpPr>
          <p:spPr bwMode="auto">
            <a:xfrm>
              <a:off x="682624" y="3738636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25" name="Rectangle 78"/>
            <p:cNvSpPr>
              <a:spLocks noChangeArrowheads="1"/>
            </p:cNvSpPr>
            <p:nvPr/>
          </p:nvSpPr>
          <p:spPr bwMode="auto">
            <a:xfrm>
              <a:off x="3549649" y="3729038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79"/>
            <p:cNvSpPr>
              <a:spLocks noChangeArrowheads="1"/>
            </p:cNvSpPr>
            <p:nvPr/>
          </p:nvSpPr>
          <p:spPr bwMode="auto">
            <a:xfrm>
              <a:off x="4043362" y="3729038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E</a:t>
              </a:r>
            </a:p>
          </p:txBody>
        </p:sp>
        <p:sp>
          <p:nvSpPr>
            <p:cNvPr id="127" name="Line 80"/>
            <p:cNvSpPr>
              <a:spLocks noChangeShapeType="1"/>
            </p:cNvSpPr>
            <p:nvPr/>
          </p:nvSpPr>
          <p:spPr bwMode="auto">
            <a:xfrm>
              <a:off x="4970462" y="3722688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28" name="Rectangle 81"/>
            <p:cNvSpPr>
              <a:spLocks noChangeArrowheads="1"/>
            </p:cNvSpPr>
            <p:nvPr/>
          </p:nvSpPr>
          <p:spPr bwMode="auto">
            <a:xfrm>
              <a:off x="5027612" y="3725936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29" name="Rectangle 82"/>
            <p:cNvSpPr>
              <a:spLocks noChangeArrowheads="1"/>
            </p:cNvSpPr>
            <p:nvPr/>
          </p:nvSpPr>
          <p:spPr bwMode="auto">
            <a:xfrm>
              <a:off x="5559424" y="3714751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Rectangle 83"/>
            <p:cNvSpPr>
              <a:spLocks noChangeArrowheads="1"/>
            </p:cNvSpPr>
            <p:nvPr/>
          </p:nvSpPr>
          <p:spPr bwMode="auto">
            <a:xfrm>
              <a:off x="6053137" y="3714751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F</a:t>
              </a:r>
            </a:p>
          </p:txBody>
        </p:sp>
        <p:sp>
          <p:nvSpPr>
            <p:cNvPr id="131" name="Line 84"/>
            <p:cNvSpPr>
              <a:spLocks noChangeShapeType="1"/>
            </p:cNvSpPr>
            <p:nvPr/>
          </p:nvSpPr>
          <p:spPr bwMode="auto">
            <a:xfrm>
              <a:off x="6980237" y="3708401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32" name="Rectangle 85"/>
            <p:cNvSpPr>
              <a:spLocks noChangeArrowheads="1"/>
            </p:cNvSpPr>
            <p:nvPr/>
          </p:nvSpPr>
          <p:spPr bwMode="auto">
            <a:xfrm>
              <a:off x="7023099" y="3725177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33" name="Rectangle 86"/>
            <p:cNvSpPr>
              <a:spLocks noChangeArrowheads="1"/>
            </p:cNvSpPr>
            <p:nvPr/>
          </p:nvSpPr>
          <p:spPr bwMode="auto">
            <a:xfrm>
              <a:off x="4340224" y="2633663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Rectangle 87"/>
            <p:cNvSpPr>
              <a:spLocks noChangeArrowheads="1"/>
            </p:cNvSpPr>
            <p:nvPr/>
          </p:nvSpPr>
          <p:spPr bwMode="auto">
            <a:xfrm>
              <a:off x="4833937" y="2633663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C</a:t>
              </a:r>
            </a:p>
          </p:txBody>
        </p:sp>
        <p:sp>
          <p:nvSpPr>
            <p:cNvPr id="135" name="Line 88"/>
            <p:cNvSpPr>
              <a:spLocks noChangeShapeType="1"/>
            </p:cNvSpPr>
            <p:nvPr/>
          </p:nvSpPr>
          <p:spPr bwMode="auto">
            <a:xfrm>
              <a:off x="5761037" y="2627313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36" name="Rectangle 90"/>
            <p:cNvSpPr>
              <a:spLocks noChangeArrowheads="1"/>
            </p:cNvSpPr>
            <p:nvPr/>
          </p:nvSpPr>
          <p:spPr bwMode="auto">
            <a:xfrm>
              <a:off x="1471612" y="4787901"/>
              <a:ext cx="1871663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" name="Rectangle 91"/>
            <p:cNvSpPr>
              <a:spLocks noChangeArrowheads="1"/>
            </p:cNvSpPr>
            <p:nvPr/>
          </p:nvSpPr>
          <p:spPr bwMode="auto">
            <a:xfrm>
              <a:off x="1965324" y="4787901"/>
              <a:ext cx="450850" cy="3952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0" rIns="18000" bIns="10800">
              <a:flatTx/>
            </a:bodyPr>
            <a:lstStyle/>
            <a:p>
              <a:pPr algn="just">
                <a:lnSpc>
                  <a:spcPts val="33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G</a:t>
              </a:r>
            </a:p>
          </p:txBody>
        </p:sp>
        <p:sp>
          <p:nvSpPr>
            <p:cNvPr id="138" name="Line 92"/>
            <p:cNvSpPr>
              <a:spLocks noChangeShapeType="1"/>
            </p:cNvSpPr>
            <p:nvPr/>
          </p:nvSpPr>
          <p:spPr bwMode="auto">
            <a:xfrm>
              <a:off x="2892424" y="4781551"/>
              <a:ext cx="0" cy="3984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39" name="Rectangle 93"/>
            <p:cNvSpPr>
              <a:spLocks noChangeArrowheads="1"/>
            </p:cNvSpPr>
            <p:nvPr/>
          </p:nvSpPr>
          <p:spPr bwMode="auto">
            <a:xfrm>
              <a:off x="2935287" y="4784797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0" name="Freeform 94"/>
            <p:cNvSpPr/>
            <p:nvPr/>
          </p:nvSpPr>
          <p:spPr bwMode="auto">
            <a:xfrm flipH="1" flipV="1">
              <a:off x="2908299" y="2000251"/>
              <a:ext cx="641350" cy="69215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1" name="Rectangle 89"/>
            <p:cNvSpPr>
              <a:spLocks noChangeArrowheads="1"/>
            </p:cNvSpPr>
            <p:nvPr/>
          </p:nvSpPr>
          <p:spPr bwMode="auto">
            <a:xfrm>
              <a:off x="1493837" y="4813372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2" name="Freeform 95"/>
            <p:cNvSpPr/>
            <p:nvPr/>
          </p:nvSpPr>
          <p:spPr bwMode="auto">
            <a:xfrm flipH="1" flipV="1">
              <a:off x="1846262" y="3046413"/>
              <a:ext cx="465138" cy="78105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3" name="Rectangle 96"/>
            <p:cNvSpPr>
              <a:spLocks noChangeArrowheads="1"/>
            </p:cNvSpPr>
            <p:nvPr/>
          </p:nvSpPr>
          <p:spPr bwMode="auto">
            <a:xfrm>
              <a:off x="3582987" y="3741810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4" name="Rectangle 97"/>
            <p:cNvSpPr>
              <a:spLocks noChangeArrowheads="1"/>
            </p:cNvSpPr>
            <p:nvPr/>
          </p:nvSpPr>
          <p:spPr bwMode="auto">
            <a:xfrm>
              <a:off x="5622924" y="3739466"/>
              <a:ext cx="422275" cy="36512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5" name="Freeform 98"/>
            <p:cNvSpPr/>
            <p:nvPr/>
          </p:nvSpPr>
          <p:spPr bwMode="auto">
            <a:xfrm flipH="1" flipV="1">
              <a:off x="4678362" y="3032126"/>
              <a:ext cx="465138" cy="78105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 flipH="1">
              <a:off x="4206874" y="2962276"/>
              <a:ext cx="463550" cy="7270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7" name="Freeform 7"/>
            <p:cNvSpPr/>
            <p:nvPr/>
          </p:nvSpPr>
          <p:spPr bwMode="auto">
            <a:xfrm>
              <a:off x="2262187" y="4024313"/>
              <a:ext cx="536575" cy="714375"/>
            </a:xfrm>
            <a:custGeom>
              <a:avLst/>
              <a:gdLst>
                <a:gd name="T0" fmla="*/ 0 w 444"/>
                <a:gd name="T1" fmla="*/ 0 h 523"/>
                <a:gd name="T2" fmla="*/ 444 w 444"/>
                <a:gd name="T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523">
                  <a:moveTo>
                    <a:pt x="0" y="0"/>
                  </a:moveTo>
                  <a:lnTo>
                    <a:pt x="444" y="52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8" name="Freeform 99"/>
            <p:cNvSpPr/>
            <p:nvPr/>
          </p:nvSpPr>
          <p:spPr bwMode="auto">
            <a:xfrm flipH="1" flipV="1">
              <a:off x="2117724" y="4192588"/>
              <a:ext cx="496888" cy="644525"/>
            </a:xfrm>
            <a:custGeom>
              <a:avLst/>
              <a:gdLst>
                <a:gd name="T0" fmla="*/ 0 w 444"/>
                <a:gd name="T1" fmla="*/ 0 h 523"/>
                <a:gd name="T2" fmla="*/ 444 w 444"/>
                <a:gd name="T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523">
                  <a:moveTo>
                    <a:pt x="0" y="0"/>
                  </a:moveTo>
                  <a:lnTo>
                    <a:pt x="444" y="52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49" name="Freeform 100"/>
            <p:cNvSpPr/>
            <p:nvPr/>
          </p:nvSpPr>
          <p:spPr bwMode="auto">
            <a:xfrm flipH="1" flipV="1">
              <a:off x="6249987" y="3011488"/>
              <a:ext cx="495300" cy="747713"/>
            </a:xfrm>
            <a:custGeom>
              <a:avLst/>
              <a:gdLst>
                <a:gd name="T0" fmla="*/ 0 w 444"/>
                <a:gd name="T1" fmla="*/ 0 h 523"/>
                <a:gd name="T2" fmla="*/ 444 w 444"/>
                <a:gd name="T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523">
                  <a:moveTo>
                    <a:pt x="0" y="0"/>
                  </a:moveTo>
                  <a:lnTo>
                    <a:pt x="444" y="52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50" name="Freeform 101"/>
            <p:cNvSpPr/>
            <p:nvPr/>
          </p:nvSpPr>
          <p:spPr bwMode="auto">
            <a:xfrm flipH="1" flipV="1">
              <a:off x="5011737" y="1951038"/>
              <a:ext cx="568325" cy="703263"/>
            </a:xfrm>
            <a:custGeom>
              <a:avLst/>
              <a:gdLst>
                <a:gd name="T0" fmla="*/ 0 w 444"/>
                <a:gd name="T1" fmla="*/ 0 h 523"/>
                <a:gd name="T2" fmla="*/ 444 w 444"/>
                <a:gd name="T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523">
                  <a:moveTo>
                    <a:pt x="0" y="0"/>
                  </a:moveTo>
                  <a:lnTo>
                    <a:pt x="444" y="52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>
              <a:off x="5938837" y="2932113"/>
              <a:ext cx="463550" cy="7270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300"/>
                </a:lnSpc>
              </a:pPr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8064490" y="2264211"/>
            <a:ext cx="3005177" cy="3274895"/>
            <a:chOff x="8138952" y="2616992"/>
            <a:chExt cx="3005177" cy="3274895"/>
          </a:xfrm>
          <a:solidFill>
            <a:srgbClr val="D2D2D2"/>
          </a:solidFill>
        </p:grpSpPr>
        <p:sp>
          <p:nvSpPr>
            <p:cNvPr id="15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9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21258" y="1494166"/>
            <a:ext cx="1290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三叉链表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058569" y="566123"/>
            <a:ext cx="6608922" cy="1487927"/>
            <a:chOff x="5058569" y="992843"/>
            <a:chExt cx="6608922" cy="1487927"/>
          </a:xfrm>
        </p:grpSpPr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5058569" y="992843"/>
              <a:ext cx="66089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在二叉链表中增加一个指向双亲的指针域</a:t>
              </a:r>
            </a:p>
          </p:txBody>
        </p:sp>
        <p:grpSp>
          <p:nvGrpSpPr>
            <p:cNvPr id="68" name="Group 9"/>
            <p:cNvGrpSpPr/>
            <p:nvPr/>
          </p:nvGrpSpPr>
          <p:grpSpPr bwMode="auto">
            <a:xfrm>
              <a:off x="5956111" y="1832770"/>
              <a:ext cx="4860000" cy="648000"/>
              <a:chOff x="2555" y="7156"/>
              <a:chExt cx="4060" cy="425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2555" y="7156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rgbClr val="507D7D"/>
                </a:solidFill>
                <a:miter lim="800000"/>
              </a:ln>
            </p:spPr>
            <p:txBody>
              <a:bodyPr tIns="0" bIns="0" anchor="ctr" anchorCtr="0"/>
              <a:lstStyle/>
              <a:p>
                <a:pPr algn="just" eaLnBrk="0" hangingPunct="0"/>
                <a:r>
                  <a:rPr lang="zh-CN" alt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lchild</a:t>
                </a:r>
              </a:p>
            </p:txBody>
          </p:sp>
          <p:sp>
            <p:nvSpPr>
              <p:cNvPr id="75" name="Rectangle 11"/>
              <p:cNvSpPr>
                <a:spLocks noChangeArrowheads="1"/>
              </p:cNvSpPr>
              <p:nvPr/>
            </p:nvSpPr>
            <p:spPr bwMode="auto">
              <a:xfrm>
                <a:off x="3570" y="7156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rgbClr val="507D7D"/>
                </a:solidFill>
                <a:miter lim="800000"/>
              </a:ln>
            </p:spPr>
            <p:txBody>
              <a:bodyPr tIns="0" bIns="0" anchor="ctr" anchorCtr="0"/>
              <a:lstStyle/>
              <a:p>
                <a:pPr algn="just" eaLnBrk="0" hangingPunct="0"/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4585" y="7156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rgbClr val="507D7D"/>
                </a:solidFill>
                <a:miter lim="800000"/>
              </a:ln>
            </p:spPr>
            <p:txBody>
              <a:bodyPr tIns="0" bIns="0" anchor="ctr" anchorCtr="0"/>
              <a:lstStyle/>
              <a:p>
                <a:pPr algn="just" eaLnBrk="0" hangingPunct="0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parent</a:t>
                </a:r>
              </a:p>
            </p:txBody>
          </p: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5600" y="7156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rgbClr val="507D7D"/>
                </a:solidFill>
                <a:miter lim="800000"/>
              </a:ln>
            </p:spPr>
            <p:txBody>
              <a:bodyPr tIns="0" bIns="0" anchor="ctr" anchorCtr="0"/>
              <a:lstStyle/>
              <a:p>
                <a:pPr algn="just" eaLnBrk="0" hangingPunct="0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rchild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3856831" y="5827565"/>
            <a:ext cx="5028089" cy="523220"/>
            <a:chOff x="1826091" y="4148024"/>
            <a:chExt cx="5028089" cy="523220"/>
          </a:xfrm>
        </p:grpSpPr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691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如何查找双亲？时间性能？</a:t>
              </a:r>
            </a:p>
          </p:txBody>
        </p:sp>
        <p:grpSp>
          <p:nvGrpSpPr>
            <p:cNvPr id="8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61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前序遍历</a:t>
            </a:r>
          </a:p>
        </p:txBody>
      </p:sp>
      <p:sp>
        <p:nvSpPr>
          <p:cNvPr id="16" name="矩形 15"/>
          <p:cNvSpPr/>
          <p:nvPr/>
        </p:nvSpPr>
        <p:spPr>
          <a:xfrm>
            <a:off x="786762" y="729118"/>
            <a:ext cx="10399398" cy="378565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return;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递归调用的结束条件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-&gt;data;         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访问根结点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的数据域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前序递归遍历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的左子树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前序递归遍历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的右子树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493520" y="4535848"/>
            <a:ext cx="5806440" cy="963277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先左后右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的方式扫描二叉树，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区别仅在于访问结点的时机</a:t>
            </a:r>
            <a:endParaRPr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8244840" y="4511039"/>
            <a:ext cx="2052000" cy="1605037"/>
          </a:xfrm>
          <a:prstGeom prst="trapezoid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37"/>
          <p:cNvSpPr>
            <a:spLocks noChangeArrowheads="1"/>
          </p:cNvSpPr>
          <p:nvPr/>
        </p:nvSpPr>
        <p:spPr bwMode="auto">
          <a:xfrm>
            <a:off x="9047880" y="4609408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480203" y="4985507"/>
            <a:ext cx="720000" cy="1071540"/>
            <a:chOff x="8480203" y="4848347"/>
            <a:chExt cx="720000" cy="1071540"/>
          </a:xfrm>
        </p:grpSpPr>
        <p:sp>
          <p:nvSpPr>
            <p:cNvPr id="21" name="梯形 20"/>
            <p:cNvSpPr/>
            <p:nvPr/>
          </p:nvSpPr>
          <p:spPr>
            <a:xfrm>
              <a:off x="8480203" y="5199887"/>
              <a:ext cx="720000" cy="720000"/>
            </a:xfrm>
            <a:prstGeom prst="trapezoid">
              <a:avLst/>
            </a:prstGeom>
            <a:noFill/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8840201" y="4848347"/>
              <a:ext cx="255588" cy="3363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44803" y="4988044"/>
            <a:ext cx="720000" cy="1069003"/>
            <a:chOff x="9344803" y="4850884"/>
            <a:chExt cx="720000" cy="1069003"/>
          </a:xfrm>
        </p:grpSpPr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9419520" y="4850884"/>
              <a:ext cx="255588" cy="3363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5" name="梯形 24"/>
            <p:cNvSpPr/>
            <p:nvPr/>
          </p:nvSpPr>
          <p:spPr>
            <a:xfrm>
              <a:off x="9344803" y="5199887"/>
              <a:ext cx="720000" cy="720000"/>
            </a:xfrm>
            <a:prstGeom prst="trapezoid">
              <a:avLst/>
            </a:prstGeom>
            <a:noFill/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2151" y="5766597"/>
            <a:ext cx="6643529" cy="523220"/>
            <a:chOff x="1826091" y="4148024"/>
            <a:chExt cx="6643529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0845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中序遍历、后序遍历算法？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8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4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19135" y="785349"/>
            <a:ext cx="2029024" cy="2204532"/>
            <a:chOff x="5203030" y="646360"/>
            <a:chExt cx="2029024" cy="2204532"/>
          </a:xfrm>
          <a:solidFill>
            <a:srgbClr val="D2D2D2"/>
          </a:solidFill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H="1">
              <a:off x="5566884" y="982910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6451122" y="982909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536404" y="1848930"/>
              <a:ext cx="324000" cy="612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6058375" y="64636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37"/>
            <p:cNvSpPr>
              <a:spLocks noChangeArrowheads="1"/>
            </p:cNvSpPr>
            <p:nvPr/>
          </p:nvSpPr>
          <p:spPr bwMode="auto">
            <a:xfrm>
              <a:off x="6800054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5203030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5757005" y="24188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23933" y="1887615"/>
            <a:ext cx="2340000" cy="246221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Pre(A-&gt;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123268" y="1017115"/>
            <a:ext cx="3168228" cy="2185453"/>
            <a:chOff x="2123268" y="1017115"/>
            <a:chExt cx="3168228" cy="2185453"/>
          </a:xfrm>
        </p:grpSpPr>
        <p:sp>
          <p:nvSpPr>
            <p:cNvPr id="25" name="矩形 24"/>
            <p:cNvSpPr/>
            <p:nvPr/>
          </p:nvSpPr>
          <p:spPr>
            <a:xfrm>
              <a:off x="2951496" y="1017115"/>
              <a:ext cx="2340000" cy="1954381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   </a:t>
              </a:r>
              <a:endPara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Pre(B-&gt;</a:t>
              </a:r>
              <a:r>
                <a:rPr lang="en-US" altLang="zh-CN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lchild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  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123268" y="1281653"/>
              <a:ext cx="900000" cy="1920915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4624656" y="734025"/>
            <a:ext cx="2024548" cy="1321096"/>
            <a:chOff x="4624656" y="734025"/>
            <a:chExt cx="2024548" cy="1321096"/>
          </a:xfrm>
        </p:grpSpPr>
        <p:sp>
          <p:nvSpPr>
            <p:cNvPr id="26" name="矩形 25"/>
            <p:cNvSpPr/>
            <p:nvPr/>
          </p:nvSpPr>
          <p:spPr>
            <a:xfrm>
              <a:off x="5389204" y="734025"/>
              <a:ext cx="1260000" cy="430887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>
              <a:endCxn id="26" idx="1"/>
            </p:cNvCxnSpPr>
            <p:nvPr/>
          </p:nvCxnSpPr>
          <p:spPr>
            <a:xfrm flipV="1">
              <a:off x="4624656" y="949469"/>
              <a:ext cx="828000" cy="1105652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4742495" y="1597334"/>
            <a:ext cx="3017705" cy="1954381"/>
            <a:chOff x="4742495" y="1597334"/>
            <a:chExt cx="3017705" cy="1954381"/>
          </a:xfrm>
        </p:grpSpPr>
        <p:sp>
          <p:nvSpPr>
            <p:cNvPr id="27" name="矩形 26"/>
            <p:cNvSpPr/>
            <p:nvPr/>
          </p:nvSpPr>
          <p:spPr>
            <a:xfrm>
              <a:off x="5420200" y="1597334"/>
              <a:ext cx="2340000" cy="1954381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   </a:t>
              </a:r>
              <a:endPara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Pre(D-&gt;</a:t>
              </a:r>
              <a:r>
                <a:rPr lang="en-US" altLang="zh-CN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lchild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4742495" y="1826654"/>
              <a:ext cx="773391" cy="75600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/>
          <p:cNvCxnSpPr/>
          <p:nvPr/>
        </p:nvCxnSpPr>
        <p:spPr>
          <a:xfrm flipH="1">
            <a:off x="4968240" y="1164912"/>
            <a:ext cx="796109" cy="1072981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315212" y="2027913"/>
            <a:ext cx="1799619" cy="595951"/>
            <a:chOff x="7315212" y="2027913"/>
            <a:chExt cx="1799619" cy="595951"/>
          </a:xfrm>
        </p:grpSpPr>
        <p:sp>
          <p:nvSpPr>
            <p:cNvPr id="28" name="矩形 27"/>
            <p:cNvSpPr/>
            <p:nvPr/>
          </p:nvSpPr>
          <p:spPr>
            <a:xfrm>
              <a:off x="7854831" y="2027913"/>
              <a:ext cx="1260000" cy="430887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7315212" y="2245864"/>
              <a:ext cx="641007" cy="37800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7213823" y="2621726"/>
            <a:ext cx="1901008" cy="490874"/>
            <a:chOff x="7213823" y="2621726"/>
            <a:chExt cx="1901008" cy="490874"/>
          </a:xfrm>
        </p:grpSpPr>
        <p:sp>
          <p:nvSpPr>
            <p:cNvPr id="29" name="矩形 28"/>
            <p:cNvSpPr/>
            <p:nvPr/>
          </p:nvSpPr>
          <p:spPr>
            <a:xfrm>
              <a:off x="7854831" y="2621726"/>
              <a:ext cx="1260000" cy="430887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29" idx="1"/>
            </p:cNvCxnSpPr>
            <p:nvPr/>
          </p:nvCxnSpPr>
          <p:spPr>
            <a:xfrm flipV="1">
              <a:off x="7213823" y="2837170"/>
              <a:ext cx="641008" cy="27543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 flipH="1">
            <a:off x="7488349" y="2458799"/>
            <a:ext cx="792000" cy="396000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7488349" y="3067853"/>
            <a:ext cx="792000" cy="180000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970923" y="2647984"/>
            <a:ext cx="1174271" cy="929232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2562750" y="2986690"/>
            <a:ext cx="1172342" cy="369163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209221" y="2424852"/>
            <a:ext cx="1919969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Pre(B-&gt;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3978" y="2968428"/>
            <a:ext cx="1962217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Pre(D-&gt;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68" y="5228502"/>
            <a:ext cx="6728261" cy="523220"/>
            <a:chOff x="638168" y="5228502"/>
            <a:chExt cx="6728261" cy="523220"/>
          </a:xfrm>
        </p:grpSpPr>
        <p:sp>
          <p:nvSpPr>
            <p:cNvPr id="42" name="Freeform 84"/>
            <p:cNvSpPr/>
            <p:nvPr/>
          </p:nvSpPr>
          <p:spPr bwMode="auto">
            <a:xfrm>
              <a:off x="638168" y="52942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06688" y="5228502"/>
              <a:ext cx="6159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*A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表示根指针指向结点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199120" y="4146075"/>
            <a:ext cx="3429000" cy="212365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return;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-&gt;data;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1" grpId="0"/>
      <p:bldP spid="9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19135" y="785349"/>
            <a:ext cx="2029024" cy="2204532"/>
            <a:chOff x="5203030" y="646360"/>
            <a:chExt cx="2029024" cy="2204532"/>
          </a:xfrm>
          <a:solidFill>
            <a:srgbClr val="D2D2D2"/>
          </a:solidFill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H="1">
              <a:off x="5566884" y="982910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6451122" y="982909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536404" y="1848930"/>
              <a:ext cx="324000" cy="612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6058375" y="64636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37"/>
            <p:cNvSpPr>
              <a:spLocks noChangeArrowheads="1"/>
            </p:cNvSpPr>
            <p:nvPr/>
          </p:nvSpPr>
          <p:spPr bwMode="auto">
            <a:xfrm>
              <a:off x="6800054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5203030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5757005" y="24188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23933" y="1887615"/>
            <a:ext cx="2340000" cy="246221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Pre(A-&gt;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83439" y="3673046"/>
            <a:ext cx="1891059" cy="580453"/>
            <a:chOff x="4783439" y="3673046"/>
            <a:chExt cx="1891059" cy="580453"/>
          </a:xfrm>
        </p:grpSpPr>
        <p:sp>
          <p:nvSpPr>
            <p:cNvPr id="42" name="矩形 41"/>
            <p:cNvSpPr/>
            <p:nvPr/>
          </p:nvSpPr>
          <p:spPr>
            <a:xfrm>
              <a:off x="5414498" y="3673046"/>
              <a:ext cx="1260000" cy="430887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V="1">
              <a:off x="4783439" y="3875499"/>
              <a:ext cx="641007" cy="37800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742495" y="4251361"/>
            <a:ext cx="1916505" cy="467443"/>
            <a:chOff x="4742495" y="4251361"/>
            <a:chExt cx="1916505" cy="467443"/>
          </a:xfrm>
        </p:grpSpPr>
        <p:sp>
          <p:nvSpPr>
            <p:cNvPr id="43" name="矩形 42"/>
            <p:cNvSpPr/>
            <p:nvPr/>
          </p:nvSpPr>
          <p:spPr>
            <a:xfrm>
              <a:off x="5399000" y="4251361"/>
              <a:ext cx="1260000" cy="430887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endCxn id="43" idx="1"/>
            </p:cNvCxnSpPr>
            <p:nvPr/>
          </p:nvCxnSpPr>
          <p:spPr>
            <a:xfrm flipV="1">
              <a:off x="4742495" y="4466804"/>
              <a:ext cx="656505" cy="25200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 flipH="1">
            <a:off x="4977696" y="4088435"/>
            <a:ext cx="828000" cy="378369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962456" y="4682248"/>
            <a:ext cx="864000" cy="252000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2562750" y="4093306"/>
            <a:ext cx="1082196" cy="1063643"/>
          </a:xfrm>
          <a:prstGeom prst="straightConnector1">
            <a:avLst/>
          </a:prstGeom>
          <a:ln w="25400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183688" y="3202568"/>
            <a:ext cx="3112050" cy="1954381"/>
            <a:chOff x="2183688" y="3202568"/>
            <a:chExt cx="3112050" cy="1954381"/>
          </a:xfrm>
        </p:grpSpPr>
        <p:sp>
          <p:nvSpPr>
            <p:cNvPr id="40" name="矩形 39"/>
            <p:cNvSpPr/>
            <p:nvPr/>
          </p:nvSpPr>
          <p:spPr>
            <a:xfrm>
              <a:off x="2955738" y="3202568"/>
              <a:ext cx="2340000" cy="1954381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Pre(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2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   </a:t>
              </a:r>
              <a:endPara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Pre(C-&gt;</a:t>
              </a:r>
              <a:r>
                <a:rPr lang="en-US" altLang="zh-CN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lchild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2183688" y="3431235"/>
              <a:ext cx="864000" cy="396000"/>
            </a:xfrm>
            <a:prstGeom prst="straightConnector1">
              <a:avLst/>
            </a:prstGeom>
            <a:ln w="25400">
              <a:solidFill>
                <a:srgbClr val="B42D2D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777185" y="3698475"/>
            <a:ext cx="1898996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Pre(A-&gt;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11918" y="4596815"/>
            <a:ext cx="1917272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Pre(C-&gt;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4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3534" y="5380902"/>
            <a:ext cx="6507832" cy="523220"/>
            <a:chOff x="693534" y="5380902"/>
            <a:chExt cx="6507832" cy="523220"/>
          </a:xfrm>
        </p:grpSpPr>
        <p:sp>
          <p:nvSpPr>
            <p:cNvPr id="62" name="TextBox 61"/>
            <p:cNvSpPr txBox="1"/>
            <p:nvPr/>
          </p:nvSpPr>
          <p:spPr>
            <a:xfrm>
              <a:off x="1041625" y="5380902"/>
              <a:ext cx="6159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得到前序序列：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B D C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82"/>
            <p:cNvGrpSpPr/>
            <p:nvPr/>
          </p:nvGrpSpPr>
          <p:grpSpPr>
            <a:xfrm>
              <a:off x="693534" y="545688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4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199120" y="4146075"/>
            <a:ext cx="3429000" cy="212365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return;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-&gt;data;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9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前序遍历</a:t>
            </a:r>
          </a:p>
        </p:txBody>
      </p: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1447881" y="1525227"/>
            <a:ext cx="10256520" cy="111825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遍历将二叉树审视一遍，将非线性结构转换为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  <a:endParaRPr lang="en-US" altLang="zh-CN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4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遍历是二叉树各种操作的基础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，可以在遍历的过程中建立一棵二叉树</a:t>
            </a:r>
          </a:p>
        </p:txBody>
      </p:sp>
      <p:sp>
        <p:nvSpPr>
          <p:cNvPr id="2" name="梯形 1"/>
          <p:cNvSpPr/>
          <p:nvPr/>
        </p:nvSpPr>
        <p:spPr>
          <a:xfrm>
            <a:off x="8134241" y="4133736"/>
            <a:ext cx="2052000" cy="1728000"/>
          </a:xfrm>
          <a:prstGeom prst="trapezoid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37"/>
          <p:cNvSpPr>
            <a:spLocks noChangeArrowheads="1"/>
          </p:cNvSpPr>
          <p:nvPr/>
        </p:nvSpPr>
        <p:spPr bwMode="auto">
          <a:xfrm>
            <a:off x="8937281" y="429410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69604" y="4670206"/>
            <a:ext cx="720000" cy="1071540"/>
            <a:chOff x="8480203" y="4848347"/>
            <a:chExt cx="720000" cy="1071540"/>
          </a:xfrm>
        </p:grpSpPr>
        <p:sp>
          <p:nvSpPr>
            <p:cNvPr id="11" name="梯形 10"/>
            <p:cNvSpPr/>
            <p:nvPr/>
          </p:nvSpPr>
          <p:spPr>
            <a:xfrm>
              <a:off x="8480203" y="5199887"/>
              <a:ext cx="720000" cy="720000"/>
            </a:xfrm>
            <a:prstGeom prst="trapezoid">
              <a:avLst/>
            </a:prstGeom>
            <a:noFill/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flipH="1">
              <a:off x="8840201" y="4848347"/>
              <a:ext cx="255588" cy="3363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34204" y="4672743"/>
            <a:ext cx="720000" cy="1069003"/>
            <a:chOff x="9344803" y="4850884"/>
            <a:chExt cx="720000" cy="1069003"/>
          </a:xfrm>
        </p:grpSpPr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9419520" y="4850884"/>
              <a:ext cx="255588" cy="33630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" name="梯形 14"/>
            <p:cNvSpPr/>
            <p:nvPr/>
          </p:nvSpPr>
          <p:spPr>
            <a:xfrm>
              <a:off x="9344803" y="5199887"/>
              <a:ext cx="720000" cy="720000"/>
            </a:xfrm>
            <a:prstGeom prst="trapezoid">
              <a:avLst/>
            </a:prstGeom>
            <a:noFill/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0350" y="952588"/>
            <a:ext cx="9482370" cy="523220"/>
            <a:chOff x="1826091" y="4148024"/>
            <a:chExt cx="9482370" cy="52322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923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在内存中建立一棵二叉链表，如何输入二叉树的信息？</a:t>
              </a:r>
            </a:p>
          </p:txBody>
        </p:sp>
        <p:grpSp>
          <p:nvGrpSpPr>
            <p:cNvPr id="1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786762" y="2618878"/>
            <a:ext cx="9865998" cy="378565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0" grpId="0"/>
      <p:bldP spid="2" grpId="0" animBg="1"/>
      <p:bldP spid="10" grpId="0" animBg="1"/>
      <p:bldP spid="2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0350" y="952588"/>
            <a:ext cx="9482370" cy="523220"/>
            <a:chOff x="1826091" y="4148024"/>
            <a:chExt cx="9482370" cy="52322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923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如何由一种遍历序列生成该二叉树？</a:t>
              </a:r>
            </a:p>
          </p:txBody>
        </p:sp>
        <p:grpSp>
          <p:nvGrpSpPr>
            <p:cNvPr id="1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672708" y="2867949"/>
            <a:ext cx="2029024" cy="2204532"/>
            <a:chOff x="5203030" y="646360"/>
            <a:chExt cx="2029024" cy="2204532"/>
          </a:xfrm>
          <a:solidFill>
            <a:srgbClr val="D2D2D2"/>
          </a:solidFill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566884" y="982910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6451122" y="982909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536404" y="1848930"/>
              <a:ext cx="324000" cy="612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6058375" y="64636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6800054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03030" y="14626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757005" y="24188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104708" y="5677381"/>
            <a:ext cx="7823200" cy="57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 eaLnBrk="0" hangingPunct="0"/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扩充二叉树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的前序遍历序列：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B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#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#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8329" y="1592668"/>
            <a:ext cx="10541190" cy="1118255"/>
            <a:chOff x="858329" y="1729828"/>
            <a:chExt cx="10541190" cy="1118255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77800" y="1729828"/>
              <a:ext cx="10021719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</a:t>
              </a: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充（展）</a:t>
              </a:r>
              <a:r>
                <a:rPr lang="zh-CN" altLang="zh-CN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将二叉树中每个结点的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空指针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引出一个虚结点，其值为一特定值如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'#'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858329" y="177964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707748" y="2319603"/>
            <a:ext cx="2029024" cy="2204532"/>
            <a:chOff x="7707748" y="2319603"/>
            <a:chExt cx="2029024" cy="2204532"/>
          </a:xfrm>
          <a:solidFill>
            <a:srgbClr val="D2D2D2"/>
          </a:solidFill>
        </p:grpSpPr>
        <p:sp>
          <p:nvSpPr>
            <p:cNvPr id="50" name="Line 25"/>
            <p:cNvSpPr>
              <a:spLocks noChangeShapeType="1"/>
            </p:cNvSpPr>
            <p:nvPr/>
          </p:nvSpPr>
          <p:spPr bwMode="auto">
            <a:xfrm flipH="1">
              <a:off x="8071602" y="2656153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8955840" y="2656152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8041122" y="3522173"/>
              <a:ext cx="324000" cy="612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8563093" y="23196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9304772" y="31358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7707748" y="31358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8261723" y="40921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43668" y="3525002"/>
            <a:ext cx="3162264" cy="1932322"/>
            <a:chOff x="7143668" y="3403082"/>
            <a:chExt cx="3162264" cy="1932322"/>
          </a:xfrm>
        </p:grpSpPr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H="1">
              <a:off x="7468986" y="3403082"/>
              <a:ext cx="324000" cy="576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7143668" y="39437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H="1">
              <a:off x="8049694" y="4356738"/>
              <a:ext cx="324000" cy="576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7724376" y="4897440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9105999" y="3432617"/>
              <a:ext cx="324000" cy="576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8780681" y="3973319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9873932" y="3994319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 flipH="1" flipV="1">
              <a:off x="9639784" y="3447653"/>
              <a:ext cx="324000" cy="576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8810224" y="4903404"/>
              <a:ext cx="432000" cy="432000"/>
            </a:xfrm>
            <a:prstGeom prst="ellipse">
              <a:avLst/>
            </a:prstGeom>
            <a:noFill/>
            <a:ln w="28575">
              <a:solidFill>
                <a:srgbClr val="5A32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 flipH="1" flipV="1">
              <a:off x="8576076" y="4356738"/>
              <a:ext cx="324000" cy="576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sp>
        <p:nvSpPr>
          <p:cNvPr id="44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9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29609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9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构造函数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5320" y="951696"/>
            <a:ext cx="10424160" cy="4893647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::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输入结点的数据信息，假设为字符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‘#’)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建立一棵空树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kumimoji="0" lang="en-US" altLang="zh-CN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&gt;(ch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bt-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递归建立左子树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递归建立右子树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5208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构造二叉树方法二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70384" y="1028343"/>
            <a:ext cx="1015170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emplate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&gt;::creat2(</a:t>
            </a:r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preorder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inorder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.length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0)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sz="20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rootchar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preorder</a:t>
            </a:r>
            <a:r>
              <a:rPr lang="en-US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.find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rootchar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.substr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(0,rootin);</a:t>
            </a: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.substr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(rootin+1);</a:t>
            </a: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leftpre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.substr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(1,rootin );</a:t>
            </a: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rightpre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preorder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.substr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r>
              <a:rPr lang="en-US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*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rootchar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creat2(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leftpre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creat2(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rightpre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rightin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0873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0350" y="952588"/>
            <a:ext cx="9482370" cy="523220"/>
            <a:chOff x="1826091" y="4148024"/>
            <a:chExt cx="9482370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923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为什么要销毁内存中的二叉链表？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163444" y="1565255"/>
            <a:ext cx="1038847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二叉链表是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动态存储分配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，二叉链表的结点是在程序运行过程中动态申请的，在二叉链表变量退出作用域前，要释放二叉链表的存储空间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9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1703082" y="2642056"/>
            <a:ext cx="8507718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Release(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return;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释放左子树</a:t>
            </a: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释放右子树</a:t>
            </a: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释放根结点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  <p:tag name="RAINPROBLEMTYPE" val="MultipleChoice"/>
  <p:tag name="PROBLEMSCORE_HALF" val="0.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12634</Words>
  <Application>Microsoft Office PowerPoint</Application>
  <PresentationFormat>宽屏</PresentationFormat>
  <Paragraphs>2444</Paragraphs>
  <Slides>176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176</vt:i4>
      </vt:variant>
    </vt:vector>
  </HeadingPairs>
  <TitlesOfParts>
    <vt:vector size="194" baseType="lpstr">
      <vt:lpstr>Microsoft YaHei UI</vt:lpstr>
      <vt:lpstr>黑体</vt:lpstr>
      <vt:lpstr>楷体_GB2312</vt:lpstr>
      <vt:lpstr>宋体</vt:lpstr>
      <vt:lpstr>微软雅黑</vt:lpstr>
      <vt:lpstr>新宋体</vt:lpstr>
      <vt:lpstr>Arial</vt:lpstr>
      <vt:lpstr>Calibri</vt:lpstr>
      <vt:lpstr>Cambria</vt:lpstr>
      <vt:lpstr>Cambria Math</vt:lpstr>
      <vt:lpstr>Times New Roman</vt:lpstr>
      <vt:lpstr>Verdana</vt:lpstr>
      <vt:lpstr>Wingdings</vt:lpstr>
      <vt:lpstr>Office Theme</vt:lpstr>
      <vt:lpstr>cdb2004108l</vt:lpstr>
      <vt:lpstr>Image</vt:lpstr>
      <vt:lpstr>公式</vt:lpstr>
      <vt:lpstr>Visio</vt:lpstr>
      <vt:lpstr>第五章    树和二叉树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二叉树的五种形态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构造二叉树方法二</vt:lpstr>
      <vt:lpstr>PowerPoint 演示文稿</vt:lpstr>
      <vt:lpstr>求结点数</vt:lpstr>
      <vt:lpstr>求结点数</vt:lpstr>
      <vt:lpstr>求叶子结点数</vt:lpstr>
      <vt:lpstr>求叶子结点数</vt:lpstr>
      <vt:lpstr>二叉树的复制</vt:lpstr>
      <vt:lpstr>二叉树的复制</vt:lpstr>
      <vt:lpstr>二叉树下查找值为x的结点</vt:lpstr>
      <vt:lpstr>二叉树下查找值为x的结点</vt:lpstr>
      <vt:lpstr>判断两棵二叉树是否相同</vt:lpstr>
      <vt:lpstr>判断两棵二叉树是否相同</vt:lpstr>
      <vt:lpstr>二叉树的非递归遍历</vt:lpstr>
      <vt:lpstr>中序遍历操作的非递归实现</vt:lpstr>
      <vt:lpstr>中序遍历操作的非递归实现</vt:lpstr>
      <vt:lpstr>先序遍历操作的非递归实现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哈夫曼树及相关概念</vt:lpstr>
      <vt:lpstr>路径长度 (Path Length) </vt:lpstr>
      <vt:lpstr>路径长度 (Path Length) </vt:lpstr>
      <vt:lpstr>路径长度 (Path Length) </vt:lpstr>
      <vt:lpstr>扩充二叉树及结点的权</vt:lpstr>
      <vt:lpstr>带权路径长度 (Weighted Path Length, WPL)</vt:lpstr>
      <vt:lpstr>具有不同带权路径长度的扩充二叉树</vt:lpstr>
      <vt:lpstr>哈夫曼树（Huffman tree）</vt:lpstr>
      <vt:lpstr>哈夫曼树的构造</vt:lpstr>
      <vt:lpstr>构造原则</vt:lpstr>
      <vt:lpstr>构造原则</vt:lpstr>
      <vt:lpstr>构造步骤</vt:lpstr>
      <vt:lpstr>PowerPoint 演示文稿</vt:lpstr>
      <vt:lpstr>Huffman编码</vt:lpstr>
      <vt:lpstr>Huffman编码</vt:lpstr>
      <vt:lpstr>Huffman编码</vt:lpstr>
      <vt:lpstr>Huffman编码</vt:lpstr>
      <vt:lpstr>前缀编码</vt:lpstr>
      <vt:lpstr>Huffman编码特点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双端队列</vt:lpstr>
      <vt:lpstr>双端队列的抽象数据类型</vt:lpstr>
      <vt:lpstr>优先级队列</vt:lpstr>
      <vt:lpstr>优先级队列</vt:lpstr>
      <vt:lpstr>二叉堆</vt:lpstr>
      <vt:lpstr>二叉堆</vt:lpstr>
      <vt:lpstr>二叉堆</vt:lpstr>
      <vt:lpstr>插入操作</vt:lpstr>
      <vt:lpstr>删除操作</vt:lpstr>
      <vt:lpstr>求二叉树的高度</vt:lpstr>
      <vt:lpstr>前序遍历</vt:lpstr>
      <vt:lpstr>层次遍历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zhao peng</cp:lastModifiedBy>
  <cp:revision>230</cp:revision>
  <dcterms:created xsi:type="dcterms:W3CDTF">2016-09-14T00:58:00Z</dcterms:created>
  <dcterms:modified xsi:type="dcterms:W3CDTF">2022-12-30T15:31:19Z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