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73" r:id="rId2"/>
  </p:sldMasterIdLst>
  <p:notesMasterIdLst>
    <p:notesMasterId r:id="rId107"/>
  </p:notesMasterIdLst>
  <p:sldIdLst>
    <p:sldId id="308" r:id="rId3"/>
    <p:sldId id="1378" r:id="rId4"/>
    <p:sldId id="1379" r:id="rId5"/>
    <p:sldId id="1380" r:id="rId6"/>
    <p:sldId id="1381" r:id="rId7"/>
    <p:sldId id="1382" r:id="rId8"/>
    <p:sldId id="1383" r:id="rId9"/>
    <p:sldId id="1049" r:id="rId10"/>
    <p:sldId id="1374" r:id="rId11"/>
    <p:sldId id="1016" r:id="rId12"/>
    <p:sldId id="1017" r:id="rId13"/>
    <p:sldId id="1121" r:id="rId14"/>
    <p:sldId id="1018" r:id="rId15"/>
    <p:sldId id="1019" r:id="rId16"/>
    <p:sldId id="1020" r:id="rId17"/>
    <p:sldId id="1122" r:id="rId18"/>
    <p:sldId id="1123" r:id="rId19"/>
    <p:sldId id="1313" r:id="rId20"/>
    <p:sldId id="1124" r:id="rId21"/>
    <p:sldId id="1384" r:id="rId22"/>
    <p:sldId id="1126" r:id="rId23"/>
    <p:sldId id="1127" r:id="rId24"/>
    <p:sldId id="1128" r:id="rId25"/>
    <p:sldId id="1129" r:id="rId26"/>
    <p:sldId id="1134" r:id="rId27"/>
    <p:sldId id="1130" r:id="rId28"/>
    <p:sldId id="1131" r:id="rId29"/>
    <p:sldId id="1132" r:id="rId30"/>
    <p:sldId id="1133" r:id="rId31"/>
    <p:sldId id="1385" r:id="rId32"/>
    <p:sldId id="1386" r:id="rId33"/>
    <p:sldId id="1388" r:id="rId34"/>
    <p:sldId id="1389" r:id="rId35"/>
    <p:sldId id="1391" r:id="rId36"/>
    <p:sldId id="1392" r:id="rId37"/>
    <p:sldId id="1135" r:id="rId38"/>
    <p:sldId id="1136" r:id="rId39"/>
    <p:sldId id="1417" r:id="rId40"/>
    <p:sldId id="1418" r:id="rId41"/>
    <p:sldId id="1419" r:id="rId42"/>
    <p:sldId id="1420" r:id="rId43"/>
    <p:sldId id="1441" r:id="rId44"/>
    <p:sldId id="1442" r:id="rId45"/>
    <p:sldId id="1443" r:id="rId46"/>
    <p:sldId id="1444" r:id="rId47"/>
    <p:sldId id="1445" r:id="rId48"/>
    <p:sldId id="1421" r:id="rId49"/>
    <p:sldId id="1423" r:id="rId50"/>
    <p:sldId id="1424" r:id="rId51"/>
    <p:sldId id="1425" r:id="rId52"/>
    <p:sldId id="1426" r:id="rId53"/>
    <p:sldId id="1479" r:id="rId54"/>
    <p:sldId id="1407" r:id="rId55"/>
    <p:sldId id="1408" r:id="rId56"/>
    <p:sldId id="1410" r:id="rId57"/>
    <p:sldId id="1411" r:id="rId58"/>
    <p:sldId id="1412" r:id="rId59"/>
    <p:sldId id="1446" r:id="rId60"/>
    <p:sldId id="1448" r:id="rId61"/>
    <p:sldId id="1449" r:id="rId62"/>
    <p:sldId id="1451" r:id="rId63"/>
    <p:sldId id="1452" r:id="rId64"/>
    <p:sldId id="1137" r:id="rId65"/>
    <p:sldId id="1138" r:id="rId66"/>
    <p:sldId id="1314" r:id="rId67"/>
    <p:sldId id="1139" r:id="rId68"/>
    <p:sldId id="1140" r:id="rId69"/>
    <p:sldId id="1141" r:id="rId70"/>
    <p:sldId id="1393" r:id="rId71"/>
    <p:sldId id="1394" r:id="rId72"/>
    <p:sldId id="1395" r:id="rId73"/>
    <p:sldId id="1396" r:id="rId74"/>
    <p:sldId id="1453" r:id="rId75"/>
    <p:sldId id="1454" r:id="rId76"/>
    <p:sldId id="1455" r:id="rId77"/>
    <p:sldId id="1456" r:id="rId78"/>
    <p:sldId id="1459" r:id="rId79"/>
    <p:sldId id="1460" r:id="rId80"/>
    <p:sldId id="1461" r:id="rId81"/>
    <p:sldId id="1462" r:id="rId82"/>
    <p:sldId id="1316" r:id="rId83"/>
    <p:sldId id="1172" r:id="rId84"/>
    <p:sldId id="1152" r:id="rId85"/>
    <p:sldId id="1153" r:id="rId86"/>
    <p:sldId id="1319" r:id="rId87"/>
    <p:sldId id="1154" r:id="rId88"/>
    <p:sldId id="1155" r:id="rId89"/>
    <p:sldId id="1156" r:id="rId90"/>
    <p:sldId id="1159" r:id="rId91"/>
    <p:sldId id="1463" r:id="rId92"/>
    <p:sldId id="1464" r:id="rId93"/>
    <p:sldId id="1465" r:id="rId94"/>
    <p:sldId id="1466" r:id="rId95"/>
    <p:sldId id="1467" r:id="rId96"/>
    <p:sldId id="1468" r:id="rId97"/>
    <p:sldId id="1469" r:id="rId98"/>
    <p:sldId id="1470" r:id="rId99"/>
    <p:sldId id="1471" r:id="rId100"/>
    <p:sldId id="1472" r:id="rId101"/>
    <p:sldId id="1473" r:id="rId102"/>
    <p:sldId id="1474" r:id="rId103"/>
    <p:sldId id="1476" r:id="rId104"/>
    <p:sldId id="1478" r:id="rId105"/>
    <p:sldId id="1480" r:id="rId106"/>
  </p:sldIdLst>
  <p:sldSz cx="12190413" cy="6859588"/>
  <p:notesSz cx="6858000" cy="9144000"/>
  <p:defaultTextStyle>
    <a:defPPr>
      <a:defRPr lang="zh-CN"/>
    </a:defPPr>
    <a:lvl1pPr marL="0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60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121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80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241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299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359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421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482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3" autoAdjust="0"/>
    <p:restoredTop sz="92989" autoAdjust="0"/>
  </p:normalViewPr>
  <p:slideViewPr>
    <p:cSldViewPr>
      <p:cViewPr varScale="1">
        <p:scale>
          <a:sx n="77" d="100"/>
          <a:sy n="77" d="100"/>
        </p:scale>
        <p:origin x="60" y="53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526"/>
    </p:cViewPr>
  </p:sorterViewPr>
  <p:notesViewPr>
    <p:cSldViewPr>
      <p:cViewPr varScale="1">
        <p:scale>
          <a:sx n="84" d="100"/>
          <a:sy n="84" d="100"/>
        </p:scale>
        <p:origin x="574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commentAuthors" Target="commentAuthor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2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C29E-25C7-49B5-BAFC-417295D47C8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DA4E6-DBF2-4B22-AEBC-299FDD4E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060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121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180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241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299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359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421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8482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找出一条</a:t>
            </a:r>
            <a:r>
              <a:rPr lang="en-US" altLang="zh-CN" smtClean="0"/>
              <a:t>0000</a:t>
            </a:r>
            <a:r>
              <a:rPr lang="zh-CN" altLang="en-US" smtClean="0"/>
              <a:t>到</a:t>
            </a:r>
            <a:r>
              <a:rPr lang="en-US" altLang="zh-CN" smtClean="0"/>
              <a:t>1111</a:t>
            </a:r>
            <a:r>
              <a:rPr lang="zh-CN" altLang="en-US" smtClean="0"/>
              <a:t>的路径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6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09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2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5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6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9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04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76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73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19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2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54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8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6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2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96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72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30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6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8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0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0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4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7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0" y="6352"/>
            <a:ext cx="12190413" cy="2947082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761">
              <a:ea typeface="宋体" pitchFamily="2" charset="-122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48" y="1932436"/>
            <a:ext cx="12209461" cy="250724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761">
              <a:ea typeface="宋体" pitchFamily="2" charset="-122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5093"/>
            <a:ext cx="12215810" cy="194196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761">
              <a:ea typeface="宋体" pitchFamily="2" charset="-122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49" y="2046762"/>
            <a:ext cx="12196763" cy="2788296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761">
              <a:ea typeface="宋体" pitchFamily="2" charset="-122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7118"/>
            <a:ext cx="12207344" cy="168314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76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86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89367" cy="68601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18979" y="368574"/>
            <a:ext cx="11518500" cy="6121417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0"/>
          </a:p>
        </p:txBody>
      </p:sp>
      <p:sp>
        <p:nvSpPr>
          <p:cNvPr id="6" name="圆角矩形 5"/>
          <p:cNvSpPr/>
          <p:nvPr userDrawn="1"/>
        </p:nvSpPr>
        <p:spPr>
          <a:xfrm>
            <a:off x="10695859" y="6307902"/>
            <a:ext cx="971873" cy="324075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152192" y="6271128"/>
            <a:ext cx="539930" cy="365210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4"/>
          <p:cNvSpPr txBox="1"/>
          <p:nvPr userDrawn="1"/>
        </p:nvSpPr>
        <p:spPr>
          <a:xfrm>
            <a:off x="10669614" y="6246184"/>
            <a:ext cx="716274" cy="40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7"/>
          <p:cNvSpPr/>
          <p:nvPr userDrawn="1"/>
        </p:nvSpPr>
        <p:spPr>
          <a:xfrm>
            <a:off x="11654626" y="1471593"/>
            <a:ext cx="359953" cy="3600834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0"/>
          </a:p>
        </p:txBody>
      </p:sp>
      <p:sp>
        <p:nvSpPr>
          <p:cNvPr id="24" name="TextBox 19"/>
          <p:cNvSpPr txBox="1"/>
          <p:nvPr userDrawn="1"/>
        </p:nvSpPr>
        <p:spPr>
          <a:xfrm>
            <a:off x="11696086" y="1600572"/>
            <a:ext cx="276999" cy="34575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  <a:endParaRPr lang="zh-CN" altLang="en-US" sz="18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2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7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46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8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97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44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1">
                <a:solidFill>
                  <a:srgbClr val="000000"/>
                </a:solidFill>
              </a:defRPr>
            </a:lvl1pPr>
            <a:lvl2pPr>
              <a:defRPr sz="2401">
                <a:solidFill>
                  <a:srgbClr val="000000"/>
                </a:solidFill>
              </a:defRPr>
            </a:lvl2pPr>
            <a:lvl3pPr>
              <a:defRPr sz="2401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55138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683" y="6599178"/>
            <a:ext cx="10268730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196" tIns="58597" rIns="117196" bIns="58597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365" y="889136"/>
            <a:ext cx="10631213" cy="460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196" tIns="58597" rIns="117196" bIns="58597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09" y="255012"/>
            <a:ext cx="932488" cy="720964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196" tIns="58597" rIns="117196" bIns="58597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765" y="1148214"/>
            <a:ext cx="10736814" cy="4868199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105" y="188384"/>
            <a:ext cx="10233473" cy="64852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1159" y="6584289"/>
            <a:ext cx="2844430" cy="2604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59046"/>
            <a:ext cx="1247976" cy="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1"/>
          </a:xfrm>
          <a:prstGeom prst="rect">
            <a:avLst/>
          </a:prstGeom>
        </p:spPr>
        <p:txBody>
          <a:bodyPr anchor="t"/>
          <a:lstStyle>
            <a:lvl1pPr algn="l">
              <a:defRPr sz="480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401"/>
            </a:lvl1pPr>
            <a:lvl2pPr marL="548777" indent="0">
              <a:buNone/>
              <a:defRPr sz="2161"/>
            </a:lvl2pPr>
            <a:lvl3pPr marL="1097554" indent="0">
              <a:buNone/>
              <a:defRPr sz="1920"/>
            </a:lvl3pPr>
            <a:lvl4pPr marL="1646331" indent="0">
              <a:buNone/>
              <a:defRPr sz="1680"/>
            </a:lvl4pPr>
            <a:lvl5pPr marL="2195109" indent="0">
              <a:buNone/>
              <a:defRPr sz="1680"/>
            </a:lvl5pPr>
            <a:lvl6pPr marL="2743886" indent="0">
              <a:buNone/>
              <a:defRPr sz="1680"/>
            </a:lvl6pPr>
            <a:lvl7pPr marL="3292663" indent="0">
              <a:buNone/>
              <a:defRPr sz="1680"/>
            </a:lvl7pPr>
            <a:lvl8pPr marL="3841440" indent="0">
              <a:buNone/>
              <a:defRPr sz="1680"/>
            </a:lvl8pPr>
            <a:lvl9pPr marL="4390217" indent="0">
              <a:buNone/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69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1493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300" y="2124545"/>
            <a:ext cx="10124094" cy="215010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1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5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306" y="1355484"/>
            <a:ext cx="10736814" cy="4868199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1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100" y="188379"/>
            <a:ext cx="10233473" cy="6485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1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98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521" y="6357832"/>
            <a:ext cx="2844430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6464" y="6357832"/>
            <a:ext cx="2844430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47F17-122F-43EE-8BD4-14794A515C1E}" type="slidenum">
              <a:rPr lang="en-US" altLang="zh-CN"/>
              <a:t>‹#›</a:t>
            </a:fld>
            <a:r>
              <a:rPr lang="en-US" altLang="zh-CN"/>
              <a:t>/52 </a:t>
            </a:r>
          </a:p>
        </p:txBody>
      </p:sp>
    </p:spTree>
    <p:extLst>
      <p:ext uri="{BB962C8B-B14F-4D97-AF65-F5344CB8AC3E}">
        <p14:creationId xmlns:p14="http://schemas.microsoft.com/office/powerpoint/2010/main" val="3796172289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708"/>
          <a:ext cx="12190413" cy="115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5" name="Image" r:id="rId11" imgW="6311111" imgH="1155148" progId="Photoshop.Image.6">
                  <p:embed/>
                </p:oleObj>
              </mc:Choice>
              <mc:Fallback>
                <p:oleObj name="Image" r:id="rId11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708"/>
                        <a:ext cx="12190413" cy="1155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6137"/>
            <a:ext cx="12190413" cy="333453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761">
              <a:ea typeface="宋体" pitchFamily="2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1"/>
            <a:ext cx="12190413" cy="241355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761">
              <a:ea typeface="宋体" pitchFamily="2" charset="-122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5" y="963836"/>
            <a:ext cx="12186180" cy="462069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761">
              <a:ea typeface="宋体" pitchFamily="2" charset="-122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394148"/>
            <a:ext cx="10971372" cy="493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1550" y="6395543"/>
            <a:ext cx="2687949" cy="51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7C6DBEA-7B4A-45F2-A823-46D6D2D5125A}" type="slidenum">
              <a:rPr lang="zh-CN" altLang="en-US" sz="2761" smtClean="0"/>
              <a:pPr algn="r"/>
              <a:t>‹#›</a:t>
            </a:fld>
            <a:endParaRPr lang="zh-CN" altLang="en-US" sz="2761"/>
          </a:p>
        </p:txBody>
      </p:sp>
    </p:spTree>
    <p:extLst>
      <p:ext uri="{BB962C8B-B14F-4D97-AF65-F5344CB8AC3E}">
        <p14:creationId xmlns:p14="http://schemas.microsoft.com/office/powerpoint/2010/main" val="342285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64" r:id="rId8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5pPr>
      <a:lvl6pPr marL="548777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6pPr>
      <a:lvl7pPr marL="1097554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7pPr>
      <a:lvl8pPr marL="1646331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8pPr>
      <a:lvl9pPr marL="2195109" algn="ctr" rtl="0" eaLnBrk="1" fontAlgn="base" hangingPunct="1">
        <a:spcBef>
          <a:spcPct val="0"/>
        </a:spcBef>
        <a:spcAft>
          <a:spcPct val="0"/>
        </a:spcAft>
        <a:defRPr sz="3361">
          <a:solidFill>
            <a:schemeClr val="bg1"/>
          </a:solidFill>
          <a:latin typeface="Verdana" pitchFamily="34" charset="0"/>
        </a:defRPr>
      </a:lvl9pPr>
    </p:titleStyle>
    <p:bodyStyle>
      <a:lvl1pPr marL="411583" indent="-41158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1" b="1">
          <a:solidFill>
            <a:srgbClr val="1481B8"/>
          </a:solidFill>
          <a:latin typeface="+mn-lt"/>
          <a:ea typeface="+mn-ea"/>
          <a:cs typeface="+mn-cs"/>
        </a:defRPr>
      </a:lvl1pPr>
      <a:lvl2pPr marL="891763" indent="-34298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1">
          <a:solidFill>
            <a:schemeClr val="tx1"/>
          </a:solidFill>
          <a:latin typeface="Arial" charset="0"/>
        </a:defRPr>
      </a:lvl2pPr>
      <a:lvl3pPr marL="1371943" indent="-2743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1">
          <a:solidFill>
            <a:schemeClr val="tx1"/>
          </a:solidFill>
          <a:latin typeface="Arial" charset="0"/>
        </a:defRPr>
      </a:lvl3pPr>
      <a:lvl4pPr marL="1920720" indent="-274389" algn="l" rtl="0" eaLnBrk="1" fontAlgn="base" hangingPunct="1">
        <a:spcBef>
          <a:spcPct val="20000"/>
        </a:spcBef>
        <a:spcAft>
          <a:spcPct val="0"/>
        </a:spcAft>
        <a:buChar char="–"/>
        <a:defRPr sz="2401">
          <a:solidFill>
            <a:schemeClr val="tx1"/>
          </a:solidFill>
          <a:latin typeface="Arial" charset="0"/>
        </a:defRPr>
      </a:lvl4pPr>
      <a:lvl5pPr marL="2469497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5pPr>
      <a:lvl6pPr marL="3018274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6pPr>
      <a:lvl7pPr marL="3567052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7pPr>
      <a:lvl8pPr marL="4115829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8pPr>
      <a:lvl9pPr marL="4664606" indent="-274389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777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554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331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5109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886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663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1440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90217" algn="l" defTabSz="109755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2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4.vsdx"/><Relationship Id="rId13" Type="http://schemas.openxmlformats.org/officeDocument/2006/relationships/image" Target="../media/image28.emf"/><Relationship Id="rId3" Type="http://schemas.openxmlformats.org/officeDocument/2006/relationships/package" Target="../embeddings/Microsoft_Visio___2.vsdx"/><Relationship Id="rId7" Type="http://schemas.openxmlformats.org/officeDocument/2006/relationships/image" Target="../media/image25.emf"/><Relationship Id="rId12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Visio___3.vsdx"/><Relationship Id="rId11" Type="http://schemas.openxmlformats.org/officeDocument/2006/relationships/image" Target="../media/image27.emf"/><Relationship Id="rId5" Type="http://schemas.openxmlformats.org/officeDocument/2006/relationships/image" Target="../media/image29.png"/><Relationship Id="rId10" Type="http://schemas.openxmlformats.org/officeDocument/2006/relationships/package" Target="../embeddings/Microsoft_Visio___5.vsdx"/><Relationship Id="rId4" Type="http://schemas.openxmlformats.org/officeDocument/2006/relationships/image" Target="../media/image24.emf"/><Relationship Id="rId9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5.png"/><Relationship Id="rId3" Type="http://schemas.openxmlformats.org/officeDocument/2006/relationships/package" Target="../embeddings/Microsoft_Visio___7.vsdx"/><Relationship Id="rId7" Type="http://schemas.openxmlformats.org/officeDocument/2006/relationships/package" Target="../embeddings/Microsoft_Visio___9.vsdx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image" Target="../media/image33.png"/><Relationship Id="rId5" Type="http://schemas.openxmlformats.org/officeDocument/2006/relationships/package" Target="../embeddings/Microsoft_Visio___8.vsdx"/><Relationship Id="rId10" Type="http://schemas.openxmlformats.org/officeDocument/2006/relationships/image" Target="../media/image32.emf"/><Relationship Id="rId4" Type="http://schemas.openxmlformats.org/officeDocument/2006/relationships/image" Target="../media/image22.emf"/><Relationship Id="rId9" Type="http://schemas.openxmlformats.org/officeDocument/2006/relationships/package" Target="../embeddings/Microsoft_Visio___10.vsd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6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36.tmp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image" Target="../media/image36.tmp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36.tmp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image" Target="../media/image36.tmp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19" Type="http://schemas.openxmlformats.org/officeDocument/2006/relationships/image" Target="../media/image36.tmp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36.tmp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image" Target="../media/image36.tmp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10" Type="http://schemas.openxmlformats.org/officeDocument/2006/relationships/tags" Target="../tags/tag117.xml"/><Relationship Id="rId19" Type="http://schemas.openxmlformats.org/officeDocument/2006/relationships/image" Target="../media/image44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image" Target="../media/image36.tmp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10" Type="http://schemas.openxmlformats.org/officeDocument/2006/relationships/tags" Target="../tags/tag134.xml"/><Relationship Id="rId19" Type="http://schemas.openxmlformats.org/officeDocument/2006/relationships/image" Target="../media/image4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image" Target="../media/image36.tmp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10" Type="http://schemas.openxmlformats.org/officeDocument/2006/relationships/tags" Target="../tags/tag151.xml"/><Relationship Id="rId19" Type="http://schemas.openxmlformats.org/officeDocument/2006/relationships/image" Target="../media/image45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image" Target="../media/image36.tmp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image" Target="../media/image45.png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0.png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36.tmp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image" Target="../media/image36.tmp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17" Type="http://schemas.openxmlformats.org/officeDocument/2006/relationships/tags" Target="../tags/tag218.xml"/><Relationship Id="rId2" Type="http://schemas.openxmlformats.org/officeDocument/2006/relationships/tags" Target="../tags/tag203.xml"/><Relationship Id="rId16" Type="http://schemas.openxmlformats.org/officeDocument/2006/relationships/tags" Target="../tags/tag217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tags" Target="../tags/tag216.xml"/><Relationship Id="rId10" Type="http://schemas.openxmlformats.org/officeDocument/2006/relationships/tags" Target="../tags/tag211.xml"/><Relationship Id="rId19" Type="http://schemas.openxmlformats.org/officeDocument/2006/relationships/image" Target="../media/image36.tmp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image" Target="../media/image36.tmp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image" Target="../media/image49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slideLayout" Target="../slideLayouts/slideLayout15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4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image" Target="../media/image36.tmp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image" Target="../media/image36.tmp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tags" Target="../tags/tag267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tags" Target="../tags/tag266.xml"/><Relationship Id="rId17" Type="http://schemas.openxmlformats.org/officeDocument/2006/relationships/tags" Target="../tags/tag271.xml"/><Relationship Id="rId2" Type="http://schemas.openxmlformats.org/officeDocument/2006/relationships/tags" Target="../tags/tag256.xml"/><Relationship Id="rId16" Type="http://schemas.openxmlformats.org/officeDocument/2006/relationships/tags" Target="../tags/tag270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5" Type="http://schemas.openxmlformats.org/officeDocument/2006/relationships/tags" Target="../tags/tag259.xml"/><Relationship Id="rId15" Type="http://schemas.openxmlformats.org/officeDocument/2006/relationships/tags" Target="../tags/tag269.xml"/><Relationship Id="rId10" Type="http://schemas.openxmlformats.org/officeDocument/2006/relationships/tags" Target="../tags/tag264.xml"/><Relationship Id="rId19" Type="http://schemas.openxmlformats.org/officeDocument/2006/relationships/image" Target="../media/image36.tmp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tags" Target="../tags/tag268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image" Target="../media/image36.tmp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image" Target="../media/image36.tmp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image" Target="../media/image54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slideLayout" Target="../slideLayouts/slideLayout15.xml"/><Relationship Id="rId5" Type="http://schemas.openxmlformats.org/officeDocument/2006/relationships/tags" Target="../tags/tag289.xml"/><Relationship Id="rId10" Type="http://schemas.openxmlformats.org/officeDocument/2006/relationships/tags" Target="../tags/tag294.xml"/><Relationship Id="rId4" Type="http://schemas.openxmlformats.org/officeDocument/2006/relationships/tags" Target="../tags/tag288.xml"/><Relationship Id="rId9" Type="http://schemas.openxmlformats.org/officeDocument/2006/relationships/tags" Target="../tags/tag29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70670" y="5518026"/>
            <a:ext cx="10123488" cy="6576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</a:rPr>
              <a:t>章 图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图的定义和种类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45712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7" name="矩形 26"/>
          <p:cNvSpPr/>
          <p:nvPr/>
        </p:nvSpPr>
        <p:spPr>
          <a:xfrm>
            <a:off x="804031" y="3780859"/>
            <a:ext cx="10514231" cy="251574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(k = 0; k &lt;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k++)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j;     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 = new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j;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s-&gt;next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13"/>
          <p:cNvGrpSpPr/>
          <p:nvPr/>
        </p:nvGrpSpPr>
        <p:grpSpPr>
          <a:xfrm>
            <a:off x="7372462" y="1739471"/>
            <a:ext cx="3365845" cy="488640"/>
            <a:chOff x="7373422" y="1738457"/>
            <a:chExt cx="3366283" cy="488704"/>
          </a:xfrm>
        </p:grpSpPr>
        <p:sp>
          <p:nvSpPr>
            <p:cNvPr id="29" name="Line 198"/>
            <p:cNvSpPr>
              <a:spLocks noChangeShapeType="1"/>
            </p:cNvSpPr>
            <p:nvPr/>
          </p:nvSpPr>
          <p:spPr bwMode="auto">
            <a:xfrm>
              <a:off x="9163317" y="1981393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00"/>
            <p:cNvSpPr>
              <a:spLocks noChangeArrowheads="1"/>
            </p:cNvSpPr>
            <p:nvPr/>
          </p:nvSpPr>
          <p:spPr bwMode="auto">
            <a:xfrm>
              <a:off x="9984055" y="1789211"/>
              <a:ext cx="755650" cy="380169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>
              <a:off x="10372992" y="1793404"/>
              <a:ext cx="0" cy="37597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8602939" y="1759161"/>
              <a:ext cx="900000" cy="468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373422" y="1738457"/>
              <a:ext cx="391795" cy="4460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7704259" y="1759161"/>
              <a:ext cx="900000" cy="468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35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/>
                <a:t>v</a:t>
              </a:r>
              <a:r>
                <a:rPr lang="en-US" altLang="zh-CN" b="0" baseline="-25000" dirty="0"/>
                <a:t>0</a:t>
              </a:r>
              <a:r>
                <a:rPr lang="en-US" altLang="zh-CN" b="0" dirty="0"/>
                <a:t>     </a:t>
              </a:r>
            </a:p>
            <a:p>
              <a:pPr algn="ctr">
                <a:lnSpc>
                  <a:spcPts val="3500"/>
                </a:lnSpc>
              </a:pPr>
              <a:r>
                <a:rPr lang="en-US" altLang="zh-CN" b="0" dirty="0"/>
                <a:t>         </a:t>
              </a:r>
            </a:p>
          </p:txBody>
        </p:sp>
      </p:grpSp>
      <p:sp>
        <p:nvSpPr>
          <p:cNvPr id="35" name="Line 198"/>
          <p:cNvSpPr>
            <a:spLocks noChangeShapeType="1"/>
          </p:cNvSpPr>
          <p:nvPr/>
        </p:nvSpPr>
        <p:spPr bwMode="auto">
          <a:xfrm>
            <a:off x="9922438" y="1159071"/>
            <a:ext cx="179999" cy="626113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10"/>
          <p:cNvGrpSpPr/>
          <p:nvPr/>
        </p:nvGrpSpPr>
        <p:grpSpPr>
          <a:xfrm>
            <a:off x="9316408" y="642121"/>
            <a:ext cx="1420927" cy="674246"/>
            <a:chOff x="9348102" y="640964"/>
            <a:chExt cx="1421112" cy="674334"/>
          </a:xfrm>
        </p:grpSpPr>
        <p:sp>
          <p:nvSpPr>
            <p:cNvPr id="39" name="Rectangle 197"/>
            <p:cNvSpPr>
              <a:spLocks noChangeArrowheads="1"/>
            </p:cNvSpPr>
            <p:nvPr/>
          </p:nvSpPr>
          <p:spPr bwMode="auto">
            <a:xfrm>
              <a:off x="9348102" y="935128"/>
              <a:ext cx="755650" cy="380169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" name="Line 199"/>
            <p:cNvSpPr>
              <a:spLocks noChangeShapeType="1"/>
            </p:cNvSpPr>
            <p:nvPr/>
          </p:nvSpPr>
          <p:spPr bwMode="auto">
            <a:xfrm>
              <a:off x="9737040" y="939321"/>
              <a:ext cx="0" cy="37597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198"/>
            <p:cNvSpPr>
              <a:spLocks noChangeShapeType="1"/>
            </p:cNvSpPr>
            <p:nvPr/>
          </p:nvSpPr>
          <p:spPr bwMode="auto">
            <a:xfrm flipH="1">
              <a:off x="10121214" y="1093640"/>
              <a:ext cx="648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0373429" y="640964"/>
              <a:ext cx="391795" cy="4460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3500"/>
                </a:lnSpc>
              </a:pPr>
              <a:r>
                <a:rPr lang="en-US" altLang="zh-CN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zh-CN" altLang="en-US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11"/>
          <p:cNvGrpSpPr/>
          <p:nvPr/>
        </p:nvGrpSpPr>
        <p:grpSpPr>
          <a:xfrm>
            <a:off x="9162124" y="1316367"/>
            <a:ext cx="574987" cy="784371"/>
            <a:chOff x="9163317" y="1315297"/>
            <a:chExt cx="575062" cy="784473"/>
          </a:xfrm>
        </p:grpSpPr>
        <p:sp>
          <p:nvSpPr>
            <p:cNvPr id="44" name="Line 198"/>
            <p:cNvSpPr>
              <a:spLocks noChangeShapeType="1"/>
            </p:cNvSpPr>
            <p:nvPr/>
          </p:nvSpPr>
          <p:spPr bwMode="auto">
            <a:xfrm flipV="1">
              <a:off x="9163317" y="1315297"/>
              <a:ext cx="274796" cy="64617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 flipV="1">
              <a:off x="9594379" y="1847770"/>
              <a:ext cx="144000" cy="25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910630" y="681494"/>
            <a:ext cx="10514231" cy="597778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].vertex = 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7" grpId="0"/>
      <p:bldP spid="3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10"/>
          <p:cNvSpPr/>
          <p:nvPr/>
        </p:nvSpPr>
        <p:spPr>
          <a:xfrm>
            <a:off x="542852" y="102191"/>
            <a:ext cx="201573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2089520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766614" y="1074405"/>
            <a:ext cx="10721856" cy="523152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在邻接表存储中，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须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释放所有在程序运行过程中申请的的边表结点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580039" y="2950031"/>
            <a:ext cx="4695022" cy="2015738"/>
            <a:chOff x="6385118" y="1416312"/>
            <a:chExt cx="4695633" cy="2016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8235972" y="1432187"/>
              <a:ext cx="2833688" cy="431801"/>
              <a:chOff x="7037706" y="3052712"/>
              <a:chExt cx="2833688" cy="431801"/>
            </a:xfrm>
          </p:grpSpPr>
          <p:sp>
            <p:nvSpPr>
              <p:cNvPr id="60" name="Line 196"/>
              <p:cNvSpPr>
                <a:spLocks noChangeShapeType="1"/>
              </p:cNvSpPr>
              <p:nvPr/>
            </p:nvSpPr>
            <p:spPr bwMode="auto">
              <a:xfrm>
                <a:off x="8425181" y="3297187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Rectangle 197"/>
              <p:cNvSpPr>
                <a:spLocks noChangeArrowheads="1"/>
              </p:cNvSpPr>
              <p:nvPr/>
            </p:nvSpPr>
            <p:spPr bwMode="auto">
              <a:xfrm>
                <a:off x="7847331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9" name="Line 198"/>
              <p:cNvSpPr>
                <a:spLocks noChangeShapeType="1"/>
              </p:cNvSpPr>
              <p:nvPr/>
            </p:nvSpPr>
            <p:spPr bwMode="auto">
              <a:xfrm>
                <a:off x="7037706" y="3289250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199"/>
              <p:cNvSpPr>
                <a:spLocks noChangeShapeType="1"/>
              </p:cNvSpPr>
              <p:nvPr/>
            </p:nvSpPr>
            <p:spPr bwMode="auto">
              <a:xfrm>
                <a:off x="8236269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200"/>
              <p:cNvSpPr>
                <a:spLocks noChangeArrowheads="1"/>
              </p:cNvSpPr>
              <p:nvPr/>
            </p:nvSpPr>
            <p:spPr bwMode="auto">
              <a:xfrm>
                <a:off x="9115744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72" name="Line 201"/>
              <p:cNvSpPr>
                <a:spLocks noChangeShapeType="1"/>
              </p:cNvSpPr>
              <p:nvPr/>
            </p:nvSpPr>
            <p:spPr bwMode="auto">
              <a:xfrm>
                <a:off x="9504681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670438" y="1416312"/>
              <a:ext cx="905156" cy="2016000"/>
              <a:chOff x="6276273" y="3783977"/>
              <a:chExt cx="905156" cy="2016000"/>
            </a:xfrm>
          </p:grpSpPr>
          <p:sp>
            <p:nvSpPr>
              <p:cNvPr id="56" name="Text Box 11"/>
              <p:cNvSpPr txBox="1">
                <a:spLocks noChangeArrowheads="1"/>
              </p:cNvSpPr>
              <p:nvPr/>
            </p:nvSpPr>
            <p:spPr bwMode="auto">
              <a:xfrm>
                <a:off x="6281429" y="3783977"/>
                <a:ext cx="900000" cy="201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/>
              <a:p>
                <a:pPr algn="just" eaLnBrk="0" hangingPunct="0">
                  <a:lnSpc>
                    <a:spcPct val="105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</a:p>
            </p:txBody>
          </p:sp>
          <p:sp>
            <p:nvSpPr>
              <p:cNvPr id="57" name="Line 14"/>
              <p:cNvSpPr>
                <a:spLocks noChangeShapeType="1"/>
              </p:cNvSpPr>
              <p:nvPr/>
            </p:nvSpPr>
            <p:spPr bwMode="auto">
              <a:xfrm>
                <a:off x="6276273" y="4318976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6276273" y="4827941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14"/>
              <p:cNvSpPr>
                <a:spLocks noChangeShapeType="1"/>
              </p:cNvSpPr>
              <p:nvPr/>
            </p:nvSpPr>
            <p:spPr bwMode="auto">
              <a:xfrm>
                <a:off x="6276273" y="5322899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385118" y="1416312"/>
              <a:ext cx="1291796" cy="2016000"/>
              <a:chOff x="4990953" y="3783977"/>
              <a:chExt cx="1291796" cy="2016000"/>
            </a:xfrm>
          </p:grpSpPr>
          <p:sp>
            <p:nvSpPr>
              <p:cNvPr id="51" name="Text Box 10"/>
              <p:cNvSpPr txBox="1">
                <a:spLocks noChangeArrowheads="1"/>
              </p:cNvSpPr>
              <p:nvPr/>
            </p:nvSpPr>
            <p:spPr bwMode="auto">
              <a:xfrm>
                <a:off x="4990953" y="3806520"/>
                <a:ext cx="391795" cy="1795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2" name="Text Box 11"/>
              <p:cNvSpPr txBox="1">
                <a:spLocks noChangeArrowheads="1"/>
              </p:cNvSpPr>
              <p:nvPr/>
            </p:nvSpPr>
            <p:spPr bwMode="auto">
              <a:xfrm>
                <a:off x="5382749" y="3783977"/>
                <a:ext cx="900000" cy="201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>
                  <a:lnSpc>
                    <a:spcPts val="4000"/>
                  </a:lnSpc>
                </a:pPr>
                <a:r>
                  <a:rPr lang="zh-CN" altLang="en-US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0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1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2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3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       </a:t>
                </a:r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>
                <a:off x="5382749" y="4306264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5382749" y="4828552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>
                <a:off x="5382749" y="5321947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235972" y="2495812"/>
              <a:ext cx="1562737" cy="431800"/>
              <a:chOff x="7037706" y="4131577"/>
              <a:chExt cx="1562737" cy="431800"/>
            </a:xfrm>
          </p:grpSpPr>
          <p:sp>
            <p:nvSpPr>
              <p:cNvPr id="48" name="Rectangle 215"/>
              <p:cNvSpPr>
                <a:spLocks noChangeArrowheads="1"/>
              </p:cNvSpPr>
              <p:nvPr/>
            </p:nvSpPr>
            <p:spPr bwMode="auto">
              <a:xfrm>
                <a:off x="7844793" y="4131577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49" name="Line 216"/>
              <p:cNvSpPr>
                <a:spLocks noChangeShapeType="1"/>
              </p:cNvSpPr>
              <p:nvPr/>
            </p:nvSpPr>
            <p:spPr bwMode="auto">
              <a:xfrm>
                <a:off x="8233730" y="413633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205"/>
              <p:cNvSpPr>
                <a:spLocks noChangeShapeType="1"/>
              </p:cNvSpPr>
              <p:nvPr/>
            </p:nvSpPr>
            <p:spPr bwMode="auto">
              <a:xfrm>
                <a:off x="7037706" y="4367746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240735" y="2995874"/>
              <a:ext cx="2840016" cy="431800"/>
              <a:chOff x="6846570" y="5531179"/>
              <a:chExt cx="2840016" cy="431800"/>
            </a:xfrm>
          </p:grpSpPr>
          <p:sp>
            <p:nvSpPr>
              <p:cNvPr id="42" name="Rectangle 217"/>
              <p:cNvSpPr>
                <a:spLocks noChangeArrowheads="1"/>
              </p:cNvSpPr>
              <p:nvPr/>
            </p:nvSpPr>
            <p:spPr bwMode="auto">
              <a:xfrm>
                <a:off x="7648894" y="553117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3" name="Line 218"/>
              <p:cNvSpPr>
                <a:spLocks noChangeShapeType="1"/>
              </p:cNvSpPr>
              <p:nvPr/>
            </p:nvSpPr>
            <p:spPr bwMode="auto">
              <a:xfrm>
                <a:off x="8052119" y="553117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220"/>
              <p:cNvSpPr>
                <a:spLocks noChangeShapeType="1"/>
              </p:cNvSpPr>
              <p:nvPr/>
            </p:nvSpPr>
            <p:spPr bwMode="auto">
              <a:xfrm>
                <a:off x="6846570" y="5747079"/>
                <a:ext cx="8064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Rectangle 221"/>
              <p:cNvSpPr>
                <a:spLocks noChangeArrowheads="1"/>
              </p:cNvSpPr>
              <p:nvPr/>
            </p:nvSpPr>
            <p:spPr bwMode="auto">
              <a:xfrm>
                <a:off x="8930936" y="553117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46" name="Line 222"/>
              <p:cNvSpPr>
                <a:spLocks noChangeShapeType="1"/>
              </p:cNvSpPr>
              <p:nvPr/>
            </p:nvSpPr>
            <p:spPr bwMode="auto">
              <a:xfrm>
                <a:off x="9319874" y="553117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203"/>
              <p:cNvSpPr>
                <a:spLocks noChangeShapeType="1"/>
              </p:cNvSpPr>
              <p:nvPr/>
            </p:nvSpPr>
            <p:spPr bwMode="auto">
              <a:xfrm>
                <a:off x="8250878" y="5769794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Text Box 194"/>
            <p:cNvSpPr txBox="1">
              <a:spLocks noChangeArrowheads="1"/>
            </p:cNvSpPr>
            <p:nvPr/>
          </p:nvSpPr>
          <p:spPr bwMode="auto">
            <a:xfrm>
              <a:off x="7969728" y="1999392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875230" y="1556366"/>
            <a:ext cx="5418070" cy="458014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~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*q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vertexNum; i++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 = q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 (p !=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 = p-&gt;next;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delete q; q = 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30474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深度遍历</a:t>
            </a:r>
          </a:p>
        </p:txBody>
      </p:sp>
      <p:sp>
        <p:nvSpPr>
          <p:cNvPr id="53" name="矩形 52"/>
          <p:cNvSpPr/>
          <p:nvPr/>
        </p:nvSpPr>
        <p:spPr>
          <a:xfrm>
            <a:off x="838622" y="1053530"/>
            <a:ext cx="10712325" cy="4955336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28" tIns="35995" rIns="91428" bIns="0" numCol="1" anchor="t" anchorCtr="0" compatLnSpc="1"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visited[]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[v].vertex; visited[v] = 1;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[v].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(p !=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p-&gt;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(visited[j] == 0)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j,visited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 = p-&gt;next;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88" y="3178380"/>
            <a:ext cx="4208425" cy="3602934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72" y="-12049"/>
            <a:ext cx="3136834" cy="321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1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30474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广度遍历</a:t>
            </a:r>
          </a:p>
        </p:txBody>
      </p:sp>
      <p:sp>
        <p:nvSpPr>
          <p:cNvPr id="45" name="矩形 44"/>
          <p:cNvSpPr/>
          <p:nvPr/>
        </p:nvSpPr>
        <p:spPr>
          <a:xfrm>
            <a:off x="365712" y="691028"/>
            <a:ext cx="11154227" cy="5615269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28" tIns="35995" rIns="91428" bIns="0" numCol="1" anchor="t" anchorCtr="0" compatLnSpc="1"/>
          <a:lstStyle/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BFS(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visited[])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j, Q[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= -1, rear = -1;   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[v].vertex; visited[v] = 1; Q[++rear] = v;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(front != rear)            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Q[++front];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 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[w].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while (p !=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p-&gt;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(visited[j] == 0) 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[j].vertex; visited[j] = 1; Q[++rear] = j;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20947" y="2827896"/>
            <a:ext cx="7149499" cy="802438"/>
            <a:chOff x="-396240" y="4030984"/>
            <a:chExt cx="7150430" cy="802542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5754058" y="4035746"/>
              <a:ext cx="10001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线形标注 2 39"/>
            <p:cNvSpPr/>
            <p:nvPr/>
          </p:nvSpPr>
          <p:spPr bwMode="auto">
            <a:xfrm>
              <a:off x="2427906" y="4030984"/>
              <a:ext cx="2571768" cy="461665"/>
            </a:xfrm>
            <a:prstGeom prst="borderCallout2">
              <a:avLst>
                <a:gd name="adj1" fmla="val 15449"/>
                <a:gd name="adj2" fmla="val -4100"/>
                <a:gd name="adj3" fmla="val 18750"/>
                <a:gd name="adj4" fmla="val -12902"/>
                <a:gd name="adj5" fmla="val 56382"/>
                <a:gd name="adj6" fmla="val -24948"/>
              </a:avLst>
            </a:prstGeom>
            <a:grpFill/>
            <a:ln w="28575">
              <a:solidFill>
                <a:srgbClr val="B42D2D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每个顶点出队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次</a:t>
              </a: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-396240" y="4184338"/>
              <a:ext cx="2340000" cy="649188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wrap="square" rtlCol="0">
              <a:spAutoFit/>
            </a:bodyPr>
            <a:lstStyle/>
            <a:p>
              <a:pPr defTabSz="914309" eaLnBrk="0" hangingPunct="0"/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5147312" y="4117662"/>
              <a:ext cx="575945" cy="324000"/>
            </a:xfrm>
            <a:prstGeom prst="rightArrow">
              <a:avLst/>
            </a:prstGeom>
            <a:grp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74255" y="2847896"/>
            <a:ext cx="2641908" cy="2786625"/>
            <a:chOff x="5959802" y="3578546"/>
            <a:chExt cx="2642252" cy="2786988"/>
          </a:xfrm>
          <a:noFill/>
        </p:grpSpPr>
        <p:sp>
          <p:nvSpPr>
            <p:cNvPr id="47" name="右大括号 46"/>
            <p:cNvSpPr/>
            <p:nvPr/>
          </p:nvSpPr>
          <p:spPr>
            <a:xfrm>
              <a:off x="5959802" y="4601534"/>
              <a:ext cx="216000" cy="1764000"/>
            </a:xfrm>
            <a:prstGeom prst="rightBrace">
              <a:avLst>
                <a:gd name="adj1" fmla="val 16840"/>
                <a:gd name="adj2" fmla="val 50000"/>
              </a:avLst>
            </a:prstGeom>
            <a:grpFill/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34216" y="3578546"/>
              <a:ext cx="10001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(e)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线形标注 2 48"/>
            <p:cNvSpPr/>
            <p:nvPr/>
          </p:nvSpPr>
          <p:spPr bwMode="auto">
            <a:xfrm>
              <a:off x="6816104" y="4783468"/>
              <a:ext cx="1785950" cy="830997"/>
            </a:xfrm>
            <a:prstGeom prst="borderCallout2">
              <a:avLst>
                <a:gd name="adj1" fmla="val 33788"/>
                <a:gd name="adj2" fmla="val -2393"/>
                <a:gd name="adj3" fmla="val 31588"/>
                <a:gd name="adj4" fmla="val -11196"/>
                <a:gd name="adj5" fmla="val 56382"/>
                <a:gd name="adj6" fmla="val -40569"/>
              </a:avLst>
            </a:prstGeom>
            <a:grpFill/>
            <a:ln w="28575">
              <a:solidFill>
                <a:srgbClr val="B42D2D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找所有顶点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的邻接点</a:t>
              </a:r>
            </a:p>
          </p:txBody>
        </p:sp>
        <p:sp>
          <p:nvSpPr>
            <p:cNvPr id="50" name="右箭头 49"/>
            <p:cNvSpPr/>
            <p:nvPr/>
          </p:nvSpPr>
          <p:spPr>
            <a:xfrm rot="16200000">
              <a:off x="7064470" y="4200776"/>
              <a:ext cx="575945" cy="324000"/>
            </a:xfrm>
            <a:prstGeom prst="rightArrow">
              <a:avLst/>
            </a:prstGeom>
            <a:grp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53303" y="2847896"/>
            <a:ext cx="2665531" cy="461605"/>
            <a:chOff x="6347472" y="3929066"/>
            <a:chExt cx="2665878" cy="461665"/>
          </a:xfrm>
          <a:noFill/>
        </p:grpSpPr>
        <p:sp>
          <p:nvSpPr>
            <p:cNvPr id="52" name="TextBox 51"/>
            <p:cNvSpPr txBox="1"/>
            <p:nvPr/>
          </p:nvSpPr>
          <p:spPr>
            <a:xfrm>
              <a:off x="6347472" y="3929066"/>
              <a:ext cx="57150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73350" y="3929066"/>
              <a:ext cx="144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n+e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0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9542" y="3091056"/>
            <a:ext cx="325340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0 4</a:t>
            </a:r>
          </a:p>
          <a:p>
            <a:r>
              <a:rPr lang="zh-CN" altLang="en-US" dirty="0"/>
              <a:t>0 1</a:t>
            </a:r>
          </a:p>
          <a:p>
            <a:r>
              <a:rPr lang="zh-CN" altLang="en-US" dirty="0"/>
              <a:t>1 2</a:t>
            </a:r>
          </a:p>
          <a:p>
            <a:r>
              <a:rPr lang="zh-CN" altLang="en-US" dirty="0"/>
              <a:t>2 5 </a:t>
            </a:r>
          </a:p>
          <a:p>
            <a:r>
              <a:rPr lang="zh-CN" altLang="en-US" dirty="0"/>
              <a:t>2 4</a:t>
            </a:r>
          </a:p>
          <a:p>
            <a:r>
              <a:rPr lang="zh-CN" altLang="en-US" dirty="0"/>
              <a:t>2 3</a:t>
            </a:r>
          </a:p>
          <a:p>
            <a:r>
              <a:rPr lang="zh-CN" altLang="en-US" dirty="0"/>
              <a:t>3 5</a:t>
            </a:r>
          </a:p>
          <a:p>
            <a:r>
              <a:rPr lang="zh-CN" altLang="en-US" dirty="0"/>
              <a:t>dfs:ABCDFE</a:t>
            </a:r>
          </a:p>
          <a:p>
            <a:r>
              <a:rPr lang="zh-CN" altLang="en-US" dirty="0"/>
              <a:t>bfs:ABECDF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610" y="13537"/>
            <a:ext cx="1044116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 ){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 ] = 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ALGraph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建立具有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个顶点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条边的无向图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"dfs:"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.DFSTraverse();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从顶点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出发进行深度优先遍历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bfs:"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.BFSTraverse(); 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从顶点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出发进行广度优先遍历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14" y="2765942"/>
            <a:ext cx="4208425" cy="3602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1" y="3329428"/>
            <a:ext cx="3136834" cy="321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99805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图（</a:t>
            </a:r>
            <a:r>
              <a:rPr lang="en-US" altLang="zh-CN" dirty="0"/>
              <a:t>graph</a:t>
            </a:r>
            <a:r>
              <a:rPr lang="zh-CN" altLang="zh-CN" dirty="0"/>
              <a:t>）</a:t>
            </a:r>
            <a:r>
              <a:rPr lang="zh-CN" altLang="zh-CN" dirty="0" smtClean="0"/>
              <a:t>由</a:t>
            </a:r>
            <a:r>
              <a:rPr lang="zh-CN" altLang="zh-CN" dirty="0"/>
              <a:t>顶点</a:t>
            </a:r>
            <a:r>
              <a:rPr lang="zh-CN" altLang="zh-CN" dirty="0" smtClean="0"/>
              <a:t>集和边集组成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记为</a:t>
            </a:r>
            <a:r>
              <a:rPr lang="en-US" altLang="zh-CN" dirty="0"/>
              <a:t>G=(V, E)</a:t>
            </a:r>
            <a:r>
              <a:rPr lang="zh-CN" altLang="zh-CN" dirty="0" smtClean="0"/>
              <a:t>，</a:t>
            </a:r>
            <a:r>
              <a:rPr lang="zh-CN" altLang="zh-CN" dirty="0"/>
              <a:t>其中：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V</a:t>
            </a:r>
            <a:r>
              <a:rPr lang="zh-CN" altLang="zh-CN" dirty="0"/>
              <a:t>是</a:t>
            </a:r>
            <a:r>
              <a:rPr lang="zh-CN" altLang="zh-CN" dirty="0" smtClean="0"/>
              <a:t>顶点</a:t>
            </a:r>
            <a:r>
              <a:rPr lang="en-US" altLang="zh-CN" dirty="0"/>
              <a:t>(Vertex)</a:t>
            </a:r>
            <a:r>
              <a:rPr lang="zh-CN" altLang="zh-CN" dirty="0" smtClean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有穷且非空</a:t>
            </a:r>
            <a:r>
              <a:rPr lang="zh-CN" altLang="zh-CN" dirty="0"/>
              <a:t>的集合，称为顶点集。顶点即图中的一个数据元素。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E</a:t>
            </a:r>
            <a:r>
              <a:rPr lang="zh-CN" altLang="zh-CN" dirty="0"/>
              <a:t>是连接</a:t>
            </a:r>
            <a:r>
              <a:rPr lang="en-US" altLang="zh-CN" dirty="0"/>
              <a:t>V</a:t>
            </a:r>
            <a:r>
              <a:rPr lang="zh-CN" altLang="zh-CN" dirty="0"/>
              <a:t>中</a:t>
            </a:r>
            <a:r>
              <a:rPr lang="zh-CN" altLang="zh-CN" dirty="0">
                <a:solidFill>
                  <a:srgbClr val="FF0000"/>
                </a:solidFill>
              </a:rPr>
              <a:t>两个不同顶点的</a:t>
            </a:r>
            <a:r>
              <a:rPr lang="zh-CN" altLang="zh-CN" dirty="0" smtClean="0">
                <a:solidFill>
                  <a:srgbClr val="FF0000"/>
                </a:solidFill>
              </a:rPr>
              <a:t>边</a:t>
            </a:r>
            <a:r>
              <a:rPr lang="en-US" altLang="zh-CN" dirty="0"/>
              <a:t>(Edge)</a:t>
            </a:r>
            <a:r>
              <a:rPr lang="zh-CN" altLang="zh-CN" dirty="0" smtClean="0"/>
              <a:t>的</a:t>
            </a:r>
            <a:r>
              <a:rPr lang="zh-CN" altLang="zh-CN" dirty="0"/>
              <a:t>有限集合，称为边集。边是一个顶点对，表示这两个顶点之间的一对关系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图中任意两个顶点之间都可能有边，每个顶点可以有多个前驱和多个后继，因此图是一种多对多的数据结构。</a:t>
            </a:r>
          </a:p>
          <a:p>
            <a:endParaRPr lang="zh-CN" altLang="en-US" dirty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图的定义</a:t>
            </a:r>
          </a:p>
        </p:txBody>
      </p:sp>
      <p:sp>
        <p:nvSpPr>
          <p:cNvPr id="120834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5613" y="6584950"/>
            <a:ext cx="2844800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fld id="{65084896-F2B3-4C22-8DBD-D4C24CCCFB98}" type="slidenum">
              <a:rPr lang="en-US" altLang="zh-CN" sz="1800" smtClean="0">
                <a:latin typeface="华文新魏" pitchFamily="2" charset="-122"/>
                <a:ea typeface="华文新魏" pitchFamily="2" charset="-122"/>
              </a:rPr>
              <a:pPr algn="l"/>
              <a:t>11</a:t>
            </a:fld>
            <a:endParaRPr lang="en-US" altLang="zh-CN" sz="180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6425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简单</a:t>
            </a:r>
            <a:r>
              <a:rPr lang="zh-CN" altLang="zh-CN" smtClean="0"/>
              <a:t>图</a:t>
            </a:r>
            <a:r>
              <a:rPr lang="zh-CN" altLang="en-US" smtClean="0"/>
              <a:t>，</a:t>
            </a:r>
            <a:r>
              <a:rPr lang="zh-CN" altLang="zh-CN" smtClean="0"/>
              <a:t>即</a:t>
            </a:r>
            <a:r>
              <a:rPr lang="zh-CN" altLang="zh-CN"/>
              <a:t>对于图中任意两个顶点</a:t>
            </a:r>
            <a:r>
              <a:rPr lang="en-US" altLang="zh-CN"/>
              <a:t>u</a:t>
            </a:r>
            <a:r>
              <a:rPr lang="zh-CN" altLang="zh-CN"/>
              <a:t>和</a:t>
            </a:r>
            <a:r>
              <a:rPr lang="en-US" altLang="zh-CN"/>
              <a:t>v</a:t>
            </a:r>
            <a:r>
              <a:rPr lang="zh-CN" altLang="zh-CN"/>
              <a:t>，</a:t>
            </a:r>
            <a:r>
              <a:rPr lang="en-US" altLang="zh-CN"/>
              <a:t>u</a:t>
            </a:r>
            <a:r>
              <a:rPr lang="zh-CN" altLang="zh-CN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zh-CN">
                <a:solidFill>
                  <a:srgbClr val="FF0000"/>
                </a:solidFill>
              </a:rPr>
              <a:t>的边最多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条</a:t>
            </a:r>
            <a:r>
              <a:rPr lang="zh-CN" altLang="zh-CN"/>
              <a:t>，并且图中</a:t>
            </a:r>
            <a:r>
              <a:rPr lang="zh-CN" altLang="zh-CN">
                <a:solidFill>
                  <a:srgbClr val="FF0000"/>
                </a:solidFill>
              </a:rPr>
              <a:t>不包含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zh-CN" altLang="zh-CN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zh-CN" altLang="zh-CN">
                <a:solidFill>
                  <a:srgbClr val="FF0000"/>
                </a:solidFill>
              </a:rPr>
              <a:t>的边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本</a:t>
            </a:r>
            <a:r>
              <a:rPr lang="zh-CN" altLang="en-US" smtClean="0"/>
              <a:t>书仅</a:t>
            </a:r>
            <a:r>
              <a:rPr lang="zh-CN" altLang="zh-CN" smtClean="0"/>
              <a:t>讨论简单图</a:t>
            </a:r>
            <a:r>
              <a:rPr lang="zh-CN" altLang="en-US" smtClean="0"/>
              <a:t>。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简单</a:t>
            </a:r>
            <a:r>
              <a:rPr lang="zh-CN" altLang="en-US" smtClean="0"/>
              <a:t>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1306" y="1355484"/>
            <a:ext cx="8064220" cy="2145263"/>
          </a:xfrm>
        </p:spPr>
        <p:txBody>
          <a:bodyPr>
            <a:normAutofit/>
          </a:bodyPr>
          <a:lstStyle/>
          <a:p>
            <a:r>
              <a:rPr lang="zh-CN" altLang="zh-CN"/>
              <a:t>如果图中的每条边都</a:t>
            </a:r>
            <a:r>
              <a:rPr lang="zh-CN" altLang="zh-CN">
                <a:solidFill>
                  <a:srgbClr val="FF0000"/>
                </a:solidFill>
              </a:rPr>
              <a:t>没有方向</a:t>
            </a:r>
            <a:r>
              <a:rPr lang="zh-CN" altLang="zh-CN"/>
              <a:t>，则该图为无向图（</a:t>
            </a:r>
            <a:r>
              <a:rPr lang="en-US" altLang="zh-CN"/>
              <a:t>undirected graph</a:t>
            </a:r>
            <a:r>
              <a:rPr lang="zh-CN" altLang="zh-CN"/>
              <a:t>）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z="2800">
                <a:solidFill>
                  <a:prstClr val="black"/>
                </a:solidFill>
              </a:rPr>
              <a:t>无向图中的边用圆括号表示，如无向边</a:t>
            </a:r>
            <a:r>
              <a:rPr lang="en-US" altLang="zh-CN" sz="2800">
                <a:solidFill>
                  <a:prstClr val="black"/>
                </a:solidFill>
              </a:rPr>
              <a:t>(u, v)</a:t>
            </a:r>
            <a:r>
              <a:rPr lang="zh-CN" altLang="zh-CN" sz="2800">
                <a:solidFill>
                  <a:prstClr val="black"/>
                </a:solidFill>
              </a:rPr>
              <a:t>，其中</a:t>
            </a:r>
            <a:r>
              <a:rPr lang="en-US" altLang="zh-CN" sz="2800">
                <a:solidFill>
                  <a:prstClr val="black"/>
                </a:solidFill>
              </a:rPr>
              <a:t>u, v</a:t>
            </a:r>
            <a:r>
              <a:rPr lang="zh-CN" altLang="zh-CN" sz="2800">
                <a:solidFill>
                  <a:prstClr val="black"/>
                </a:solidFill>
              </a:rPr>
              <a:t>∈</a:t>
            </a:r>
            <a:r>
              <a:rPr lang="en-US" altLang="zh-CN" sz="2800">
                <a:solidFill>
                  <a:prstClr val="black"/>
                </a:solidFill>
              </a:rPr>
              <a:t>V</a:t>
            </a:r>
            <a:r>
              <a:rPr lang="zh-CN" altLang="zh-CN" sz="2800">
                <a:solidFill>
                  <a:prstClr val="black"/>
                </a:solidFill>
              </a:rPr>
              <a:t>，</a:t>
            </a:r>
            <a:r>
              <a:rPr lang="en-US" altLang="zh-CN" sz="2800">
                <a:solidFill>
                  <a:prstClr val="black"/>
                </a:solidFill>
              </a:rPr>
              <a:t>(u, v)</a:t>
            </a:r>
            <a:r>
              <a:rPr lang="zh-CN" altLang="zh-CN" sz="2800">
                <a:solidFill>
                  <a:prstClr val="black"/>
                </a:solidFill>
              </a:rPr>
              <a:t>与</a:t>
            </a:r>
            <a:r>
              <a:rPr lang="en-US" altLang="zh-CN" sz="2800">
                <a:solidFill>
                  <a:prstClr val="black"/>
                </a:solidFill>
              </a:rPr>
              <a:t>(v, u)</a:t>
            </a:r>
            <a:r>
              <a:rPr lang="zh-CN" altLang="zh-CN" sz="2800">
                <a:solidFill>
                  <a:prstClr val="black"/>
                </a:solidFill>
              </a:rPr>
              <a:t>表示同一条边</a:t>
            </a:r>
            <a:r>
              <a:rPr lang="zh-CN" altLang="zh-CN" sz="2800" smtClean="0">
                <a:solidFill>
                  <a:prstClr val="black"/>
                </a:solidFill>
              </a:rPr>
              <a:t>。</a:t>
            </a:r>
            <a:endParaRPr lang="en-US" altLang="zh-CN" smtClean="0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无向图</a:t>
            </a:r>
          </a:p>
        </p:txBody>
      </p:sp>
      <p:pic>
        <p:nvPicPr>
          <p:cNvPr id="49" name="图片 4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237" y="2600742"/>
            <a:ext cx="3024336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9345613" y="5894790"/>
            <a:ext cx="13548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无向图</a:t>
            </a:r>
            <a:r>
              <a:rPr lang="en-US" altLang="zh-CN"/>
              <a:t>G</a:t>
            </a:r>
            <a:r>
              <a:rPr lang="en-US" altLang="zh-CN" baseline="-25000"/>
              <a:t>1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911306" y="3758569"/>
            <a:ext cx="6092825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例：</a:t>
            </a:r>
            <a:r>
              <a:rPr lang="zh-CN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无向图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=(V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，其中：</a:t>
            </a:r>
          </a:p>
          <a:p>
            <a:pPr marL="548777" lvl="1" indent="0" defTabSz="586060">
              <a:spcBef>
                <a:spcPts val="769"/>
              </a:spcBef>
              <a:spcAft>
                <a:spcPts val="769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={A, B, C, D, E, F}</a:t>
            </a:r>
            <a:r>
              <a:rPr lang="zh-CN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548777" lvl="1" indent="0" defTabSz="586060">
              <a:spcBef>
                <a:spcPts val="769"/>
              </a:spcBef>
              <a:spcAft>
                <a:spcPts val="769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={(A, B), (A, E), (B, C), (C, D), (C, E), (C, F), (D, F)}</a:t>
            </a:r>
            <a:r>
              <a:rPr lang="zh-CN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zh-CN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463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32895" y="1223172"/>
            <a:ext cx="8412718" cy="1559150"/>
          </a:xfrm>
        </p:spPr>
        <p:txBody>
          <a:bodyPr>
            <a:noAutofit/>
          </a:bodyPr>
          <a:lstStyle/>
          <a:p>
            <a:r>
              <a:rPr lang="zh-CN" altLang="zh-CN" sz="2800"/>
              <a:t>如果图中的</a:t>
            </a:r>
            <a:r>
              <a:rPr lang="zh-CN" altLang="zh-CN" sz="2800">
                <a:solidFill>
                  <a:srgbClr val="FF0000"/>
                </a:solidFill>
              </a:rPr>
              <a:t>每条边都有方向</a:t>
            </a:r>
            <a:r>
              <a:rPr lang="zh-CN" altLang="zh-CN" sz="2800"/>
              <a:t>，则该图为有向图（</a:t>
            </a:r>
            <a:r>
              <a:rPr lang="en-US" altLang="zh-CN" sz="2800"/>
              <a:t>directed graph</a:t>
            </a:r>
            <a:r>
              <a:rPr lang="zh-CN" altLang="zh-CN" sz="2800"/>
              <a:t>或</a:t>
            </a:r>
            <a:r>
              <a:rPr lang="en-US" altLang="zh-CN" sz="2800"/>
              <a:t>digraph</a:t>
            </a:r>
            <a:r>
              <a:rPr lang="zh-CN" altLang="zh-CN" sz="2800"/>
              <a:t>）。</a:t>
            </a:r>
          </a:p>
          <a:p>
            <a:r>
              <a:rPr lang="zh-CN" altLang="zh-CN" sz="2800"/>
              <a:t>有向图中的边用尖括号表示，如有向边</a:t>
            </a:r>
            <a:r>
              <a:rPr lang="en-US" altLang="zh-CN" sz="2800"/>
              <a:t>&lt;u, v&gt;</a:t>
            </a:r>
            <a:r>
              <a:rPr lang="zh-CN" altLang="zh-CN" sz="2800"/>
              <a:t>，其中</a:t>
            </a:r>
            <a:r>
              <a:rPr lang="en-US" altLang="zh-CN" sz="2800"/>
              <a:t>u, v</a:t>
            </a:r>
            <a:r>
              <a:rPr lang="zh-CN" altLang="zh-CN" sz="2800"/>
              <a:t>∈</a:t>
            </a:r>
            <a:r>
              <a:rPr lang="en-US" altLang="zh-CN" sz="2800"/>
              <a:t>V</a:t>
            </a:r>
            <a:r>
              <a:rPr lang="zh-CN" altLang="zh-CN" sz="2800"/>
              <a:t>，</a:t>
            </a:r>
            <a:r>
              <a:rPr lang="en-US" altLang="zh-CN" sz="2800"/>
              <a:t>u</a:t>
            </a:r>
            <a:r>
              <a:rPr lang="zh-CN" altLang="zh-CN" sz="2800"/>
              <a:t>为起点，</a:t>
            </a:r>
            <a:r>
              <a:rPr lang="en-US" altLang="zh-CN" sz="2800"/>
              <a:t>v</a:t>
            </a:r>
            <a:r>
              <a:rPr lang="zh-CN" altLang="zh-CN" sz="2800"/>
              <a:t>为终点，</a:t>
            </a:r>
            <a:r>
              <a:rPr lang="en-US" altLang="zh-CN" sz="2800"/>
              <a:t>&lt;u, v&gt;</a:t>
            </a:r>
            <a:r>
              <a:rPr lang="zh-CN" altLang="zh-CN" sz="2800"/>
              <a:t>与</a:t>
            </a:r>
            <a:r>
              <a:rPr lang="en-US" altLang="zh-CN" sz="2800"/>
              <a:t>&lt;v, u&gt;</a:t>
            </a:r>
            <a:r>
              <a:rPr lang="zh-CN" altLang="zh-CN" sz="2800"/>
              <a:t>是两条不同的边</a:t>
            </a:r>
            <a:r>
              <a:rPr lang="zh-CN" altLang="zh-CN" sz="2800" smtClean="0"/>
              <a:t>。</a:t>
            </a:r>
            <a:endParaRPr lang="en-US" altLang="zh-CN" sz="2800" smtClean="0"/>
          </a:p>
          <a:p>
            <a:endParaRPr lang="zh-CN" altLang="en-US"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有向图</a:t>
            </a:r>
          </a:p>
        </p:txBody>
      </p:sp>
      <p:sp>
        <p:nvSpPr>
          <p:cNvPr id="12288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5613" y="6584950"/>
            <a:ext cx="2844800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80B071B-0EB5-440E-B52C-CF1CE9ACCE4D}" type="slidenum">
              <a:rPr lang="en-US" altLang="zh-CN" sz="1800" smtClean="0">
                <a:latin typeface="华文新魏" pitchFamily="2" charset="-122"/>
                <a:ea typeface="华文新魏" pitchFamily="2" charset="-122"/>
              </a:rPr>
              <a:pPr/>
              <a:t>14</a:t>
            </a:fld>
            <a:endParaRPr lang="en-US" altLang="zh-CN" sz="180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" name="图片 9" descr="说明: C:\Users\14764\AppData\Local\Microsoft\Windows\INetCache\Content.Word\graph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306535"/>
            <a:ext cx="2592288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9119542" y="5690741"/>
            <a:ext cx="13548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有向图</a:t>
            </a:r>
            <a:r>
              <a:rPr lang="en-US" altLang="zh-CN"/>
              <a:t>G</a:t>
            </a:r>
            <a:r>
              <a:rPr lang="en-US" altLang="zh-CN" baseline="-25000"/>
              <a:t>2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1054646" y="3933850"/>
            <a:ext cx="6092825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defTabSz="586060">
              <a:spcBef>
                <a:spcPts val="769"/>
              </a:spcBef>
              <a:spcAft>
                <a:spcPts val="769"/>
              </a:spcAft>
            </a:pPr>
            <a:r>
              <a:rPr lang="zh-CN" altLang="en-US" sz="2400" smtClean="0">
                <a:solidFill>
                  <a:prstClr val="black"/>
                </a:solidFill>
              </a:rPr>
              <a:t>      </a:t>
            </a:r>
            <a:r>
              <a:rPr lang="zh-CN" altLang="en-US" sz="2400" b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例</a:t>
            </a:r>
            <a:r>
              <a:rPr lang="zh-CN" altLang="en-US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zh-CN" sz="2400" b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有向图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(V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，其中：</a:t>
            </a:r>
          </a:p>
          <a:p>
            <a:pPr lvl="1" algn="just" defTabSz="586060">
              <a:spcBef>
                <a:spcPts val="769"/>
              </a:spcBef>
              <a:spcAft>
                <a:spcPts val="769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={A, B, C, D, E}</a:t>
            </a:r>
            <a:endParaRPr lang="zh-CN" altLang="zh-CN" sz="2400" b="1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defTabSz="586060">
              <a:spcBef>
                <a:spcPts val="769"/>
              </a:spcBef>
              <a:spcAft>
                <a:spcPts val="769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400" b="1" baseline="-250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={&lt;A,B&gt;, &lt;A,E&gt;, &lt;B,C&gt;, &lt;C,D&gt;, &lt;D,B&gt;, &lt;D,A&gt;, &lt;E,C&gt; }</a:t>
            </a:r>
            <a:endParaRPr lang="zh-CN" altLang="zh-CN" sz="2400" b="1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6957366" cy="54499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在有向图中，</a:t>
            </a:r>
            <a:r>
              <a:rPr lang="zh-CN" altLang="en-US">
                <a:solidFill>
                  <a:srgbClr val="FF0000"/>
                </a:solidFill>
              </a:rPr>
              <a:t>任意两个顶点之间都存在方向互为相反的两条有向边</a:t>
            </a:r>
            <a:r>
              <a:rPr lang="zh-CN" altLang="en-US"/>
              <a:t>，则称该图为有向完全图（</a:t>
            </a:r>
            <a:r>
              <a:rPr lang="en-US" altLang="zh-CN"/>
              <a:t>directed complete graph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含有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个顶点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有向完全图</a:t>
            </a:r>
            <a:r>
              <a:rPr lang="zh-CN" altLang="en-US"/>
              <a:t>有</a:t>
            </a:r>
            <a:r>
              <a:rPr lang="en-US" altLang="zh-CN">
                <a:solidFill>
                  <a:srgbClr val="FF0000"/>
                </a:solidFill>
              </a:rPr>
              <a:t>n(n-1)</a:t>
            </a:r>
            <a:r>
              <a:rPr lang="zh-CN" altLang="en-US"/>
              <a:t>条边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3</a:t>
            </a:r>
            <a:r>
              <a:rPr lang="zh-CN" altLang="en-US"/>
              <a:t>个顶点的有向完全图，共有</a:t>
            </a:r>
            <a:r>
              <a:rPr lang="en-US" altLang="zh-CN"/>
              <a:t>6</a:t>
            </a:r>
            <a:r>
              <a:rPr lang="zh-CN" altLang="en-US"/>
              <a:t>条有向边。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在</a:t>
            </a:r>
            <a:r>
              <a:rPr lang="zh-CN" altLang="en-US"/>
              <a:t>无向图中，</a:t>
            </a:r>
            <a:r>
              <a:rPr lang="zh-CN" altLang="en-US">
                <a:solidFill>
                  <a:srgbClr val="FF0000"/>
                </a:solidFill>
              </a:rPr>
              <a:t>任意两个顶点之间都存在边</a:t>
            </a:r>
            <a:r>
              <a:rPr lang="zh-CN" altLang="en-US"/>
              <a:t>，则称该图为无向完全图（</a:t>
            </a:r>
            <a:r>
              <a:rPr lang="en-US" altLang="zh-CN"/>
              <a:t>undirected complete graph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含有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个顶点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无向完全图</a:t>
            </a:r>
            <a:r>
              <a:rPr lang="zh-CN" altLang="en-US"/>
              <a:t>有</a:t>
            </a:r>
            <a:r>
              <a:rPr lang="en-US" altLang="zh-CN">
                <a:solidFill>
                  <a:srgbClr val="FF0000"/>
                </a:solidFill>
              </a:rPr>
              <a:t>n(n-1)/2</a:t>
            </a:r>
            <a:r>
              <a:rPr lang="zh-CN" altLang="en-US"/>
              <a:t>条边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4</a:t>
            </a:r>
            <a:r>
              <a:rPr lang="zh-CN" altLang="en-US"/>
              <a:t>个顶点的无向完全图，共有</a:t>
            </a:r>
            <a:r>
              <a:rPr lang="en-US" altLang="zh-CN"/>
              <a:t>6</a:t>
            </a:r>
            <a:r>
              <a:rPr lang="zh-CN" altLang="en-US"/>
              <a:t>条边；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完全图</a:t>
            </a:r>
            <a:r>
              <a:rPr lang="zh-CN" altLang="en-US"/>
              <a:t>（</a:t>
            </a:r>
            <a:r>
              <a:rPr lang="en-US" altLang="zh-CN"/>
              <a:t>complete graph</a:t>
            </a:r>
            <a:r>
              <a:rPr lang="zh-CN" altLang="en-US"/>
              <a:t>）中</a:t>
            </a:r>
            <a:r>
              <a:rPr lang="zh-CN" altLang="en-US">
                <a:solidFill>
                  <a:srgbClr val="FF0000"/>
                </a:solidFill>
              </a:rPr>
              <a:t>边的数目达到最多</a:t>
            </a:r>
            <a:r>
              <a:rPr lang="zh-CN" altLang="en-US" smtClean="0"/>
              <a:t>。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123910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完全图</a:t>
            </a:r>
          </a:p>
        </p:txBody>
      </p:sp>
      <p:graphicFrame>
        <p:nvGraphicFramePr>
          <p:cNvPr id="123907" name="Object 65"/>
          <p:cNvGraphicFramePr>
            <a:graphicFrameLocks noChangeAspect="1"/>
          </p:cNvGraphicFramePr>
          <p:nvPr/>
        </p:nvGraphicFramePr>
        <p:xfrm>
          <a:off x="6035948" y="1440198"/>
          <a:ext cx="383067" cy="51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2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948" y="1440198"/>
                        <a:ext cx="383067" cy="511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875690"/>
              </p:ext>
            </p:extLst>
          </p:nvPr>
        </p:nvGraphicFramePr>
        <p:xfrm>
          <a:off x="4006330" y="1487834"/>
          <a:ext cx="792732" cy="5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3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330" y="1487834"/>
                        <a:ext cx="792732" cy="530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217" y="1084356"/>
            <a:ext cx="3034329" cy="20882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1470" y="3694502"/>
            <a:ext cx="2794826" cy="23275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661496" y="3197149"/>
            <a:ext cx="298831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zh-CN" smtClean="0"/>
              <a:t>个顶点的有向完全图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71470" y="6022082"/>
            <a:ext cx="298831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r>
              <a:rPr lang="zh-CN" altLang="zh-CN"/>
              <a:t>个顶点的无向完全图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218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当图的边数很多，如接近完全图的边数时，该图为稠密图（</a:t>
            </a:r>
            <a:r>
              <a:rPr lang="en-US" altLang="zh-CN"/>
              <a:t>dense graph</a:t>
            </a:r>
            <a:r>
              <a:rPr lang="zh-CN" altLang="zh-CN"/>
              <a:t>）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相对</a:t>
            </a:r>
            <a:r>
              <a:rPr lang="zh-CN" altLang="zh-CN"/>
              <a:t>地，边数很少的图为稀疏图（</a:t>
            </a:r>
            <a:r>
              <a:rPr lang="en-US" altLang="zh-CN"/>
              <a:t>sparse graph</a:t>
            </a:r>
            <a:r>
              <a:rPr lang="zh-CN" altLang="zh-CN"/>
              <a:t>）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稀疏</a:t>
            </a:r>
            <a:r>
              <a:rPr lang="zh-CN" altLang="zh-CN"/>
              <a:t>和稠密之间的界限是模糊的。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稀疏图和稠密图</a:t>
            </a:r>
            <a:endParaRPr lang="zh-CN" altLang="en-US" sz="4100"/>
          </a:p>
        </p:txBody>
      </p:sp>
    </p:spTree>
    <p:extLst>
      <p:ext uri="{BB962C8B-B14F-4D97-AF65-F5344CB8AC3E}">
        <p14:creationId xmlns:p14="http://schemas.microsoft.com/office/powerpoint/2010/main" val="40219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6849633" cy="4868199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图</a:t>
            </a:r>
            <a:r>
              <a:rPr lang="zh-CN" altLang="zh-CN" sz="2400" dirty="0"/>
              <a:t>中的每条边都被赋予一个数值，该数值称为边的</a:t>
            </a:r>
            <a:r>
              <a:rPr lang="zh-CN" altLang="zh-CN" sz="2400" dirty="0">
                <a:solidFill>
                  <a:srgbClr val="FF0000"/>
                </a:solidFill>
              </a:rPr>
              <a:t>权值</a:t>
            </a:r>
            <a:r>
              <a:rPr lang="zh-CN" altLang="zh-CN" sz="2400" dirty="0"/>
              <a:t>（</a:t>
            </a:r>
            <a:r>
              <a:rPr lang="en-US" altLang="zh-CN" sz="2400" dirty="0"/>
              <a:t>weight</a:t>
            </a:r>
            <a:r>
              <a:rPr lang="zh-CN" altLang="zh-CN" sz="2400" dirty="0" smtClean="0"/>
              <a:t>），这样</a:t>
            </a:r>
            <a:r>
              <a:rPr lang="zh-CN" altLang="zh-CN" sz="2400" dirty="0"/>
              <a:t>的图为</a:t>
            </a:r>
            <a:r>
              <a:rPr lang="zh-CN" altLang="zh-CN" sz="2400" dirty="0">
                <a:solidFill>
                  <a:srgbClr val="FF0000"/>
                </a:solidFill>
              </a:rPr>
              <a:t>带权图</a:t>
            </a:r>
            <a:r>
              <a:rPr lang="zh-CN" altLang="zh-CN" sz="2400" dirty="0"/>
              <a:t>（</a:t>
            </a:r>
            <a:r>
              <a:rPr lang="en-US" altLang="zh-CN" sz="2400" dirty="0"/>
              <a:t>weighted graph</a:t>
            </a:r>
            <a:r>
              <a:rPr lang="zh-CN" altLang="zh-CN" sz="2400" dirty="0"/>
              <a:t>）或</a:t>
            </a:r>
            <a:r>
              <a:rPr lang="zh-CN" altLang="zh-CN" sz="2400" dirty="0">
                <a:solidFill>
                  <a:srgbClr val="FF0000"/>
                </a:solidFill>
              </a:rPr>
              <a:t>网</a:t>
            </a:r>
            <a:r>
              <a:rPr lang="zh-CN" altLang="zh-CN" sz="2400" dirty="0"/>
              <a:t>（</a:t>
            </a:r>
            <a:r>
              <a:rPr lang="en-US" altLang="zh-CN" sz="2400" dirty="0"/>
              <a:t>network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>
                <a:solidFill>
                  <a:srgbClr val="FF0000"/>
                </a:solidFill>
              </a:rPr>
              <a:t>无</a:t>
            </a:r>
            <a:r>
              <a:rPr lang="zh-CN" altLang="zh-CN" sz="2400" dirty="0">
                <a:solidFill>
                  <a:srgbClr val="FF0000"/>
                </a:solidFill>
              </a:rPr>
              <a:t>向带权图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7030A0"/>
                </a:solidFill>
              </a:rPr>
              <a:t>有向带权图</a:t>
            </a:r>
            <a:r>
              <a:rPr lang="zh-CN" altLang="zh-CN" sz="2400" dirty="0"/>
              <a:t>分别称作</a:t>
            </a:r>
            <a:r>
              <a:rPr lang="zh-CN" altLang="zh-CN" sz="2400" dirty="0">
                <a:solidFill>
                  <a:srgbClr val="FF0000"/>
                </a:solidFill>
              </a:rPr>
              <a:t>无向网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7030A0"/>
                </a:solidFill>
              </a:rPr>
              <a:t>有向</a:t>
            </a:r>
            <a:r>
              <a:rPr lang="zh-CN" altLang="zh-CN" sz="2400" dirty="0" smtClean="0">
                <a:solidFill>
                  <a:srgbClr val="7030A0"/>
                </a:solidFill>
              </a:rPr>
              <a:t>网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通常</a:t>
            </a:r>
            <a:r>
              <a:rPr lang="zh-CN" altLang="zh-CN" sz="2400" dirty="0"/>
              <a:t>权值是一个大于</a:t>
            </a:r>
            <a:r>
              <a:rPr lang="en-US" altLang="zh-CN" sz="2400" dirty="0"/>
              <a:t>0</a:t>
            </a:r>
            <a:r>
              <a:rPr lang="zh-CN" altLang="zh-CN" sz="2400" dirty="0"/>
              <a:t>的实数，可以表示从一个顶点到另一个顶点的距离、时间或代价等含义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dirty="0" smtClean="0"/>
              <a:t>仅</a:t>
            </a:r>
            <a:r>
              <a:rPr lang="zh-CN" altLang="zh-CN" dirty="0"/>
              <a:t>讨论权值大于</a:t>
            </a:r>
            <a:r>
              <a:rPr lang="en-US" altLang="zh-CN" dirty="0"/>
              <a:t>0</a:t>
            </a:r>
            <a:r>
              <a:rPr lang="zh-CN" altLang="zh-CN" dirty="0"/>
              <a:t>的情况。</a:t>
            </a:r>
          </a:p>
          <a:p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带权图（</a:t>
            </a:r>
            <a:r>
              <a:rPr lang="zh-CN" altLang="en-US" sz="4100"/>
              <a:t>赋权图、</a:t>
            </a:r>
            <a:r>
              <a:rPr lang="zh-CN" altLang="zh-CN" sz="4100"/>
              <a:t>网）</a:t>
            </a:r>
            <a:endParaRPr lang="zh-CN" altLang="en-US" sz="4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454" y="1115399"/>
            <a:ext cx="3120962" cy="19823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10" y="3814681"/>
            <a:ext cx="2291895" cy="2052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9727" y="3132916"/>
            <a:ext cx="142378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无向</a:t>
            </a:r>
            <a:r>
              <a:rPr lang="zh-CN" altLang="zh-CN"/>
              <a:t>网</a:t>
            </a:r>
            <a:r>
              <a:rPr lang="en-US" altLang="zh-CN"/>
              <a:t>G</a:t>
            </a:r>
            <a:r>
              <a:rPr lang="en-US" altLang="zh-CN" baseline="-25000"/>
              <a:t>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39727" y="5867373"/>
            <a:ext cx="142378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有</a:t>
            </a:r>
            <a:r>
              <a:rPr lang="zh-CN" altLang="zh-CN"/>
              <a:t>向网</a:t>
            </a:r>
            <a:r>
              <a:rPr lang="en-US" altLang="zh-CN"/>
              <a:t>G</a:t>
            </a:r>
            <a:r>
              <a:rPr lang="en-US" altLang="zh-CN" baseline="-25000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图的相关术语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6921641" cy="5233909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对</a:t>
            </a:r>
            <a:r>
              <a:rPr lang="zh-CN" altLang="zh-CN" dirty="0" smtClean="0">
                <a:solidFill>
                  <a:srgbClr val="FF0000"/>
                </a:solidFill>
              </a:rPr>
              <a:t>无向图</a:t>
            </a:r>
            <a:r>
              <a:rPr lang="zh-CN" altLang="zh-CN" dirty="0"/>
              <a:t>，如果顶点</a:t>
            </a:r>
            <a:r>
              <a:rPr lang="en-US" altLang="zh-CN" dirty="0"/>
              <a:t>v</a:t>
            </a:r>
            <a:r>
              <a:rPr lang="zh-CN" altLang="zh-CN" dirty="0"/>
              <a:t>和顶点</a:t>
            </a:r>
            <a:r>
              <a:rPr lang="en-US" altLang="zh-CN" dirty="0"/>
              <a:t>w </a:t>
            </a:r>
            <a:r>
              <a:rPr lang="zh-CN" altLang="zh-CN" dirty="0"/>
              <a:t>之间存在一条边</a:t>
            </a:r>
            <a:r>
              <a:rPr lang="en-US" altLang="zh-CN" dirty="0"/>
              <a:t>(</a:t>
            </a:r>
            <a:r>
              <a:rPr lang="en-US" altLang="zh-CN" dirty="0" err="1"/>
              <a:t>v,w</a:t>
            </a:r>
            <a:r>
              <a:rPr lang="en-US" altLang="zh-CN" dirty="0"/>
              <a:t>) </a:t>
            </a:r>
            <a:r>
              <a:rPr lang="zh-CN" altLang="zh-CN" dirty="0" smtClean="0"/>
              <a:t>，</a:t>
            </a:r>
            <a:r>
              <a:rPr lang="zh-CN" altLang="zh-CN" dirty="0"/>
              <a:t>则称</a:t>
            </a:r>
            <a:endParaRPr lang="en-US" altLang="zh-CN" dirty="0" smtClean="0"/>
          </a:p>
          <a:p>
            <a:pPr lvl="1"/>
            <a:r>
              <a:rPr lang="zh-CN" altLang="zh-CN" dirty="0"/>
              <a:t>则称</a:t>
            </a:r>
            <a:r>
              <a:rPr lang="en-US" altLang="zh-CN" dirty="0"/>
              <a:t>v</a:t>
            </a:r>
            <a:r>
              <a:rPr lang="zh-CN" altLang="zh-CN" dirty="0"/>
              <a:t>和</a:t>
            </a:r>
            <a:r>
              <a:rPr lang="en-US" altLang="zh-CN" dirty="0"/>
              <a:t>w</a:t>
            </a:r>
            <a:r>
              <a:rPr lang="zh-CN" altLang="zh-CN" dirty="0"/>
              <a:t>是相邻的（</a:t>
            </a:r>
            <a:r>
              <a:rPr lang="en-US" altLang="zh-CN" dirty="0"/>
              <a:t>adjacent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顶点</a:t>
            </a:r>
            <a:r>
              <a:rPr lang="en-US" altLang="zh-CN" dirty="0"/>
              <a:t>v </a:t>
            </a:r>
            <a:r>
              <a:rPr lang="zh-CN" altLang="zh-CN" dirty="0"/>
              <a:t>和</a:t>
            </a:r>
            <a:r>
              <a:rPr lang="en-US" altLang="zh-CN" dirty="0"/>
              <a:t>w </a:t>
            </a:r>
            <a:r>
              <a:rPr lang="zh-CN" altLang="zh-CN" dirty="0"/>
              <a:t>互为邻接点</a:t>
            </a:r>
            <a:r>
              <a:rPr lang="zh-CN" altLang="zh-CN" dirty="0" smtClean="0"/>
              <a:t>（</a:t>
            </a:r>
            <a:r>
              <a:rPr lang="en-US" altLang="zh-CN" dirty="0" smtClean="0"/>
              <a:t>adjacent </a:t>
            </a:r>
            <a:r>
              <a:rPr lang="en-US" altLang="zh-CN" dirty="0"/>
              <a:t>Vertices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边</a:t>
            </a:r>
            <a:r>
              <a:rPr lang="en-US" altLang="zh-CN" dirty="0"/>
              <a:t>(</a:t>
            </a:r>
            <a:r>
              <a:rPr lang="en-US" altLang="zh-CN" dirty="0" err="1"/>
              <a:t>v,w</a:t>
            </a:r>
            <a:r>
              <a:rPr lang="en-US" altLang="zh-CN" dirty="0"/>
              <a:t>) </a:t>
            </a:r>
            <a:r>
              <a:rPr lang="zh-CN" altLang="zh-CN" dirty="0"/>
              <a:t>和顶点</a:t>
            </a:r>
            <a:r>
              <a:rPr lang="en-US" altLang="zh-CN" dirty="0"/>
              <a:t>v </a:t>
            </a:r>
            <a:r>
              <a:rPr lang="zh-CN" altLang="zh-CN" dirty="0"/>
              <a:t>和</a:t>
            </a:r>
            <a:r>
              <a:rPr lang="en-US" altLang="zh-CN" dirty="0"/>
              <a:t>w </a:t>
            </a:r>
            <a:r>
              <a:rPr lang="zh-CN" altLang="zh-CN" dirty="0"/>
              <a:t>相</a:t>
            </a:r>
            <a:r>
              <a:rPr lang="zh-CN" altLang="zh-CN" dirty="0" smtClean="0"/>
              <a:t>关联</a:t>
            </a:r>
            <a:endParaRPr lang="zh-CN" altLang="zh-CN" dirty="0"/>
          </a:p>
          <a:p>
            <a:r>
              <a:rPr lang="zh-CN" altLang="zh-CN" dirty="0" smtClean="0"/>
              <a:t>对</a:t>
            </a:r>
            <a:r>
              <a:rPr lang="zh-CN" altLang="zh-CN" dirty="0" smtClean="0">
                <a:solidFill>
                  <a:srgbClr val="FF0000"/>
                </a:solidFill>
              </a:rPr>
              <a:t>有向图</a:t>
            </a:r>
            <a:r>
              <a:rPr lang="zh-CN" altLang="zh-CN" dirty="0"/>
              <a:t>，如果顶点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到</a:t>
            </a:r>
            <a:r>
              <a:rPr lang="zh-CN" altLang="zh-CN" dirty="0" smtClean="0"/>
              <a:t>顶点</a:t>
            </a:r>
            <a:r>
              <a:rPr lang="en-US" altLang="zh-CN" dirty="0" smtClean="0"/>
              <a:t>w</a:t>
            </a:r>
            <a:r>
              <a:rPr lang="zh-CN" altLang="en-US" dirty="0" smtClean="0"/>
              <a:t>有</a:t>
            </a:r>
            <a:r>
              <a:rPr lang="zh-CN" altLang="zh-CN" dirty="0" smtClean="0"/>
              <a:t>一</a:t>
            </a:r>
            <a:r>
              <a:rPr lang="zh-CN" altLang="zh-CN" dirty="0"/>
              <a:t>条边</a:t>
            </a:r>
            <a:r>
              <a:rPr lang="en-US" altLang="zh-CN" dirty="0"/>
              <a:t>&lt;</a:t>
            </a:r>
            <a:r>
              <a:rPr lang="en-US" altLang="zh-CN" dirty="0" err="1"/>
              <a:t>v,w</a:t>
            </a:r>
            <a:r>
              <a:rPr lang="en-US" altLang="zh-CN" dirty="0"/>
              <a:t>&gt; </a:t>
            </a:r>
            <a:r>
              <a:rPr lang="zh-CN" altLang="zh-CN" dirty="0"/>
              <a:t>，则</a:t>
            </a:r>
            <a:r>
              <a:rPr lang="zh-CN" altLang="zh-CN" dirty="0" smtClean="0"/>
              <a:t>称</a:t>
            </a:r>
            <a:endParaRPr lang="en-US" altLang="zh-CN" dirty="0" smtClean="0"/>
          </a:p>
          <a:p>
            <a:pPr lvl="1"/>
            <a:r>
              <a:rPr lang="zh-CN" altLang="zh-CN" dirty="0"/>
              <a:t>则该边从</a:t>
            </a:r>
            <a:r>
              <a:rPr lang="en-US" altLang="zh-CN" dirty="0"/>
              <a:t>v</a:t>
            </a:r>
            <a:r>
              <a:rPr lang="zh-CN" altLang="zh-CN" dirty="0"/>
              <a:t>出发，到</a:t>
            </a:r>
            <a:r>
              <a:rPr lang="en-US" altLang="zh-CN" dirty="0"/>
              <a:t>w</a:t>
            </a:r>
            <a:r>
              <a:rPr lang="zh-CN" altLang="zh-CN" dirty="0"/>
              <a:t>结束，即该边的起点为</a:t>
            </a:r>
            <a:r>
              <a:rPr lang="en-US" altLang="zh-CN" dirty="0"/>
              <a:t>v</a:t>
            </a:r>
            <a:r>
              <a:rPr lang="zh-CN" altLang="zh-CN" dirty="0"/>
              <a:t>，终点为</a:t>
            </a:r>
            <a:r>
              <a:rPr lang="en-US" altLang="zh-CN" dirty="0"/>
              <a:t>w</a:t>
            </a:r>
            <a:r>
              <a:rPr lang="zh-CN" altLang="zh-CN" dirty="0"/>
              <a:t>。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顶点</a:t>
            </a:r>
            <a:r>
              <a:rPr lang="en-US" altLang="zh-CN" dirty="0"/>
              <a:t>w </a:t>
            </a:r>
            <a:r>
              <a:rPr lang="zh-CN" altLang="zh-CN" dirty="0"/>
              <a:t>是</a:t>
            </a:r>
            <a:r>
              <a:rPr lang="en-US" altLang="zh-CN" dirty="0"/>
              <a:t>v</a:t>
            </a:r>
            <a:r>
              <a:rPr lang="zh-CN" altLang="zh-CN" dirty="0"/>
              <a:t>的邻接</a:t>
            </a:r>
            <a:r>
              <a:rPr lang="zh-CN" altLang="zh-CN" dirty="0" smtClean="0"/>
              <a:t>点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邻接</a:t>
            </a:r>
            <a:endParaRPr lang="zh-CN" altLang="en-US" sz="4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382" y="1197546"/>
            <a:ext cx="2831395" cy="289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说明: C:\Users\14764\AppData\Local\Microsoft\Windows\INetCache\Content.Word\graph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931" y="4221882"/>
            <a:ext cx="2664296" cy="21434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0385440" y="3542029"/>
            <a:ext cx="13548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无向图</a:t>
            </a:r>
            <a:r>
              <a:rPr lang="en-US" altLang="zh-CN"/>
              <a:t>G</a:t>
            </a:r>
            <a:r>
              <a:rPr lang="en-US" altLang="zh-CN" baseline="-25000"/>
              <a:t>1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7319342" y="5762577"/>
            <a:ext cx="13548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有向图</a:t>
            </a:r>
            <a:r>
              <a:rPr lang="en-US" altLang="zh-CN"/>
              <a:t>G</a:t>
            </a:r>
            <a:r>
              <a:rPr lang="en-US" altLang="zh-CN" baseline="-25000"/>
              <a:t>2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23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316758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6" y="62818"/>
            <a:ext cx="3064752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七巧板涂色问题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638086" y="1053530"/>
            <a:ext cx="10790426" cy="91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图所示七巧板，使用至多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种不同颜色对七巧板涂色，要求每个区域涂一种颜色，相邻区域的颜色互不相同。求涂色方案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620" y="3912211"/>
            <a:ext cx="441902" cy="46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20800" y="3436595"/>
            <a:ext cx="1259836" cy="1259836"/>
            <a:chOff x="1621009" y="3943273"/>
            <a:chExt cx="1260000" cy="1260000"/>
          </a:xfrm>
        </p:grpSpPr>
        <p:sp>
          <p:nvSpPr>
            <p:cNvPr id="10" name="直角三角形 9"/>
            <p:cNvSpPr/>
            <p:nvPr/>
          </p:nvSpPr>
          <p:spPr>
            <a:xfrm rot="13529780">
              <a:off x="1621009" y="3943273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7941" y="4342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94402" y="4533537"/>
            <a:ext cx="714829" cy="791514"/>
            <a:chOff x="2394712" y="5040357"/>
            <a:chExt cx="714922" cy="791617"/>
          </a:xfrm>
        </p:grpSpPr>
        <p:sp>
          <p:nvSpPr>
            <p:cNvPr id="13" name="直角三角形 12"/>
            <p:cNvSpPr/>
            <p:nvPr/>
          </p:nvSpPr>
          <p:spPr>
            <a:xfrm rot="8100000">
              <a:off x="2394712" y="5116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9351" y="5040357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28989" y="4171499"/>
            <a:ext cx="540428" cy="701909"/>
            <a:chOff x="2929369" y="4678273"/>
            <a:chExt cx="540498" cy="702000"/>
          </a:xfrm>
        </p:grpSpPr>
        <p:sp>
          <p:nvSpPr>
            <p:cNvPr id="16" name="矩形 15"/>
            <p:cNvSpPr/>
            <p:nvPr/>
          </p:nvSpPr>
          <p:spPr>
            <a:xfrm rot="18900000">
              <a:off x="2929369" y="4678273"/>
              <a:ext cx="540498" cy="702000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6071" y="4798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79467" y="3323600"/>
            <a:ext cx="722564" cy="715618"/>
            <a:chOff x="3679944" y="3830263"/>
            <a:chExt cx="722658" cy="715711"/>
          </a:xfrm>
        </p:grpSpPr>
        <p:sp>
          <p:nvSpPr>
            <p:cNvPr id="20" name="直角三角形 19"/>
            <p:cNvSpPr/>
            <p:nvPr/>
          </p:nvSpPr>
          <p:spPr>
            <a:xfrm rot="2684435">
              <a:off x="3687680" y="3830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79944" y="3942045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43726" y="4168715"/>
            <a:ext cx="800890" cy="791897"/>
            <a:chOff x="3244147" y="4675488"/>
            <a:chExt cx="800994" cy="792000"/>
          </a:xfrm>
        </p:grpSpPr>
        <p:sp>
          <p:nvSpPr>
            <p:cNvPr id="23" name="直角三角形 22"/>
            <p:cNvSpPr/>
            <p:nvPr/>
          </p:nvSpPr>
          <p:spPr>
            <a:xfrm rot="16200000">
              <a:off x="3244147" y="4675488"/>
              <a:ext cx="792000" cy="792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3181" y="500253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34133" y="3016099"/>
            <a:ext cx="5277138" cy="2111301"/>
            <a:chOff x="5034786" y="3522722"/>
            <a:chExt cx="5277825" cy="2111576"/>
          </a:xfrm>
          <a:solidFill>
            <a:srgbClr val="D2D2D2"/>
          </a:solidFill>
        </p:grpSpPr>
        <p:sp>
          <p:nvSpPr>
            <p:cNvPr id="26" name="右箭头 25"/>
            <p:cNvSpPr/>
            <p:nvPr/>
          </p:nvSpPr>
          <p:spPr>
            <a:xfrm>
              <a:off x="5034786" y="4269625"/>
              <a:ext cx="746596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5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202681" y="3522722"/>
              <a:ext cx="4109930" cy="2111576"/>
              <a:chOff x="6349089" y="3416042"/>
              <a:chExt cx="3963521" cy="2111576"/>
            </a:xfrm>
            <a:grpFill/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7154986" y="3416042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7594406" y="3636069"/>
                <a:ext cx="1511300" cy="0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9104120" y="3416042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 17"/>
              <p:cNvSpPr/>
              <p:nvPr/>
            </p:nvSpPr>
            <p:spPr bwMode="auto">
              <a:xfrm>
                <a:off x="7517889" y="4671753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>
                <a:off x="7374062" y="3834507"/>
                <a:ext cx="0" cy="1260000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7154986" y="5095618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9104120" y="5095618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9880610" y="424867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6349089" y="426391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7"/>
              <p:cNvSpPr>
                <a:spLocks noChangeArrowheads="1"/>
              </p:cNvSpPr>
              <p:nvPr/>
            </p:nvSpPr>
            <p:spPr bwMode="auto">
              <a:xfrm>
                <a:off x="8134056" y="430963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9344146" y="3841967"/>
                <a:ext cx="0" cy="1260000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7609770" y="5320567"/>
                <a:ext cx="1511300" cy="0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2" name="Freeform 17"/>
              <p:cNvSpPr/>
              <p:nvPr/>
            </p:nvSpPr>
            <p:spPr bwMode="auto">
              <a:xfrm flipH="1">
                <a:off x="8498030" y="4645007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6720129" y="377152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4" name="Freeform 17"/>
              <p:cNvSpPr/>
              <p:nvPr/>
            </p:nvSpPr>
            <p:spPr bwMode="auto">
              <a:xfrm flipV="1">
                <a:off x="6676435" y="465455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9520880" y="4643720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6" name="Freeform 17"/>
              <p:cNvSpPr/>
              <p:nvPr/>
            </p:nvSpPr>
            <p:spPr bwMode="auto">
              <a:xfrm flipV="1">
                <a:off x="9505640" y="3733343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  <a:extLst/>
            </p:spPr>
            <p:txBody>
              <a:bodyPr lIns="10799" tIns="28796" rIns="0" bIns="10799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08338" y="2535835"/>
            <a:ext cx="1286390" cy="1264135"/>
            <a:chOff x="2508663" y="3042395"/>
            <a:chExt cx="1286558" cy="1264300"/>
          </a:xfrm>
        </p:grpSpPr>
        <p:sp>
          <p:nvSpPr>
            <p:cNvPr id="48" name="直角三角形 47"/>
            <p:cNvSpPr/>
            <p:nvPr/>
          </p:nvSpPr>
          <p:spPr>
            <a:xfrm rot="18923499">
              <a:off x="2508663" y="3042395"/>
              <a:ext cx="1286558" cy="12643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51317" y="3752468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638086" y="1998287"/>
            <a:ext cx="10790426" cy="91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将七巧板的每个区域看成一个顶点，如果两个区域相邻，则这两个顶点之间有边相连，从而将七巧板抽象为图结构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8086" y="5232356"/>
            <a:ext cx="10897094" cy="91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某公司生产若干种化学制品，其中有些制品放在一起可能会产生化学反应，因此公司必须将仓库分成相互隔离的若干区，请设计合理的仓库分区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8086" y="6131400"/>
            <a:ext cx="10790426" cy="4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制品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发生化学反应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顶点之间有边相连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逻辑关系</a:t>
            </a:r>
            <a:endParaRPr lang="zh-CN" altLang="en-US" dirty="0"/>
          </a:p>
        </p:txBody>
      </p:sp>
      <p:sp>
        <p:nvSpPr>
          <p:cNvPr id="4" name="Text Box 45"/>
          <p:cNvSpPr txBox="1">
            <a:spLocks noGrp="1" noChangeArrowheads="1"/>
          </p:cNvSpPr>
          <p:nvPr>
            <p:ph idx="1"/>
          </p:nvPr>
        </p:nvSpPr>
        <p:spPr bwMode="auto">
          <a:xfrm>
            <a:off x="609521" y="1394148"/>
            <a:ext cx="10971372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结构中，数据元素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之间具有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关系，逻辑关系表现为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前驱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树结构中，结点之间具有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层次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关系，逻辑关系表现为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双亲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孩子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图结构中，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两个顶点之间都可能有关系，逻辑关系表现为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6921641" cy="47298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mtClean="0"/>
              <a:t>对无向图，</a:t>
            </a:r>
            <a:r>
              <a:rPr lang="zh-CN" altLang="zh-CN"/>
              <a:t>和顶点相关联的边的数目称为顶点的度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mtClean="0"/>
              <a:t>如</a:t>
            </a:r>
            <a:r>
              <a:rPr lang="en-US" altLang="zh-CN" smtClean="0"/>
              <a:t>G</a:t>
            </a:r>
            <a:r>
              <a:rPr lang="en-US" altLang="zh-CN" baseline="-25000" smtClean="0"/>
              <a:t>1</a:t>
            </a:r>
            <a:r>
              <a:rPr lang="zh-CN" altLang="zh-CN" smtClean="0"/>
              <a:t>中</a:t>
            </a:r>
            <a:r>
              <a:rPr lang="zh-CN" altLang="zh-CN"/>
              <a:t>顶点</a:t>
            </a:r>
            <a:r>
              <a:rPr lang="en-US" altLang="zh-CN"/>
              <a:t>C</a:t>
            </a:r>
            <a:r>
              <a:rPr lang="zh-CN" altLang="zh-CN"/>
              <a:t>的度</a:t>
            </a:r>
            <a:r>
              <a:rPr lang="en-US" altLang="zh-CN"/>
              <a:t>Degree(C)</a:t>
            </a:r>
            <a:r>
              <a:rPr lang="zh-CN" altLang="zh-CN" smtClean="0"/>
              <a:t>为</a:t>
            </a:r>
            <a:r>
              <a:rPr lang="en-US" altLang="zh-CN" smtClean="0"/>
              <a:t>    </a:t>
            </a:r>
            <a:r>
              <a:rPr lang="zh-CN" altLang="zh-CN" smtClean="0"/>
              <a:t>。</a:t>
            </a:r>
            <a:endParaRPr lang="zh-CN" altLang="zh-CN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mtClean="0"/>
              <a:t>对有向图，</a:t>
            </a:r>
            <a:r>
              <a:rPr lang="zh-CN" altLang="zh-CN"/>
              <a:t>从某顶点出发的边的数目称为顶点的出度（</a:t>
            </a:r>
            <a:r>
              <a:rPr lang="en-US" altLang="zh-CN"/>
              <a:t>OutDegree</a:t>
            </a:r>
            <a:r>
              <a:rPr lang="zh-CN" altLang="zh-CN" smtClean="0"/>
              <a:t>），</a:t>
            </a:r>
            <a:r>
              <a:rPr lang="zh-CN" altLang="en-US" smtClean="0"/>
              <a:t>以</a:t>
            </a:r>
            <a:r>
              <a:rPr lang="zh-CN" altLang="zh-CN" smtClean="0"/>
              <a:t>该顶点</a:t>
            </a:r>
            <a:r>
              <a:rPr lang="zh-CN" altLang="en-US" smtClean="0"/>
              <a:t>结束</a:t>
            </a:r>
            <a:r>
              <a:rPr lang="zh-CN" altLang="zh-CN" smtClean="0"/>
              <a:t>的</a:t>
            </a:r>
            <a:r>
              <a:rPr lang="zh-CN" altLang="en-US" smtClean="0"/>
              <a:t>边的</a:t>
            </a:r>
            <a:r>
              <a:rPr lang="zh-CN" altLang="zh-CN" smtClean="0"/>
              <a:t>数目</a:t>
            </a:r>
            <a:r>
              <a:rPr lang="zh-CN" altLang="zh-CN"/>
              <a:t>称为顶点的入度（</a:t>
            </a:r>
            <a:r>
              <a:rPr lang="en-US" altLang="zh-CN"/>
              <a:t>InDegree</a:t>
            </a:r>
            <a:r>
              <a:rPr lang="zh-CN" altLang="zh-CN" smtClean="0"/>
              <a:t>），</a:t>
            </a:r>
            <a:r>
              <a:rPr lang="zh-CN" altLang="zh-CN"/>
              <a:t>顶点的</a:t>
            </a:r>
            <a:r>
              <a:rPr lang="zh-CN" altLang="zh-CN">
                <a:solidFill>
                  <a:srgbClr val="FF0000"/>
                </a:solidFill>
              </a:rPr>
              <a:t>度</a:t>
            </a:r>
            <a:r>
              <a:rPr lang="zh-CN" altLang="zh-CN"/>
              <a:t>为其</a:t>
            </a:r>
            <a:r>
              <a:rPr lang="zh-CN" altLang="zh-CN">
                <a:solidFill>
                  <a:srgbClr val="FF0000"/>
                </a:solidFill>
              </a:rPr>
              <a:t>出度与入度之和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如</a:t>
            </a:r>
            <a:r>
              <a:rPr lang="en-US" altLang="zh-CN" smtClean="0"/>
              <a:t>G</a:t>
            </a:r>
            <a:r>
              <a:rPr lang="en-US" altLang="zh-CN" baseline="-25000" smtClean="0"/>
              <a:t>2</a:t>
            </a:r>
            <a:r>
              <a:rPr lang="zh-CN" altLang="zh-CN" smtClean="0"/>
              <a:t>中</a:t>
            </a:r>
            <a:r>
              <a:rPr lang="zh-CN" altLang="zh-CN"/>
              <a:t>顶点</a:t>
            </a:r>
            <a:r>
              <a:rPr lang="en-US" altLang="zh-CN"/>
              <a:t>A</a:t>
            </a:r>
            <a:r>
              <a:rPr lang="zh-CN" altLang="zh-CN"/>
              <a:t>的出度</a:t>
            </a:r>
            <a:r>
              <a:rPr lang="zh-CN" altLang="zh-CN" smtClean="0"/>
              <a:t>为</a:t>
            </a:r>
            <a:r>
              <a:rPr lang="en-US" altLang="zh-CN" smtClean="0"/>
              <a:t>    </a:t>
            </a:r>
            <a:r>
              <a:rPr lang="zh-CN" altLang="zh-CN"/>
              <a:t>，</a:t>
            </a:r>
            <a:r>
              <a:rPr lang="zh-CN" altLang="zh-CN" smtClean="0"/>
              <a:t>入</a:t>
            </a:r>
            <a:r>
              <a:rPr lang="zh-CN" altLang="zh-CN"/>
              <a:t>度</a:t>
            </a:r>
            <a:r>
              <a:rPr lang="zh-CN" altLang="zh-CN" smtClean="0"/>
              <a:t>为</a:t>
            </a:r>
            <a:r>
              <a:rPr lang="en-US" altLang="zh-CN" smtClean="0"/>
              <a:t>     </a:t>
            </a:r>
            <a:r>
              <a:rPr lang="zh-CN" altLang="zh-CN" smtClean="0"/>
              <a:t>，</a:t>
            </a:r>
            <a:r>
              <a:rPr lang="en-US" altLang="zh-CN"/>
              <a:t>A</a:t>
            </a:r>
            <a:r>
              <a:rPr lang="zh-CN" altLang="zh-CN"/>
              <a:t>的度</a:t>
            </a:r>
            <a:r>
              <a:rPr lang="zh-CN" altLang="zh-CN" smtClean="0"/>
              <a:t>为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en-US" altLang="zh-CN" smtClean="0"/>
              <a:t>  </a:t>
            </a:r>
            <a:r>
              <a:rPr lang="zh-CN" altLang="zh-CN" smtClean="0"/>
              <a:t>。</a:t>
            </a:r>
            <a:endParaRPr lang="zh-CN" altLang="zh-CN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n</a:t>
            </a:r>
            <a:r>
              <a:rPr lang="zh-CN" altLang="zh-CN"/>
              <a:t>个顶点</a:t>
            </a:r>
            <a:r>
              <a:rPr lang="en-US" altLang="zh-CN"/>
              <a:t>e</a:t>
            </a:r>
            <a:r>
              <a:rPr lang="zh-CN" altLang="zh-CN"/>
              <a:t>条边的图，所有顶点的度值之和为边数的</a:t>
            </a:r>
            <a:r>
              <a:rPr lang="en-US" altLang="zh-CN"/>
              <a:t>2</a:t>
            </a:r>
            <a:r>
              <a:rPr lang="zh-CN" altLang="zh-CN" smtClean="0"/>
              <a:t>倍</a:t>
            </a:r>
            <a:r>
              <a:rPr lang="zh-CN" altLang="en-US" smtClean="0"/>
              <a:t>，即：</a:t>
            </a:r>
            <a:endParaRPr lang="en-US" altLang="zh-CN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顶点的度</a:t>
            </a:r>
            <a:r>
              <a:rPr lang="zh-CN" altLang="zh-CN"/>
              <a:t>（</a:t>
            </a:r>
            <a:r>
              <a:rPr lang="en-US" altLang="zh-CN"/>
              <a:t>Degree</a:t>
            </a:r>
            <a:r>
              <a:rPr lang="zh-CN" altLang="zh-CN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382" y="1197546"/>
            <a:ext cx="2831395" cy="289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说明: C:\Users\14764\AppData\Local\Microsoft\Windows\INetCache\Content.Word\graph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931" y="4221882"/>
            <a:ext cx="2664296" cy="21434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915388" y="2061642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9035" y="4111793"/>
            <a:ext cx="33374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88644" y="4111793"/>
            <a:ext cx="42861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9145" y="4509914"/>
            <a:ext cx="40107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en-US" altLang="zh-CN" smtClean="0"/>
              <a:t>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06974" y="5196661"/>
                <a:ext cx="3198376" cy="1207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e</m:t>
                      </m:r>
                      <m:r>
                        <a:rPr lang="en-US" altLang="zh-CN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𝐷𝑒𝑔𝑟𝑒𝑒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4" y="5196661"/>
                <a:ext cx="3198376" cy="1207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328880" y="3518306"/>
            <a:ext cx="13548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无向图</a:t>
            </a:r>
            <a:r>
              <a:rPr lang="en-US" altLang="zh-CN"/>
              <a:t>G</a:t>
            </a:r>
            <a:r>
              <a:rPr lang="en-US" altLang="zh-CN" baseline="-25000"/>
              <a:t>1</a:t>
            </a:r>
            <a:endParaRPr lang="zh-CN" altLang="zh-CN"/>
          </a:p>
        </p:txBody>
      </p:sp>
      <p:sp>
        <p:nvSpPr>
          <p:cNvPr id="12" name="矩形 11"/>
          <p:cNvSpPr/>
          <p:nvPr/>
        </p:nvSpPr>
        <p:spPr>
          <a:xfrm>
            <a:off x="7442990" y="5906168"/>
            <a:ext cx="13548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有向图</a:t>
            </a:r>
            <a:r>
              <a:rPr lang="en-US" altLang="zh-CN"/>
              <a:t>G</a:t>
            </a:r>
            <a:r>
              <a:rPr lang="en-US" altLang="zh-CN" baseline="-25000"/>
              <a:t>2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25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1306" y="1355484"/>
            <a:ext cx="7848196" cy="50986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/>
              <a:t>图中的一条</a:t>
            </a:r>
            <a:r>
              <a:rPr lang="zh-CN" altLang="zh-CN">
                <a:solidFill>
                  <a:srgbClr val="FF0000"/>
                </a:solidFill>
              </a:rPr>
              <a:t>路径指的是一个顶点</a:t>
            </a:r>
            <a:r>
              <a:rPr lang="zh-CN" altLang="zh-CN" smtClean="0">
                <a:solidFill>
                  <a:srgbClr val="FF0000"/>
                </a:solidFill>
              </a:rPr>
              <a:t>序列</a:t>
            </a:r>
            <a:r>
              <a:rPr lang="zh-CN" altLang="en-US" smtClean="0"/>
              <a:t>（</a:t>
            </a:r>
            <a:r>
              <a:rPr lang="en-US" altLang="zh-CN" smtClean="0"/>
              <a:t>v</a:t>
            </a:r>
            <a:r>
              <a:rPr lang="en-US" altLang="zh-CN" baseline="-25000" smtClean="0"/>
              <a:t>0</a:t>
            </a:r>
            <a:r>
              <a:rPr lang="zh-CN" altLang="zh-CN" baseline="-25000"/>
              <a:t>，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zh-CN" altLang="zh-CN" baseline="-25000"/>
              <a:t>，</a:t>
            </a:r>
            <a:r>
              <a:rPr lang="en-US" altLang="zh-CN"/>
              <a:t>…</a:t>
            </a:r>
            <a:r>
              <a:rPr lang="zh-CN" altLang="zh-CN" baseline="-25000"/>
              <a:t>，</a:t>
            </a:r>
            <a:r>
              <a:rPr lang="en-US" altLang="zh-CN" smtClean="0"/>
              <a:t>v</a:t>
            </a:r>
            <a:r>
              <a:rPr lang="en-US" altLang="zh-CN" baseline="-25000" smtClean="0"/>
              <a:t>m</a:t>
            </a:r>
            <a:r>
              <a:rPr lang="zh-CN" altLang="en-US" smtClean="0"/>
              <a:t>），</a:t>
            </a:r>
            <a:r>
              <a:rPr lang="zh-CN" altLang="zh-CN" smtClean="0"/>
              <a:t>其中</a:t>
            </a:r>
            <a:r>
              <a:rPr lang="en-US" altLang="zh-CN"/>
              <a:t>(v</a:t>
            </a:r>
            <a:r>
              <a:rPr lang="en-US" altLang="zh-CN" baseline="-25000"/>
              <a:t>i</a:t>
            </a:r>
            <a:r>
              <a:rPr lang="en-US" altLang="zh-CN"/>
              <a:t>,v</a:t>
            </a:r>
            <a:r>
              <a:rPr lang="en-US" altLang="zh-CN" baseline="-25000"/>
              <a:t>i+1</a:t>
            </a:r>
            <a:r>
              <a:rPr lang="en-US" altLang="zh-CN"/>
              <a:t>)</a:t>
            </a:r>
            <a:r>
              <a:rPr lang="zh-CN" altLang="zh-CN"/>
              <a:t>∈</a:t>
            </a:r>
            <a:r>
              <a:rPr lang="en-US" altLang="zh-CN" smtClean="0"/>
              <a:t>E</a:t>
            </a:r>
            <a:r>
              <a:rPr lang="zh-CN" altLang="zh-CN" smtClean="0"/>
              <a:t>或</a:t>
            </a:r>
            <a:r>
              <a:rPr lang="en-US" altLang="zh-CN"/>
              <a:t>&lt;v</a:t>
            </a:r>
            <a:r>
              <a:rPr lang="en-US" altLang="zh-CN" baseline="-25000"/>
              <a:t>i</a:t>
            </a:r>
            <a:r>
              <a:rPr lang="en-US" altLang="zh-CN"/>
              <a:t>,v</a:t>
            </a:r>
            <a:r>
              <a:rPr lang="en-US" altLang="zh-CN" baseline="-25000"/>
              <a:t>i+1</a:t>
            </a:r>
            <a:r>
              <a:rPr lang="en-US" altLang="zh-CN"/>
              <a:t>&gt;</a:t>
            </a:r>
            <a:r>
              <a:rPr lang="zh-CN" altLang="zh-CN"/>
              <a:t>∈</a:t>
            </a:r>
            <a:r>
              <a:rPr lang="en-US" altLang="zh-CN" smtClean="0"/>
              <a:t>E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rgbClr val="FF0000"/>
                </a:solidFill>
              </a:rPr>
              <a:t>无权路径的长度为边的数量；带权路径的长度为所有边的权值之和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G</a:t>
            </a:r>
            <a:r>
              <a:rPr lang="en-US" altLang="zh-CN" baseline="-25000" smtClean="0"/>
              <a:t>1</a:t>
            </a:r>
            <a:r>
              <a:rPr lang="zh-CN" altLang="zh-CN"/>
              <a:t>中</a:t>
            </a:r>
            <a:r>
              <a:rPr lang="zh-CN" altLang="zh-CN" smtClean="0"/>
              <a:t>路径</a:t>
            </a:r>
            <a:r>
              <a:rPr lang="en-US" altLang="zh-CN" smtClean="0"/>
              <a:t>Path1</a:t>
            </a:r>
            <a:r>
              <a:rPr lang="zh-CN" altLang="zh-CN" smtClean="0"/>
              <a:t>：</a:t>
            </a:r>
            <a:r>
              <a:rPr lang="en-US" altLang="zh-CN" smtClean="0"/>
              <a:t>(</a:t>
            </a:r>
            <a:r>
              <a:rPr lang="en-US" altLang="zh-CN"/>
              <a:t>A,B,C,D,F)</a:t>
            </a:r>
            <a:r>
              <a:rPr lang="zh-CN" altLang="zh-CN"/>
              <a:t>是从顶点</a:t>
            </a:r>
            <a:r>
              <a:rPr lang="en-US" altLang="zh-CN"/>
              <a:t>A</a:t>
            </a:r>
            <a:r>
              <a:rPr lang="zh-CN" altLang="zh-CN"/>
              <a:t>到</a:t>
            </a:r>
            <a:r>
              <a:rPr lang="en-US" altLang="zh-CN"/>
              <a:t>F</a:t>
            </a:r>
            <a:r>
              <a:rPr lang="zh-CN" altLang="zh-CN"/>
              <a:t>的长度为</a:t>
            </a:r>
            <a:r>
              <a:rPr lang="en-US" altLang="zh-CN"/>
              <a:t>4</a:t>
            </a:r>
            <a:r>
              <a:rPr lang="zh-CN" altLang="zh-CN"/>
              <a:t>的路径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G</a:t>
            </a:r>
            <a:r>
              <a:rPr lang="en-US" altLang="zh-CN" baseline="-25000" smtClean="0"/>
              <a:t>4</a:t>
            </a:r>
            <a:r>
              <a:rPr lang="zh-CN" altLang="zh-CN"/>
              <a:t>中路径</a:t>
            </a:r>
            <a:r>
              <a:rPr lang="en-US" altLang="zh-CN"/>
              <a:t>Path2</a:t>
            </a:r>
            <a:r>
              <a:rPr lang="zh-CN" altLang="zh-CN"/>
              <a:t>：</a:t>
            </a:r>
            <a:r>
              <a:rPr lang="en-US" altLang="zh-CN"/>
              <a:t>(A,C,D)</a:t>
            </a:r>
            <a:r>
              <a:rPr lang="zh-CN" altLang="zh-CN"/>
              <a:t>是从顶点</a:t>
            </a:r>
            <a:r>
              <a:rPr lang="en-US" altLang="zh-CN"/>
              <a:t>A</a:t>
            </a:r>
            <a:r>
              <a:rPr lang="zh-CN" altLang="zh-CN"/>
              <a:t>到</a:t>
            </a:r>
            <a:r>
              <a:rPr lang="en-US" altLang="zh-CN"/>
              <a:t>D</a:t>
            </a:r>
            <a:r>
              <a:rPr lang="zh-CN" altLang="zh-CN"/>
              <a:t>长度为</a:t>
            </a:r>
            <a:r>
              <a:rPr lang="en-US" altLang="zh-CN"/>
              <a:t>11</a:t>
            </a:r>
            <a:r>
              <a:rPr lang="zh-CN" altLang="zh-CN"/>
              <a:t>的路径</a:t>
            </a:r>
            <a:r>
              <a:rPr lang="zh-CN" altLang="zh-CN" smtClean="0"/>
              <a:t>。</a:t>
            </a:r>
            <a:endParaRPr lang="zh-CN" altLang="zh-CN"/>
          </a:p>
          <a:p>
            <a:pPr>
              <a:lnSpc>
                <a:spcPct val="120000"/>
              </a:lnSpc>
            </a:pPr>
            <a:r>
              <a:rPr lang="zh-CN" altLang="zh-CN"/>
              <a:t>若路径中的顶点没有重复，称为</a:t>
            </a:r>
            <a:r>
              <a:rPr lang="zh-CN" altLang="zh-CN">
                <a:solidFill>
                  <a:srgbClr val="FF0000"/>
                </a:solidFill>
              </a:rPr>
              <a:t>简单路径</a:t>
            </a:r>
            <a:r>
              <a:rPr lang="zh-CN" altLang="zh-CN" smtClean="0"/>
              <a:t>。</a:t>
            </a:r>
            <a:r>
              <a:rPr lang="en-US" altLang="zh-CN" smtClean="0"/>
              <a:t>Path1</a:t>
            </a:r>
            <a:r>
              <a:rPr lang="zh-CN" altLang="zh-CN"/>
              <a:t>和</a:t>
            </a:r>
            <a:r>
              <a:rPr lang="en-US" altLang="zh-CN"/>
              <a:t>Path2</a:t>
            </a:r>
            <a:r>
              <a:rPr lang="zh-CN" altLang="zh-CN"/>
              <a:t>都为简单路径。</a:t>
            </a:r>
          </a:p>
          <a:p>
            <a:pPr>
              <a:lnSpc>
                <a:spcPct val="120000"/>
              </a:lnSpc>
            </a:pPr>
            <a:r>
              <a:rPr lang="zh-CN" altLang="zh-CN"/>
              <a:t>起点和终点相同的路径称为</a:t>
            </a:r>
            <a:r>
              <a:rPr lang="zh-CN" altLang="zh-CN" smtClean="0"/>
              <a:t>回路</a:t>
            </a:r>
            <a:r>
              <a:rPr lang="zh-CN" altLang="en-US" smtClean="0"/>
              <a:t>、</a:t>
            </a:r>
            <a:r>
              <a:rPr lang="zh-CN" altLang="zh-CN" smtClean="0"/>
              <a:t>环或</a:t>
            </a:r>
            <a:r>
              <a:rPr lang="zh-CN" altLang="en-US" smtClean="0"/>
              <a:t>圈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zh-CN" smtClean="0"/>
              <a:t>除了</a:t>
            </a:r>
            <a:r>
              <a:rPr lang="zh-CN" altLang="zh-CN"/>
              <a:t>起点和终点相同，无其他重复顶点的路径称为简单回路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en-US" altLang="zh-CN" sz="2500" smtClean="0"/>
              <a:t>G</a:t>
            </a:r>
            <a:r>
              <a:rPr lang="en-US" altLang="zh-CN" sz="2500" baseline="-25000" smtClean="0"/>
              <a:t>1</a:t>
            </a:r>
            <a:r>
              <a:rPr lang="zh-CN" altLang="zh-CN" sz="2500" smtClean="0"/>
              <a:t>中</a:t>
            </a:r>
            <a:r>
              <a:rPr lang="en-US" altLang="zh-CN" sz="2500" smtClean="0"/>
              <a:t>Path3</a:t>
            </a:r>
            <a:r>
              <a:rPr lang="zh-CN" altLang="zh-CN" sz="2500"/>
              <a:t>：</a:t>
            </a:r>
            <a:r>
              <a:rPr lang="en-US" altLang="zh-CN" sz="2500"/>
              <a:t>(A,B,C,E,A)</a:t>
            </a:r>
            <a:r>
              <a:rPr lang="zh-CN" altLang="zh-CN" sz="2500"/>
              <a:t>是简单回路</a:t>
            </a:r>
            <a:r>
              <a:rPr lang="zh-CN" altLang="zh-CN" sz="2500" smtClean="0"/>
              <a:t>。</a:t>
            </a:r>
            <a:endParaRPr lang="en-US" altLang="zh-CN" sz="2500" smtClean="0"/>
          </a:p>
          <a:p>
            <a:pPr lvl="1"/>
            <a:r>
              <a:rPr lang="en-US" altLang="zh-CN" sz="2500" smtClean="0"/>
              <a:t>G</a:t>
            </a:r>
            <a:r>
              <a:rPr lang="en-US" altLang="zh-CN" sz="2500" baseline="-25000" smtClean="0"/>
              <a:t>4</a:t>
            </a:r>
            <a:r>
              <a:rPr lang="zh-CN" altLang="zh-CN" sz="2500"/>
              <a:t>中的</a:t>
            </a:r>
            <a:r>
              <a:rPr lang="en-US" altLang="zh-CN" sz="2500"/>
              <a:t>Path4</a:t>
            </a:r>
            <a:r>
              <a:rPr lang="zh-CN" altLang="zh-CN" sz="2500"/>
              <a:t>：</a:t>
            </a:r>
            <a:r>
              <a:rPr lang="en-US" altLang="zh-CN" sz="2500"/>
              <a:t>(A,C,D,A)</a:t>
            </a:r>
            <a:r>
              <a:rPr lang="zh-CN" altLang="zh-CN" sz="2500"/>
              <a:t>是简单回路</a:t>
            </a:r>
            <a:r>
              <a:rPr lang="zh-CN" altLang="zh-CN" sz="2500" smtClean="0"/>
              <a:t>。</a:t>
            </a:r>
            <a:endParaRPr lang="zh-CN" altLang="en-US" sz="25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018" y="707620"/>
            <a:ext cx="2831395" cy="289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343" y="4058099"/>
            <a:ext cx="2462093" cy="22051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14390" y="3364416"/>
            <a:ext cx="13548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无向图</a:t>
            </a:r>
            <a:r>
              <a:rPr lang="en-US" altLang="zh-CN"/>
              <a:t>G</a:t>
            </a:r>
            <a:r>
              <a:rPr lang="en-US" altLang="zh-CN" baseline="-25000"/>
              <a:t>1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8047608" y="6003593"/>
            <a:ext cx="142378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有</a:t>
            </a:r>
            <a:r>
              <a:rPr lang="zh-CN" altLang="zh-CN" smtClean="0"/>
              <a:t>向</a:t>
            </a:r>
            <a:r>
              <a:rPr lang="zh-CN" altLang="en-US"/>
              <a:t>网</a:t>
            </a:r>
            <a:r>
              <a:rPr lang="en-US" altLang="zh-CN" smtClean="0"/>
              <a:t>G</a:t>
            </a:r>
            <a:r>
              <a:rPr lang="en-US" altLang="zh-CN" baseline="-25000" smtClean="0"/>
              <a:t>4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96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设有两个图</a:t>
            </a:r>
            <a:r>
              <a:rPr lang="en-US" altLang="zh-CN"/>
              <a:t>G</a:t>
            </a:r>
            <a:r>
              <a:rPr lang="zh-CN" altLang="en-US"/>
              <a:t>＝</a:t>
            </a:r>
            <a:r>
              <a:rPr lang="en-US" altLang="zh-CN"/>
              <a:t>(V,  E)</a:t>
            </a:r>
            <a:r>
              <a:rPr lang="zh-CN" altLang="en-US"/>
              <a:t>和</a:t>
            </a:r>
            <a:r>
              <a:rPr lang="en-US" altLang="zh-CN"/>
              <a:t>G’</a:t>
            </a:r>
            <a:r>
              <a:rPr lang="zh-CN" altLang="en-US"/>
              <a:t>＝</a:t>
            </a:r>
            <a:r>
              <a:rPr lang="en-US" altLang="zh-CN"/>
              <a:t>(V ’, E ’) </a:t>
            </a:r>
            <a:r>
              <a:rPr lang="zh-CN" altLang="en-US"/>
              <a:t>，若</a:t>
            </a:r>
            <a:r>
              <a:rPr lang="en-US" altLang="zh-CN"/>
              <a:t>V ’</a:t>
            </a:r>
            <a:r>
              <a:rPr lang="zh-CN" altLang="en-US"/>
              <a:t>是</a:t>
            </a:r>
            <a:r>
              <a:rPr lang="en-US" altLang="zh-CN"/>
              <a:t>V </a:t>
            </a:r>
            <a:r>
              <a:rPr lang="zh-CN" altLang="en-US"/>
              <a:t>的子集，即</a:t>
            </a:r>
            <a:r>
              <a:rPr lang="en-US" altLang="zh-CN"/>
              <a:t>V ’ ⊆ V </a:t>
            </a:r>
            <a:r>
              <a:rPr lang="zh-CN" altLang="en-US"/>
              <a:t>，并且</a:t>
            </a:r>
            <a:r>
              <a:rPr lang="en-US" altLang="zh-CN"/>
              <a:t>E ’</a:t>
            </a:r>
            <a:r>
              <a:rPr lang="zh-CN" altLang="en-US"/>
              <a:t>是</a:t>
            </a:r>
            <a:r>
              <a:rPr lang="en-US" altLang="zh-CN"/>
              <a:t>E </a:t>
            </a:r>
            <a:r>
              <a:rPr lang="zh-CN" altLang="en-US"/>
              <a:t>的子集，即</a:t>
            </a:r>
            <a:r>
              <a:rPr lang="en-US" altLang="zh-CN"/>
              <a:t>E ’ ⊆ E </a:t>
            </a:r>
            <a:r>
              <a:rPr lang="zh-CN" altLang="en-US"/>
              <a:t>，则称</a:t>
            </a:r>
            <a:r>
              <a:rPr lang="en-US" altLang="zh-CN"/>
              <a:t>G’</a:t>
            </a:r>
            <a:r>
              <a:rPr lang="zh-CN" altLang="en-US"/>
              <a:t>为</a:t>
            </a:r>
            <a:r>
              <a:rPr lang="en-US" altLang="zh-CN"/>
              <a:t>G</a:t>
            </a:r>
            <a:r>
              <a:rPr lang="zh-CN" altLang="en-US"/>
              <a:t>的子图，记为</a:t>
            </a:r>
            <a:r>
              <a:rPr lang="en-US" altLang="zh-CN"/>
              <a:t>G’ ⊆ G </a:t>
            </a:r>
            <a:r>
              <a:rPr lang="zh-CN" altLang="en-US"/>
              <a:t>。</a:t>
            </a:r>
          </a:p>
          <a:p>
            <a:r>
              <a:rPr lang="zh-CN" altLang="en-US"/>
              <a:t>若</a:t>
            </a:r>
            <a:r>
              <a:rPr lang="en-US" altLang="zh-CN"/>
              <a:t>G’</a:t>
            </a:r>
            <a:r>
              <a:rPr lang="zh-CN" altLang="en-US"/>
              <a:t>为</a:t>
            </a:r>
            <a:r>
              <a:rPr lang="en-US" altLang="zh-CN"/>
              <a:t>G</a:t>
            </a:r>
            <a:r>
              <a:rPr lang="zh-CN" altLang="en-US"/>
              <a:t>的子图，并且</a:t>
            </a:r>
            <a:r>
              <a:rPr lang="en-US" altLang="zh-CN"/>
              <a:t>V’</a:t>
            </a:r>
            <a:r>
              <a:rPr lang="zh-CN" altLang="en-US"/>
              <a:t>＝ </a:t>
            </a:r>
            <a:r>
              <a:rPr lang="en-US" altLang="zh-CN"/>
              <a:t>V </a:t>
            </a:r>
            <a:r>
              <a:rPr lang="zh-CN" altLang="en-US"/>
              <a:t>，则称</a:t>
            </a:r>
            <a:r>
              <a:rPr lang="en-US" altLang="zh-CN"/>
              <a:t>G’</a:t>
            </a:r>
            <a:r>
              <a:rPr lang="zh-CN" altLang="en-US"/>
              <a:t>为</a:t>
            </a:r>
            <a:r>
              <a:rPr lang="en-US" altLang="zh-CN"/>
              <a:t>G</a:t>
            </a:r>
            <a:r>
              <a:rPr lang="zh-CN" altLang="en-US"/>
              <a:t>的生成子图，即包含原图中所有顶点的子图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通常</a:t>
            </a:r>
            <a:r>
              <a:rPr lang="zh-CN" altLang="en-US" smtClean="0"/>
              <a:t>一</a:t>
            </a:r>
            <a:r>
              <a:rPr lang="zh-CN" altLang="en-US"/>
              <a:t>个</a:t>
            </a:r>
            <a:r>
              <a:rPr lang="zh-CN" altLang="en-US" smtClean="0"/>
              <a:t>图有多个子图。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子图和生成子图</a:t>
            </a:r>
          </a:p>
        </p:txBody>
      </p:sp>
    </p:spTree>
    <p:extLst>
      <p:ext uri="{BB962C8B-B14F-4D97-AF65-F5344CB8AC3E}">
        <p14:creationId xmlns:p14="http://schemas.microsoft.com/office/powerpoint/2010/main" val="32168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子图和生成子图示例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57476"/>
              </p:ext>
            </p:extLst>
          </p:nvPr>
        </p:nvGraphicFramePr>
        <p:xfrm>
          <a:off x="1054645" y="981522"/>
          <a:ext cx="10192766" cy="5400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4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无向图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2400" kern="1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的子图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的子图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的</a:t>
                      </a:r>
                      <a:r>
                        <a:rPr lang="zh-CN" sz="2400" kern="100" smtClean="0">
                          <a:solidFill>
                            <a:srgbClr val="000000"/>
                          </a:solidFill>
                          <a:effectLst/>
                        </a:rPr>
                        <a:t>生成子图</a:t>
                      </a:r>
                      <a:r>
                        <a:rPr lang="en-US" altLang="zh-CN" sz="2400" kern="10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1097554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有向图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2400" kern="100" baseline="-250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的子图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的子图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</a:rPr>
                        <a:t>的</a:t>
                      </a:r>
                      <a:r>
                        <a:rPr lang="zh-CN" sz="2400" kern="100" smtClean="0">
                          <a:solidFill>
                            <a:srgbClr val="000000"/>
                          </a:solidFill>
                          <a:effectLst/>
                        </a:rPr>
                        <a:t>生成子图</a:t>
                      </a:r>
                      <a:r>
                        <a:rPr lang="en-US" altLang="zh-CN" sz="2400" kern="10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2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808" name="图片 107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2" y="1515406"/>
            <a:ext cx="1800200" cy="18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7" name="图片 107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69" y="1515406"/>
            <a:ext cx="865609" cy="18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6" name="图片 1075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06" y="1556724"/>
            <a:ext cx="1369603" cy="20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5" name="图片 1075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18" y="1556724"/>
            <a:ext cx="1767036" cy="16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4" name="图片 107542" descr="说明: C:\Users\14764\AppData\Local\Microsoft\Windows\INetCache\Content.Word\graph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4422893"/>
            <a:ext cx="2016224" cy="16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3" name="图片 10778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58" y="4422893"/>
            <a:ext cx="2091555" cy="16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2" name="图片 1075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14" y="4326839"/>
            <a:ext cx="1729643" cy="168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1" name="图片 10778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19" y="4258211"/>
            <a:ext cx="2088233" cy="18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4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6777625" cy="5377925"/>
          </a:xfrm>
        </p:spPr>
        <p:txBody>
          <a:bodyPr>
            <a:normAutofit/>
          </a:bodyPr>
          <a:lstStyle/>
          <a:p>
            <a:r>
              <a:rPr lang="zh-CN" altLang="en-US"/>
              <a:t>如果从顶点</a:t>
            </a:r>
            <a:r>
              <a:rPr lang="en-US" altLang="zh-CN"/>
              <a:t>v</a:t>
            </a:r>
            <a:r>
              <a:rPr lang="zh-CN" altLang="en-US"/>
              <a:t>到顶点</a:t>
            </a:r>
            <a:r>
              <a:rPr lang="en-US" altLang="zh-CN" smtClean="0"/>
              <a:t>w</a:t>
            </a:r>
            <a:r>
              <a:rPr lang="zh-CN" altLang="en-US" smtClean="0"/>
              <a:t>存在路径</a:t>
            </a:r>
            <a:r>
              <a:rPr lang="zh-CN" altLang="en-US"/>
              <a:t>，则称顶点</a:t>
            </a:r>
            <a:r>
              <a:rPr lang="en-US" altLang="zh-CN"/>
              <a:t>v</a:t>
            </a:r>
            <a:r>
              <a:rPr lang="zh-CN" altLang="en-US"/>
              <a:t>到顶点</a:t>
            </a:r>
            <a:r>
              <a:rPr lang="en-US" altLang="zh-CN"/>
              <a:t>w</a:t>
            </a:r>
            <a:r>
              <a:rPr lang="zh-CN" altLang="en-US"/>
              <a:t>是连通的。如果是无向图，则顶点</a:t>
            </a:r>
            <a:r>
              <a:rPr lang="en-US" altLang="zh-CN"/>
              <a:t>v</a:t>
            </a:r>
            <a:r>
              <a:rPr lang="zh-CN" altLang="en-US"/>
              <a:t>到顶点</a:t>
            </a:r>
            <a:r>
              <a:rPr lang="en-US" altLang="zh-CN"/>
              <a:t>w</a:t>
            </a:r>
            <a:r>
              <a:rPr lang="zh-CN" altLang="en-US"/>
              <a:t>是相互连通的。</a:t>
            </a:r>
          </a:p>
          <a:p>
            <a:r>
              <a:rPr lang="zh-CN" altLang="en-US"/>
              <a:t>在无向图</a:t>
            </a:r>
            <a:r>
              <a:rPr lang="en-US" altLang="zh-CN"/>
              <a:t>G</a:t>
            </a:r>
            <a:r>
              <a:rPr lang="zh-CN" altLang="en-US"/>
              <a:t>中，如果任意两个顶点</a:t>
            </a:r>
            <a:r>
              <a:rPr lang="zh-CN" altLang="en-US" smtClean="0"/>
              <a:t>都相互连通，</a:t>
            </a:r>
            <a:r>
              <a:rPr lang="zh-CN" altLang="en-US"/>
              <a:t>则称图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连通图</a:t>
            </a:r>
            <a:r>
              <a:rPr lang="zh-CN" altLang="en-US"/>
              <a:t>。</a:t>
            </a:r>
          </a:p>
          <a:p>
            <a:r>
              <a:rPr lang="zh-CN" altLang="en-US"/>
              <a:t>如果一个无向图不是连通图，则其中的每个</a:t>
            </a:r>
            <a:r>
              <a:rPr lang="zh-CN" altLang="en-US">
                <a:solidFill>
                  <a:srgbClr val="FF0000"/>
                </a:solidFill>
              </a:rPr>
              <a:t>极大连通子图</a:t>
            </a:r>
            <a:r>
              <a:rPr lang="zh-CN" altLang="en-US"/>
              <a:t>称为无向图的</a:t>
            </a:r>
            <a:r>
              <a:rPr lang="zh-CN" altLang="en-US">
                <a:solidFill>
                  <a:srgbClr val="FF0000"/>
                </a:solidFill>
              </a:rPr>
              <a:t>连通分量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连通</a:t>
            </a:r>
            <a:endParaRPr lang="zh-CN" altLang="en-US" sz="41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15464"/>
              </p:ext>
            </p:extLst>
          </p:nvPr>
        </p:nvGraphicFramePr>
        <p:xfrm>
          <a:off x="8831510" y="1053530"/>
          <a:ext cx="2232248" cy="235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5" name="Visio" r:id="rId3" imgW="3819556" imgH="4000339" progId="Visio.Drawing.15">
                  <p:embed/>
                </p:oleObj>
              </mc:Choice>
              <mc:Fallback>
                <p:oleObj name="Visio" r:id="rId3" imgW="3819556" imgH="40003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510" y="1053530"/>
                        <a:ext cx="2232248" cy="2352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69931"/>
              </p:ext>
            </p:extLst>
          </p:nvPr>
        </p:nvGraphicFramePr>
        <p:xfrm>
          <a:off x="8759502" y="3789834"/>
          <a:ext cx="2448272" cy="25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" name="Visio" r:id="rId5" imgW="4362308" imgH="4629150" progId="Visio.Drawing.15">
                  <p:embed/>
                </p:oleObj>
              </mc:Choice>
              <mc:Fallback>
                <p:oleObj name="Visio" r:id="rId5" imgW="4362308" imgH="462915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502" y="3789834"/>
                        <a:ext cx="2448272" cy="259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619688" y="2982724"/>
            <a:ext cx="142859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554"/>
            <a:r>
              <a:rPr lang="zh-CN" altLang="zh-CN"/>
              <a:t>连通图</a:t>
            </a:r>
            <a:r>
              <a:rPr lang="en-US" altLang="zh-CN"/>
              <a:t>G</a:t>
            </a:r>
            <a:r>
              <a:rPr lang="en-US" altLang="zh-CN" sz="2400" kern="100" baseline="-25000"/>
              <a:t>1</a:t>
            </a:r>
            <a:endParaRPr lang="zh-CN" altLang="en-US" sz="2400" kern="100" baseline="-25000"/>
          </a:p>
        </p:txBody>
      </p:sp>
      <p:sp>
        <p:nvSpPr>
          <p:cNvPr id="9" name="矩形 8"/>
          <p:cNvSpPr/>
          <p:nvPr/>
        </p:nvSpPr>
        <p:spPr>
          <a:xfrm>
            <a:off x="7998546" y="5806058"/>
            <a:ext cx="178125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554"/>
            <a:r>
              <a:rPr lang="zh-CN" altLang="zh-CN"/>
              <a:t>非连通图</a:t>
            </a:r>
            <a:r>
              <a:rPr lang="en-US" altLang="zh-CN"/>
              <a:t>G</a:t>
            </a:r>
            <a:r>
              <a:rPr lang="en-US" altLang="zh-CN" sz="2400" kern="100" baseline="-25000"/>
              <a:t>5</a:t>
            </a:r>
            <a:endParaRPr lang="zh-CN" altLang="en-US" sz="2400" kern="100" baseline="-25000"/>
          </a:p>
        </p:txBody>
      </p:sp>
    </p:spTree>
    <p:extLst>
      <p:ext uri="{BB962C8B-B14F-4D97-AF65-F5344CB8AC3E}">
        <p14:creationId xmlns:p14="http://schemas.microsoft.com/office/powerpoint/2010/main" val="8478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6851" y="1341562"/>
            <a:ext cx="10738065" cy="4824536"/>
          </a:xfrm>
        </p:spPr>
        <p:txBody>
          <a:bodyPr>
            <a:normAutofit/>
          </a:bodyPr>
          <a:lstStyle/>
          <a:p>
            <a:r>
              <a:rPr lang="zh-CN" altLang="zh-CN"/>
              <a:t>如果有向图</a:t>
            </a:r>
            <a:r>
              <a:rPr lang="en-US" altLang="zh-CN"/>
              <a:t>G</a:t>
            </a:r>
            <a:r>
              <a:rPr lang="zh-CN" altLang="zh-CN"/>
              <a:t>中任意两个顶点间都存在有向路径（对任意两个顶点</a:t>
            </a:r>
            <a:r>
              <a:rPr lang="en-US" altLang="zh-CN"/>
              <a:t>v</a:t>
            </a:r>
            <a:r>
              <a:rPr lang="zh-CN" altLang="zh-CN"/>
              <a:t>和</a:t>
            </a:r>
            <a:r>
              <a:rPr lang="en-US" altLang="zh-CN"/>
              <a:t>w</a:t>
            </a:r>
            <a:r>
              <a:rPr lang="zh-CN" altLang="zh-CN"/>
              <a:t>，既存在</a:t>
            </a:r>
            <a:r>
              <a:rPr lang="en-US" altLang="zh-CN"/>
              <a:t>v</a:t>
            </a:r>
            <a:r>
              <a:rPr lang="zh-CN" altLang="zh-CN"/>
              <a:t>到</a:t>
            </a:r>
            <a:r>
              <a:rPr lang="en-US" altLang="zh-CN"/>
              <a:t>w</a:t>
            </a:r>
            <a:r>
              <a:rPr lang="zh-CN" altLang="zh-CN"/>
              <a:t>的有向路径，也存在</a:t>
            </a:r>
            <a:r>
              <a:rPr lang="en-US" altLang="zh-CN"/>
              <a:t>w</a:t>
            </a:r>
            <a:r>
              <a:rPr lang="zh-CN" altLang="zh-CN"/>
              <a:t>到</a:t>
            </a:r>
            <a:r>
              <a:rPr lang="en-US" altLang="zh-CN"/>
              <a:t>v</a:t>
            </a:r>
            <a:r>
              <a:rPr lang="zh-CN" altLang="zh-CN"/>
              <a:t>的有向路径），则称有向图</a:t>
            </a:r>
            <a:r>
              <a:rPr lang="en-US" altLang="zh-CN"/>
              <a:t>G</a:t>
            </a:r>
            <a:r>
              <a:rPr lang="zh-CN" altLang="zh-CN"/>
              <a:t>是</a:t>
            </a:r>
            <a:r>
              <a:rPr lang="zh-CN" altLang="zh-CN">
                <a:solidFill>
                  <a:srgbClr val="FF0000"/>
                </a:solidFill>
              </a:rPr>
              <a:t>强连通图</a:t>
            </a:r>
            <a:r>
              <a:rPr lang="zh-CN" altLang="zh-CN"/>
              <a:t>。</a:t>
            </a:r>
          </a:p>
          <a:p>
            <a:r>
              <a:rPr lang="zh-CN" altLang="zh-CN" smtClean="0"/>
              <a:t>如果有向图</a:t>
            </a:r>
            <a:r>
              <a:rPr lang="zh-CN" altLang="zh-CN"/>
              <a:t>不是强连通图，其各个</a:t>
            </a:r>
            <a:r>
              <a:rPr lang="zh-CN" altLang="zh-CN">
                <a:solidFill>
                  <a:srgbClr val="FF0000"/>
                </a:solidFill>
              </a:rPr>
              <a:t>极大强连通子图</a:t>
            </a:r>
            <a:r>
              <a:rPr lang="zh-CN" altLang="zh-CN"/>
              <a:t>称作它的</a:t>
            </a:r>
            <a:r>
              <a:rPr lang="zh-CN" altLang="zh-CN">
                <a:solidFill>
                  <a:srgbClr val="FF0000"/>
                </a:solidFill>
              </a:rPr>
              <a:t>强连通分量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不考虑有向图中边的方向所得到的无向图是连通图，</a:t>
            </a:r>
            <a:r>
              <a:rPr lang="zh-CN" altLang="zh-CN" smtClean="0"/>
              <a:t>则</a:t>
            </a:r>
            <a:r>
              <a:rPr lang="zh-CN" altLang="en-US" smtClean="0"/>
              <a:t>该</a:t>
            </a:r>
            <a:r>
              <a:rPr lang="zh-CN" altLang="zh-CN" smtClean="0"/>
              <a:t>有向图为</a:t>
            </a:r>
            <a:r>
              <a:rPr lang="zh-CN" altLang="zh-CN">
                <a:solidFill>
                  <a:srgbClr val="FF0000"/>
                </a:solidFill>
              </a:rPr>
              <a:t>弱连通图</a:t>
            </a:r>
            <a:r>
              <a:rPr lang="zh-CN" altLang="zh-CN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强</a:t>
            </a:r>
            <a:r>
              <a:rPr lang="zh-CN" altLang="zh-CN" sz="4100"/>
              <a:t>连通</a:t>
            </a:r>
            <a:r>
              <a:rPr lang="zh-CN" altLang="en-US" sz="4100"/>
              <a:t>图和强连通分量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14882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32806"/>
              </p:ext>
            </p:extLst>
          </p:nvPr>
        </p:nvGraphicFramePr>
        <p:xfrm>
          <a:off x="1126654" y="1128810"/>
          <a:ext cx="10441161" cy="53066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22641"/>
              </p:ext>
            </p:extLst>
          </p:nvPr>
        </p:nvGraphicFramePr>
        <p:xfrm>
          <a:off x="1501854" y="1678873"/>
          <a:ext cx="2376264" cy="181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7" name="Visio" r:id="rId3" imgW="3819556" imgH="2924188" progId="Visio.Drawing.15">
                  <p:embed/>
                </p:oleObj>
              </mc:Choice>
              <mc:Fallback>
                <p:oleObj name="Visio" r:id="rId3" imgW="3819556" imgH="29241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854" y="1678873"/>
                        <a:ext cx="2376264" cy="1812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837" y="1678873"/>
            <a:ext cx="2200751" cy="1866842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17367"/>
              </p:ext>
            </p:extLst>
          </p:nvPr>
        </p:nvGraphicFramePr>
        <p:xfrm>
          <a:off x="8687494" y="1765952"/>
          <a:ext cx="2088232" cy="160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8" name="Visio" r:id="rId6" imgW="3819556" imgH="2924188" progId="Visio.Drawing.15">
                  <p:embed/>
                </p:oleObj>
              </mc:Choice>
              <mc:Fallback>
                <p:oleObj name="Visio" r:id="rId6" imgW="3819556" imgH="292418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7494" y="1765952"/>
                        <a:ext cx="2088232" cy="1608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3433"/>
              </p:ext>
            </p:extLst>
          </p:nvPr>
        </p:nvGraphicFramePr>
        <p:xfrm>
          <a:off x="1558702" y="4653930"/>
          <a:ext cx="231941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9" name="Visio" r:id="rId8" imgW="3371731" imgH="1762192" progId="Visio.Drawing.15">
                  <p:embed/>
                </p:oleObj>
              </mc:Choice>
              <mc:Fallback>
                <p:oleObj name="Visio" r:id="rId8" imgW="3371731" imgH="1762192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702" y="4653930"/>
                        <a:ext cx="2319416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37333"/>
              </p:ext>
            </p:extLst>
          </p:nvPr>
        </p:nvGraphicFramePr>
        <p:xfrm>
          <a:off x="5532094" y="4818444"/>
          <a:ext cx="504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0" name="Visio" r:id="rId10" imgW="761955" imgH="762107" progId="Visio.Drawing.15">
                  <p:embed/>
                </p:oleObj>
              </mc:Choice>
              <mc:Fallback>
                <p:oleObj name="Visio" r:id="rId10" imgW="761955" imgH="762107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094" y="4818444"/>
                        <a:ext cx="50405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52400" y="15240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479523"/>
              </p:ext>
            </p:extLst>
          </p:nvPr>
        </p:nvGraphicFramePr>
        <p:xfrm>
          <a:off x="8978395" y="4818444"/>
          <a:ext cx="57606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1" name="Visio" r:id="rId12" imgW="761955" imgH="762107" progId="Visio.Drawing.15">
                  <p:embed/>
                </p:oleObj>
              </mc:Choice>
              <mc:Fallback>
                <p:oleObj name="Visio" r:id="rId12" imgW="761955" imgH="762107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395" y="4818444"/>
                        <a:ext cx="57606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强</a:t>
            </a:r>
            <a:r>
              <a:rPr lang="zh-CN" altLang="zh-CN" sz="4100"/>
              <a:t>连通</a:t>
            </a:r>
            <a:r>
              <a:rPr lang="zh-CN" altLang="en-US" sz="4100"/>
              <a:t>图和强连通分量</a:t>
            </a:r>
          </a:p>
        </p:txBody>
      </p:sp>
      <p:sp>
        <p:nvSpPr>
          <p:cNvPr id="19" name="矩形 18"/>
          <p:cNvSpPr/>
          <p:nvPr/>
        </p:nvSpPr>
        <p:spPr>
          <a:xfrm>
            <a:off x="1927598" y="1186914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554"/>
            <a:r>
              <a:rPr lang="zh-CN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强连通图</a:t>
            </a: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400" kern="100" baseline="-25000">
                <a:solidFill>
                  <a:srgbClr val="000000"/>
                </a:solidFill>
              </a:rPr>
              <a:t>2</a:t>
            </a:r>
            <a:endParaRPr lang="zh-CN" altLang="zh-CN" sz="2400" kern="100" baseline="-2500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14746" y="11726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弱连通图</a:t>
            </a:r>
          </a:p>
        </p:txBody>
      </p:sp>
      <p:sp>
        <p:nvSpPr>
          <p:cNvPr id="21" name="矩形 20"/>
          <p:cNvSpPr/>
          <p:nvPr/>
        </p:nvSpPr>
        <p:spPr>
          <a:xfrm>
            <a:off x="8199780" y="1193074"/>
            <a:ext cx="3063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554"/>
            <a:r>
              <a:rPr lang="zh-CN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非强连通且非弱连通图</a:t>
            </a: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400" kern="100" baseline="-25000">
                <a:solidFill>
                  <a:srgbClr val="000000"/>
                </a:solidFill>
              </a:rPr>
              <a:t>6</a:t>
            </a:r>
            <a:endParaRPr lang="zh-CN" altLang="zh-CN" sz="2400" kern="100" baseline="-2500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02718" y="3749764"/>
            <a:ext cx="216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400" kern="100" baseline="-25000">
                <a:solidFill>
                  <a:srgbClr val="000000"/>
                </a:solidFill>
              </a:rPr>
              <a:t>6</a:t>
            </a:r>
            <a:r>
              <a:rPr lang="zh-CN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的强连通分量</a:t>
            </a: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lang="zh-CN" altLang="zh-CN" sz="2000" kern="1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12217" y="3749764"/>
            <a:ext cx="216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400" kern="100" baseline="-25000">
                <a:solidFill>
                  <a:srgbClr val="000000"/>
                </a:solidFill>
              </a:rPr>
              <a:t>6</a:t>
            </a:r>
            <a:r>
              <a:rPr lang="zh-CN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的强连通分量</a:t>
            </a: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lang="zh-CN" altLang="zh-CN" sz="2000" kern="1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1470" y="3749764"/>
            <a:ext cx="216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400" kern="100" baseline="-25000">
                <a:solidFill>
                  <a:srgbClr val="000000"/>
                </a:solidFill>
              </a:rPr>
              <a:t>6</a:t>
            </a:r>
            <a:r>
              <a:rPr lang="zh-CN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的强连通分量</a:t>
            </a:r>
            <a:r>
              <a:rPr lang="en-US" altLang="zh-CN" sz="2000" kern="10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endParaRPr lang="zh-CN" altLang="zh-CN" sz="2000" kern="1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假设一个无向连通图中有</a:t>
            </a:r>
            <a:r>
              <a:rPr lang="en-US" altLang="zh-CN"/>
              <a:t>n</a:t>
            </a:r>
            <a:r>
              <a:rPr lang="zh-CN" altLang="zh-CN"/>
              <a:t>个顶点和</a:t>
            </a:r>
            <a:r>
              <a:rPr lang="en-US" altLang="zh-CN"/>
              <a:t>e</a:t>
            </a:r>
            <a:r>
              <a:rPr lang="zh-CN" altLang="zh-CN"/>
              <a:t>条边，由图中的</a:t>
            </a:r>
            <a:r>
              <a:rPr lang="zh-CN" altLang="zh-CN">
                <a:solidFill>
                  <a:srgbClr val="FF0000"/>
                </a:solidFill>
              </a:rPr>
              <a:t>全部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zh-CN">
                <a:solidFill>
                  <a:srgbClr val="FF0000"/>
                </a:solidFill>
              </a:rPr>
              <a:t>个顶点和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zh-CN" altLang="zh-CN">
                <a:solidFill>
                  <a:srgbClr val="FF0000"/>
                </a:solidFill>
              </a:rPr>
              <a:t>条边中的</a:t>
            </a: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zh-CN" altLang="zh-CN">
                <a:solidFill>
                  <a:srgbClr val="FF0000"/>
                </a:solidFill>
              </a:rPr>
              <a:t>条边构成的一个极小的连通子图</a:t>
            </a:r>
            <a:r>
              <a:rPr lang="zh-CN" altLang="zh-CN"/>
              <a:t>，称为此连通图的生成树。生成树一般是不唯一的。</a:t>
            </a:r>
          </a:p>
          <a:p>
            <a:r>
              <a:rPr lang="zh-CN" altLang="zh-CN"/>
              <a:t>生成树是含有</a:t>
            </a:r>
            <a:r>
              <a:rPr lang="en-US" altLang="zh-CN"/>
              <a:t>n</a:t>
            </a:r>
            <a:r>
              <a:rPr lang="zh-CN" altLang="zh-CN"/>
              <a:t>个顶点</a:t>
            </a:r>
            <a:r>
              <a:rPr lang="en-US" altLang="zh-CN"/>
              <a:t>n-1</a:t>
            </a:r>
            <a:r>
              <a:rPr lang="zh-CN" altLang="zh-CN"/>
              <a:t>条</a:t>
            </a:r>
            <a:r>
              <a:rPr lang="zh-CN" altLang="zh-CN" smtClean="0"/>
              <a:t>边连通</a:t>
            </a:r>
            <a:r>
              <a:rPr lang="zh-CN" altLang="zh-CN"/>
              <a:t>无环的图，是</a:t>
            </a:r>
            <a:r>
              <a:rPr lang="zh-CN" altLang="zh-CN">
                <a:solidFill>
                  <a:srgbClr val="FF0000"/>
                </a:solidFill>
              </a:rPr>
              <a:t>介于不连通和的有</a:t>
            </a:r>
            <a:r>
              <a:rPr lang="zh-CN" altLang="zh-CN" smtClean="0">
                <a:solidFill>
                  <a:srgbClr val="FF0000"/>
                </a:solidFill>
              </a:rPr>
              <a:t>回路</a:t>
            </a:r>
            <a:r>
              <a:rPr lang="zh-CN" altLang="en-US" smtClean="0"/>
              <a:t>的</a:t>
            </a:r>
            <a:r>
              <a:rPr lang="zh-CN" altLang="zh-CN" smtClean="0"/>
              <a:t>分界点</a:t>
            </a:r>
            <a:r>
              <a:rPr lang="zh-CN" altLang="zh-CN"/>
              <a:t>，即若在生成树中删除一条边，则该图不连通，若在生成树中增加一条边，则该图一定会产生回路。</a:t>
            </a:r>
          </a:p>
          <a:p>
            <a:r>
              <a:rPr lang="zh-CN" altLang="zh-CN" smtClean="0"/>
              <a:t>生成</a:t>
            </a:r>
            <a:r>
              <a:rPr lang="zh-CN" altLang="zh-CN"/>
              <a:t>树</a:t>
            </a:r>
            <a:r>
              <a:rPr lang="zh-CN" altLang="zh-CN" smtClean="0"/>
              <a:t>即自由</a:t>
            </a:r>
            <a:r>
              <a:rPr lang="zh-CN" altLang="zh-CN"/>
              <a:t>树、无根树</a:t>
            </a:r>
            <a:r>
              <a:rPr lang="zh-CN" altLang="zh-CN" smtClean="0"/>
              <a:t>，</a:t>
            </a:r>
            <a:r>
              <a:rPr lang="zh-CN" altLang="zh-CN"/>
              <a:t>只不过现在</a:t>
            </a:r>
            <a:r>
              <a:rPr lang="zh-CN" altLang="zh-CN" smtClean="0"/>
              <a:t>由连通图</a:t>
            </a:r>
            <a:r>
              <a:rPr lang="zh-CN" altLang="zh-CN"/>
              <a:t>产生</a:t>
            </a:r>
            <a:r>
              <a:rPr lang="zh-CN" altLang="zh-CN" smtClean="0"/>
              <a:t>。</a:t>
            </a:r>
            <a:endParaRPr lang="zh-CN" altLang="zh-CN"/>
          </a:p>
          <a:p>
            <a:r>
              <a:rPr lang="zh-CN" altLang="zh-CN"/>
              <a:t>由非连通图的各个连通分量的生成树构成的</a:t>
            </a:r>
            <a:r>
              <a:rPr lang="zh-CN" altLang="zh-CN" smtClean="0"/>
              <a:t>集合称为</a:t>
            </a:r>
            <a:r>
              <a:rPr lang="zh-CN" altLang="zh-CN"/>
              <a:t>该非连通图的</a:t>
            </a:r>
            <a:r>
              <a:rPr lang="zh-CN" altLang="zh-CN">
                <a:solidFill>
                  <a:srgbClr val="FF0000"/>
                </a:solidFill>
              </a:rPr>
              <a:t>生成森林</a:t>
            </a:r>
            <a:r>
              <a:rPr lang="zh-CN" altLang="zh-CN"/>
              <a:t>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生成树和生成森林</a:t>
            </a:r>
            <a:endParaRPr lang="zh-CN" altLang="en-US" sz="4100"/>
          </a:p>
        </p:txBody>
      </p:sp>
    </p:spTree>
    <p:extLst>
      <p:ext uri="{BB962C8B-B14F-4D97-AF65-F5344CB8AC3E}">
        <p14:creationId xmlns:p14="http://schemas.microsoft.com/office/powerpoint/2010/main" val="5741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86694" y="189434"/>
            <a:ext cx="10233473" cy="648527"/>
          </a:xfrm>
        </p:spPr>
        <p:txBody>
          <a:bodyPr>
            <a:noAutofit/>
          </a:bodyPr>
          <a:lstStyle/>
          <a:p>
            <a:r>
              <a:rPr lang="zh-CN" altLang="en-US" sz="4100"/>
              <a:t>生成树和生成森林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30132"/>
              </p:ext>
            </p:extLst>
          </p:nvPr>
        </p:nvGraphicFramePr>
        <p:xfrm>
          <a:off x="1558702" y="910565"/>
          <a:ext cx="9289031" cy="55435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algn="ctr" defTabSz="1097554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连通图</a:t>
                      </a:r>
                      <a:r>
                        <a:rPr lang="en-US" sz="2000" kern="100"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2400" kern="100" baseline="-25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的生成树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的生成树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</a:t>
                      </a:r>
                      <a:r>
                        <a:rPr lang="en-US" sz="2400" kern="1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的生成树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97">
                <a:tc>
                  <a:txBody>
                    <a:bodyPr/>
                    <a:lstStyle/>
                    <a:p>
                      <a:pPr marL="0" algn="ctr" defTabSz="1097554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</a:rPr>
                        <a:t>非</a:t>
                      </a:r>
                      <a:r>
                        <a:rPr lang="zh-CN" sz="2000" kern="100" smtClean="0">
                          <a:effectLst/>
                        </a:rPr>
                        <a:t>连通图</a:t>
                      </a:r>
                      <a:r>
                        <a:rPr lang="en-US" sz="2000" kern="100" smtClean="0">
                          <a:effectLst/>
                        </a:rPr>
                        <a:t>G</a:t>
                      </a:r>
                      <a:r>
                        <a:rPr lang="en-US" sz="2400" kern="100" baseline="-25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2400" kern="100" baseline="-25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smtClean="0">
                          <a:effectLst/>
                        </a:rPr>
                        <a:t>G</a:t>
                      </a:r>
                      <a:r>
                        <a:rPr lang="en-US" sz="2400" kern="100" baseline="-25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sz="2000" kern="100" smtClean="0">
                          <a:effectLst/>
                        </a:rPr>
                        <a:t>的生成</a:t>
                      </a:r>
                      <a:r>
                        <a:rPr lang="zh-CN" altLang="en-US" sz="2000" kern="100" smtClean="0">
                          <a:effectLst/>
                        </a:rPr>
                        <a:t>森林</a:t>
                      </a:r>
                      <a:r>
                        <a:rPr lang="en-US" altLang="zh-CN" sz="2000" kern="100" smtClea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</a:rPr>
                        <a:t>G</a:t>
                      </a:r>
                      <a:r>
                        <a:rPr lang="en-US" altLang="zh-CN" sz="2400" kern="100" baseline="-25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zh-CN" sz="2000" kern="100" smtClean="0">
                          <a:effectLst/>
                        </a:rPr>
                        <a:t>的生成</a:t>
                      </a:r>
                      <a:r>
                        <a:rPr lang="zh-CN" altLang="en-US" sz="2000" kern="100" smtClean="0">
                          <a:effectLst/>
                        </a:rPr>
                        <a:t>森林</a:t>
                      </a:r>
                      <a:r>
                        <a:rPr lang="en-US" altLang="zh-CN" sz="2000" kern="100" smtClean="0">
                          <a:effectLst/>
                        </a:rPr>
                        <a:t>2</a:t>
                      </a:r>
                      <a:endParaRPr lang="zh-CN" altLang="zh-CN" sz="2000" kern="10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</a:rPr>
                        <a:t>……</a:t>
                      </a:r>
                      <a:endParaRPr lang="zh-CN" altLang="zh-CN" sz="2000" kern="10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  <a:endParaRPr lang="en-US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99435"/>
              </p:ext>
            </p:extLst>
          </p:nvPr>
        </p:nvGraphicFramePr>
        <p:xfrm>
          <a:off x="1918014" y="1845618"/>
          <a:ext cx="184451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32" name="Visio" r:id="rId3" imgW="3819556" imgH="4000339" progId="Visio.Drawing.15">
                  <p:embed/>
                </p:oleObj>
              </mc:Choice>
              <mc:Fallback>
                <p:oleObj name="Visio" r:id="rId3" imgW="3819556" imgH="4000339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014" y="1845618"/>
                        <a:ext cx="1844513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43170"/>
              </p:ext>
            </p:extLst>
          </p:nvPr>
        </p:nvGraphicFramePr>
        <p:xfrm>
          <a:off x="6527254" y="1845618"/>
          <a:ext cx="1827895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33" name="Visio" r:id="rId5" imgW="3819556" imgH="4000339" progId="Visio.Drawing.15">
                  <p:embed/>
                </p:oleObj>
              </mc:Choice>
              <mc:Fallback>
                <p:oleObj name="Visio" r:id="rId5" imgW="3819556" imgH="400033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254" y="1845618"/>
                        <a:ext cx="1827895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3700"/>
              </p:ext>
            </p:extLst>
          </p:nvPr>
        </p:nvGraphicFramePr>
        <p:xfrm>
          <a:off x="4371315" y="1917626"/>
          <a:ext cx="176019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34" name="Visio" r:id="rId7" imgW="3819556" imgH="4000339" progId="Visio.Drawing.15">
                  <p:embed/>
                </p:oleObj>
              </mc:Choice>
              <mc:Fallback>
                <p:oleObj name="Visio" r:id="rId7" imgW="3819556" imgH="400033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315" y="1917626"/>
                        <a:ext cx="1760196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61840"/>
              </p:ext>
            </p:extLst>
          </p:nvPr>
        </p:nvGraphicFramePr>
        <p:xfrm>
          <a:off x="8759502" y="1773610"/>
          <a:ext cx="1827895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35" name="Visio" r:id="rId9" imgW="3819556" imgH="4000339" progId="Visio.Drawing.15">
                  <p:embed/>
                </p:oleObj>
              </mc:Choice>
              <mc:Fallback>
                <p:oleObj name="Visio" r:id="rId9" imgW="3819556" imgH="40003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502" y="1773610"/>
                        <a:ext cx="1827895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55" y="4437906"/>
            <a:ext cx="1725830" cy="18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4" y="4392551"/>
            <a:ext cx="1719940" cy="180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85" y="4341026"/>
            <a:ext cx="1743239" cy="190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7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2771639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6" y="62818"/>
            <a:ext cx="2851420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国际学术会议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78582" y="3069612"/>
            <a:ext cx="10790426" cy="91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看成一个顶点，如果两个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成员可以直接交谈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，则这两个顶点之间有边相连，从而将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分组问题抽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象为图结构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二部图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15378" y="4372013"/>
            <a:ext cx="2885067" cy="1742604"/>
            <a:chOff x="6668215" y="3559124"/>
            <a:chExt cx="2885443" cy="1742831"/>
          </a:xfrm>
          <a:solidFill>
            <a:srgbClr val="D2D2D2"/>
          </a:solidFill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668215" y="3559124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668215" y="4869955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7886958" y="3559124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9105700" y="4869955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886958" y="4869955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9105700" y="3559124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 flipH="1">
              <a:off x="6884574" y="4006363"/>
              <a:ext cx="0" cy="86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 flipH="1" flipV="1">
              <a:off x="6990346" y="3956159"/>
              <a:ext cx="1008000" cy="936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 flipV="1">
              <a:off x="6959866" y="3970189"/>
              <a:ext cx="1105350" cy="90017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 flipV="1">
              <a:off x="7039194" y="3933684"/>
              <a:ext cx="2160000" cy="97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 flipH="1">
              <a:off x="8110937" y="4000669"/>
              <a:ext cx="0" cy="86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 flipH="1">
              <a:off x="9329679" y="4006363"/>
              <a:ext cx="0" cy="86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 flipH="1" flipV="1">
              <a:off x="7087276" y="3956243"/>
              <a:ext cx="2124000" cy="104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478582" y="1269554"/>
            <a:ext cx="10790426" cy="173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出席某国际会议的六个成员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，假设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会讲汉语、法语和日语，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会讲德语、日语和俄语，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会讲英语和法语，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会讲汉语和西班牙语，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会讲英语和德语，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会讲俄语和西班牙语，如将此六人分成两组，能否出现同一组内任意两人不能直接交谈的情况？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8067" y="4769080"/>
            <a:ext cx="1950464" cy="861662"/>
          </a:xfrm>
          <a:prstGeom prst="rect">
            <a:avLst/>
          </a:prstGeom>
          <a:noFill/>
          <a:ln>
            <a:solidFill>
              <a:srgbClr val="507D7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3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带权图指的是（   ）。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顶点带权的无向图或有向图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边上带权的无向图或有向图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有回路的无向图或有向图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无回路的无向图或有向图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1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在图结构中，逻辑关系表现为邻接，相互邻接的顶点之间具有逻辑关系。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57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最稠密的图是（  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空图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零图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完全图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满图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41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在无向图中，路径可能不唯一，在有向图中，路径是唯一的。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97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若无向图G=(V, E)有两个连通分量G1=(V1, E1)和G2=(V2, E2)，则有（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|V1|+|V2|=|V|, |E1|+|E2|=|E|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|V1|+|V2|&lt;|V|, |E1|+|E2|&lt;|E|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|V1|+|V2|=|V|, |E1|+|E2|&lt;|E|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|V1|+|V2|&lt;|V|, |E1|+|E2|=|E|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72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若有向图G=(V, E)有两个连通分量G1=(V1, E1)和G2=(V2, E2)，则有（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|V1|+|V2|=|V|, |E1|+|E2|=|E|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|V1|+|V2|&lt;=|V|, |E1|+|E2|&lt;=|E|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|V1|+|V2|=|V|, |E1|+|E2|&lt;=|E|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|V1|+|V2|&lt;=|V|, |E1|+|E2|=|E|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33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图的</a:t>
            </a:r>
            <a:r>
              <a:rPr lang="zh-CN" altLang="en-US" smtClean="0"/>
              <a:t>抽象数据类型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1306" y="1197546"/>
            <a:ext cx="10736814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600" dirty="0"/>
              <a:t>图由一个非空的顶点集和一个边集组成，每条边表示的是一对顶点间的关系。图的基本操作与具体应用</a:t>
            </a:r>
            <a:r>
              <a:rPr lang="zh-CN" altLang="en-US" sz="4600" dirty="0" smtClean="0"/>
              <a:t>密切相关，主要有：</a:t>
            </a:r>
            <a:endParaRPr lang="en-US" altLang="zh-CN" sz="4600" dirty="0" smtClean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图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建立</a:t>
            </a:r>
            <a:r>
              <a:rPr lang="en-US" altLang="zh-CN" sz="3600" dirty="0" err="1" smtClean="0"/>
              <a:t>CreatGraph</a:t>
            </a:r>
            <a:endParaRPr lang="zh-CN" altLang="en-US" sz="3600" dirty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图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销毁</a:t>
            </a:r>
            <a:r>
              <a:rPr lang="en-US" altLang="zh-CN" sz="3600" dirty="0" err="1" smtClean="0"/>
              <a:t>DestroyGraph</a:t>
            </a:r>
            <a:endParaRPr lang="zh-CN" altLang="en-US" sz="3600" dirty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深度</a:t>
            </a:r>
            <a:r>
              <a:rPr lang="zh-CN" altLang="en-US" sz="3600" dirty="0"/>
              <a:t>优先遍历</a:t>
            </a:r>
            <a:r>
              <a:rPr lang="zh-CN" altLang="en-US" sz="3600" dirty="0" smtClean="0"/>
              <a:t>图</a:t>
            </a:r>
            <a:r>
              <a:rPr lang="en-US" altLang="zh-CN" sz="3600" dirty="0" err="1" smtClean="0"/>
              <a:t>DFSTraverse</a:t>
            </a:r>
            <a:endParaRPr lang="zh-CN" altLang="en-US" sz="3600" dirty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广度</a:t>
            </a:r>
            <a:r>
              <a:rPr lang="zh-CN" altLang="en-US" sz="3600" dirty="0"/>
              <a:t>优先遍历</a:t>
            </a:r>
            <a:r>
              <a:rPr lang="zh-CN" altLang="en-US" sz="3600" dirty="0" smtClean="0"/>
              <a:t>图</a:t>
            </a:r>
            <a:r>
              <a:rPr lang="en-US" altLang="zh-CN" sz="3600" dirty="0" err="1" smtClean="0"/>
              <a:t>BFSTraverse</a:t>
            </a:r>
            <a:endParaRPr lang="en-US" altLang="zh-CN" sz="3600" dirty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增加</a:t>
            </a:r>
            <a:r>
              <a:rPr lang="zh-CN" altLang="en-US" sz="3600" dirty="0"/>
              <a:t>、删除顶点</a:t>
            </a:r>
            <a:endParaRPr lang="en-US" altLang="zh-CN" sz="3600" dirty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增加</a:t>
            </a:r>
            <a:r>
              <a:rPr lang="zh-CN" altLang="en-US" sz="3600" dirty="0"/>
              <a:t>、删除一条边</a:t>
            </a:r>
            <a:endParaRPr lang="en-US" altLang="zh-CN" sz="3600" dirty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求</a:t>
            </a:r>
            <a:r>
              <a:rPr lang="zh-CN" altLang="en-US" sz="3600" dirty="0"/>
              <a:t>顶点</a:t>
            </a:r>
            <a:r>
              <a:rPr lang="en-US" altLang="zh-CN" sz="3600" dirty="0"/>
              <a:t>v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度</a:t>
            </a:r>
            <a:endParaRPr lang="en-US" altLang="zh-CN" sz="3600" dirty="0" smtClean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图</a:t>
            </a:r>
            <a:r>
              <a:rPr lang="zh-CN" altLang="en-US" sz="3600" dirty="0"/>
              <a:t>相关信息的输出。</a:t>
            </a:r>
          </a:p>
          <a:p>
            <a:pPr marL="0" indent="0">
              <a:buNone/>
            </a:pP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图的抽象数据类型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21115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图的遍历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图的遍历与树的遍历类似</a:t>
            </a:r>
            <a:r>
              <a:rPr lang="zh-CN" altLang="zh-CN" smtClean="0"/>
              <a:t>，</a:t>
            </a:r>
            <a:r>
              <a:rPr lang="zh-CN" altLang="en-US" smtClean="0"/>
              <a:t>即</a:t>
            </a:r>
            <a:r>
              <a:rPr lang="zh-CN" altLang="zh-CN" smtClean="0"/>
              <a:t>访问</a:t>
            </a:r>
            <a:r>
              <a:rPr lang="zh-CN" altLang="zh-CN">
                <a:solidFill>
                  <a:srgbClr val="FF0000"/>
                </a:solidFill>
              </a:rPr>
              <a:t>图中的所有顶点</a:t>
            </a:r>
            <a:r>
              <a:rPr lang="zh-CN" altLang="zh-CN"/>
              <a:t>，并使</a:t>
            </a:r>
            <a:r>
              <a:rPr lang="zh-CN" altLang="zh-CN">
                <a:solidFill>
                  <a:srgbClr val="FF0000"/>
                </a:solidFill>
              </a:rPr>
              <a:t>每个顶点仅被访问一次</a:t>
            </a:r>
            <a:r>
              <a:rPr lang="zh-CN" altLang="zh-CN" smtClean="0">
                <a:solidFill>
                  <a:srgbClr val="FF0000"/>
                </a:solidFill>
              </a:rPr>
              <a:t>。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zh-CN" smtClean="0"/>
              <a:t>与</a:t>
            </a:r>
            <a:r>
              <a:rPr lang="zh-CN" altLang="zh-CN"/>
              <a:t>树不同的是，树中有一个特殊的根结点，而图中所有顶点地位相同，因此对图进行遍历需要</a:t>
            </a:r>
            <a:r>
              <a:rPr lang="zh-CN" altLang="zh-CN">
                <a:solidFill>
                  <a:srgbClr val="FF0000"/>
                </a:solidFill>
              </a:rPr>
              <a:t>指定起始顶点</a:t>
            </a:r>
            <a:r>
              <a:rPr lang="zh-CN" altLang="zh-CN" smtClean="0"/>
              <a:t>；</a:t>
            </a:r>
            <a:endParaRPr lang="en-US" altLang="zh-CN" smtClean="0"/>
          </a:p>
          <a:p>
            <a:r>
              <a:rPr lang="zh-CN" altLang="zh-CN" smtClean="0"/>
              <a:t>在</a:t>
            </a:r>
            <a:r>
              <a:rPr lang="zh-CN" altLang="zh-CN"/>
              <a:t>树中是沿着分支找到孩子结点，而在图中则是</a:t>
            </a:r>
            <a:r>
              <a:rPr lang="zh-CN" altLang="zh-CN">
                <a:solidFill>
                  <a:srgbClr val="FF0000"/>
                </a:solidFill>
              </a:rPr>
              <a:t>沿着边找到顶点的</a:t>
            </a:r>
            <a:r>
              <a:rPr lang="zh-CN" altLang="zh-CN" smtClean="0">
                <a:solidFill>
                  <a:srgbClr val="FF0000"/>
                </a:solidFill>
              </a:rPr>
              <a:t>邻接点</a:t>
            </a:r>
            <a:r>
              <a:rPr lang="zh-CN" altLang="zh-CN" smtClean="0"/>
              <a:t>；</a:t>
            </a:r>
            <a:endParaRPr lang="en-US" altLang="zh-CN" smtClean="0"/>
          </a:p>
          <a:p>
            <a:r>
              <a:rPr lang="zh-CN" altLang="zh-CN" smtClean="0"/>
              <a:t>另外</a:t>
            </a:r>
            <a:r>
              <a:rPr lang="zh-CN" altLang="zh-CN"/>
              <a:t>，树中不存在回路，按照某种规则遍历时，不必担心重复访问结点，但</a:t>
            </a:r>
            <a:r>
              <a:rPr lang="zh-CN" altLang="zh-CN">
                <a:solidFill>
                  <a:srgbClr val="FF0000"/>
                </a:solidFill>
              </a:rPr>
              <a:t>图中可能有回路</a:t>
            </a:r>
            <a:r>
              <a:rPr lang="zh-CN" altLang="zh-CN"/>
              <a:t>，有可能会</a:t>
            </a:r>
            <a:r>
              <a:rPr lang="zh-CN" altLang="zh-CN">
                <a:solidFill>
                  <a:srgbClr val="FF0000"/>
                </a:solidFill>
              </a:rPr>
              <a:t>沿着某条边又回到一个访问过的顶点</a:t>
            </a:r>
            <a:r>
              <a:rPr lang="zh-CN" altLang="zh-CN"/>
              <a:t>，因此在具体实现时，需要</a:t>
            </a:r>
            <a:r>
              <a:rPr lang="zh-CN" altLang="zh-CN">
                <a:solidFill>
                  <a:srgbClr val="FF0000"/>
                </a:solidFill>
              </a:rPr>
              <a:t>为每个顶点设立是否已被访问标记</a:t>
            </a:r>
            <a:r>
              <a:rPr lang="zh-CN" altLang="zh-CN"/>
              <a:t>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图的遍历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2771639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6" y="62818"/>
            <a:ext cx="2775230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农夫过河问题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542852" y="1125538"/>
            <a:ext cx="10820902" cy="132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农夫过河问题。一个农夫带着一只狼、一只羊和一筐菜，想从河一边（左岸）乘船到另一边（右岸），由于船太小，农夫每次只能带一样东西过河，但是如果没有农夫看管，则狼会吃羊，羊会吃菜。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其给出过河方案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851" y="2466483"/>
            <a:ext cx="10790426" cy="91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表示在河的左岸，用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表示在河的右岸，将每一个可能的状态抽象为一个顶点，边表示状态转移发生的条件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139046" y="3770474"/>
            <a:ext cx="4251406" cy="2018767"/>
            <a:chOff x="1234440" y="3458418"/>
            <a:chExt cx="4251960" cy="2019030"/>
          </a:xfrm>
        </p:grpSpPr>
        <p:sp>
          <p:nvSpPr>
            <p:cNvPr id="36" name="矩形 35"/>
            <p:cNvSpPr/>
            <p:nvPr/>
          </p:nvSpPr>
          <p:spPr>
            <a:xfrm>
              <a:off x="1234440" y="3458418"/>
              <a:ext cx="42519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左岸            河            右岸</a:t>
              </a:r>
              <a:endParaRPr lang="zh-CN" altLang="zh-CN" sz="24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 flipV="1">
              <a:off x="1332724" y="4487448"/>
              <a:ext cx="1980000" cy="0"/>
            </a:xfrm>
            <a:prstGeom prst="straightConnector1">
              <a:avLst/>
            </a:prstGeom>
            <a:ln w="25400">
              <a:solidFill>
                <a:srgbClr val="B42D2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 flipV="1">
              <a:off x="3054844" y="4487448"/>
              <a:ext cx="1980000" cy="0"/>
            </a:xfrm>
            <a:prstGeom prst="straightConnector1">
              <a:avLst/>
            </a:prstGeom>
            <a:ln w="25400">
              <a:solidFill>
                <a:srgbClr val="B42D2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068259" y="4318283"/>
            <a:ext cx="899883" cy="2028332"/>
            <a:chOff x="1163644" y="4006298"/>
            <a:chExt cx="900000" cy="2028596"/>
          </a:xfrm>
        </p:grpSpPr>
        <p:sp>
          <p:nvSpPr>
            <p:cNvPr id="28" name="矩形 27"/>
            <p:cNvSpPr/>
            <p:nvPr/>
          </p:nvSpPr>
          <p:spPr>
            <a:xfrm>
              <a:off x="1234440" y="4006298"/>
              <a:ext cx="756000" cy="1528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农夫</a:t>
              </a: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狼</a:t>
              </a: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羊</a:t>
              </a: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</a:t>
              </a: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63644" y="5602894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70870" y="4440208"/>
            <a:ext cx="899883" cy="1929872"/>
            <a:chOff x="4166646" y="4128239"/>
            <a:chExt cx="900000" cy="1930123"/>
          </a:xfrm>
        </p:grpSpPr>
        <p:sp>
          <p:nvSpPr>
            <p:cNvPr id="41" name="矩形 40"/>
            <p:cNvSpPr/>
            <p:nvPr/>
          </p:nvSpPr>
          <p:spPr>
            <a:xfrm>
              <a:off x="4282440" y="4128239"/>
              <a:ext cx="756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农夫</a:t>
              </a: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</a:p>
            <a:p>
              <a:pPr algn="ctr"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羊</a:t>
              </a: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zh-CN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166646" y="5626362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V="1">
            <a:off x="1977977" y="6141872"/>
            <a:ext cx="2087728" cy="0"/>
          </a:xfrm>
          <a:prstGeom prst="straightConnector1">
            <a:avLst/>
          </a:prstGeom>
          <a:ln w="25400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>
          <a:xfrm>
            <a:off x="2338770" y="4670866"/>
            <a:ext cx="1511803" cy="647916"/>
          </a:xfrm>
          <a:prstGeom prst="rightArrow">
            <a:avLst>
              <a:gd name="adj1" fmla="val 57842"/>
              <a:gd name="adj2" fmla="val 50000"/>
            </a:avLst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农夫和羊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486631" y="3490604"/>
            <a:ext cx="3734154" cy="2886487"/>
            <a:chOff x="6582722" y="3178511"/>
            <a:chExt cx="3734640" cy="2886863"/>
          </a:xfrm>
        </p:grpSpPr>
        <p:sp>
          <p:nvSpPr>
            <p:cNvPr id="2" name="椭圆 1"/>
            <p:cNvSpPr/>
            <p:nvPr/>
          </p:nvSpPr>
          <p:spPr>
            <a:xfrm>
              <a:off x="6582722" y="3192153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582722" y="4412763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82722" y="5023068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582722" y="5633374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582722" y="3802458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417362" y="3178511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417362" y="4399121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17362" y="5009426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417362" y="5619732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417362" y="3788816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>
              <a:stCxn id="2" idx="6"/>
              <a:endCxn id="14" idx="2"/>
            </p:cNvCxnSpPr>
            <p:nvPr/>
          </p:nvCxnSpPr>
          <p:spPr>
            <a:xfrm flipV="1">
              <a:off x="7482722" y="3394511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7482722" y="4029888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482722" y="5258118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482722" y="5896692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482722" y="4090848"/>
              <a:ext cx="1934640" cy="50400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7482722" y="3470711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7473362" y="4099848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7473362" y="4682927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7473362" y="5339565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488602" y="4682927"/>
              <a:ext cx="1934640" cy="50400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21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45" grpId="0" animBg="1"/>
      <p:bldP spid="4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深度优先搜索</a:t>
            </a:r>
            <a:r>
              <a:rPr lang="en-US" altLang="zh-CN"/>
              <a:t>(Depth First Search,DFS)</a:t>
            </a:r>
          </a:p>
          <a:p>
            <a:r>
              <a:rPr lang="zh-CN" altLang="zh-CN"/>
              <a:t>广度优先搜索</a:t>
            </a:r>
            <a:r>
              <a:rPr lang="en-US" altLang="zh-CN"/>
              <a:t>(Breadth First Search,BFS)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图的遍历方法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201573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1921902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170447" y="1997419"/>
            <a:ext cx="9983780" cy="1707938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4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）访问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4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</a:t>
            </a: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被访问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邻接点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出发进行深度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优先遍历。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34279" y="1067902"/>
            <a:ext cx="8518051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从顶点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出发进行深度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优先遍历过程：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82"/>
          <p:cNvGrpSpPr/>
          <p:nvPr/>
        </p:nvGrpSpPr>
        <p:grpSpPr>
          <a:xfrm>
            <a:off x="810494" y="1159110"/>
            <a:ext cx="359953" cy="431944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3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779971" y="4704615"/>
            <a:ext cx="5426667" cy="738568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深度优先遍历是一个递归的过程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2779971" y="5632618"/>
            <a:ext cx="7724186" cy="738568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类似于树的先序遍历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是一种递归定义的遍历。</a:t>
            </a:r>
            <a:endParaRPr lang="en-US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2447681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2287614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34279" y="1067902"/>
            <a:ext cx="8518051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描述深度优先遍历的操作定义</a:t>
            </a:r>
          </a:p>
        </p:txBody>
      </p:sp>
      <p:grpSp>
        <p:nvGrpSpPr>
          <p:cNvPr id="12" name="Group 82"/>
          <p:cNvGrpSpPr/>
          <p:nvPr/>
        </p:nvGrpSpPr>
        <p:grpSpPr>
          <a:xfrm>
            <a:off x="810494" y="1159110"/>
            <a:ext cx="359953" cy="431944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3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20677" y="1972342"/>
            <a:ext cx="9983780" cy="3758393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28" tIns="35995" rIns="91428" bIns="0" numCol="1" anchor="t" anchorCtr="0" compatLnSpc="1"/>
          <a:lstStyle/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DFSTraverse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输入：顶点的编号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</a:p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输出：无</a:t>
            </a:r>
          </a:p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1.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访问顶点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;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修改标志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visited[v] = 1;</a:t>
            </a:r>
          </a:p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2. w =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的第一个邻接点；</a:t>
            </a:r>
          </a:p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3. while (w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3.1 if (w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未被访问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出发递归执行该算法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defTabSz="914309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3.2 w =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的下一个邻接点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201573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1987268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66818" y="2258971"/>
            <a:ext cx="4851604" cy="1888384"/>
            <a:chOff x="719197" y="1028664"/>
            <a:chExt cx="4852236" cy="1888630"/>
          </a:xfrm>
          <a:solidFill>
            <a:srgbClr val="D2D2D2"/>
          </a:solidFill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19197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19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6115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19943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66115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13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63143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10839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2653153" y="2701294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403883" y="1464478"/>
              <a:ext cx="0" cy="1020816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2570473" y="1430184"/>
              <a:ext cx="1152000" cy="111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8592971" y="3883072"/>
            <a:ext cx="1309517" cy="528568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78686" y="1791018"/>
            <a:ext cx="1325389" cy="2634907"/>
            <a:chOff x="8579803" y="1790011"/>
            <a:chExt cx="1325562" cy="2635250"/>
          </a:xfrm>
        </p:grpSpPr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8595678" y="1790011"/>
              <a:ext cx="0" cy="2620962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9905365" y="1804298"/>
              <a:ext cx="0" cy="262096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8579803" y="4414148"/>
              <a:ext cx="1325562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8592971" y="3365614"/>
            <a:ext cx="1309517" cy="528568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8592971" y="2846568"/>
            <a:ext cx="1309517" cy="528569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279" y="1067902"/>
            <a:ext cx="8518051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</a:p>
        </p:txBody>
      </p:sp>
      <p:grpSp>
        <p:nvGrpSpPr>
          <p:cNvPr id="46" name="Group 82"/>
          <p:cNvGrpSpPr/>
          <p:nvPr/>
        </p:nvGrpSpPr>
        <p:grpSpPr>
          <a:xfrm>
            <a:off x="810494" y="1159110"/>
            <a:ext cx="359953" cy="431944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434" y="4999310"/>
            <a:ext cx="3693076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深度优先遍历序列：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0553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" name="Freeform 7"/>
          <p:cNvSpPr/>
          <p:nvPr/>
        </p:nvSpPr>
        <p:spPr bwMode="auto">
          <a:xfrm>
            <a:off x="3547908" y="2318336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8"/>
          <p:cNvSpPr/>
          <p:nvPr/>
        </p:nvSpPr>
        <p:spPr bwMode="auto">
          <a:xfrm flipH="1">
            <a:off x="5031028" y="2625935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5028875" y="2318459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7"/>
          <p:cNvSpPr/>
          <p:nvPr/>
        </p:nvSpPr>
        <p:spPr bwMode="auto">
          <a:xfrm rot="8160000">
            <a:off x="2932440" y="2489456"/>
            <a:ext cx="1633389" cy="737052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8771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6989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559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3" grpId="1" animBg="1"/>
      <p:bldP spid="51" grpId="0"/>
      <p:bldP spid="52" grpId="0"/>
      <p:bldP spid="57" grpId="0" animBg="1"/>
      <p:bldP spid="58" grpId="0" animBg="1"/>
      <p:bldP spid="59" grpId="0" animBg="1"/>
      <p:bldP spid="60" grpId="0" animBg="1"/>
      <p:bldP spid="69" grpId="0"/>
      <p:bldP spid="7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6818" y="2258971"/>
            <a:ext cx="4851604" cy="1888384"/>
            <a:chOff x="719197" y="1028664"/>
            <a:chExt cx="4852236" cy="1888630"/>
          </a:xfrm>
          <a:solidFill>
            <a:srgbClr val="D2D2D2"/>
          </a:solidFill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19197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19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6115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19943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66115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13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63143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10839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2653153" y="2701294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403883" y="1464478"/>
              <a:ext cx="0" cy="1020816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2570473" y="1430184"/>
              <a:ext cx="1152000" cy="111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8592971" y="3883071"/>
            <a:ext cx="1295831" cy="523152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8594559" y="1791018"/>
            <a:ext cx="0" cy="2620621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9904075" y="1805304"/>
            <a:ext cx="0" cy="262062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8578686" y="4414814"/>
            <a:ext cx="1325389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8592971" y="3365613"/>
            <a:ext cx="1295831" cy="523152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8592971" y="2846568"/>
            <a:ext cx="1295831" cy="523152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279" y="1067902"/>
            <a:ext cx="8518051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</a:p>
        </p:txBody>
      </p:sp>
      <p:grpSp>
        <p:nvGrpSpPr>
          <p:cNvPr id="46" name="Group 82"/>
          <p:cNvGrpSpPr/>
          <p:nvPr/>
        </p:nvGrpSpPr>
        <p:grpSpPr>
          <a:xfrm>
            <a:off x="810494" y="1159110"/>
            <a:ext cx="359953" cy="431944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434" y="4999310"/>
            <a:ext cx="3693076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深度优先遍历序列：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0553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" name="Freeform 7"/>
          <p:cNvSpPr/>
          <p:nvPr/>
        </p:nvSpPr>
        <p:spPr bwMode="auto">
          <a:xfrm>
            <a:off x="3547908" y="2318336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8"/>
          <p:cNvSpPr/>
          <p:nvPr/>
        </p:nvSpPr>
        <p:spPr bwMode="auto">
          <a:xfrm flipH="1">
            <a:off x="5031028" y="2625935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5028875" y="2318459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7"/>
          <p:cNvSpPr/>
          <p:nvPr/>
        </p:nvSpPr>
        <p:spPr bwMode="auto">
          <a:xfrm rot="8160000">
            <a:off x="2932440" y="2489456"/>
            <a:ext cx="1633389" cy="737052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7"/>
          <p:cNvSpPr/>
          <p:nvPr/>
        </p:nvSpPr>
        <p:spPr bwMode="auto">
          <a:xfrm>
            <a:off x="3539570" y="3804280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8"/>
          <p:cNvSpPr/>
          <p:nvPr/>
        </p:nvSpPr>
        <p:spPr bwMode="auto">
          <a:xfrm flipH="1">
            <a:off x="3538932" y="4066350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8"/>
          <p:cNvSpPr/>
          <p:nvPr/>
        </p:nvSpPr>
        <p:spPr bwMode="auto">
          <a:xfrm rot="8160000" flipH="1" flipV="1">
            <a:off x="3440678" y="3243911"/>
            <a:ext cx="1656790" cy="195124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8"/>
          <p:cNvSpPr/>
          <p:nvPr/>
        </p:nvSpPr>
        <p:spPr bwMode="auto">
          <a:xfrm flipH="1">
            <a:off x="3551398" y="2612284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8771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6989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6328105" y="4999310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8594559" y="2329055"/>
            <a:ext cx="1295831" cy="523152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6876357" y="5019328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" name="Rounded Rectangle 10"/>
          <p:cNvSpPr/>
          <p:nvPr/>
        </p:nvSpPr>
        <p:spPr>
          <a:xfrm>
            <a:off x="542852" y="102191"/>
            <a:ext cx="201573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1987268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</p:spTree>
    <p:extLst>
      <p:ext uri="{BB962C8B-B14F-4D97-AF65-F5344CB8AC3E}">
        <p14:creationId xmlns:p14="http://schemas.microsoft.com/office/powerpoint/2010/main" val="3604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61" grpId="0" animBg="1"/>
      <p:bldP spid="62" grpId="0" animBg="1"/>
      <p:bldP spid="63" grpId="0" animBg="1"/>
      <p:bldP spid="64" grpId="0" animBg="1"/>
      <p:bldP spid="71" grpId="0"/>
      <p:bldP spid="72" grpId="0" animBg="1"/>
      <p:bldP spid="72" grpId="1" animBg="1"/>
      <p:bldP spid="7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6818" y="2258971"/>
            <a:ext cx="4851604" cy="1888384"/>
            <a:chOff x="719197" y="1028664"/>
            <a:chExt cx="4852236" cy="1888630"/>
          </a:xfrm>
          <a:solidFill>
            <a:srgbClr val="D2D2D2"/>
          </a:solidFill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19197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19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6115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19943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66115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13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63143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10839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2653153" y="2701294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403883" y="1464478"/>
              <a:ext cx="0" cy="1020816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2570473" y="1430184"/>
              <a:ext cx="1152000" cy="111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8592971" y="3883072"/>
            <a:ext cx="1309517" cy="528568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8594559" y="1791018"/>
            <a:ext cx="0" cy="2620621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9904075" y="1805304"/>
            <a:ext cx="0" cy="262062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8578686" y="4414814"/>
            <a:ext cx="1325389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279" y="1067902"/>
            <a:ext cx="8518051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</a:p>
        </p:txBody>
      </p:sp>
      <p:grpSp>
        <p:nvGrpSpPr>
          <p:cNvPr id="46" name="Group 82"/>
          <p:cNvGrpSpPr/>
          <p:nvPr/>
        </p:nvGrpSpPr>
        <p:grpSpPr>
          <a:xfrm>
            <a:off x="810494" y="1159110"/>
            <a:ext cx="359953" cy="431944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434" y="4999310"/>
            <a:ext cx="3693076" cy="5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深度优先遍历序列：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0553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" name="Freeform 7"/>
          <p:cNvSpPr/>
          <p:nvPr/>
        </p:nvSpPr>
        <p:spPr bwMode="auto">
          <a:xfrm>
            <a:off x="3547908" y="2318336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8"/>
          <p:cNvSpPr/>
          <p:nvPr/>
        </p:nvSpPr>
        <p:spPr bwMode="auto">
          <a:xfrm flipH="1">
            <a:off x="5031028" y="2625935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5028875" y="2318459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7"/>
          <p:cNvSpPr/>
          <p:nvPr/>
        </p:nvSpPr>
        <p:spPr bwMode="auto">
          <a:xfrm rot="8160000">
            <a:off x="2932440" y="2489456"/>
            <a:ext cx="1633389" cy="737052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7"/>
          <p:cNvSpPr/>
          <p:nvPr/>
        </p:nvSpPr>
        <p:spPr bwMode="auto">
          <a:xfrm>
            <a:off x="3539570" y="3804280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8"/>
          <p:cNvSpPr/>
          <p:nvPr/>
        </p:nvSpPr>
        <p:spPr bwMode="auto">
          <a:xfrm flipH="1">
            <a:off x="3538932" y="4066350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8"/>
          <p:cNvSpPr/>
          <p:nvPr/>
        </p:nvSpPr>
        <p:spPr bwMode="auto">
          <a:xfrm rot="8160000" flipH="1" flipV="1">
            <a:off x="3440678" y="3243911"/>
            <a:ext cx="1656790" cy="195124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8"/>
          <p:cNvSpPr/>
          <p:nvPr/>
        </p:nvSpPr>
        <p:spPr bwMode="auto">
          <a:xfrm flipH="1">
            <a:off x="3551398" y="2612284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7"/>
          <p:cNvSpPr/>
          <p:nvPr/>
        </p:nvSpPr>
        <p:spPr bwMode="auto">
          <a:xfrm flipH="1">
            <a:off x="2085423" y="2328441"/>
            <a:ext cx="1079859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8"/>
          <p:cNvSpPr/>
          <p:nvPr/>
        </p:nvSpPr>
        <p:spPr bwMode="auto">
          <a:xfrm>
            <a:off x="2106181" y="2618727"/>
            <a:ext cx="1043864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8771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6989" y="4982783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6328105" y="4999310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6876357" y="5019328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8592971" y="3354503"/>
            <a:ext cx="1309517" cy="528568"/>
          </a:xfrm>
          <a:prstGeom prst="rect">
            <a:avLst/>
          </a:prstGeom>
          <a:solidFill>
            <a:srgbClr val="D2D2D2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7359890" y="5019328"/>
            <a:ext cx="563490" cy="4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998" tIns="10799" rIns="17998" bIns="1079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" name="Rounded Rectangle 10"/>
          <p:cNvSpPr/>
          <p:nvPr/>
        </p:nvSpPr>
        <p:spPr>
          <a:xfrm>
            <a:off x="542852" y="102191"/>
            <a:ext cx="201573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1987268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</p:spTree>
    <p:extLst>
      <p:ext uri="{BB962C8B-B14F-4D97-AF65-F5344CB8AC3E}">
        <p14:creationId xmlns:p14="http://schemas.microsoft.com/office/powerpoint/2010/main" val="27299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67" grpId="0" animBg="1"/>
      <p:bldP spid="68" grpId="0" animBg="1"/>
      <p:bldP spid="53" grpId="0" animBg="1"/>
      <p:bldP spid="53" grpId="1" animBg="1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深度优先搜索（</a:t>
            </a:r>
            <a:r>
              <a:rPr lang="en-US" altLang="zh-CN" smtClean="0"/>
              <a:t>DFS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2" y="1845618"/>
            <a:ext cx="5023866" cy="252028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98005" y="3285778"/>
            <a:ext cx="5112568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10736814" cy="2425597"/>
          </a:xfrm>
        </p:spPr>
        <p:txBody>
          <a:bodyPr/>
          <a:lstStyle/>
          <a:p>
            <a:r>
              <a:rPr lang="zh-CN" altLang="en-US" dirty="0"/>
              <a:t>深度优先搜索过程时，如遇到的顶点有多个未被访问的邻接顶点时，可以任选一个出发继续访问，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0</a:t>
            </a:r>
            <a:r>
              <a:rPr lang="zh-CN" altLang="en-US" dirty="0"/>
              <a:t>访问完后，也可以选择接下来访问</a:t>
            </a:r>
            <a:r>
              <a:rPr lang="en-US" altLang="zh-CN" dirty="0"/>
              <a:t>5</a:t>
            </a:r>
            <a:r>
              <a:rPr lang="zh-CN" altLang="en-US" dirty="0"/>
              <a:t>而不是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但是，针对</a:t>
            </a:r>
            <a:r>
              <a:rPr lang="zh-CN" altLang="en-US" dirty="0"/>
              <a:t>确定的</a:t>
            </a:r>
            <a:r>
              <a:rPr lang="zh-CN" altLang="en-US" dirty="0">
                <a:solidFill>
                  <a:srgbClr val="FF0000"/>
                </a:solidFill>
              </a:rPr>
              <a:t>存储结构</a:t>
            </a:r>
            <a:r>
              <a:rPr lang="zh-CN" altLang="en-US" dirty="0"/>
              <a:t>和确定的</a:t>
            </a:r>
            <a:r>
              <a:rPr lang="zh-CN" altLang="en-US" dirty="0">
                <a:solidFill>
                  <a:srgbClr val="FF0000"/>
                </a:solidFill>
              </a:rPr>
              <a:t>查找邻接点</a:t>
            </a:r>
            <a:r>
              <a:rPr lang="zh-CN" altLang="en-US" dirty="0"/>
              <a:t>算法，遍历得到的序列是确定的。</a:t>
            </a: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/>
              <a:t>无向连通图的</a:t>
            </a:r>
            <a:r>
              <a:rPr lang="en-US" altLang="zh-CN" b="1"/>
              <a:t>DFS</a:t>
            </a:r>
            <a:r>
              <a:rPr lang="zh-CN" altLang="zh-CN" b="1" smtClean="0"/>
              <a:t>遍历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30" y="3357786"/>
            <a:ext cx="5623396" cy="28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搜索路径对应的生成树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深度优先搜索生成树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93" y="2133650"/>
            <a:ext cx="5456682" cy="31097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50" y="2133650"/>
            <a:ext cx="5094728" cy="25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2771639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6" y="62818"/>
            <a:ext cx="2775230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教学计划编排</a:t>
            </a:r>
          </a:p>
        </p:txBody>
      </p:sp>
      <p:sp>
        <p:nvSpPr>
          <p:cNvPr id="4" name="矩形 3"/>
          <p:cNvSpPr/>
          <p:nvPr/>
        </p:nvSpPr>
        <p:spPr>
          <a:xfrm>
            <a:off x="542852" y="1125538"/>
            <a:ext cx="10820902" cy="4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已知计算机专业的核心课程如下表所示，编制合适的教学计划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851" y="1628392"/>
            <a:ext cx="10790426" cy="91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用顶点表示课程，如果从顶点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，则表示课程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是课程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的先修课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26137"/>
              </p:ext>
            </p:extLst>
          </p:nvPr>
        </p:nvGraphicFramePr>
        <p:xfrm>
          <a:off x="5679974" y="2552498"/>
          <a:ext cx="5533504" cy="405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285A3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课程编号</a:t>
                      </a:r>
                      <a:endParaRPr lang="zh-CN" altLang="en-US" sz="2200" b="0" dirty="0">
                        <a:solidFill>
                          <a:srgbClr val="285A3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285A3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lang="zh-CN" altLang="en-US" sz="2200" b="0" dirty="0">
                        <a:solidFill>
                          <a:srgbClr val="285A3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285A3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先修课程</a:t>
                      </a:r>
                      <a:endParaRPr lang="zh-CN" altLang="en-US" sz="2200" b="0" dirty="0">
                        <a:solidFill>
                          <a:srgbClr val="285A3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aseline="-250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程序设计基础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电子技术基础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离散数学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2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计算机原理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2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  </a:t>
                      </a: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  </a:t>
                      </a: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  </a:t>
                      </a: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  </a:t>
                      </a: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2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数据库原理及应用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  </a:t>
                      </a:r>
                      <a:r>
                        <a:rPr lang="en-US" altLang="zh-CN" sz="22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055675" y="3236724"/>
            <a:ext cx="3071718" cy="2249874"/>
            <a:chOff x="6874717" y="2897272"/>
            <a:chExt cx="3072118" cy="2250167"/>
          </a:xfrm>
          <a:solidFill>
            <a:srgbClr val="D2D2D2"/>
          </a:solidFill>
        </p:grpSpPr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6874717" y="4715439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V="1">
              <a:off x="7322674" y="3092420"/>
              <a:ext cx="864000" cy="39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6874717" y="3329272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8199422" y="2897272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8199422" y="3812194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8199422" y="4715439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9498877" y="2897272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9498877" y="3812194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9498877" y="4715439"/>
              <a:ext cx="447958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7322675" y="3595340"/>
              <a:ext cx="864000" cy="39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 flipV="1">
              <a:off x="7324073" y="4944039"/>
              <a:ext cx="864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8655637" y="3113272"/>
              <a:ext cx="82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8602339" y="3214220"/>
              <a:ext cx="900000" cy="68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V="1">
              <a:off x="8655637" y="4043434"/>
              <a:ext cx="82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V="1">
              <a:off x="8602339" y="4141000"/>
              <a:ext cx="900000" cy="68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277033" y="3685480"/>
              <a:ext cx="972000" cy="111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 flipV="1">
              <a:off x="8659099" y="4948351"/>
              <a:ext cx="82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110" name="Line 16"/>
            <p:cNvSpPr>
              <a:spLocks noChangeShapeType="1"/>
            </p:cNvSpPr>
            <p:nvPr/>
          </p:nvSpPr>
          <p:spPr bwMode="auto">
            <a:xfrm>
              <a:off x="8607859" y="4135479"/>
              <a:ext cx="936000" cy="61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 flipV="1">
              <a:off x="8604397" y="3265460"/>
              <a:ext cx="900000" cy="648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rot="5400000" flipV="1">
              <a:off x="9486334" y="4477480"/>
              <a:ext cx="4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/>
          </p:spPr>
          <p:txBody>
            <a:bodyPr lIns="10799" tIns="28796" rIns="0" bIns="10799"/>
            <a:lstStyle/>
            <a:p>
              <a:pPr>
                <a:lnSpc>
                  <a:spcPts val="2600"/>
                </a:lnSpc>
              </a:pP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63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8622" y="1269554"/>
            <a:ext cx="5841521" cy="518457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/>
              <a:t>对于不连通的图或有向图，只要依次检查图中每一个顶点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zh-CN"/>
              <a:t>，如果顶点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zh-CN"/>
              <a:t>未被访问过，则从它出发进行</a:t>
            </a:r>
            <a:r>
              <a:rPr lang="en-US" altLang="zh-CN"/>
              <a:t>DFS(v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  <a:r>
              <a:rPr lang="zh-CN" altLang="zh-CN"/>
              <a:t>遍历即可。</a:t>
            </a:r>
          </a:p>
          <a:p>
            <a:r>
              <a:rPr lang="zh-CN" altLang="zh-CN" smtClean="0"/>
              <a:t>如</a:t>
            </a:r>
            <a:r>
              <a:rPr lang="zh-CN" altLang="en-US" smtClean="0"/>
              <a:t>右图</a:t>
            </a:r>
            <a:r>
              <a:rPr lang="zh-CN" altLang="zh-CN" smtClean="0"/>
              <a:t>非</a:t>
            </a:r>
            <a:r>
              <a:rPr lang="zh-CN" altLang="zh-CN"/>
              <a:t>连通图，依次检查</a:t>
            </a:r>
            <a:r>
              <a:rPr lang="en-US" altLang="zh-CN"/>
              <a:t>A-F</a:t>
            </a:r>
            <a:r>
              <a:rPr lang="zh-CN" altLang="zh-CN"/>
              <a:t>的每个顶点是否已被访问过；</a:t>
            </a:r>
          </a:p>
          <a:p>
            <a:r>
              <a:rPr lang="zh-CN" altLang="zh-CN"/>
              <a:t>首先从</a:t>
            </a:r>
            <a:r>
              <a:rPr lang="en-US" altLang="zh-CN"/>
              <a:t>A</a:t>
            </a:r>
            <a:r>
              <a:rPr lang="zh-CN" altLang="zh-CN"/>
              <a:t>出发，可访问到</a:t>
            </a:r>
            <a:r>
              <a:rPr lang="en-US" altLang="zh-CN"/>
              <a:t>BCE</a:t>
            </a:r>
            <a:r>
              <a:rPr lang="zh-CN" altLang="zh-CN"/>
              <a:t>；</a:t>
            </a:r>
          </a:p>
          <a:p>
            <a:r>
              <a:rPr lang="zh-CN" altLang="zh-CN"/>
              <a:t>依次检查顶点</a:t>
            </a:r>
            <a:r>
              <a:rPr lang="en-US" altLang="zh-CN"/>
              <a:t>B</a:t>
            </a:r>
            <a:r>
              <a:rPr lang="zh-CN" altLang="zh-CN"/>
              <a:t>和</a:t>
            </a:r>
            <a:r>
              <a:rPr lang="en-US" altLang="zh-CN"/>
              <a:t>C</a:t>
            </a:r>
            <a:r>
              <a:rPr lang="zh-CN" altLang="zh-CN"/>
              <a:t>，无需从它们出发遍历；</a:t>
            </a:r>
          </a:p>
          <a:p>
            <a:r>
              <a:rPr lang="zh-CN" altLang="zh-CN"/>
              <a:t>接下来从</a:t>
            </a:r>
            <a:r>
              <a:rPr lang="en-US" altLang="zh-CN"/>
              <a:t>D</a:t>
            </a:r>
            <a:r>
              <a:rPr lang="zh-CN" altLang="zh-CN"/>
              <a:t>出发，可访问到</a:t>
            </a:r>
            <a:r>
              <a:rPr lang="en-US" altLang="zh-CN"/>
              <a:t>DF</a:t>
            </a:r>
            <a:r>
              <a:rPr lang="zh-CN" altLang="zh-CN"/>
              <a:t>；</a:t>
            </a:r>
          </a:p>
          <a:p>
            <a:r>
              <a:rPr lang="zh-CN" altLang="zh-CN"/>
              <a:t>无需从</a:t>
            </a:r>
            <a:r>
              <a:rPr lang="en-US" altLang="zh-CN"/>
              <a:t>E</a:t>
            </a:r>
            <a:r>
              <a:rPr lang="zh-CN" altLang="zh-CN"/>
              <a:t>和</a:t>
            </a:r>
            <a:r>
              <a:rPr lang="en-US" altLang="zh-CN"/>
              <a:t>F</a:t>
            </a:r>
            <a:r>
              <a:rPr lang="zh-CN" altLang="zh-CN" smtClean="0"/>
              <a:t>遍历</a:t>
            </a:r>
            <a:r>
              <a:rPr lang="zh-CN" altLang="en-US" smtClean="0"/>
              <a:t>，</a:t>
            </a:r>
            <a:r>
              <a:rPr lang="zh-CN" altLang="zh-CN" smtClean="0"/>
              <a:t>遍历</a:t>
            </a:r>
            <a:r>
              <a:rPr lang="zh-CN" altLang="zh-CN"/>
              <a:t>结束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整个</a:t>
            </a:r>
            <a:r>
              <a:rPr lang="zh-CN" altLang="zh-CN"/>
              <a:t>遍历序列为</a:t>
            </a:r>
            <a:r>
              <a:rPr lang="en-US" altLang="zh-CN" smtClean="0"/>
              <a:t>ABCEDF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非连通图的遍历</a:t>
            </a:r>
            <a:endParaRPr lang="zh-CN" altLang="en-US" sz="41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172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006598" y="2061642"/>
          <a:ext cx="3004472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7" name="Visio" r:id="rId3" imgW="4362308" imgH="4629150" progId="Visio.Drawing.15">
                  <p:embed/>
                </p:oleObj>
              </mc:Choice>
              <mc:Fallback>
                <p:oleObj name="Visio" r:id="rId3" imgW="4362308" imgH="4629150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598" y="2061642"/>
                        <a:ext cx="3004472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794262" y="1256766"/>
            <a:ext cx="342914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172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优先选择序号小的邻接点</a:t>
            </a:r>
          </a:p>
        </p:txBody>
      </p:sp>
    </p:spTree>
    <p:extLst>
      <p:ext uri="{BB962C8B-B14F-4D97-AF65-F5344CB8AC3E}">
        <p14:creationId xmlns:p14="http://schemas.microsoft.com/office/powerpoint/2010/main" val="38272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10736814" cy="1561501"/>
          </a:xfrm>
        </p:spPr>
        <p:txBody>
          <a:bodyPr/>
          <a:lstStyle/>
          <a:p>
            <a:r>
              <a:rPr lang="zh-CN" altLang="en-US" smtClean="0"/>
              <a:t>遍历序列为：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 smtClean="0"/>
              <a:t>有向图</a:t>
            </a:r>
            <a:r>
              <a:rPr lang="zh-CN" altLang="zh-CN" sz="4100"/>
              <a:t>的遍历</a:t>
            </a:r>
            <a:endParaRPr lang="zh-CN" altLang="en-US" sz="4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4" y="2463765"/>
            <a:ext cx="5865508" cy="31693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6974" y="1557586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172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0235861479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203570" y="110611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9152704" y="110611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13756" y="1306653"/>
            <a:ext cx="1766757" cy="1504633"/>
            <a:chOff x="1645314" y="2260917"/>
            <a:chExt cx="1766757" cy="1504633"/>
          </a:xfrm>
          <a:solidFill>
            <a:srgbClr val="D2D2D2"/>
          </a:solidFill>
        </p:grpSpPr>
        <p:sp>
          <p:nvSpPr>
            <p:cNvPr id="10" name="Freeform 31"/>
            <p:cNvSpPr/>
            <p:nvPr/>
          </p:nvSpPr>
          <p:spPr bwMode="auto">
            <a:xfrm>
              <a:off x="1864071" y="226091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H="1">
              <a:off x="1645314" y="249237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12" name="Line 34"/>
          <p:cNvSpPr>
            <a:spLocks noChangeShapeType="1"/>
          </p:cNvSpPr>
          <p:nvPr/>
        </p:nvSpPr>
        <p:spPr bwMode="auto">
          <a:xfrm flipH="1" flipV="1">
            <a:off x="7601079" y="1450161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9152704" y="2785687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7203570" y="2785687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31"/>
          <p:cNvSpPr/>
          <p:nvPr/>
        </p:nvSpPr>
        <p:spPr bwMode="auto">
          <a:xfrm>
            <a:off x="7619943" y="3026868"/>
            <a:ext cx="1548000" cy="1587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0737449" y="196770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 rot="1435955" flipV="1">
            <a:off x="9470383" y="1633725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8" name="Freeform 31"/>
          <p:cNvSpPr/>
          <p:nvPr/>
        </p:nvSpPr>
        <p:spPr bwMode="auto">
          <a:xfrm rot="20164045">
            <a:off x="9470383" y="2586861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H="1" flipV="1">
            <a:off x="9352858" y="1535266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93079" y="4221882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  <p:bldP spid="2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8542" y="981522"/>
            <a:ext cx="5256584" cy="53059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骑士周游，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的棋盘格子，即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个顶点，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0-63</a:t>
            </a:r>
          </a:p>
          <a:p>
            <a:r>
              <a:rPr lang="zh-CN" altLang="en-US" sz="2400" dirty="0" smtClean="0"/>
              <a:t>找到</a:t>
            </a:r>
            <a:r>
              <a:rPr lang="en-US" altLang="zh-CN" sz="2400" dirty="0" smtClean="0"/>
              <a:t>0-63</a:t>
            </a:r>
            <a:r>
              <a:rPr lang="zh-CN" altLang="en-US" sz="2400" dirty="0" smtClean="0"/>
              <a:t>的一条路径</a:t>
            </a:r>
            <a:endParaRPr lang="en-US" altLang="zh-CN" sz="2400" dirty="0" smtClean="0"/>
          </a:p>
          <a:p>
            <a:r>
              <a:rPr lang="zh-CN" altLang="en-US" sz="2400" dirty="0" smtClean="0"/>
              <a:t>到达某方格后无法继续时，回溯</a:t>
            </a:r>
            <a:endParaRPr lang="en-US" altLang="zh-CN" sz="2400" dirty="0" smtClean="0"/>
          </a:p>
          <a:p>
            <a:r>
              <a:rPr lang="zh-CN" altLang="en-US" sz="2400" dirty="0" smtClean="0"/>
              <a:t>与八皇后和迷宫求解问题类似</a:t>
            </a:r>
            <a:endParaRPr lang="en-US" altLang="zh-CN" sz="2400" dirty="0" smtClean="0"/>
          </a:p>
          <a:p>
            <a:r>
              <a:rPr lang="zh-CN" altLang="en-US" sz="2400" dirty="0" smtClean="0"/>
              <a:t>迷宫中的路径按马走日规则设置，从指定起点到终点，且需要经过所有方格，即路径长度为格子数减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图中共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个顶点，给定两个顶点</a:t>
            </a:r>
            <a:r>
              <a:rPr lang="en-US" altLang="zh-CN" sz="2400" dirty="0" err="1" smtClean="0"/>
              <a:t>u,v</a:t>
            </a:r>
            <a:r>
              <a:rPr lang="zh-CN" altLang="en-US" sz="2400" dirty="0" smtClean="0"/>
              <a:t>，求解一条长度为</a:t>
            </a:r>
            <a:r>
              <a:rPr lang="en-US" altLang="zh-CN" sz="2400" dirty="0" smtClean="0"/>
              <a:t>k(k=n-1)</a:t>
            </a:r>
            <a:r>
              <a:rPr lang="zh-CN" altLang="en-US" sz="2400" dirty="0" smtClean="0"/>
              <a:t>的简单路径。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特殊的深度优先搜索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26" y="1269554"/>
            <a:ext cx="717332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广度优先搜索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 sz="2400"/>
              <a:t>广度优先搜索（</a:t>
            </a:r>
            <a:r>
              <a:rPr lang="en-US" altLang="zh-CN" sz="2400"/>
              <a:t>BFS</a:t>
            </a:r>
            <a:r>
              <a:rPr lang="zh-CN" altLang="zh-CN" sz="2400"/>
              <a:t>）即广度优先遍历，简称广度遍历，类似于树的层次遍历</a:t>
            </a:r>
            <a:r>
              <a:rPr lang="zh-CN" altLang="zh-CN" sz="2400" smtClean="0"/>
              <a:t>。</a:t>
            </a:r>
            <a:endParaRPr lang="en-US" altLang="zh-CN" sz="2400" smtClean="0"/>
          </a:p>
          <a:p>
            <a:r>
              <a:rPr lang="zh-CN" altLang="zh-CN" sz="2400"/>
              <a:t>从图中某</a:t>
            </a:r>
            <a:r>
              <a:rPr lang="zh-CN" altLang="zh-CN" sz="2400">
                <a:solidFill>
                  <a:srgbClr val="FF0000"/>
                </a:solidFill>
              </a:rPr>
              <a:t>顶点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zh-CN" altLang="zh-CN" sz="2400">
                <a:solidFill>
                  <a:srgbClr val="FF0000"/>
                </a:solidFill>
              </a:rPr>
              <a:t>出发的广度优先遍历</a:t>
            </a:r>
            <a:r>
              <a:rPr lang="en-US" altLang="zh-CN" sz="2400">
                <a:solidFill>
                  <a:srgbClr val="FF0000"/>
                </a:solidFill>
              </a:rPr>
              <a:t>BFS(v)</a:t>
            </a:r>
            <a:r>
              <a:rPr lang="zh-CN" altLang="zh-CN" sz="2400"/>
              <a:t>的过程为：首先</a:t>
            </a:r>
            <a:r>
              <a:rPr lang="zh-CN" altLang="zh-CN" sz="2400">
                <a:solidFill>
                  <a:srgbClr val="FF0000"/>
                </a:solidFill>
              </a:rPr>
              <a:t>访问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zh-CN" altLang="zh-CN" sz="2400"/>
              <a:t>，然后依次</a:t>
            </a:r>
            <a:r>
              <a:rPr lang="zh-CN" altLang="zh-CN" sz="2400">
                <a:solidFill>
                  <a:srgbClr val="FF0000"/>
                </a:solidFill>
              </a:rPr>
              <a:t>访问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zh-CN" altLang="zh-CN" sz="2400">
                <a:solidFill>
                  <a:srgbClr val="FF0000"/>
                </a:solidFill>
              </a:rPr>
              <a:t>的各个未被访问过的邻接点设为</a:t>
            </a:r>
            <a:r>
              <a:rPr lang="en-US" altLang="zh-CN" sz="2400">
                <a:solidFill>
                  <a:srgbClr val="FF0000"/>
                </a:solidFill>
              </a:rPr>
              <a:t>u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FF0000"/>
                </a:solidFill>
              </a:rPr>
              <a:t>, u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r>
              <a:rPr lang="en-US" altLang="zh-CN" sz="2400">
                <a:solidFill>
                  <a:srgbClr val="FF0000"/>
                </a:solidFill>
              </a:rPr>
              <a:t>, …, u</a:t>
            </a:r>
            <a:r>
              <a:rPr lang="en-US" altLang="zh-CN" sz="2400" baseline="-25000">
                <a:solidFill>
                  <a:srgbClr val="FF0000"/>
                </a:solidFill>
              </a:rPr>
              <a:t>m</a:t>
            </a:r>
            <a:r>
              <a:rPr lang="zh-CN" altLang="zh-CN" sz="2400"/>
              <a:t>，接着</a:t>
            </a:r>
            <a:r>
              <a:rPr lang="zh-CN" altLang="zh-CN" sz="2400">
                <a:solidFill>
                  <a:srgbClr val="FF0000"/>
                </a:solidFill>
              </a:rPr>
              <a:t>依次访问</a:t>
            </a:r>
            <a:r>
              <a:rPr lang="en-US" altLang="zh-CN" sz="2400">
                <a:solidFill>
                  <a:srgbClr val="FF0000"/>
                </a:solidFill>
              </a:rPr>
              <a:t>u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FF0000"/>
                </a:solidFill>
              </a:rPr>
              <a:t>, u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r>
              <a:rPr lang="en-US" altLang="zh-CN" sz="2400">
                <a:solidFill>
                  <a:srgbClr val="FF0000"/>
                </a:solidFill>
              </a:rPr>
              <a:t>, …, u</a:t>
            </a:r>
            <a:r>
              <a:rPr lang="en-US" altLang="zh-CN" sz="2400" baseline="-25000">
                <a:solidFill>
                  <a:srgbClr val="FF0000"/>
                </a:solidFill>
              </a:rPr>
              <a:t>m</a:t>
            </a:r>
            <a:r>
              <a:rPr lang="zh-CN" altLang="zh-CN" sz="2400">
                <a:solidFill>
                  <a:srgbClr val="FF0000"/>
                </a:solidFill>
              </a:rPr>
              <a:t>的各个未被访问的邻接点设为</a:t>
            </a:r>
            <a:r>
              <a:rPr lang="en-US" altLang="zh-CN" sz="2400">
                <a:solidFill>
                  <a:srgbClr val="FF0000"/>
                </a:solidFill>
              </a:rPr>
              <a:t>w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FF0000"/>
                </a:solidFill>
              </a:rPr>
              <a:t>, w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r>
              <a:rPr lang="en-US" altLang="zh-CN" sz="2400">
                <a:solidFill>
                  <a:srgbClr val="FF0000"/>
                </a:solidFill>
              </a:rPr>
              <a:t>,…, w</a:t>
            </a:r>
            <a:r>
              <a:rPr lang="en-US" altLang="zh-CN" sz="2400" baseline="-25000">
                <a:solidFill>
                  <a:srgbClr val="FF0000"/>
                </a:solidFill>
              </a:rPr>
              <a:t>k</a:t>
            </a:r>
            <a:r>
              <a:rPr lang="zh-CN" altLang="zh-CN" sz="2400"/>
              <a:t>，接着依次访问</a:t>
            </a:r>
            <a:r>
              <a:rPr lang="en-US" altLang="zh-CN" sz="2400"/>
              <a:t>w</a:t>
            </a:r>
            <a:r>
              <a:rPr lang="en-US" altLang="zh-CN" sz="2400" baseline="-25000"/>
              <a:t>1</a:t>
            </a:r>
            <a:r>
              <a:rPr lang="en-US" altLang="zh-CN" sz="2400"/>
              <a:t>, w</a:t>
            </a:r>
            <a:r>
              <a:rPr lang="en-US" altLang="zh-CN" sz="2400" baseline="-25000"/>
              <a:t>2</a:t>
            </a:r>
            <a:r>
              <a:rPr lang="en-US" altLang="zh-CN" sz="2400"/>
              <a:t>, …, w</a:t>
            </a:r>
            <a:r>
              <a:rPr lang="en-US" altLang="zh-CN" sz="2400" baseline="-25000"/>
              <a:t>k</a:t>
            </a:r>
            <a:r>
              <a:rPr lang="zh-CN" altLang="zh-CN" sz="2400"/>
              <a:t>的各个未被访问的邻接点，以此类推，直至图中所有已被访问的顶点的邻接点都被访问到</a:t>
            </a:r>
            <a:r>
              <a:rPr lang="zh-CN" altLang="zh-CN" sz="2400" smtClean="0"/>
              <a:t>。</a:t>
            </a:r>
            <a:endParaRPr lang="en-US" altLang="zh-CN" sz="2400" smtClean="0"/>
          </a:p>
          <a:p>
            <a:r>
              <a:rPr lang="zh-CN" altLang="zh-CN" sz="2400" smtClean="0"/>
              <a:t>访问</a:t>
            </a:r>
            <a:r>
              <a:rPr lang="zh-CN" altLang="zh-CN" sz="2400"/>
              <a:t>某顶点的未被访问过的邻接点的顺序是任意的，</a:t>
            </a:r>
            <a:r>
              <a:rPr lang="zh-CN" altLang="zh-CN" sz="2400" smtClean="0"/>
              <a:t>以下</a:t>
            </a:r>
            <a:r>
              <a:rPr lang="zh-CN" altLang="zh-CN" sz="2400" smtClean="0">
                <a:solidFill>
                  <a:srgbClr val="FF0000"/>
                </a:solidFill>
              </a:rPr>
              <a:t>按</a:t>
            </a:r>
            <a:r>
              <a:rPr lang="zh-CN" altLang="zh-CN" sz="2400">
                <a:solidFill>
                  <a:srgbClr val="FF0000"/>
                </a:solidFill>
              </a:rPr>
              <a:t>邻接点编号递增序访问</a:t>
            </a:r>
            <a:r>
              <a:rPr lang="zh-CN" altLang="zh-CN" sz="2400" smtClean="0"/>
              <a:t>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4100"/>
              <a:t>广度优先搜索（</a:t>
            </a:r>
            <a:r>
              <a:rPr lang="en-US" altLang="zh-CN" sz="4100"/>
              <a:t>BFS</a:t>
            </a:r>
            <a:r>
              <a:rPr lang="zh-CN" altLang="zh-CN" sz="4100"/>
              <a:t>）</a:t>
            </a:r>
            <a:endParaRPr lang="zh-CN" altLang="en-US" sz="4100"/>
          </a:p>
        </p:txBody>
      </p:sp>
    </p:spTree>
    <p:extLst>
      <p:ext uri="{BB962C8B-B14F-4D97-AF65-F5344CB8AC3E}">
        <p14:creationId xmlns:p14="http://schemas.microsoft.com/office/powerpoint/2010/main" val="19049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BFS</a:t>
            </a:r>
            <a:r>
              <a:rPr lang="zh-CN" altLang="zh-CN"/>
              <a:t>遍历过程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0" y="3357786"/>
            <a:ext cx="5767204" cy="2808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161" y="1844609"/>
            <a:ext cx="3293033" cy="33023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05183" y="5374010"/>
            <a:ext cx="283923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广度优先搜索生成树</a:t>
            </a:r>
          </a:p>
        </p:txBody>
      </p:sp>
      <p:sp>
        <p:nvSpPr>
          <p:cNvPr id="7" name="矩形 6"/>
          <p:cNvSpPr/>
          <p:nvPr/>
        </p:nvSpPr>
        <p:spPr>
          <a:xfrm>
            <a:off x="1702718" y="6094090"/>
            <a:ext cx="270619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遍历</a:t>
            </a:r>
            <a:r>
              <a:rPr lang="zh-CN" altLang="zh-CN" dirty="0"/>
              <a:t>序列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  <a:r>
              <a:rPr lang="en-US" altLang="zh-CN" dirty="0"/>
              <a:t>2467</a:t>
            </a:r>
            <a:r>
              <a:rPr lang="en-US" altLang="zh-CN" dirty="0">
                <a:solidFill>
                  <a:srgbClr val="FF0000"/>
                </a:solidFill>
              </a:rPr>
              <a:t>38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100" y="837506"/>
            <a:ext cx="502386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5769513" cy="523390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zh-CN"/>
              <a:t>对于不连通的图或有向图，只要依次检查图中每一个顶点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zh-CN"/>
              <a:t>，如果顶点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zh-CN"/>
              <a:t>未被访问过，则从它出发进行</a:t>
            </a:r>
            <a:r>
              <a:rPr lang="en-US" altLang="zh-CN"/>
              <a:t>BFS(v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  <a:r>
              <a:rPr lang="zh-CN" altLang="zh-CN"/>
              <a:t>遍历即可。</a:t>
            </a:r>
          </a:p>
          <a:p>
            <a:pPr>
              <a:lnSpc>
                <a:spcPct val="120000"/>
              </a:lnSpc>
            </a:pPr>
            <a:r>
              <a:rPr lang="zh-CN" altLang="zh-CN" smtClean="0"/>
              <a:t>如</a:t>
            </a:r>
            <a:r>
              <a:rPr lang="zh-CN" altLang="en-US" smtClean="0"/>
              <a:t>右图</a:t>
            </a:r>
            <a:r>
              <a:rPr lang="zh-CN" altLang="zh-CN" smtClean="0"/>
              <a:t>非</a:t>
            </a:r>
            <a:r>
              <a:rPr lang="zh-CN" altLang="zh-CN"/>
              <a:t>连通图，依次检查</a:t>
            </a:r>
            <a:r>
              <a:rPr lang="en-US" altLang="zh-CN"/>
              <a:t>A-F</a:t>
            </a:r>
            <a:r>
              <a:rPr lang="zh-CN" altLang="zh-CN"/>
              <a:t>的每个顶点是否已被访问过；</a:t>
            </a:r>
          </a:p>
          <a:p>
            <a:pPr>
              <a:lnSpc>
                <a:spcPct val="120000"/>
              </a:lnSpc>
            </a:pPr>
            <a:r>
              <a:rPr lang="zh-CN" altLang="zh-CN"/>
              <a:t>首先从</a:t>
            </a:r>
            <a:r>
              <a:rPr lang="en-US" altLang="zh-CN"/>
              <a:t>A</a:t>
            </a:r>
            <a:r>
              <a:rPr lang="zh-CN" altLang="zh-CN"/>
              <a:t>出发，可访问到</a:t>
            </a:r>
            <a:r>
              <a:rPr lang="en-US" altLang="zh-CN"/>
              <a:t>BEC</a:t>
            </a:r>
            <a:r>
              <a:rPr lang="zh-CN" altLang="zh-CN"/>
              <a:t>；</a:t>
            </a:r>
          </a:p>
          <a:p>
            <a:pPr>
              <a:lnSpc>
                <a:spcPct val="120000"/>
              </a:lnSpc>
            </a:pPr>
            <a:r>
              <a:rPr lang="zh-CN" altLang="zh-CN"/>
              <a:t>依次检查顶点</a:t>
            </a:r>
            <a:r>
              <a:rPr lang="en-US" altLang="zh-CN"/>
              <a:t>B</a:t>
            </a:r>
            <a:r>
              <a:rPr lang="zh-CN" altLang="zh-CN"/>
              <a:t>和</a:t>
            </a:r>
            <a:r>
              <a:rPr lang="en-US" altLang="zh-CN"/>
              <a:t>C</a:t>
            </a:r>
            <a:r>
              <a:rPr lang="zh-CN" altLang="zh-CN"/>
              <a:t>，无需从它们出发遍历；</a:t>
            </a:r>
          </a:p>
          <a:p>
            <a:pPr>
              <a:lnSpc>
                <a:spcPct val="120000"/>
              </a:lnSpc>
            </a:pPr>
            <a:r>
              <a:rPr lang="zh-CN" altLang="zh-CN"/>
              <a:t>接下来从</a:t>
            </a:r>
            <a:r>
              <a:rPr lang="en-US" altLang="zh-CN"/>
              <a:t>D</a:t>
            </a:r>
            <a:r>
              <a:rPr lang="zh-CN" altLang="zh-CN"/>
              <a:t>出发，可访问</a:t>
            </a:r>
            <a:r>
              <a:rPr lang="zh-CN" altLang="zh-CN" smtClean="0"/>
              <a:t>到</a:t>
            </a:r>
            <a:r>
              <a:rPr lang="en-US" altLang="zh-CN" smtClean="0"/>
              <a:t>F</a:t>
            </a:r>
            <a:r>
              <a:rPr lang="zh-CN" altLang="zh-CN"/>
              <a:t>；</a:t>
            </a:r>
          </a:p>
          <a:p>
            <a:pPr>
              <a:lnSpc>
                <a:spcPct val="120000"/>
              </a:lnSpc>
            </a:pPr>
            <a:r>
              <a:rPr lang="zh-CN" altLang="zh-CN"/>
              <a:t>无需从</a:t>
            </a:r>
            <a:r>
              <a:rPr lang="en-US" altLang="zh-CN"/>
              <a:t>E</a:t>
            </a:r>
            <a:r>
              <a:rPr lang="zh-CN" altLang="zh-CN"/>
              <a:t>和</a:t>
            </a:r>
            <a:r>
              <a:rPr lang="en-US" altLang="zh-CN"/>
              <a:t>F</a:t>
            </a:r>
            <a:r>
              <a:rPr lang="zh-CN" altLang="zh-CN"/>
              <a:t>遍历。遍历结束。整个遍历序列为</a:t>
            </a:r>
            <a:r>
              <a:rPr lang="en-US" altLang="zh-CN"/>
              <a:t>ABECDF</a:t>
            </a:r>
            <a:r>
              <a:rPr lang="zh-CN" altLang="zh-CN"/>
              <a:t>。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非连通图</a:t>
            </a:r>
            <a:r>
              <a:rPr lang="zh-CN" altLang="zh-CN"/>
              <a:t>和有向图的</a:t>
            </a:r>
            <a:r>
              <a:rPr lang="en-US" altLang="zh-CN"/>
              <a:t>BFS</a:t>
            </a:r>
            <a:r>
              <a:rPr lang="zh-CN" altLang="zh-CN" smtClean="0"/>
              <a:t>遍历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039100" y="1270000"/>
          <a:ext cx="3005138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1" name="Visio" r:id="rId3" imgW="4362308" imgH="4629150" progId="Visio.Drawing.15">
                  <p:embed/>
                </p:oleObj>
              </mc:Choice>
              <mc:Fallback>
                <p:oleObj name="Visio" r:id="rId3" imgW="4362308" imgH="4629150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1270000"/>
                        <a:ext cx="3005138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6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非连通图和有向图的</a:t>
            </a:r>
            <a:r>
              <a:rPr lang="en-US" altLang="zh-CN"/>
              <a:t>BFS</a:t>
            </a:r>
            <a:r>
              <a:rPr lang="zh-CN" altLang="zh-CN" smtClean="0"/>
              <a:t>遍历</a:t>
            </a:r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54834" y="4937760"/>
            <a:ext cx="51497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度优先遍历序列：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435128" y="2060375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384262" y="2060375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45314" y="2260917"/>
            <a:ext cx="1766757" cy="1504633"/>
            <a:chOff x="1645314" y="2260917"/>
            <a:chExt cx="1766757" cy="1504633"/>
          </a:xfrm>
          <a:solidFill>
            <a:srgbClr val="D2D2D2"/>
          </a:solidFill>
        </p:grpSpPr>
        <p:sp>
          <p:nvSpPr>
            <p:cNvPr id="14" name="Freeform 31"/>
            <p:cNvSpPr/>
            <p:nvPr/>
          </p:nvSpPr>
          <p:spPr bwMode="auto">
            <a:xfrm>
              <a:off x="1864071" y="226091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>
              <a:off x="1645314" y="249237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16" name="Line 34"/>
          <p:cNvSpPr>
            <a:spLocks noChangeShapeType="1"/>
          </p:cNvSpPr>
          <p:nvPr/>
        </p:nvSpPr>
        <p:spPr bwMode="auto">
          <a:xfrm flipH="1" flipV="1">
            <a:off x="1832637" y="2404425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3384262" y="373995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1435128" y="373995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1851501" y="3981132"/>
            <a:ext cx="1548000" cy="1587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969007" y="2921970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31"/>
          <p:cNvSpPr/>
          <p:nvPr/>
        </p:nvSpPr>
        <p:spPr bwMode="auto">
          <a:xfrm rot="1435955" flipV="1">
            <a:off x="3701941" y="2587989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2" name="Freeform 31"/>
          <p:cNvSpPr/>
          <p:nvPr/>
        </p:nvSpPr>
        <p:spPr bwMode="auto">
          <a:xfrm rot="20164045">
            <a:off x="3701941" y="3541125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3584416" y="2489530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94020" y="4937760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/>
      <p:bldP spid="2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对任意一个图，从某顶点出发进行一次深度优先或广度优先遍历，可访问图的所有顶点。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对于图6-2所示无向图，从顶点v0出发的深度优先遍历序列可能是（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v0v2v3v1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v0v3v2v1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v0v2v1v3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v0v1v3v2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02179" y="2028532"/>
            <a:ext cx="2669192" cy="3050778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57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6" y="62818"/>
            <a:ext cx="1876187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社交网络</a:t>
            </a:r>
          </a:p>
        </p:txBody>
      </p:sp>
      <p:pic>
        <p:nvPicPr>
          <p:cNvPr id="6" name="图片 5" descr="sy_77074085217.jpg"/>
          <p:cNvPicPr>
            <a:picLocks noChangeAspect="1"/>
          </p:cNvPicPr>
          <p:nvPr/>
        </p:nvPicPr>
        <p:blipFill>
          <a:blip r:embed="rId3" cstate="print"/>
          <a:srcRect b="7556"/>
          <a:stretch>
            <a:fillRect/>
          </a:stretch>
        </p:blipFill>
        <p:spPr>
          <a:xfrm>
            <a:off x="1843801" y="2055298"/>
            <a:ext cx="8228527" cy="43916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659009" y="1053530"/>
            <a:ext cx="10727563" cy="111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社交网络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即社交网络服务（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Social Network Service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SNS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），也称为社会性网络服务或社会化网络服务</a:t>
            </a:r>
          </a:p>
        </p:txBody>
      </p:sp>
    </p:spTree>
    <p:extLst>
      <p:ext uri="{BB962C8B-B14F-4D97-AF65-F5344CB8AC3E}">
        <p14:creationId xmlns:p14="http://schemas.microsoft.com/office/powerpoint/2010/main" val="8371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对于图6-2所示无向图，从顶点v0出发的广度优先遍历序列可能是（  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v0v2v3v1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v0v3v2v1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v0v2v1v3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v0v1v3v2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02179" y="2028532"/>
            <a:ext cx="2669192" cy="3050778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68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对于图6-3所示有向网图，深度优先遍历序列可能是（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v0v1v2v3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v0v2v3v1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v0v3v1v2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v0v1v3v2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65991" y="1831708"/>
            <a:ext cx="2791097" cy="3086333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62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对于图6-3所示有向网图，广度优先遍历序列可能是（  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v0v1v2v3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v0v2v3v1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v0v3v1v2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v0v1v3v2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65991" y="1831708"/>
            <a:ext cx="2791097" cy="3086333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69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图的存储结构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四种</a:t>
            </a:r>
            <a:r>
              <a:rPr lang="zh-CN" altLang="zh-CN" dirty="0" smtClean="0"/>
              <a:t>类型：</a:t>
            </a:r>
            <a:r>
              <a:rPr lang="zh-CN" altLang="zh-CN" dirty="0">
                <a:solidFill>
                  <a:srgbClr val="FF0000"/>
                </a:solidFill>
              </a:rPr>
              <a:t>无向图、无向网、有向图和有向网</a:t>
            </a:r>
            <a:r>
              <a:rPr lang="zh-CN" altLang="zh-CN" dirty="0" smtClean="0"/>
              <a:t>。这</a:t>
            </a:r>
            <a:r>
              <a:rPr lang="zh-CN" altLang="zh-CN" dirty="0"/>
              <a:t>四种类型的图的</a:t>
            </a:r>
            <a:r>
              <a:rPr lang="zh-CN" altLang="zh-CN" dirty="0">
                <a:solidFill>
                  <a:srgbClr val="FF0000"/>
                </a:solidFill>
              </a:rPr>
              <a:t>存储和操作方法</a:t>
            </a:r>
            <a:r>
              <a:rPr lang="zh-CN" altLang="zh-CN" dirty="0"/>
              <a:t>基本相似，但有细节上的</a:t>
            </a:r>
            <a:r>
              <a:rPr lang="zh-CN" altLang="zh-CN" dirty="0" smtClean="0"/>
              <a:t>差别</a:t>
            </a:r>
            <a:r>
              <a:rPr lang="zh-CN" altLang="zh-CN" dirty="0"/>
              <a:t>，有各自不同的应用</a:t>
            </a:r>
            <a:r>
              <a:rPr lang="zh-CN" altLang="zh-CN" dirty="0" smtClean="0"/>
              <a:t>场景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由于图本身的复杂性，并且不同应用场合下所处理的图的类型是确定的</a:t>
            </a:r>
            <a:r>
              <a:rPr lang="zh-CN" altLang="en-US" dirty="0" smtClean="0"/>
              <a:t>，</a:t>
            </a:r>
            <a:r>
              <a:rPr lang="zh-CN" altLang="en-US" dirty="0"/>
              <a:t>我们</a:t>
            </a:r>
            <a:r>
              <a:rPr lang="zh-CN" altLang="en-US" dirty="0" smtClean="0"/>
              <a:t>对不同类型</a:t>
            </a:r>
            <a:r>
              <a:rPr lang="zh-CN" altLang="en-US" dirty="0"/>
              <a:t>的图</a:t>
            </a:r>
            <a:r>
              <a:rPr lang="zh-CN" altLang="en-US" dirty="0">
                <a:solidFill>
                  <a:srgbClr val="FF0000"/>
                </a:solidFill>
              </a:rPr>
              <a:t>分别进行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3738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zh-CN"/>
              <a:t>不管什么类型的图，需要存储的信息</a:t>
            </a:r>
            <a:r>
              <a:rPr lang="zh-CN" altLang="en-US"/>
              <a:t>都</a:t>
            </a:r>
            <a:r>
              <a:rPr lang="zh-CN" altLang="zh-CN"/>
              <a:t>包括：</a:t>
            </a:r>
          </a:p>
          <a:p>
            <a:pPr lvl="1">
              <a:lnSpc>
                <a:spcPct val="12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 smtClean="0"/>
              <a:t>）</a:t>
            </a:r>
            <a:r>
              <a:rPr lang="zh-CN" altLang="zh-CN" sz="2400"/>
              <a:t>顶点信息：</a:t>
            </a:r>
            <a:r>
              <a:rPr lang="zh-CN" altLang="en-US" sz="2400" smtClean="0"/>
              <a:t>包括</a:t>
            </a:r>
            <a:r>
              <a:rPr lang="zh-CN" altLang="en-US" sz="2400"/>
              <a:t>目前的</a:t>
            </a:r>
            <a:r>
              <a:rPr lang="zh-CN" altLang="en-US" sz="2400">
                <a:solidFill>
                  <a:srgbClr val="FF0000"/>
                </a:solidFill>
              </a:rPr>
              <a:t>顶点个数</a:t>
            </a:r>
            <a:r>
              <a:rPr lang="zh-CN" altLang="en-US" sz="2400"/>
              <a:t>，每个</a:t>
            </a:r>
            <a:r>
              <a:rPr lang="zh-CN" altLang="en-US" sz="2400">
                <a:solidFill>
                  <a:srgbClr val="FF0000"/>
                </a:solidFill>
              </a:rPr>
              <a:t>顶点的值</a:t>
            </a:r>
            <a:r>
              <a:rPr lang="zh-CN" altLang="en-US" sz="2400"/>
              <a:t>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2">
              <a:lnSpc>
                <a:spcPct val="120000"/>
              </a:lnSpc>
            </a:pPr>
            <a:r>
              <a:rPr lang="zh-CN" altLang="en-US" sz="2400" smtClean="0"/>
              <a:t>通常</a:t>
            </a:r>
            <a:r>
              <a:rPr lang="zh-CN" altLang="en-US" sz="2400"/>
              <a:t>将顶点存储于一维数组中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2">
              <a:lnSpc>
                <a:spcPct val="120000"/>
              </a:lnSpc>
            </a:pPr>
            <a:r>
              <a:rPr lang="zh-CN" altLang="en-US" sz="2400" smtClean="0"/>
              <a:t>在</a:t>
            </a:r>
            <a:r>
              <a:rPr lang="zh-CN" altLang="en-US" sz="2400"/>
              <a:t>实际情况下，顶点有其确定的含义，比如一个地点、一个人等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2">
              <a:lnSpc>
                <a:spcPct val="120000"/>
              </a:lnSpc>
            </a:pPr>
            <a:r>
              <a:rPr lang="zh-CN" altLang="en-US" sz="2400" smtClean="0"/>
              <a:t>为</a:t>
            </a:r>
            <a:r>
              <a:rPr lang="zh-CN" altLang="en-US" sz="2400"/>
              <a:t>简单起见</a:t>
            </a:r>
            <a:r>
              <a:rPr lang="zh-CN" altLang="en-US" sz="2400" smtClean="0"/>
              <a:t>，</a:t>
            </a:r>
            <a:r>
              <a:rPr lang="zh-CN" altLang="en-US" sz="2400" smtClean="0">
                <a:solidFill>
                  <a:srgbClr val="FF0000"/>
                </a:solidFill>
              </a:rPr>
              <a:t>默认</a:t>
            </a:r>
            <a:r>
              <a:rPr lang="zh-CN" altLang="en-US" sz="2400"/>
              <a:t>图中每个</a:t>
            </a:r>
            <a:r>
              <a:rPr lang="zh-CN" altLang="en-US" sz="2400">
                <a:solidFill>
                  <a:srgbClr val="FF0000"/>
                </a:solidFill>
              </a:rPr>
              <a:t>顶点的值为一个字符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2">
              <a:lnSpc>
                <a:spcPct val="120000"/>
              </a:lnSpc>
            </a:pPr>
            <a:r>
              <a:rPr lang="zh-CN" altLang="en-US" sz="2400" smtClean="0"/>
              <a:t>由于</a:t>
            </a:r>
            <a:r>
              <a:rPr lang="zh-CN" altLang="en-US" sz="2400"/>
              <a:t>存储时经常给每个顶点一个编号</a:t>
            </a:r>
            <a:r>
              <a:rPr lang="zh-CN" altLang="en-US" sz="2400" smtClean="0"/>
              <a:t>，常直接将</a:t>
            </a:r>
            <a:r>
              <a:rPr lang="zh-CN" altLang="en-US" sz="2400">
                <a:solidFill>
                  <a:srgbClr val="FF0000"/>
                </a:solidFill>
              </a:rPr>
              <a:t>编号作为顶点的</a:t>
            </a:r>
            <a:r>
              <a:rPr lang="zh-CN" altLang="en-US" sz="2400" smtClean="0">
                <a:solidFill>
                  <a:srgbClr val="FF0000"/>
                </a:solidFill>
              </a:rPr>
              <a:t>标识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>
              <a:lnSpc>
                <a:spcPct val="120000"/>
              </a:lnSpc>
            </a:pPr>
            <a:r>
              <a:rPr lang="zh-CN" altLang="zh-CN" sz="2400" smtClean="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）边信息</a:t>
            </a:r>
            <a:r>
              <a:rPr lang="zh-CN" altLang="zh-CN" sz="2400" smtClean="0"/>
              <a:t>：</a:t>
            </a:r>
            <a:r>
              <a:rPr lang="zh-CN" altLang="zh-CN" sz="2400"/>
              <a:t>包括具体的</a:t>
            </a:r>
            <a:r>
              <a:rPr lang="zh-CN" altLang="zh-CN" sz="2400">
                <a:solidFill>
                  <a:srgbClr val="FF0000"/>
                </a:solidFill>
              </a:rPr>
              <a:t>边数</a:t>
            </a:r>
            <a:r>
              <a:rPr lang="zh-CN" altLang="zh-CN" sz="2400"/>
              <a:t>，以及</a:t>
            </a:r>
            <a:r>
              <a:rPr lang="zh-CN" altLang="zh-CN" sz="2400">
                <a:solidFill>
                  <a:srgbClr val="FF0000"/>
                </a:solidFill>
              </a:rPr>
              <a:t>每条边的信息</a:t>
            </a:r>
            <a:r>
              <a:rPr lang="zh-CN" altLang="zh-CN" sz="2400"/>
              <a:t>，即该边的起点和终点，对于带权图，还需表示边的权值</a:t>
            </a:r>
            <a:r>
              <a:rPr lang="zh-CN" altLang="zh-CN" sz="2400" smtClean="0"/>
              <a:t>。</a:t>
            </a:r>
            <a:endParaRPr lang="en-US" altLang="zh-CN" sz="2400" smtClean="0"/>
          </a:p>
          <a:p>
            <a:pPr lvl="2">
              <a:lnSpc>
                <a:spcPct val="120000"/>
              </a:lnSpc>
            </a:pPr>
            <a:r>
              <a:rPr lang="zh-CN" altLang="zh-CN" sz="2400" smtClean="0"/>
              <a:t>常见</a:t>
            </a:r>
            <a:r>
              <a:rPr lang="zh-CN" altLang="zh-CN" sz="2400"/>
              <a:t>的存储方案主要有邻接矩阵和邻接表。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存储内容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 smtClean="0"/>
              <a:t>用</a:t>
            </a:r>
            <a:r>
              <a:rPr lang="zh-CN" altLang="zh-CN" dirty="0"/>
              <a:t>一个一维数组存储图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所有的</a:t>
            </a:r>
            <a:r>
              <a:rPr lang="zh-CN" altLang="zh-CN" dirty="0" smtClean="0"/>
              <a:t>顶点，用</a:t>
            </a:r>
            <a:r>
              <a:rPr lang="zh-CN" altLang="zh-CN" dirty="0"/>
              <a:t>一个矩阵存储图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所有的</a:t>
            </a:r>
            <a:r>
              <a:rPr lang="zh-CN" altLang="zh-CN" dirty="0" smtClean="0"/>
              <a:t>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>
                <a:solidFill>
                  <a:srgbClr val="FF0000"/>
                </a:solidFill>
              </a:rPr>
              <a:t>邻接矩阵</a:t>
            </a:r>
            <a:r>
              <a:rPr lang="zh-CN" altLang="zh-CN" smtClean="0"/>
              <a:t>表示法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7212" y="1875259"/>
            <a:ext cx="11233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假设图</a:t>
            </a:r>
            <a:r>
              <a:rPr lang="en-US" altLang="zh-CN" sz="2400" dirty="0"/>
              <a:t>G=(V</a:t>
            </a:r>
            <a:r>
              <a:rPr lang="en-US" altLang="zh-CN" sz="2400" dirty="0" smtClean="0"/>
              <a:t>, E</a:t>
            </a:r>
            <a:r>
              <a:rPr lang="en-US" altLang="zh-CN" sz="2400" dirty="0"/>
              <a:t>)</a:t>
            </a:r>
            <a:r>
              <a:rPr lang="zh-CN" altLang="zh-CN" sz="2400" dirty="0"/>
              <a:t>含有</a:t>
            </a:r>
            <a:r>
              <a:rPr lang="en-US" altLang="zh-CN" sz="2400" dirty="0"/>
              <a:t>n(n&gt;0)</a:t>
            </a:r>
            <a:r>
              <a:rPr lang="zh-CN" altLang="zh-CN" sz="2400" dirty="0"/>
              <a:t>个顶点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所有</a:t>
            </a:r>
            <a:r>
              <a:rPr lang="zh-CN" altLang="en-US" sz="2400" dirty="0"/>
              <a:t>顶点进行编号并按编号次序存储在长度为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的一维数组</a:t>
            </a:r>
            <a:r>
              <a:rPr lang="en-US" altLang="zh-CN" sz="2400" dirty="0" smtClean="0"/>
              <a:t>vertex</a:t>
            </a:r>
            <a:r>
              <a:rPr lang="zh-CN" altLang="en-US" sz="2400" dirty="0" smtClean="0"/>
              <a:t>中，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图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邻接矩阵</a:t>
            </a:r>
            <a:r>
              <a:rPr lang="en-US" altLang="zh-CN" sz="2400" dirty="0" smtClean="0"/>
              <a:t>edges</a:t>
            </a:r>
            <a:r>
              <a:rPr lang="zh-CN" altLang="en-US" sz="2400" dirty="0"/>
              <a:t>是一个</a:t>
            </a:r>
            <a:r>
              <a:rPr lang="en-US" altLang="zh-CN" sz="2400" dirty="0"/>
              <a:t>n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列的</a:t>
            </a:r>
            <a:r>
              <a:rPr lang="zh-CN" altLang="en-US" sz="2400" dirty="0" smtClean="0"/>
              <a:t>方阵，</a:t>
            </a:r>
            <a:r>
              <a:rPr lang="zh-CN" altLang="zh-CN" sz="2400" dirty="0" smtClean="0"/>
              <a:t>假设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表示编号为</a:t>
            </a:r>
            <a:r>
              <a:rPr lang="en-US" altLang="zh-CN" sz="2400" dirty="0" err="1"/>
              <a:t>i</a:t>
            </a:r>
            <a:r>
              <a:rPr lang="zh-CN" altLang="zh-CN" sz="2400" dirty="0"/>
              <a:t>的顶点，对于无权图，邻接矩阵定义为</a:t>
            </a:r>
            <a:r>
              <a:rPr lang="zh-CN" altLang="zh-CN" sz="2400" dirty="0" smtClean="0"/>
              <a:t>：</a:t>
            </a:r>
            <a:endParaRPr lang="zh-CN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26854" y="4209945"/>
                <a:ext cx="6374245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edges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i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j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>
                                    <a:latin typeface="Cambria Math"/>
                                  </a:rPr>
                                  <m:t>1  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zh-CN" sz="2400"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>
                                    <a:latin typeface="Cambria Math"/>
                                    <a:sym typeface="Symbol"/>
                                  </a:rPr>
                                  <m:t>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zh-CN" altLang="zh-CN" sz="2400">
                                    <a:latin typeface="Cambria Math"/>
                                  </a:rPr>
                                  <m:t>或</m:t>
                                </m:r>
                                <m:r>
                                  <a:rPr lang="en-US" altLang="zh-CN" sz="240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>
                                    <a:latin typeface="Cambria Math"/>
                                  </a:rPr>
                                  <m:t> ,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CN" sz="240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altLang="zh-CN" sz="2400">
                                    <a:latin typeface="Cambria Math"/>
                                    <a:sym typeface="Symbol"/>
                                  </a:rPr>
                                  <m:t>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/>
                                  </a:rPr>
                                  <m:t>  0  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zh-CN" sz="2400">
                                        <a:latin typeface="Cambria Math"/>
                                      </a:rPr>
                                      <m:t> ,</m:t>
                                    </m:r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400">
                                    <a:latin typeface="Cambria Math"/>
                                    <a:sym typeface="Symbol"/>
                                  </a:rPr>
                                  <m:t>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zh-CN" altLang="zh-CN" sz="2400">
                                    <a:latin typeface="Cambria Math"/>
                                  </a:rPr>
                                  <m:t>或</m:t>
                                </m:r>
                                <m:r>
                                  <a:rPr lang="en-US" altLang="zh-CN" sz="240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>
                                    <a:latin typeface="Cambria Math"/>
                                  </a:rPr>
                                  <m:t> ,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CN" sz="240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altLang="zh-CN" sz="2400">
                                    <a:latin typeface="Cambria Math"/>
                                    <a:sym typeface="Symbol"/>
                                  </a:rPr>
                                  <m:t>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en-US" altLang="zh-CN" sz="2400">
                                    <a:latin typeface="Cambria Math"/>
                                  </a:rPr>
                                  <m:t>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854" y="4209945"/>
                <a:ext cx="6374245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0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无权图的邻接矩阵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74" y="1417849"/>
            <a:ext cx="2831395" cy="289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说明: C:\Users\14764\AppData\Local\Microsoft\Windows\INetCache\Content.Word\graph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73" y="4316081"/>
            <a:ext cx="2664296" cy="214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椭圆形标注 1"/>
          <p:cNvSpPr/>
          <p:nvPr/>
        </p:nvSpPr>
        <p:spPr>
          <a:xfrm>
            <a:off x="9551590" y="1557586"/>
            <a:ext cx="2016224" cy="504056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对称矩阵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48678" y="1048013"/>
            <a:ext cx="460895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>
                <a:solidFill>
                  <a:srgbClr val="FF0000"/>
                </a:solidFill>
              </a:rPr>
              <a:t>各</a:t>
            </a:r>
            <a:r>
              <a:rPr lang="zh-CN" altLang="zh-CN">
                <a:solidFill>
                  <a:srgbClr val="FF0000"/>
                </a:solidFill>
              </a:rPr>
              <a:t>顶点按顶点值的字母序进行</a:t>
            </a:r>
            <a:r>
              <a:rPr lang="zh-CN" altLang="zh-CN" smtClean="0">
                <a:solidFill>
                  <a:srgbClr val="FF0000"/>
                </a:solidFill>
              </a:rPr>
              <a:t>编号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90486" y="1374280"/>
                <a:ext cx="3361104" cy="25296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6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kern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486" y="1374280"/>
                <a:ext cx="3361104" cy="2529603"/>
              </a:xfrm>
              <a:prstGeom prst="rect">
                <a:avLst/>
              </a:prstGeom>
              <a:blipFill>
                <a:blip r:embed="rId4"/>
                <a:stretch>
                  <a:fillRect r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06956" y="4316081"/>
                <a:ext cx="3395930" cy="23567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3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6" y="4316081"/>
                <a:ext cx="3395930" cy="2356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20258" y="1413570"/>
            <a:ext cx="437940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>
              <a:lnSpc>
                <a:spcPct val="85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>
              <a:lnSpc>
                <a:spcPct val="85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>
              <a:lnSpc>
                <a:spcPct val="85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pPr>
              <a:lnSpc>
                <a:spcPct val="85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>
              <a:lnSpc>
                <a:spcPct val="85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5120" y="909514"/>
            <a:ext cx="34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C    D    E    F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8198" y="3903883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 B     C     D    E    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3559" y="4437906"/>
            <a:ext cx="437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pPr>
              <a:lnSpc>
                <a:spcPct val="9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8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7857745" cy="4868199"/>
          </a:xfrm>
        </p:spPr>
        <p:txBody>
          <a:bodyPr>
            <a:normAutofit/>
          </a:bodyPr>
          <a:lstStyle/>
          <a:p>
            <a:r>
              <a:rPr lang="zh-CN" altLang="zh-CN" sz="2400"/>
              <a:t>对于带权图，假设</a:t>
            </a:r>
            <a:r>
              <a:rPr lang="en-US" altLang="zh-CN" sz="2400">
                <a:solidFill>
                  <a:srgbClr val="FF0000"/>
                </a:solidFill>
              </a:rPr>
              <a:t>w</a:t>
            </a:r>
            <a:r>
              <a:rPr lang="en-US" altLang="zh-CN" sz="2400" baseline="-25000">
                <a:solidFill>
                  <a:srgbClr val="FF0000"/>
                </a:solidFill>
              </a:rPr>
              <a:t>ij</a:t>
            </a:r>
            <a:r>
              <a:rPr lang="zh-CN" altLang="zh-CN" sz="2400"/>
              <a:t>代表边</a:t>
            </a:r>
            <a:r>
              <a:rPr lang="en-US" altLang="zh-CN" sz="2400"/>
              <a:t>(v</a:t>
            </a:r>
            <a:r>
              <a:rPr lang="en-US" altLang="zh-CN" sz="2400" baseline="-25000"/>
              <a:t>i</a:t>
            </a:r>
            <a:r>
              <a:rPr lang="en-US" altLang="zh-CN" sz="2400"/>
              <a:t>, v</a:t>
            </a:r>
            <a:r>
              <a:rPr lang="en-US" altLang="zh-CN" sz="2400" baseline="-25000"/>
              <a:t>j</a:t>
            </a:r>
            <a:r>
              <a:rPr lang="en-US" altLang="zh-CN" sz="2400"/>
              <a:t>)</a:t>
            </a:r>
            <a:r>
              <a:rPr lang="zh-CN" altLang="zh-CN" sz="2400"/>
              <a:t>或</a:t>
            </a:r>
            <a:r>
              <a:rPr lang="en-US" altLang="zh-CN" sz="2400"/>
              <a:t>&lt;v</a:t>
            </a:r>
            <a:r>
              <a:rPr lang="en-US" altLang="zh-CN" sz="2400" baseline="-25000"/>
              <a:t>i</a:t>
            </a:r>
            <a:r>
              <a:rPr lang="en-US" altLang="zh-CN" sz="2400"/>
              <a:t>, v</a:t>
            </a:r>
            <a:r>
              <a:rPr lang="en-US" altLang="zh-CN" sz="2400" baseline="-25000"/>
              <a:t>j</a:t>
            </a:r>
            <a:r>
              <a:rPr lang="en-US" altLang="zh-CN" sz="2400"/>
              <a:t>&gt;</a:t>
            </a:r>
            <a:r>
              <a:rPr lang="zh-CN" altLang="zh-CN" sz="2400"/>
              <a:t>上的</a:t>
            </a:r>
            <a:r>
              <a:rPr lang="zh-CN" altLang="zh-CN" sz="2400">
                <a:solidFill>
                  <a:srgbClr val="FF0000"/>
                </a:solidFill>
              </a:rPr>
              <a:t>权值</a:t>
            </a:r>
            <a:r>
              <a:rPr lang="zh-CN" altLang="zh-CN" sz="2400"/>
              <a:t>，则邻接矩阵定义为：</a:t>
            </a:r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带权图的邻接矩阵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3669724"/>
            <a:ext cx="3120962" cy="19823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458" y="1125538"/>
            <a:ext cx="2291895" cy="2052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30434" y="2140985"/>
                <a:ext cx="7488832" cy="1416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600">
                                  <a:latin typeface="Cambria Math"/>
                                  <a:sym typeface="Symbol"/>
                                </a:rPr>
                                <m:t>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3200">
                                  <a:latin typeface="Cambria Math"/>
                                  <a:sym typeface="Symbol"/>
                                </a:rPr>
                                <m:t>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&amp;∞            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>
                                  <a:latin typeface="Cambria Math"/>
                                  <a:sym typeface="Symbol"/>
                                </a:rPr>
                                <m:t>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400">
                                  <a:latin typeface="Cambria Math"/>
                                  <a:sym typeface="Symbol"/>
                                </a:rPr>
                                <m:t>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434" y="2140985"/>
                <a:ext cx="7488832" cy="1416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926854" y="5718091"/>
            <a:ext cx="841300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>
                <a:solidFill>
                  <a:srgbClr val="FF0000"/>
                </a:solidFill>
              </a:rPr>
              <a:t>通过邻接矩阵</a:t>
            </a:r>
            <a:r>
              <a:rPr lang="zh-CN" altLang="zh-CN">
                <a:solidFill>
                  <a:srgbClr val="FF0000"/>
                </a:solidFill>
              </a:rPr>
              <a:t>，可以获得图的边数、顶点的度值等图的基本信息，实现图的各种基本</a:t>
            </a:r>
            <a:r>
              <a:rPr lang="zh-CN" altLang="zh-CN" smtClean="0">
                <a:solidFill>
                  <a:srgbClr val="FF0000"/>
                </a:solidFill>
              </a:rPr>
              <a:t>操作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0605" name="Picture 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70" y="3514623"/>
            <a:ext cx="3564260" cy="229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606" name="Picture 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78" y="3889371"/>
            <a:ext cx="26574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2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无向图的邻接矩阵一定是对称的，有向图的邻接矩阵一定是不对称的。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1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6" y="62818"/>
            <a:ext cx="1876187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路径规划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5462" b="30630"/>
          <a:stretch>
            <a:fillRect/>
          </a:stretch>
        </p:blipFill>
        <p:spPr bwMode="auto">
          <a:xfrm>
            <a:off x="5249498" y="847258"/>
            <a:ext cx="4910749" cy="557927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96" y="847258"/>
            <a:ext cx="2755475" cy="557927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4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用邻接矩阵存储图，所占用的存储空间大小只与图中顶点个数有关，与图的边数无关。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14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图采用邻接矩阵存储，查找某顶点的所有邻接点，时间复杂度是（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 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O(n+e)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</a:t>
            </a:r>
            <a:r>
              <a:rPr lang="zh-CN" altLang="en-US" sz="26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59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对于图6-4所示有向图，画出邻接矩阵存储示意图。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-1" y="5727560"/>
            <a:ext cx="12190413" cy="487617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defTabSz="914309"/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pic>
        <p:nvPicPr>
          <p:cNvPr id="11" name="图片 10" descr="图片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8550" y="2126309"/>
            <a:ext cx="3512998" cy="3144745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12" name="图片 1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95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3599531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3567607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邻接矩阵的类定义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818607" y="958222"/>
            <a:ext cx="4971839" cy="523152"/>
            <a:chOff x="1826091" y="4148024"/>
            <a:chExt cx="4972486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13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图的抽象数据类型定义？</a:t>
              </a: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8" name="右箭头 47"/>
          <p:cNvSpPr/>
          <p:nvPr/>
        </p:nvSpPr>
        <p:spPr>
          <a:xfrm>
            <a:off x="5455209" y="3566936"/>
            <a:ext cx="575925" cy="359953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2854" y="1787015"/>
            <a:ext cx="4895363" cy="4131362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Graph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…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CreatGraph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图的建立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DestroyGraph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图的销毁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DFSTraverse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深度优先遍历图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BFSTraverse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广度优先遍历图</a:t>
            </a: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88126" y="1701602"/>
            <a:ext cx="590465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const 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typename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MGraph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MGraph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a[ ],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DFSTraverse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visited[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BFSTraverse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visited[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vertexNum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edgeNum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574799" y="851556"/>
            <a:ext cx="5855643" cy="523152"/>
            <a:chOff x="1826091" y="4148024"/>
            <a:chExt cx="5856406" cy="523220"/>
          </a:xfrm>
        </p:grpSpPr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974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建立一个图的函数原型是什么？</a:t>
              </a:r>
            </a:p>
          </p:txBody>
        </p:sp>
        <p:grpSp>
          <p:nvGrpSpPr>
            <p:cNvPr id="6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625401" y="1554705"/>
            <a:ext cx="6095206" cy="1733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CreatGraph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功能：图的建立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输出：构造一个含有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条边的图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42853" y="62818"/>
            <a:ext cx="2184752" cy="584699"/>
            <a:chOff x="542923" y="61585"/>
            <a:chExt cx="2185037" cy="584775"/>
          </a:xfrm>
        </p:grpSpPr>
        <p:sp>
          <p:nvSpPr>
            <p:cNvPr id="76" name="Rounded Rectangle 10"/>
            <p:cNvSpPr/>
            <p:nvPr/>
          </p:nvSpPr>
          <p:spPr>
            <a:xfrm>
              <a:off x="542923" y="100964"/>
              <a:ext cx="2016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 Box 2"/>
            <p:cNvSpPr txBox="1">
              <a:spLocks noChangeArrowheads="1"/>
            </p:cNvSpPr>
            <p:nvPr/>
          </p:nvSpPr>
          <p:spPr bwMode="auto">
            <a:xfrm>
              <a:off x="638168" y="61585"/>
              <a:ext cx="20897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构造函数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65875" y="4236892"/>
            <a:ext cx="2380824" cy="2111301"/>
            <a:chOff x="719197" y="1035051"/>
            <a:chExt cx="2381134" cy="2111576"/>
          </a:xfrm>
          <a:solidFill>
            <a:srgbClr val="D2D2D2"/>
          </a:solidFill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</p:grpSp>
      <p:grpSp>
        <p:nvGrpSpPr>
          <p:cNvPr id="37" name="组合 70"/>
          <p:cNvGrpSpPr/>
          <p:nvPr/>
        </p:nvGrpSpPr>
        <p:grpSpPr>
          <a:xfrm>
            <a:off x="2190741" y="3475747"/>
            <a:ext cx="2952367" cy="523807"/>
            <a:chOff x="6675438" y="525781"/>
            <a:chExt cx="2952751" cy="523875"/>
          </a:xfrm>
        </p:grpSpPr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5984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6675438" y="525781"/>
              <a:ext cx="7302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</a:rPr>
                <a:t>a =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301870" y="1661570"/>
            <a:ext cx="3682521" cy="528569"/>
            <a:chOff x="5945188" y="566738"/>
            <a:chExt cx="3683001" cy="528638"/>
          </a:xfrm>
        </p:grpSpPr>
        <p:sp>
          <p:nvSpPr>
            <p:cNvPr id="47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5984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9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0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5945188" y="571501"/>
              <a:ext cx="14605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vertex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01869" y="2381664"/>
            <a:ext cx="4384422" cy="2506975"/>
            <a:chOff x="5945188" y="1023938"/>
            <a:chExt cx="4384993" cy="2507301"/>
          </a:xfrm>
        </p:grpSpPr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7654291" y="1467486"/>
              <a:ext cx="2675890" cy="2045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799" rIns="0" bIns="10799"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0      1      0      1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1      0      1      1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0      1      0      0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1      1      0      0 </a:t>
              </a:r>
            </a:p>
          </p:txBody>
        </p:sp>
        <p:sp>
          <p:nvSpPr>
            <p:cNvPr id="54" name="AutoShape 75"/>
            <p:cNvSpPr>
              <a:spLocks noChangeArrowheads="1"/>
            </p:cNvSpPr>
            <p:nvPr/>
          </p:nvSpPr>
          <p:spPr bwMode="auto">
            <a:xfrm>
              <a:off x="7530466" y="1547814"/>
              <a:ext cx="2609205" cy="1973843"/>
            </a:xfrm>
            <a:prstGeom prst="bracketPair">
              <a:avLst>
                <a:gd name="adj" fmla="val 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5" name="Rectangle 83"/>
            <p:cNvSpPr>
              <a:spLocks noChangeArrowheads="1"/>
            </p:cNvSpPr>
            <p:nvPr/>
          </p:nvSpPr>
          <p:spPr bwMode="auto">
            <a:xfrm>
              <a:off x="5945188" y="2237423"/>
              <a:ext cx="115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edge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87"/>
            <p:cNvSpPr>
              <a:spLocks noChangeArrowheads="1"/>
            </p:cNvSpPr>
            <p:nvPr/>
          </p:nvSpPr>
          <p:spPr bwMode="auto">
            <a:xfrm>
              <a:off x="7533006" y="1023938"/>
              <a:ext cx="27971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88"/>
            <p:cNvSpPr>
              <a:spLocks noChangeArrowheads="1"/>
            </p:cNvSpPr>
            <p:nvPr/>
          </p:nvSpPr>
          <p:spPr bwMode="auto">
            <a:xfrm>
              <a:off x="7033579" y="1370648"/>
              <a:ext cx="601663" cy="216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85361" y="5156709"/>
            <a:ext cx="3704737" cy="1008825"/>
            <a:chOff x="8079106" y="4173909"/>
            <a:chExt cx="3705219" cy="1008956"/>
          </a:xfrm>
        </p:grpSpPr>
        <p:sp>
          <p:nvSpPr>
            <p:cNvPr id="60" name="Text Box 77"/>
            <p:cNvSpPr txBox="1">
              <a:spLocks noChangeArrowheads="1"/>
            </p:cNvSpPr>
            <p:nvPr/>
          </p:nvSpPr>
          <p:spPr bwMode="auto">
            <a:xfrm>
              <a:off x="8276910" y="4705811"/>
              <a:ext cx="3259769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5984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4                 4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79"/>
            <p:cNvSpPr>
              <a:spLocks noChangeShapeType="1"/>
            </p:cNvSpPr>
            <p:nvPr/>
          </p:nvSpPr>
          <p:spPr bwMode="auto">
            <a:xfrm>
              <a:off x="9901235" y="470581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9" name="Rectangle 81"/>
            <p:cNvSpPr>
              <a:spLocks noChangeArrowheads="1"/>
            </p:cNvSpPr>
            <p:nvPr/>
          </p:nvSpPr>
          <p:spPr bwMode="auto">
            <a:xfrm>
              <a:off x="8079106" y="4173909"/>
              <a:ext cx="37052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solidFill>
                    <a:srgbClr val="285A32"/>
                  </a:solidFill>
                  <a:latin typeface="Times New Roman" panose="02020603050405020304" pitchFamily="18" charset="0"/>
                </a:rPr>
                <a:t>vertexNum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800" dirty="0" err="1">
                  <a:solidFill>
                    <a:srgbClr val="285A32"/>
                  </a:solidFill>
                  <a:latin typeface="Times New Roman" panose="02020603050405020304" pitchFamily="18" charset="0"/>
                </a:rPr>
                <a:t>edgeNum</a:t>
              </a:r>
              <a:endPara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832897" y="1062750"/>
            <a:ext cx="4301366" cy="523152"/>
            <a:chOff x="1826091" y="4148024"/>
            <a:chExt cx="4301926" cy="523220"/>
          </a:xfrm>
        </p:grpSpPr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742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构造函数做什么？</a:t>
              </a:r>
            </a:p>
          </p:txBody>
        </p:sp>
        <p:grpSp>
          <p:nvGrpSpPr>
            <p:cNvPr id="7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1619789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1510475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</a:t>
            </a:r>
          </a:p>
        </p:txBody>
      </p:sp>
      <p:sp>
        <p:nvSpPr>
          <p:cNvPr id="2" name="矩形 1"/>
          <p:cNvSpPr/>
          <p:nvPr/>
        </p:nvSpPr>
        <p:spPr>
          <a:xfrm>
            <a:off x="1325707" y="1213931"/>
            <a:ext cx="9036143" cy="409219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MGraph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输入：顶点的数据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，顶点个数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，边的个数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输出：图的邻接矩阵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存储图的顶点个数和边的个数；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将顶点信息存储在一维数组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vertex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初始化邻接矩阵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edge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4.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依次输入每条边并存储在邻接矩阵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edge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4.1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输入边依附的两个顶点的编号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4.2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edge[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edge[j][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的值置为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5240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76188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622" y="1167349"/>
            <a:ext cx="1130525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typename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MGraph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::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MGraph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a[ ],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vertexNum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n;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edgeNum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e;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vertexNum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++)           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存储顶点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a[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vertexNum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++)           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初始化邻接矩阵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vertexNum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edgeNum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++) {       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依次输入每一条边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输入边依附的两个顶点的编号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      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置有边标志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45712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深度遍历</a:t>
            </a:r>
          </a:p>
        </p:txBody>
      </p:sp>
      <p:grpSp>
        <p:nvGrpSpPr>
          <p:cNvPr id="25" name="组合 10"/>
          <p:cNvGrpSpPr/>
          <p:nvPr/>
        </p:nvGrpSpPr>
        <p:grpSpPr>
          <a:xfrm>
            <a:off x="8307487" y="3769986"/>
            <a:ext cx="3296173" cy="2506975"/>
            <a:chOff x="6865939" y="1023938"/>
            <a:chExt cx="3296602" cy="2507301"/>
          </a:xfrm>
        </p:grpSpPr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7486651" y="1467486"/>
              <a:ext cx="2675890" cy="2045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799" rIns="0" bIns="10799"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0      1      0      1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1      0      1      1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0      1      0      0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1      1      0      0 </a:t>
              </a:r>
            </a:p>
          </p:txBody>
        </p:sp>
        <p:sp>
          <p:nvSpPr>
            <p:cNvPr id="27" name="AutoShape 75"/>
            <p:cNvSpPr>
              <a:spLocks noChangeArrowheads="1"/>
            </p:cNvSpPr>
            <p:nvPr/>
          </p:nvSpPr>
          <p:spPr bwMode="auto">
            <a:xfrm>
              <a:off x="7365366" y="1547812"/>
              <a:ext cx="2626318" cy="1808534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7365366" y="1023938"/>
              <a:ext cx="27971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88"/>
            <p:cNvSpPr>
              <a:spLocks noChangeArrowheads="1"/>
            </p:cNvSpPr>
            <p:nvPr/>
          </p:nvSpPr>
          <p:spPr bwMode="auto">
            <a:xfrm>
              <a:off x="6865939" y="1370648"/>
              <a:ext cx="601663" cy="216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15"/>
          <p:cNvGrpSpPr/>
          <p:nvPr/>
        </p:nvGrpSpPr>
        <p:grpSpPr>
          <a:xfrm>
            <a:off x="8835994" y="3233093"/>
            <a:ext cx="2239671" cy="467939"/>
            <a:chOff x="7388226" y="566738"/>
            <a:chExt cx="2239963" cy="468000"/>
          </a:xfrm>
        </p:grpSpPr>
        <p:sp>
          <p:nvSpPr>
            <p:cNvPr id="31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5984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4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51137" y="2771488"/>
            <a:ext cx="2117512" cy="46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0     1     2     3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6654" y="5661054"/>
            <a:ext cx="6404212" cy="521902"/>
            <a:chOff x="1826091" y="4148024"/>
            <a:chExt cx="6405046" cy="52197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846078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5778135" y="5640639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0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300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8084" y="828124"/>
            <a:ext cx="8161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typename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MGraph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DFSTraverse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]={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vertexNum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DFS(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9166" y="3001656"/>
            <a:ext cx="722713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typename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MGraph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::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visited[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 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[v];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visited[v]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vertexNum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[v][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visited[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DFS(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,visited);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-327665" y="1289135"/>
            <a:ext cx="10483843" cy="467571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28" tIns="35995" rIns="91428" bIns="0" numCol="1" anchor="t" anchorCtr="0" compatLnSpc="1"/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1.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访问顶点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 ;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修改标志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 [v] = 1;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入队列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3. while (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3.1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的队头元素出队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对顶点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未被访问，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 ;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修改标志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visited[j] = 1;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入队列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45712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广度遍历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1053530"/>
            <a:ext cx="2831395" cy="2898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6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45712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广度遍历</a:t>
            </a:r>
          </a:p>
        </p:txBody>
      </p:sp>
      <p:sp>
        <p:nvSpPr>
          <p:cNvPr id="7" name="矩形 6"/>
          <p:cNvSpPr/>
          <p:nvPr/>
        </p:nvSpPr>
        <p:spPr>
          <a:xfrm>
            <a:off x="685711" y="691027"/>
            <a:ext cx="10864705" cy="5579273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28" tIns="35995" rIns="91428" bIns="0" numCol="1" anchor="t" anchorCtr="0" compatLnSpc="1"/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visited[])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j,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= 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rear = 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vertex[v];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visited[v] = 1;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Q[++rear] = 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(front != rear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= Q[++front];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(j = 0; j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(edge[w][j] == 1 &amp;&amp; visited[j] == 0 )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vertex[j]; visited[j] = 1;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Q[++rear] = j;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22394" y="1674409"/>
            <a:ext cx="6404212" cy="523152"/>
            <a:chOff x="1826091" y="4148024"/>
            <a:chExt cx="6405046" cy="523220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846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用循环队列类</a:t>
              </a:r>
              <a:r>
                <a:rPr lang="en-US" altLang="zh-CN" sz="2800" dirty="0" err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CirQueue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改写算法？</a:t>
              </a:r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531451" y="3111823"/>
            <a:ext cx="7268573" cy="787199"/>
            <a:chOff x="-835370" y="4000504"/>
            <a:chExt cx="7269520" cy="787302"/>
          </a:xfrm>
          <a:noFill/>
        </p:grpSpPr>
        <p:sp>
          <p:nvSpPr>
            <p:cNvPr id="26" name="TextBox 25"/>
            <p:cNvSpPr txBox="1"/>
            <p:nvPr/>
          </p:nvSpPr>
          <p:spPr>
            <a:xfrm>
              <a:off x="5434018" y="4005266"/>
              <a:ext cx="10001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线形标注 2 26"/>
            <p:cNvSpPr/>
            <p:nvPr/>
          </p:nvSpPr>
          <p:spPr bwMode="auto">
            <a:xfrm>
              <a:off x="2118360" y="4000504"/>
              <a:ext cx="2667954" cy="461665"/>
            </a:xfrm>
            <a:prstGeom prst="borderCallout2">
              <a:avLst>
                <a:gd name="adj1" fmla="val 15449"/>
                <a:gd name="adj2" fmla="val -4100"/>
                <a:gd name="adj3" fmla="val 18750"/>
                <a:gd name="adj4" fmla="val -12902"/>
                <a:gd name="adj5" fmla="val 56382"/>
                <a:gd name="adj6" fmla="val -28525"/>
              </a:avLst>
            </a:prstGeom>
            <a:grpFill/>
            <a:ln w="28575">
              <a:solidFill>
                <a:srgbClr val="B42D2D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每个顶点出队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次</a:t>
              </a: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-835370" y="4138618"/>
              <a:ext cx="2340000" cy="649188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wrap="square" rtlCol="0">
              <a:spAutoFit/>
            </a:bodyPr>
            <a:lstStyle/>
            <a:p>
              <a:pPr defTabSz="914309" eaLnBrk="0" hangingPunct="0"/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4857752" y="4071942"/>
              <a:ext cx="575945" cy="324000"/>
            </a:xfrm>
            <a:prstGeom prst="rightArrow">
              <a:avLst/>
            </a:prstGeom>
            <a:grp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399475" y="3034830"/>
            <a:ext cx="2565718" cy="2172796"/>
            <a:chOff x="5883602" y="3944306"/>
            <a:chExt cx="2566052" cy="2173079"/>
          </a:xfrm>
          <a:noFill/>
        </p:grpSpPr>
        <p:sp>
          <p:nvSpPr>
            <p:cNvPr id="31" name="右大括号 30"/>
            <p:cNvSpPr/>
            <p:nvPr/>
          </p:nvSpPr>
          <p:spPr>
            <a:xfrm>
              <a:off x="5883602" y="4714883"/>
              <a:ext cx="214314" cy="1143008"/>
            </a:xfrm>
            <a:prstGeom prst="rightBrace">
              <a:avLst>
                <a:gd name="adj1" fmla="val 16840"/>
                <a:gd name="adj2" fmla="val 50000"/>
              </a:avLst>
            </a:prstGeom>
            <a:grpFill/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66576" y="3944306"/>
              <a:ext cx="10001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aseline="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线形标注 2 32"/>
            <p:cNvSpPr/>
            <p:nvPr/>
          </p:nvSpPr>
          <p:spPr bwMode="auto">
            <a:xfrm>
              <a:off x="6663704" y="5286388"/>
              <a:ext cx="1785950" cy="830997"/>
            </a:xfrm>
            <a:prstGeom prst="borderCallout2">
              <a:avLst>
                <a:gd name="adj1" fmla="val 15449"/>
                <a:gd name="adj2" fmla="val -4100"/>
                <a:gd name="adj3" fmla="val 18750"/>
                <a:gd name="adj4" fmla="val -12902"/>
                <a:gd name="adj5" fmla="val -5972"/>
                <a:gd name="adj6" fmla="val -24355"/>
              </a:avLst>
            </a:prstGeom>
            <a:grpFill/>
            <a:ln w="28575">
              <a:solidFill>
                <a:srgbClr val="B42D2D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找所有顶点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的邻接点</a:t>
              </a:r>
            </a:p>
          </p:txBody>
        </p:sp>
        <p:sp>
          <p:nvSpPr>
            <p:cNvPr id="34" name="右箭头 33"/>
            <p:cNvSpPr/>
            <p:nvPr/>
          </p:nvSpPr>
          <p:spPr>
            <a:xfrm rot="16200000">
              <a:off x="7049230" y="4703696"/>
              <a:ext cx="575945" cy="324000"/>
            </a:xfrm>
            <a:prstGeom prst="rightArrow">
              <a:avLst/>
            </a:prstGeom>
            <a:grp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613761" y="3105736"/>
            <a:ext cx="2704736" cy="461605"/>
            <a:chOff x="6347472" y="3929066"/>
            <a:chExt cx="2705088" cy="461665"/>
          </a:xfrm>
          <a:noFill/>
        </p:grpSpPr>
        <p:sp>
          <p:nvSpPr>
            <p:cNvPr id="36" name="TextBox 35"/>
            <p:cNvSpPr txBox="1"/>
            <p:nvPr/>
          </p:nvSpPr>
          <p:spPr>
            <a:xfrm>
              <a:off x="6347472" y="3929066"/>
              <a:ext cx="57150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5270" y="3929066"/>
              <a:ext cx="13572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30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3205" y="5661054"/>
            <a:ext cx="6404212" cy="521902"/>
            <a:chOff x="1826091" y="4148024"/>
            <a:chExt cx="6405046" cy="521970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846078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76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相关内容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32008" y="3099573"/>
            <a:ext cx="871890" cy="648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3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69920" y="3099900"/>
            <a:ext cx="7133398" cy="648222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>
                <a:solidFill>
                  <a:prstClr val="black"/>
                </a:solidFill>
              </a:rPr>
              <a:t>图的抽象数据数据类型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12070" y="2133323"/>
            <a:ext cx="871890" cy="648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2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49982" y="2133650"/>
            <a:ext cx="7133398" cy="648222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>
                <a:solidFill>
                  <a:srgbClr val="000000"/>
                </a:solidFill>
              </a:rPr>
              <a:t>图的相关术语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032008" y="4085543"/>
            <a:ext cx="871890" cy="648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4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69920" y="4077866"/>
            <a:ext cx="7133398" cy="655903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srgbClr val="000000"/>
                </a:solidFill>
              </a:rPr>
              <a:t>图的存储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12070" y="1133215"/>
            <a:ext cx="871890" cy="648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1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49982" y="1125538"/>
            <a:ext cx="7133398" cy="655903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srgbClr val="000000"/>
                </a:solidFill>
              </a:rPr>
              <a:t>图的定义和种类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61543" y="5093655"/>
            <a:ext cx="871890" cy="648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5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99455" y="5085978"/>
            <a:ext cx="7133398" cy="655903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srgbClr val="000000"/>
                </a:solidFill>
              </a:rPr>
              <a:t>图的遍历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"/>
          <p:cNvSpPr/>
          <p:nvPr/>
        </p:nvSpPr>
        <p:spPr>
          <a:xfrm>
            <a:off x="542852" y="102191"/>
            <a:ext cx="2456010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0000"/>
                </a:solidFill>
              </a:rPr>
              <a:t>邻接矩阵使用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598" y="909514"/>
            <a:ext cx="108012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 ){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 ] = {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MGraph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建立具有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个顶点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条边的无向图    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"dfs:"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.DFSTraverse();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bfs:"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.BFSTraverse();      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99" y="2802340"/>
            <a:ext cx="2831395" cy="28988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39222" y="2815877"/>
            <a:ext cx="158417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0 1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0 4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1 2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2 3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2 4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2 5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3 5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510849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dfs:ABCDFE</a:t>
            </a:r>
          </a:p>
          <a:p>
            <a:r>
              <a:rPr lang="zh-CN" altLang="en-US" dirty="0"/>
              <a:t>bfs:ABECDF</a:t>
            </a:r>
          </a:p>
        </p:txBody>
      </p:sp>
    </p:spTree>
    <p:extLst>
      <p:ext uri="{BB962C8B-B14F-4D97-AF65-F5344CB8AC3E}">
        <p14:creationId xmlns:p14="http://schemas.microsoft.com/office/powerpoint/2010/main" val="30832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 smtClean="0"/>
              <a:t>1</a:t>
            </a:r>
            <a:r>
              <a:rPr lang="zh-CN" altLang="zh-CN" sz="2100" dirty="0" smtClean="0"/>
              <a:t>）</a:t>
            </a:r>
            <a:r>
              <a:rPr lang="zh-CN" altLang="en-US" sz="2100" dirty="0"/>
              <a:t>邻接矩阵中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zh-CN" altLang="en-US" sz="2100" dirty="0">
                <a:solidFill>
                  <a:srgbClr val="FF0000"/>
                </a:solidFill>
              </a:rPr>
              <a:t>行</a:t>
            </a:r>
            <a:r>
              <a:rPr lang="en-US" sz="2100" dirty="0">
                <a:solidFill>
                  <a:srgbClr val="FF0000"/>
                </a:solidFill>
              </a:rPr>
              <a:t>j</a:t>
            </a:r>
            <a:r>
              <a:rPr lang="zh-CN" altLang="en-US" sz="2100" dirty="0">
                <a:solidFill>
                  <a:srgbClr val="FF0000"/>
                </a:solidFill>
              </a:rPr>
              <a:t>列的元素</a:t>
            </a:r>
            <a:r>
              <a:rPr lang="zh-CN" altLang="en-US" sz="2100" dirty="0"/>
              <a:t>表示</a:t>
            </a:r>
            <a:r>
              <a:rPr lang="zh-CN" altLang="en-US" sz="2100" dirty="0">
                <a:solidFill>
                  <a:srgbClr val="FF0000"/>
                </a:solidFill>
              </a:rPr>
              <a:t>编号为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zh-CN" altLang="en-US" sz="2100" dirty="0">
                <a:solidFill>
                  <a:srgbClr val="FF0000"/>
                </a:solidFill>
              </a:rPr>
              <a:t>的顶点到编号为</a:t>
            </a:r>
            <a:r>
              <a:rPr lang="en-US" sz="2100" dirty="0">
                <a:solidFill>
                  <a:srgbClr val="FF0000"/>
                </a:solidFill>
              </a:rPr>
              <a:t>j</a:t>
            </a:r>
            <a:r>
              <a:rPr lang="zh-CN" altLang="en-US" sz="2100" dirty="0">
                <a:solidFill>
                  <a:srgbClr val="FF0000"/>
                </a:solidFill>
              </a:rPr>
              <a:t>的顶点之间边</a:t>
            </a:r>
            <a:r>
              <a:rPr lang="zh-CN" altLang="en-US" sz="2100" dirty="0"/>
              <a:t>的信息</a:t>
            </a:r>
            <a:r>
              <a:rPr lang="zh-CN" altLang="en-US" sz="2100" dirty="0" smtClean="0"/>
              <a:t>。</a:t>
            </a:r>
            <a:r>
              <a:rPr lang="zh-CN" altLang="en-US" sz="2100" dirty="0" smtClean="0">
                <a:solidFill>
                  <a:srgbClr val="FF0000"/>
                </a:solidFill>
              </a:rPr>
              <a:t>不同</a:t>
            </a:r>
            <a:r>
              <a:rPr lang="zh-CN" altLang="en-US" sz="2100" dirty="0">
                <a:solidFill>
                  <a:srgbClr val="FF0000"/>
                </a:solidFill>
              </a:rPr>
              <a:t>的</a:t>
            </a:r>
            <a:r>
              <a:rPr lang="zh-CN" altLang="en-US" sz="2100" dirty="0" smtClean="0">
                <a:solidFill>
                  <a:srgbClr val="FF0000"/>
                </a:solidFill>
              </a:rPr>
              <a:t>顶点编号次序</a:t>
            </a:r>
            <a:r>
              <a:rPr lang="zh-CN" altLang="en-US" sz="2100" dirty="0">
                <a:solidFill>
                  <a:srgbClr val="FF0000"/>
                </a:solidFill>
              </a:rPr>
              <a:t>对应于不同的邻接矩阵，因此图的邻接矩阵是不唯一的</a:t>
            </a:r>
            <a:r>
              <a:rPr lang="zh-CN" altLang="en-US" sz="2100" dirty="0"/>
              <a:t>。</a:t>
            </a:r>
            <a:endParaRPr lang="en-US" sz="21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 smtClean="0"/>
              <a:t>2</a:t>
            </a:r>
            <a:r>
              <a:rPr lang="zh-CN" altLang="zh-CN" sz="2100" dirty="0"/>
              <a:t>）</a:t>
            </a:r>
            <a:r>
              <a:rPr lang="zh-CN" altLang="zh-CN" sz="2100" dirty="0">
                <a:solidFill>
                  <a:srgbClr val="FF0000"/>
                </a:solidFill>
              </a:rPr>
              <a:t>无向图（网）</a:t>
            </a:r>
            <a:r>
              <a:rPr lang="zh-CN" altLang="zh-CN" sz="2100" dirty="0"/>
              <a:t>的邻接矩阵具有</a:t>
            </a:r>
            <a:r>
              <a:rPr lang="zh-CN" altLang="zh-CN" sz="2100" dirty="0">
                <a:solidFill>
                  <a:srgbClr val="FF0000"/>
                </a:solidFill>
              </a:rPr>
              <a:t>对称性</a:t>
            </a:r>
            <a:r>
              <a:rPr lang="zh-CN" altLang="zh-CN" sz="2100" dirty="0"/>
              <a:t>，因此，可采用</a:t>
            </a:r>
            <a:r>
              <a:rPr lang="zh-CN" altLang="zh-CN" sz="2100" dirty="0">
                <a:solidFill>
                  <a:srgbClr val="FF0000"/>
                </a:solidFill>
              </a:rPr>
              <a:t>压缩存储</a:t>
            </a:r>
            <a:r>
              <a:rPr lang="zh-CN" altLang="zh-CN" sz="2100" dirty="0"/>
              <a:t>的方式，只对其上三角（或下三角）元素进行存储。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/>
              <a:t>3</a:t>
            </a:r>
            <a:r>
              <a:rPr lang="zh-CN" altLang="zh-CN" sz="2100" dirty="0"/>
              <a:t>）对于</a:t>
            </a:r>
            <a:r>
              <a:rPr lang="zh-CN" altLang="zh-CN" sz="2100" dirty="0" smtClean="0">
                <a:solidFill>
                  <a:srgbClr val="FF0000"/>
                </a:solidFill>
              </a:rPr>
              <a:t>无向图</a:t>
            </a:r>
            <a:r>
              <a:rPr lang="zh-CN" altLang="en-US" sz="2100" dirty="0" smtClean="0">
                <a:solidFill>
                  <a:srgbClr val="FF0000"/>
                </a:solidFill>
              </a:rPr>
              <a:t>（网）</a:t>
            </a:r>
            <a:r>
              <a:rPr lang="zh-CN" altLang="zh-CN" sz="2100" dirty="0" smtClean="0"/>
              <a:t>，</a:t>
            </a:r>
            <a:r>
              <a:rPr lang="zh-CN" altLang="zh-CN" sz="2100" dirty="0"/>
              <a:t>若某一顶点</a:t>
            </a:r>
            <a:r>
              <a:rPr lang="en-US" altLang="zh-CN" sz="2100" dirty="0"/>
              <a:t>v</a:t>
            </a:r>
            <a:r>
              <a:rPr lang="zh-CN" altLang="zh-CN" sz="2100" dirty="0"/>
              <a:t>在一维数组</a:t>
            </a:r>
            <a:r>
              <a:rPr lang="en-US" altLang="zh-CN" sz="2100" dirty="0" smtClean="0"/>
              <a:t>vertex</a:t>
            </a:r>
            <a:r>
              <a:rPr lang="zh-CN" altLang="zh-CN" sz="2100" dirty="0" smtClean="0"/>
              <a:t>中</a:t>
            </a:r>
            <a:r>
              <a:rPr lang="zh-CN" altLang="zh-CN" sz="2100" dirty="0"/>
              <a:t>的下标为</a:t>
            </a:r>
            <a:r>
              <a:rPr lang="en-US" altLang="zh-CN" sz="2100" dirty="0" err="1"/>
              <a:t>i</a:t>
            </a:r>
            <a:r>
              <a:rPr lang="zh-CN" altLang="zh-CN" sz="2100" dirty="0"/>
              <a:t>，则该</a:t>
            </a:r>
            <a:r>
              <a:rPr lang="zh-CN" altLang="zh-CN" sz="2100" dirty="0">
                <a:solidFill>
                  <a:srgbClr val="FF0000"/>
                </a:solidFill>
              </a:rPr>
              <a:t>顶点的度为邻接矩阵第</a:t>
            </a:r>
            <a:r>
              <a:rPr lang="en-US" altLang="zh-CN" sz="2100" dirty="0" err="1">
                <a:solidFill>
                  <a:srgbClr val="FF0000"/>
                </a:solidFill>
              </a:rPr>
              <a:t>i</a:t>
            </a:r>
            <a:r>
              <a:rPr lang="zh-CN" altLang="zh-CN" sz="2100" dirty="0" smtClean="0">
                <a:solidFill>
                  <a:srgbClr val="FF0000"/>
                </a:solidFill>
              </a:rPr>
              <a:t>行</a:t>
            </a:r>
            <a:r>
              <a:rPr lang="zh-CN" altLang="en-US" sz="2100" dirty="0" smtClean="0">
                <a:solidFill>
                  <a:srgbClr val="FF0000"/>
                </a:solidFill>
              </a:rPr>
              <a:t>中</a:t>
            </a:r>
            <a:r>
              <a:rPr lang="en-US" altLang="zh-CN" sz="2100" dirty="0" smtClean="0">
                <a:solidFill>
                  <a:srgbClr val="FF0000"/>
                </a:solidFill>
              </a:rPr>
              <a:t>1</a:t>
            </a:r>
            <a:r>
              <a:rPr lang="zh-CN" altLang="en-US" sz="2100" dirty="0" smtClean="0">
                <a:solidFill>
                  <a:srgbClr val="FF0000"/>
                </a:solidFill>
              </a:rPr>
              <a:t>（非无穷大且非</a:t>
            </a:r>
            <a:r>
              <a:rPr lang="en-US" altLang="zh-CN" sz="2100" dirty="0" smtClean="0">
                <a:solidFill>
                  <a:srgbClr val="FF0000"/>
                </a:solidFill>
              </a:rPr>
              <a:t>0</a:t>
            </a:r>
            <a:r>
              <a:rPr lang="zh-CN" altLang="en-US" sz="2100" dirty="0" smtClean="0">
                <a:solidFill>
                  <a:srgbClr val="FF0000"/>
                </a:solidFill>
              </a:rPr>
              <a:t>）</a:t>
            </a:r>
            <a:r>
              <a:rPr lang="zh-CN" altLang="zh-CN" sz="2100" dirty="0" smtClean="0">
                <a:solidFill>
                  <a:srgbClr val="FF0000"/>
                </a:solidFill>
              </a:rPr>
              <a:t>的</a:t>
            </a:r>
            <a:r>
              <a:rPr lang="zh-CN" altLang="en-US" sz="2100" dirty="0" smtClean="0">
                <a:solidFill>
                  <a:srgbClr val="FF0000"/>
                </a:solidFill>
              </a:rPr>
              <a:t>个数</a:t>
            </a:r>
            <a:r>
              <a:rPr lang="zh-CN" altLang="zh-CN" sz="2100" dirty="0" smtClean="0"/>
              <a:t>。</a:t>
            </a:r>
            <a:endParaRPr lang="zh-CN" altLang="zh-CN" sz="21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/>
              <a:t>4</a:t>
            </a:r>
            <a:r>
              <a:rPr lang="zh-CN" altLang="zh-CN" sz="2100" dirty="0"/>
              <a:t>）对于</a:t>
            </a:r>
            <a:r>
              <a:rPr lang="zh-CN" altLang="zh-CN" sz="2100" dirty="0" smtClean="0">
                <a:solidFill>
                  <a:srgbClr val="FF0000"/>
                </a:solidFill>
              </a:rPr>
              <a:t>有向图</a:t>
            </a:r>
            <a:r>
              <a:rPr lang="zh-CN" altLang="en-US" sz="2100" dirty="0">
                <a:solidFill>
                  <a:srgbClr val="FF0000"/>
                </a:solidFill>
              </a:rPr>
              <a:t>（网）</a:t>
            </a:r>
            <a:r>
              <a:rPr lang="zh-CN" altLang="zh-CN" sz="2100" dirty="0" smtClean="0"/>
              <a:t>，</a:t>
            </a:r>
            <a:r>
              <a:rPr lang="zh-CN" altLang="zh-CN" sz="2100" dirty="0"/>
              <a:t>若某一顶点</a:t>
            </a:r>
            <a:r>
              <a:rPr lang="en-US" altLang="zh-CN" sz="2100" dirty="0"/>
              <a:t>v</a:t>
            </a:r>
            <a:r>
              <a:rPr lang="zh-CN" altLang="zh-CN" sz="2100" dirty="0"/>
              <a:t>在一维数组</a:t>
            </a:r>
            <a:r>
              <a:rPr lang="en-US" altLang="zh-CN" sz="2100" dirty="0" smtClean="0"/>
              <a:t>vertex</a:t>
            </a:r>
            <a:r>
              <a:rPr lang="zh-CN" altLang="zh-CN" sz="2100" dirty="0" smtClean="0"/>
              <a:t>中</a:t>
            </a:r>
            <a:r>
              <a:rPr lang="zh-CN" altLang="zh-CN" sz="2100" dirty="0"/>
              <a:t>的下标为</a:t>
            </a:r>
            <a:r>
              <a:rPr lang="en-US" altLang="zh-CN" sz="2100" dirty="0" err="1"/>
              <a:t>i</a:t>
            </a:r>
            <a:r>
              <a:rPr lang="zh-CN" altLang="zh-CN" sz="2100" dirty="0"/>
              <a:t>，则该顶点的出度为邻接矩阵</a:t>
            </a:r>
            <a:r>
              <a:rPr lang="zh-CN" altLang="zh-CN" sz="2100" dirty="0">
                <a:solidFill>
                  <a:srgbClr val="FF0000"/>
                </a:solidFill>
              </a:rPr>
              <a:t>第</a:t>
            </a:r>
            <a:r>
              <a:rPr lang="en-US" altLang="zh-CN" sz="2100" dirty="0" err="1">
                <a:solidFill>
                  <a:srgbClr val="FF0000"/>
                </a:solidFill>
              </a:rPr>
              <a:t>i</a:t>
            </a:r>
            <a:r>
              <a:rPr lang="zh-CN" altLang="zh-CN" sz="2100" dirty="0" smtClean="0">
                <a:solidFill>
                  <a:srgbClr val="FF0000"/>
                </a:solidFill>
              </a:rPr>
              <a:t>行</a:t>
            </a:r>
            <a:r>
              <a:rPr lang="zh-CN" altLang="en-US" sz="2100" dirty="0" smtClean="0">
                <a:solidFill>
                  <a:srgbClr val="FF0000"/>
                </a:solidFill>
              </a:rPr>
              <a:t>中</a:t>
            </a:r>
            <a:r>
              <a:rPr lang="en-US" altLang="zh-CN" sz="2100" dirty="0" smtClean="0">
                <a:solidFill>
                  <a:srgbClr val="FF0000"/>
                </a:solidFill>
              </a:rPr>
              <a:t>1</a:t>
            </a:r>
            <a:r>
              <a:rPr lang="zh-CN" altLang="en-US" sz="2100" dirty="0">
                <a:solidFill>
                  <a:srgbClr val="FF0000"/>
                </a:solidFill>
              </a:rPr>
              <a:t> （非无穷大且非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zh-CN" altLang="en-US" sz="2100" dirty="0">
                <a:solidFill>
                  <a:srgbClr val="FF0000"/>
                </a:solidFill>
              </a:rPr>
              <a:t>）</a:t>
            </a:r>
            <a:r>
              <a:rPr lang="zh-CN" altLang="zh-CN" sz="2100" dirty="0" smtClean="0">
                <a:solidFill>
                  <a:srgbClr val="FF0000"/>
                </a:solidFill>
              </a:rPr>
              <a:t>的</a:t>
            </a:r>
            <a:r>
              <a:rPr lang="zh-CN" altLang="en-US" sz="2100" dirty="0" smtClean="0">
                <a:solidFill>
                  <a:srgbClr val="FF0000"/>
                </a:solidFill>
              </a:rPr>
              <a:t>个数</a:t>
            </a:r>
            <a:r>
              <a:rPr lang="zh-CN" altLang="zh-CN" sz="2100" dirty="0" smtClean="0"/>
              <a:t>，</a:t>
            </a:r>
            <a:r>
              <a:rPr lang="zh-CN" altLang="zh-CN" sz="2100" dirty="0" smtClean="0">
                <a:solidFill>
                  <a:srgbClr val="FF0000"/>
                </a:solidFill>
              </a:rPr>
              <a:t>入</a:t>
            </a:r>
            <a:r>
              <a:rPr lang="zh-CN" altLang="zh-CN" sz="2100" dirty="0">
                <a:solidFill>
                  <a:srgbClr val="FF0000"/>
                </a:solidFill>
              </a:rPr>
              <a:t>度</a:t>
            </a:r>
            <a:r>
              <a:rPr lang="zh-CN" altLang="zh-CN" sz="2100" dirty="0"/>
              <a:t>为邻接矩阵</a:t>
            </a:r>
            <a:r>
              <a:rPr lang="zh-CN" altLang="zh-CN" sz="2100" dirty="0">
                <a:solidFill>
                  <a:srgbClr val="FF0000"/>
                </a:solidFill>
              </a:rPr>
              <a:t>第</a:t>
            </a:r>
            <a:r>
              <a:rPr lang="en-US" altLang="zh-CN" sz="2100" dirty="0" err="1">
                <a:solidFill>
                  <a:srgbClr val="FF0000"/>
                </a:solidFill>
              </a:rPr>
              <a:t>i</a:t>
            </a:r>
            <a:r>
              <a:rPr lang="zh-CN" altLang="zh-CN" sz="2100" dirty="0">
                <a:solidFill>
                  <a:srgbClr val="FF0000"/>
                </a:solidFill>
              </a:rPr>
              <a:t>列</a:t>
            </a:r>
            <a:r>
              <a:rPr lang="zh-CN" altLang="zh-CN" sz="2100" dirty="0" smtClean="0">
                <a:solidFill>
                  <a:srgbClr val="FF0000"/>
                </a:solidFill>
              </a:rPr>
              <a:t>中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zh-CN" altLang="en-US" sz="2100" dirty="0">
                <a:solidFill>
                  <a:srgbClr val="FF0000"/>
                </a:solidFill>
              </a:rPr>
              <a:t> （非无穷大且非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zh-CN" altLang="en-US" sz="2100" dirty="0">
                <a:solidFill>
                  <a:srgbClr val="FF0000"/>
                </a:solidFill>
              </a:rPr>
              <a:t>）</a:t>
            </a:r>
            <a:r>
              <a:rPr lang="zh-CN" altLang="zh-CN" sz="2100" dirty="0">
                <a:solidFill>
                  <a:srgbClr val="FF0000"/>
                </a:solidFill>
              </a:rPr>
              <a:t>的</a:t>
            </a:r>
            <a:r>
              <a:rPr lang="zh-CN" altLang="en-US" sz="2100" dirty="0">
                <a:solidFill>
                  <a:srgbClr val="FF0000"/>
                </a:solidFill>
              </a:rPr>
              <a:t>个数</a:t>
            </a:r>
            <a:r>
              <a:rPr lang="zh-CN" altLang="zh-CN" sz="2100" dirty="0" smtClean="0"/>
              <a:t>。</a:t>
            </a:r>
            <a:endParaRPr lang="zh-CN" altLang="zh-CN" sz="21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/>
              <a:t>5</a:t>
            </a:r>
            <a:r>
              <a:rPr lang="zh-CN" altLang="zh-CN" sz="2100" dirty="0" smtClean="0"/>
              <a:t>）</a:t>
            </a:r>
            <a:r>
              <a:rPr lang="en-US" altLang="zh-CN" sz="2100" dirty="0" smtClean="0"/>
              <a:t>n</a:t>
            </a:r>
            <a:r>
              <a:rPr lang="zh-CN" altLang="zh-CN" sz="2100" dirty="0"/>
              <a:t>个顶点</a:t>
            </a:r>
            <a:r>
              <a:rPr lang="en-US" altLang="zh-CN" sz="2100" dirty="0"/>
              <a:t>e</a:t>
            </a:r>
            <a:r>
              <a:rPr lang="zh-CN" altLang="zh-CN" sz="2100" dirty="0"/>
              <a:t>条边的图，利用邻接矩阵进行存储的</a:t>
            </a:r>
            <a:r>
              <a:rPr lang="zh-CN" altLang="zh-CN" sz="2100" dirty="0">
                <a:solidFill>
                  <a:srgbClr val="FF0000"/>
                </a:solidFill>
              </a:rPr>
              <a:t>空间效率</a:t>
            </a:r>
            <a:r>
              <a:rPr lang="zh-CN" altLang="zh-CN" sz="2100" dirty="0"/>
              <a:t>和对它</a:t>
            </a:r>
            <a:r>
              <a:rPr lang="zh-CN" altLang="zh-CN" sz="2100" dirty="0">
                <a:solidFill>
                  <a:srgbClr val="FF0000"/>
                </a:solidFill>
              </a:rPr>
              <a:t>进行整体操作的时间效率都为</a:t>
            </a:r>
            <a:r>
              <a:rPr lang="en-US" altLang="zh-CN" sz="2100" dirty="0">
                <a:solidFill>
                  <a:srgbClr val="FF0000"/>
                </a:solidFill>
              </a:rPr>
              <a:t>O(n</a:t>
            </a:r>
            <a:r>
              <a:rPr lang="en-US" altLang="zh-CN" sz="2100" baseline="30000" dirty="0">
                <a:solidFill>
                  <a:srgbClr val="FF0000"/>
                </a:solidFill>
              </a:rPr>
              <a:t>2</a:t>
            </a:r>
            <a:r>
              <a:rPr lang="en-US" altLang="zh-CN" sz="2100" dirty="0">
                <a:solidFill>
                  <a:srgbClr val="FF0000"/>
                </a:solidFill>
              </a:rPr>
              <a:t>)</a:t>
            </a:r>
            <a:r>
              <a:rPr lang="zh-CN" altLang="zh-CN" sz="2100" dirty="0"/>
              <a:t>，与边数</a:t>
            </a:r>
            <a:r>
              <a:rPr lang="en-US" altLang="zh-CN" sz="2100" dirty="0"/>
              <a:t>e</a:t>
            </a:r>
            <a:r>
              <a:rPr lang="zh-CN" altLang="zh-CN" sz="2100" dirty="0"/>
              <a:t>无关</a:t>
            </a:r>
            <a:r>
              <a:rPr lang="zh-CN" altLang="zh-CN" sz="2100" dirty="0" smtClean="0"/>
              <a:t>。因此</a:t>
            </a:r>
            <a:r>
              <a:rPr lang="zh-CN" altLang="zh-CN" sz="2100" dirty="0"/>
              <a:t>邻接矩阵更</a:t>
            </a:r>
            <a:r>
              <a:rPr lang="zh-CN" altLang="zh-CN" sz="2100" dirty="0">
                <a:solidFill>
                  <a:srgbClr val="FF0000"/>
                </a:solidFill>
              </a:rPr>
              <a:t>适用于存储</a:t>
            </a:r>
            <a:r>
              <a:rPr lang="en-US" altLang="zh-CN" sz="2100" dirty="0">
                <a:solidFill>
                  <a:srgbClr val="FF0000"/>
                </a:solidFill>
              </a:rPr>
              <a:t>e</a:t>
            </a:r>
            <a:r>
              <a:rPr lang="zh-CN" altLang="zh-CN" sz="2100" dirty="0">
                <a:solidFill>
                  <a:srgbClr val="FF0000"/>
                </a:solidFill>
              </a:rPr>
              <a:t>很大的稠密</a:t>
            </a:r>
            <a:r>
              <a:rPr lang="zh-CN" altLang="zh-CN" sz="2100" dirty="0" smtClean="0">
                <a:solidFill>
                  <a:srgbClr val="FF0000"/>
                </a:solidFill>
              </a:rPr>
              <a:t>图</a:t>
            </a:r>
            <a:r>
              <a:rPr lang="zh-CN" altLang="en-US" sz="2100" dirty="0" smtClean="0">
                <a:solidFill>
                  <a:srgbClr val="FF0000"/>
                </a:solidFill>
              </a:rPr>
              <a:t>，</a:t>
            </a:r>
            <a:r>
              <a:rPr lang="zh-CN" altLang="en-US" sz="2100" dirty="0" smtClean="0"/>
              <a:t>而</a:t>
            </a:r>
            <a:r>
              <a:rPr lang="zh-CN" altLang="en-US" sz="2100" dirty="0">
                <a:solidFill>
                  <a:srgbClr val="FF0000"/>
                </a:solidFill>
              </a:rPr>
              <a:t>不适合存储</a:t>
            </a:r>
            <a:r>
              <a:rPr lang="en-US" sz="2100" dirty="0">
                <a:solidFill>
                  <a:srgbClr val="FF0000"/>
                </a:solidFill>
              </a:rPr>
              <a:t>n</a:t>
            </a:r>
            <a:r>
              <a:rPr lang="zh-CN" altLang="en-US" sz="2100" dirty="0">
                <a:solidFill>
                  <a:srgbClr val="FF0000"/>
                </a:solidFill>
              </a:rPr>
              <a:t>很大的稀疏图</a:t>
            </a:r>
            <a:r>
              <a:rPr lang="zh-CN" altLang="zh-CN" sz="2100" dirty="0" smtClean="0"/>
              <a:t>。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邻接矩阵</a:t>
            </a:r>
            <a:r>
              <a:rPr lang="zh-CN" altLang="zh-CN" smtClean="0"/>
              <a:t>实现特点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邻接表表示法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邻接</a:t>
            </a:r>
            <a:r>
              <a:rPr lang="zh-CN" altLang="zh-CN" dirty="0" smtClean="0"/>
              <a:t>表</a:t>
            </a:r>
            <a:r>
              <a:rPr lang="zh-CN" altLang="en-US" dirty="0" smtClean="0"/>
              <a:t>是</a:t>
            </a:r>
            <a:r>
              <a:rPr lang="zh-CN" altLang="zh-CN" dirty="0" smtClean="0"/>
              <a:t>实现</a:t>
            </a:r>
            <a:r>
              <a:rPr lang="zh-CN" altLang="zh-CN" dirty="0">
                <a:solidFill>
                  <a:srgbClr val="FF0000"/>
                </a:solidFill>
              </a:rPr>
              <a:t>稀疏图</a:t>
            </a:r>
            <a:r>
              <a:rPr lang="zh-CN" altLang="zh-CN" dirty="0" smtClean="0"/>
              <a:t>的高效方案。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数组</a:t>
            </a:r>
            <a:r>
              <a:rPr lang="zh-CN" altLang="zh-CN" dirty="0" smtClean="0"/>
              <a:t>存储</a:t>
            </a:r>
            <a:r>
              <a:rPr lang="zh-CN" altLang="zh-CN" dirty="0"/>
              <a:t>所有</a:t>
            </a:r>
            <a:r>
              <a:rPr lang="zh-CN" altLang="zh-CN" dirty="0">
                <a:solidFill>
                  <a:srgbClr val="FF0000"/>
                </a:solidFill>
              </a:rPr>
              <a:t>顶点</a:t>
            </a:r>
            <a:r>
              <a:rPr lang="zh-CN" altLang="zh-CN" dirty="0" smtClean="0">
                <a:solidFill>
                  <a:srgbClr val="FF0000"/>
                </a:solidFill>
              </a:rPr>
              <a:t>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每个顶点，除了存储该顶点的值，另外存储与该顶点关联的所有边的信息（即该顶点的所有邻接点的信息）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邻接表表示法</a:t>
            </a:r>
          </a:p>
        </p:txBody>
      </p:sp>
    </p:spTree>
    <p:extLst>
      <p:ext uri="{BB962C8B-B14F-4D97-AF65-F5344CB8AC3E}">
        <p14:creationId xmlns:p14="http://schemas.microsoft.com/office/powerpoint/2010/main" val="36325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8622" y="1234236"/>
            <a:ext cx="5841521" cy="5161901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/>
              <a:t>邻接表</a:t>
            </a:r>
            <a:r>
              <a:rPr lang="zh-CN" altLang="en-US" dirty="0" smtClean="0"/>
              <a:t>中存储 </a:t>
            </a:r>
            <a:r>
              <a:rPr lang="en-US" altLang="zh-CN" dirty="0" smtClean="0"/>
              <a:t>A,B,C,D,E,F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</a:t>
            </a:r>
            <a:r>
              <a:rPr lang="zh-CN" altLang="en-US" dirty="0"/>
              <a:t>个顶点的信息，除了存储</a:t>
            </a:r>
            <a:r>
              <a:rPr lang="zh-CN" altLang="en-US" dirty="0">
                <a:solidFill>
                  <a:srgbClr val="FF0000"/>
                </a:solidFill>
              </a:rPr>
              <a:t>每个顶点的值</a:t>
            </a:r>
            <a:r>
              <a:rPr lang="zh-CN" altLang="en-US" dirty="0"/>
              <a:t>之外，还附加存储</a:t>
            </a:r>
            <a:r>
              <a:rPr lang="zh-CN" altLang="en-US" dirty="0">
                <a:solidFill>
                  <a:srgbClr val="FF0000"/>
                </a:solidFill>
              </a:rPr>
              <a:t>该顶点的邻接点信息构成的单链表的首指针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如</a:t>
            </a:r>
            <a:r>
              <a:rPr lang="zh-CN" altLang="en-US" dirty="0"/>
              <a:t>顶点</a:t>
            </a:r>
            <a:r>
              <a:rPr lang="en-US" altLang="zh-CN" dirty="0"/>
              <a:t>A</a:t>
            </a:r>
            <a:r>
              <a:rPr lang="zh-CN" altLang="en-US" dirty="0"/>
              <a:t>存储</a:t>
            </a:r>
            <a:r>
              <a:rPr lang="zh-CN" altLang="en-US" dirty="0" smtClean="0"/>
              <a:t>在数组的</a:t>
            </a:r>
            <a:r>
              <a:rPr lang="en-US" altLang="zh-CN" dirty="0"/>
              <a:t>0</a:t>
            </a:r>
            <a:r>
              <a:rPr lang="zh-CN" altLang="en-US" dirty="0"/>
              <a:t>号下标处，在对应单链表中依次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，表示</a:t>
            </a:r>
            <a:r>
              <a:rPr lang="en-US" altLang="zh-CN" dirty="0"/>
              <a:t>0</a:t>
            </a:r>
            <a:r>
              <a:rPr lang="zh-CN" altLang="en-US" dirty="0"/>
              <a:t>号顶点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号顶点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号顶点</a:t>
            </a:r>
            <a:r>
              <a:rPr lang="en-US" altLang="zh-CN" dirty="0"/>
              <a:t>E</a:t>
            </a:r>
            <a:r>
              <a:rPr lang="zh-CN" altLang="en-US" dirty="0"/>
              <a:t>两个邻接点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通常</a:t>
            </a:r>
            <a:r>
              <a:rPr lang="zh-CN" altLang="zh-CN" dirty="0" smtClean="0"/>
              <a:t>顶点</a:t>
            </a:r>
            <a:r>
              <a:rPr lang="zh-CN" altLang="en-US" dirty="0"/>
              <a:t>数组</a:t>
            </a:r>
            <a:r>
              <a:rPr lang="zh-CN" altLang="en-US" dirty="0" smtClean="0"/>
              <a:t>中</a:t>
            </a:r>
            <a:r>
              <a:rPr lang="zh-CN" altLang="en-US" dirty="0"/>
              <a:t>的每个元素称为</a:t>
            </a:r>
            <a:r>
              <a:rPr lang="zh-CN" altLang="en-US" dirty="0">
                <a:solidFill>
                  <a:srgbClr val="FF0000"/>
                </a:solidFill>
              </a:rPr>
              <a:t>顶点结点</a:t>
            </a:r>
            <a:r>
              <a:rPr lang="zh-CN" altLang="en-US" dirty="0"/>
              <a:t>，链表中的结点则称为</a:t>
            </a:r>
            <a:r>
              <a:rPr lang="zh-CN" altLang="en-US" dirty="0">
                <a:solidFill>
                  <a:srgbClr val="FF0000"/>
                </a:solidFill>
              </a:rPr>
              <a:t>边</a:t>
            </a:r>
            <a:r>
              <a:rPr lang="zh-CN" altLang="en-US" dirty="0" smtClean="0">
                <a:solidFill>
                  <a:srgbClr val="FF0000"/>
                </a:solidFill>
              </a:rPr>
              <a:t>结点</a:t>
            </a:r>
            <a:r>
              <a:rPr lang="zh-CN" altLang="zh-CN" dirty="0"/>
              <a:t>，该链表也称为</a:t>
            </a:r>
            <a:r>
              <a:rPr lang="zh-CN" altLang="zh-CN" dirty="0">
                <a:solidFill>
                  <a:srgbClr val="FF0000"/>
                </a:solidFill>
              </a:rPr>
              <a:t>边链表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86694" y="261442"/>
            <a:ext cx="10233473" cy="64852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无向图的邻接表（单链表表示）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50" y="2433163"/>
            <a:ext cx="4628972" cy="39629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-3821"/>
            <a:ext cx="2456670" cy="2515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8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6614" y="1148214"/>
            <a:ext cx="10945216" cy="202622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边结点</a:t>
            </a:r>
            <a:r>
              <a:rPr lang="zh-CN" altLang="en-US" sz="3200"/>
              <a:t>没有存储邻接点的值，而</a:t>
            </a:r>
            <a:r>
              <a:rPr lang="zh-CN" altLang="en-US" sz="3200">
                <a:solidFill>
                  <a:srgbClr val="FF0000"/>
                </a:solidFill>
              </a:rPr>
              <a:t>存储</a:t>
            </a:r>
            <a:r>
              <a:rPr lang="zh-CN" altLang="en-US" sz="3200"/>
              <a:t>的是</a:t>
            </a:r>
            <a:r>
              <a:rPr lang="zh-CN" altLang="en-US" sz="3200">
                <a:solidFill>
                  <a:srgbClr val="FF0000"/>
                </a:solidFill>
              </a:rPr>
              <a:t>编号</a:t>
            </a:r>
            <a:r>
              <a:rPr lang="zh-CN" altLang="en-US" sz="3200"/>
              <a:t>，是为了</a:t>
            </a:r>
            <a:r>
              <a:rPr lang="zh-CN" altLang="en-US" sz="3200">
                <a:solidFill>
                  <a:srgbClr val="FF0000"/>
                </a:solidFill>
              </a:rPr>
              <a:t>防止信息冗余</a:t>
            </a:r>
            <a:r>
              <a:rPr lang="zh-CN" altLang="en-US" sz="3200"/>
              <a:t>，提高空间</a:t>
            </a:r>
            <a:r>
              <a:rPr lang="zh-CN" altLang="en-US" sz="3200" smtClean="0"/>
              <a:t>效率；</a:t>
            </a:r>
            <a:endParaRPr lang="en-US" altLang="zh-CN" sz="3200" smtClean="0"/>
          </a:p>
          <a:p>
            <a:r>
              <a:rPr lang="zh-CN" altLang="en-US" sz="3200"/>
              <a:t>含</a:t>
            </a:r>
            <a:r>
              <a:rPr lang="en-US" altLang="zh-CN" sz="3200">
                <a:solidFill>
                  <a:srgbClr val="FF0000"/>
                </a:solidFill>
              </a:rPr>
              <a:t>e</a:t>
            </a:r>
            <a:r>
              <a:rPr lang="zh-CN" altLang="en-US" sz="3200">
                <a:solidFill>
                  <a:srgbClr val="FF0000"/>
                </a:solidFill>
              </a:rPr>
              <a:t>条边的无向图（网），边结点总数</a:t>
            </a:r>
            <a:r>
              <a:rPr lang="zh-CN" altLang="en-US" sz="3200"/>
              <a:t>为</a:t>
            </a:r>
            <a:r>
              <a:rPr lang="en-US" altLang="zh-CN" sz="3200">
                <a:solidFill>
                  <a:srgbClr val="FF0000"/>
                </a:solidFill>
              </a:rPr>
              <a:t>2e</a:t>
            </a:r>
            <a:r>
              <a:rPr lang="zh-CN" altLang="en-US" sz="3200" smtClean="0"/>
              <a:t>；</a:t>
            </a:r>
            <a:endParaRPr lang="en-US" altLang="zh-CN" sz="3200" smtClean="0"/>
          </a:p>
          <a:p>
            <a:r>
              <a:rPr lang="zh-CN" altLang="en-US" sz="3200"/>
              <a:t>在</a:t>
            </a:r>
            <a:r>
              <a:rPr lang="zh-CN" altLang="en-US" sz="3200">
                <a:solidFill>
                  <a:srgbClr val="FF0000"/>
                </a:solidFill>
              </a:rPr>
              <a:t>无向</a:t>
            </a:r>
            <a:r>
              <a:rPr lang="zh-CN" altLang="en-US" sz="3200"/>
              <a:t>图（网）中，</a:t>
            </a:r>
            <a:r>
              <a:rPr lang="en-US" altLang="zh-CN" sz="32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FF0000"/>
                </a:solidFill>
              </a:rPr>
              <a:t>号顶点的度值</a:t>
            </a:r>
            <a:r>
              <a:rPr lang="zh-CN" altLang="en-US" sz="3200"/>
              <a:t>即是</a:t>
            </a:r>
            <a:r>
              <a:rPr lang="en-US" altLang="zh-CN" sz="3200"/>
              <a:t>i</a:t>
            </a:r>
            <a:r>
              <a:rPr lang="zh-CN" altLang="en-US" sz="3200"/>
              <a:t>号边链表中边结点的个数。</a:t>
            </a:r>
            <a:endParaRPr lang="en-US" altLang="zh-CN" sz="3200"/>
          </a:p>
          <a:p>
            <a:endParaRPr lang="zh-CN" altLang="en-US" sz="3200"/>
          </a:p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无向图的邻接表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10" y="3069754"/>
            <a:ext cx="4208425" cy="3602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3265460"/>
            <a:ext cx="3136834" cy="321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2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73765" y="1148213"/>
            <a:ext cx="10736814" cy="2569613"/>
          </a:xfrm>
        </p:spPr>
        <p:txBody>
          <a:bodyPr>
            <a:normAutofit/>
          </a:bodyPr>
          <a:lstStyle/>
          <a:p>
            <a:r>
              <a:rPr lang="zh-CN" altLang="en-US" sz="2400"/>
              <a:t>含</a:t>
            </a:r>
            <a:r>
              <a:rPr lang="en-US" altLang="zh-CN" sz="2400"/>
              <a:t>e</a:t>
            </a:r>
            <a:r>
              <a:rPr lang="zh-CN" altLang="en-US" sz="2400"/>
              <a:t>条边的有向图（网），边结点总数为</a:t>
            </a:r>
            <a:r>
              <a:rPr lang="en-US" altLang="zh-CN" sz="2400" smtClean="0"/>
              <a:t>e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r>
              <a:rPr lang="zh-CN" altLang="en-US" sz="2400"/>
              <a:t>在</a:t>
            </a:r>
            <a:r>
              <a:rPr lang="zh-CN" altLang="en-US" sz="2400">
                <a:solidFill>
                  <a:srgbClr val="FF0000"/>
                </a:solidFill>
              </a:rPr>
              <a:t>有向图</a:t>
            </a:r>
            <a:r>
              <a:rPr lang="zh-CN" altLang="en-US" sz="2400"/>
              <a:t>（网）中，</a:t>
            </a:r>
            <a:r>
              <a:rPr lang="en-US" altLang="zh-CN" sz="2400"/>
              <a:t>i</a:t>
            </a:r>
            <a:r>
              <a:rPr lang="zh-CN" altLang="en-US" sz="2400"/>
              <a:t>号边链表中边结点的个数对应于</a:t>
            </a:r>
            <a:r>
              <a:rPr lang="en-US" altLang="zh-CN" sz="2400"/>
              <a:t>i</a:t>
            </a:r>
            <a:r>
              <a:rPr lang="zh-CN" altLang="en-US" sz="2400"/>
              <a:t>号顶点的出</a:t>
            </a:r>
            <a:r>
              <a:rPr lang="zh-CN" altLang="en-US" sz="2400" smtClean="0"/>
              <a:t>度；</a:t>
            </a:r>
            <a:endParaRPr lang="en-US" altLang="zh-CN" sz="2400" smtClean="0"/>
          </a:p>
          <a:p>
            <a:r>
              <a:rPr lang="en-US" altLang="zh-CN" sz="2400" smtClean="0"/>
              <a:t>i</a:t>
            </a:r>
            <a:r>
              <a:rPr lang="zh-CN" altLang="zh-CN" sz="2400"/>
              <a:t>号顶点的入度则对应于所有边链表中邻接点编号为</a:t>
            </a:r>
            <a:r>
              <a:rPr lang="en-US" altLang="zh-CN" sz="2400"/>
              <a:t>i</a:t>
            </a:r>
            <a:r>
              <a:rPr lang="zh-CN" altLang="zh-CN" sz="2400"/>
              <a:t>的边结点数目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如</a:t>
            </a:r>
            <a:r>
              <a:rPr lang="zh-CN" altLang="en-US" sz="2400"/>
              <a:t>需经常求任意顶点的入度，</a:t>
            </a:r>
            <a:r>
              <a:rPr lang="zh-CN" altLang="en-US" sz="2400" smtClean="0"/>
              <a:t>可为</a:t>
            </a:r>
            <a:r>
              <a:rPr lang="zh-CN" altLang="en-US" sz="2400"/>
              <a:t>有向图设立</a:t>
            </a:r>
            <a:r>
              <a:rPr lang="zh-CN" altLang="en-US" sz="2400">
                <a:solidFill>
                  <a:srgbClr val="FF0000"/>
                </a:solidFill>
              </a:rPr>
              <a:t>逆邻接表结构</a:t>
            </a:r>
            <a:r>
              <a:rPr lang="zh-CN" altLang="en-US" sz="2400"/>
              <a:t>，此时</a:t>
            </a:r>
            <a:r>
              <a:rPr lang="en-US" altLang="zh-CN" sz="2400"/>
              <a:t>i</a:t>
            </a:r>
            <a:r>
              <a:rPr lang="zh-CN" altLang="en-US" sz="2400"/>
              <a:t>号边链表中存放</a:t>
            </a:r>
            <a:r>
              <a:rPr lang="zh-CN" altLang="en-US" sz="2400" smtClean="0"/>
              <a:t>以</a:t>
            </a:r>
            <a:r>
              <a:rPr lang="en-US" altLang="zh-CN" sz="2400" smtClean="0"/>
              <a:t>i</a:t>
            </a:r>
            <a:r>
              <a:rPr lang="zh-CN" altLang="en-US" sz="2400" smtClean="0"/>
              <a:t>号顶点结束</a:t>
            </a:r>
            <a:r>
              <a:rPr lang="zh-CN" altLang="en-US" sz="2400"/>
              <a:t>的边</a:t>
            </a:r>
            <a:r>
              <a:rPr lang="en-US" altLang="zh-CN" sz="2400"/>
              <a:t>&lt;u,i&gt;</a:t>
            </a:r>
            <a:r>
              <a:rPr lang="zh-CN" altLang="en-US" sz="2400"/>
              <a:t>的起点</a:t>
            </a:r>
            <a:r>
              <a:rPr lang="en-US" altLang="zh-CN" sz="2400"/>
              <a:t>u</a:t>
            </a:r>
            <a:r>
              <a:rPr lang="zh-CN" altLang="en-US" sz="2400"/>
              <a:t>等信息。</a:t>
            </a:r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有向图</a:t>
            </a:r>
            <a:r>
              <a:rPr lang="zh-CN" altLang="en-US"/>
              <a:t>的邻接表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30" y="3213770"/>
            <a:ext cx="3174369" cy="3327871"/>
          </a:xfrm>
          <a:prstGeom prst="rect">
            <a:avLst/>
          </a:prstGeom>
        </p:spPr>
      </p:pic>
      <p:pic>
        <p:nvPicPr>
          <p:cNvPr id="5" name="图片 4" descr="说明: C:\Users\14764\AppData\Local\Microsoft\Windows\INetCache\Content.Word\graph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56" y="3933850"/>
            <a:ext cx="3061459" cy="2462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0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如果是带权的图，则需在边结点中增加一个域，用于存放边的权值</a:t>
            </a:r>
            <a:r>
              <a:rPr lang="zh-CN" altLang="zh-CN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无向网的邻接表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06" y="2781722"/>
            <a:ext cx="4087411" cy="259620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51062"/>
              </p:ext>
            </p:extLst>
          </p:nvPr>
        </p:nvGraphicFramePr>
        <p:xfrm>
          <a:off x="6095206" y="2639663"/>
          <a:ext cx="4779774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name="BMP 图像" r:id="rId4" imgW="7095238" imgH="4258269" progId="Paint.Picture">
                  <p:embed/>
                </p:oleObj>
              </mc:Choice>
              <mc:Fallback>
                <p:oleObj name="BMP 图像" r:id="rId4" imgW="7095238" imgH="425826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206" y="2639663"/>
                        <a:ext cx="4779774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0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有向</a:t>
            </a:r>
            <a:r>
              <a:rPr lang="zh-CN" altLang="en-US"/>
              <a:t>网的邻接表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58" y="1793451"/>
            <a:ext cx="4832230" cy="36390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54" y="2061641"/>
            <a:ext cx="3096344" cy="27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每一条单链表中各</a:t>
            </a:r>
            <a:r>
              <a:rPr lang="zh-CN" altLang="en-US" sz="3200" dirty="0">
                <a:solidFill>
                  <a:srgbClr val="FF0000"/>
                </a:solidFill>
              </a:rPr>
              <a:t>边结点的次序是随意的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/>
              <a:t>一般情况下，生成邻接表的算法经常按照邻接点编号的递增或递减序生成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图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邻接</a:t>
            </a:r>
            <a:r>
              <a:rPr lang="zh-CN" altLang="en-US" sz="3200" dirty="0" smtClean="0">
                <a:solidFill>
                  <a:srgbClr val="FF0000"/>
                </a:solidFill>
              </a:rPr>
              <a:t>表结构不</a:t>
            </a:r>
            <a:r>
              <a:rPr lang="zh-CN" altLang="en-US" sz="3200" dirty="0">
                <a:solidFill>
                  <a:srgbClr val="FF0000"/>
                </a:solidFill>
              </a:rPr>
              <a:t>唯一</a:t>
            </a:r>
            <a:r>
              <a:rPr lang="zh-CN" altLang="en-US" sz="3200" dirty="0"/>
              <a:t>的。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通过图的邻接表，可以获得图的边数、顶点的度值等图的基本信息，并对图做各种基本操作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/>
              <a:t>邻接表的空间复杂度是</a:t>
            </a:r>
            <a:r>
              <a:rPr lang="en-US" altLang="zh-CN" sz="3200" dirty="0"/>
              <a:t>O(</a:t>
            </a:r>
            <a:r>
              <a:rPr lang="en-US" altLang="zh-CN" sz="3200" dirty="0" err="1"/>
              <a:t>n+e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>
              <a:lnSpc>
                <a:spcPct val="120000"/>
              </a:lnSpc>
            </a:pPr>
            <a:endParaRPr lang="zh-CN" altLang="en-US" sz="3200" dirty="0"/>
          </a:p>
          <a:p>
            <a:pPr>
              <a:lnSpc>
                <a:spcPct val="120000"/>
              </a:lnSpc>
            </a:pPr>
            <a:endParaRPr lang="en-US" altLang="zh-CN" sz="3200" dirty="0" smtClean="0"/>
          </a:p>
          <a:p>
            <a:pPr>
              <a:lnSpc>
                <a:spcPct val="120000"/>
              </a:lnSpc>
            </a:pP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邻接表表示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3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相关内容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32008" y="3099573"/>
            <a:ext cx="871890" cy="648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8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69920" y="3099900"/>
            <a:ext cx="7133398" cy="648222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prstClr val="black"/>
                </a:solidFill>
              </a:rPr>
              <a:t>拓扑排序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12070" y="2133323"/>
            <a:ext cx="871890" cy="648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7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49982" y="2133656"/>
            <a:ext cx="7133398" cy="648222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srgbClr val="000000"/>
                </a:solidFill>
              </a:rPr>
              <a:t>最短路径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32008" y="4085543"/>
            <a:ext cx="871890" cy="648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9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69920" y="4077866"/>
            <a:ext cx="7133398" cy="655903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srgbClr val="000000"/>
                </a:solidFill>
              </a:rPr>
              <a:t>关键路径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12070" y="1133215"/>
            <a:ext cx="871890" cy="648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smtClean="0">
                <a:solidFill>
                  <a:prstClr val="black"/>
                </a:solidFill>
              </a:rPr>
              <a:t>6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49982" y="1125538"/>
            <a:ext cx="7133398" cy="655903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srgbClr val="000000"/>
                </a:solidFill>
              </a:rPr>
              <a:t>最小生成树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图采用邻接表存储，空间复杂度只与顶点个数有关，和边数无关。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在图的邻接表存储中，存在两类结点：顶点表结点和边表结点。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03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无向图有n个顶点e条边采用邻接表存储，查找某顶点的所有邻接点，平均情况下的时间复杂度是（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O(n+e)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082" y="4500900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O(e/n)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082" y="5358038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O(e)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420" y="4565026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420" y="5422165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79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某个有向图采用邻接表存储，其存储结构是唯一的。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082" y="2786623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082" y="3643761"/>
            <a:ext cx="8533289" cy="6425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420" y="2850749"/>
            <a:ext cx="514283" cy="51428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420" y="3707888"/>
            <a:ext cx="514283" cy="51428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10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041" y="636158"/>
            <a:ext cx="9752330" cy="214284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309"/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对于图6-6所示无向网图，给出邻接表存储示意图。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4239" y="6215176"/>
            <a:ext cx="1542849" cy="411426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 defTabSz="914309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-1" y="5727560"/>
            <a:ext cx="12190413" cy="487617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defTabSz="914309"/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pic>
        <p:nvPicPr>
          <p:cNvPr id="11" name="图片 10" descr="图片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0291" y="1954246"/>
            <a:ext cx="2823477" cy="2951096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-1" y="-29"/>
            <a:ext cx="12190413" cy="634917"/>
            <a:chOff x="0" y="-2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-2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-2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-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0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defTabSz="914309"/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12" name="图片 1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9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316758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3125705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邻接表的类定义</a:t>
            </a:r>
          </a:p>
        </p:txBody>
      </p:sp>
      <p:grpSp>
        <p:nvGrpSpPr>
          <p:cNvPr id="2" name="组合 58"/>
          <p:cNvGrpSpPr/>
          <p:nvPr/>
        </p:nvGrpSpPr>
        <p:grpSpPr>
          <a:xfrm>
            <a:off x="1122194" y="3806936"/>
            <a:ext cx="2380824" cy="2111301"/>
            <a:chOff x="719197" y="1035051"/>
            <a:chExt cx="2381134" cy="2111576"/>
          </a:xfrm>
          <a:solidFill>
            <a:srgbClr val="D2D2D2"/>
          </a:solidFill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</p:grpSp>
      <p:grpSp>
        <p:nvGrpSpPr>
          <p:cNvPr id="3" name="组合 67"/>
          <p:cNvGrpSpPr/>
          <p:nvPr/>
        </p:nvGrpSpPr>
        <p:grpSpPr>
          <a:xfrm>
            <a:off x="6840916" y="3922502"/>
            <a:ext cx="2833319" cy="431745"/>
            <a:chOff x="7037706" y="3052712"/>
            <a:chExt cx="2833688" cy="431801"/>
          </a:xfrm>
        </p:grpSpPr>
        <p:sp>
          <p:nvSpPr>
            <p:cNvPr id="69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1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74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74"/>
          <p:cNvGrpSpPr/>
          <p:nvPr/>
        </p:nvGrpSpPr>
        <p:grpSpPr>
          <a:xfrm>
            <a:off x="6840916" y="4455515"/>
            <a:ext cx="2834907" cy="431745"/>
            <a:chOff x="7037706" y="3585794"/>
            <a:chExt cx="2835276" cy="431801"/>
          </a:xfrm>
        </p:grpSpPr>
        <p:sp>
          <p:nvSpPr>
            <p:cNvPr id="76" name="Line 204"/>
            <p:cNvSpPr>
              <a:spLocks noChangeShapeType="1"/>
            </p:cNvSpPr>
            <p:nvPr/>
          </p:nvSpPr>
          <p:spPr bwMode="auto">
            <a:xfrm>
              <a:off x="8434707" y="38143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05"/>
            <p:cNvSpPr>
              <a:spLocks noChangeShapeType="1"/>
            </p:cNvSpPr>
            <p:nvPr/>
          </p:nvSpPr>
          <p:spPr bwMode="auto">
            <a:xfrm>
              <a:off x="7037706" y="3830269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206"/>
            <p:cNvSpPr>
              <a:spLocks noChangeArrowheads="1"/>
            </p:cNvSpPr>
            <p:nvPr/>
          </p:nvSpPr>
          <p:spPr bwMode="auto">
            <a:xfrm>
              <a:off x="7845744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9" name="Line 207"/>
            <p:cNvSpPr>
              <a:spLocks noChangeShapeType="1"/>
            </p:cNvSpPr>
            <p:nvPr/>
          </p:nvSpPr>
          <p:spPr bwMode="auto">
            <a:xfrm>
              <a:off x="8234681" y="359055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Rectangle 210"/>
            <p:cNvSpPr>
              <a:spLocks noChangeArrowheads="1"/>
            </p:cNvSpPr>
            <p:nvPr/>
          </p:nvSpPr>
          <p:spPr bwMode="auto">
            <a:xfrm>
              <a:off x="9117332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81" name="Line 211"/>
            <p:cNvSpPr>
              <a:spLocks noChangeShapeType="1"/>
            </p:cNvSpPr>
            <p:nvPr/>
          </p:nvSpPr>
          <p:spPr bwMode="auto">
            <a:xfrm>
              <a:off x="9506270" y="3590556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81"/>
          <p:cNvGrpSpPr/>
          <p:nvPr/>
        </p:nvGrpSpPr>
        <p:grpSpPr>
          <a:xfrm>
            <a:off x="6275456" y="3906629"/>
            <a:ext cx="905038" cy="2015738"/>
            <a:chOff x="6276273" y="3783977"/>
            <a:chExt cx="905156" cy="2016000"/>
          </a:xfrm>
        </p:grpSpPr>
        <p:sp>
          <p:nvSpPr>
            <p:cNvPr id="83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88"/>
          <p:cNvGrpSpPr/>
          <p:nvPr/>
        </p:nvGrpSpPr>
        <p:grpSpPr>
          <a:xfrm>
            <a:off x="4990303" y="3906629"/>
            <a:ext cx="1291628" cy="2015738"/>
            <a:chOff x="4990953" y="3783977"/>
            <a:chExt cx="1291796" cy="2016000"/>
          </a:xfrm>
        </p:grpSpPr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/>
                <a:t>v</a:t>
              </a:r>
              <a:r>
                <a:rPr lang="en-US" altLang="zh-CN" b="0" baseline="-25000" dirty="0"/>
                <a:t>0</a:t>
              </a:r>
              <a:r>
                <a:rPr lang="en-US" altLang="zh-CN" b="0" dirty="0"/>
                <a:t>     </a:t>
              </a:r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/>
                <a:t>v</a:t>
              </a:r>
              <a:r>
                <a:rPr lang="en-US" altLang="zh-CN" b="0" baseline="-25000" dirty="0"/>
                <a:t>1</a:t>
              </a:r>
              <a:r>
                <a:rPr lang="en-US" altLang="zh-CN" b="0" dirty="0"/>
                <a:t>     </a:t>
              </a:r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/>
                <a:t>v</a:t>
              </a:r>
              <a:r>
                <a:rPr lang="en-US" altLang="zh-CN" b="0" baseline="-25000" dirty="0"/>
                <a:t>2</a:t>
              </a:r>
              <a:r>
                <a:rPr lang="en-US" altLang="zh-CN" b="0" dirty="0"/>
                <a:t>     </a:t>
              </a:r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/>
                <a:t>v</a:t>
              </a:r>
              <a:r>
                <a:rPr lang="en-US" altLang="zh-CN" b="0" baseline="-25000" dirty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       </a:t>
              </a:r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94"/>
          <p:cNvGrpSpPr/>
          <p:nvPr/>
        </p:nvGrpSpPr>
        <p:grpSpPr>
          <a:xfrm>
            <a:off x="6840916" y="5001226"/>
            <a:ext cx="1562534" cy="431744"/>
            <a:chOff x="7037706" y="4131577"/>
            <a:chExt cx="1562737" cy="431800"/>
          </a:xfrm>
        </p:grpSpPr>
        <p:sp>
          <p:nvSpPr>
            <p:cNvPr id="96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97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98"/>
          <p:cNvGrpSpPr/>
          <p:nvPr/>
        </p:nvGrpSpPr>
        <p:grpSpPr>
          <a:xfrm>
            <a:off x="6845678" y="5531699"/>
            <a:ext cx="4195830" cy="431744"/>
            <a:chOff x="7042469" y="4662119"/>
            <a:chExt cx="4196376" cy="431800"/>
          </a:xfrm>
        </p:grpSpPr>
        <p:sp>
          <p:nvSpPr>
            <p:cNvPr id="100" name="Line 203"/>
            <p:cNvSpPr>
              <a:spLocks noChangeShapeType="1"/>
            </p:cNvSpPr>
            <p:nvPr/>
          </p:nvSpPr>
          <p:spPr bwMode="auto">
            <a:xfrm>
              <a:off x="8461220" y="489230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Rectangle 208"/>
            <p:cNvSpPr>
              <a:spLocks noChangeArrowheads="1"/>
            </p:cNvSpPr>
            <p:nvPr/>
          </p:nvSpPr>
          <p:spPr bwMode="auto">
            <a:xfrm>
              <a:off x="9135907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2" name="Line 209"/>
            <p:cNvSpPr>
              <a:spLocks noChangeShapeType="1"/>
            </p:cNvSpPr>
            <p:nvPr/>
          </p:nvSpPr>
          <p:spPr bwMode="auto">
            <a:xfrm>
              <a:off x="9524845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Rectangle 217"/>
            <p:cNvSpPr>
              <a:spLocks noChangeArrowheads="1"/>
            </p:cNvSpPr>
            <p:nvPr/>
          </p:nvSpPr>
          <p:spPr bwMode="auto">
            <a:xfrm>
              <a:off x="7844793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4" name="Line 218"/>
            <p:cNvSpPr>
              <a:spLocks noChangeShapeType="1"/>
            </p:cNvSpPr>
            <p:nvPr/>
          </p:nvSpPr>
          <p:spPr bwMode="auto">
            <a:xfrm>
              <a:off x="8248018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Line 220"/>
            <p:cNvSpPr>
              <a:spLocks noChangeShapeType="1"/>
            </p:cNvSpPr>
            <p:nvPr/>
          </p:nvSpPr>
          <p:spPr bwMode="auto">
            <a:xfrm>
              <a:off x="7042469" y="486277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221"/>
            <p:cNvSpPr>
              <a:spLocks noChangeArrowheads="1"/>
            </p:cNvSpPr>
            <p:nvPr/>
          </p:nvSpPr>
          <p:spPr bwMode="auto">
            <a:xfrm>
              <a:off x="10483195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07" name="Line 222"/>
            <p:cNvSpPr>
              <a:spLocks noChangeShapeType="1"/>
            </p:cNvSpPr>
            <p:nvPr/>
          </p:nvSpPr>
          <p:spPr bwMode="auto">
            <a:xfrm>
              <a:off x="10872133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203"/>
            <p:cNvSpPr>
              <a:spLocks noChangeShapeType="1"/>
            </p:cNvSpPr>
            <p:nvPr/>
          </p:nvSpPr>
          <p:spPr bwMode="auto">
            <a:xfrm>
              <a:off x="9803137" y="490073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1423954" y="1244490"/>
            <a:ext cx="3419555" cy="193874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49667" y="1092565"/>
            <a:ext cx="4324568" cy="2308023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VertexNode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29983" y="3429794"/>
            <a:ext cx="926818" cy="461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61080" y="3430421"/>
            <a:ext cx="1159833" cy="461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2180" y="3445024"/>
            <a:ext cx="964436" cy="461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357411" y="3445024"/>
            <a:ext cx="964436" cy="461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3167588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3125705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邻接表的类定义</a:t>
            </a:r>
          </a:p>
        </p:txBody>
      </p:sp>
      <p:sp>
        <p:nvSpPr>
          <p:cNvPr id="58" name="矩形 57"/>
          <p:cNvSpPr/>
          <p:nvPr/>
        </p:nvSpPr>
        <p:spPr>
          <a:xfrm>
            <a:off x="5744732" y="1116796"/>
            <a:ext cx="5820922" cy="4893010"/>
          </a:xfrm>
          <a:prstGeom prst="rect">
            <a:avLst/>
          </a:prstGeom>
          <a:ln w="19050"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e);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DFSTraverse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v);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BFSTraverse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v);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VertexNode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42"/>
          <p:cNvGrpSpPr/>
          <p:nvPr/>
        </p:nvGrpSpPr>
        <p:grpSpPr>
          <a:xfrm>
            <a:off x="513847" y="1049650"/>
            <a:ext cx="4971839" cy="523152"/>
            <a:chOff x="1826091" y="4148024"/>
            <a:chExt cx="497248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13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图的抽象数据类型定义？</a:t>
              </a:r>
            </a:p>
          </p:txBody>
        </p:sp>
        <p:grpSp>
          <p:nvGrpSpPr>
            <p:cNvPr id="7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5" name="右箭头 94"/>
          <p:cNvSpPr/>
          <p:nvPr/>
        </p:nvSpPr>
        <p:spPr>
          <a:xfrm>
            <a:off x="5119973" y="3688840"/>
            <a:ext cx="562669" cy="359953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41903" y="1878443"/>
            <a:ext cx="4629940" cy="4131362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Graph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…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CreatGraph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图的建立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DestroyGraph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图的销毁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DFSTraverse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深度优先遍历图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BFSTraverse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广度优先遍历图</a:t>
            </a: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95" grpId="0" animBg="1"/>
      <p:bldP spid="9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818607" y="851556"/>
            <a:ext cx="7166113" cy="523152"/>
            <a:chOff x="1826091" y="4148024"/>
            <a:chExt cx="7167046" cy="523220"/>
          </a:xfrm>
        </p:grpSpPr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08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建立一个图的函数原型是什么？</a:t>
              </a:r>
            </a:p>
          </p:txBody>
        </p:sp>
        <p:grpSp>
          <p:nvGrpSpPr>
            <p:cNvPr id="6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518735" y="1630895"/>
            <a:ext cx="6095206" cy="1733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CreatGraph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功能：图的建立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输出：构造一个含有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条边的图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42853" y="62818"/>
            <a:ext cx="2184752" cy="584699"/>
            <a:chOff x="542923" y="61585"/>
            <a:chExt cx="2185037" cy="584775"/>
          </a:xfrm>
        </p:grpSpPr>
        <p:sp>
          <p:nvSpPr>
            <p:cNvPr id="76" name="Rounded Rectangle 10"/>
            <p:cNvSpPr/>
            <p:nvPr/>
          </p:nvSpPr>
          <p:spPr>
            <a:xfrm>
              <a:off x="542923" y="100964"/>
              <a:ext cx="2016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 Box 2"/>
            <p:cNvSpPr txBox="1">
              <a:spLocks noChangeArrowheads="1"/>
            </p:cNvSpPr>
            <p:nvPr/>
          </p:nvSpPr>
          <p:spPr bwMode="auto">
            <a:xfrm>
              <a:off x="638168" y="61585"/>
              <a:ext cx="20897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构造函数</a:t>
              </a:r>
            </a:p>
          </p:txBody>
        </p:sp>
      </p:grpSp>
      <p:grpSp>
        <p:nvGrpSpPr>
          <p:cNvPr id="39" name="组合 70"/>
          <p:cNvGrpSpPr/>
          <p:nvPr/>
        </p:nvGrpSpPr>
        <p:grpSpPr>
          <a:xfrm>
            <a:off x="2221217" y="3521461"/>
            <a:ext cx="2952367" cy="523807"/>
            <a:chOff x="6675438" y="525781"/>
            <a:chExt cx="2952751" cy="523875"/>
          </a:xfrm>
        </p:grpSpPr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5984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6675438" y="525781"/>
              <a:ext cx="7302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</a:rPr>
                <a:t>a =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06788" y="4273917"/>
            <a:ext cx="2380824" cy="2111301"/>
            <a:chOff x="1819493" y="1181635"/>
            <a:chExt cx="2381134" cy="2111576"/>
          </a:xfrm>
          <a:solidFill>
            <a:srgbClr val="D2D2D2"/>
          </a:solidFill>
        </p:grpSpPr>
        <p:sp>
          <p:nvSpPr>
            <p:cNvPr id="47" name="Freeform 31"/>
            <p:cNvSpPr/>
            <p:nvPr/>
          </p:nvSpPr>
          <p:spPr bwMode="auto">
            <a:xfrm>
              <a:off x="2248436" y="138217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819493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3768627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flipH="1">
              <a:off x="2090639" y="161363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 flipV="1">
              <a:off x="2217002" y="1525685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3768627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1819493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31"/>
            <p:cNvSpPr/>
            <p:nvPr/>
          </p:nvSpPr>
          <p:spPr bwMode="auto">
            <a:xfrm>
              <a:off x="2235866" y="3102392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H="1" flipV="1">
              <a:off x="1987133" y="158315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799" tIns="28796" rIns="0" bIns="10799"/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948094" y="1844032"/>
            <a:ext cx="4496927" cy="2015738"/>
            <a:chOff x="6842318" y="1843032"/>
            <a:chExt cx="4497513" cy="2016000"/>
          </a:xfrm>
        </p:grpSpPr>
        <p:grpSp>
          <p:nvGrpSpPr>
            <p:cNvPr id="58" name="组合 69"/>
            <p:cNvGrpSpPr/>
            <p:nvPr/>
          </p:nvGrpSpPr>
          <p:grpSpPr>
            <a:xfrm>
              <a:off x="8495052" y="1858907"/>
              <a:ext cx="2833688" cy="431801"/>
              <a:chOff x="7037706" y="3052712"/>
              <a:chExt cx="2833688" cy="431801"/>
            </a:xfrm>
          </p:grpSpPr>
          <p:sp>
            <p:nvSpPr>
              <p:cNvPr id="91" name="Line 196"/>
              <p:cNvSpPr>
                <a:spLocks noChangeShapeType="1"/>
              </p:cNvSpPr>
              <p:nvPr/>
            </p:nvSpPr>
            <p:spPr bwMode="auto">
              <a:xfrm>
                <a:off x="8425181" y="3297187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Rectangle 197"/>
              <p:cNvSpPr>
                <a:spLocks noChangeArrowheads="1"/>
              </p:cNvSpPr>
              <p:nvPr/>
            </p:nvSpPr>
            <p:spPr bwMode="auto">
              <a:xfrm>
                <a:off x="7847331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3" name="Line 198"/>
              <p:cNvSpPr>
                <a:spLocks noChangeShapeType="1"/>
              </p:cNvSpPr>
              <p:nvPr/>
            </p:nvSpPr>
            <p:spPr bwMode="auto">
              <a:xfrm>
                <a:off x="7037706" y="3289250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199"/>
              <p:cNvSpPr>
                <a:spLocks noChangeShapeType="1"/>
              </p:cNvSpPr>
              <p:nvPr/>
            </p:nvSpPr>
            <p:spPr bwMode="auto">
              <a:xfrm>
                <a:off x="8236269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200"/>
              <p:cNvSpPr>
                <a:spLocks noChangeArrowheads="1"/>
              </p:cNvSpPr>
              <p:nvPr/>
            </p:nvSpPr>
            <p:spPr bwMode="auto">
              <a:xfrm>
                <a:off x="9115744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96" name="Line 201"/>
              <p:cNvSpPr>
                <a:spLocks noChangeShapeType="1"/>
              </p:cNvSpPr>
              <p:nvPr/>
            </p:nvSpPr>
            <p:spPr bwMode="auto">
              <a:xfrm>
                <a:off x="9504681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" name="组合 84"/>
            <p:cNvGrpSpPr/>
            <p:nvPr/>
          </p:nvGrpSpPr>
          <p:grpSpPr>
            <a:xfrm>
              <a:off x="7929518" y="1843032"/>
              <a:ext cx="725156" cy="2016000"/>
              <a:chOff x="6276273" y="3783977"/>
              <a:chExt cx="725156" cy="2016000"/>
            </a:xfrm>
          </p:grpSpPr>
          <p:sp>
            <p:nvSpPr>
              <p:cNvPr id="87" name="Text Box 11"/>
              <p:cNvSpPr txBox="1">
                <a:spLocks noChangeArrowheads="1"/>
              </p:cNvSpPr>
              <p:nvPr/>
            </p:nvSpPr>
            <p:spPr bwMode="auto">
              <a:xfrm>
                <a:off x="6281429" y="3783977"/>
                <a:ext cx="720000" cy="201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/>
              <a:p>
                <a:pPr algn="just" eaLnBrk="0" hangingPunct="0">
                  <a:lnSpc>
                    <a:spcPct val="105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</a:p>
            </p:txBody>
          </p:sp>
          <p:sp>
            <p:nvSpPr>
              <p:cNvPr id="88" name="Line 14"/>
              <p:cNvSpPr>
                <a:spLocks noChangeShapeType="1"/>
              </p:cNvSpPr>
              <p:nvPr/>
            </p:nvSpPr>
            <p:spPr bwMode="auto">
              <a:xfrm>
                <a:off x="6276273" y="4303736"/>
                <a:ext cx="72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4"/>
              <p:cNvSpPr>
                <a:spLocks noChangeShapeType="1"/>
              </p:cNvSpPr>
              <p:nvPr/>
            </p:nvSpPr>
            <p:spPr bwMode="auto">
              <a:xfrm>
                <a:off x="6276273" y="4827941"/>
                <a:ext cx="72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4"/>
              <p:cNvSpPr>
                <a:spLocks noChangeShapeType="1"/>
              </p:cNvSpPr>
              <p:nvPr/>
            </p:nvSpPr>
            <p:spPr bwMode="auto">
              <a:xfrm>
                <a:off x="6276273" y="5322899"/>
                <a:ext cx="72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" name="组合 89"/>
            <p:cNvGrpSpPr/>
            <p:nvPr/>
          </p:nvGrpSpPr>
          <p:grpSpPr>
            <a:xfrm>
              <a:off x="6842318" y="1843032"/>
              <a:ext cx="1111796" cy="2016000"/>
              <a:chOff x="5143353" y="3783977"/>
              <a:chExt cx="1111796" cy="2016000"/>
            </a:xfrm>
          </p:grpSpPr>
          <p:sp>
            <p:nvSpPr>
              <p:cNvPr id="82" name="Text Box 10"/>
              <p:cNvSpPr txBox="1">
                <a:spLocks noChangeArrowheads="1"/>
              </p:cNvSpPr>
              <p:nvPr/>
            </p:nvSpPr>
            <p:spPr bwMode="auto">
              <a:xfrm>
                <a:off x="5143353" y="3821760"/>
                <a:ext cx="391795" cy="1795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just" eaLnBrk="0" hangingPunct="0">
                  <a:lnSpc>
                    <a:spcPts val="4000"/>
                  </a:lnSpc>
                </a:pPr>
                <a:r>
                  <a:rPr lang="zh-CN" altLang="en-US" sz="27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3" name="Text Box 11"/>
              <p:cNvSpPr txBox="1">
                <a:spLocks noChangeArrowheads="1"/>
              </p:cNvSpPr>
              <p:nvPr/>
            </p:nvSpPr>
            <p:spPr bwMode="auto">
              <a:xfrm>
                <a:off x="5524795" y="3783977"/>
                <a:ext cx="720000" cy="201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>
                  <a:lnSpc>
                    <a:spcPts val="4000"/>
                  </a:lnSpc>
                </a:pPr>
                <a:r>
                  <a:rPr lang="zh-CN" altLang="en-US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0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1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2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3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       </a:t>
                </a:r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5535149" y="4306264"/>
                <a:ext cx="72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5"/>
              <p:cNvSpPr>
                <a:spLocks noChangeShapeType="1"/>
              </p:cNvSpPr>
              <p:nvPr/>
            </p:nvSpPr>
            <p:spPr bwMode="auto">
              <a:xfrm>
                <a:off x="5535149" y="4828552"/>
                <a:ext cx="72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>
                <a:off x="5535149" y="5321947"/>
                <a:ext cx="72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" name="组合 95"/>
            <p:cNvGrpSpPr/>
            <p:nvPr/>
          </p:nvGrpSpPr>
          <p:grpSpPr>
            <a:xfrm>
              <a:off x="8495052" y="2922532"/>
              <a:ext cx="1562737" cy="431800"/>
              <a:chOff x="7037706" y="4131577"/>
              <a:chExt cx="1562737" cy="431800"/>
            </a:xfrm>
          </p:grpSpPr>
          <p:sp>
            <p:nvSpPr>
              <p:cNvPr id="79" name="Rectangle 215"/>
              <p:cNvSpPr>
                <a:spLocks noChangeArrowheads="1"/>
              </p:cNvSpPr>
              <p:nvPr/>
            </p:nvSpPr>
            <p:spPr bwMode="auto">
              <a:xfrm>
                <a:off x="7844793" y="4131577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80" name="Line 216"/>
              <p:cNvSpPr>
                <a:spLocks noChangeShapeType="1"/>
              </p:cNvSpPr>
              <p:nvPr/>
            </p:nvSpPr>
            <p:spPr bwMode="auto">
              <a:xfrm>
                <a:off x="8233730" y="413633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205"/>
              <p:cNvSpPr>
                <a:spLocks noChangeShapeType="1"/>
              </p:cNvSpPr>
              <p:nvPr/>
            </p:nvSpPr>
            <p:spPr bwMode="auto">
              <a:xfrm>
                <a:off x="7037706" y="4367746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组合 99"/>
            <p:cNvGrpSpPr/>
            <p:nvPr/>
          </p:nvGrpSpPr>
          <p:grpSpPr>
            <a:xfrm>
              <a:off x="8499815" y="3422594"/>
              <a:ext cx="2840016" cy="431800"/>
              <a:chOff x="6846570" y="5531179"/>
              <a:chExt cx="2840016" cy="431800"/>
            </a:xfrm>
          </p:grpSpPr>
          <p:sp>
            <p:nvSpPr>
              <p:cNvPr id="71" name="Rectangle 217"/>
              <p:cNvSpPr>
                <a:spLocks noChangeArrowheads="1"/>
              </p:cNvSpPr>
              <p:nvPr/>
            </p:nvSpPr>
            <p:spPr bwMode="auto">
              <a:xfrm>
                <a:off x="7648894" y="553117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2" name="Line 218"/>
              <p:cNvSpPr>
                <a:spLocks noChangeShapeType="1"/>
              </p:cNvSpPr>
              <p:nvPr/>
            </p:nvSpPr>
            <p:spPr bwMode="auto">
              <a:xfrm>
                <a:off x="8052119" y="553117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220"/>
              <p:cNvSpPr>
                <a:spLocks noChangeShapeType="1"/>
              </p:cNvSpPr>
              <p:nvPr/>
            </p:nvSpPr>
            <p:spPr bwMode="auto">
              <a:xfrm>
                <a:off x="6846570" y="5747079"/>
                <a:ext cx="8064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Rectangle 221"/>
              <p:cNvSpPr>
                <a:spLocks noChangeArrowheads="1"/>
              </p:cNvSpPr>
              <p:nvPr/>
            </p:nvSpPr>
            <p:spPr bwMode="auto">
              <a:xfrm>
                <a:off x="8930936" y="553117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75" name="Line 222"/>
              <p:cNvSpPr>
                <a:spLocks noChangeShapeType="1"/>
              </p:cNvSpPr>
              <p:nvPr/>
            </p:nvSpPr>
            <p:spPr bwMode="auto">
              <a:xfrm>
                <a:off x="9319874" y="553117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203"/>
              <p:cNvSpPr>
                <a:spLocks noChangeShapeType="1"/>
              </p:cNvSpPr>
              <p:nvPr/>
            </p:nvSpPr>
            <p:spPr bwMode="auto">
              <a:xfrm>
                <a:off x="8250878" y="5769794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" name="Text Box 194"/>
            <p:cNvSpPr txBox="1">
              <a:spLocks noChangeArrowheads="1"/>
            </p:cNvSpPr>
            <p:nvPr/>
          </p:nvSpPr>
          <p:spPr bwMode="auto">
            <a:xfrm>
              <a:off x="8045928" y="2426112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116473" y="4246872"/>
            <a:ext cx="3704737" cy="1008825"/>
            <a:chOff x="8079106" y="4173909"/>
            <a:chExt cx="3705219" cy="1008956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8276910" y="4705811"/>
              <a:ext cx="3259769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5984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4                 4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79"/>
            <p:cNvSpPr>
              <a:spLocks noChangeShapeType="1"/>
            </p:cNvSpPr>
            <p:nvPr/>
          </p:nvSpPr>
          <p:spPr bwMode="auto">
            <a:xfrm>
              <a:off x="9901235" y="470581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100" name="Rectangle 81"/>
            <p:cNvSpPr>
              <a:spLocks noChangeArrowheads="1"/>
            </p:cNvSpPr>
            <p:nvPr/>
          </p:nvSpPr>
          <p:spPr bwMode="auto">
            <a:xfrm>
              <a:off x="8079106" y="4173909"/>
              <a:ext cx="37052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solidFill>
                    <a:srgbClr val="285A32"/>
                  </a:solidFill>
                  <a:latin typeface="Times New Roman" panose="02020603050405020304" pitchFamily="18" charset="0"/>
                </a:rPr>
                <a:t>vertexNum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800" dirty="0" err="1">
                  <a:solidFill>
                    <a:srgbClr val="285A32"/>
                  </a:solidFill>
                  <a:latin typeface="Times New Roman" panose="02020603050405020304" pitchFamily="18" charset="0"/>
                </a:rPr>
                <a:t>edgeNum</a:t>
              </a:r>
              <a:endPara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822385" y="851556"/>
            <a:ext cx="4301366" cy="523152"/>
            <a:chOff x="1826091" y="4148024"/>
            <a:chExt cx="4301926" cy="523220"/>
          </a:xfrm>
        </p:grpSpPr>
        <p:sp>
          <p:nvSpPr>
            <p:cNvPr id="10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742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构造函数做什么？</a:t>
              </a:r>
            </a:p>
          </p:txBody>
        </p:sp>
        <p:grpSp>
          <p:nvGrpSpPr>
            <p:cNvPr id="10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96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1619789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5" y="62818"/>
            <a:ext cx="1510475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</a:t>
            </a:r>
          </a:p>
        </p:txBody>
      </p:sp>
      <p:sp>
        <p:nvSpPr>
          <p:cNvPr id="2" name="矩形 1"/>
          <p:cNvSpPr/>
          <p:nvPr/>
        </p:nvSpPr>
        <p:spPr>
          <a:xfrm>
            <a:off x="700948" y="1152977"/>
            <a:ext cx="10742801" cy="413136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ALGraph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输入：顶点的数据信息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，顶点个数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，边的个数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输出：图的邻接表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存储图的顶点个数和边的个数；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将顶点信息存储在顶点表中，将该顶点边表的头指针初始化为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nullptr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依次输入边的信息并存储在边表中：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3.1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输入边所依附的两个顶点的编号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3.2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生成边表结点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，其邻接点的编号为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3.3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插入到第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个边表的表头；</a:t>
            </a:r>
          </a:p>
        </p:txBody>
      </p:sp>
    </p:spTree>
    <p:extLst>
      <p:ext uri="{BB962C8B-B14F-4D97-AF65-F5344CB8AC3E}">
        <p14:creationId xmlns:p14="http://schemas.microsoft.com/office/powerpoint/2010/main" val="13018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852" y="102191"/>
            <a:ext cx="1979742" cy="53993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084" y="62818"/>
            <a:ext cx="1845712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grpSp>
        <p:nvGrpSpPr>
          <p:cNvPr id="22" name="组合 3"/>
          <p:cNvGrpSpPr/>
          <p:nvPr/>
        </p:nvGrpSpPr>
        <p:grpSpPr>
          <a:xfrm>
            <a:off x="9695606" y="1989634"/>
            <a:ext cx="1813684" cy="1778551"/>
            <a:chOff x="7139882" y="3499121"/>
            <a:chExt cx="1813920" cy="1778783"/>
          </a:xfrm>
        </p:grpSpPr>
        <p:grpSp>
          <p:nvGrpSpPr>
            <p:cNvPr id="23" name="组合 8"/>
            <p:cNvGrpSpPr/>
            <p:nvPr/>
          </p:nvGrpSpPr>
          <p:grpSpPr>
            <a:xfrm>
              <a:off x="8048646" y="3499121"/>
              <a:ext cx="905156" cy="1774943"/>
              <a:chOff x="6276273" y="3783977"/>
              <a:chExt cx="905156" cy="2016000"/>
            </a:xfrm>
          </p:grpSpPr>
          <p:sp>
            <p:nvSpPr>
              <p:cNvPr id="47" name="Text Box 11"/>
              <p:cNvSpPr txBox="1">
                <a:spLocks noChangeArrowheads="1"/>
              </p:cNvSpPr>
              <p:nvPr/>
            </p:nvSpPr>
            <p:spPr bwMode="auto">
              <a:xfrm>
                <a:off x="6281429" y="3783977"/>
                <a:ext cx="900000" cy="201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/>
              <a:p>
                <a:pPr algn="just" eaLnBrk="0" hangingPunct="0">
                  <a:lnSpc>
                    <a:spcPct val="105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</a:p>
            </p:txBody>
          </p:sp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>
                <a:off x="6276273" y="4301666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6276273" y="4845251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>
                <a:off x="6276273" y="5322899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组合 9"/>
            <p:cNvGrpSpPr/>
            <p:nvPr/>
          </p:nvGrpSpPr>
          <p:grpSpPr>
            <a:xfrm>
              <a:off x="7139882" y="3499121"/>
              <a:ext cx="900000" cy="1774943"/>
              <a:chOff x="5382749" y="3783977"/>
              <a:chExt cx="900000" cy="2016000"/>
            </a:xfrm>
          </p:grpSpPr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5382749" y="3783977"/>
                <a:ext cx="900000" cy="201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>
                  <a:lnSpc>
                    <a:spcPts val="3500"/>
                  </a:lnSpc>
                </a:pPr>
                <a:r>
                  <a:rPr lang="zh-CN" altLang="en-US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0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35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1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35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2</a:t>
                </a:r>
                <a:r>
                  <a:rPr lang="en-US" altLang="zh-CN" b="0" dirty="0"/>
                  <a:t>     </a:t>
                </a:r>
              </a:p>
              <a:p>
                <a:pPr algn="ctr">
                  <a:lnSpc>
                    <a:spcPts val="35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/>
                  <a:t>v</a:t>
                </a:r>
                <a:r>
                  <a:rPr lang="en-US" altLang="zh-CN" b="0" baseline="-25000" dirty="0"/>
                  <a:t>3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       </a:t>
                </a:r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5382749" y="4306264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5382749" y="4828552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>
                <a:off x="5382749" y="5321947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 Box 194"/>
            <p:cNvSpPr txBox="1">
              <a:spLocks noChangeArrowheads="1"/>
            </p:cNvSpPr>
            <p:nvPr/>
          </p:nvSpPr>
          <p:spPr bwMode="auto">
            <a:xfrm>
              <a:off x="8347936" y="4010669"/>
              <a:ext cx="519112" cy="3877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194"/>
            <p:cNvSpPr txBox="1">
              <a:spLocks noChangeArrowheads="1"/>
            </p:cNvSpPr>
            <p:nvPr/>
          </p:nvSpPr>
          <p:spPr bwMode="auto">
            <a:xfrm>
              <a:off x="8347936" y="3570951"/>
              <a:ext cx="519112" cy="3877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194"/>
            <p:cNvSpPr txBox="1">
              <a:spLocks noChangeArrowheads="1"/>
            </p:cNvSpPr>
            <p:nvPr/>
          </p:nvSpPr>
          <p:spPr bwMode="auto">
            <a:xfrm>
              <a:off x="8347936" y="4450387"/>
              <a:ext cx="519112" cy="3877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194"/>
            <p:cNvSpPr txBox="1">
              <a:spLocks noChangeArrowheads="1"/>
            </p:cNvSpPr>
            <p:nvPr/>
          </p:nvSpPr>
          <p:spPr bwMode="auto">
            <a:xfrm>
              <a:off x="8347936" y="4890106"/>
              <a:ext cx="519112" cy="3877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766614" y="1197546"/>
            <a:ext cx="10851372" cy="459356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输入顶点信息，初始化顶点表</a:t>
            </a:r>
          </a:p>
          <a:p>
            <a:pPr>
              <a:lnSpc>
                <a:spcPts val="27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].vertex = 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45181</TotalTime>
  <Words>8290</Words>
  <Application>Microsoft Office PowerPoint</Application>
  <PresentationFormat>自定义</PresentationFormat>
  <Paragraphs>1034</Paragraphs>
  <Slides>104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104</vt:i4>
      </vt:variant>
    </vt:vector>
  </HeadingPairs>
  <TitlesOfParts>
    <vt:vector size="123" baseType="lpstr">
      <vt:lpstr>黑体</vt:lpstr>
      <vt:lpstr>华文新魏</vt:lpstr>
      <vt:lpstr>宋体</vt:lpstr>
      <vt:lpstr>微软雅黑</vt:lpstr>
      <vt:lpstr>Arial</vt:lpstr>
      <vt:lpstr>Calibri</vt:lpstr>
      <vt:lpstr>Cambria</vt:lpstr>
      <vt:lpstr>Cambria Math</vt:lpstr>
      <vt:lpstr>Consolas</vt:lpstr>
      <vt:lpstr>Symbol</vt:lpstr>
      <vt:lpstr>Times New Roman</vt:lpstr>
      <vt:lpstr>Verdana</vt:lpstr>
      <vt:lpstr>Wingdings</vt:lpstr>
      <vt:lpstr>cdb2004108l</vt:lpstr>
      <vt:lpstr>Office Theme</vt:lpstr>
      <vt:lpstr>Image</vt:lpstr>
      <vt:lpstr>公式</vt:lpstr>
      <vt:lpstr>Visio</vt:lpstr>
      <vt:lpstr>BMP 图像</vt:lpstr>
      <vt:lpstr>第6章 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相关内容</vt:lpstr>
      <vt:lpstr>相关内容</vt:lpstr>
      <vt:lpstr>图的定义和种类</vt:lpstr>
      <vt:lpstr>图的定义</vt:lpstr>
      <vt:lpstr>简单图</vt:lpstr>
      <vt:lpstr>无向图</vt:lpstr>
      <vt:lpstr>有向图</vt:lpstr>
      <vt:lpstr>完全图</vt:lpstr>
      <vt:lpstr>稀疏图和稠密图</vt:lpstr>
      <vt:lpstr>带权图（赋权图、网）</vt:lpstr>
      <vt:lpstr>图的相关术语</vt:lpstr>
      <vt:lpstr>邻接</vt:lpstr>
      <vt:lpstr>逻辑关系</vt:lpstr>
      <vt:lpstr>顶点的度（Degree）</vt:lpstr>
      <vt:lpstr>路径</vt:lpstr>
      <vt:lpstr>子图和生成子图</vt:lpstr>
      <vt:lpstr>子图和生成子图示例</vt:lpstr>
      <vt:lpstr>连通</vt:lpstr>
      <vt:lpstr>强连通图和强连通分量</vt:lpstr>
      <vt:lpstr>强连通图和强连通分量</vt:lpstr>
      <vt:lpstr>生成树和生成森林</vt:lpstr>
      <vt:lpstr>生成树和生成森林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图的抽象数据类型</vt:lpstr>
      <vt:lpstr>图的抽象数据类型</vt:lpstr>
      <vt:lpstr>图的遍历</vt:lpstr>
      <vt:lpstr>图的遍历</vt:lpstr>
      <vt:lpstr>图的遍历方法</vt:lpstr>
      <vt:lpstr>深度优先搜索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深度优先搜索（DFS）</vt:lpstr>
      <vt:lpstr>无向连通图的DFS遍历</vt:lpstr>
      <vt:lpstr>深度优先搜索生成树</vt:lpstr>
      <vt:lpstr>非连通图的遍历</vt:lpstr>
      <vt:lpstr>有向图的遍历</vt:lpstr>
      <vt:lpstr>特殊的深度优先搜索</vt:lpstr>
      <vt:lpstr>广度优先搜索</vt:lpstr>
      <vt:lpstr>广度优先搜索（BFS）</vt:lpstr>
      <vt:lpstr>BFS遍历过程</vt:lpstr>
      <vt:lpstr>非连通图和有向图的BFS遍历</vt:lpstr>
      <vt:lpstr>非连通图和有向图的BFS遍历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图的存储结构</vt:lpstr>
      <vt:lpstr>说明</vt:lpstr>
      <vt:lpstr>存储内容</vt:lpstr>
      <vt:lpstr>邻接矩阵表示法</vt:lpstr>
      <vt:lpstr>无权图的邻接矩阵</vt:lpstr>
      <vt:lpstr>带权图的邻接矩阵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邻接矩阵实现特点</vt:lpstr>
      <vt:lpstr>邻接表表示法</vt:lpstr>
      <vt:lpstr>邻接表表示法</vt:lpstr>
      <vt:lpstr>无向图的邻接表（单链表表示）</vt:lpstr>
      <vt:lpstr>无向图的邻接表</vt:lpstr>
      <vt:lpstr>有向图的邻接表</vt:lpstr>
      <vt:lpstr>无向网的邻接表</vt:lpstr>
      <vt:lpstr>有向网的邻接表</vt:lpstr>
      <vt:lpstr>邻接表表示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 算法概述</dc:title>
  <dc:creator>Windows User</dc:creator>
  <cp:lastModifiedBy>zhangyh</cp:lastModifiedBy>
  <cp:revision>1311</cp:revision>
  <dcterms:created xsi:type="dcterms:W3CDTF">2020-02-21T12:53:37Z</dcterms:created>
  <dcterms:modified xsi:type="dcterms:W3CDTF">2022-12-07T15:43:36Z</dcterms:modified>
</cp:coreProperties>
</file>