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28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1" r:id="rId3"/>
    <p:sldMasterId id="2147483679" r:id="rId4"/>
    <p:sldMasterId id="2147483687" r:id="rId5"/>
  </p:sldMasterIdLst>
  <p:notesMasterIdLst>
    <p:notesMasterId r:id="rId124"/>
  </p:notesMasterIdLst>
  <p:sldIdLst>
    <p:sldId id="394" r:id="rId6"/>
    <p:sldId id="256" r:id="rId7"/>
    <p:sldId id="287" r:id="rId8"/>
    <p:sldId id="270" r:id="rId9"/>
    <p:sldId id="271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417" r:id="rId18"/>
    <p:sldId id="396" r:id="rId19"/>
    <p:sldId id="282" r:id="rId20"/>
    <p:sldId id="283" r:id="rId21"/>
    <p:sldId id="284" r:id="rId22"/>
    <p:sldId id="286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418" r:id="rId54"/>
    <p:sldId id="419" r:id="rId55"/>
    <p:sldId id="420" r:id="rId56"/>
    <p:sldId id="421" r:id="rId57"/>
    <p:sldId id="424" r:id="rId58"/>
    <p:sldId id="422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425" r:id="rId68"/>
    <p:sldId id="426" r:id="rId69"/>
    <p:sldId id="427" r:id="rId70"/>
    <p:sldId id="428" r:id="rId71"/>
    <p:sldId id="399" r:id="rId72"/>
    <p:sldId id="398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402" r:id="rId82"/>
    <p:sldId id="403" r:id="rId83"/>
    <p:sldId id="404" r:id="rId84"/>
    <p:sldId id="405" r:id="rId85"/>
    <p:sldId id="363" r:id="rId86"/>
    <p:sldId id="401" r:id="rId87"/>
    <p:sldId id="364" r:id="rId88"/>
    <p:sldId id="365" r:id="rId89"/>
    <p:sldId id="366" r:id="rId90"/>
    <p:sldId id="367" r:id="rId91"/>
    <p:sldId id="368" r:id="rId92"/>
    <p:sldId id="369" r:id="rId93"/>
    <p:sldId id="400" r:id="rId94"/>
    <p:sldId id="407" r:id="rId95"/>
    <p:sldId id="408" r:id="rId96"/>
    <p:sldId id="409" r:id="rId97"/>
    <p:sldId id="370" r:id="rId98"/>
    <p:sldId id="371" r:id="rId99"/>
    <p:sldId id="372" r:id="rId100"/>
    <p:sldId id="373" r:id="rId101"/>
    <p:sldId id="375" r:id="rId102"/>
    <p:sldId id="376" r:id="rId103"/>
    <p:sldId id="429" r:id="rId104"/>
    <p:sldId id="430" r:id="rId105"/>
    <p:sldId id="431" r:id="rId106"/>
    <p:sldId id="432" r:id="rId107"/>
    <p:sldId id="433" r:id="rId108"/>
    <p:sldId id="434" r:id="rId109"/>
    <p:sldId id="435" r:id="rId110"/>
    <p:sldId id="436" r:id="rId111"/>
    <p:sldId id="437" r:id="rId112"/>
    <p:sldId id="438" r:id="rId113"/>
    <p:sldId id="439" r:id="rId114"/>
    <p:sldId id="440" r:id="rId115"/>
    <p:sldId id="441" r:id="rId116"/>
    <p:sldId id="387" r:id="rId117"/>
    <p:sldId id="388" r:id="rId118"/>
    <p:sldId id="389" r:id="rId119"/>
    <p:sldId id="390" r:id="rId120"/>
    <p:sldId id="391" r:id="rId121"/>
    <p:sldId id="392" r:id="rId122"/>
    <p:sldId id="393" r:id="rId1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404040"/>
    <a:srgbClr val="B42D2D"/>
    <a:srgbClr val="285A32"/>
    <a:srgbClr val="6E6EAA"/>
    <a:srgbClr val="5C307D"/>
    <a:srgbClr val="507D7D"/>
    <a:srgbClr val="B4B4BE"/>
    <a:srgbClr val="9696AA"/>
    <a:srgbClr val="37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857" autoAdjust="0"/>
  </p:normalViewPr>
  <p:slideViewPr>
    <p:cSldViewPr snapToGrid="0">
      <p:cViewPr varScale="1">
        <p:scale>
          <a:sx n="106" d="100"/>
          <a:sy n="106" d="100"/>
        </p:scale>
        <p:origin x="1902" y="96"/>
      </p:cViewPr>
      <p:guideLst>
        <p:guide orient="horz" pos="2160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12-20T15:33:48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2998 11024 0,'0'18'188,"0"0"-188,0-1 15,0 1-15,0-1 0,0 1 16,0 0-16,0-1 0,0 1 0,-17-18 16,17 18-16,0-1 0,0 1 0,0 0 0,0-1 15,0 1-15,0 0 0,0-1 0,-18 1 16,18-1-16,0 1 0,0 0 0,0-1 16,0 1-16,0 0 0,0-1 15,-18 1-15,18 0 0,0-1 0,0 1 16,0 35-16,-17-53 15,17 17-15,0 1 0,0 0 0,-18-18 16,18 17-16,0 1 0,0 0 16,0-1-16,0 1 0,0 0 15,-17-18-15,17 17 0,0 1 16,0 17 0,-18-35 109</inkml:trace>
  <inkml:trace contextRef="#ctx0" brushRef="#br0" timeOffset="7575.7176">2857 13882 0,'0'-18'0,"18"18"16,0 0 15,-18-17-31,17 17 16,1 0-1,-1 0 1,1 0-16,0 0 0,-1 0 16,1 0-16,0 0 0,-1 0 15,54 17 1,-54-17-16,-17 18 0,18-18 0,0 0 16,-1 17-16,-17 1 15,18-18 1,-18 18-1,18-18 1,-18 17 0,17-17-16,-17 18 15,0 0-15,0-1 32,0 1-17,0 0 1,0-1-16,0 1 15,-17 17 1,-1-35-16,18 18 16,-18-1-16,1-17 15,17 18-15,-18-18 0,0 0 16,-34 53 0,34-53-16,18 18 0,-18-18 0,1 0 15,-1 0-15,18 17 0,-18-17 0,1 0 16,17 18-16,-18-18 0,0 0 0,18 18 15,-17-18-15,-1 0 0,36 0 172,17 17-172,-17-17 0,-1 0 16,1 0-16,0 0 0,-1 0 0,-17 18 0,18-18 0,0 0 0,-1 0 16,1 0-16,-1 17 0,1-17 0,-18 18 0,18-18 0,-1 0 15,1 0-15,-18 18 0,18-18 0,-1 0 0,1 0 16,-18 17-16,18-17 15,-18 18 17,17-18-32,1 18 15,-18-1-15,0 1 16,18-18 0,-18 18-16,0-1 0,0 1 15,0-1-15,0 1 16,0 0-16,0-1 15,0 1-15,0 0 16,0-1-16,0 1 16,0 0-16,0-1 15,-18-17-15,0 18 0,18-1 16,-17-17-16,17 18 0,-18-18 0,18 18 16,-18-18-16,1 0 0,17 17 0,-18-17 15,18 18-15,-18-18 0,1 0 16,-1 18-16,0-18 15,18 17-15,-17-17 0,-1 0 16,1 0-16,-1 18 16,18 0 109</inkml:trace>
  <inkml:trace contextRef="#ctx0" brushRef="#br0" timeOffset="10119.7909">3175 16898 0,'0'-18'78,"17"18"-62,-17-17-16,0-1 15,18 18-15,0 0 0,-1 0 16,-17-17-16,18 17 0,0 0 0,-18-18 15,17 18-15,1 0 0,0 0 16,-1 0-16,1-18 16,-1 18-16,1 0 0,0 0 15,-1 0-15,1 0 0,0 0 0,-1 0 16,1 0-16,0 0 16,-1 0-16,1 18 0,-1-18 0,1 18 15,0-18-15,-18 17 0,17-17 16,-17 18-16,18-18 0,-18 17 0,18-17 15,-18 18-15,17-18 0,-17 18 16,0-1-16,0 1 16,18-18-16,-18 18 0,0-1 15,0 1-15,0 0 16,0-1-16,0 1 0,0-1 16,0 1-16,0 0 15,0-1-15,0 1 0,0 0 0,-18-18 16,18 17-16,-17-17 0,17 18 0,-18-18 0,18 18 15,-18-1-15,18 1 0,-17-18 0,-1 0 16,18 17-16,-18-17 0,18 18 0,-17-18 0,17 18 0,-18-18 16,1 0-16,17 17 0,-18-17 0,0 18 0,1-18 15,17 18-15,-18-18 0,18 17 0,-18-17 0,1 0 0,17 18 16,-18-18-16,0 0 0,18 18 0,-17-18 0,-1 0 16,18 17-16,-17-17 0,17 18 0,-18-18 15,0 0-15,18 17 0,-17-17 16,17 18-16,-18-18 15,18 18-15,0-1 16,-18-17-16,1 0 31,34 0 126,1 0-142,0 0-15,-1 0 0,1 0 16,70 0-16,-70 0 15,-1 0-15,1 0 0,0 0 0,-1 0 0,1-17 0,0 17 0,-1 0 0,1 0 16,-1 0-16,1 0 0,0 0 0,-1 0 0,1 0 0,0 0 16,-1 0-16,1 0 0,0 0 0,-1 0 15,1 0-15,-1 0 16,-17-18-16,18 18 125,35-18-109,-35 18-1,-1 0-15,1 0 0,0 0 16,-1-17-16,19 17 0,-1 0 15,-35-18-15,17 18 0,1 0 0,0 0 32,-18-17-1,0-1-31,-18 18 0</inkml:trace>
  <inkml:trace contextRef="#ctx0" brushRef="#br0" timeOffset="12327.6854">6844 13476 0,'-18'0'109,"0"18"-93,18 17-16,-17-17 0,-1-1 16,0 1-16,18 0 0,-17-18 0,-1 35 0,-17 0 15,35-17-15,-18-1 0,18 1 16,-17 0-16,-1-1 0,0 1 0,1 17 16,17-17-16,-18-18 0,0 18 0,18-1 0,-17 1 15,17-1-15,-18-17 0,18 18 0,-17-18 16,17 18-16,0-1 0,-18 1 15,18 0 1,18-18 125,34 0-126,-34 0 1,17 0-16,-17 0 0,0 0 16,-1 0-16,1 0 0,0 0 0,-1 0 0,1 0 15,17-18-15,-17 18 16,-1 0-16,1 0 15,-18-18-15,18 18 0,-1 0 16,1 0-16,0 0 16,-1 0-16,1 0 15,-1 0 1,1 0-16,0 0 0,-1 0 16,1 0-1,0 0 1,-1 0-16,1 0 0,0 0 15,-1-17 1,1 17 0,0 0 93</inkml:trace>
  <inkml:trace contextRef="#ctx0" brushRef="#br0" timeOffset="13026.8517">6967 13476 0,'0'18'94,"-18"-18"-94,18 35 15,0-17-15,-17-18 0,17 17 0,0 1 16,-18 0-16,1-18 0,17 17 0,0 1 0,-18 17 16,18-17-16,-18-18 0,18 17 0,-17 19 15,-1-19-15,18 1 0,-18 0 0,18 17 16,-17-17-16,-1-1 0,0 18 15,18 1-15,-17-36 0,17 17 0,-18 1 16,18 17-16,-17 1 0,-1-1 16,18 0-16,-18-35 0,18 35 15,0-17-15,0 0 0,-17-1 0,17 1 0,-18 17 16,18-17-16,-18 0 0,18 17 16,0-18-16,-17-17 0,17 36 0,0-19 15,0 1-15,-18 0 0,18-1 0,-18 1 16,18 0-16,0-1 15,0 1 1</inkml:trace>
  <inkml:trace contextRef="#ctx0" brushRef="#br0" timeOffset="14904.1294">7602 15152 0,'0'17'94,"0"1"-94,0 0 0,0-1 16,-18-17-16,18 36 0,-17-36 0,17 17 0,-18-17 0,1 36 15,-1-1-15,0-18 0,1 36 16,-1-53-16,18 18 0,-18 0 0,18-1 0,-35 36 0,17-53 16,1 53-16,17-35 0,-18-18 0,1 17 0,-1 19 15,0-1-15,18-17 0,-35 35 0,17-53 0,18 17 16,-17 18-16,17-17 0,-18 17 0,0-17 0,18 0 16,-17 17-16,-1-17 0,18-1 0,0 18 15,0-17-15,-17-18 0,-1 35 0,0 1 16,18-1-16,0-17 0,-17 17 0,17 0 15,-18 0-15,18 18 16,0-35-16,0 0 0,-18-1 16,18 1-16,0 0 0,0-1 0,0 1 15,0-1-15,0 1 0,0 0 0,-17-18 0,17 17 16,0 1-16,0 0 0,0-1 16,0 1-16,0 0 0,0-1 15,17-17 1,-17 18-1,18-18 1,-18 17-16,18-17 16,-1 0-16,19 18 15,-19-18-15,1 0 0,17 0 0,-17 0 16,-1 0-16,36 0 0,0 0 16,-18 0-16,1 0 15,-19 0-15,1 0 0,0 0 0,-1-18 0,19 18 16,-19 0-16,1-17 0,-1 17 0,1 0 15,0-18-15,-1 18 16,-17-17-16,0-1 0,18 18 0,-18-18 16,18 18-16,-18-17 15,0-1 1,0 0-16,17 1 16,-17-1-16,0 0 15,0 1-15,0-1 0,0 1 16,0-1-1,0 0-15,-17 18 0,17-17 16,-18-1-16,18 0 16,-18 18-16,18-17 15,-17 17-15,-1 0 16,18-18-16,-18 18 16,1 0-16,-1 0 0,1 0 15,-1 0-15,0 0 16,1 0-16,-1 0 0,0 0 15,1 0-15,-1 0 0,0 0 16,1 0-16,-1 0 0,1 0 16,-1 0-16,0 0 0,1 18 15,-1-18-15,0 0 0,18 17 0,-17-17 16,-1 0-16,0 0 0,1 0 16,17 18-16,-18-18 15,1 0 1,-1 0 15,18 18-15,-18-18-1,18 17 1,-17-17-16,17 18 16</inkml:trace>
  <inkml:trace contextRef="#ctx0" brushRef="#br0" timeOffset="19041.9221">6773 11324 0,'18'0'172,"-1"0"-172,1 18 0,0-18 16,-1 0-16,-17 17 15,18 1-15,0-18 16,-1 0-16,-17 18 0,18-18 16,-18 17-16,17-17 0,1 0 15,-18 18-15,18-18 16,-18 18-16,17-18 15,-17 17-15,18-17 0,-18 18 0,18-18 16,-18 18 0,17-18-16,-17 17 15,0 1-15,18-18 0,-18 17 16,0 1-16,18-18 16,-1 18-16,-17-1 0,0 1 15,0 0-15,18-18 0,-18 17 16,0 1-16,0 0 0,0-1 15,0 1 1,0 0-16,0-1 16,0 1-1,0-1 1,0 1-16,-18-18 16,18 18-16,-17-18 0,17 17 15,-18-17-15,0 18 16,18 0-16,-17-18 0,-1 0 15,0 0-15,18 17 16,-17-17-16,-1 0 16,0 0-1,18 18-15,-17-18 0,-1 0 16,1 0 0,-1 18-16,0-18 15,1 0 1,-1 0 93,18 17-93,-18-17-16,1 0 15,-1 0 1,0 0 47,1 0 296,-1 0-343,18 18-16,-17-18 15,-1 0 766,0 0-765,1 0-16,-1 0 16,0 0-16,1 0 15,-1 0-15,0 0 0,1 0 0,-1 0 16,1 0-16,-1 0 0,0 0 0,18 17 16,-17-17-16,-1 0 0,0 0 0,1 0 15,-1 0-15,0 0 16,1 0-16,-1 0 15,0 0 1,18 18 47,-35-18-63,18 0 31,-1 0 0,0 0-15,1 0-16,17 18 0,-18-18 15,0 0 1,18 17-16,18-17 250,0 0-234,-18 18-16,17-18 0,1 0 15,0 0-15,-1 0 16,-17 18-16,18-18 0,-1 0 0,1 0 0,0 0 15,-18 17-15,17-17 0,1 0 0,0 0 16,-18 18-16,17-18 0,1 0 0,0 0 0,-1 0 16,-17 18-16,18-18 0,0 0 0,-1 0 0,1 0 15,-1 0-15,-17 17 0,18-17 0,0 0 0,-1 0 16,1 0-16,0 0 0,-1 0 0,-17 18 0,18-18 0,0 0 16,-18 17-16,17-17 0,1 0 0,-1 0 0,1 0 15,-18 18-15,18-18 0,-1 0 0,1 0 0,0 0 16,-1 0-16,1 0 0,-18 18 0,18-18 0,-1 0 15,1 0-15,-1 0 0,-17 17 0,18-17 0,0 0 16,-18 18-16,17-18 0,1 0 0,0 0 0,-1 0 16,1 0-16,0 0 15,-18 18-15,17-18 0,1 0 0,0 0 16,-1 0-16,1 0 16,-1 0-1,-17 17-15,18-17 0,0 0 16,-1 0-16,1 0 31,0 0-31,-1 0 31,1 0-31,0 0 32,-18 18 124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" units="1/cm"/>
          <inkml:channelProperty channel="Y" name="resolution" value="34.83871" units="1/cm"/>
          <inkml:channelProperty channel="T" name="resolution" value="1" units="1/dev"/>
        </inkml:channelProperties>
      </inkml:inkSource>
      <inkml:timestamp xml:id="ts0" timeString="2021-12-20T15:35:30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31079 9190 0,'0'18'110,"0"-1"-110,0 1 15,-17 35 1,17-36-16,0 1 16,0 0-16,-18-18 0,18 17 0,0 1 15,0 0-15,0-1 0,0 1 16,-17-1-16,17 1 0,0 0 0,0-1 15,-18 72 1,18-72-16,-18-17 0,18 18 0,0-1 16,-17-17-16,17 18 0,0 0 0,0-1 0,0 1 15,-18-18-15,18 18 0,0-1 0,0 1 0,0 0 0,-18-18 16,18 17-16,0 1 0,0-1 0,-17 1 0,17 0 16,-36 70-1,36-70-15,0-1 0,0 1 16,0 0-16,-17-18 0,17 17 15,0 1-15,0-1 0,0 1 16,0 0-16,-18-1 0,18 1 16</inkml:trace>
  <inkml:trace contextRef="#ctx0" brushRef="#br0" timeOffset="1440.1471">31750 9225 0,'0'18'109,"0"17"-109,-18 0 16,18-17-16,-18 0 0,18-1 0,-17-17 0,17 18 0,0 0 15,0-1-15,-18-17 0,18 18 0,0-1 0,0 1 0,-17 0 16,17-1-16,-18 1 0,18 0 0,-18-1 0,18 1 0,0 0 16,-17-1-16,17 1 0,0-1 0,-18 1 0,18 0 15,0-1-15,0 1 0,-18-18 0,18 18 0,0-1 0,-17-17 0,17 18 16,0 0-16,0-1 0,0 1 0,0-1 16,0 1-16,-18-18 0,18 18 0,0-1 15,0 1-15,0 0 0,0-1 16,-18 1-16,18 0 15,0-1-15,0 1 16,0 0 0,18-18 62,0 0-63,-1 0-15,1 0 0,0 0 0,-1 0 16,1 0-16,0 0 0,-1-18 0,1 18 0,-1 0 0,1-18 16,0 18-16,-18-17 0,17-1 0,1 18 0,0-18 15,-1 18-15,-17-17 0,18 17 0,0 0 0,-18-18 0,17 18 0,-17-18 0,18 18 16,-18-17-16,18 17 0,-1 0 0,-17-18 0,18 18 0,-18-18 0,17 18 16,-17-17-16,18 17 0,-18-18 0,18 18 0,-1-17 15,-17-1 1,18 18-16,-18-18 0,-18 18 156,1 0-156,-1 0 0,0 0 16,1 0-16,-1 0 0,1 0 0,17 18 15,-18-18-15,0 0 0,18 18 0,-17-18 16,-1 0-16,0 0 0,18 17 0,-17-17 16,17 18-1,-18-18 16,18 17-31,-18-17 0,18 18 16,-17-18-16,17 18 16,-18-18-16,18 17 15,-18-17-15,18 18 0,-17-18 16,-1 0-16</inkml:trace>
  <inkml:trace contextRef="#ctx0" brushRef="#br0" timeOffset="3402.9">31203 12912 0,'0'17'94,"0"1"-94,0 0 0,0-1 0,0 1 15,0 0-15,0-1 0,-18-17 0,18 18 0,0-1 0,0 1 0,0 0 0,0-1 16,-17-17-16,17 18 0,0 0 0,0-1 0,0 1 0,0 0 16,0-1-16,-18 1 0,18-1 0,0 1 0,0 0 0,0-1 15,0 1-15,0 0 0,-18-18 0,18 17 0,0 1 0,0 0 0,0-1 16,-17 107-1,17-107-15,0 1 16,-18 52 0,18-52-1,0 0-15,0-1 32</inkml:trace>
  <inkml:trace contextRef="#ctx0" brushRef="#br0" timeOffset="4676.8382">31750 12823 0,'0'18'235,"0"0"-235,0 17 15,-18-17-15,18-1 0,-18 1 16,18 0-16,-17-1 0,17 1 0,0 0 15,0-1-15,-18 1 0,18-1 16,0 1-16,0 0 0,0-1 0,0 1 16,0 17-1,0-17 1,0 0 62,0-1-62,18 1-16,-1-18 0,1 0 15,-18 17-15,18-17 0,-1 18 0,1-18 0,0 0 0,-18 18 0,17-18 16,-17 17-16,18-17 0,0 0 0,-1 18 0,1-18 0,-18 18 0,18-18 0,-1 0 16,1 0-16,-18 17 0,17-17 0,-17 18 0,18-18 0,0 0 0,-18 18 0,17-18 0,1 0 15,-18 17-15,18-17 0,-1 0 0,-17 18 16,0-1-16,18-17 0,-18 18 31,18-18-31,-18 18 31,0 17-15,0-17 0,0 17-1,0-17 1,-18-1-16,18 1 0,-18-18 0,18 17 15,-17-17-15,17 18 0,-18-18 0,18 18 0,-18-18 16,1 17-16,-1-17 0,18 18 0,-18-18 0,18 18 16,-35-18-16,35 17 0,-17-17 0,17 18 0,-18-18 0,0 0 15,1 18-15,-1-18 0,18 17 16,-18-17-16,18 18 0,-17-18 0,-1 18 16,0-18-16</inkml:trace>
  <inkml:trace contextRef="#ctx0" brushRef="#br0" timeOffset="5138.5967">31803 12929 0,'17'-17'31,"1"17"-15,-18-18-16,18 0 0,-1 18 15,-17-17-15,18 17 0,0-18 16,17 18-16,-35-18 0,17 18 0,1 0 15,0 0-15,-1 0 0,1 0 0,-18-17 16,18 17-16,-1 0 0,1 0 0,0 0 0,-1 0 16,1 0-16,-1 0 0,1 0 15,0 0-15,-1 0 16,1 0-16,0 0 0,-1 0 16,1 17-1</inkml:trace>
  <inkml:trace contextRef="#ctx0" brushRef="#br0" timeOffset="6081.9289">31256 15646 0,'0'17'62,"0"1"-46,0 0-16,-18-18 0,18 17 15,0 1-15,0 0 0,0-1 0,-17-17 0,17 18 0,0-1 0,0 1 16,-18-18-16,18 18 0,0-1 0,0 1 0,0 0 16,-18-18-16,18 17 0,0 1 0,0 0 0,-17-18 0,17 17 0,0 1 0,0-1 15,0 1-15,-18 0 0,18-1 0,0 1 0,0 0 0,0-1 0,0 1 16,-18-18-16,18 18 0,0-1 0,0 1 0,0-1 0,0 1 0,-17-18 15,17 18-15,0-1 0,0 1 0,-18-18 0,18 18 0,0-1 0,0 1 0,0 0 16,0-1-16,-18-17 0,18 18 0,0 0 0,0-1 0,0 1 16,-35 105-1,35-105 1,0 0-16,-17-18 0,17 17 16,17-17 93</inkml:trace>
  <inkml:trace contextRef="#ctx0" brushRef="#br0" timeOffset="7506.5305">31961 16122 0,'18'-18'0,"-36"36"0,54-36 0,-36 1 0,17 17 0,1 0 16,0-18-16,-1 18 0,-17-18 0,18 18 15,-18-17-15,35-1 16,-17 0-16,-18 1 16,17 17-16,-17-18 15,0 1 1,18 17-16,-18-18 16,0 0-1,0 1 1,18 17-1,-18-18-15,0 0 16,0 1-16,0-1 16,-18-35-1,18 36 1,-18 17-16,18-18 0,0 0 16,-17 18-16,17-17 0,-18 17 0,1 0 15,17-18-15,-18 18 0,18-18 16,-18 18-16,18-17 0,-17 17 0,-1 0 15,18-18-15,-18 18 0,1 0 16,17-18-16,-18 18 0,0 0 16,1 0-16,-1 0 0,18-17 15,-17 17-15,-1 0 0,0 0 0,1 0 16,-1 0-16,0 0 0,1 0 16,-1 0-16,0 0 0,1 0 15,17 17-15,-18-17 0,0 0 0,18 18 16,-17 0-16,17-1 0,-18-17 0,1 18 0,17 0 15,-18-18-15,18 17 0,0 1 0,0 0 16,-18-18-16,18 17 0,0 1 0,0-1 16,0 1-16,-17 0 0,17-1 15,0 1-15,0 0 16,0-1-16,0 1 16,0 0-1,0-1-15,0 1 0,17-1 16,1-17-1,0 18-15,-1-18 0,-17 18 16,18-18-16,-1 0 0,1 0 0,0 0 16,-1 0-16,1 0 0,0 0 15,-1 0-15,1 0 0,0 0 0,-1 0 16,71-36 0,-88 19-16,18 17 0,0 0 15,-18-18-15,0 1 16,17 17-16,1 0 15,-18 17 173,0 1-188,0-1 0,0 1 16,0 0-16,0-1 0,0 1 15,0 0-15,-18-1 0,18 1 0,0 0 16,0-1-16,0 1 0,0-1 0,0 1 15,-17 0-15,17-1 0,0 1 0,0 0 0,-18-18 0,18 17 16,0 1-16,0 0 0,-18-18 0,18 17 0,0 1 0,0 0 16,0-1-16,0 1 0,-17-18 0,17 17 0,0 1 15,0 0-15,0-1 0,-18 1 0,18 0 16,0-1-16,0 1 0,0 0 16,-17 34-1,17-34 1,-18-18-16,18 18 0,0-1 0,0 1 15,0 0 1,0-1 0,0 1-16</inkml:trace>
  <inkml:trace contextRef="#ctx0" brushRef="#br0" timeOffset="9741.5564">25982 15575 0,'0'-17'156,"0"-1"-140,0 0-16,17 18 16,-17-17-16,18 17 15,0 0-15,-1-18 0,1 18 16,0 0-16,-1 0 0,1-18 15,0 18-15,17 0 16,-17 0-16,-1 0 16,1 0-1,-1 0-15,1 0 16,-18 18 0,18-18-16,-18 18 15,17-18-15,1 17 16,-18 1-16,18-18 15,-18 18-15,0-1 32,0 1-32,0-1 0,0 1 15,0 0 1,0-1-16,0 1 16,0 0-16,0-1 15,-18 19-15,0-19 0,1 1 16,-1 17-16,18-17 15,-35-1-15,35 1 0,-18 0 16,18-1-16,-17-17 0,-1 18 16,0 17-16,1-17 0,-1-1 15,0 1-15,1 0 16,17-1-16,-18-17 0,18 18 0,-18-18 16,18 18-16,-17-18 0,-1 0 15,18 17-15,0 1 0,-18-18 16,36 0 156,0 0-172,17 18 15,-17-18-15,-1 0 0,1 0 0,0 17 0,-1-17 16,36 18-16,-35-1 0,-1-17 0,19 0 16,-36 18-16,17-18 0,19 18 0,-19-18 0,19 17 15,-19-17-15,-17 18 0,18-18 0,-1 18 16,-17-1-1,18-17 1,-18 18-16,18 0 16,-18-1-16,0 1 15,0 17-15,0-17 16,0-1-16,0 19 16,0-1-16,-18-17 15,18 17-15,-18 0 16,1 0-16,-18 1 15,-1-1-15,1 0 16,0-17-16,35 0 0,-36-1 16,19-17-16,-1 0 0,18 18 0,-53 0 15,36-1-15,-19-17 16,19 18-16,-1-18 0,0 0 16,1 0-16,-1 17 0,0-17 15,1 0-15,-1 0 16,1 0-1,17-17 79</inkml:trace>
  <inkml:trace contextRef="#ctx0" brushRef="#br0" timeOffset="12166.535">27217 12382 0,'-18'0'171,"0"0"-171,1 0 16,-1 0-16,0 0 0,1 0 16,-1 0-16,-17 0 0,17 0 0,1 0 15,-19 0-15,-17 18 16,36-18-16,-1 0 0,-17 18 16,17-18-16,1 17 0,-1-17 0,0 0 15,1 0-15,17 18 0,-18 0 0,0-18 0,18 17 16,-17-17-16,-1 18 0,0 0 15,1-18-15,17 17 0,-18-17 0,18 18 16,0 0-16,-18-18 0,1 0 16,17 17-16,0 1 0,0-1 15,-18 1-15,18 0 78,18-18-62,-1 0-16,1 17 0,-18 1 0,18-18 0,-1 0 0,19 18 16,-19-18-16,19 0 0,-19 0 0,-17 17 0,53-17 15,-35 0-15,-1 18 0,19 0 0,-19-18 0,54 17 16,-53-17-16,-1 0 0,36 18 16,-35-1-16,-1-17 0,19 18 15,-19-18-15,19 18 16,-36-1-16,17-17 15,1 18-15,-1 0 0,1-1 16,0-17-16,-1 18 0,-17 0 16,0-1-16,18-17 0,-18 18 0,18-18 15,-1 18-15,-17-1 16,0 1-16,18-18 0,-18 17 0,0 1 16,0 0-16,0-1 0,0 1 15,0 0-15,0-1 0,0 1 16,0 0-16,0-1 15,0 1-15,0-1 0,0 1 0,0 0 16,0-1-16,0 1 0,-18 0 16,18-1-16,-17-17 0,17 18 0,-18-18 15,18 18-15,-18-1 0,-17 1 16,17-18-16,18 17 0,-17-17 0,-1 0 16,18 18-16,-17 0 0,-1-18 0,0 0 15,1 0 63,-19 0-62,19-18 0,-1 18-16,18-18 15,-18 18-15,1 0 16,17-17-16,-18 17 0,18-18 15,0 1-15,-17 17 0,17-18 16,-18 18-16,0 0 0,18-18 0,0 1 16,0-1-16,-17 18 15,17-18-15,0 1 0,0-1 16,0 0-16,0 1 0,0-1 16,0 1-16,-18-1 0,18 0 15,0-17-15,0 17 16,0 1-16,0-1 0,0 0 15,0-17-15,0 18 16,0-19-16,18 19 0,-18-19 16,17 1-16,-17 17 15,18 1-15,-18-1 16,0 0-16,18-17 16,-18 18-16,17-1 15,-17 0-15,18 18 0,-1-17 0,-17-1 16,18 0-16,-18 1 0,18-1 15,17 0-15,-17-17 16,-1 35-16,1-17 0,0-1 0,-1 0 16,18 1-16,1-1 15,-36 0-15,17 18 0,-17-17 16,18-1-16,0 18 0,-1 0 16,-17-18-16,18 18 0,-18-17 15,18 17-15</inkml:trace>
  <inkml:trace contextRef="#ctx0" brushRef="#br0" timeOffset="13395.5628">26194 10019 0,'0'18'93,"0"17"-77,0-18-16,-18 36 0,0-35 0,18 0 16,0-1-16,-17 1 0,17 0 0,0-1 0,-18 18 0,18-17 15,-18-18-15,1 53 0,17-35 0,-18-1 0,18 1 0,-18 17 16,18-17-16,-17 17 0,17-17 0,-18-18 0,18 17 0,0 19 16,0-19-16,-18 1 0,18 0 0,0-1 0,0 1 0,-17 0 15,17 17-15,0-18 0,0 1 16,-18-18-16,18 35 0,-17-35 0,17 18 0,0 0 15,0-1 1</inkml:trace>
  <inkml:trace contextRef="#ctx0" brushRef="#br0" timeOffset="15988.6071">26670 10248 0,'0'18'94,"-18"35"-63,18-18-31,-18-35 0,18 18 16,0-1-16,0 1 0,-17 0 16,17-1-16,-18-17 15,18 18-15,0 0 16,0-1 218,0 1-218,0-1 0,0 1 15,0 0-31,0-1 47,0 1-16,18-18-31,-18 18 16,0-1-1,0 1 16,17-18-15,-17 18-16,18-18 31,-18 17-31,18-17 188,-1 0-173,1 0 1,0 0 0,-1 0 15,1 0-15,0 0-16,-1 0 15,1 0 1,0 0-1,-1 0 17,1 0 30,-18-17 16,0-1-62,0 0 0,0 1-1,0-1-15,0 0 31,0 1-15,0-1 0,0 0-1,0 1 17,0-1-17,0 1 1,0-1-1,0 0 17,0 1-17,0-1 1,0 0 62,-18 18 203,18-17-281,-17 17 16,17-18-16,-18 18 0,18-18 16,-18 18-16,1 0 15,17-17 1,-18 17-16,0-18 15,1 18 1,-1 0 0,18-18-16,0 1 15,-18 17 1,1 0-16,17-18 16,-18 18-16,0 0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边的排序</a:t>
            </a:r>
            <a:r>
              <a:rPr lang="en-US" altLang="zh-CN" sz="12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12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56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DA4E6-DBF2-4B22-AEBC-299FDD4ED234}" type="slidenum">
              <a:rPr lang="zh-CN" altLang="en-US" smtClean="0">
                <a:solidFill>
                  <a:prstClr val="black"/>
                </a:solidFill>
              </a:rPr>
              <a:pPr/>
              <a:t>80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12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1079506" y="888930"/>
            <a:ext cx="10632597" cy="46039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412263" y="254953"/>
            <a:ext cx="932609" cy="720797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892" y="1147949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8" y="188341"/>
            <a:ext cx="10234805" cy="648377"/>
          </a:xfr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2278" y="6582765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59033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3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" y="1334849"/>
            <a:ext cx="11972594" cy="360632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effectLst>
            <a:reflection blurRad="12700" stA="30000" endPos="36000" dir="5400000" sy="-100000" algn="bl" rotWithShape="0"/>
          </a:effec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1" y="6362223"/>
            <a:ext cx="2844800" cy="365125"/>
          </a:xfr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6" y="6362223"/>
            <a:ext cx="38608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" y="0"/>
            <a:ext cx="12192000" cy="1052736"/>
          </a:xfrm>
          <a:prstGeom prst="rect">
            <a:avLst/>
          </a:prstGeom>
          <a:gradFill flip="none" rotWithShape="1">
            <a:gsLst>
              <a:gs pos="0">
                <a:srgbClr val="6A1E1C"/>
              </a:gs>
              <a:gs pos="0">
                <a:schemeClr val="accent2">
                  <a:lumMod val="75000"/>
                  <a:shade val="30000"/>
                  <a:satMod val="115000"/>
                </a:schemeClr>
              </a:gs>
              <a:gs pos="32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r>
              <a:rPr lang="zh-CN" altLang="en-US" sz="4100" dirty="0">
                <a:solidFill>
                  <a:prstClr val="white"/>
                </a:solidFill>
              </a:rPr>
              <a:t>        计算机科学与技术学院</a:t>
            </a:r>
            <a:endParaRPr lang="zh-CN" altLang="en-US" sz="3100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2" y="61236"/>
            <a:ext cx="1248138" cy="9302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91" y="266335"/>
            <a:ext cx="2208244" cy="52008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flipV="1">
            <a:off x="2226" y="6200486"/>
            <a:ext cx="12192000" cy="656849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26" y="1146427"/>
            <a:ext cx="12192000" cy="5184576"/>
          </a:xfrm>
          <a:prstGeom prst="rect">
            <a:avLst/>
          </a:prstGeom>
          <a:gradFill flip="none" rotWithShape="1">
            <a:gsLst>
              <a:gs pos="43000">
                <a:schemeClr val="bg1">
                  <a:alpha val="65000"/>
                </a:schemeClr>
              </a:gs>
              <a:gs pos="0">
                <a:schemeClr val="tx2">
                  <a:lumMod val="40000"/>
                  <a:lumOff val="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endParaRPr lang="zh-CN" altLang="en-US" sz="23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6" y="1052736"/>
            <a:ext cx="12192000" cy="216024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7211" tIns="58605" rIns="117211" bIns="58605" rtlCol="0" anchor="ctr"/>
          <a:lstStyle/>
          <a:p>
            <a:pPr algn="ctr" defTabSz="1172121"/>
            <a:endParaRPr lang="zh-CN" altLang="en-US" sz="2300">
              <a:solidFill>
                <a:prstClr val="white"/>
              </a:solidFill>
            </a:endParaRPr>
          </a:p>
        </p:txBody>
      </p:sp>
      <p:sp>
        <p:nvSpPr>
          <p:cNvPr id="16" name="内容占位符 22"/>
          <p:cNvSpPr>
            <a:spLocks noGrp="1"/>
          </p:cNvSpPr>
          <p:nvPr>
            <p:ph sz="quarter" idx="13"/>
          </p:nvPr>
        </p:nvSpPr>
        <p:spPr>
          <a:xfrm>
            <a:off x="1391486" y="2132856"/>
            <a:ext cx="9409046" cy="19442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7700" b="0">
                <a:solidFill>
                  <a:srgbClr val="E21D08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内容占位符 24"/>
          <p:cNvSpPr>
            <a:spLocks noGrp="1"/>
          </p:cNvSpPr>
          <p:nvPr>
            <p:ph sz="quarter" idx="14"/>
          </p:nvPr>
        </p:nvSpPr>
        <p:spPr>
          <a:xfrm>
            <a:off x="2783428" y="4292610"/>
            <a:ext cx="6625166" cy="16036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>
                <a:solidFill>
                  <a:srgbClr val="E21D08"/>
                </a:solidFill>
                <a:effectLst/>
                <a:latin typeface="+mj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23800" y="1095948"/>
            <a:ext cx="495606" cy="5098166"/>
          </a:xfrm>
          <a:prstGeom prst="rect">
            <a:avLst/>
          </a:prstGeom>
          <a:gradFill flip="none" rotWithShape="1">
            <a:gsLst>
              <a:gs pos="0">
                <a:srgbClr val="8F2222">
                  <a:tint val="66000"/>
                  <a:satMod val="160000"/>
                </a:srgbClr>
              </a:gs>
              <a:gs pos="50000">
                <a:srgbClr val="8F2222">
                  <a:tint val="44500"/>
                  <a:satMod val="160000"/>
                </a:srgbClr>
              </a:gs>
              <a:gs pos="100000">
                <a:srgbClr val="8F2222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eaVert" wrap="none" lIns="117211" tIns="58605" rIns="117211" bIns="58605" anchor="ctr"/>
          <a:lstStyle>
            <a:defPPr>
              <a:defRPr lang="zh-CN"/>
            </a:defPPr>
            <a:lvl1pPr>
              <a:defRPr i="1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/>
            <a:r>
              <a:rPr lang="zh-CN" altLang="en-US" sz="2300" i="0" dirty="0">
                <a:solidFill>
                  <a:prstClr val="white"/>
                </a:solidFill>
              </a:rPr>
              <a:t>数据结构（</a:t>
            </a:r>
            <a:r>
              <a:rPr lang="en-US" altLang="zh-CN" sz="2300" i="0" dirty="0">
                <a:solidFill>
                  <a:prstClr val="white"/>
                </a:solidFill>
              </a:rPr>
              <a:t>Python</a:t>
            </a:r>
            <a:r>
              <a:rPr lang="zh-CN" altLang="en-US" sz="2300" i="0" dirty="0">
                <a:solidFill>
                  <a:prstClr val="white"/>
                </a:solidFill>
              </a:rPr>
              <a:t>语言版）</a:t>
            </a:r>
          </a:p>
        </p:txBody>
      </p:sp>
    </p:spTree>
    <p:extLst>
      <p:ext uri="{BB962C8B-B14F-4D97-AF65-F5344CB8AC3E}">
        <p14:creationId xmlns:p14="http://schemas.microsoft.com/office/powerpoint/2010/main" val="314874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72" y="2124064"/>
            <a:ext cx="10125412" cy="2149607"/>
          </a:xfrm>
          <a:noFill/>
        </p:spPr>
        <p:txBody>
          <a:bodyPr>
            <a:normAutofit/>
          </a:bodyPr>
          <a:lstStyle>
            <a:lvl1pPr algn="ctr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683589" y="6597650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6CD9D1-4DF3-4DC0-A8DC-E2282698A5F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7204253" y="437602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750685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49" y="61236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0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1921933" y="6597650"/>
            <a:ext cx="1027006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 flipV="1">
            <a:off x="1079506" y="888930"/>
            <a:ext cx="10632597" cy="46039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34"/>
          <p:cNvSpPr>
            <a:spLocks noChangeArrowheads="1"/>
          </p:cNvSpPr>
          <p:nvPr userDrawn="1"/>
        </p:nvSpPr>
        <p:spPr bwMode="auto">
          <a:xfrm>
            <a:off x="412263" y="254953"/>
            <a:ext cx="932609" cy="720797"/>
          </a:xfrm>
          <a:prstGeom prst="ellipse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7211" tIns="58605" rIns="117211" bIns="58605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1172121">
              <a:defRPr/>
            </a:pPr>
            <a:endParaRPr lang="zh-CN" altLang="en-US" sz="230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73892" y="1147949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69"/>
              </a:spcBef>
              <a:spcAft>
                <a:spcPts val="769"/>
              </a:spcAft>
              <a:defRPr sz="3100" b="1" baseline="0"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69"/>
              </a:spcBef>
              <a:spcAft>
                <a:spcPts val="769"/>
              </a:spcAft>
              <a:defRPr sz="2600" b="0" baseline="0">
                <a:effectLst/>
                <a:latin typeface="Calibri" panose="020F0502020204030204" pitchFamily="34" charset="0"/>
              </a:defRPr>
            </a:lvl2pPr>
            <a:lvl3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3pPr>
            <a:lvl4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4pPr>
            <a:lvl5pPr algn="just">
              <a:spcBef>
                <a:spcPts val="769"/>
              </a:spcBef>
              <a:spcAft>
                <a:spcPts val="769"/>
              </a:spcAft>
              <a:defRPr b="0" baseline="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8" y="188341"/>
            <a:ext cx="10234805" cy="648377"/>
          </a:xfrm>
          <a:noFill/>
        </p:spPr>
        <p:txBody>
          <a:bodyPr>
            <a:normAutofit/>
          </a:bodyPr>
          <a:lstStyle>
            <a:lvl1pPr algn="just">
              <a:defRPr sz="460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>
          <a:xfrm>
            <a:off x="8592278" y="6582765"/>
            <a:ext cx="2844800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615FCAC-EDCB-4B76-AAED-BDCB9B34DD4B}" type="slidenum">
              <a:rPr lang="en-US" altLang="zh-CN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59033"/>
            <a:ext cx="1248138" cy="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16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6" y="1600205"/>
            <a:ext cx="103632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6" y="3556010"/>
            <a:ext cx="8534400" cy="1473201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FFFFFF"/>
                </a:solidFill>
              </a:defRPr>
            </a:lvl1pPr>
            <a:lvl2pPr marL="586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902" y="6250177"/>
            <a:ext cx="5048920" cy="365125"/>
          </a:xfrm>
          <a:prstGeom prst="rect">
            <a:avLst/>
          </a:prstGeom>
        </p:spPr>
        <p:txBody>
          <a:bodyPr/>
          <a:lstStyle/>
          <a:p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203" y="6250177"/>
            <a:ext cx="5048921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21452" y="6250177"/>
            <a:ext cx="1549102" cy="365125"/>
          </a:xfrm>
          <a:prstGeom prst="rect">
            <a:avLst/>
          </a:prstGeom>
        </p:spPr>
        <p:txBody>
          <a:bodyPr/>
          <a:lstStyle/>
          <a:p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7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2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81202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00502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DB530-7F3E-4FCA-864E-9224186E045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7202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2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DEC34-932E-4CB6-824D-294DC8481EC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3928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B122D-4763-4C8F-9DB2-C558FC44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D67CA-2417-4F10-8A66-0582FC4D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7842B-9B1F-4FA1-9BBD-C5A39F9E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5728-4BCA-4730-A316-E11E91B9624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8BD1B-0E43-4479-AF3F-C8AD839C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6280B-5FD7-4C92-9A33-35FF4280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28E-D899-4E33-89B3-E1DBC4EE95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" y="0"/>
            <a:ext cx="12190954" cy="68585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>
            <a:off x="10697252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4"/>
          <p:cNvSpPr txBox="1"/>
          <p:nvPr userDrawn="1"/>
        </p:nvSpPr>
        <p:spPr>
          <a:xfrm>
            <a:off x="10671003" y="6244739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7"/>
          <p:cNvSpPr/>
          <p:nvPr userDrawn="1"/>
        </p:nvSpPr>
        <p:spPr>
          <a:xfrm>
            <a:off x="11656144" y="1471253"/>
            <a:ext cx="360000" cy="360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9"/>
          <p:cNvSpPr txBox="1"/>
          <p:nvPr userDrawn="1"/>
        </p:nvSpPr>
        <p:spPr>
          <a:xfrm>
            <a:off x="11697645" y="1600202"/>
            <a:ext cx="276999" cy="3456709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从概念到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 </a:t>
            </a:r>
            <a:endParaRPr lang="zh-CN" altLang="en-US" sz="18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64893-6A56-4051-A707-0842F3A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BEBF7-592E-4F1C-A3BF-4A673E16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6E04-F04E-4983-B164-B513395200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416FF5-33B7-4A6A-8032-C21635BA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B255D-ABA1-47CF-B2BA-10D8F341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B28E-D899-4E33-89B3-E1DBC4EE95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1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white">
          <a:xfrm>
            <a:off x="1" y="6350"/>
            <a:ext cx="12192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3" name="Freeform 21"/>
          <p:cNvSpPr>
            <a:spLocks/>
          </p:cNvSpPr>
          <p:nvPr/>
        </p:nvSpPr>
        <p:spPr bwMode="gray">
          <a:xfrm>
            <a:off x="-19050" y="1931988"/>
            <a:ext cx="12211050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white">
          <a:xfrm>
            <a:off x="0" y="4933951"/>
            <a:ext cx="1221740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5" name="Freeform 19" descr="108a"/>
          <p:cNvSpPr>
            <a:spLocks/>
          </p:cNvSpPr>
          <p:nvPr/>
        </p:nvSpPr>
        <p:spPr bwMode="gray">
          <a:xfrm>
            <a:off x="-6349" y="2046288"/>
            <a:ext cx="12198351" cy="2787651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0" y="4826001"/>
            <a:ext cx="12208933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47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buClrTx/>
              <a:defRPr sz="2640">
                <a:solidFill>
                  <a:srgbClr val="000000"/>
                </a:solidFill>
              </a:defRPr>
            </a:lvl1pPr>
            <a:lvl2pPr>
              <a:defRPr sz="2401">
                <a:solidFill>
                  <a:srgbClr val="000000"/>
                </a:solidFill>
              </a:defRPr>
            </a:lvl2pPr>
            <a:lvl3pPr>
              <a:defRPr sz="2401">
                <a:solidFill>
                  <a:srgbClr val="000000"/>
                </a:solidFill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7045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8"/>
          </a:xfrm>
        </p:spPr>
        <p:txBody>
          <a:bodyPr anchor="b"/>
          <a:lstStyle>
            <a:lvl1pPr marL="0" indent="0">
              <a:buNone/>
              <a:defRPr sz="2401"/>
            </a:lvl1pPr>
            <a:lvl2pPr marL="548667" indent="0">
              <a:buNone/>
              <a:defRPr sz="2161"/>
            </a:lvl2pPr>
            <a:lvl3pPr marL="1097334" indent="0">
              <a:buNone/>
              <a:defRPr sz="1920"/>
            </a:lvl3pPr>
            <a:lvl4pPr marL="1646002" indent="0">
              <a:buNone/>
              <a:defRPr sz="1680"/>
            </a:lvl4pPr>
            <a:lvl5pPr marL="2194670" indent="0">
              <a:buNone/>
              <a:defRPr sz="1680"/>
            </a:lvl5pPr>
            <a:lvl6pPr marL="2743337" indent="0">
              <a:buNone/>
              <a:defRPr sz="1680"/>
            </a:lvl6pPr>
            <a:lvl7pPr marL="3292004" indent="0">
              <a:buNone/>
              <a:defRPr sz="1680"/>
            </a:lvl7pPr>
            <a:lvl8pPr marL="3840672" indent="0">
              <a:buNone/>
              <a:defRPr sz="1680"/>
            </a:lvl8pPr>
            <a:lvl9pPr marL="4389339" indent="0">
              <a:buNone/>
              <a:defRPr sz="168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850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8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7139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69" y="2124054"/>
            <a:ext cx="10125412" cy="21496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32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986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11425" y="1355171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20"/>
              </a:spcBef>
              <a:spcAft>
                <a:spcPts val="720"/>
              </a:spcAft>
              <a:defRPr sz="2640" b="1" baseline="0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+mn-lt"/>
              </a:defRPr>
            </a:lvl2pPr>
            <a:lvl3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3pPr>
            <a:lvl4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4pPr>
            <a:lvl5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3" y="188336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320" b="0" baseline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864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white">
          <a:xfrm>
            <a:off x="1" y="6350"/>
            <a:ext cx="12192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3" name="Freeform 21"/>
          <p:cNvSpPr>
            <a:spLocks/>
          </p:cNvSpPr>
          <p:nvPr/>
        </p:nvSpPr>
        <p:spPr bwMode="gray">
          <a:xfrm>
            <a:off x="-19050" y="1931988"/>
            <a:ext cx="12211050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white">
          <a:xfrm>
            <a:off x="0" y="4933951"/>
            <a:ext cx="1221740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5" name="Freeform 19" descr="108a"/>
          <p:cNvSpPr>
            <a:spLocks/>
          </p:cNvSpPr>
          <p:nvPr/>
        </p:nvSpPr>
        <p:spPr bwMode="gray">
          <a:xfrm>
            <a:off x="-6349" y="2046288"/>
            <a:ext cx="12198351" cy="2787651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0" y="4826001"/>
            <a:ext cx="12208933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783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buClrTx/>
              <a:defRPr sz="2640">
                <a:solidFill>
                  <a:srgbClr val="000000"/>
                </a:solidFill>
              </a:defRPr>
            </a:lvl1pPr>
            <a:lvl2pPr>
              <a:defRPr sz="2401">
                <a:solidFill>
                  <a:srgbClr val="000000"/>
                </a:solidFill>
              </a:defRPr>
            </a:lvl2pPr>
            <a:lvl3pPr>
              <a:defRPr sz="2401">
                <a:solidFill>
                  <a:srgbClr val="000000"/>
                </a:solidFill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10583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8"/>
          </a:xfrm>
        </p:spPr>
        <p:txBody>
          <a:bodyPr anchor="b"/>
          <a:lstStyle>
            <a:lvl1pPr marL="0" indent="0">
              <a:buNone/>
              <a:defRPr sz="2401"/>
            </a:lvl1pPr>
            <a:lvl2pPr marL="548667" indent="0">
              <a:buNone/>
              <a:defRPr sz="2161"/>
            </a:lvl2pPr>
            <a:lvl3pPr marL="1097334" indent="0">
              <a:buNone/>
              <a:defRPr sz="1920"/>
            </a:lvl3pPr>
            <a:lvl4pPr marL="1646002" indent="0">
              <a:buNone/>
              <a:defRPr sz="1680"/>
            </a:lvl4pPr>
            <a:lvl5pPr marL="2194670" indent="0">
              <a:buNone/>
              <a:defRPr sz="1680"/>
            </a:lvl5pPr>
            <a:lvl6pPr marL="2743337" indent="0">
              <a:buNone/>
              <a:defRPr sz="1680"/>
            </a:lvl6pPr>
            <a:lvl7pPr marL="3292004" indent="0">
              <a:buNone/>
              <a:defRPr sz="1680"/>
            </a:lvl7pPr>
            <a:lvl8pPr marL="3840672" indent="0">
              <a:buNone/>
              <a:defRPr sz="1680"/>
            </a:lvl8pPr>
            <a:lvl9pPr marL="4389339" indent="0">
              <a:buNone/>
              <a:defRPr sz="168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96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0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196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69" y="2124054"/>
            <a:ext cx="10125412" cy="21496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32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6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11425" y="1355171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20"/>
              </a:spcBef>
              <a:spcAft>
                <a:spcPts val="720"/>
              </a:spcAft>
              <a:defRPr sz="2640" b="1" baseline="0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+mn-lt"/>
              </a:defRPr>
            </a:lvl2pPr>
            <a:lvl3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3pPr>
            <a:lvl4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4pPr>
            <a:lvl5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3" y="188336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320" b="0" baseline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245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white">
          <a:xfrm>
            <a:off x="1" y="6350"/>
            <a:ext cx="12192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3" name="Freeform 21"/>
          <p:cNvSpPr>
            <a:spLocks/>
          </p:cNvSpPr>
          <p:nvPr/>
        </p:nvSpPr>
        <p:spPr bwMode="gray">
          <a:xfrm>
            <a:off x="-19050" y="1931988"/>
            <a:ext cx="12211050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white">
          <a:xfrm>
            <a:off x="0" y="4933951"/>
            <a:ext cx="1221740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5" name="Freeform 19" descr="108a"/>
          <p:cNvSpPr>
            <a:spLocks/>
          </p:cNvSpPr>
          <p:nvPr/>
        </p:nvSpPr>
        <p:spPr bwMode="gray">
          <a:xfrm>
            <a:off x="-6349" y="2046288"/>
            <a:ext cx="12198351" cy="2787651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0" y="4826001"/>
            <a:ext cx="12208933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6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buClrTx/>
              <a:defRPr sz="2640">
                <a:solidFill>
                  <a:srgbClr val="000000"/>
                </a:solidFill>
              </a:defRPr>
            </a:lvl1pPr>
            <a:lvl2pPr>
              <a:defRPr sz="2401">
                <a:solidFill>
                  <a:srgbClr val="000000"/>
                </a:solidFill>
              </a:defRPr>
            </a:lvl2pPr>
            <a:lvl3pPr>
              <a:defRPr sz="2401">
                <a:solidFill>
                  <a:srgbClr val="000000"/>
                </a:solidFill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1211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8"/>
          </a:xfrm>
        </p:spPr>
        <p:txBody>
          <a:bodyPr anchor="b"/>
          <a:lstStyle>
            <a:lvl1pPr marL="0" indent="0">
              <a:buNone/>
              <a:defRPr sz="2401"/>
            </a:lvl1pPr>
            <a:lvl2pPr marL="548667" indent="0">
              <a:buNone/>
              <a:defRPr sz="2161"/>
            </a:lvl2pPr>
            <a:lvl3pPr marL="1097334" indent="0">
              <a:buNone/>
              <a:defRPr sz="1920"/>
            </a:lvl3pPr>
            <a:lvl4pPr marL="1646002" indent="0">
              <a:buNone/>
              <a:defRPr sz="1680"/>
            </a:lvl4pPr>
            <a:lvl5pPr marL="2194670" indent="0">
              <a:buNone/>
              <a:defRPr sz="1680"/>
            </a:lvl5pPr>
            <a:lvl6pPr marL="2743337" indent="0">
              <a:buNone/>
              <a:defRPr sz="1680"/>
            </a:lvl6pPr>
            <a:lvl7pPr marL="3292004" indent="0">
              <a:buNone/>
              <a:defRPr sz="1680"/>
            </a:lvl7pPr>
            <a:lvl8pPr marL="3840672" indent="0">
              <a:buNone/>
              <a:defRPr sz="1680"/>
            </a:lvl8pPr>
            <a:lvl9pPr marL="4389339" indent="0">
              <a:buNone/>
              <a:defRPr sz="168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5418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96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72113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69" y="2124054"/>
            <a:ext cx="10125412" cy="21496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32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16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11425" y="1355171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20"/>
              </a:spcBef>
              <a:spcAft>
                <a:spcPts val="720"/>
              </a:spcAft>
              <a:defRPr sz="2640" b="1" baseline="0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+mn-lt"/>
              </a:defRPr>
            </a:lvl2pPr>
            <a:lvl3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3pPr>
            <a:lvl4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4pPr>
            <a:lvl5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77293" y="188336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320" b="0" baseline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6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24.xml"/><Relationship Id="rId9" Type="http://schemas.openxmlformats.org/officeDocument/2006/relationships/vmlDrawing" Target="../drawings/vmlDrawing1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32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31.xml"/><Relationship Id="rId9" Type="http://schemas.openxmlformats.org/officeDocument/2006/relationships/vmlDrawing" Target="../drawings/vmlDrawing2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39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38.xml"/><Relationship Id="rId9" Type="http://schemas.openxmlformats.org/officeDocument/2006/relationships/vmlDrawing" Target="../drawings/vmlDrawing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0"/>
            <a:ext cx="10972800" cy="1143000"/>
          </a:xfrm>
          <a:prstGeom prst="rect">
            <a:avLst/>
          </a:prstGeom>
        </p:spPr>
        <p:txBody>
          <a:bodyPr vert="horz" lIns="117211" tIns="58605" rIns="117211" bIns="586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12"/>
            <a:ext cx="10972800" cy="4525963"/>
          </a:xfrm>
          <a:prstGeom prst="rect">
            <a:avLst/>
          </a:prstGeom>
        </p:spPr>
        <p:txBody>
          <a:bodyPr vert="horz" lIns="117211" tIns="58605" rIns="117211" bIns="586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60"/>
            <a:ext cx="2844800" cy="365125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121"/>
            <a:fld id="{A50C5AAE-0B16-46AE-9118-13DD8FB9120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72121"/>
              <a:t>2022/12/12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6" y="6356360"/>
            <a:ext cx="3860800" cy="365125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121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60"/>
            <a:ext cx="2844800" cy="365125"/>
          </a:xfrm>
          <a:prstGeom prst="rect">
            <a:avLst/>
          </a:prstGeom>
        </p:spPr>
        <p:txBody>
          <a:bodyPr vert="horz" lIns="117211" tIns="58605" rIns="117211" bIns="5860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121"/>
            <a:fld id="{2D6CD9D1-4DF3-4DC0-A8DC-E2282698A5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72121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1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txStyles>
    <p:titleStyle>
      <a:lvl1pPr algn="ctr" defTabSz="58606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44" indent="-439544" algn="l" defTabSz="58606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347" indent="-366288" algn="l" defTabSz="586060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149" indent="-293031" algn="l" defTabSz="58606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210" indent="-293031" algn="l" defTabSz="58606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271" indent="-293031" algn="l" defTabSz="586060" rtl="0" eaLnBrk="1" latinLnBrk="0" hangingPunct="1">
        <a:spcBef>
          <a:spcPct val="20000"/>
        </a:spcBef>
        <a:buFont typeface="Arial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33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390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451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1508" indent="-293031" algn="l" defTabSz="5860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6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1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80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24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29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359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421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482" algn="l" defTabSz="58606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1" y="247651"/>
          <a:ext cx="12192000" cy="115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Image" r:id="rId10" imgW="6311111" imgH="1155148" progId="Photoshop.Image.6">
                  <p:embed/>
                </p:oleObj>
              </mc:Choice>
              <mc:Fallback>
                <p:oleObj name="Image" r:id="rId10" imgW="6311111" imgH="1155148" progId="Photoshop.Image.6">
                  <p:embed/>
                  <p:pic>
                    <p:nvPicPr>
                      <p:cNvPr id="10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47651"/>
                        <a:ext cx="12192000" cy="1155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1" y="6524627"/>
            <a:ext cx="12192000" cy="333376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1" y="2"/>
            <a:ext cx="12192000" cy="241299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4236" y="963613"/>
            <a:ext cx="12187766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393826"/>
            <a:ext cx="10972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2747" y="6394063"/>
            <a:ext cx="2688299" cy="51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7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171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85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5pPr>
      <a:lvl6pPr marL="548667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6pPr>
      <a:lvl7pPr marL="1097334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7pPr>
      <a:lvl8pPr marL="1646002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8pPr>
      <a:lvl9pPr marL="219467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9pPr>
    </p:titleStyle>
    <p:bodyStyle>
      <a:lvl1pPr marL="411501" indent="-41150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360" b="1">
          <a:solidFill>
            <a:srgbClr val="1481B8"/>
          </a:solidFill>
          <a:latin typeface="+mn-lt"/>
          <a:ea typeface="+mn-ea"/>
          <a:cs typeface="+mn-cs"/>
        </a:defRPr>
      </a:lvl1pPr>
      <a:lvl2pPr marL="891585" indent="-34291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360">
          <a:solidFill>
            <a:schemeClr val="tx1"/>
          </a:solidFill>
          <a:latin typeface="Arial" charset="0"/>
        </a:defRPr>
      </a:lvl2pPr>
      <a:lvl3pPr marL="1371669" indent="-27433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80">
          <a:solidFill>
            <a:schemeClr val="tx1"/>
          </a:solidFill>
          <a:latin typeface="Arial" charset="0"/>
        </a:defRPr>
      </a:lvl3pPr>
      <a:lvl4pPr marL="1920336" indent="-274334" algn="l" rtl="0" eaLnBrk="1" fontAlgn="base" hangingPunct="1">
        <a:spcBef>
          <a:spcPct val="20000"/>
        </a:spcBef>
        <a:spcAft>
          <a:spcPct val="0"/>
        </a:spcAft>
        <a:buChar char="–"/>
        <a:defRPr sz="2401">
          <a:solidFill>
            <a:schemeClr val="tx1"/>
          </a:solidFill>
          <a:latin typeface="Arial" charset="0"/>
        </a:defRPr>
      </a:lvl4pPr>
      <a:lvl5pPr marL="2469003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5pPr>
      <a:lvl6pPr marL="3017670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6pPr>
      <a:lvl7pPr marL="3566339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7pPr>
      <a:lvl8pPr marL="4115006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8pPr>
      <a:lvl9pPr marL="4663673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48667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97334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3pPr>
      <a:lvl4pPr marL="1646002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4pPr>
      <a:lvl5pPr marL="2194670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5pPr>
      <a:lvl6pPr marL="2743337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6pPr>
      <a:lvl7pPr marL="3292004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7pPr>
      <a:lvl8pPr marL="3840672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8pPr>
      <a:lvl9pPr marL="4389339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1" y="247651"/>
          <a:ext cx="12192000" cy="115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Image" r:id="rId10" imgW="6311111" imgH="1155148" progId="Photoshop.Image.6">
                  <p:embed/>
                </p:oleObj>
              </mc:Choice>
              <mc:Fallback>
                <p:oleObj name="Image" r:id="rId10" imgW="6311111" imgH="1155148" progId="Photoshop.Image.6">
                  <p:embed/>
                  <p:pic>
                    <p:nvPicPr>
                      <p:cNvPr id="10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47651"/>
                        <a:ext cx="12192000" cy="1155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1" y="6524627"/>
            <a:ext cx="12192000" cy="333376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1" y="2"/>
            <a:ext cx="12192000" cy="241299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4236" y="963613"/>
            <a:ext cx="12187766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393826"/>
            <a:ext cx="10972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2747" y="6394063"/>
            <a:ext cx="2688299" cy="51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7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171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77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5pPr>
      <a:lvl6pPr marL="548667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6pPr>
      <a:lvl7pPr marL="1097334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7pPr>
      <a:lvl8pPr marL="1646002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8pPr>
      <a:lvl9pPr marL="219467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9pPr>
    </p:titleStyle>
    <p:bodyStyle>
      <a:lvl1pPr marL="411501" indent="-41150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360" b="1">
          <a:solidFill>
            <a:srgbClr val="1481B8"/>
          </a:solidFill>
          <a:latin typeface="+mn-lt"/>
          <a:ea typeface="+mn-ea"/>
          <a:cs typeface="+mn-cs"/>
        </a:defRPr>
      </a:lvl1pPr>
      <a:lvl2pPr marL="891585" indent="-34291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360">
          <a:solidFill>
            <a:schemeClr val="tx1"/>
          </a:solidFill>
          <a:latin typeface="Arial" charset="0"/>
        </a:defRPr>
      </a:lvl2pPr>
      <a:lvl3pPr marL="1371669" indent="-27433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80">
          <a:solidFill>
            <a:schemeClr val="tx1"/>
          </a:solidFill>
          <a:latin typeface="Arial" charset="0"/>
        </a:defRPr>
      </a:lvl3pPr>
      <a:lvl4pPr marL="1920336" indent="-274334" algn="l" rtl="0" eaLnBrk="1" fontAlgn="base" hangingPunct="1">
        <a:spcBef>
          <a:spcPct val="20000"/>
        </a:spcBef>
        <a:spcAft>
          <a:spcPct val="0"/>
        </a:spcAft>
        <a:buChar char="–"/>
        <a:defRPr sz="2401">
          <a:solidFill>
            <a:schemeClr val="tx1"/>
          </a:solidFill>
          <a:latin typeface="Arial" charset="0"/>
        </a:defRPr>
      </a:lvl4pPr>
      <a:lvl5pPr marL="2469003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5pPr>
      <a:lvl6pPr marL="3017670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6pPr>
      <a:lvl7pPr marL="3566339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7pPr>
      <a:lvl8pPr marL="4115006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8pPr>
      <a:lvl9pPr marL="4663673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48667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97334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3pPr>
      <a:lvl4pPr marL="1646002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4pPr>
      <a:lvl5pPr marL="2194670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5pPr>
      <a:lvl6pPr marL="2743337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6pPr>
      <a:lvl7pPr marL="3292004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7pPr>
      <a:lvl8pPr marL="3840672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8pPr>
      <a:lvl9pPr marL="4389339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1" y="247651"/>
          <a:ext cx="12192000" cy="115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Image" r:id="rId10" imgW="6311111" imgH="1155148" progId="Photoshop.Image.6">
                  <p:embed/>
                </p:oleObj>
              </mc:Choice>
              <mc:Fallback>
                <p:oleObj name="Image" r:id="rId10" imgW="6311111" imgH="1155148" progId="Photoshop.Image.6">
                  <p:embed/>
                  <p:pic>
                    <p:nvPicPr>
                      <p:cNvPr id="10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47651"/>
                        <a:ext cx="12192000" cy="1155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1" y="6524627"/>
            <a:ext cx="12192000" cy="333376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1" y="2"/>
            <a:ext cx="12192000" cy="241299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4236" y="963613"/>
            <a:ext cx="12187766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393826"/>
            <a:ext cx="10972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2747" y="6394063"/>
            <a:ext cx="2688299" cy="51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7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171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74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5pPr>
      <a:lvl6pPr marL="548667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6pPr>
      <a:lvl7pPr marL="1097334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7pPr>
      <a:lvl8pPr marL="1646002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8pPr>
      <a:lvl9pPr marL="219467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9pPr>
    </p:titleStyle>
    <p:bodyStyle>
      <a:lvl1pPr marL="411501" indent="-41150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360" b="1">
          <a:solidFill>
            <a:srgbClr val="1481B8"/>
          </a:solidFill>
          <a:latin typeface="+mn-lt"/>
          <a:ea typeface="+mn-ea"/>
          <a:cs typeface="+mn-cs"/>
        </a:defRPr>
      </a:lvl1pPr>
      <a:lvl2pPr marL="891585" indent="-34291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360">
          <a:solidFill>
            <a:schemeClr val="tx1"/>
          </a:solidFill>
          <a:latin typeface="Arial" charset="0"/>
        </a:defRPr>
      </a:lvl2pPr>
      <a:lvl3pPr marL="1371669" indent="-27433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80">
          <a:solidFill>
            <a:schemeClr val="tx1"/>
          </a:solidFill>
          <a:latin typeface="Arial" charset="0"/>
        </a:defRPr>
      </a:lvl3pPr>
      <a:lvl4pPr marL="1920336" indent="-274334" algn="l" rtl="0" eaLnBrk="1" fontAlgn="base" hangingPunct="1">
        <a:spcBef>
          <a:spcPct val="20000"/>
        </a:spcBef>
        <a:spcAft>
          <a:spcPct val="0"/>
        </a:spcAft>
        <a:buChar char="–"/>
        <a:defRPr sz="2401">
          <a:solidFill>
            <a:schemeClr val="tx1"/>
          </a:solidFill>
          <a:latin typeface="Arial" charset="0"/>
        </a:defRPr>
      </a:lvl4pPr>
      <a:lvl5pPr marL="2469003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5pPr>
      <a:lvl6pPr marL="3017670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6pPr>
      <a:lvl7pPr marL="3566339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7pPr>
      <a:lvl8pPr marL="4115006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8pPr>
      <a:lvl9pPr marL="4663673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48667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97334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3pPr>
      <a:lvl4pPr marL="1646002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4pPr>
      <a:lvl5pPr marL="2194670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5pPr>
      <a:lvl6pPr marL="2743337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6pPr>
      <a:lvl7pPr marL="3292004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7pPr>
      <a:lvl8pPr marL="3840672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8pPr>
      <a:lvl9pPr marL="4389339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slide" Target="slide9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5.xml"/><Relationship Id="rId5" Type="http://schemas.openxmlformats.org/officeDocument/2006/relationships/slide" Target="slide60.xml"/><Relationship Id="rId4" Type="http://schemas.openxmlformats.org/officeDocument/2006/relationships/slide" Target="slide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0.emf"/><Relationship Id="rId5" Type="http://schemas.openxmlformats.org/officeDocument/2006/relationships/customXml" Target="../ink/ink1.xml"/><Relationship Id="rId4" Type="http://schemas.openxmlformats.org/officeDocument/2006/relationships/image" Target="../media/image21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5" Type="http://schemas.openxmlformats.org/officeDocument/2006/relationships/customXml" Target="../ink/ink2.xml"/><Relationship Id="rId4" Type="http://schemas.openxmlformats.org/officeDocument/2006/relationships/image" Target="../media/image22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tags" Target="../tags/tag355.xml"/><Relationship Id="rId13" Type="http://schemas.openxmlformats.org/officeDocument/2006/relationships/tags" Target="../tags/tag360.xml"/><Relationship Id="rId3" Type="http://schemas.openxmlformats.org/officeDocument/2006/relationships/tags" Target="../tags/tag350.xml"/><Relationship Id="rId7" Type="http://schemas.openxmlformats.org/officeDocument/2006/relationships/tags" Target="../tags/tag354.xml"/><Relationship Id="rId12" Type="http://schemas.openxmlformats.org/officeDocument/2006/relationships/tags" Target="../tags/tag359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1" Type="http://schemas.openxmlformats.org/officeDocument/2006/relationships/tags" Target="../tags/tag358.xml"/><Relationship Id="rId5" Type="http://schemas.openxmlformats.org/officeDocument/2006/relationships/tags" Target="../tags/tag352.xml"/><Relationship Id="rId15" Type="http://schemas.openxmlformats.org/officeDocument/2006/relationships/image" Target="../media/image9.png"/><Relationship Id="rId10" Type="http://schemas.openxmlformats.org/officeDocument/2006/relationships/tags" Target="../tags/tag357.xml"/><Relationship Id="rId4" Type="http://schemas.openxmlformats.org/officeDocument/2006/relationships/tags" Target="../tags/tag351.xml"/><Relationship Id="rId9" Type="http://schemas.openxmlformats.org/officeDocument/2006/relationships/tags" Target="../tags/tag356.xml"/><Relationship Id="rId14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tags" Target="../tags/tag368.xml"/><Relationship Id="rId13" Type="http://schemas.openxmlformats.org/officeDocument/2006/relationships/tags" Target="../tags/tag373.xml"/><Relationship Id="rId3" Type="http://schemas.openxmlformats.org/officeDocument/2006/relationships/tags" Target="../tags/tag363.xml"/><Relationship Id="rId7" Type="http://schemas.openxmlformats.org/officeDocument/2006/relationships/tags" Target="../tags/tag367.xml"/><Relationship Id="rId12" Type="http://schemas.openxmlformats.org/officeDocument/2006/relationships/tags" Target="../tags/tag372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tags" Target="../tags/tag366.xml"/><Relationship Id="rId11" Type="http://schemas.openxmlformats.org/officeDocument/2006/relationships/tags" Target="../tags/tag371.xml"/><Relationship Id="rId5" Type="http://schemas.openxmlformats.org/officeDocument/2006/relationships/tags" Target="../tags/tag365.xml"/><Relationship Id="rId15" Type="http://schemas.openxmlformats.org/officeDocument/2006/relationships/image" Target="../media/image9.png"/><Relationship Id="rId10" Type="http://schemas.openxmlformats.org/officeDocument/2006/relationships/tags" Target="../tags/tag370.xml"/><Relationship Id="rId4" Type="http://schemas.openxmlformats.org/officeDocument/2006/relationships/tags" Target="../tags/tag364.xml"/><Relationship Id="rId9" Type="http://schemas.openxmlformats.org/officeDocument/2006/relationships/tags" Target="../tags/tag369.xml"/><Relationship Id="rId14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tags" Target="../tags/tag381.xml"/><Relationship Id="rId13" Type="http://schemas.openxmlformats.org/officeDocument/2006/relationships/tags" Target="../tags/tag386.xml"/><Relationship Id="rId3" Type="http://schemas.openxmlformats.org/officeDocument/2006/relationships/tags" Target="../tags/tag376.xml"/><Relationship Id="rId7" Type="http://schemas.openxmlformats.org/officeDocument/2006/relationships/tags" Target="../tags/tag380.xml"/><Relationship Id="rId12" Type="http://schemas.openxmlformats.org/officeDocument/2006/relationships/tags" Target="../tags/tag385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tags" Target="../tags/tag379.xml"/><Relationship Id="rId11" Type="http://schemas.openxmlformats.org/officeDocument/2006/relationships/tags" Target="../tags/tag384.xml"/><Relationship Id="rId5" Type="http://schemas.openxmlformats.org/officeDocument/2006/relationships/tags" Target="../tags/tag378.xml"/><Relationship Id="rId15" Type="http://schemas.openxmlformats.org/officeDocument/2006/relationships/image" Target="../media/image9.png"/><Relationship Id="rId10" Type="http://schemas.openxmlformats.org/officeDocument/2006/relationships/tags" Target="../tags/tag383.xml"/><Relationship Id="rId4" Type="http://schemas.openxmlformats.org/officeDocument/2006/relationships/tags" Target="../tags/tag377.xml"/><Relationship Id="rId9" Type="http://schemas.openxmlformats.org/officeDocument/2006/relationships/tags" Target="../tags/tag382.xml"/><Relationship Id="rId14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tags" Target="../tags/tag394.xml"/><Relationship Id="rId13" Type="http://schemas.openxmlformats.org/officeDocument/2006/relationships/tags" Target="../tags/tag399.xml"/><Relationship Id="rId3" Type="http://schemas.openxmlformats.org/officeDocument/2006/relationships/tags" Target="../tags/tag389.xml"/><Relationship Id="rId7" Type="http://schemas.openxmlformats.org/officeDocument/2006/relationships/tags" Target="../tags/tag393.xml"/><Relationship Id="rId12" Type="http://schemas.openxmlformats.org/officeDocument/2006/relationships/tags" Target="../tags/tag398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6" Type="http://schemas.openxmlformats.org/officeDocument/2006/relationships/tags" Target="../tags/tag392.xml"/><Relationship Id="rId11" Type="http://schemas.openxmlformats.org/officeDocument/2006/relationships/tags" Target="../tags/tag397.xml"/><Relationship Id="rId5" Type="http://schemas.openxmlformats.org/officeDocument/2006/relationships/tags" Target="../tags/tag391.xml"/><Relationship Id="rId15" Type="http://schemas.openxmlformats.org/officeDocument/2006/relationships/image" Target="../media/image9.png"/><Relationship Id="rId10" Type="http://schemas.openxmlformats.org/officeDocument/2006/relationships/tags" Target="../tags/tag396.xml"/><Relationship Id="rId4" Type="http://schemas.openxmlformats.org/officeDocument/2006/relationships/tags" Target="../tags/tag390.xml"/><Relationship Id="rId9" Type="http://schemas.openxmlformats.org/officeDocument/2006/relationships/tags" Target="../tags/tag395.xml"/><Relationship Id="rId14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02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" Type="http://schemas.openxmlformats.org/officeDocument/2006/relationships/tags" Target="../tags/tag401.xml"/><Relationship Id="rId16" Type="http://schemas.openxmlformats.org/officeDocument/2006/relationships/tags" Target="../tags/tag415.xml"/><Relationship Id="rId20" Type="http://schemas.openxmlformats.org/officeDocument/2006/relationships/image" Target="../media/image9.png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5" Type="http://schemas.openxmlformats.org/officeDocument/2006/relationships/tags" Target="../tags/tag404.xml"/><Relationship Id="rId15" Type="http://schemas.openxmlformats.org/officeDocument/2006/relationships/tags" Target="../tags/tag414.xml"/><Relationship Id="rId10" Type="http://schemas.openxmlformats.org/officeDocument/2006/relationships/tags" Target="../tags/tag409.xml"/><Relationship Id="rId19" Type="http://schemas.openxmlformats.org/officeDocument/2006/relationships/image" Target="../media/image23.png"/><Relationship Id="rId4" Type="http://schemas.openxmlformats.org/officeDocument/2006/relationships/tags" Target="../tags/tag403.xml"/><Relationship Id="rId9" Type="http://schemas.openxmlformats.org/officeDocument/2006/relationships/tags" Target="../tags/tag408.xml"/><Relationship Id="rId14" Type="http://schemas.openxmlformats.org/officeDocument/2006/relationships/tags" Target="../tags/tag413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13" Type="http://schemas.openxmlformats.org/officeDocument/2006/relationships/tags" Target="../tags/tag42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19.xml"/><Relationship Id="rId7" Type="http://schemas.openxmlformats.org/officeDocument/2006/relationships/tags" Target="../tags/tag423.xml"/><Relationship Id="rId12" Type="http://schemas.openxmlformats.org/officeDocument/2006/relationships/tags" Target="../tags/tag428.xml"/><Relationship Id="rId17" Type="http://schemas.openxmlformats.org/officeDocument/2006/relationships/tags" Target="../tags/tag433.xml"/><Relationship Id="rId2" Type="http://schemas.openxmlformats.org/officeDocument/2006/relationships/tags" Target="../tags/tag418.xml"/><Relationship Id="rId16" Type="http://schemas.openxmlformats.org/officeDocument/2006/relationships/tags" Target="../tags/tag432.xml"/><Relationship Id="rId20" Type="http://schemas.openxmlformats.org/officeDocument/2006/relationships/image" Target="../media/image9.png"/><Relationship Id="rId1" Type="http://schemas.openxmlformats.org/officeDocument/2006/relationships/tags" Target="../tags/tag417.xml"/><Relationship Id="rId6" Type="http://schemas.openxmlformats.org/officeDocument/2006/relationships/tags" Target="../tags/tag422.xml"/><Relationship Id="rId11" Type="http://schemas.openxmlformats.org/officeDocument/2006/relationships/tags" Target="../tags/tag427.xml"/><Relationship Id="rId5" Type="http://schemas.openxmlformats.org/officeDocument/2006/relationships/tags" Target="../tags/tag421.xml"/><Relationship Id="rId15" Type="http://schemas.openxmlformats.org/officeDocument/2006/relationships/tags" Target="../tags/tag431.xml"/><Relationship Id="rId10" Type="http://schemas.openxmlformats.org/officeDocument/2006/relationships/tags" Target="../tags/tag426.xml"/><Relationship Id="rId19" Type="http://schemas.openxmlformats.org/officeDocument/2006/relationships/image" Target="../media/image23.png"/><Relationship Id="rId4" Type="http://schemas.openxmlformats.org/officeDocument/2006/relationships/tags" Target="../tags/tag420.xml"/><Relationship Id="rId9" Type="http://schemas.openxmlformats.org/officeDocument/2006/relationships/tags" Target="../tags/tag425.xml"/><Relationship Id="rId14" Type="http://schemas.openxmlformats.org/officeDocument/2006/relationships/tags" Target="../tags/tag430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13" Type="http://schemas.openxmlformats.org/officeDocument/2006/relationships/tags" Target="../tags/tag446.xml"/><Relationship Id="rId18" Type="http://schemas.openxmlformats.org/officeDocument/2006/relationships/tags" Target="../tags/tag451.xml"/><Relationship Id="rId26" Type="http://schemas.openxmlformats.org/officeDocument/2006/relationships/image" Target="../media/image23.png"/><Relationship Id="rId3" Type="http://schemas.openxmlformats.org/officeDocument/2006/relationships/tags" Target="../tags/tag436.xml"/><Relationship Id="rId21" Type="http://schemas.openxmlformats.org/officeDocument/2006/relationships/tags" Target="../tags/tag454.xml"/><Relationship Id="rId7" Type="http://schemas.openxmlformats.org/officeDocument/2006/relationships/tags" Target="../tags/tag440.xml"/><Relationship Id="rId12" Type="http://schemas.openxmlformats.org/officeDocument/2006/relationships/tags" Target="../tags/tag445.xml"/><Relationship Id="rId17" Type="http://schemas.openxmlformats.org/officeDocument/2006/relationships/tags" Target="../tags/tag450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435.xml"/><Relationship Id="rId16" Type="http://schemas.openxmlformats.org/officeDocument/2006/relationships/tags" Target="../tags/tag449.xml"/><Relationship Id="rId20" Type="http://schemas.openxmlformats.org/officeDocument/2006/relationships/tags" Target="../tags/tag453.xml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11" Type="http://schemas.openxmlformats.org/officeDocument/2006/relationships/tags" Target="../tags/tag444.xml"/><Relationship Id="rId24" Type="http://schemas.openxmlformats.org/officeDocument/2006/relationships/tags" Target="../tags/tag457.xml"/><Relationship Id="rId5" Type="http://schemas.openxmlformats.org/officeDocument/2006/relationships/tags" Target="../tags/tag438.xml"/><Relationship Id="rId15" Type="http://schemas.openxmlformats.org/officeDocument/2006/relationships/tags" Target="../tags/tag448.xml"/><Relationship Id="rId23" Type="http://schemas.openxmlformats.org/officeDocument/2006/relationships/tags" Target="../tags/tag456.xml"/><Relationship Id="rId10" Type="http://schemas.openxmlformats.org/officeDocument/2006/relationships/tags" Target="../tags/tag443.xml"/><Relationship Id="rId19" Type="http://schemas.openxmlformats.org/officeDocument/2006/relationships/tags" Target="../tags/tag452.xml"/><Relationship Id="rId4" Type="http://schemas.openxmlformats.org/officeDocument/2006/relationships/tags" Target="../tags/tag437.xml"/><Relationship Id="rId9" Type="http://schemas.openxmlformats.org/officeDocument/2006/relationships/tags" Target="../tags/tag442.xml"/><Relationship Id="rId14" Type="http://schemas.openxmlformats.org/officeDocument/2006/relationships/tags" Target="../tags/tag447.xml"/><Relationship Id="rId22" Type="http://schemas.openxmlformats.org/officeDocument/2006/relationships/tags" Target="../tags/tag455.xml"/><Relationship Id="rId27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9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image" Target="../media/image9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image" Target="../media/image9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19" Type="http://schemas.openxmlformats.org/officeDocument/2006/relationships/image" Target="../media/image10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image" Target="../media/image9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19" Type="http://schemas.openxmlformats.org/officeDocument/2006/relationships/image" Target="../media/image10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3" Type="http://schemas.openxmlformats.org/officeDocument/2006/relationships/tags" Target="../tags/tag68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9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9.png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21" Type="http://schemas.openxmlformats.org/officeDocument/2006/relationships/image" Target="../media/image9.png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image" Target="../media/image11.png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notesSlide" Target="../notesSlides/notesSlide2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20" Type="http://schemas.openxmlformats.org/officeDocument/2006/relationships/image" Target="../media/image9.png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image" Target="../media/image11.png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image" Target="../media/image9.png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0" Type="http://schemas.openxmlformats.org/officeDocument/2006/relationships/image" Target="../media/image9.png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19" Type="http://schemas.openxmlformats.org/officeDocument/2006/relationships/image" Target="../media/image13.png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20" Type="http://schemas.openxmlformats.org/officeDocument/2006/relationships/image" Target="../media/image9.png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10" Type="http://schemas.openxmlformats.org/officeDocument/2006/relationships/tags" Target="../tags/tag197.xml"/><Relationship Id="rId19" Type="http://schemas.openxmlformats.org/officeDocument/2006/relationships/image" Target="../media/image13.png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18" Type="http://schemas.openxmlformats.org/officeDocument/2006/relationships/tags" Target="../tags/tag222.xml"/><Relationship Id="rId26" Type="http://schemas.openxmlformats.org/officeDocument/2006/relationships/image" Target="../media/image9.png"/><Relationship Id="rId3" Type="http://schemas.openxmlformats.org/officeDocument/2006/relationships/tags" Target="../tags/tag207.xml"/><Relationship Id="rId21" Type="http://schemas.openxmlformats.org/officeDocument/2006/relationships/tags" Target="../tags/tag225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20" Type="http://schemas.openxmlformats.org/officeDocument/2006/relationships/tags" Target="../tags/tag224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24" Type="http://schemas.openxmlformats.org/officeDocument/2006/relationships/tags" Target="../tags/tag228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23" Type="http://schemas.openxmlformats.org/officeDocument/2006/relationships/tags" Target="../tags/tag227.xml"/><Relationship Id="rId10" Type="http://schemas.openxmlformats.org/officeDocument/2006/relationships/tags" Target="../tags/tag214.xml"/><Relationship Id="rId19" Type="http://schemas.openxmlformats.org/officeDocument/2006/relationships/tags" Target="../tags/tag223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Relationship Id="rId22" Type="http://schemas.openxmlformats.org/officeDocument/2006/relationships/tags" Target="../tags/tag2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tags" Target="../tags/tag243.xml"/><Relationship Id="rId10" Type="http://schemas.openxmlformats.org/officeDocument/2006/relationships/tags" Target="../tags/tag238.xml"/><Relationship Id="rId19" Type="http://schemas.openxmlformats.org/officeDocument/2006/relationships/image" Target="../media/image9.png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tags" Target="../tags/tag25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17" Type="http://schemas.openxmlformats.org/officeDocument/2006/relationships/tags" Target="../tags/tag262.xml"/><Relationship Id="rId2" Type="http://schemas.openxmlformats.org/officeDocument/2006/relationships/tags" Target="../tags/tag247.xml"/><Relationship Id="rId16" Type="http://schemas.openxmlformats.org/officeDocument/2006/relationships/tags" Target="../tags/tag261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5" Type="http://schemas.openxmlformats.org/officeDocument/2006/relationships/tags" Target="../tags/tag260.xml"/><Relationship Id="rId10" Type="http://schemas.openxmlformats.org/officeDocument/2006/relationships/tags" Target="../tags/tag255.xml"/><Relationship Id="rId19" Type="http://schemas.openxmlformats.org/officeDocument/2006/relationships/image" Target="../media/image9.png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tags" Target="../tags/tag259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tags" Target="../tags/tag275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tags" Target="../tags/tag274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5" Type="http://schemas.openxmlformats.org/officeDocument/2006/relationships/tags" Target="../tags/tag267.xml"/><Relationship Id="rId15" Type="http://schemas.openxmlformats.org/officeDocument/2006/relationships/image" Target="../media/image9.png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3" Type="http://schemas.openxmlformats.org/officeDocument/2006/relationships/tags" Target="../tags/tag278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0" Type="http://schemas.openxmlformats.org/officeDocument/2006/relationships/tags" Target="../tags/tag295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image" Target="../media/image9.png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tags" Target="../tags/tag308.xml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12" Type="http://schemas.openxmlformats.org/officeDocument/2006/relationships/tags" Target="../tags/tag307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11" Type="http://schemas.openxmlformats.org/officeDocument/2006/relationships/tags" Target="../tags/tag306.xml"/><Relationship Id="rId5" Type="http://schemas.openxmlformats.org/officeDocument/2006/relationships/tags" Target="../tags/tag300.xml"/><Relationship Id="rId15" Type="http://schemas.openxmlformats.org/officeDocument/2006/relationships/image" Target="../media/image9.png"/><Relationship Id="rId10" Type="http://schemas.openxmlformats.org/officeDocument/2006/relationships/tags" Target="../tags/tag305.xml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4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5" Type="http://schemas.openxmlformats.org/officeDocument/2006/relationships/tags" Target="../tags/tag313.xml"/><Relationship Id="rId15" Type="http://schemas.openxmlformats.org/officeDocument/2006/relationships/image" Target="../media/image9.png"/><Relationship Id="rId10" Type="http://schemas.openxmlformats.org/officeDocument/2006/relationships/tags" Target="../tags/tag318.xml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tags" Target="../tags/tag329.xml"/><Relationship Id="rId13" Type="http://schemas.openxmlformats.org/officeDocument/2006/relationships/tags" Target="../tags/tag334.xml"/><Relationship Id="rId3" Type="http://schemas.openxmlformats.org/officeDocument/2006/relationships/tags" Target="../tags/tag324.xml"/><Relationship Id="rId7" Type="http://schemas.openxmlformats.org/officeDocument/2006/relationships/tags" Target="../tags/tag328.xml"/><Relationship Id="rId12" Type="http://schemas.openxmlformats.org/officeDocument/2006/relationships/tags" Target="../tags/tag333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tags" Target="../tags/tag332.xml"/><Relationship Id="rId5" Type="http://schemas.openxmlformats.org/officeDocument/2006/relationships/tags" Target="../tags/tag326.xml"/><Relationship Id="rId15" Type="http://schemas.openxmlformats.org/officeDocument/2006/relationships/image" Target="../media/image9.png"/><Relationship Id="rId10" Type="http://schemas.openxmlformats.org/officeDocument/2006/relationships/tags" Target="../tags/tag331.xml"/><Relationship Id="rId4" Type="http://schemas.openxmlformats.org/officeDocument/2006/relationships/tags" Target="../tags/tag325.xml"/><Relationship Id="rId9" Type="http://schemas.openxmlformats.org/officeDocument/2006/relationships/tags" Target="../tags/tag330.xml"/><Relationship Id="rId14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tags" Target="../tags/tag347.xml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../media/image9.png"/><Relationship Id="rId10" Type="http://schemas.openxmlformats.org/officeDocument/2006/relationships/tags" Target="../tags/tag344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432193"/>
            <a:ext cx="10515600" cy="47447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mtClean="0"/>
              <a:t>无向网的应用</a:t>
            </a:r>
            <a:r>
              <a:rPr lang="en-US" altLang="zh-CN" smtClean="0"/>
              <a:t>-------</a:t>
            </a:r>
            <a:r>
              <a:rPr lang="zh-CN" altLang="en-US" smtClean="0"/>
              <a:t>最小生成树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en-US" altLang="zh-CN" sz="2800">
                <a:hlinkClick r:id="rId2" action="ppaction://hlinksldjump"/>
              </a:rPr>
              <a:t>Prim</a:t>
            </a:r>
            <a:r>
              <a:rPr lang="zh-CN" altLang="en-US" sz="2800">
                <a:hlinkClick r:id="rId2" action="ppaction://hlinksldjump"/>
              </a:rPr>
              <a:t>算法</a:t>
            </a:r>
            <a:endParaRPr lang="en-US" altLang="zh-CN" sz="2800"/>
          </a:p>
          <a:p>
            <a:pPr lvl="1">
              <a:lnSpc>
                <a:spcPct val="100000"/>
              </a:lnSpc>
            </a:pPr>
            <a:r>
              <a:rPr lang="en-US" altLang="zh-CN" sz="2800">
                <a:hlinkClick r:id="rId3" action="ppaction://hlinksldjump"/>
              </a:rPr>
              <a:t>Kruskal</a:t>
            </a:r>
            <a:r>
              <a:rPr lang="zh-CN" altLang="en-US" sz="2800">
                <a:hlinkClick r:id="rId3" action="ppaction://hlinksldjump"/>
              </a:rPr>
              <a:t>算法</a:t>
            </a:r>
            <a:endParaRPr lang="en-US" altLang="zh-CN" sz="2800"/>
          </a:p>
          <a:p>
            <a:pPr>
              <a:lnSpc>
                <a:spcPct val="100000"/>
              </a:lnSpc>
            </a:pPr>
            <a:r>
              <a:rPr lang="zh-CN" altLang="en-US"/>
              <a:t>有向</a:t>
            </a:r>
            <a:r>
              <a:rPr lang="zh-CN" altLang="en-US" smtClean="0"/>
              <a:t>网的应用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 sz="2800" smtClean="0">
                <a:hlinkClick r:id="rId4" action="ppaction://hlinksldjump"/>
              </a:rPr>
              <a:t>单源点最短路径</a:t>
            </a:r>
            <a:r>
              <a:rPr lang="en-US" altLang="zh-CN" sz="2800" smtClean="0">
                <a:hlinkClick r:id="rId4" action="ppaction://hlinksldjump"/>
              </a:rPr>
              <a:t>-------Dijkstra</a:t>
            </a:r>
            <a:r>
              <a:rPr lang="zh-CN" altLang="en-US" sz="2800" smtClean="0">
                <a:hlinkClick r:id="rId4" action="ppaction://hlinksldjump"/>
              </a:rPr>
              <a:t>算法</a:t>
            </a:r>
            <a:endParaRPr lang="en-US" altLang="zh-CN" sz="2800" smtClean="0"/>
          </a:p>
          <a:p>
            <a:pPr lvl="1">
              <a:lnSpc>
                <a:spcPct val="100000"/>
              </a:lnSpc>
            </a:pPr>
            <a:r>
              <a:rPr lang="zh-CN" altLang="en-US" sz="2800">
                <a:hlinkClick r:id="rId5" action="ppaction://hlinksldjump"/>
              </a:rPr>
              <a:t>每</a:t>
            </a:r>
            <a:r>
              <a:rPr lang="zh-CN" altLang="en-US" sz="2800" smtClean="0">
                <a:hlinkClick r:id="rId5" action="ppaction://hlinksldjump"/>
              </a:rPr>
              <a:t>对顶点间的最短路径</a:t>
            </a:r>
            <a:r>
              <a:rPr lang="en-US" altLang="zh-CN" sz="2800" smtClean="0">
                <a:hlinkClick r:id="rId5" action="ppaction://hlinksldjump"/>
              </a:rPr>
              <a:t>-----Floyd</a:t>
            </a:r>
            <a:r>
              <a:rPr lang="zh-CN" altLang="en-US" sz="2800" smtClean="0">
                <a:hlinkClick r:id="rId5" action="ppaction://hlinksldjump"/>
              </a:rPr>
              <a:t>算法</a:t>
            </a:r>
            <a:endParaRPr lang="en-US" altLang="zh-CN" sz="2800" smtClean="0"/>
          </a:p>
          <a:p>
            <a:pPr>
              <a:lnSpc>
                <a:spcPct val="100000"/>
              </a:lnSpc>
            </a:pPr>
            <a:r>
              <a:rPr lang="zh-CN" altLang="en-US" smtClean="0"/>
              <a:t>有向无环图的应用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en-US" altLang="zh-CN" sz="2800" smtClean="0">
                <a:hlinkClick r:id="rId6" action="ppaction://hlinksldjump"/>
              </a:rPr>
              <a:t>AOV</a:t>
            </a:r>
            <a:r>
              <a:rPr lang="zh-CN" altLang="en-US" sz="2800" smtClean="0">
                <a:hlinkClick r:id="rId6" action="ppaction://hlinksldjump"/>
              </a:rPr>
              <a:t>网的应用</a:t>
            </a:r>
            <a:r>
              <a:rPr lang="en-US" altLang="zh-CN" sz="2800" smtClean="0">
                <a:hlinkClick r:id="rId6" action="ppaction://hlinksldjump"/>
              </a:rPr>
              <a:t>-------</a:t>
            </a:r>
            <a:r>
              <a:rPr lang="zh-CN" altLang="en-US" sz="2800" smtClean="0">
                <a:hlinkClick r:id="rId6" action="ppaction://hlinksldjump"/>
              </a:rPr>
              <a:t>拓扑排序</a:t>
            </a:r>
            <a:endParaRPr lang="en-US" altLang="zh-CN" sz="2800" smtClean="0"/>
          </a:p>
          <a:p>
            <a:pPr lvl="1">
              <a:lnSpc>
                <a:spcPct val="100000"/>
              </a:lnSpc>
            </a:pPr>
            <a:r>
              <a:rPr lang="en-US" altLang="zh-CN" sz="2800" smtClean="0">
                <a:hlinkClick r:id="rId7" action="ppaction://hlinksldjump"/>
              </a:rPr>
              <a:t>AOE</a:t>
            </a:r>
            <a:r>
              <a:rPr lang="zh-CN" altLang="en-US" sz="2800" smtClean="0">
                <a:hlinkClick r:id="rId7" action="ppaction://hlinksldjump"/>
              </a:rPr>
              <a:t>网的</a:t>
            </a:r>
            <a:r>
              <a:rPr lang="zh-CN" altLang="en-US" sz="2800">
                <a:hlinkClick r:id="rId7" action="ppaction://hlinksldjump"/>
              </a:rPr>
              <a:t>应用</a:t>
            </a:r>
            <a:r>
              <a:rPr lang="en-US" altLang="zh-CN" sz="2800" smtClean="0">
                <a:hlinkClick r:id="rId7" action="ppaction://hlinksldjump"/>
              </a:rPr>
              <a:t>-------</a:t>
            </a:r>
            <a:r>
              <a:rPr lang="zh-CN" altLang="en-US" sz="2800" smtClean="0">
                <a:hlinkClick r:id="rId7" action="ppaction://hlinksldjump"/>
              </a:rPr>
              <a:t>关键路径</a:t>
            </a:r>
            <a:endParaRPr lang="en-US" altLang="zh-CN" sz="2800" smtClean="0"/>
          </a:p>
          <a:p>
            <a:pPr>
              <a:lnSpc>
                <a:spcPct val="100000"/>
              </a:lnSpc>
            </a:pPr>
            <a:endParaRPr lang="en-US" altLang="zh-CN" smtClean="0"/>
          </a:p>
          <a:p>
            <a:pPr>
              <a:lnSpc>
                <a:spcPct val="10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4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638167" y="745343"/>
            <a:ext cx="3477948" cy="2640093"/>
            <a:chOff x="629619" y="1013518"/>
            <a:chExt cx="3477948" cy="2640093"/>
          </a:xfrm>
          <a:noFill/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9" name="Text Box 3"/>
          <p:cNvSpPr txBox="1">
            <a:spLocks noChangeArrowheads="1"/>
          </p:cNvSpPr>
          <p:nvPr/>
        </p:nvSpPr>
        <p:spPr bwMode="auto">
          <a:xfrm>
            <a:off x="4200301" y="1346310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第四次迭代：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cost</a:t>
            </a:r>
            <a:r>
              <a:rPr lang="en-US" altLang="zh-CN" sz="2600" dirty="0">
                <a:latin typeface="Times New Roman" panose="02020603050405020304" pitchFamily="18" charset="0"/>
              </a:rPr>
              <a:t> ={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)12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} </a:t>
            </a:r>
            <a:endParaRPr lang="en-US" altLang="zh-CN" sz="26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273068" y="3437013"/>
            <a:ext cx="3440214" cy="2640093"/>
            <a:chOff x="629619" y="1013518"/>
            <a:chExt cx="3440214" cy="2640093"/>
          </a:xfrm>
          <a:noFill/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4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6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38167" y="3439022"/>
            <a:ext cx="3477948" cy="2640093"/>
            <a:chOff x="629619" y="1013518"/>
            <a:chExt cx="3477948" cy="2640093"/>
          </a:xfrm>
          <a:noFill/>
        </p:grpSpPr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4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2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3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4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5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6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7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6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5744" y="1147948"/>
            <a:ext cx="10879563" cy="5304689"/>
          </a:xfrm>
        </p:spPr>
        <p:txBody>
          <a:bodyPr>
            <a:normAutofit/>
          </a:bodyPr>
          <a:lstStyle/>
          <a:p>
            <a:r>
              <a:rPr lang="zh-CN" altLang="zh-CN" dirty="0"/>
              <a:t>一个工程的</a:t>
            </a:r>
            <a:r>
              <a:rPr lang="en-US" altLang="zh-CN" dirty="0" err="1"/>
              <a:t>AOE</a:t>
            </a:r>
            <a:r>
              <a:rPr lang="zh-CN" altLang="zh-CN" dirty="0"/>
              <a:t>网中，通常只有一个入度为</a:t>
            </a:r>
            <a:r>
              <a:rPr lang="en-US" altLang="zh-CN" dirty="0"/>
              <a:t>0</a:t>
            </a:r>
            <a:r>
              <a:rPr lang="zh-CN" altLang="zh-CN" dirty="0"/>
              <a:t>的顶点，称为</a:t>
            </a:r>
            <a:r>
              <a:rPr lang="zh-CN" altLang="zh-CN" dirty="0">
                <a:solidFill>
                  <a:srgbClr val="FF0000"/>
                </a:solidFill>
              </a:rPr>
              <a:t>源点</a:t>
            </a:r>
            <a:r>
              <a:rPr lang="zh-CN" altLang="zh-CN" dirty="0"/>
              <a:t>，对应于工程开始的事件，如开工仪式；通常也只有一个出度为</a:t>
            </a:r>
            <a:r>
              <a:rPr lang="en-US" altLang="zh-CN" dirty="0"/>
              <a:t>0</a:t>
            </a:r>
            <a:r>
              <a:rPr lang="zh-CN" altLang="zh-CN" dirty="0"/>
              <a:t>的顶点，称为</a:t>
            </a:r>
            <a:r>
              <a:rPr lang="zh-CN" altLang="zh-CN" dirty="0">
                <a:solidFill>
                  <a:srgbClr val="FF0000"/>
                </a:solidFill>
              </a:rPr>
              <a:t>汇点</a:t>
            </a:r>
            <a:r>
              <a:rPr lang="zh-CN" altLang="zh-CN" dirty="0"/>
              <a:t>，对应于工程结束的事件，如结束典礼。</a:t>
            </a:r>
          </a:p>
          <a:p>
            <a:r>
              <a:rPr lang="zh-CN" altLang="zh-CN" dirty="0"/>
              <a:t>由于</a:t>
            </a:r>
            <a:r>
              <a:rPr lang="en-US" altLang="zh-CN" dirty="0" err="1"/>
              <a:t>AOE</a:t>
            </a:r>
            <a:r>
              <a:rPr lang="zh-CN" altLang="zh-CN" dirty="0"/>
              <a:t>网中某些活动可以并行进行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因此</a:t>
            </a:r>
            <a:r>
              <a:rPr lang="zh-CN" altLang="zh-CN" dirty="0" smtClean="0"/>
              <a:t>完成</a:t>
            </a:r>
            <a:r>
              <a:rPr lang="zh-CN" altLang="zh-CN" dirty="0"/>
              <a:t>整个工程的最短时间即为从源点到汇点最长路径的长度，这条路径称为</a:t>
            </a:r>
            <a:r>
              <a:rPr lang="zh-CN" altLang="zh-CN" dirty="0">
                <a:solidFill>
                  <a:srgbClr val="FF0000"/>
                </a:solidFill>
              </a:rPr>
              <a:t>关键路径</a:t>
            </a:r>
            <a:r>
              <a:rPr lang="zh-CN" altLang="zh-CN" dirty="0"/>
              <a:t>，构成关键路径的边即为</a:t>
            </a:r>
            <a:r>
              <a:rPr lang="zh-CN" altLang="zh-CN" dirty="0">
                <a:solidFill>
                  <a:srgbClr val="FF0000"/>
                </a:solidFill>
              </a:rPr>
              <a:t>关键活动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工程实践中，可以通过提高关键活动的效率，进而加快整个工程的进程。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相关概念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7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8685" y="1089697"/>
            <a:ext cx="10709690" cy="23037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zh-CN" altLang="zh-CN" dirty="0"/>
              <a:t>为源点，表示整个工程开始的事件；</a:t>
            </a:r>
            <a:r>
              <a:rPr lang="en-US" altLang="zh-CN" dirty="0"/>
              <a:t>v</a:t>
            </a:r>
            <a:r>
              <a:rPr lang="en-US" altLang="zh-CN" baseline="-25000" dirty="0"/>
              <a:t>8</a:t>
            </a:r>
            <a:r>
              <a:rPr lang="zh-CN" altLang="zh-CN" dirty="0"/>
              <a:t>为汇点，表示整个工程结束的事件；</a:t>
            </a:r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zh-CN" altLang="zh-CN" dirty="0"/>
              <a:t>则表示活动</a:t>
            </a:r>
            <a:r>
              <a:rPr lang="en-US" altLang="zh-CN" dirty="0"/>
              <a:t>a</a:t>
            </a:r>
            <a:r>
              <a:rPr lang="en-US" altLang="zh-CN" baseline="-25000" dirty="0"/>
              <a:t>4</a:t>
            </a:r>
            <a:r>
              <a:rPr lang="zh-CN" altLang="zh-CN" dirty="0"/>
              <a:t>和</a:t>
            </a:r>
            <a:r>
              <a:rPr lang="en-US" altLang="zh-CN" dirty="0"/>
              <a:t>a</a:t>
            </a:r>
            <a:r>
              <a:rPr lang="en-US" altLang="zh-CN" baseline="-25000" dirty="0"/>
              <a:t>5</a:t>
            </a:r>
            <a:r>
              <a:rPr lang="zh-CN" altLang="zh-CN" dirty="0"/>
              <a:t>已经完成、活动</a:t>
            </a:r>
            <a:r>
              <a:rPr lang="en-US" altLang="zh-CN" dirty="0"/>
              <a:t>a</a:t>
            </a:r>
            <a:r>
              <a:rPr lang="en-US" altLang="zh-CN" baseline="-25000" dirty="0"/>
              <a:t>7</a:t>
            </a:r>
            <a:r>
              <a:rPr lang="zh-CN" altLang="zh-CN" dirty="0"/>
              <a:t>和</a:t>
            </a:r>
            <a:r>
              <a:rPr lang="en-US" altLang="zh-CN" dirty="0"/>
              <a:t>a</a:t>
            </a:r>
            <a:r>
              <a:rPr lang="en-US" altLang="zh-CN" baseline="-25000" dirty="0"/>
              <a:t>8</a:t>
            </a:r>
            <a:r>
              <a:rPr lang="zh-CN" altLang="zh-CN" dirty="0"/>
              <a:t>可以开始的事件。由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zh-CN" dirty="0"/>
              <a:t>到</a:t>
            </a:r>
            <a:r>
              <a:rPr lang="en-US" altLang="zh-CN" dirty="0"/>
              <a:t>v</a:t>
            </a:r>
            <a:r>
              <a:rPr lang="en-US" altLang="zh-CN" baseline="-25000" dirty="0"/>
              <a:t>8</a:t>
            </a:r>
            <a:r>
              <a:rPr lang="zh-CN" altLang="zh-CN" dirty="0"/>
              <a:t>的最长路径（关键路径）有</a:t>
            </a:r>
            <a:r>
              <a:rPr lang="en-US" altLang="zh-CN" dirty="0"/>
              <a:t>2</a:t>
            </a:r>
            <a:r>
              <a:rPr lang="zh-CN" altLang="zh-CN" dirty="0"/>
              <a:t>条，长度都为</a:t>
            </a:r>
            <a:r>
              <a:rPr lang="en-US" altLang="zh-CN" dirty="0"/>
              <a:t>18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dirty="0"/>
              <a:t>第一条为</a:t>
            </a:r>
            <a:r>
              <a:rPr lang="en-US" altLang="zh-CN" dirty="0"/>
              <a:t>(v</a:t>
            </a:r>
            <a:r>
              <a:rPr lang="en-US" altLang="zh-CN" baseline="-25000" dirty="0"/>
              <a:t>0</a:t>
            </a:r>
            <a:r>
              <a:rPr lang="en-US" altLang="zh-CN" dirty="0"/>
              <a:t>, v</a:t>
            </a:r>
            <a:r>
              <a:rPr lang="en-US" altLang="zh-CN" baseline="-25000" dirty="0"/>
              <a:t>1</a:t>
            </a:r>
            <a:r>
              <a:rPr lang="en-US" altLang="zh-CN" dirty="0"/>
              <a:t>, v</a:t>
            </a:r>
            <a:r>
              <a:rPr lang="en-US" altLang="zh-CN" baseline="-25000" dirty="0"/>
              <a:t>4</a:t>
            </a:r>
            <a:r>
              <a:rPr lang="en-US" altLang="zh-CN" dirty="0"/>
              <a:t>, v</a:t>
            </a:r>
            <a:r>
              <a:rPr lang="en-US" altLang="zh-CN" baseline="-25000" dirty="0"/>
              <a:t>7</a:t>
            </a:r>
            <a:r>
              <a:rPr lang="en-US" altLang="zh-CN" dirty="0"/>
              <a:t>, v</a:t>
            </a:r>
            <a:r>
              <a:rPr lang="en-US" altLang="zh-CN" baseline="-25000" dirty="0"/>
              <a:t>8</a:t>
            </a:r>
            <a:r>
              <a:rPr lang="en-US" altLang="zh-CN" dirty="0"/>
              <a:t>)</a:t>
            </a:r>
            <a:r>
              <a:rPr lang="zh-CN" altLang="zh-CN" dirty="0"/>
              <a:t>，对应的活动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a</a:t>
            </a:r>
            <a:r>
              <a:rPr lang="en-US" altLang="zh-CN" baseline="-25000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a</a:t>
            </a:r>
            <a:r>
              <a:rPr lang="en-US" altLang="zh-CN" baseline="-25000" dirty="0"/>
              <a:t>8</a:t>
            </a:r>
            <a:r>
              <a:rPr lang="zh-CN" altLang="zh-CN" dirty="0"/>
              <a:t>和</a:t>
            </a:r>
            <a:r>
              <a:rPr lang="en-US" altLang="zh-CN" dirty="0"/>
              <a:t>a</a:t>
            </a:r>
            <a:r>
              <a:rPr lang="en-US" altLang="zh-CN" baseline="-25000" dirty="0"/>
              <a:t>11</a:t>
            </a:r>
            <a:r>
              <a:rPr lang="zh-CN" altLang="zh-CN" dirty="0"/>
              <a:t>为关键活动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dirty="0" smtClean="0"/>
              <a:t>另</a:t>
            </a:r>
            <a:r>
              <a:rPr lang="zh-CN" altLang="zh-CN" dirty="0"/>
              <a:t>一条关键路径为</a:t>
            </a:r>
            <a:r>
              <a:rPr lang="en-US" altLang="zh-CN" dirty="0"/>
              <a:t>(v</a:t>
            </a:r>
            <a:r>
              <a:rPr lang="en-US" altLang="zh-CN" baseline="-25000" dirty="0"/>
              <a:t>0</a:t>
            </a:r>
            <a:r>
              <a:rPr lang="en-US" altLang="zh-CN" dirty="0"/>
              <a:t>, v</a:t>
            </a:r>
            <a:r>
              <a:rPr lang="en-US" altLang="zh-CN" baseline="-25000" dirty="0"/>
              <a:t>1</a:t>
            </a:r>
            <a:r>
              <a:rPr lang="en-US" altLang="zh-CN" dirty="0"/>
              <a:t>, v</a:t>
            </a:r>
            <a:r>
              <a:rPr lang="en-US" altLang="zh-CN" baseline="-25000" dirty="0"/>
              <a:t>4</a:t>
            </a:r>
            <a:r>
              <a:rPr lang="en-US" altLang="zh-CN" dirty="0"/>
              <a:t>, v</a:t>
            </a:r>
            <a:r>
              <a:rPr lang="en-US" altLang="zh-CN" baseline="-25000" dirty="0"/>
              <a:t>6</a:t>
            </a:r>
            <a:r>
              <a:rPr lang="en-US" altLang="zh-CN" dirty="0"/>
              <a:t>, v</a:t>
            </a:r>
            <a:r>
              <a:rPr lang="en-US" altLang="zh-CN" baseline="-25000" dirty="0"/>
              <a:t>8</a:t>
            </a:r>
            <a:r>
              <a:rPr lang="en-US" altLang="zh-CN" dirty="0"/>
              <a:t>)</a:t>
            </a:r>
            <a:r>
              <a:rPr lang="zh-CN" altLang="zh-CN" dirty="0"/>
              <a:t>，对应的活动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a</a:t>
            </a:r>
            <a:r>
              <a:rPr lang="en-US" altLang="zh-CN" baseline="-25000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a</a:t>
            </a:r>
            <a:r>
              <a:rPr lang="en-US" altLang="zh-CN" baseline="-25000" dirty="0"/>
              <a:t>7</a:t>
            </a:r>
            <a:r>
              <a:rPr lang="zh-CN" altLang="zh-CN" dirty="0"/>
              <a:t>和</a:t>
            </a:r>
            <a:r>
              <a:rPr lang="en-US" altLang="zh-CN" dirty="0"/>
              <a:t>a</a:t>
            </a:r>
            <a:r>
              <a:rPr lang="en-US" altLang="zh-CN" baseline="-25000" dirty="0"/>
              <a:t>10</a:t>
            </a:r>
            <a:r>
              <a:rPr lang="zh-CN" altLang="zh-CN" dirty="0"/>
              <a:t>为关键活动。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举例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05" y="-223087"/>
            <a:ext cx="184688" cy="44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defTabSz="1171887"/>
            <a:endParaRPr lang="zh-CN" altLang="en-US" sz="2300">
              <a:solidFill>
                <a:srgbClr val="1F5281"/>
              </a:solidFill>
              <a:latin typeface="Verdan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448078" y="3644974"/>
          <a:ext cx="6485104" cy="295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3" imgW="7696287" imgH="3495589" progId="Visio.Drawing.15">
                  <p:embed/>
                </p:oleObj>
              </mc:Choice>
              <mc:Fallback>
                <p:oleObj name="Visio" r:id="rId3" imgW="7696287" imgH="349558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078" y="3644974"/>
                        <a:ext cx="6485104" cy="2951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24659" y="3796500"/>
            <a:ext cx="4607445" cy="280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31" indent="-342831" defTabSz="1171887">
              <a:buFont typeface="Arial" panose="020B0604020202020204" pitchFamily="34" charset="0"/>
              <a:buChar char="•"/>
            </a:pPr>
            <a:r>
              <a:rPr lang="zh-CN" altLang="zh-CN" sz="2200" kern="100" dirty="0">
                <a:solidFill>
                  <a:srgbClr val="1F528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如果边的权值代表对应活动完成的天数，则该项目从开始到完成需要</a:t>
            </a:r>
            <a:r>
              <a:rPr lang="en-US" altLang="zh-CN" sz="2200" kern="100" dirty="0">
                <a:solidFill>
                  <a:srgbClr val="1F528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zh-CN" sz="2200" kern="100" dirty="0">
                <a:solidFill>
                  <a:srgbClr val="1F528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</a:t>
            </a:r>
            <a:r>
              <a:rPr lang="zh-CN" altLang="en-US" sz="2200" kern="100" dirty="0">
                <a:solidFill>
                  <a:srgbClr val="1F528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200" kern="100" dirty="0">
              <a:solidFill>
                <a:srgbClr val="1F528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831" indent="-342831" defTabSz="1171887">
              <a:buFont typeface="Arial" panose="020B0604020202020204" pitchFamily="34" charset="0"/>
              <a:buChar char="•"/>
            </a:pPr>
            <a:r>
              <a:rPr lang="en-US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这六项活动必须按时开始并按时完成，否则将延误整个工程的工期；</a:t>
            </a:r>
            <a:endParaRPr lang="en-US" altLang="zh-CN" sz="22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831" indent="-342831" defTabSz="1171887">
              <a:buFont typeface="Arial" panose="020B0604020202020204" pitchFamily="34" charset="0"/>
              <a:buChar char="•"/>
            </a:pPr>
            <a:r>
              <a:rPr lang="zh-CN" altLang="zh-CN" sz="2200" kern="100" dirty="0">
                <a:solidFill>
                  <a:srgbClr val="1F528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如果想缩短工期，则应提高这六项活动的效率。</a:t>
            </a:r>
            <a:endParaRPr lang="zh-CN" altLang="en-US" sz="2200" dirty="0">
              <a:solidFill>
                <a:srgbClr val="1F5281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3600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zh-CN" sz="2400"/>
              <a:t>假设顶点</a:t>
            </a:r>
            <a:r>
              <a:rPr lang="en-US" altLang="zh-CN" sz="2400"/>
              <a:t>v</a:t>
            </a:r>
            <a:r>
              <a:rPr lang="en-US" altLang="zh-CN" sz="2400" baseline="-25000"/>
              <a:t>0</a:t>
            </a:r>
            <a:r>
              <a:rPr lang="zh-CN" altLang="zh-CN" sz="2400"/>
              <a:t>为源点，</a:t>
            </a:r>
            <a:r>
              <a:rPr lang="en-US" altLang="zh-CN" sz="2400"/>
              <a:t>v</a:t>
            </a:r>
            <a:r>
              <a:rPr lang="en-US" altLang="zh-CN" sz="2400" baseline="-25000"/>
              <a:t>n-1</a:t>
            </a:r>
            <a:r>
              <a:rPr lang="zh-CN" altLang="zh-CN" sz="2400"/>
              <a:t>为汇点，事件</a:t>
            </a:r>
            <a:r>
              <a:rPr lang="en-US" altLang="zh-CN" sz="2400"/>
              <a:t>v</a:t>
            </a:r>
            <a:r>
              <a:rPr lang="en-US" altLang="zh-CN" sz="2400" baseline="-25000"/>
              <a:t>0</a:t>
            </a:r>
            <a:r>
              <a:rPr lang="zh-CN" altLang="zh-CN" sz="2400"/>
              <a:t>的发生时刻为</a:t>
            </a:r>
            <a:r>
              <a:rPr lang="en-US" altLang="zh-CN" sz="2400"/>
              <a:t>0</a:t>
            </a:r>
            <a:r>
              <a:rPr lang="zh-CN" altLang="zh-CN" sz="2400"/>
              <a:t>时刻，则事件</a:t>
            </a:r>
            <a:r>
              <a:rPr lang="en-US" altLang="zh-CN" sz="2400"/>
              <a:t>v</a:t>
            </a:r>
            <a:r>
              <a:rPr lang="en-US" altLang="zh-CN" sz="2400" baseline="-25000"/>
              <a:t>j</a:t>
            </a:r>
            <a:r>
              <a:rPr lang="zh-CN" altLang="zh-CN" sz="2400"/>
              <a:t>的最早发生时间为</a:t>
            </a:r>
            <a:r>
              <a:rPr lang="en-US" altLang="zh-CN" sz="2400"/>
              <a:t>v</a:t>
            </a:r>
            <a:r>
              <a:rPr lang="en-US" altLang="zh-CN" sz="2400" baseline="-25000"/>
              <a:t>0</a:t>
            </a:r>
            <a:r>
              <a:rPr lang="zh-CN" altLang="zh-CN" sz="2400"/>
              <a:t>到</a:t>
            </a:r>
            <a:r>
              <a:rPr lang="en-US" altLang="zh-CN" sz="2400"/>
              <a:t>v</a:t>
            </a:r>
            <a:r>
              <a:rPr lang="en-US" altLang="zh-CN" sz="2400" baseline="-25000"/>
              <a:t>j</a:t>
            </a:r>
            <a:r>
              <a:rPr lang="zh-CN" altLang="zh-CN" sz="2400"/>
              <a:t>的最长路径长度。</a:t>
            </a:r>
            <a:endParaRPr lang="en-US" altLang="zh-CN" sz="2400"/>
          </a:p>
          <a:p>
            <a:r>
              <a:rPr lang="en-US" altLang="zh-CN" sz="2400" i="1"/>
              <a:t>ve</a:t>
            </a:r>
            <a:r>
              <a:rPr lang="en-US" altLang="zh-CN" sz="2400"/>
              <a:t>(j)</a:t>
            </a:r>
            <a:r>
              <a:rPr lang="zh-CN" altLang="zh-CN" sz="2400"/>
              <a:t>表示事件</a:t>
            </a:r>
            <a:r>
              <a:rPr lang="en-US" altLang="zh-CN" sz="2400"/>
              <a:t>v</a:t>
            </a:r>
            <a:r>
              <a:rPr lang="en-US" altLang="zh-CN" sz="2400" baseline="-25000"/>
              <a:t>j</a:t>
            </a:r>
            <a:r>
              <a:rPr lang="zh-CN" altLang="zh-CN" sz="2400"/>
              <a:t>的最早发生时间</a:t>
            </a:r>
            <a:r>
              <a:rPr lang="zh-CN" altLang="en-US" sz="2000">
                <a:latin typeface="Times New Roman" panose="02020603050405020304" pitchFamily="18" charset="0"/>
              </a:rPr>
              <a:t>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400"/>
              <a:t>vl(j)</a:t>
            </a:r>
            <a:r>
              <a:rPr lang="zh-CN" altLang="zh-CN" sz="2400"/>
              <a:t>表示不影响工期的情况下，事件</a:t>
            </a:r>
            <a:r>
              <a:rPr lang="en-US" altLang="zh-CN" sz="2400"/>
              <a:t>vj</a:t>
            </a:r>
            <a:r>
              <a:rPr lang="zh-CN" altLang="zh-CN" sz="2400"/>
              <a:t>的最晚</a:t>
            </a:r>
            <a:r>
              <a:rPr lang="zh-CN" altLang="en-US" sz="2400"/>
              <a:t>发生</a:t>
            </a:r>
            <a:r>
              <a:rPr lang="zh-CN" altLang="zh-CN" sz="2400"/>
              <a:t>时间</a:t>
            </a:r>
            <a:r>
              <a:rPr lang="zh-CN" altLang="en-US" sz="2400"/>
              <a:t>；</a:t>
            </a:r>
            <a:r>
              <a:rPr lang="zh-CN" altLang="zh-CN" sz="2400">
                <a:solidFill>
                  <a:srgbClr val="FF0000"/>
                </a:solidFill>
              </a:rPr>
              <a:t>即</a:t>
            </a:r>
            <a:r>
              <a:rPr lang="en-US" altLang="zh-CN" sz="2400">
                <a:solidFill>
                  <a:srgbClr val="FF0000"/>
                </a:solidFill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</a:rPr>
              <a:t>j</a:t>
            </a:r>
            <a:r>
              <a:rPr lang="zh-CN" altLang="en-US" sz="2400">
                <a:solidFill>
                  <a:srgbClr val="FF0000"/>
                </a:solidFill>
              </a:rPr>
              <a:t>出发</a:t>
            </a:r>
            <a:r>
              <a:rPr lang="zh-CN" altLang="zh-CN" sz="2400">
                <a:solidFill>
                  <a:srgbClr val="FF0000"/>
                </a:solidFill>
              </a:rPr>
              <a:t>的一个或几个活动必须在这个最晚发生时间开始进行，否则会因此延误工期</a:t>
            </a:r>
            <a:r>
              <a:rPr lang="zh-CN" altLang="en-US" sz="2400">
                <a:solidFill>
                  <a:srgbClr val="FF0000"/>
                </a:solidFill>
              </a:rPr>
              <a:t>，如果</a:t>
            </a:r>
            <a:r>
              <a:rPr lang="en-US" altLang="zh-CN" sz="2400">
                <a:solidFill>
                  <a:srgbClr val="FF0000"/>
                </a:solidFill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</a:rPr>
              <a:t>j</a:t>
            </a:r>
            <a:r>
              <a:rPr lang="zh-CN" altLang="en-US" sz="2400">
                <a:solidFill>
                  <a:srgbClr val="FF0000"/>
                </a:solidFill>
              </a:rPr>
              <a:t>之后有关键活动，在这个顶点上不能等待，即</a:t>
            </a:r>
            <a:r>
              <a:rPr lang="en-US" altLang="zh-CN" sz="2400">
                <a:solidFill>
                  <a:srgbClr val="FF0000"/>
                </a:solidFill>
              </a:rPr>
              <a:t>vl(j)=ve(j)</a:t>
            </a:r>
            <a:r>
              <a:rPr lang="zh-CN" altLang="en-US" sz="2400">
                <a:solidFill>
                  <a:srgbClr val="FF0000"/>
                </a:solidFill>
              </a:rPr>
              <a:t>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 i="1"/>
              <a:t>e</a:t>
            </a:r>
            <a:r>
              <a:rPr lang="en-US" altLang="zh-CN" sz="2400"/>
              <a:t>(i)</a:t>
            </a:r>
            <a:r>
              <a:rPr lang="zh-CN" altLang="zh-CN" sz="2400"/>
              <a:t>表示活动</a:t>
            </a:r>
            <a:r>
              <a:rPr lang="en-US" altLang="zh-CN" sz="2400"/>
              <a:t>a</a:t>
            </a:r>
            <a:r>
              <a:rPr lang="en-US" altLang="zh-CN" sz="2400" baseline="-25000"/>
              <a:t>i</a:t>
            </a:r>
            <a:r>
              <a:rPr lang="zh-CN" altLang="zh-CN" sz="2400"/>
              <a:t>的最早开始时间</a:t>
            </a:r>
            <a:r>
              <a:rPr lang="zh-CN" altLang="en-US" sz="2000">
                <a:latin typeface="Times New Roman" panose="02020603050405020304" pitchFamily="18" charset="0"/>
              </a:rPr>
              <a:t>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en-US" altLang="zh-CN" sz="2400" i="1"/>
              <a:t>l</a:t>
            </a:r>
            <a:r>
              <a:rPr lang="en-US" altLang="zh-CN" sz="2400"/>
              <a:t>(i)</a:t>
            </a:r>
            <a:r>
              <a:rPr lang="zh-CN" altLang="zh-CN" sz="2400"/>
              <a:t>表示不影响工期的条件下活动</a:t>
            </a:r>
            <a:r>
              <a:rPr lang="en-US" altLang="zh-CN" sz="2400"/>
              <a:t>a</a:t>
            </a:r>
            <a:r>
              <a:rPr lang="en-US" altLang="zh-CN" sz="2400" baseline="-25000"/>
              <a:t>i</a:t>
            </a:r>
            <a:r>
              <a:rPr lang="zh-CN" altLang="zh-CN" sz="2400"/>
              <a:t>的最晚开始时间</a:t>
            </a:r>
            <a:r>
              <a:rPr lang="zh-CN" altLang="en-US" sz="2000">
                <a:latin typeface="Times New Roman" panose="02020603050405020304" pitchFamily="18" charset="0"/>
              </a:rPr>
              <a:t>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r>
              <a:rPr lang="zh-CN" altLang="zh-CN" sz="2400"/>
              <a:t>两者之差</a:t>
            </a:r>
            <a:r>
              <a:rPr lang="en-US" altLang="zh-CN" sz="2400" i="1"/>
              <a:t>l</a:t>
            </a:r>
            <a:r>
              <a:rPr lang="en-US" altLang="zh-CN" sz="2400"/>
              <a:t>(i)-</a:t>
            </a:r>
            <a:r>
              <a:rPr lang="en-US" altLang="zh-CN" sz="2400" i="1"/>
              <a:t>e</a:t>
            </a:r>
            <a:r>
              <a:rPr lang="en-US" altLang="zh-CN" sz="2400"/>
              <a:t>(i)</a:t>
            </a:r>
            <a:r>
              <a:rPr lang="zh-CN" altLang="zh-CN" sz="2400"/>
              <a:t>意味着完成活动</a:t>
            </a:r>
            <a:r>
              <a:rPr lang="en-US" altLang="zh-CN" sz="2400"/>
              <a:t>a</a:t>
            </a:r>
            <a:r>
              <a:rPr lang="en-US" altLang="zh-CN" sz="2400" baseline="-25000"/>
              <a:t>i</a:t>
            </a:r>
            <a:r>
              <a:rPr lang="zh-CN" altLang="zh-CN" sz="2400"/>
              <a:t>的时间余量，因此</a:t>
            </a:r>
            <a:r>
              <a:rPr lang="en-US" altLang="zh-CN" sz="2400" i="1"/>
              <a:t>l</a:t>
            </a:r>
            <a:r>
              <a:rPr lang="en-US" altLang="zh-CN" sz="2400"/>
              <a:t>(i)=</a:t>
            </a:r>
            <a:r>
              <a:rPr lang="en-US" altLang="zh-CN" sz="2400" i="1"/>
              <a:t>e</a:t>
            </a:r>
            <a:r>
              <a:rPr lang="en-US" altLang="zh-CN" sz="2400"/>
              <a:t>(i)</a:t>
            </a:r>
            <a:r>
              <a:rPr lang="zh-CN" altLang="zh-CN" sz="2400"/>
              <a:t>的活动即为关键活动</a:t>
            </a:r>
            <a:r>
              <a:rPr lang="zh-CN" altLang="zh-CN" sz="2000">
                <a:latin typeface="Times New Roman" panose="02020603050405020304" pitchFamily="18" charset="0"/>
              </a:rPr>
              <a:t>。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算法思想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8685" y="1197269"/>
            <a:ext cx="7423978" cy="4867072"/>
          </a:xfrm>
        </p:spPr>
        <p:txBody>
          <a:bodyPr>
            <a:normAutofit/>
          </a:bodyPr>
          <a:lstStyle/>
          <a:p>
            <a:r>
              <a:rPr lang="zh-CN" altLang="zh-CN" sz="2400"/>
              <a:t>图中顶点所表示的事件是指</a:t>
            </a:r>
            <a:r>
              <a:rPr lang="zh-CN" altLang="en-US" sz="2400"/>
              <a:t>以它结束</a:t>
            </a:r>
            <a:r>
              <a:rPr lang="zh-CN" altLang="zh-CN" sz="2400"/>
              <a:t>的</a:t>
            </a:r>
            <a:r>
              <a:rPr lang="zh-CN" altLang="en-US" sz="2400"/>
              <a:t>所有</a:t>
            </a:r>
            <a:r>
              <a:rPr lang="zh-CN" altLang="zh-CN" sz="2400"/>
              <a:t>边</a:t>
            </a:r>
            <a:r>
              <a:rPr lang="zh-CN" altLang="en-US" sz="2400"/>
              <a:t>表</a:t>
            </a:r>
            <a:r>
              <a:rPr lang="zh-CN" altLang="zh-CN" sz="2400"/>
              <a:t>示的活动都已经完成，以它出发的所有边所表示的活动可以开始的那个状态。</a:t>
            </a:r>
            <a:endParaRPr lang="en-US" altLang="zh-CN" sz="2400"/>
          </a:p>
          <a:p>
            <a:r>
              <a:rPr lang="en-US" altLang="zh-CN" sz="2400" i="1"/>
              <a:t>ve</a:t>
            </a:r>
            <a:r>
              <a:rPr lang="en-US" altLang="zh-CN" sz="2400"/>
              <a:t>(j)</a:t>
            </a:r>
            <a:r>
              <a:rPr lang="zh-CN" altLang="zh-CN" sz="2400"/>
              <a:t>表示事件</a:t>
            </a:r>
            <a:r>
              <a:rPr lang="en-US" altLang="zh-CN" sz="2400"/>
              <a:t>v</a:t>
            </a:r>
            <a:r>
              <a:rPr lang="en-US" altLang="zh-CN" sz="2400" baseline="-25000"/>
              <a:t>j</a:t>
            </a:r>
            <a:r>
              <a:rPr lang="zh-CN" altLang="zh-CN" sz="2400"/>
              <a:t>的最早发生时间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  <a:endParaRPr lang="en-US" altLang="zh-CN" sz="2400">
              <a:latin typeface="Times New Roman" panose="02020603050405020304" pitchFamily="18" charset="0"/>
            </a:endParaRPr>
          </a:p>
          <a:p>
            <a:r>
              <a:rPr lang="en-US" altLang="zh-CN" sz="2400"/>
              <a:t>vl(j)</a:t>
            </a:r>
            <a:r>
              <a:rPr lang="zh-CN" altLang="zh-CN" sz="2400"/>
              <a:t>表示不影响工期的情况下，事件</a:t>
            </a:r>
            <a:r>
              <a:rPr lang="en-US" altLang="zh-CN" sz="2400"/>
              <a:t>vj</a:t>
            </a:r>
            <a:r>
              <a:rPr lang="zh-CN" altLang="zh-CN" sz="2400"/>
              <a:t>的最晚</a:t>
            </a:r>
            <a:r>
              <a:rPr lang="zh-CN" altLang="en-US" sz="2400"/>
              <a:t>发生</a:t>
            </a:r>
            <a:r>
              <a:rPr lang="zh-CN" altLang="zh-CN" sz="2400"/>
              <a:t>时间</a:t>
            </a:r>
            <a:r>
              <a:rPr lang="zh-CN" altLang="en-US" sz="2400"/>
              <a:t>；</a:t>
            </a:r>
            <a:r>
              <a:rPr lang="zh-CN" altLang="zh-CN" sz="2400">
                <a:solidFill>
                  <a:srgbClr val="FF0000"/>
                </a:solidFill>
              </a:rPr>
              <a:t>即</a:t>
            </a:r>
            <a:r>
              <a:rPr lang="en-US" altLang="zh-CN" sz="2400">
                <a:solidFill>
                  <a:srgbClr val="FF0000"/>
                </a:solidFill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</a:rPr>
              <a:t>j</a:t>
            </a:r>
            <a:r>
              <a:rPr lang="zh-CN" altLang="en-US" sz="2400">
                <a:solidFill>
                  <a:srgbClr val="FF0000"/>
                </a:solidFill>
              </a:rPr>
              <a:t>出发</a:t>
            </a:r>
            <a:r>
              <a:rPr lang="zh-CN" altLang="zh-CN" sz="2400">
                <a:solidFill>
                  <a:srgbClr val="FF0000"/>
                </a:solidFill>
              </a:rPr>
              <a:t>的一个或几个活动必须在这个最晚发生时间开始进行，否则会因此延误工期</a:t>
            </a:r>
            <a:r>
              <a:rPr lang="zh-CN" altLang="en-US" sz="2400">
                <a:solidFill>
                  <a:srgbClr val="FF0000"/>
                </a:solidFill>
              </a:rPr>
              <a:t>，如果</a:t>
            </a:r>
            <a:r>
              <a:rPr lang="en-US" altLang="zh-CN" sz="2400">
                <a:solidFill>
                  <a:srgbClr val="FF0000"/>
                </a:solidFill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</a:rPr>
              <a:t>j</a:t>
            </a:r>
            <a:r>
              <a:rPr lang="zh-CN" altLang="en-US" sz="2400">
                <a:solidFill>
                  <a:srgbClr val="FF0000"/>
                </a:solidFill>
              </a:rPr>
              <a:t>之后有关键活动，在这个顶点上不能等待，即</a:t>
            </a:r>
            <a:r>
              <a:rPr lang="en-US" altLang="zh-CN" sz="2400">
                <a:solidFill>
                  <a:srgbClr val="FF0000"/>
                </a:solidFill>
              </a:rPr>
              <a:t>vl(j)=ve(j)</a:t>
            </a:r>
            <a:r>
              <a:rPr lang="zh-CN" altLang="en-US" sz="2400">
                <a:solidFill>
                  <a:srgbClr val="FF0000"/>
                </a:solidFill>
              </a:rPr>
              <a:t>。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 sz="2400" i="1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84616" y="333373"/>
            <a:ext cx="10231105" cy="6483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事件及最早、最晚发生时间的理解</a:t>
            </a:r>
            <a:endParaRPr lang="zh-CN" altLang="en-US" dirty="0"/>
          </a:p>
        </p:txBody>
      </p:sp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35" y="2493113"/>
            <a:ext cx="4161462" cy="279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9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从源点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zh-CN" dirty="0"/>
              <a:t>出发，令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(0)=0</a:t>
            </a:r>
            <a:r>
              <a:rPr lang="zh-CN" altLang="zh-CN" dirty="0"/>
              <a:t>，按</a:t>
            </a:r>
            <a:r>
              <a:rPr lang="zh-CN" altLang="zh-CN" dirty="0">
                <a:solidFill>
                  <a:srgbClr val="FF0000"/>
                </a:solidFill>
              </a:rPr>
              <a:t>拓扑有序序列</a:t>
            </a:r>
            <a:r>
              <a:rPr lang="zh-CN" altLang="zh-CN" dirty="0"/>
              <a:t>求其余各顶点的</a:t>
            </a:r>
            <a:r>
              <a:rPr lang="en-US" altLang="zh-CN" dirty="0" err="1"/>
              <a:t>ve</a:t>
            </a:r>
            <a:r>
              <a:rPr lang="en-US" altLang="zh-CN" dirty="0"/>
              <a:t>(j</a:t>
            </a:r>
            <a:r>
              <a:rPr lang="en-US" altLang="zh-CN" dirty="0" smtClean="0"/>
              <a:t>)=max{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/>
              <a:t>)+|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j</a:t>
            </a:r>
            <a:r>
              <a:rPr lang="en-US" altLang="zh-CN" dirty="0" smtClean="0"/>
              <a:t>|}</a:t>
            </a:r>
            <a:r>
              <a:rPr lang="zh-CN" altLang="zh-CN" dirty="0"/>
              <a:t>，</a:t>
            </a:r>
            <a:r>
              <a:rPr lang="en-US" altLang="zh-CN" dirty="0"/>
              <a:t>|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j</a:t>
            </a:r>
            <a:r>
              <a:rPr lang="en-US" altLang="zh-CN" dirty="0"/>
              <a:t>|</a:t>
            </a:r>
            <a:r>
              <a:rPr lang="zh-CN" altLang="zh-CN" dirty="0"/>
              <a:t>表示边</a:t>
            </a:r>
            <a:r>
              <a:rPr lang="en-US" altLang="zh-CN" dirty="0"/>
              <a:t>&lt;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zh-CN" dirty="0"/>
              <a:t>的权值，</a:t>
            </a:r>
            <a:r>
              <a:rPr lang="en-US" altLang="zh-CN" dirty="0"/>
              <a:t>&lt;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 </a:t>
            </a:r>
            <a:r>
              <a:rPr lang="zh-CN" altLang="zh-CN" dirty="0"/>
              <a:t>∈</a:t>
            </a:r>
            <a:r>
              <a:rPr lang="en-US" altLang="zh-CN" dirty="0"/>
              <a:t>T</a:t>
            </a:r>
            <a:r>
              <a:rPr lang="zh-CN" altLang="zh-CN" dirty="0"/>
              <a:t>，其中：</a:t>
            </a:r>
            <a:r>
              <a:rPr lang="en-US" altLang="zh-CN" dirty="0"/>
              <a:t>T</a:t>
            </a:r>
            <a:r>
              <a:rPr lang="zh-CN" altLang="zh-CN" dirty="0"/>
              <a:t>是所有以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zh-CN" dirty="0"/>
              <a:t>结束的弧的集合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若</a:t>
            </a:r>
            <a:r>
              <a:rPr lang="zh-CN" altLang="zh-CN" dirty="0"/>
              <a:t>得到的拓扑有序序列中顶点的个数小于网中的顶点个数</a:t>
            </a:r>
            <a:r>
              <a:rPr lang="en-US" altLang="zh-CN" dirty="0"/>
              <a:t>n</a:t>
            </a:r>
            <a:r>
              <a:rPr lang="zh-CN" altLang="zh-CN" dirty="0"/>
              <a:t>，则说明网中有环，不能求出关键路径，算法结束。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smtClean="0"/>
              <a:t>求</a:t>
            </a:r>
            <a:r>
              <a:rPr lang="zh-CN" altLang="en-US" b="1"/>
              <a:t>各个</a:t>
            </a:r>
            <a:r>
              <a:rPr lang="zh-CN" altLang="zh-CN" b="1" smtClean="0"/>
              <a:t>事件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zh-CN" b="1" smtClean="0"/>
              <a:t>的</a:t>
            </a:r>
            <a:r>
              <a:rPr lang="zh-CN" altLang="zh-CN" b="1"/>
              <a:t>最早发生时间</a:t>
            </a:r>
            <a:r>
              <a:rPr lang="en-US" altLang="zh-CN" b="1"/>
              <a:t>ve(j</a:t>
            </a:r>
            <a:r>
              <a:rPr lang="en-US" altLang="zh-CN" b="1" smtClean="0"/>
              <a:t>)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05" y="-223087"/>
            <a:ext cx="184688" cy="44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defTabSz="1171887"/>
            <a:endParaRPr lang="zh-CN" altLang="en-US" sz="2300">
              <a:solidFill>
                <a:srgbClr val="1F5281"/>
              </a:solidFill>
              <a:latin typeface="Verdan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421722" y="3762067"/>
          <a:ext cx="2139650" cy="259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3" imgW="2295579" imgH="2771849" progId="Visio.Drawing.15">
                  <p:embed/>
                </p:oleObj>
              </mc:Choice>
              <mc:Fallback>
                <p:oleObj name="Visio" r:id="rId3" imgW="2295579" imgH="277184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722" y="3762067"/>
                        <a:ext cx="2139650" cy="2591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080243" y="4074889"/>
            <a:ext cx="6091415" cy="150775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171887"/>
            <a:r>
              <a:rPr lang="en-US" altLang="zh-CN" sz="2300">
                <a:solidFill>
                  <a:srgbClr val="1F5281"/>
                </a:solidFill>
                <a:latin typeface="Verdana"/>
              </a:rPr>
              <a:t>w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的最早发生时间为</a:t>
            </a:r>
            <a:r>
              <a:rPr lang="en-US" altLang="zh-CN" sz="2300">
                <a:solidFill>
                  <a:srgbClr val="1F5281"/>
                </a:solidFill>
                <a:latin typeface="Verdana"/>
              </a:rPr>
              <a:t>&lt;a,w&gt;,&lt;b,w&gt;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和</a:t>
            </a:r>
            <a:r>
              <a:rPr lang="en-US" altLang="zh-CN" sz="2300">
                <a:solidFill>
                  <a:srgbClr val="1F5281"/>
                </a:solidFill>
                <a:latin typeface="Verdana"/>
              </a:rPr>
              <a:t>&lt;c,w&gt;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三个活动都做完的</a:t>
            </a:r>
            <a:r>
              <a:rPr lang="zh-CN" altLang="en-US" sz="2300">
                <a:solidFill>
                  <a:srgbClr val="1F5281"/>
                </a:solidFill>
                <a:latin typeface="Verdana"/>
              </a:rPr>
              <a:t>时刻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，即</a:t>
            </a:r>
            <a:r>
              <a:rPr lang="en-US" altLang="zh-CN" sz="2300">
                <a:solidFill>
                  <a:srgbClr val="1F5281"/>
                </a:solidFill>
                <a:latin typeface="Verdana"/>
              </a:rPr>
              <a:t>ve(a)+ |a,w|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、</a:t>
            </a:r>
            <a:r>
              <a:rPr lang="en-US" altLang="zh-CN" sz="2300">
                <a:solidFill>
                  <a:srgbClr val="1F5281"/>
                </a:solidFill>
                <a:latin typeface="Verdana"/>
              </a:rPr>
              <a:t>ve(b)+ |b,w|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和</a:t>
            </a:r>
            <a:r>
              <a:rPr lang="en-US" altLang="zh-CN" sz="2300">
                <a:solidFill>
                  <a:srgbClr val="1F5281"/>
                </a:solidFill>
                <a:latin typeface="Verdana"/>
              </a:rPr>
              <a:t>ve(c)+ |c,w|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三者中的最大值</a:t>
            </a:r>
            <a:endParaRPr lang="zh-CN" altLang="en-US" sz="2300">
              <a:solidFill>
                <a:srgbClr val="1F5281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/>
              <p14:cNvContentPartPr/>
              <p14:nvPr/>
            </p14:nvContentPartPr>
            <p14:xfrm>
              <a:off x="1028520" y="3968640"/>
              <a:ext cx="1740240" cy="233712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9160" y="3959280"/>
                <a:ext cx="1758960" cy="23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3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smtClean="0"/>
              <a:t>求</a:t>
            </a:r>
            <a:r>
              <a:rPr lang="zh-CN" altLang="en-US" b="1"/>
              <a:t>各个</a:t>
            </a:r>
            <a:r>
              <a:rPr lang="zh-CN" altLang="zh-CN" b="1" smtClean="0"/>
              <a:t>事件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zh-CN" b="1" smtClean="0"/>
              <a:t>的</a:t>
            </a:r>
            <a:r>
              <a:rPr lang="zh-CN" altLang="zh-CN" b="1"/>
              <a:t>最早发生时间</a:t>
            </a:r>
            <a:r>
              <a:rPr lang="en-US" altLang="zh-CN" b="1"/>
              <a:t>ve(j)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8728" y="1125277"/>
          <a:ext cx="7415108" cy="5581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1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事件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ve(j)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2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</a:t>
                      </a:r>
                      <a:r>
                        <a:rPr lang="en-US" sz="2400" kern="100" baseline="-250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2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62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2800" kern="100" dirty="0" smtClean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815914" y="1411800"/>
          <a:ext cx="5342287" cy="243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3" imgW="7696287" imgH="3495589" progId="Visio.Drawing.15">
                  <p:embed/>
                </p:oleObj>
              </mc:Choice>
              <mc:Fallback>
                <p:oleObj name="Visio" r:id="rId3" imgW="7696287" imgH="349558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914" y="1411800"/>
                        <a:ext cx="5342287" cy="243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56607" y="1411799"/>
            <a:ext cx="1550065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799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(0) </a:t>
            </a:r>
            <a:r>
              <a:rPr lang="zh-CN" altLang="en-US" sz="2799" kern="100" dirty="0">
                <a:solidFill>
                  <a:srgbClr val="1F5281"/>
                </a:solidFill>
                <a:latin typeface="Times New Roman"/>
                <a:ea typeface="宋体"/>
                <a:cs typeface="Arial"/>
              </a:rPr>
              <a:t>＝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0</a:t>
            </a:r>
            <a:endParaRPr lang="zh-CN" altLang="en-US" sz="2799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1760" y="1902146"/>
            <a:ext cx="4237680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799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(1) =</a:t>
            </a:r>
            <a:r>
              <a:rPr lang="en-US" sz="2799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(0)+|</a:t>
            </a:r>
            <a:r>
              <a:rPr lang="en-US" sz="2799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799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799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799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1</a:t>
            </a:r>
            <a:r>
              <a:rPr lang="en-US" sz="2799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|=0+6=6</a:t>
            </a:r>
            <a:endParaRPr lang="zh-CN" altLang="en-US" sz="2799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6913" y="2365534"/>
            <a:ext cx="4237680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799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(2) =</a:t>
            </a:r>
            <a:r>
              <a:rPr lang="en-US" sz="2799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(0)+|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2</a:t>
            </a:r>
            <a:r>
              <a:rPr lang="en-US" sz="2799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|=0+4=4</a:t>
            </a:r>
            <a:endParaRPr lang="zh-CN" altLang="en-US" sz="2799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8496" y="2796170"/>
            <a:ext cx="4237680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799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(3) =</a:t>
            </a:r>
            <a:r>
              <a:rPr lang="en-US" sz="2799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(0)+|</a:t>
            </a:r>
            <a:r>
              <a:rPr lang="en-US" sz="2799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799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799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799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3</a:t>
            </a:r>
            <a:r>
              <a:rPr lang="en-US" sz="2799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|=0+5=5</a:t>
            </a:r>
            <a:endParaRPr lang="zh-CN" altLang="en-US" sz="2799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6678" y="3227516"/>
            <a:ext cx="6091415" cy="95388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097334"/>
            <a:r>
              <a:rPr lang="en-US" sz="2799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(4) =max{</a:t>
            </a:r>
            <a:r>
              <a:rPr lang="en-US" sz="2799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(1)+|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1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799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|,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799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(2)+|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2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799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|} =max{6+1,4+1}=7</a:t>
            </a:r>
            <a:endParaRPr lang="zh-CN" altLang="en-US" sz="2799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6678" y="4023002"/>
            <a:ext cx="4237680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799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(5) =</a:t>
            </a:r>
            <a:r>
              <a:rPr lang="en-US" sz="2799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(3)+|</a:t>
            </a:r>
            <a:r>
              <a:rPr lang="en-US" sz="2799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799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3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799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799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5</a:t>
            </a:r>
            <a:r>
              <a:rPr lang="en-US" sz="2799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|=5+2=7</a:t>
            </a:r>
            <a:endParaRPr lang="zh-CN" altLang="en-US" sz="2799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6678" y="4513029"/>
            <a:ext cx="4417175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799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(6) =</a:t>
            </a:r>
            <a:r>
              <a:rPr lang="en-US" sz="2799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(4)+|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6</a:t>
            </a:r>
            <a:r>
              <a:rPr lang="en-US" sz="2799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|=7+9=16</a:t>
            </a:r>
            <a:endParaRPr lang="zh-CN" altLang="en-US" sz="2799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0779" y="4962314"/>
            <a:ext cx="6091415" cy="95388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097334"/>
            <a:r>
              <a:rPr lang="en-US" sz="2799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(7) =</a:t>
            </a:r>
            <a:r>
              <a:rPr lang="en-US" altLang="zh-CN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max{</a:t>
            </a:r>
            <a:r>
              <a:rPr lang="en-US" sz="2799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(4)+|</a:t>
            </a:r>
            <a:r>
              <a:rPr lang="en-US" sz="2799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799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799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799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7</a:t>
            </a:r>
            <a:r>
              <a:rPr lang="en-US" sz="2799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|,</a:t>
            </a:r>
            <a:r>
              <a:rPr lang="en-US" sz="2799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(5)+|v</a:t>
            </a:r>
            <a:r>
              <a:rPr lang="en-US" sz="2799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5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,v</a:t>
            </a:r>
            <a:r>
              <a:rPr lang="en-US" sz="2799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7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|} =</a:t>
            </a:r>
            <a:r>
              <a:rPr lang="en-US" altLang="zh-CN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max{7+7,7+4}</a:t>
            </a:r>
            <a:r>
              <a:rPr lang="en-US" sz="2799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=14</a:t>
            </a:r>
            <a:endParaRPr lang="zh-CN" altLang="en-US" sz="2799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0779" y="5817040"/>
            <a:ext cx="6091415" cy="95388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097334"/>
            <a:r>
              <a:rPr lang="en-US" sz="2799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(8) =max{</a:t>
            </a:r>
            <a:r>
              <a:rPr lang="en-US" sz="2799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(6)+|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6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8</a:t>
            </a:r>
            <a:r>
              <a:rPr lang="en-US" sz="2799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|,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799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(7)+|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7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799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799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8</a:t>
            </a:r>
            <a:r>
              <a:rPr lang="en-US" sz="2799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|} =max{16+2,14+4}=18</a:t>
            </a:r>
            <a:endParaRPr lang="zh-CN" altLang="en-US" sz="2799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4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在不影响工期的情况下，汇点的最晚发生时间与最早发生时间相同，设汇点为</a:t>
            </a:r>
            <a:r>
              <a:rPr lang="en-US" dirty="0"/>
              <a:t>v</a:t>
            </a:r>
            <a:r>
              <a:rPr lang="en-US" baseline="-25000" dirty="0"/>
              <a:t>n-1</a:t>
            </a:r>
            <a:r>
              <a:rPr lang="zh-CN" altLang="en-US" dirty="0"/>
              <a:t>，则</a:t>
            </a:r>
            <a:r>
              <a:rPr lang="en-US" i="1" dirty="0" err="1"/>
              <a:t>vl</a:t>
            </a:r>
            <a:r>
              <a:rPr lang="en-US" dirty="0"/>
              <a:t>(n-1)=</a:t>
            </a:r>
            <a:r>
              <a:rPr lang="en-US" i="1" dirty="0" err="1"/>
              <a:t>ve</a:t>
            </a:r>
            <a:r>
              <a:rPr lang="en-US" dirty="0"/>
              <a:t>(n-1)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zh-CN" altLang="en-US" dirty="0"/>
              <a:t>逆拓扑有序序列求其余各顶点的</a:t>
            </a:r>
            <a:r>
              <a:rPr lang="en-US" i="1" dirty="0" err="1"/>
              <a:t>vl</a:t>
            </a:r>
            <a:r>
              <a:rPr lang="en-US" dirty="0"/>
              <a:t>(j)=min{</a:t>
            </a:r>
            <a:r>
              <a:rPr lang="en-US" i="1" dirty="0" err="1"/>
              <a:t>vl</a:t>
            </a:r>
            <a:r>
              <a:rPr lang="en-US" dirty="0"/>
              <a:t>(k) </a:t>
            </a:r>
            <a:r>
              <a:rPr lang="en-US" altLang="zh-CN" dirty="0" smtClean="0"/>
              <a:t>- </a:t>
            </a:r>
            <a:r>
              <a:rPr lang="en-US" dirty="0" smtClean="0"/>
              <a:t>|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err="1" smtClean="0"/>
              <a:t>,v</a:t>
            </a:r>
            <a:r>
              <a:rPr lang="en-US" baseline="-25000" dirty="0" err="1" smtClean="0"/>
              <a:t>k</a:t>
            </a:r>
            <a:r>
              <a:rPr lang="en-US" dirty="0"/>
              <a:t>|}</a:t>
            </a:r>
            <a:r>
              <a:rPr lang="zh-CN" altLang="en-US" dirty="0"/>
              <a:t>，</a:t>
            </a:r>
            <a:r>
              <a:rPr lang="en-US" dirty="0"/>
              <a:t>&lt;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 err="1"/>
              <a:t>,v</a:t>
            </a:r>
            <a:r>
              <a:rPr lang="en-US" baseline="-25000" dirty="0" err="1"/>
              <a:t>k</a:t>
            </a:r>
            <a:r>
              <a:rPr lang="en-US" dirty="0"/>
              <a:t>&gt;</a:t>
            </a:r>
            <a:r>
              <a:rPr lang="zh-CN" altLang="en-US" dirty="0"/>
              <a:t>∈</a:t>
            </a:r>
            <a:r>
              <a:rPr lang="en-US" dirty="0"/>
              <a:t>S</a:t>
            </a:r>
            <a:r>
              <a:rPr lang="zh-CN" altLang="en-US" dirty="0"/>
              <a:t>，其中</a:t>
            </a:r>
            <a:r>
              <a:rPr lang="en-US" dirty="0"/>
              <a:t>S</a:t>
            </a:r>
            <a:r>
              <a:rPr lang="zh-CN" altLang="en-US" dirty="0"/>
              <a:t>是所有以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zh-CN" altLang="en-US" dirty="0"/>
              <a:t>开始的边的集合。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smtClean="0"/>
              <a:t>求</a:t>
            </a:r>
            <a:r>
              <a:rPr lang="zh-CN" altLang="en-US" b="1"/>
              <a:t>各个</a:t>
            </a:r>
            <a:r>
              <a:rPr lang="zh-CN" altLang="zh-CN" b="1" smtClean="0"/>
              <a:t>事件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zh-CN" b="1" smtClean="0"/>
              <a:t>的</a:t>
            </a:r>
            <a:r>
              <a:rPr lang="zh-CN" altLang="zh-CN" b="1"/>
              <a:t>最晚发生时间</a:t>
            </a:r>
            <a:r>
              <a:rPr lang="en-US" altLang="zh-CN" b="1"/>
              <a:t>vl(j</a:t>
            </a:r>
            <a:r>
              <a:rPr lang="en-US" altLang="zh-CN" b="1" smtClean="0"/>
              <a:t>)</a:t>
            </a:r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05" y="-223087"/>
            <a:ext cx="184688" cy="44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defTabSz="1171887"/>
            <a:endParaRPr lang="zh-CN" altLang="en-US" sz="2300">
              <a:solidFill>
                <a:srgbClr val="1F5281"/>
              </a:solidFill>
              <a:latin typeface="Verdan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399723" y="3285017"/>
          <a:ext cx="2591688" cy="297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3" imgW="2419241" imgH="2771849" progId="Visio.Drawing.15">
                  <p:embed/>
                </p:oleObj>
              </mc:Choice>
              <mc:Fallback>
                <p:oleObj name="Visio" r:id="rId3" imgW="2419241" imgH="277184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723" y="3285017"/>
                        <a:ext cx="2591688" cy="2979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00590" y="4148914"/>
            <a:ext cx="6091415" cy="80003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171887"/>
            <a:r>
              <a:rPr lang="en-US" altLang="zh-CN" sz="2300">
                <a:solidFill>
                  <a:srgbClr val="1F5281"/>
                </a:solidFill>
                <a:latin typeface="Verdana"/>
              </a:rPr>
              <a:t>u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的最晚发生时间</a:t>
            </a:r>
            <a:r>
              <a:rPr lang="en-US" altLang="zh-CN" sz="2300">
                <a:solidFill>
                  <a:srgbClr val="1F5281"/>
                </a:solidFill>
                <a:latin typeface="Verdana"/>
              </a:rPr>
              <a:t>vl(u)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为</a:t>
            </a:r>
            <a:r>
              <a:rPr lang="en-US" altLang="zh-CN" sz="2300">
                <a:solidFill>
                  <a:srgbClr val="1F5281"/>
                </a:solidFill>
                <a:latin typeface="Verdana"/>
              </a:rPr>
              <a:t>vl(a)-|u,a|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、</a:t>
            </a:r>
            <a:r>
              <a:rPr lang="en-US" altLang="zh-CN" sz="2300">
                <a:solidFill>
                  <a:srgbClr val="1F5281"/>
                </a:solidFill>
                <a:latin typeface="Verdana"/>
              </a:rPr>
              <a:t>vl(b)- |u,b|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和</a:t>
            </a:r>
            <a:r>
              <a:rPr lang="en-US" altLang="zh-CN" sz="2300">
                <a:solidFill>
                  <a:srgbClr val="1F5281"/>
                </a:solidFill>
                <a:latin typeface="Verdana"/>
              </a:rPr>
              <a:t>vl(c)- |u,c|</a:t>
            </a:r>
            <a:r>
              <a:rPr lang="zh-CN" altLang="zh-CN" sz="2300">
                <a:solidFill>
                  <a:srgbClr val="1F5281"/>
                </a:solidFill>
                <a:latin typeface="Verdana"/>
              </a:rPr>
              <a:t>三者中的最小值</a:t>
            </a:r>
            <a:endParaRPr lang="zh-CN" altLang="en-US" sz="2300">
              <a:solidFill>
                <a:srgbClr val="1F5281"/>
              </a:solidFill>
              <a:latin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/>
              <p14:cNvContentPartPr/>
              <p14:nvPr/>
            </p14:nvContentPartPr>
            <p14:xfrm>
              <a:off x="9340920" y="3308400"/>
              <a:ext cx="2279880" cy="276876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1560" y="3299040"/>
                <a:ext cx="2298600" cy="27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smtClean="0"/>
              <a:t>求</a:t>
            </a:r>
            <a:r>
              <a:rPr lang="zh-CN" altLang="en-US" b="1" smtClean="0"/>
              <a:t>各个</a:t>
            </a:r>
            <a:r>
              <a:rPr lang="zh-CN" altLang="zh-CN" b="1" smtClean="0"/>
              <a:t>事件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zh-CN" b="1" smtClean="0"/>
              <a:t>的</a:t>
            </a:r>
            <a:r>
              <a:rPr lang="zh-CN" altLang="zh-CN" b="1"/>
              <a:t>最晚发生时间</a:t>
            </a:r>
            <a:r>
              <a:rPr lang="en-US" altLang="zh-CN" b="1"/>
              <a:t>vl(j)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2710" y="1125278"/>
          <a:ext cx="8998918" cy="4040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事件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smtClean="0">
                          <a:effectLst/>
                        </a:rPr>
                        <a:t>ve(j)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vl(j)</a:t>
                      </a:r>
                      <a:endParaRPr lang="zh-CN" sz="2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1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1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1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1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1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1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167992" y="3783733"/>
          <a:ext cx="6021805" cy="273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Visio" r:id="rId3" imgW="7696287" imgH="3495589" progId="Visio.Drawing.15">
                  <p:embed/>
                </p:oleObj>
              </mc:Choice>
              <mc:Fallback>
                <p:oleObj name="Visio" r:id="rId3" imgW="7696287" imgH="349558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992" y="3783733"/>
                        <a:ext cx="6021805" cy="2739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36477" y="5588740"/>
            <a:ext cx="1953929" cy="446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1887"/>
            <a:r>
              <a:rPr lang="zh-CN" altLang="en-US" sz="2300" dirty="0">
                <a:solidFill>
                  <a:srgbClr val="FF0000"/>
                </a:solidFill>
                <a:latin typeface="Verdana"/>
              </a:rPr>
              <a:t>从下向上求解</a:t>
            </a:r>
          </a:p>
        </p:txBody>
      </p:sp>
      <p:sp>
        <p:nvSpPr>
          <p:cNvPr id="6" name="矩形 5"/>
          <p:cNvSpPr/>
          <p:nvPr/>
        </p:nvSpPr>
        <p:spPr>
          <a:xfrm>
            <a:off x="2064486" y="4753581"/>
            <a:ext cx="1913864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(8) =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8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)</a:t>
            </a:r>
            <a:r>
              <a:rPr lang="zh-CN" altLang="en-US" sz="2000" kern="100" dirty="0">
                <a:solidFill>
                  <a:srgbClr val="1F5281"/>
                </a:solidFill>
                <a:latin typeface="Times New Roman"/>
                <a:ea typeface="宋体"/>
                <a:cs typeface="Arial"/>
              </a:rPr>
              <a:t>＝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18</a:t>
            </a:r>
            <a:endParaRPr lang="zh-CN" altLang="en-US" sz="20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5718" y="4422656"/>
            <a:ext cx="3128659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(7) =</a:t>
            </a:r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8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)-| 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7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8</a:t>
            </a:r>
            <a:r>
              <a:rPr lang="en-US" sz="2000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|=18-4=14</a:t>
            </a:r>
            <a:endParaRPr lang="zh-CN" altLang="en-US" sz="20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4486" y="4027382"/>
            <a:ext cx="3128659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(6) =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8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)-| 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6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8</a:t>
            </a:r>
            <a:r>
              <a:rPr lang="en-US" sz="20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|=18-2=16</a:t>
            </a:r>
            <a:endParaRPr lang="zh-CN" altLang="en-US" sz="20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4486" y="3659540"/>
            <a:ext cx="3128659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(5) =</a:t>
            </a:r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7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)-| 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5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7</a:t>
            </a:r>
            <a:r>
              <a:rPr lang="en-US" sz="2000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|=14-4=10</a:t>
            </a:r>
            <a:endParaRPr lang="zh-CN" altLang="en-US" sz="20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9598" y="3283073"/>
            <a:ext cx="6676189" cy="400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7334"/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(4) =min{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(6)-|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6</a:t>
            </a:r>
            <a:r>
              <a:rPr lang="en-US" sz="20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|,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(7)-|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7</a:t>
            </a:r>
            <a:r>
              <a:rPr lang="en-US" sz="20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|}=min{16-9,14-7}=7</a:t>
            </a:r>
            <a:endParaRPr lang="zh-CN" altLang="en-US" sz="20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7187" y="2864545"/>
            <a:ext cx="3000448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(3) =</a:t>
            </a:r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5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)-| 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3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5</a:t>
            </a:r>
            <a:r>
              <a:rPr lang="en-US" sz="2000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|=10-2=8</a:t>
            </a:r>
            <a:endParaRPr lang="zh-CN" altLang="en-US" sz="20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9598" y="2487080"/>
            <a:ext cx="2872237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(2) =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)-| 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2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0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|=7-1=6</a:t>
            </a:r>
            <a:endParaRPr lang="zh-CN" altLang="en-US" sz="20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97187" y="2107087"/>
            <a:ext cx="2872237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334"/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(1) =</a:t>
            </a:r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)-| 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1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000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|=7-1=6</a:t>
            </a:r>
            <a:endParaRPr lang="zh-CN" altLang="en-US" sz="20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6477" y="1452318"/>
            <a:ext cx="6091415" cy="70772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097334"/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(0) =min{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(3)-|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3</a:t>
            </a:r>
            <a:r>
              <a:rPr lang="en-US" sz="20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|,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(2)-|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2</a:t>
            </a:r>
            <a:r>
              <a:rPr lang="en-US" sz="20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|,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(1)-|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0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1</a:t>
            </a:r>
            <a:r>
              <a:rPr lang="en-US" sz="20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|}</a:t>
            </a:r>
            <a:endParaRPr lang="zh-CN" altLang="en-US" sz="20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  <a:p>
            <a:pPr defTabSz="1097334"/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=min{8-5,6-4,6-6}=0</a:t>
            </a:r>
            <a:endParaRPr lang="zh-CN" altLang="en-US" sz="20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116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21592" y="1296495"/>
            <a:ext cx="6416100" cy="4867072"/>
          </a:xfrm>
        </p:spPr>
        <p:txBody>
          <a:bodyPr/>
          <a:lstStyle/>
          <a:p>
            <a:r>
              <a:rPr lang="zh-CN" altLang="zh-CN" dirty="0" smtClean="0"/>
              <a:t>若活动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zh-CN" dirty="0" smtClean="0"/>
              <a:t>的起点是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j</a:t>
            </a:r>
            <a:r>
              <a:rPr lang="zh-CN" altLang="zh-CN" dirty="0" smtClean="0"/>
              <a:t>，则</a:t>
            </a:r>
            <a:r>
              <a:rPr lang="en-US" altLang="zh-CN" dirty="0" err="1" smtClean="0"/>
              <a:t>ai</a:t>
            </a:r>
            <a:r>
              <a:rPr lang="zh-CN" altLang="zh-CN" dirty="0" smtClean="0"/>
              <a:t>的最早开始开始时间即为</a:t>
            </a:r>
            <a:r>
              <a:rPr lang="en-US" altLang="zh-CN" dirty="0" err="1" smtClean="0"/>
              <a:t>vj</a:t>
            </a:r>
            <a:r>
              <a:rPr lang="zh-CN" altLang="zh-CN" dirty="0" smtClean="0"/>
              <a:t>的最早开始时间，即</a:t>
            </a:r>
            <a:r>
              <a:rPr lang="en-US" altLang="zh-CN" dirty="0" smtClean="0"/>
              <a:t>e(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(j)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78967" y="188340"/>
            <a:ext cx="6272833" cy="648377"/>
          </a:xfrm>
        </p:spPr>
        <p:txBody>
          <a:bodyPr>
            <a:noAutofit/>
          </a:bodyPr>
          <a:lstStyle/>
          <a:p>
            <a:r>
              <a:rPr lang="zh-CN" altLang="zh-CN" sz="3599" b="1"/>
              <a:t>求</a:t>
            </a:r>
            <a:r>
              <a:rPr lang="zh-CN" altLang="en-US" sz="3599" b="1"/>
              <a:t>各个</a:t>
            </a:r>
            <a:r>
              <a:rPr lang="zh-CN" altLang="zh-CN" sz="3599" b="1"/>
              <a:t>活动</a:t>
            </a:r>
            <a:r>
              <a:rPr lang="en-US" altLang="zh-CN" sz="3599"/>
              <a:t>a</a:t>
            </a:r>
            <a:r>
              <a:rPr lang="en-US" altLang="zh-CN" sz="3599" baseline="-25000"/>
              <a:t>i</a:t>
            </a:r>
            <a:r>
              <a:rPr lang="zh-CN" altLang="zh-CN" sz="3599" b="1"/>
              <a:t>的最早开始时间</a:t>
            </a:r>
            <a:endParaRPr lang="zh-CN" altLang="en-US" sz="3599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391845" y="261381"/>
          <a:ext cx="4725960" cy="6262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8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8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事件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活动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e(i)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</a:t>
                      </a:r>
                      <a:r>
                        <a:rPr lang="en-US" sz="2000" kern="100" baseline="-250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</a:t>
                      </a:r>
                      <a:r>
                        <a:rPr lang="en-US" sz="20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</a:t>
                      </a:r>
                      <a:r>
                        <a:rPr lang="en-US" sz="2000" kern="100" baseline="-250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</a:t>
                      </a:r>
                      <a:r>
                        <a:rPr lang="en-US" sz="2000" kern="100" baseline="-250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</a:t>
                      </a:r>
                      <a:r>
                        <a:rPr lang="en-US" sz="2000" kern="100" baseline="-250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</a:t>
                      </a:r>
                      <a:r>
                        <a:rPr lang="en-US" sz="2000" kern="100" baseline="-250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</a:t>
                      </a:r>
                      <a:r>
                        <a:rPr lang="en-US" sz="2000" kern="100" baseline="-250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CN" sz="24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CN" sz="24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CN" sz="24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CN" sz="24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CN" sz="24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zh-CN" sz="24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r>
                        <a:rPr lang="en-US" sz="2000" kern="100" baseline="-250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52668" y="3306876"/>
          <a:ext cx="6485024" cy="295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Visio" r:id="rId3" imgW="7696287" imgH="3495589" progId="Visio.Drawing.15">
                  <p:embed/>
                </p:oleObj>
              </mc:Choice>
              <mc:Fallback>
                <p:oleObj name="Visio" r:id="rId3" imgW="7696287" imgH="349558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68" y="3306876"/>
                        <a:ext cx="6485024" cy="2950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0199506" y="836716"/>
            <a:ext cx="1538848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097334"/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(1)=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(0)=0</a:t>
            </a:r>
            <a:endParaRPr lang="zh-CN" altLang="en-US" sz="20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07458" y="1382296"/>
            <a:ext cx="1538848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097334"/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(2)=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(0)=0</a:t>
            </a:r>
            <a:endParaRPr lang="zh-CN" altLang="en-US" sz="20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07458" y="1906745"/>
            <a:ext cx="1538848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097334"/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(3)=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(0)=0</a:t>
            </a:r>
            <a:endParaRPr lang="zh-CN" altLang="en-US" sz="20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95474" y="2431193"/>
            <a:ext cx="1538848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097334"/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e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(4)=</a:t>
            </a:r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(1)=6</a:t>
            </a:r>
            <a:endParaRPr lang="zh-CN" altLang="en-US" sz="20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07458" y="2945301"/>
            <a:ext cx="1538848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097334"/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(5)=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(2)=4</a:t>
            </a:r>
            <a:endParaRPr lang="zh-CN" altLang="en-US" sz="20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95474" y="3446872"/>
            <a:ext cx="1538848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097334"/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e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(6)=</a:t>
            </a:r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(3)=5</a:t>
            </a:r>
            <a:endParaRPr lang="zh-CN" altLang="en-US" sz="20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0195474" y="3905072"/>
          <a:ext cx="1918298" cy="1043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298">
                  <a:extLst>
                    <a:ext uri="{9D8B030D-6E8A-4147-A177-3AD203B41FA5}">
                      <a16:colId xmlns:a16="http://schemas.microsoft.com/office/drawing/2014/main" val="3164403133"/>
                    </a:ext>
                  </a:extLst>
                </a:gridCol>
              </a:tblGrid>
              <a:tr h="521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(7)=</a:t>
                      </a:r>
                      <a:r>
                        <a:rPr lang="en-US" sz="20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ve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(4)=7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873630145"/>
                  </a:ext>
                </a:extLst>
              </a:tr>
              <a:tr h="5218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(8)=</a:t>
                      </a:r>
                      <a:r>
                        <a:rPr lang="en-US" sz="20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ve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(4)=7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2501484704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182817" y="4979891"/>
            <a:ext cx="1538848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097334"/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e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(9)=</a:t>
            </a:r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(5)=7</a:t>
            </a:r>
            <a:endParaRPr lang="zh-CN" altLang="en-US" sz="20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99831" y="5536372"/>
            <a:ext cx="1795268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097334"/>
            <a:r>
              <a:rPr lang="en-US" sz="20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(10)=</a:t>
            </a:r>
            <a:r>
              <a:rPr lang="en-US" sz="20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(6)=16</a:t>
            </a:r>
            <a:endParaRPr lang="zh-CN" altLang="en-US" sz="20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09318" y="6030152"/>
            <a:ext cx="1785782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097334"/>
            <a:r>
              <a:rPr lang="en-US" sz="20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e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(11)=</a:t>
            </a:r>
            <a:r>
              <a:rPr lang="en-US" sz="20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ve</a:t>
            </a:r>
            <a:r>
              <a:rPr lang="en-US" sz="20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(7)=14</a:t>
            </a:r>
            <a:endParaRPr lang="zh-CN" altLang="en-US" sz="20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99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5745" y="1147948"/>
            <a:ext cx="10303632" cy="4867072"/>
          </a:xfrm>
        </p:spPr>
        <p:txBody>
          <a:bodyPr/>
          <a:lstStyle/>
          <a:p>
            <a:r>
              <a:rPr lang="zh-CN" altLang="en-US" dirty="0" smtClean="0"/>
              <a:t>若</a:t>
            </a:r>
            <a:r>
              <a:rPr lang="zh-CN" altLang="en-US" dirty="0"/>
              <a:t>活动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zh-CN" altLang="en-US" dirty="0"/>
              <a:t>的起点是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zh-CN" altLang="en-US" dirty="0"/>
              <a:t>，终点是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zh-CN" altLang="en-US" dirty="0"/>
              <a:t>，则其最晚开始时间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)=</a:t>
            </a:r>
            <a:r>
              <a:rPr lang="en-US" i="1" dirty="0" err="1"/>
              <a:t>vl</a:t>
            </a:r>
            <a:r>
              <a:rPr lang="en-US" dirty="0"/>
              <a:t>(j)-|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 err="1"/>
              <a:t>,v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 smtClean="0"/>
              <a:t>|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6563" y="116944"/>
            <a:ext cx="7559090" cy="648377"/>
          </a:xfrm>
        </p:spPr>
        <p:txBody>
          <a:bodyPr>
            <a:noAutofit/>
          </a:bodyPr>
          <a:lstStyle/>
          <a:p>
            <a:r>
              <a:rPr lang="zh-CN" altLang="zh-CN" sz="3999" b="1"/>
              <a:t>求各个活动</a:t>
            </a:r>
            <a:r>
              <a:rPr lang="en-US" altLang="zh-CN" sz="3999" b="1"/>
              <a:t>a</a:t>
            </a:r>
            <a:r>
              <a:rPr lang="en-US" altLang="zh-CN" sz="3999" b="1" baseline="-25000"/>
              <a:t>i</a:t>
            </a:r>
            <a:r>
              <a:rPr lang="zh-CN" altLang="zh-CN" sz="3999" b="1"/>
              <a:t>的最晚开始时间</a:t>
            </a:r>
            <a:r>
              <a:rPr lang="en-US" altLang="zh-CN" sz="3999" b="1" i="1"/>
              <a:t>l</a:t>
            </a:r>
            <a:r>
              <a:rPr lang="en-US" altLang="zh-CN" sz="3999" b="1"/>
              <a:t>(i)</a:t>
            </a:r>
            <a:endParaRPr lang="zh-CN" altLang="en-US" sz="3999"/>
          </a:p>
        </p:txBody>
      </p:sp>
    </p:spTree>
    <p:extLst>
      <p:ext uri="{BB962C8B-B14F-4D97-AF65-F5344CB8AC3E}">
        <p14:creationId xmlns:p14="http://schemas.microsoft.com/office/powerpoint/2010/main" val="25396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6" name="Text Box 2"/>
          <p:cNvSpPr txBox="1">
            <a:spLocks noChangeArrowheads="1"/>
          </p:cNvSpPr>
          <p:nvPr/>
        </p:nvSpPr>
        <p:spPr bwMode="auto">
          <a:xfrm>
            <a:off x="2553988" y="1567157"/>
            <a:ext cx="5970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不断读取任意两个顶点之间边的权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9128" y="1013458"/>
            <a:ext cx="9042600" cy="523220"/>
            <a:chOff x="638167" y="1013457"/>
            <a:chExt cx="9042600" cy="523220"/>
          </a:xfrm>
        </p:grpSpPr>
        <p:grpSp>
          <p:nvGrpSpPr>
            <p:cNvPr id="127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2" name="Text Box 2"/>
            <p:cNvSpPr txBox="1">
              <a:spLocks noChangeArrowheads="1"/>
            </p:cNvSpPr>
            <p:nvPr/>
          </p:nvSpPr>
          <p:spPr bwMode="auto">
            <a:xfrm>
              <a:off x="1222567" y="1013457"/>
              <a:ext cx="8458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图采用什么存储结构呢？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69932" y="2028822"/>
            <a:ext cx="3417541" cy="1084603"/>
            <a:chOff x="3165509" y="2028822"/>
            <a:chExt cx="3417541" cy="1084603"/>
          </a:xfrm>
        </p:grpSpPr>
        <p:sp>
          <p:nvSpPr>
            <p:cNvPr id="133" name="Text Box 2"/>
            <p:cNvSpPr txBox="1">
              <a:spLocks noChangeArrowheads="1"/>
            </p:cNvSpPr>
            <p:nvPr/>
          </p:nvSpPr>
          <p:spPr bwMode="auto">
            <a:xfrm>
              <a:off x="3165509" y="2651760"/>
              <a:ext cx="341754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采用邻接矩阵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右箭头 133"/>
            <p:cNvSpPr/>
            <p:nvPr/>
          </p:nvSpPr>
          <p:spPr>
            <a:xfrm rot="5400000">
              <a:off x="4348080" y="215482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699128" y="3284218"/>
            <a:ext cx="9816473" cy="523220"/>
            <a:chOff x="638167" y="1013457"/>
            <a:chExt cx="9816473" cy="523220"/>
          </a:xfrm>
        </p:grpSpPr>
        <p:grpSp>
          <p:nvGrpSpPr>
            <p:cNvPr id="136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7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92320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如何存储候选最短边集（连接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的候选最短边）？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Rectangle 42"/>
          <p:cNvSpPr>
            <a:spLocks noChangeArrowheads="1"/>
          </p:cNvSpPr>
          <p:nvPr/>
        </p:nvSpPr>
        <p:spPr bwMode="auto">
          <a:xfrm>
            <a:off x="1283526" y="4407528"/>
            <a:ext cx="8453438" cy="98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表示候选最短边的邻接点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lowcost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表示候选最短边的权值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44408" y="4498979"/>
            <a:ext cx="6886822" cy="1826206"/>
            <a:chOff x="3544408" y="4498978"/>
            <a:chExt cx="6886822" cy="1826206"/>
          </a:xfrm>
        </p:grpSpPr>
        <p:grpSp>
          <p:nvGrpSpPr>
            <p:cNvPr id="8" name="组合 7"/>
            <p:cNvGrpSpPr/>
            <p:nvPr/>
          </p:nvGrpSpPr>
          <p:grpSpPr>
            <a:xfrm>
              <a:off x="7531198" y="4498978"/>
              <a:ext cx="2723316" cy="812800"/>
              <a:chOff x="1654342" y="4971095"/>
              <a:chExt cx="2723316" cy="812800"/>
            </a:xfrm>
          </p:grpSpPr>
          <p:grpSp>
            <p:nvGrpSpPr>
              <p:cNvPr id="5" name="Group 2"/>
              <p:cNvGrpSpPr/>
              <p:nvPr/>
            </p:nvGrpSpPr>
            <p:grpSpPr bwMode="auto">
              <a:xfrm>
                <a:off x="1952811" y="4971095"/>
                <a:ext cx="2424847" cy="812800"/>
                <a:chOff x="2973" y="4498"/>
                <a:chExt cx="2540" cy="673"/>
              </a:xfrm>
              <a:noFill/>
            </p:grpSpPr>
            <p:sp>
              <p:nvSpPr>
                <p:cNvPr id="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973" y="4498"/>
                  <a:ext cx="2540" cy="673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ts val="35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24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adjvex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[</a:t>
                  </a:r>
                  <a:r>
                    <a:rPr kumimoji="0" lang="en-US" altLang="zh-CN" sz="24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 = j             </a:t>
                  </a:r>
                </a:p>
                <a:p>
                  <a:pPr marL="0" marR="0" lvl="0" indent="0" algn="just" defTabSz="914400" rtl="0" eaLnBrk="1" fontAlgn="base" latinLnBrk="0" hangingPunct="1">
                    <a:lnSpc>
                      <a:spcPts val="35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24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lowcost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[</a:t>
                  </a:r>
                  <a:r>
                    <a:rPr kumimoji="0" lang="en-US" altLang="zh-CN" sz="24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</a:t>
                  </a:r>
                  <a:r>
                    <a:rPr kumimoji="0" lang="en-US" altLang="zh-CN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 = w</a:t>
                  </a:r>
                  <a:endParaRPr kumimoji="0" lang="zh-CN" alt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3" name="右大括号 142"/>
              <p:cNvSpPr/>
              <p:nvPr/>
            </p:nvSpPr>
            <p:spPr>
              <a:xfrm flipH="1">
                <a:off x="1654342" y="5100320"/>
                <a:ext cx="195696" cy="648000"/>
              </a:xfrm>
              <a:prstGeom prst="rightBrace">
                <a:avLst>
                  <a:gd name="adj1" fmla="val 16840"/>
                  <a:gd name="adj2" fmla="val 50000"/>
                </a:avLst>
              </a:prstGeom>
              <a:ln w="25400">
                <a:solidFill>
                  <a:srgbClr val="50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3544408" y="5494187"/>
              <a:ext cx="688682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含义是：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候选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最短边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j,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的权值为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endPara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V-U</a:t>
              </a:r>
              <a:endPara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4" name="Text Box 3"/>
          <p:cNvSpPr txBox="1">
            <a:spLocks noChangeArrowheads="1"/>
          </p:cNvSpPr>
          <p:nvPr/>
        </p:nvSpPr>
        <p:spPr bwMode="auto">
          <a:xfrm>
            <a:off x="1470895" y="3750681"/>
            <a:ext cx="8266069" cy="55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{(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)34,(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)46,(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∞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∞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,(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)19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26" grpId="0"/>
      <p:bldP spid="142" grpId="0"/>
      <p:bldP spid="14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51872"/>
              </p:ext>
            </p:extLst>
          </p:nvPr>
        </p:nvGraphicFramePr>
        <p:xfrm>
          <a:off x="24152" y="54582"/>
          <a:ext cx="7151719" cy="6334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8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156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事件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vl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活动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l(i)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5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5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5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5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25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</a:t>
                      </a:r>
                      <a:r>
                        <a:rPr lang="en-US" sz="2400" kern="100" baseline="-2500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25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endParaRPr lang="zh-CN" sz="28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endParaRPr lang="zh-CN" sz="28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endParaRPr lang="zh-CN" sz="28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258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endParaRPr lang="zh-CN" sz="28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endParaRPr lang="zh-CN" sz="28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endParaRPr lang="zh-CN" sz="2800">
                        <a:effectLst/>
                        <a:latin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400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952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103879" y="2781078"/>
          <a:ext cx="5219477" cy="2375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Visio" r:id="rId3" imgW="7696287" imgH="3495589" progId="Visio.Drawing.15">
                  <p:embed/>
                </p:oleObj>
              </mc:Choice>
              <mc:Fallback>
                <p:oleObj name="Visio" r:id="rId3" imgW="7696287" imgH="349558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879" y="2781078"/>
                        <a:ext cx="5219477" cy="2375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600011" y="549347"/>
            <a:ext cx="3276101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334"/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(1) =</a:t>
            </a:r>
            <a:r>
              <a:rPr lang="en-US" sz="24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(1)-|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1</a:t>
            </a:r>
            <a:r>
              <a:rPr lang="en-US" sz="24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|=6-6=0</a:t>
            </a:r>
            <a:endParaRPr lang="zh-CN" altLang="en-US" sz="24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00010" y="1044112"/>
            <a:ext cx="3276101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334"/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l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(2) =</a:t>
            </a:r>
            <a:r>
              <a:rPr lang="en-US" sz="24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(2)-|</a:t>
            </a:r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4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4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2</a:t>
            </a:r>
            <a:r>
              <a:rPr lang="en-US" sz="2400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|=6-4=2</a:t>
            </a:r>
            <a:endParaRPr lang="zh-CN" altLang="en-US" sz="24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559" y="1552441"/>
            <a:ext cx="3276101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334"/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(3) =</a:t>
            </a:r>
            <a:r>
              <a:rPr lang="en-US" sz="24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(3)-|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0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3</a:t>
            </a:r>
            <a:r>
              <a:rPr lang="en-US" sz="24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|=8-5=3</a:t>
            </a:r>
            <a:endParaRPr lang="zh-CN" altLang="en-US" sz="24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6420" y="2093977"/>
            <a:ext cx="3276101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334"/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l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(4) =</a:t>
            </a:r>
            <a:r>
              <a:rPr lang="en-US" sz="24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(4)-|</a:t>
            </a:r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4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1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4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400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|=7-1=6</a:t>
            </a:r>
            <a:endParaRPr lang="zh-CN" altLang="en-US" sz="24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6473" y="2635512"/>
            <a:ext cx="3276101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334"/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(5) =</a:t>
            </a:r>
            <a:r>
              <a:rPr lang="en-US" sz="24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(4)-|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2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4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|=7-1=6</a:t>
            </a:r>
            <a:endParaRPr lang="zh-CN" altLang="en-US" sz="24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6473" y="3238452"/>
            <a:ext cx="3429953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334"/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l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(6) =</a:t>
            </a:r>
            <a:r>
              <a:rPr lang="en-US" sz="24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(5)-|</a:t>
            </a:r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4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3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4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5</a:t>
            </a:r>
            <a:r>
              <a:rPr lang="en-US" sz="2400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|=10-2=8</a:t>
            </a:r>
            <a:endParaRPr lang="zh-CN" altLang="en-US" sz="24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8200" y="3791874"/>
            <a:ext cx="3429953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334"/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(7) =</a:t>
            </a:r>
            <a:r>
              <a:rPr lang="en-US" sz="24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(6)-|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6</a:t>
            </a:r>
            <a:r>
              <a:rPr lang="en-US" sz="24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|=16-9=7</a:t>
            </a:r>
            <a:endParaRPr lang="zh-CN" altLang="en-US" sz="24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8200" y="4306293"/>
            <a:ext cx="3429953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334"/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l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(8) =</a:t>
            </a:r>
            <a:r>
              <a:rPr lang="en-US" sz="24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(7)-|</a:t>
            </a:r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4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4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4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7</a:t>
            </a:r>
            <a:r>
              <a:rPr lang="en-US" sz="2400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|=14-7=7</a:t>
            </a:r>
            <a:endParaRPr lang="zh-CN" altLang="en-US" sz="24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21616" y="4869500"/>
            <a:ext cx="3583806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334"/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(9) =</a:t>
            </a:r>
            <a:r>
              <a:rPr lang="en-US" sz="24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(7)-|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5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7</a:t>
            </a:r>
            <a:r>
              <a:rPr lang="en-US" sz="24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|=14-4=10</a:t>
            </a:r>
            <a:endParaRPr lang="zh-CN" altLang="en-US" sz="24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32619" y="5377656"/>
            <a:ext cx="3737659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334"/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l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(10) =</a:t>
            </a:r>
            <a:r>
              <a:rPr lang="en-US" sz="2400" i="1" kern="100" dirty="0" err="1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(8)-|</a:t>
            </a:r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4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6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400" i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400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8</a:t>
            </a:r>
            <a:r>
              <a:rPr lang="en-US" sz="2400" i="1" kern="100" baseline="-250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400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|=18-2=16</a:t>
            </a:r>
            <a:endParaRPr lang="zh-CN" altLang="en-US" sz="2400" kern="100" dirty="0">
              <a:solidFill>
                <a:srgbClr val="FF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50396" y="5871480"/>
            <a:ext cx="3726247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334"/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(11) =</a:t>
            </a:r>
            <a:r>
              <a:rPr lang="en-US" sz="2400" i="1" kern="100" dirty="0" err="1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vl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(8)-|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7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,</a:t>
            </a:r>
            <a:r>
              <a:rPr lang="en-US" sz="2400" i="1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v</a:t>
            </a:r>
            <a:r>
              <a:rPr lang="en-US" sz="2400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8</a:t>
            </a:r>
            <a:r>
              <a:rPr lang="en-US" sz="2400" i="1" kern="100" baseline="-250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 </a:t>
            </a:r>
            <a:r>
              <a:rPr lang="en-US" sz="2400" kern="100" dirty="0">
                <a:solidFill>
                  <a:srgbClr val="1F5281"/>
                </a:solidFill>
                <a:latin typeface="Times New Roman"/>
                <a:ea typeface="宋体"/>
                <a:cs typeface="Times New Roman"/>
              </a:rPr>
              <a:t>|=18-4=14</a:t>
            </a:r>
            <a:endParaRPr lang="zh-CN" altLang="en-US" sz="2400" kern="100" dirty="0">
              <a:solidFill>
                <a:srgbClr val="1F5281"/>
              </a:solidFill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49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5745" y="1147948"/>
            <a:ext cx="5264238" cy="4867072"/>
          </a:xfrm>
        </p:spPr>
        <p:txBody>
          <a:bodyPr/>
          <a:lstStyle/>
          <a:p>
            <a:r>
              <a:rPr lang="zh-CN" altLang="zh-CN"/>
              <a:t>如某个活动满足</a:t>
            </a:r>
            <a:r>
              <a:rPr lang="en-US" altLang="zh-CN" i="1"/>
              <a:t>e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)=</a:t>
            </a:r>
            <a:r>
              <a:rPr lang="en-US" altLang="zh-CN" i="1" smtClean="0"/>
              <a:t>l</a:t>
            </a:r>
            <a:r>
              <a:rPr lang="en-US" altLang="zh-CN" smtClean="0"/>
              <a:t>(</a:t>
            </a:r>
            <a:r>
              <a:rPr lang="en-US" altLang="zh-CN" i="1" smtClean="0"/>
              <a:t>i</a:t>
            </a:r>
            <a:r>
              <a:rPr lang="en-US" altLang="zh-CN" smtClean="0"/>
              <a:t>)</a:t>
            </a:r>
            <a:r>
              <a:rPr lang="zh-CN" altLang="zh-CN" smtClean="0"/>
              <a:t>，</a:t>
            </a:r>
            <a:r>
              <a:rPr lang="zh-CN" altLang="zh-CN"/>
              <a:t>则它是关键活动。因此，得到关键活动为</a:t>
            </a:r>
            <a:r>
              <a:rPr lang="en-US" altLang="zh-CN"/>
              <a:t>a1,a4,a7,a8,a10</a:t>
            </a:r>
            <a:r>
              <a:rPr lang="zh-CN" altLang="zh-CN"/>
              <a:t>和</a:t>
            </a:r>
            <a:r>
              <a:rPr lang="en-US" altLang="zh-CN"/>
              <a:t>a11</a:t>
            </a:r>
            <a:r>
              <a:rPr lang="zh-CN" altLang="zh-CN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获得关键活动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391844" y="837312"/>
          <a:ext cx="3612561" cy="5290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活动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l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en-US" sz="2800" kern="100" baseline="-250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en-US" sz="2800" kern="100" baseline="-2500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en-US" sz="2800" kern="100" baseline="-250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en-US" sz="2800" kern="100" baseline="-250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en-US" sz="2800" kern="100" baseline="-250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en-US" sz="2800" kern="100" baseline="-250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en-US" sz="2800" kern="100" baseline="-2500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en-US" sz="2800" kern="100" baseline="-250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en-US" sz="2800" kern="100" baseline="-25000">
                          <a:effectLst/>
                        </a:rPr>
                        <a:t>9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en-US" sz="2800" kern="100" baseline="-25000">
                          <a:effectLst/>
                        </a:rPr>
                        <a:t>10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r>
                        <a:rPr lang="en-US" sz="2800" kern="100" baseline="-2500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19" marR="91419" marT="952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在AOE网中一定只有一条关键路径。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73F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86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加快关键活动的进度一定会缩短最短工期。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91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关键活动的最早开始时间和最晚开始时间都不能推迟，否则会影响整个工期。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359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求出所有事件的最早发生时间后，即可确定最短工期。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47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如图6-14所示AOE网，活动a2的最早开始时间和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最晚开始时间是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，5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48755" y="1843406"/>
            <a:ext cx="3757295" cy="2720975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923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如图6-14所示AOE网，该AOE网的最短工期是（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48755" y="1843406"/>
            <a:ext cx="3757295" cy="2720975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946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如图6-14所示AOE网，事件v2的含义是什么？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pic>
        <p:nvPicPr>
          <p:cNvPr id="19" name="图片 18" descr="图片1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548755" y="1843406"/>
            <a:ext cx="3757295" cy="2720975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12661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12827001" y="1270000"/>
            <a:ext cx="3331845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活动a1和a2已经结束，活动a3可以开始。</a:t>
            </a:r>
          </a:p>
        </p:txBody>
      </p:sp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12" name="RemarkBack"/>
            <p:cNvSpPr/>
            <p:nvPr>
              <p:custDataLst>
                <p:tags r:id="rId22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23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24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2" name="组合 21"/>
          <p:cNvGrpSpPr/>
          <p:nvPr>
            <p:custDataLst>
              <p:tags r:id="rId9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18" name="RemarkBack"/>
            <p:cNvSpPr/>
            <p:nvPr>
              <p:custDataLst>
                <p:tags r:id="rId19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markBlock"/>
            <p:cNvSpPr/>
            <p:nvPr>
              <p:custDataLst>
                <p:tags r:id="rId20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3" name="RemarkBack"/>
          <p:cNvSpPr/>
          <p:nvPr>
            <p:custDataLst>
              <p:tags r:id="rId10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markBlock"/>
          <p:cNvSpPr/>
          <p:nvPr>
            <p:custDataLst>
              <p:tags r:id="rId11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markTitleText"/>
          <p:cNvSpPr txBox="1"/>
          <p:nvPr>
            <p:custDataLst>
              <p:tags r:id="rId12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3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7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44848" y="961018"/>
            <a:ext cx="1003517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初始时，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[v] = 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，表示将顶点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加入集合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中；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76225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v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edge[v][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272577"/>
            <a:ext cx="463648" cy="36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744846" y="1952674"/>
            <a:ext cx="1015175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</a:rPr>
              <a:t>)0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(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)34, 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)46, 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∞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∞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(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)19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}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95382" y="2839718"/>
            <a:ext cx="5227319" cy="1699117"/>
            <a:chOff x="2240281" y="2656964"/>
            <a:chExt cx="5227319" cy="1699117"/>
          </a:xfrm>
        </p:grpSpPr>
        <p:sp>
          <p:nvSpPr>
            <p:cNvPr id="20" name="Line 78"/>
            <p:cNvSpPr>
              <a:spLocks noChangeShapeType="1"/>
            </p:cNvSpPr>
            <p:nvPr/>
          </p:nvSpPr>
          <p:spPr bwMode="auto">
            <a:xfrm>
              <a:off x="4813936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19" name="Text Box 77"/>
            <p:cNvSpPr txBox="1">
              <a:spLocks noChangeArrowheads="1"/>
            </p:cNvSpPr>
            <p:nvPr/>
          </p:nvSpPr>
          <p:spPr bwMode="auto">
            <a:xfrm>
              <a:off x="4309746" y="3172778"/>
              <a:ext cx="3157854" cy="477054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0    0    0    0    0    0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79"/>
            <p:cNvSpPr>
              <a:spLocks noChangeShapeType="1"/>
            </p:cNvSpPr>
            <p:nvPr/>
          </p:nvSpPr>
          <p:spPr bwMode="auto">
            <a:xfrm>
              <a:off x="5347812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2" name="Line 80"/>
            <p:cNvSpPr>
              <a:spLocks noChangeShapeType="1"/>
            </p:cNvSpPr>
            <p:nvPr/>
          </p:nvSpPr>
          <p:spPr bwMode="auto">
            <a:xfrm>
              <a:off x="5881688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2240281" y="3131821"/>
              <a:ext cx="18754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err="1">
                  <a:latin typeface="Times New Roman" panose="02020603050405020304" pitchFamily="18" charset="0"/>
                </a:rPr>
                <a:t>a</a:t>
              </a:r>
              <a:r>
                <a:rPr lang="en-US" altLang="zh-CN" sz="2800" dirty="0" err="1" smtClean="0">
                  <a:latin typeface="Times New Roman" panose="02020603050405020304" pitchFamily="18" charset="0"/>
                </a:rPr>
                <a:t>djvex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[n]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93090" y="2656964"/>
              <a:ext cx="3074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0    1    2    3    4    5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80"/>
            <p:cNvSpPr>
              <a:spLocks noChangeShapeType="1"/>
            </p:cNvSpPr>
            <p:nvPr/>
          </p:nvSpPr>
          <p:spPr bwMode="auto">
            <a:xfrm>
              <a:off x="6415564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6949441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7" name="Line 78"/>
            <p:cNvSpPr>
              <a:spLocks noChangeShapeType="1"/>
            </p:cNvSpPr>
            <p:nvPr/>
          </p:nvSpPr>
          <p:spPr bwMode="auto">
            <a:xfrm>
              <a:off x="4813936" y="387381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8" name="Text Box 77"/>
            <p:cNvSpPr txBox="1">
              <a:spLocks noChangeArrowheads="1"/>
            </p:cNvSpPr>
            <p:nvPr/>
          </p:nvSpPr>
          <p:spPr bwMode="auto">
            <a:xfrm>
              <a:off x="4309746" y="3873818"/>
              <a:ext cx="3157854" cy="477054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34  46  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∞ 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∞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19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79"/>
            <p:cNvSpPr>
              <a:spLocks noChangeShapeType="1"/>
            </p:cNvSpPr>
            <p:nvPr/>
          </p:nvSpPr>
          <p:spPr bwMode="auto">
            <a:xfrm>
              <a:off x="5347812" y="387381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30" name="Line 80"/>
            <p:cNvSpPr>
              <a:spLocks noChangeShapeType="1"/>
            </p:cNvSpPr>
            <p:nvPr/>
          </p:nvSpPr>
          <p:spPr bwMode="auto">
            <a:xfrm>
              <a:off x="5881688" y="387381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31" name="Rectangle 81"/>
            <p:cNvSpPr>
              <a:spLocks noChangeArrowheads="1"/>
            </p:cNvSpPr>
            <p:nvPr/>
          </p:nvSpPr>
          <p:spPr bwMode="auto">
            <a:xfrm>
              <a:off x="2240281" y="3832861"/>
              <a:ext cx="20869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err="1" smtClean="0">
                  <a:latin typeface="Times New Roman" panose="02020603050405020304" pitchFamily="18" charset="0"/>
                </a:rPr>
                <a:t>lowcost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[n]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Line 80"/>
            <p:cNvSpPr>
              <a:spLocks noChangeShapeType="1"/>
            </p:cNvSpPr>
            <p:nvPr/>
          </p:nvSpPr>
          <p:spPr bwMode="auto">
            <a:xfrm>
              <a:off x="6415564" y="387381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33" name="Line 80"/>
            <p:cNvSpPr>
              <a:spLocks noChangeShapeType="1"/>
            </p:cNvSpPr>
            <p:nvPr/>
          </p:nvSpPr>
          <p:spPr bwMode="auto">
            <a:xfrm>
              <a:off x="6949441" y="387381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</p:grpSp>
      <p:sp>
        <p:nvSpPr>
          <p:cNvPr id="34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823322" y="3387391"/>
            <a:ext cx="3477948" cy="2640093"/>
            <a:chOff x="629619" y="1013518"/>
            <a:chExt cx="3477948" cy="2640093"/>
          </a:xfrm>
          <a:noFill/>
        </p:grpSpPr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9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0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3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783757" y="4699062"/>
            <a:ext cx="10517513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/>
              <a:t>已在生成树中的顶点到达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号顶点的</a:t>
            </a:r>
            <a:endParaRPr lang="en-US" altLang="zh-CN" sz="2000" dirty="0" smtClean="0"/>
          </a:p>
          <a:p>
            <a:pPr lvl="0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/>
              <a:t>最短边的权值 </a:t>
            </a:r>
            <a:r>
              <a:rPr lang="en-US" altLang="zh-CN" sz="2000" dirty="0" smtClean="0"/>
              <a:t>---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</a:p>
          <a:p>
            <a:pPr lvl="0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最短</a:t>
            </a:r>
            <a:r>
              <a:rPr lang="zh-CN" altLang="en-US" sz="2000" dirty="0" smtClean="0"/>
              <a:t>边的另一个顶点</a:t>
            </a:r>
            <a:r>
              <a:rPr lang="en-US" altLang="zh-CN" sz="2000" dirty="0" smtClean="0"/>
              <a:t>---</a:t>
            </a:r>
            <a:r>
              <a:rPr lang="en-US" altLang="zh-CN" sz="2000" dirty="0" err="1" smtClean="0"/>
              <a:t>adjvex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176150" y="4746590"/>
            <a:ext cx="2473351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/>
              <a:t>已在生成树中的顶点</a:t>
            </a:r>
            <a:r>
              <a:rPr lang="zh-CN" altLang="en-US" sz="2000" dirty="0"/>
              <a:t>的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值置为</a:t>
            </a:r>
            <a:r>
              <a:rPr lang="en-US" altLang="zh-CN" sz="2000" dirty="0" smtClean="0"/>
              <a:t>0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2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求解过程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16526"/>
              </p:ext>
            </p:extLst>
          </p:nvPr>
        </p:nvGraphicFramePr>
        <p:xfrm>
          <a:off x="262593" y="937547"/>
          <a:ext cx="8788102" cy="5615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84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65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9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510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480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迭代次数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加入</a:t>
                      </a:r>
                      <a:r>
                        <a:rPr lang="en-US" sz="2000" kern="100">
                          <a:effectLst/>
                        </a:rPr>
                        <a:t>TE</a:t>
                      </a:r>
                      <a:r>
                        <a:rPr lang="zh-CN" sz="2000" kern="100">
                          <a:effectLst/>
                        </a:rPr>
                        <a:t>的边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边长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加入</a:t>
                      </a:r>
                      <a:r>
                        <a:rPr lang="en-US" sz="2000" kern="100" dirty="0">
                          <a:effectLst/>
                        </a:rPr>
                        <a:t>U</a:t>
                      </a:r>
                      <a:r>
                        <a:rPr lang="zh-CN" sz="2000" kern="100" dirty="0">
                          <a:effectLst/>
                        </a:rPr>
                        <a:t>的顶点</a:t>
                      </a:r>
                      <a:r>
                        <a:rPr lang="en-US" sz="2000" kern="100" dirty="0">
                          <a:effectLst/>
                        </a:rPr>
                        <a:t>{0}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7030A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34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46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∞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∞</a:t>
                      </a:r>
                      <a:endParaRPr lang="zh-CN" altLang="zh-CN" sz="2000" kern="100" dirty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7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7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7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4" y="984181"/>
            <a:ext cx="3184478" cy="254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1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求解过程</a:t>
            </a:r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72265"/>
              </p:ext>
            </p:extLst>
          </p:nvPr>
        </p:nvGraphicFramePr>
        <p:xfrm>
          <a:off x="262593" y="937547"/>
          <a:ext cx="8788102" cy="5615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84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65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9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510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480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迭代次数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加入</a:t>
                      </a:r>
                      <a:r>
                        <a:rPr lang="en-US" sz="2000" kern="100">
                          <a:effectLst/>
                        </a:rPr>
                        <a:t>TE</a:t>
                      </a:r>
                      <a:r>
                        <a:rPr lang="zh-CN" sz="2000" kern="100">
                          <a:effectLst/>
                        </a:rPr>
                        <a:t>的边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边长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加入</a:t>
                      </a:r>
                      <a:r>
                        <a:rPr lang="en-US" sz="2000" kern="100" dirty="0">
                          <a:effectLst/>
                        </a:rPr>
                        <a:t>U</a:t>
                      </a:r>
                      <a:r>
                        <a:rPr lang="zh-CN" sz="2000" kern="100" dirty="0">
                          <a:effectLst/>
                        </a:rPr>
                        <a:t>的顶点</a:t>
                      </a:r>
                      <a:r>
                        <a:rPr lang="en-US" sz="2000" kern="100" dirty="0">
                          <a:effectLst/>
                        </a:rPr>
                        <a:t>{0}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34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46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∞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effectLst/>
                        </a:rPr>
                        <a:t>∞</a:t>
                      </a:r>
                      <a:endParaRPr lang="zh-CN" altLang="zh-CN" sz="2000" kern="10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34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zh-CN" alt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0,5</a:t>
                      </a: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zh-CN" alt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(5,2)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zh-CN" alt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(2,3)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alt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(5,4)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7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7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lowcost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alt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(4,1)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7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smtClean="0">
                          <a:effectLst/>
                        </a:rPr>
                        <a:t>adjvex</a:t>
                      </a:r>
                      <a:endParaRPr lang="zh-CN" altLang="zh-CN" sz="2000" kern="100" smtClean="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4" y="984181"/>
            <a:ext cx="3184478" cy="254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27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2282446"/>
            <a:ext cx="463648" cy="36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37789" y="1661677"/>
            <a:ext cx="10517513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每一次迭代，设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中的最小权值是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[j]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令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 = 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，表示将顶点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加入集合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中；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91835" y="3869820"/>
            <a:ext cx="8005822" cy="1011447"/>
            <a:chOff x="1768054" y="4997126"/>
            <a:chExt cx="8005822" cy="1011447"/>
          </a:xfrm>
        </p:grpSpPr>
        <p:grpSp>
          <p:nvGrpSpPr>
            <p:cNvPr id="15" name="组合 14"/>
            <p:cNvGrpSpPr/>
            <p:nvPr/>
          </p:nvGrpSpPr>
          <p:grpSpPr>
            <a:xfrm>
              <a:off x="1768054" y="4997126"/>
              <a:ext cx="6487226" cy="1011447"/>
              <a:chOff x="1480918" y="4434520"/>
              <a:chExt cx="6487226" cy="1011447"/>
            </a:xfrm>
          </p:grpSpPr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1768054" y="4434520"/>
                <a:ext cx="6200090" cy="101144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lnSpc>
                    <a:spcPts val="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lowcost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 =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min{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lowcost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],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edge[</a:t>
                </a:r>
                <a:r>
                  <a:rPr lang="en-US" altLang="zh-CN" sz="24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][j]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 fontAlgn="base">
                  <a:lnSpc>
                    <a:spcPts val="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edge[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][j] &lt;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lowcost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adjvex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 =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8" name="右大括号 37"/>
              <p:cNvSpPr/>
              <p:nvPr/>
            </p:nvSpPr>
            <p:spPr>
              <a:xfrm flipH="1">
                <a:off x="1480918" y="4703606"/>
                <a:ext cx="195696" cy="648000"/>
              </a:xfrm>
              <a:prstGeom prst="rightBrace">
                <a:avLst>
                  <a:gd name="adj1" fmla="val 16840"/>
                  <a:gd name="adj2" fmla="val 50000"/>
                </a:avLst>
              </a:prstGeom>
              <a:ln w="25400">
                <a:solidFill>
                  <a:srgbClr val="50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7477756" y="5254159"/>
              <a:ext cx="2296120" cy="541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indent="276225" fontAlgn="base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0≤ </a:t>
              </a:r>
              <a:r>
                <a:rPr lang="en-US" altLang="zh-CN" sz="2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≤ n-1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68628" y="3088666"/>
            <a:ext cx="10517513" cy="541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由于顶点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从集合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进入集合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，候选最短边集发生变化，需要更新：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7" name="Rounded Rectangle 10"/>
          <p:cNvSpPr/>
          <p:nvPr/>
        </p:nvSpPr>
        <p:spPr>
          <a:xfrm>
            <a:off x="542922" y="414178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602326" y="369403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8627" y="5194829"/>
            <a:ext cx="10517513" cy="93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/>
              <a:t>贪心</a:t>
            </a:r>
            <a:r>
              <a:rPr lang="zh-CN" altLang="zh-CN" sz="2000" dirty="0"/>
              <a:t>算法通过一系列的选择得到问题的解。它所做的每个选择都是当前状态下的局部最优选择，即贪心选择。如果问题的局部最优解能代替整体最优解，则贪心算法是有效的。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67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188509" y="455264"/>
            <a:ext cx="2628000" cy="2027436"/>
            <a:chOff x="629619" y="1013518"/>
            <a:chExt cx="3477948" cy="2640093"/>
          </a:xfrm>
          <a:noFill/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6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7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8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9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1242102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68"/>
            <p:cNvSpPr txBox="1">
              <a:spLocks noChangeArrowheads="1"/>
            </p:cNvSpPr>
            <p:nvPr/>
          </p:nvSpPr>
          <p:spPr bwMode="auto">
            <a:xfrm>
              <a:off x="143373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68"/>
            <p:cNvSpPr txBox="1">
              <a:spLocks noChangeArrowheads="1"/>
            </p:cNvSpPr>
            <p:nvPr/>
          </p:nvSpPr>
          <p:spPr bwMode="auto">
            <a:xfrm>
              <a:off x="285060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" name="Text Box 68"/>
            <p:cNvSpPr txBox="1">
              <a:spLocks noChangeArrowheads="1"/>
            </p:cNvSpPr>
            <p:nvPr/>
          </p:nvSpPr>
          <p:spPr bwMode="auto">
            <a:xfrm>
              <a:off x="3500219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519884" y="1844997"/>
            <a:ext cx="5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72640" y="1660331"/>
            <a:ext cx="3761146" cy="861774"/>
            <a:chOff x="2072640" y="1660331"/>
            <a:chExt cx="3761146" cy="861774"/>
          </a:xfrm>
        </p:grpSpPr>
        <p:sp>
          <p:nvSpPr>
            <p:cNvPr id="127" name="TextBox 126"/>
            <p:cNvSpPr txBox="1"/>
            <p:nvPr/>
          </p:nvSpPr>
          <p:spPr>
            <a:xfrm>
              <a:off x="2072640" y="1660331"/>
              <a:ext cx="477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585425" y="1660331"/>
              <a:ext cx="630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34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16373" y="1660331"/>
              <a:ext cx="630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46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890983" y="1660331"/>
              <a:ext cx="6309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∞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65595" y="1660331"/>
              <a:ext cx="6309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∞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02838" y="1660331"/>
              <a:ext cx="6309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</a:rPr>
                <a:t>19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26721" y="835263"/>
            <a:ext cx="8640000" cy="1656000"/>
          </a:xfrm>
          <a:prstGeom prst="rect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41961" y="1710581"/>
            <a:ext cx="864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1104644" y="1663262"/>
            <a:ext cx="165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172" y="1238149"/>
            <a:ext cx="837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顶点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U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8172" y="1644977"/>
            <a:ext cx="1410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djvex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lowcost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rot="5400000">
            <a:off x="5021323" y="1663262"/>
            <a:ext cx="165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5400000">
            <a:off x="6956803" y="1664551"/>
            <a:ext cx="165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4368543" y="1663262"/>
            <a:ext cx="165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>
            <a:off x="3715763" y="1663262"/>
            <a:ext cx="165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>
            <a:off x="1757424" y="1663262"/>
            <a:ext cx="165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2410204" y="1663262"/>
            <a:ext cx="165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3062983" y="1663262"/>
            <a:ext cx="165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40064" y="819093"/>
            <a:ext cx="825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下标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0       1      2       3       4      5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8377" y="2825680"/>
            <a:ext cx="10764000" cy="275973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MGraph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:: Prim(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/*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假设从顶点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j, k,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68378" y="5232470"/>
            <a:ext cx="9984448" cy="37446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0;         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400" dirty="0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将顶点</a:t>
            </a:r>
            <a:r>
              <a:rPr lang="en-US" altLang="zh-CN" sz="2400" dirty="0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400" dirty="0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加入集合</a:t>
            </a:r>
            <a:r>
              <a:rPr lang="en-US" altLang="zh-CN" sz="2400" dirty="0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U*/</a:t>
            </a:r>
            <a:endParaRPr lang="zh-CN" altLang="zh-CN" sz="2400" dirty="0">
              <a:solidFill>
                <a:srgbClr val="6E6E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7090" y="3832235"/>
            <a:ext cx="10764000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                         /*</a:t>
            </a:r>
            <a:r>
              <a:rPr lang="zh-CN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初始化辅助数组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shortEdge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edge[v][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v;</a:t>
            </a:r>
            <a:endParaRPr lang="zh-CN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134" grpId="0"/>
      <p:bldP spid="53" grpId="0" animBg="1"/>
      <p:bldP spid="55" grpId="0"/>
      <p:bldP spid="55" grpId="1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6519884" y="1844997"/>
            <a:ext cx="5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072640" y="1660331"/>
            <a:ext cx="3761146" cy="861774"/>
            <a:chOff x="2072640" y="1660331"/>
            <a:chExt cx="3761146" cy="861774"/>
          </a:xfrm>
        </p:grpSpPr>
        <p:sp>
          <p:nvSpPr>
            <p:cNvPr id="90" name="TextBox 89"/>
            <p:cNvSpPr txBox="1"/>
            <p:nvPr/>
          </p:nvSpPr>
          <p:spPr>
            <a:xfrm>
              <a:off x="2072640" y="1660331"/>
              <a:ext cx="477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85425" y="1660331"/>
              <a:ext cx="630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34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16373" y="1660331"/>
              <a:ext cx="630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46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90983" y="1660331"/>
              <a:ext cx="6309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∞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65595" y="1660331"/>
              <a:ext cx="6309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∞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202838" y="1660331"/>
              <a:ext cx="6309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</a:rPr>
                <a:t>19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7830525" y="1872285"/>
            <a:ext cx="132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)19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26721" y="835262"/>
            <a:ext cx="8640000" cy="2376000"/>
          </a:xfrm>
          <a:prstGeom prst="rect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441961" y="1710581"/>
            <a:ext cx="864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rot="5400000">
            <a:off x="744643" y="2023262"/>
            <a:ext cx="237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8172" y="1238149"/>
            <a:ext cx="91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顶点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U       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边及权值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8172" y="1644977"/>
            <a:ext cx="1410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djvex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lowcost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2" name="直接连接符 131"/>
          <p:cNvCxnSpPr/>
          <p:nvPr/>
        </p:nvCxnSpPr>
        <p:spPr>
          <a:xfrm rot="5400000">
            <a:off x="4661323" y="2023262"/>
            <a:ext cx="237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6596803" y="2024551"/>
            <a:ext cx="237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rot="5400000">
            <a:off x="4008543" y="2023262"/>
            <a:ext cx="237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rot="5400000">
            <a:off x="3355763" y="2023262"/>
            <a:ext cx="237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1397423" y="2023262"/>
            <a:ext cx="237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rot="5400000">
            <a:off x="2050203" y="2023262"/>
            <a:ext cx="237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2702983" y="2023262"/>
            <a:ext cx="2376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426721" y="2464434"/>
            <a:ext cx="864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58172" y="2407582"/>
            <a:ext cx="1410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djvex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lowcost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40064" y="819093"/>
            <a:ext cx="825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下标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0       1      2       3       4      5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432271" y="2592247"/>
            <a:ext cx="1004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4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2584156" y="2407284"/>
            <a:ext cx="3248361" cy="861774"/>
            <a:chOff x="2585425" y="1660331"/>
            <a:chExt cx="3248361" cy="861774"/>
          </a:xfrm>
        </p:grpSpPr>
        <p:sp>
          <p:nvSpPr>
            <p:cNvPr id="159" name="TextBox 158"/>
            <p:cNvSpPr txBox="1"/>
            <p:nvPr/>
          </p:nvSpPr>
          <p:spPr>
            <a:xfrm>
              <a:off x="2585425" y="1660331"/>
              <a:ext cx="630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34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16373" y="1660331"/>
              <a:ext cx="630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90983" y="1660331"/>
              <a:ext cx="6309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</a:p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</a:rPr>
                <a:t>25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565595" y="1660331"/>
              <a:ext cx="6309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</a:rPr>
                <a:t>26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02838" y="1660331"/>
              <a:ext cx="6309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 algn="ctr"/>
              <a:r>
                <a:rPr lang="en-US" altLang="zh-CN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9188509" y="455264"/>
            <a:ext cx="2628000" cy="2027436"/>
            <a:chOff x="629619" y="1013518"/>
            <a:chExt cx="3477948" cy="2640093"/>
          </a:xfrm>
          <a:noFill/>
        </p:grpSpPr>
        <p:sp>
          <p:nvSpPr>
            <p:cNvPr id="216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218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220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224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226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227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228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229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230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231" name="Text Box 68"/>
            <p:cNvSpPr txBox="1">
              <a:spLocks noChangeArrowheads="1"/>
            </p:cNvSpPr>
            <p:nvPr/>
          </p:nvSpPr>
          <p:spPr bwMode="auto">
            <a:xfrm>
              <a:off x="1242102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2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3" name="Text Box 68"/>
            <p:cNvSpPr txBox="1">
              <a:spLocks noChangeArrowheads="1"/>
            </p:cNvSpPr>
            <p:nvPr/>
          </p:nvSpPr>
          <p:spPr bwMode="auto">
            <a:xfrm>
              <a:off x="143373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4" name="Text Box 68"/>
            <p:cNvSpPr txBox="1">
              <a:spLocks noChangeArrowheads="1"/>
            </p:cNvSpPr>
            <p:nvPr/>
          </p:nvSpPr>
          <p:spPr bwMode="auto">
            <a:xfrm>
              <a:off x="285060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8" name="Text Box 68"/>
            <p:cNvSpPr txBox="1">
              <a:spLocks noChangeArrowheads="1"/>
            </p:cNvSpPr>
            <p:nvPr/>
          </p:nvSpPr>
          <p:spPr bwMode="auto">
            <a:xfrm>
              <a:off x="3500219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9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2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67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25811" y="3253818"/>
            <a:ext cx="10764000" cy="297773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= 1; k &lt;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k++)                                 /*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MinEdge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寻找最短边的邻接点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&lt;&lt;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 &lt;&lt;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0; 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65" name="矩形 64"/>
          <p:cNvSpPr/>
          <p:nvPr/>
        </p:nvSpPr>
        <p:spPr>
          <a:xfrm>
            <a:off x="725811" y="4592453"/>
            <a:ext cx="10764000" cy="137473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(edge[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&lt;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j;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56" grpId="0"/>
      <p:bldP spid="64" grpId="0" animBg="1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161" y="692080"/>
            <a:ext cx="9890760" cy="5454378"/>
          </a:xfrm>
          <a:prstGeom prst="rect">
            <a:avLst/>
          </a:prstGeom>
          <a:solidFill>
            <a:schemeClr val="bg1"/>
          </a:solidFill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Prim(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MGraph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*G,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7019441" y="2003109"/>
            <a:ext cx="1058863" cy="457200"/>
            <a:chOff x="4710" y="1781"/>
            <a:chExt cx="667" cy="288"/>
          </a:xfrm>
        </p:grpSpPr>
        <p:sp>
          <p:nvSpPr>
            <p:cNvPr id="6" name="AutoShape 9"/>
            <p:cNvSpPr/>
            <p:nvPr/>
          </p:nvSpPr>
          <p:spPr bwMode="auto">
            <a:xfrm>
              <a:off x="4710" y="1791"/>
              <a:ext cx="119" cy="257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828" y="1781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O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8" name="Group 17"/>
          <p:cNvGrpSpPr/>
          <p:nvPr/>
        </p:nvGrpSpPr>
        <p:grpSpPr bwMode="auto">
          <a:xfrm>
            <a:off x="6566209" y="3547547"/>
            <a:ext cx="1144587" cy="514350"/>
            <a:chOff x="5033" y="3000"/>
            <a:chExt cx="721" cy="324"/>
          </a:xfrm>
        </p:grpSpPr>
        <p:sp>
          <p:nvSpPr>
            <p:cNvPr id="9" name="AutoShape 11"/>
            <p:cNvSpPr/>
            <p:nvPr/>
          </p:nvSpPr>
          <p:spPr bwMode="auto">
            <a:xfrm>
              <a:off x="5033" y="3053"/>
              <a:ext cx="183" cy="271"/>
            </a:xfrm>
            <a:prstGeom prst="rightBrace">
              <a:avLst>
                <a:gd name="adj1" fmla="val 7035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216" y="3000"/>
              <a:ext cx="5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11" name="Group 18"/>
          <p:cNvGrpSpPr/>
          <p:nvPr/>
        </p:nvGrpSpPr>
        <p:grpSpPr bwMode="auto">
          <a:xfrm>
            <a:off x="7138503" y="4441824"/>
            <a:ext cx="1058862" cy="581024"/>
            <a:chOff x="3777" y="3346"/>
            <a:chExt cx="667" cy="366"/>
          </a:xfrm>
        </p:grpSpPr>
        <p:sp>
          <p:nvSpPr>
            <p:cNvPr id="12" name="AutoShape 13"/>
            <p:cNvSpPr/>
            <p:nvPr/>
          </p:nvSpPr>
          <p:spPr bwMode="auto">
            <a:xfrm>
              <a:off x="3777" y="3455"/>
              <a:ext cx="119" cy="257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95" y="3346"/>
              <a:ext cx="5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O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59685" y="551060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40681" y="5495365"/>
            <a:ext cx="2324487" cy="523220"/>
            <a:chOff x="5440680" y="5495364"/>
            <a:chExt cx="2324487" cy="52322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485423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altLang="zh-CN" sz="2800" baseline="30000" dirty="0" smtClean="0">
                  <a:latin typeface="Times New Roman" panose="02020603050405020304" pitchFamily="18" charset="0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910307" y="4295992"/>
            <a:ext cx="9890760" cy="127214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G-&gt;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G-&gt;edge[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&lt;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{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G-&gt;edge[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j;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9161" y="1537359"/>
            <a:ext cx="9890760" cy="127214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G-&gt;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G-&gt;edge[v][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v;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9161" y="2748542"/>
            <a:ext cx="9890760" cy="38728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0;              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6015" y="3084391"/>
            <a:ext cx="8846484" cy="27469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 = 1; k &lt; G-&gt;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k++)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j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MinEdge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G-&gt;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("(%d, %d)%d ", j,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[j],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 = 0;                              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23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67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9367935" y="5930575"/>
            <a:ext cx="1073020" cy="339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无向图的生成树是该图的一个极小连通子图。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73F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2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6-4-1    Prim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Prim算法采用（   ）作为图的存储结构。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链接存储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邻接矩阵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邻接表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对于如图6-8所示无向连通图，最小生成树的代价是（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59450" y="1904366"/>
            <a:ext cx="4146550" cy="3049905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对于如图6-8所示无向连通图，从顶点d出发用Prim算法构造最小生成树，加入最小生成树的第4条边是（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(f, e)2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(b, e)3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(f, b)3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(b, a)5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12890" y="2307591"/>
            <a:ext cx="4146550" cy="3049905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Prim算法如何存储候选最短边集？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12661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12827001" y="1270001"/>
            <a:ext cx="3331845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设数组adjvex[n]和lowcost[n]分别存储候选最短边的邻接点和权值。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12" name="RemarkBack"/>
            <p:cNvSpPr/>
            <p:nvPr>
              <p:custDataLst>
                <p:tags r:id="rId18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19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8" name="RemarkBack"/>
          <p:cNvSpPr/>
          <p:nvPr>
            <p:custDataLst>
              <p:tags r:id="rId9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markBlock"/>
          <p:cNvSpPr/>
          <p:nvPr>
            <p:custDataLst>
              <p:tags r:id="rId10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TitleText"/>
          <p:cNvSpPr txBox="1"/>
          <p:nvPr>
            <p:custDataLst>
              <p:tags r:id="rId11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2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6-4-2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Kruskal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26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50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16603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1595040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964746" y="252732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2" y="2462015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40"/>
          <p:cNvGrpSpPr/>
          <p:nvPr/>
        </p:nvGrpSpPr>
        <p:grpSpPr>
          <a:xfrm>
            <a:off x="1964746" y="339430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9862" y="3328991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40"/>
          <p:cNvGrpSpPr/>
          <p:nvPr/>
        </p:nvGrpSpPr>
        <p:grpSpPr>
          <a:xfrm>
            <a:off x="1964746" y="42612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709862" y="4195967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2506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29" grpId="0"/>
      <p:bldP spid="42" grpId="0"/>
      <p:bldP spid="47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238082" y="1686234"/>
            <a:ext cx="4217401" cy="46166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找到连接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4162" y="963891"/>
            <a:ext cx="7804560" cy="523220"/>
            <a:chOff x="897522" y="963891"/>
            <a:chExt cx="7804560" cy="523220"/>
          </a:xfrm>
        </p:grpSpPr>
        <p:grpSp>
          <p:nvGrpSpPr>
            <p:cNvPr id="7" name="Group 31"/>
            <p:cNvGrpSpPr/>
            <p:nvPr/>
          </p:nvGrpSpPr>
          <p:grpSpPr>
            <a:xfrm>
              <a:off x="897522" y="10297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477363" y="963891"/>
              <a:ext cx="722471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Prim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算法的关键是什么？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72465" y="1322794"/>
            <a:ext cx="4091575" cy="1217665"/>
            <a:chOff x="5463905" y="1261833"/>
            <a:chExt cx="4091575" cy="1217665"/>
          </a:xfrm>
        </p:grpSpPr>
        <p:sp>
          <p:nvSpPr>
            <p:cNvPr id="13" name="右大括号 12"/>
            <p:cNvSpPr/>
            <p:nvPr/>
          </p:nvSpPr>
          <p:spPr>
            <a:xfrm flipH="1">
              <a:off x="5463905" y="1492666"/>
              <a:ext cx="195696" cy="756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730240" y="1261833"/>
              <a:ext cx="1295400" cy="46166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短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 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730240" y="2017833"/>
              <a:ext cx="3825240" cy="46166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顶点分别位于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 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9982" y="3362696"/>
            <a:ext cx="10236618" cy="523220"/>
            <a:chOff x="659982" y="3362695"/>
            <a:chExt cx="10236618" cy="523220"/>
          </a:xfrm>
        </p:grpSpPr>
        <p:grpSp>
          <p:nvGrpSpPr>
            <p:cNvPr id="18" name="Group 109"/>
            <p:cNvGrpSpPr/>
            <p:nvPr/>
          </p:nvGrpSpPr>
          <p:grpSpPr>
            <a:xfrm>
              <a:off x="659982" y="3445304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1421399" y="3362695"/>
              <a:ext cx="9475201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Prim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算法：先构造满足条件的候选最短边集，再查找最短边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9982" y="4078976"/>
            <a:ext cx="10236618" cy="523220"/>
            <a:chOff x="659982" y="4078975"/>
            <a:chExt cx="10236618" cy="523220"/>
          </a:xfrm>
        </p:grpSpPr>
        <p:grpSp>
          <p:nvGrpSpPr>
            <p:cNvPr id="34" name="Group 109"/>
            <p:cNvGrpSpPr/>
            <p:nvPr/>
          </p:nvGrpSpPr>
          <p:grpSpPr>
            <a:xfrm>
              <a:off x="659982" y="4161584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3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1421399" y="4078975"/>
              <a:ext cx="9475201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Kruskal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算法：先查找最短边，再判断是否满足条件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59982" y="4810496"/>
            <a:ext cx="10236618" cy="523220"/>
            <a:chOff x="659982" y="4078975"/>
            <a:chExt cx="10236618" cy="523220"/>
          </a:xfrm>
        </p:grpSpPr>
        <p:grpSp>
          <p:nvGrpSpPr>
            <p:cNvPr id="52" name="Group 109"/>
            <p:cNvGrpSpPr/>
            <p:nvPr/>
          </p:nvGrpSpPr>
          <p:grpSpPr>
            <a:xfrm>
              <a:off x="659982" y="4161584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4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1421399" y="4078975"/>
              <a:ext cx="9475201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Prim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算法和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Kruskal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算法都是采用贪心法，区别是贪心策略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8611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6287" y="990600"/>
            <a:ext cx="10197473" cy="457200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输入：无向连通网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G=(V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输出：最小生成树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T=(U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U=V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TE={ }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重复下述操作直到所有顶点位于一个连通分量：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中选取最短边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v);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2.2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位于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两个连通分量，则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2.2.1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2.2.2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将这两个连通分量合成一个连通分量；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2.3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v)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参加后续最短边的选取；</a:t>
            </a:r>
          </a:p>
        </p:txBody>
      </p:sp>
      <p:sp>
        <p:nvSpPr>
          <p:cNvPr id="5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0795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1790" y="3464009"/>
            <a:ext cx="3477948" cy="2640093"/>
            <a:chOff x="629619" y="1013518"/>
            <a:chExt cx="3477948" cy="2640093"/>
          </a:xfrm>
          <a:solidFill>
            <a:srgbClr val="B4B4BE"/>
          </a:solidFill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0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6" name="Text Box 57"/>
          <p:cNvSpPr txBox="1">
            <a:spLocks noChangeArrowheads="1"/>
          </p:cNvSpPr>
          <p:nvPr/>
        </p:nvSpPr>
        <p:spPr bwMode="auto">
          <a:xfrm>
            <a:off x="4995961" y="1508983"/>
            <a:ext cx="6876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9" name="Text Box 57"/>
          <p:cNvSpPr txBox="1">
            <a:spLocks noChangeArrowheads="1"/>
          </p:cNvSpPr>
          <p:nvPr/>
        </p:nvSpPr>
        <p:spPr bwMode="auto">
          <a:xfrm>
            <a:off x="4396757" y="2214561"/>
            <a:ext cx="7200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第一次迭代：连通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2" name="Text Box 57"/>
          <p:cNvSpPr txBox="1">
            <a:spLocks noChangeArrowheads="1"/>
          </p:cNvSpPr>
          <p:nvPr/>
        </p:nvSpPr>
        <p:spPr bwMode="auto">
          <a:xfrm>
            <a:off x="4396757" y="2920139"/>
            <a:ext cx="7200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次迭代：连通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5" name="Text Box 57"/>
          <p:cNvSpPr txBox="1">
            <a:spLocks noChangeArrowheads="1"/>
          </p:cNvSpPr>
          <p:nvPr/>
        </p:nvSpPr>
        <p:spPr bwMode="auto">
          <a:xfrm>
            <a:off x="4396757" y="3625717"/>
            <a:ext cx="7200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第三次迭代：连通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8" name="Text Box 57"/>
          <p:cNvSpPr txBox="1">
            <a:spLocks noChangeArrowheads="1"/>
          </p:cNvSpPr>
          <p:nvPr/>
        </p:nvSpPr>
        <p:spPr bwMode="auto">
          <a:xfrm>
            <a:off x="4396757" y="4331295"/>
            <a:ext cx="7200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次迭代：连通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}, 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6" name="Oval 7"/>
          <p:cNvSpPr>
            <a:spLocks noChangeArrowheads="1"/>
          </p:cNvSpPr>
          <p:nvPr/>
        </p:nvSpPr>
        <p:spPr bwMode="auto">
          <a:xfrm>
            <a:off x="611789" y="1544537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Oval 7"/>
          <p:cNvSpPr>
            <a:spLocks noChangeArrowheads="1"/>
          </p:cNvSpPr>
          <p:nvPr/>
        </p:nvSpPr>
        <p:spPr bwMode="auto">
          <a:xfrm>
            <a:off x="2117695" y="706783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Oval 7"/>
          <p:cNvSpPr>
            <a:spLocks noChangeArrowheads="1"/>
          </p:cNvSpPr>
          <p:nvPr/>
        </p:nvSpPr>
        <p:spPr bwMode="auto">
          <a:xfrm>
            <a:off x="1213236" y="291487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Oval 7"/>
          <p:cNvSpPr>
            <a:spLocks noChangeArrowheads="1"/>
          </p:cNvSpPr>
          <p:nvPr/>
        </p:nvSpPr>
        <p:spPr bwMode="auto">
          <a:xfrm>
            <a:off x="3620003" y="1544537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Oval 7"/>
          <p:cNvSpPr>
            <a:spLocks noChangeArrowheads="1"/>
          </p:cNvSpPr>
          <p:nvPr/>
        </p:nvSpPr>
        <p:spPr bwMode="auto">
          <a:xfrm>
            <a:off x="3010403" y="291487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Oval 7"/>
          <p:cNvSpPr>
            <a:spLocks noChangeArrowheads="1"/>
          </p:cNvSpPr>
          <p:nvPr/>
        </p:nvSpPr>
        <p:spPr bwMode="auto">
          <a:xfrm>
            <a:off x="2117695" y="183930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49202" y="890139"/>
            <a:ext cx="1149014" cy="722284"/>
            <a:chOff x="2549202" y="890139"/>
            <a:chExt cx="1149014" cy="722284"/>
          </a:xfrm>
        </p:grpSpPr>
        <p:sp>
          <p:nvSpPr>
            <p:cNvPr id="317" name="Freeform 17"/>
            <p:cNvSpPr/>
            <p:nvPr/>
          </p:nvSpPr>
          <p:spPr bwMode="auto">
            <a:xfrm flipV="1">
              <a:off x="2549202" y="1000423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18" name="Text Box 68"/>
            <p:cNvSpPr txBox="1">
              <a:spLocks noChangeArrowheads="1"/>
            </p:cNvSpPr>
            <p:nvPr/>
          </p:nvSpPr>
          <p:spPr bwMode="auto">
            <a:xfrm>
              <a:off x="2995163" y="890139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38903" y="2789762"/>
            <a:ext cx="1368000" cy="461665"/>
            <a:chOff x="1638903" y="2789762"/>
            <a:chExt cx="1368000" cy="461665"/>
          </a:xfrm>
        </p:grpSpPr>
        <p:sp>
          <p:nvSpPr>
            <p:cNvPr id="320" name="Line 16"/>
            <p:cNvSpPr>
              <a:spLocks noChangeShapeType="1"/>
            </p:cNvSpPr>
            <p:nvPr/>
          </p:nvSpPr>
          <p:spPr bwMode="auto">
            <a:xfrm>
              <a:off x="1638903" y="3189592"/>
              <a:ext cx="1368000" cy="0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1" name="Text Box 68"/>
            <p:cNvSpPr txBox="1">
              <a:spLocks noChangeArrowheads="1"/>
            </p:cNvSpPr>
            <p:nvPr/>
          </p:nvSpPr>
          <p:spPr bwMode="auto">
            <a:xfrm>
              <a:off x="2030020" y="2789762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09664" y="2252642"/>
            <a:ext cx="858786" cy="720000"/>
            <a:chOff x="1409664" y="2252642"/>
            <a:chExt cx="858786" cy="720000"/>
          </a:xfrm>
        </p:grpSpPr>
        <p:sp>
          <p:nvSpPr>
            <p:cNvPr id="323" name="Freeform 17"/>
            <p:cNvSpPr/>
            <p:nvPr/>
          </p:nvSpPr>
          <p:spPr bwMode="auto">
            <a:xfrm>
              <a:off x="1548450" y="2252642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4" name="Text Box 68"/>
            <p:cNvSpPr txBox="1">
              <a:spLocks noChangeArrowheads="1"/>
            </p:cNvSpPr>
            <p:nvPr/>
          </p:nvSpPr>
          <p:spPr bwMode="auto">
            <a:xfrm>
              <a:off x="1409664" y="2291615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49784" y="1409737"/>
            <a:ext cx="1070308" cy="590361"/>
            <a:chOff x="2549783" y="1409736"/>
            <a:chExt cx="1070308" cy="590361"/>
          </a:xfrm>
        </p:grpSpPr>
        <p:sp>
          <p:nvSpPr>
            <p:cNvPr id="326" name="Freeform 17"/>
            <p:cNvSpPr/>
            <p:nvPr/>
          </p:nvSpPr>
          <p:spPr bwMode="auto">
            <a:xfrm>
              <a:off x="2549783" y="1748097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7" name="Text Box 68"/>
            <p:cNvSpPr txBox="1">
              <a:spLocks noChangeArrowheads="1"/>
            </p:cNvSpPr>
            <p:nvPr/>
          </p:nvSpPr>
          <p:spPr bwMode="auto">
            <a:xfrm>
              <a:off x="2832860" y="1409736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39513" y="1522378"/>
            <a:ext cx="1062943" cy="569601"/>
            <a:chOff x="1039512" y="1522377"/>
            <a:chExt cx="1062943" cy="569601"/>
          </a:xfrm>
        </p:grpSpPr>
        <p:sp>
          <p:nvSpPr>
            <p:cNvPr id="329" name="Freeform 17"/>
            <p:cNvSpPr/>
            <p:nvPr/>
          </p:nvSpPr>
          <p:spPr bwMode="auto">
            <a:xfrm flipV="1">
              <a:off x="1039512" y="1797214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30" name="Text Box 68"/>
            <p:cNvSpPr txBox="1">
              <a:spLocks noChangeArrowheads="1"/>
            </p:cNvSpPr>
            <p:nvPr/>
          </p:nvSpPr>
          <p:spPr bwMode="auto">
            <a:xfrm>
              <a:off x="1400663" y="1522377"/>
              <a:ext cx="6073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1" name="Text Box 57"/>
          <p:cNvSpPr txBox="1">
            <a:spLocks noChangeArrowheads="1"/>
          </p:cNvSpPr>
          <p:nvPr/>
        </p:nvSpPr>
        <p:spPr bwMode="auto">
          <a:xfrm>
            <a:off x="4396757" y="5036871"/>
            <a:ext cx="72000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第五次迭代：连通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分量＝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6718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/>
      <p:bldP spid="322" grpId="0"/>
      <p:bldP spid="325" grpId="0"/>
      <p:bldP spid="328" grpId="0"/>
      <p:bldP spid="3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6287" y="1539240"/>
            <a:ext cx="10197473" cy="457200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Kruskal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输入：无向连通网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G=(V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输出：最小生成树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T=(U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U=V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TE={ }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重复下述操作直到所有顶点位于一个连通分量：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 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选取最短边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(u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2.2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位于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两个连通分量，则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2.2.1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2.2.2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将这两个连通分量合成一个连通分量；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2.3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v)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参加后续最短边的选取；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99128" y="876298"/>
            <a:ext cx="4847796" cy="523220"/>
            <a:chOff x="638167" y="1013457"/>
            <a:chExt cx="4847796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1222567" y="1013457"/>
              <a:ext cx="4263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图采用什么存储结构呢？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46924" y="877094"/>
            <a:ext cx="4855073" cy="523220"/>
            <a:chOff x="5546923" y="877094"/>
            <a:chExt cx="4855073" cy="523220"/>
          </a:xfrm>
        </p:grpSpPr>
        <p:sp>
          <p:nvSpPr>
            <p:cNvPr id="14" name="右箭头 13"/>
            <p:cNvSpPr/>
            <p:nvPr/>
          </p:nvSpPr>
          <p:spPr>
            <a:xfrm>
              <a:off x="5546923" y="97226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6305803" y="877094"/>
              <a:ext cx="40961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边集数组表示法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60368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47917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13865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50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23461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2280840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964746" y="321312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2" y="3147816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40"/>
          <p:cNvGrpSpPr/>
          <p:nvPr/>
        </p:nvGrpSpPr>
        <p:grpSpPr>
          <a:xfrm>
            <a:off x="1964746" y="408010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9862" y="4014791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40"/>
          <p:cNvGrpSpPr/>
          <p:nvPr/>
        </p:nvGrpSpPr>
        <p:grpSpPr>
          <a:xfrm>
            <a:off x="1964746" y="4947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709862" y="4881766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34" grpId="0"/>
      <p:bldP spid="29" grpId="0"/>
      <p:bldP spid="42" grpId="0"/>
      <p:bldP spid="47" grpId="0"/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99128" y="876298"/>
            <a:ext cx="9042600" cy="523220"/>
            <a:chOff x="638167" y="1013457"/>
            <a:chExt cx="9042600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1222567" y="1013457"/>
              <a:ext cx="8458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图采用什么存储结构呢？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46924" y="877094"/>
            <a:ext cx="4855073" cy="523220"/>
            <a:chOff x="5546923" y="877094"/>
            <a:chExt cx="4855073" cy="523220"/>
          </a:xfrm>
        </p:grpSpPr>
        <p:sp>
          <p:nvSpPr>
            <p:cNvPr id="15" name="右箭头 14"/>
            <p:cNvSpPr/>
            <p:nvPr/>
          </p:nvSpPr>
          <p:spPr>
            <a:xfrm>
              <a:off x="5546923" y="97226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6305803" y="877094"/>
              <a:ext cx="40961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边集数组表示法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09568" y="2226947"/>
            <a:ext cx="3477948" cy="2640093"/>
            <a:chOff x="629619" y="1013518"/>
            <a:chExt cx="3477948" cy="2640093"/>
          </a:xfrm>
          <a:noFill/>
        </p:grpSpPr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7724" y="1885953"/>
            <a:ext cx="4279073" cy="971430"/>
            <a:chOff x="6410923" y="1703072"/>
            <a:chExt cx="4279073" cy="971430"/>
          </a:xfrm>
        </p:grpSpPr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7277961" y="2197831"/>
              <a:ext cx="3268119" cy="451406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78"/>
            <p:cNvSpPr>
              <a:spLocks noChangeShapeType="1"/>
            </p:cNvSpPr>
            <p:nvPr/>
          </p:nvSpPr>
          <p:spPr bwMode="auto">
            <a:xfrm>
              <a:off x="7843111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8" name="Line 79"/>
            <p:cNvSpPr>
              <a:spLocks noChangeShapeType="1"/>
            </p:cNvSpPr>
            <p:nvPr/>
          </p:nvSpPr>
          <p:spPr bwMode="auto">
            <a:xfrm>
              <a:off x="8380797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9" name="Line 80"/>
            <p:cNvSpPr>
              <a:spLocks noChangeShapeType="1"/>
            </p:cNvSpPr>
            <p:nvPr/>
          </p:nvSpPr>
          <p:spPr bwMode="auto">
            <a:xfrm>
              <a:off x="8918483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0" name="Rectangle 81"/>
            <p:cNvSpPr>
              <a:spLocks noChangeArrowheads="1"/>
            </p:cNvSpPr>
            <p:nvPr/>
          </p:nvSpPr>
          <p:spPr bwMode="auto">
            <a:xfrm>
              <a:off x="6410923" y="1703072"/>
              <a:ext cx="42790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下标：</a:t>
              </a:r>
              <a:r>
                <a:rPr lang="en-US" altLang="zh-CN" sz="2400" spc="2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0     1     2     3     4     5</a:t>
              </a:r>
              <a:endParaRPr lang="zh-CN" altLang="en-US" sz="2400" spc="2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80"/>
            <p:cNvSpPr>
              <a:spLocks noChangeShapeType="1"/>
            </p:cNvSpPr>
            <p:nvPr/>
          </p:nvSpPr>
          <p:spPr bwMode="auto">
            <a:xfrm>
              <a:off x="9456169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2" name="Line 80"/>
            <p:cNvSpPr>
              <a:spLocks noChangeShapeType="1"/>
            </p:cNvSpPr>
            <p:nvPr/>
          </p:nvSpPr>
          <p:spPr bwMode="auto">
            <a:xfrm>
              <a:off x="9993856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25440" y="3474685"/>
            <a:ext cx="5998887" cy="1651882"/>
            <a:chOff x="5120640" y="3474685"/>
            <a:chExt cx="5998887" cy="1651882"/>
          </a:xfrm>
        </p:grpSpPr>
        <p:sp>
          <p:nvSpPr>
            <p:cNvPr id="53" name="Text Box 77"/>
            <p:cNvSpPr txBox="1">
              <a:spLocks noChangeArrowheads="1"/>
            </p:cNvSpPr>
            <p:nvPr/>
          </p:nvSpPr>
          <p:spPr bwMode="auto">
            <a:xfrm>
              <a:off x="6349527" y="3505827"/>
              <a:ext cx="4770000" cy="162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>
                <a:lnSpc>
                  <a:spcPts val="4000"/>
                </a:lnSpc>
              </a:pP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ts val="4000"/>
                </a:lnSpc>
              </a:pPr>
              <a:endPara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78"/>
            <p:cNvSpPr>
              <a:spLocks noChangeShapeType="1"/>
            </p:cNvSpPr>
            <p:nvPr/>
          </p:nvSpPr>
          <p:spPr bwMode="auto">
            <a:xfrm>
              <a:off x="6877298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55" name="Line 79"/>
            <p:cNvSpPr>
              <a:spLocks noChangeShapeType="1"/>
            </p:cNvSpPr>
            <p:nvPr/>
          </p:nvSpPr>
          <p:spPr bwMode="auto">
            <a:xfrm>
              <a:off x="7408887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56" name="Line 80"/>
            <p:cNvSpPr>
              <a:spLocks noChangeShapeType="1"/>
            </p:cNvSpPr>
            <p:nvPr/>
          </p:nvSpPr>
          <p:spPr bwMode="auto">
            <a:xfrm>
              <a:off x="7940476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8472065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9003654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61" name="Text Box 77"/>
            <p:cNvSpPr txBox="1">
              <a:spLocks noChangeArrowheads="1"/>
            </p:cNvSpPr>
            <p:nvPr/>
          </p:nvSpPr>
          <p:spPr bwMode="auto">
            <a:xfrm>
              <a:off x="7418206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Text Box 77"/>
            <p:cNvSpPr txBox="1">
              <a:spLocks noChangeArrowheads="1"/>
            </p:cNvSpPr>
            <p:nvPr/>
          </p:nvSpPr>
          <p:spPr bwMode="auto">
            <a:xfrm>
              <a:off x="6884547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3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77"/>
            <p:cNvSpPr txBox="1">
              <a:spLocks noChangeArrowheads="1"/>
            </p:cNvSpPr>
            <p:nvPr/>
          </p:nvSpPr>
          <p:spPr bwMode="auto">
            <a:xfrm>
              <a:off x="7951865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77"/>
            <p:cNvSpPr txBox="1">
              <a:spLocks noChangeArrowheads="1"/>
            </p:cNvSpPr>
            <p:nvPr/>
          </p:nvSpPr>
          <p:spPr bwMode="auto">
            <a:xfrm>
              <a:off x="8485524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 Box 77"/>
            <p:cNvSpPr txBox="1">
              <a:spLocks noChangeArrowheads="1"/>
            </p:cNvSpPr>
            <p:nvPr/>
          </p:nvSpPr>
          <p:spPr bwMode="auto">
            <a:xfrm>
              <a:off x="9019183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26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77"/>
            <p:cNvSpPr txBox="1">
              <a:spLocks noChangeArrowheads="1"/>
            </p:cNvSpPr>
            <p:nvPr/>
          </p:nvSpPr>
          <p:spPr bwMode="auto">
            <a:xfrm>
              <a:off x="9545593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77"/>
            <p:cNvSpPr txBox="1">
              <a:spLocks noChangeArrowheads="1"/>
            </p:cNvSpPr>
            <p:nvPr/>
          </p:nvSpPr>
          <p:spPr bwMode="auto">
            <a:xfrm>
              <a:off x="10072003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4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 Box 77"/>
            <p:cNvSpPr txBox="1">
              <a:spLocks noChangeArrowheads="1"/>
            </p:cNvSpPr>
            <p:nvPr/>
          </p:nvSpPr>
          <p:spPr bwMode="auto">
            <a:xfrm>
              <a:off x="10598419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46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77"/>
            <p:cNvSpPr txBox="1">
              <a:spLocks noChangeArrowheads="1"/>
            </p:cNvSpPr>
            <p:nvPr/>
          </p:nvSpPr>
          <p:spPr bwMode="auto">
            <a:xfrm>
              <a:off x="6350888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4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>
              <a:off x="9535243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71" name="Line 80"/>
            <p:cNvSpPr>
              <a:spLocks noChangeShapeType="1"/>
            </p:cNvSpPr>
            <p:nvPr/>
          </p:nvSpPr>
          <p:spPr bwMode="auto">
            <a:xfrm>
              <a:off x="10066832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10598419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73" name="Text Box 77"/>
            <p:cNvSpPr txBox="1">
              <a:spLocks noChangeArrowheads="1"/>
            </p:cNvSpPr>
            <p:nvPr/>
          </p:nvSpPr>
          <p:spPr bwMode="auto">
            <a:xfrm>
              <a:off x="5120640" y="3474685"/>
              <a:ext cx="1093723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 algn="r"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from</a:t>
              </a:r>
            </a:p>
            <a:p>
              <a:pPr algn="r"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to</a:t>
              </a:r>
            </a:p>
            <a:p>
              <a:pPr algn="r"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weight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79"/>
            <p:cNvSpPr>
              <a:spLocks noChangeShapeType="1"/>
            </p:cNvSpPr>
            <p:nvPr/>
          </p:nvSpPr>
          <p:spPr bwMode="auto">
            <a:xfrm>
              <a:off x="6353134" y="4066522"/>
              <a:ext cx="4752000" cy="30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75" name="Line 79"/>
            <p:cNvSpPr>
              <a:spLocks noChangeShapeType="1"/>
            </p:cNvSpPr>
            <p:nvPr/>
          </p:nvSpPr>
          <p:spPr bwMode="auto">
            <a:xfrm>
              <a:off x="6353134" y="4552929"/>
              <a:ext cx="4752000" cy="30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</p:grpSp>
      <p:sp>
        <p:nvSpPr>
          <p:cNvPr id="76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83241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99128" y="876298"/>
            <a:ext cx="4131953" cy="523220"/>
            <a:chOff x="638167" y="1013457"/>
            <a:chExt cx="4131953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1222567" y="1013457"/>
              <a:ext cx="354755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如何定义存储结构？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7724" y="1885953"/>
            <a:ext cx="4279073" cy="971430"/>
            <a:chOff x="6410923" y="1703072"/>
            <a:chExt cx="4279073" cy="971430"/>
          </a:xfrm>
        </p:grpSpPr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7277961" y="2197831"/>
              <a:ext cx="3268119" cy="451406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78"/>
            <p:cNvSpPr>
              <a:spLocks noChangeShapeType="1"/>
            </p:cNvSpPr>
            <p:nvPr/>
          </p:nvSpPr>
          <p:spPr bwMode="auto">
            <a:xfrm>
              <a:off x="7843111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8" name="Line 79"/>
            <p:cNvSpPr>
              <a:spLocks noChangeShapeType="1"/>
            </p:cNvSpPr>
            <p:nvPr/>
          </p:nvSpPr>
          <p:spPr bwMode="auto">
            <a:xfrm>
              <a:off x="8380797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9" name="Line 80"/>
            <p:cNvSpPr>
              <a:spLocks noChangeShapeType="1"/>
            </p:cNvSpPr>
            <p:nvPr/>
          </p:nvSpPr>
          <p:spPr bwMode="auto">
            <a:xfrm>
              <a:off x="8918483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0" name="Rectangle 81"/>
            <p:cNvSpPr>
              <a:spLocks noChangeArrowheads="1"/>
            </p:cNvSpPr>
            <p:nvPr/>
          </p:nvSpPr>
          <p:spPr bwMode="auto">
            <a:xfrm>
              <a:off x="6410923" y="1703072"/>
              <a:ext cx="42790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下标：</a:t>
              </a:r>
              <a:r>
                <a:rPr lang="en-US" altLang="zh-CN" sz="2400" spc="2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0     1     2     3     4     5</a:t>
              </a:r>
              <a:endParaRPr lang="zh-CN" altLang="en-US" sz="2400" spc="2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80"/>
            <p:cNvSpPr>
              <a:spLocks noChangeShapeType="1"/>
            </p:cNvSpPr>
            <p:nvPr/>
          </p:nvSpPr>
          <p:spPr bwMode="auto">
            <a:xfrm>
              <a:off x="9456169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2" name="Line 80"/>
            <p:cNvSpPr>
              <a:spLocks noChangeShapeType="1"/>
            </p:cNvSpPr>
            <p:nvPr/>
          </p:nvSpPr>
          <p:spPr bwMode="auto">
            <a:xfrm>
              <a:off x="9993856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25440" y="3474685"/>
            <a:ext cx="5998887" cy="1651882"/>
            <a:chOff x="5120640" y="3474685"/>
            <a:chExt cx="5998887" cy="1651882"/>
          </a:xfrm>
        </p:grpSpPr>
        <p:sp>
          <p:nvSpPr>
            <p:cNvPr id="53" name="Text Box 77"/>
            <p:cNvSpPr txBox="1">
              <a:spLocks noChangeArrowheads="1"/>
            </p:cNvSpPr>
            <p:nvPr/>
          </p:nvSpPr>
          <p:spPr bwMode="auto">
            <a:xfrm>
              <a:off x="6349527" y="3505827"/>
              <a:ext cx="4770000" cy="162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>
                <a:lnSpc>
                  <a:spcPts val="4000"/>
                </a:lnSpc>
              </a:pP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ts val="4000"/>
                </a:lnSpc>
              </a:pPr>
              <a:endPara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78"/>
            <p:cNvSpPr>
              <a:spLocks noChangeShapeType="1"/>
            </p:cNvSpPr>
            <p:nvPr/>
          </p:nvSpPr>
          <p:spPr bwMode="auto">
            <a:xfrm>
              <a:off x="6877298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55" name="Line 79"/>
            <p:cNvSpPr>
              <a:spLocks noChangeShapeType="1"/>
            </p:cNvSpPr>
            <p:nvPr/>
          </p:nvSpPr>
          <p:spPr bwMode="auto">
            <a:xfrm>
              <a:off x="7408887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56" name="Line 80"/>
            <p:cNvSpPr>
              <a:spLocks noChangeShapeType="1"/>
            </p:cNvSpPr>
            <p:nvPr/>
          </p:nvSpPr>
          <p:spPr bwMode="auto">
            <a:xfrm>
              <a:off x="7940476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8472065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9003654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61" name="Text Box 77"/>
            <p:cNvSpPr txBox="1">
              <a:spLocks noChangeArrowheads="1"/>
            </p:cNvSpPr>
            <p:nvPr/>
          </p:nvSpPr>
          <p:spPr bwMode="auto">
            <a:xfrm>
              <a:off x="7418206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Text Box 77"/>
            <p:cNvSpPr txBox="1">
              <a:spLocks noChangeArrowheads="1"/>
            </p:cNvSpPr>
            <p:nvPr/>
          </p:nvSpPr>
          <p:spPr bwMode="auto">
            <a:xfrm>
              <a:off x="6884547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3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77"/>
            <p:cNvSpPr txBox="1">
              <a:spLocks noChangeArrowheads="1"/>
            </p:cNvSpPr>
            <p:nvPr/>
          </p:nvSpPr>
          <p:spPr bwMode="auto">
            <a:xfrm>
              <a:off x="7951865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77"/>
            <p:cNvSpPr txBox="1">
              <a:spLocks noChangeArrowheads="1"/>
            </p:cNvSpPr>
            <p:nvPr/>
          </p:nvSpPr>
          <p:spPr bwMode="auto">
            <a:xfrm>
              <a:off x="8485524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 Box 77"/>
            <p:cNvSpPr txBox="1">
              <a:spLocks noChangeArrowheads="1"/>
            </p:cNvSpPr>
            <p:nvPr/>
          </p:nvSpPr>
          <p:spPr bwMode="auto">
            <a:xfrm>
              <a:off x="9019183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26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77"/>
            <p:cNvSpPr txBox="1">
              <a:spLocks noChangeArrowheads="1"/>
            </p:cNvSpPr>
            <p:nvPr/>
          </p:nvSpPr>
          <p:spPr bwMode="auto">
            <a:xfrm>
              <a:off x="9545593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4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77"/>
            <p:cNvSpPr txBox="1">
              <a:spLocks noChangeArrowheads="1"/>
            </p:cNvSpPr>
            <p:nvPr/>
          </p:nvSpPr>
          <p:spPr bwMode="auto">
            <a:xfrm>
              <a:off x="10072003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 Box 77"/>
            <p:cNvSpPr txBox="1">
              <a:spLocks noChangeArrowheads="1"/>
            </p:cNvSpPr>
            <p:nvPr/>
          </p:nvSpPr>
          <p:spPr bwMode="auto">
            <a:xfrm>
              <a:off x="10598419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46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77"/>
            <p:cNvSpPr txBox="1">
              <a:spLocks noChangeArrowheads="1"/>
            </p:cNvSpPr>
            <p:nvPr/>
          </p:nvSpPr>
          <p:spPr bwMode="auto">
            <a:xfrm>
              <a:off x="6350888" y="3495351"/>
              <a:ext cx="519161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4</a:t>
              </a: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>
              <a:off x="9535243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71" name="Line 80"/>
            <p:cNvSpPr>
              <a:spLocks noChangeShapeType="1"/>
            </p:cNvSpPr>
            <p:nvPr/>
          </p:nvSpPr>
          <p:spPr bwMode="auto">
            <a:xfrm>
              <a:off x="10066832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10598419" y="3495351"/>
              <a:ext cx="0" cy="162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73" name="Text Box 77"/>
            <p:cNvSpPr txBox="1">
              <a:spLocks noChangeArrowheads="1"/>
            </p:cNvSpPr>
            <p:nvPr/>
          </p:nvSpPr>
          <p:spPr bwMode="auto">
            <a:xfrm>
              <a:off x="5120640" y="3474685"/>
              <a:ext cx="1093723" cy="163121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 algn="r">
                <a:lnSpc>
                  <a:spcPts val="4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from</a:t>
              </a:r>
            </a:p>
            <a:p>
              <a:pPr algn="r"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to</a:t>
              </a:r>
            </a:p>
            <a:p>
              <a:pPr algn="r">
                <a:lnSpc>
                  <a:spcPts val="4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weight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79"/>
            <p:cNvSpPr>
              <a:spLocks noChangeShapeType="1"/>
            </p:cNvSpPr>
            <p:nvPr/>
          </p:nvSpPr>
          <p:spPr bwMode="auto">
            <a:xfrm>
              <a:off x="6353134" y="4066522"/>
              <a:ext cx="4752000" cy="30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  <p:sp>
          <p:nvSpPr>
            <p:cNvPr id="75" name="Line 79"/>
            <p:cNvSpPr>
              <a:spLocks noChangeShapeType="1"/>
            </p:cNvSpPr>
            <p:nvPr/>
          </p:nvSpPr>
          <p:spPr bwMode="auto">
            <a:xfrm>
              <a:off x="6353134" y="4552929"/>
              <a:ext cx="4752000" cy="30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ts val="4000"/>
                </a:lnSpc>
              </a:pPr>
              <a:endParaRPr lang="zh-CN" altLang="en-US" sz="2800"/>
            </a:p>
          </p:txBody>
        </p:sp>
      </p:grpSp>
      <p:sp>
        <p:nvSpPr>
          <p:cNvPr id="57" name="矩形 56"/>
          <p:cNvSpPr/>
          <p:nvPr/>
        </p:nvSpPr>
        <p:spPr>
          <a:xfrm>
            <a:off x="518161" y="1503215"/>
            <a:ext cx="5013960" cy="4901342"/>
          </a:xfrm>
          <a:prstGeom prst="rect">
            <a:avLst/>
          </a:prstGeom>
          <a:ln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MaxVertex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10;  </a:t>
            </a:r>
            <a:endParaRPr lang="zh-CN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MaxEdge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100;  </a:t>
            </a:r>
            <a:endParaRPr lang="zh-CN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EdgeGraph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endParaRPr lang="zh-CN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EdgeGraph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 ],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e);</a:t>
            </a:r>
            <a:endParaRPr lang="zh-CN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EdgeGraph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);                </a:t>
            </a:r>
            <a:endParaRPr lang="zh-CN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zh-CN" altLang="en-US" sz="22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altLang="zh-CN" sz="22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               </a:t>
            </a:r>
            <a:endParaRPr lang="zh-CN" altLang="zh-CN" sz="22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zh-CN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FindRoot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parent[ ],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v)</a:t>
            </a:r>
            <a:endParaRPr lang="zh-CN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zh-CN" altLang="en-US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vertex[</a:t>
            </a:r>
            <a:r>
              <a:rPr lang="en-US" altLang="zh-CN" sz="22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MaxVertex</a:t>
            </a: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  <a:endParaRPr lang="zh-CN" altLang="zh-CN" sz="22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EdgeType</a:t>
            </a: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edge[</a:t>
            </a:r>
            <a:r>
              <a:rPr lang="en-US" altLang="zh-CN" sz="22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MaxEdge</a:t>
            </a: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  </a:t>
            </a:r>
            <a:endParaRPr lang="zh-CN" altLang="zh-CN" sz="22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zh-CN" altLang="en-US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edgeNum</a:t>
            </a: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endParaRPr lang="zh-CN" altLang="zh-CN" sz="22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906844" y="877094"/>
            <a:ext cx="4855073" cy="523220"/>
            <a:chOff x="5546923" y="877094"/>
            <a:chExt cx="4855073" cy="523220"/>
          </a:xfrm>
        </p:grpSpPr>
        <p:sp>
          <p:nvSpPr>
            <p:cNvPr id="80" name="右箭头 79"/>
            <p:cNvSpPr/>
            <p:nvPr/>
          </p:nvSpPr>
          <p:spPr>
            <a:xfrm>
              <a:off x="5546923" y="97226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 Box 2"/>
            <p:cNvSpPr txBox="1">
              <a:spLocks noChangeArrowheads="1"/>
            </p:cNvSpPr>
            <p:nvPr/>
          </p:nvSpPr>
          <p:spPr bwMode="auto">
            <a:xfrm>
              <a:off x="6305803" y="877094"/>
              <a:ext cx="40961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边集数组类的定义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7509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99128" y="876298"/>
            <a:ext cx="4481254" cy="523220"/>
            <a:chOff x="638167" y="1013457"/>
            <a:chExt cx="4481254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1222567" y="1013457"/>
              <a:ext cx="389685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如何存储连通分量呢？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46924" y="877094"/>
            <a:ext cx="4855073" cy="523220"/>
            <a:chOff x="5546923" y="877094"/>
            <a:chExt cx="4855073" cy="523220"/>
          </a:xfrm>
        </p:grpSpPr>
        <p:sp>
          <p:nvSpPr>
            <p:cNvPr id="15" name="右箭头 14"/>
            <p:cNvSpPr/>
            <p:nvPr/>
          </p:nvSpPr>
          <p:spPr>
            <a:xfrm>
              <a:off x="5546923" y="97226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6305803" y="877094"/>
              <a:ext cx="40961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并查集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4749" y="3302031"/>
            <a:ext cx="3600000" cy="2114870"/>
            <a:chOff x="1404749" y="3302031"/>
            <a:chExt cx="3600000" cy="2114870"/>
          </a:xfrm>
          <a:solidFill>
            <a:srgbClr val="D2D2D2"/>
          </a:solidFill>
        </p:grpSpPr>
        <p:sp>
          <p:nvSpPr>
            <p:cNvPr id="100" name="Text Box 57"/>
            <p:cNvSpPr txBox="1">
              <a:spLocks noChangeArrowheads="1"/>
            </p:cNvSpPr>
            <p:nvPr/>
          </p:nvSpPr>
          <p:spPr bwMode="auto">
            <a:xfrm>
              <a:off x="1404749" y="4948901"/>
              <a:ext cx="3600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}, 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}, 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627961" y="3302031"/>
              <a:ext cx="2891634" cy="1418617"/>
              <a:chOff x="1132595" y="3795340"/>
              <a:chExt cx="2891634" cy="1418617"/>
            </a:xfrm>
            <a:grpFill/>
          </p:grpSpPr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1132595" y="379534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Oval 7"/>
              <p:cNvSpPr>
                <a:spLocks noChangeArrowheads="1"/>
              </p:cNvSpPr>
              <p:nvPr/>
            </p:nvSpPr>
            <p:spPr bwMode="auto">
              <a:xfrm>
                <a:off x="2362412" y="379534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Oval 7"/>
              <p:cNvSpPr>
                <a:spLocks noChangeArrowheads="1"/>
              </p:cNvSpPr>
              <p:nvPr/>
            </p:nvSpPr>
            <p:spPr bwMode="auto">
              <a:xfrm>
                <a:off x="3592229" y="379534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Oval 7"/>
              <p:cNvSpPr>
                <a:spLocks noChangeArrowheads="1"/>
              </p:cNvSpPr>
              <p:nvPr/>
            </p:nvSpPr>
            <p:spPr bwMode="auto">
              <a:xfrm>
                <a:off x="2362412" y="4781957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3592229" y="4781957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Oval 7"/>
              <p:cNvSpPr>
                <a:spLocks noChangeArrowheads="1"/>
              </p:cNvSpPr>
              <p:nvPr/>
            </p:nvSpPr>
            <p:spPr bwMode="auto">
              <a:xfrm>
                <a:off x="1132595" y="4781957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Freeform 17"/>
              <p:cNvSpPr/>
              <p:nvPr/>
            </p:nvSpPr>
            <p:spPr bwMode="auto">
              <a:xfrm>
                <a:off x="1346293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03" name="Freeform 17"/>
              <p:cNvSpPr/>
              <p:nvPr/>
            </p:nvSpPr>
            <p:spPr bwMode="auto">
              <a:xfrm>
                <a:off x="2578412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04" name="Freeform 17"/>
              <p:cNvSpPr/>
              <p:nvPr/>
            </p:nvSpPr>
            <p:spPr bwMode="auto">
              <a:xfrm>
                <a:off x="3798424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001004" y="3103776"/>
            <a:ext cx="3310638" cy="2874115"/>
            <a:chOff x="6001003" y="3103775"/>
            <a:chExt cx="3310638" cy="2874115"/>
          </a:xfrm>
          <a:solidFill>
            <a:srgbClr val="D2D2D2"/>
          </a:solidFill>
        </p:grpSpPr>
        <p:sp>
          <p:nvSpPr>
            <p:cNvPr id="101" name="Text Box 57"/>
            <p:cNvSpPr txBox="1">
              <a:spLocks noChangeArrowheads="1"/>
            </p:cNvSpPr>
            <p:nvPr/>
          </p:nvSpPr>
          <p:spPr bwMode="auto">
            <a:xfrm>
              <a:off x="6001003" y="5509890"/>
              <a:ext cx="3310638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}, 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Oval 7"/>
            <p:cNvSpPr>
              <a:spLocks noChangeArrowheads="1"/>
            </p:cNvSpPr>
            <p:nvPr/>
          </p:nvSpPr>
          <p:spPr bwMode="auto">
            <a:xfrm>
              <a:off x="6668415" y="310377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8340192" y="310377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174265" y="390839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8340192" y="40751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7"/>
            <p:cNvSpPr>
              <a:spLocks noChangeArrowheads="1"/>
            </p:cNvSpPr>
            <p:nvPr/>
          </p:nvSpPr>
          <p:spPr bwMode="auto">
            <a:xfrm>
              <a:off x="6137945" y="480357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6150255" y="39075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Freeform 17"/>
            <p:cNvSpPr/>
            <p:nvPr/>
          </p:nvSpPr>
          <p:spPr bwMode="auto">
            <a:xfrm>
              <a:off x="8556192" y="3536033"/>
              <a:ext cx="0" cy="54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3" name="Freeform 17"/>
            <p:cNvSpPr/>
            <p:nvPr/>
          </p:nvSpPr>
          <p:spPr bwMode="auto">
            <a:xfrm>
              <a:off x="6359380" y="4355891"/>
              <a:ext cx="0" cy="43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4" name="Freeform 17"/>
            <p:cNvSpPr/>
            <p:nvPr/>
          </p:nvSpPr>
          <p:spPr bwMode="auto">
            <a:xfrm flipH="1" flipV="1">
              <a:off x="6509557" y="3505295"/>
              <a:ext cx="252000" cy="449398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9" name="Freeform 17"/>
            <p:cNvSpPr/>
            <p:nvPr/>
          </p:nvSpPr>
          <p:spPr bwMode="auto">
            <a:xfrm flipH="1">
              <a:off x="7016055" y="3500028"/>
              <a:ext cx="252000" cy="449398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4247" y="1495044"/>
            <a:ext cx="10753373" cy="1438855"/>
            <a:chOff x="694246" y="1495043"/>
            <a:chExt cx="10753373" cy="1438855"/>
          </a:xfrm>
        </p:grpSpPr>
        <p:sp>
          <p:nvSpPr>
            <p:cNvPr id="5" name="矩形 4"/>
            <p:cNvSpPr/>
            <p:nvPr/>
          </p:nvSpPr>
          <p:spPr>
            <a:xfrm>
              <a:off x="1255426" y="1495043"/>
              <a:ext cx="10192193" cy="1438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并查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中的元素组织成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两个元素是否属于同一集合：所在树的根结点是否相同</a:t>
              </a:r>
              <a:endPara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zh-CN" altLang="zh-CN" sz="24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个集合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将一个集合的根结点作为另一个集合根结点的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Group 67"/>
            <p:cNvGrpSpPr/>
            <p:nvPr/>
          </p:nvGrpSpPr>
          <p:grpSpPr>
            <a:xfrm>
              <a:off x="694246" y="155070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3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4095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99128" y="876298"/>
            <a:ext cx="4055753" cy="523220"/>
            <a:chOff x="638167" y="1013457"/>
            <a:chExt cx="4055753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1222567" y="1013457"/>
              <a:ext cx="347135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如何存储并查集呢？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52564" y="877094"/>
            <a:ext cx="2976899" cy="523220"/>
            <a:chOff x="5546923" y="877094"/>
            <a:chExt cx="2976899" cy="523220"/>
          </a:xfrm>
        </p:grpSpPr>
        <p:sp>
          <p:nvSpPr>
            <p:cNvPr id="15" name="右箭头 14"/>
            <p:cNvSpPr/>
            <p:nvPr/>
          </p:nvSpPr>
          <p:spPr>
            <a:xfrm>
              <a:off x="5546923" y="97226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6305803" y="877094"/>
              <a:ext cx="22180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双亲表示法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7596" y="3180488"/>
            <a:ext cx="3600000" cy="2114870"/>
            <a:chOff x="1404749" y="3302031"/>
            <a:chExt cx="3600000" cy="2114870"/>
          </a:xfrm>
          <a:solidFill>
            <a:srgbClr val="D2D2D2"/>
          </a:solidFill>
        </p:grpSpPr>
        <p:sp>
          <p:nvSpPr>
            <p:cNvPr id="100" name="Text Box 57"/>
            <p:cNvSpPr txBox="1">
              <a:spLocks noChangeArrowheads="1"/>
            </p:cNvSpPr>
            <p:nvPr/>
          </p:nvSpPr>
          <p:spPr bwMode="auto">
            <a:xfrm>
              <a:off x="1404749" y="4948901"/>
              <a:ext cx="3600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}, 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}, 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627961" y="3302031"/>
              <a:ext cx="2891634" cy="1418617"/>
              <a:chOff x="1132595" y="3795340"/>
              <a:chExt cx="2891634" cy="1418617"/>
            </a:xfrm>
            <a:grpFill/>
          </p:grpSpPr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1132595" y="379534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Oval 7"/>
              <p:cNvSpPr>
                <a:spLocks noChangeArrowheads="1"/>
              </p:cNvSpPr>
              <p:nvPr/>
            </p:nvSpPr>
            <p:spPr bwMode="auto">
              <a:xfrm>
                <a:off x="2362412" y="379534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Oval 7"/>
              <p:cNvSpPr>
                <a:spLocks noChangeArrowheads="1"/>
              </p:cNvSpPr>
              <p:nvPr/>
            </p:nvSpPr>
            <p:spPr bwMode="auto">
              <a:xfrm>
                <a:off x="3592229" y="379534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Oval 7"/>
              <p:cNvSpPr>
                <a:spLocks noChangeArrowheads="1"/>
              </p:cNvSpPr>
              <p:nvPr/>
            </p:nvSpPr>
            <p:spPr bwMode="auto">
              <a:xfrm>
                <a:off x="2362412" y="4781957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3592229" y="4781957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Oval 7"/>
              <p:cNvSpPr>
                <a:spLocks noChangeArrowheads="1"/>
              </p:cNvSpPr>
              <p:nvPr/>
            </p:nvSpPr>
            <p:spPr bwMode="auto">
              <a:xfrm>
                <a:off x="1132595" y="4781957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Freeform 17"/>
              <p:cNvSpPr/>
              <p:nvPr/>
            </p:nvSpPr>
            <p:spPr bwMode="auto">
              <a:xfrm>
                <a:off x="1346293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03" name="Freeform 17"/>
              <p:cNvSpPr/>
              <p:nvPr/>
            </p:nvSpPr>
            <p:spPr bwMode="auto">
              <a:xfrm>
                <a:off x="2578412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04" name="Freeform 17"/>
              <p:cNvSpPr/>
              <p:nvPr/>
            </p:nvSpPr>
            <p:spPr bwMode="auto">
              <a:xfrm>
                <a:off x="3798424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172436" y="2492310"/>
            <a:ext cx="4415229" cy="971430"/>
            <a:chOff x="6274767" y="1703072"/>
            <a:chExt cx="4415229" cy="971430"/>
          </a:xfrm>
        </p:grpSpPr>
        <p:sp>
          <p:nvSpPr>
            <p:cNvPr id="57" name="Text Box 77"/>
            <p:cNvSpPr txBox="1">
              <a:spLocks noChangeArrowheads="1"/>
            </p:cNvSpPr>
            <p:nvPr/>
          </p:nvSpPr>
          <p:spPr bwMode="auto">
            <a:xfrm>
              <a:off x="7277961" y="2197831"/>
              <a:ext cx="3268119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78"/>
            <p:cNvSpPr>
              <a:spLocks noChangeShapeType="1"/>
            </p:cNvSpPr>
            <p:nvPr/>
          </p:nvSpPr>
          <p:spPr bwMode="auto">
            <a:xfrm>
              <a:off x="7843111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9" name="Line 79"/>
            <p:cNvSpPr>
              <a:spLocks noChangeShapeType="1"/>
            </p:cNvSpPr>
            <p:nvPr/>
          </p:nvSpPr>
          <p:spPr bwMode="auto">
            <a:xfrm>
              <a:off x="8380797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61" name="Line 80"/>
            <p:cNvSpPr>
              <a:spLocks noChangeShapeType="1"/>
            </p:cNvSpPr>
            <p:nvPr/>
          </p:nvSpPr>
          <p:spPr bwMode="auto">
            <a:xfrm>
              <a:off x="8918483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62" name="Rectangle 81"/>
            <p:cNvSpPr>
              <a:spLocks noChangeArrowheads="1"/>
            </p:cNvSpPr>
            <p:nvPr/>
          </p:nvSpPr>
          <p:spPr bwMode="auto">
            <a:xfrm>
              <a:off x="6410923" y="1703072"/>
              <a:ext cx="42790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下标：</a:t>
              </a:r>
              <a:r>
                <a:rPr lang="en-US" altLang="zh-CN" sz="2400" spc="2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0     1     2     3     4     5</a:t>
              </a:r>
              <a:endParaRPr lang="zh-CN" altLang="en-US" sz="2400" spc="2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9456169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64" name="Line 80"/>
            <p:cNvSpPr>
              <a:spLocks noChangeShapeType="1"/>
            </p:cNvSpPr>
            <p:nvPr/>
          </p:nvSpPr>
          <p:spPr bwMode="auto">
            <a:xfrm>
              <a:off x="9993856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51" name="Rectangle 81"/>
            <p:cNvSpPr>
              <a:spLocks noChangeArrowheads="1"/>
            </p:cNvSpPr>
            <p:nvPr/>
          </p:nvSpPr>
          <p:spPr bwMode="auto">
            <a:xfrm>
              <a:off x="6274767" y="2164737"/>
              <a:ext cx="9751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vertex</a:t>
              </a:r>
              <a:endParaRPr lang="zh-CN" altLang="en-US" sz="2400" spc="2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909526" y="837307"/>
            <a:ext cx="2976899" cy="523220"/>
            <a:chOff x="5546923" y="831374"/>
            <a:chExt cx="2976899" cy="523220"/>
          </a:xfrm>
        </p:grpSpPr>
        <p:sp>
          <p:nvSpPr>
            <p:cNvPr id="66" name="右箭头 65"/>
            <p:cNvSpPr/>
            <p:nvPr/>
          </p:nvSpPr>
          <p:spPr>
            <a:xfrm>
              <a:off x="5546923" y="97226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 Box 2"/>
            <p:cNvSpPr txBox="1">
              <a:spLocks noChangeArrowheads="1"/>
            </p:cNvSpPr>
            <p:nvPr/>
          </p:nvSpPr>
          <p:spPr bwMode="auto">
            <a:xfrm>
              <a:off x="6305803" y="831374"/>
              <a:ext cx="22180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arent[n]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72437" y="3631364"/>
            <a:ext cx="4271313" cy="540000"/>
            <a:chOff x="6274767" y="2164737"/>
            <a:chExt cx="4271313" cy="509765"/>
          </a:xfrm>
        </p:grpSpPr>
        <p:sp>
          <p:nvSpPr>
            <p:cNvPr id="53" name="Text Box 77"/>
            <p:cNvSpPr txBox="1">
              <a:spLocks noChangeArrowheads="1"/>
            </p:cNvSpPr>
            <p:nvPr/>
          </p:nvSpPr>
          <p:spPr bwMode="auto">
            <a:xfrm>
              <a:off x="7277961" y="2197831"/>
              <a:ext cx="3268119" cy="4260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400" dirty="0" smtClean="0">
                  <a:latin typeface="+mn-ea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400" dirty="0" smtClean="0">
                  <a:latin typeface="+mn-ea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400" dirty="0">
                  <a:latin typeface="+mn-ea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1    2     1     0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78"/>
            <p:cNvSpPr>
              <a:spLocks noChangeShapeType="1"/>
            </p:cNvSpPr>
            <p:nvPr/>
          </p:nvSpPr>
          <p:spPr bwMode="auto">
            <a:xfrm>
              <a:off x="7843111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68" name="Line 79"/>
            <p:cNvSpPr>
              <a:spLocks noChangeShapeType="1"/>
            </p:cNvSpPr>
            <p:nvPr/>
          </p:nvSpPr>
          <p:spPr bwMode="auto">
            <a:xfrm>
              <a:off x="8380797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69" name="Line 80"/>
            <p:cNvSpPr>
              <a:spLocks noChangeShapeType="1"/>
            </p:cNvSpPr>
            <p:nvPr/>
          </p:nvSpPr>
          <p:spPr bwMode="auto">
            <a:xfrm>
              <a:off x="8918483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71" name="Line 80"/>
            <p:cNvSpPr>
              <a:spLocks noChangeShapeType="1"/>
            </p:cNvSpPr>
            <p:nvPr/>
          </p:nvSpPr>
          <p:spPr bwMode="auto">
            <a:xfrm>
              <a:off x="9456169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9993856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6274767" y="2164737"/>
              <a:ext cx="975148" cy="435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parent</a:t>
              </a:r>
              <a:endParaRPr lang="zh-CN" altLang="en-US" sz="2400" spc="2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94247" y="1495043"/>
            <a:ext cx="10753373" cy="539750"/>
            <a:chOff x="694246" y="1495043"/>
            <a:chExt cx="10753373" cy="539750"/>
          </a:xfrm>
        </p:grpSpPr>
        <p:sp>
          <p:nvSpPr>
            <p:cNvPr id="50" name="矩形 49"/>
            <p:cNvSpPr/>
            <p:nvPr/>
          </p:nvSpPr>
          <p:spPr>
            <a:xfrm>
              <a:off x="1255426" y="1495043"/>
              <a:ext cx="10192193" cy="539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并查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中的元素组织成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67"/>
            <p:cNvGrpSpPr/>
            <p:nvPr/>
          </p:nvGrpSpPr>
          <p:grpSpPr>
            <a:xfrm>
              <a:off x="694246" y="155070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0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6686" y="1997963"/>
            <a:ext cx="10192193" cy="988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FindRoot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FindRoot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parent[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]=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087596" y="3566653"/>
            <a:ext cx="3310638" cy="2874115"/>
            <a:chOff x="6001003" y="3103775"/>
            <a:chExt cx="3310638" cy="2874115"/>
          </a:xfrm>
          <a:solidFill>
            <a:srgbClr val="D2D2D2"/>
          </a:solidFill>
        </p:grpSpPr>
        <p:sp>
          <p:nvSpPr>
            <p:cNvPr id="79" name="Text Box 57"/>
            <p:cNvSpPr txBox="1">
              <a:spLocks noChangeArrowheads="1"/>
            </p:cNvSpPr>
            <p:nvPr/>
          </p:nvSpPr>
          <p:spPr bwMode="auto">
            <a:xfrm>
              <a:off x="6001003" y="5509890"/>
              <a:ext cx="3310638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}, 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6668415" y="310377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7"/>
            <p:cNvSpPr>
              <a:spLocks noChangeArrowheads="1"/>
            </p:cNvSpPr>
            <p:nvPr/>
          </p:nvSpPr>
          <p:spPr bwMode="auto">
            <a:xfrm>
              <a:off x="8340192" y="310377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7"/>
            <p:cNvSpPr>
              <a:spLocks noChangeArrowheads="1"/>
            </p:cNvSpPr>
            <p:nvPr/>
          </p:nvSpPr>
          <p:spPr bwMode="auto">
            <a:xfrm>
              <a:off x="7174265" y="390839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8340192" y="40751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137945" y="480357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6150255" y="39075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17"/>
            <p:cNvSpPr/>
            <p:nvPr/>
          </p:nvSpPr>
          <p:spPr bwMode="auto">
            <a:xfrm>
              <a:off x="8556192" y="3536033"/>
              <a:ext cx="0" cy="54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1" name="Freeform 17"/>
            <p:cNvSpPr/>
            <p:nvPr/>
          </p:nvSpPr>
          <p:spPr bwMode="auto">
            <a:xfrm>
              <a:off x="6359380" y="4355891"/>
              <a:ext cx="0" cy="43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2" name="Freeform 17"/>
            <p:cNvSpPr/>
            <p:nvPr/>
          </p:nvSpPr>
          <p:spPr bwMode="auto">
            <a:xfrm flipH="1" flipV="1">
              <a:off x="6509557" y="3505295"/>
              <a:ext cx="252000" cy="449398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3" name="Freeform 17"/>
            <p:cNvSpPr/>
            <p:nvPr/>
          </p:nvSpPr>
          <p:spPr bwMode="auto">
            <a:xfrm flipH="1">
              <a:off x="7016055" y="3500028"/>
              <a:ext cx="252000" cy="449398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53376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140934" y="1791755"/>
            <a:ext cx="2628000" cy="2027436"/>
            <a:chOff x="629619" y="1013518"/>
            <a:chExt cx="3477948" cy="2640093"/>
          </a:xfrm>
          <a:noFill/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6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7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8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9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1242102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68"/>
            <p:cNvSpPr txBox="1">
              <a:spLocks noChangeArrowheads="1"/>
            </p:cNvSpPr>
            <p:nvPr/>
          </p:nvSpPr>
          <p:spPr bwMode="auto">
            <a:xfrm>
              <a:off x="143373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68"/>
            <p:cNvSpPr txBox="1">
              <a:spLocks noChangeArrowheads="1"/>
            </p:cNvSpPr>
            <p:nvPr/>
          </p:nvSpPr>
          <p:spPr bwMode="auto">
            <a:xfrm>
              <a:off x="285060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" name="Text Box 68"/>
            <p:cNvSpPr txBox="1">
              <a:spLocks noChangeArrowheads="1"/>
            </p:cNvSpPr>
            <p:nvPr/>
          </p:nvSpPr>
          <p:spPr bwMode="auto">
            <a:xfrm>
              <a:off x="3500219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40934" y="4166657"/>
            <a:ext cx="2599488" cy="2027436"/>
            <a:chOff x="9131880" y="3319251"/>
            <a:chExt cx="2599488" cy="2027436"/>
          </a:xfrm>
        </p:grpSpPr>
        <p:sp>
          <p:nvSpPr>
            <p:cNvPr id="203" name="Oval 7"/>
            <p:cNvSpPr>
              <a:spLocks noChangeArrowheads="1"/>
            </p:cNvSpPr>
            <p:nvPr/>
          </p:nvSpPr>
          <p:spPr bwMode="auto">
            <a:xfrm>
              <a:off x="9131880" y="3962597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Oval 7"/>
            <p:cNvSpPr>
              <a:spLocks noChangeArrowheads="1"/>
            </p:cNvSpPr>
            <p:nvPr/>
          </p:nvSpPr>
          <p:spPr bwMode="auto">
            <a:xfrm>
              <a:off x="10269770" y="3319251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7"/>
            <p:cNvSpPr>
              <a:spLocks noChangeArrowheads="1"/>
            </p:cNvSpPr>
            <p:nvPr/>
          </p:nvSpPr>
          <p:spPr bwMode="auto">
            <a:xfrm>
              <a:off x="9586344" y="5014936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7"/>
            <p:cNvSpPr>
              <a:spLocks noChangeArrowheads="1"/>
            </p:cNvSpPr>
            <p:nvPr/>
          </p:nvSpPr>
          <p:spPr bwMode="auto">
            <a:xfrm>
              <a:off x="11404941" y="3962597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Oval 7"/>
            <p:cNvSpPr>
              <a:spLocks noChangeArrowheads="1"/>
            </p:cNvSpPr>
            <p:nvPr/>
          </p:nvSpPr>
          <p:spPr bwMode="auto">
            <a:xfrm>
              <a:off x="10944316" y="5014936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Oval 7"/>
            <p:cNvSpPr>
              <a:spLocks noChangeArrowheads="1"/>
            </p:cNvSpPr>
            <p:nvPr/>
          </p:nvSpPr>
          <p:spPr bwMode="auto">
            <a:xfrm>
              <a:off x="10269770" y="4188958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590719" y="4302093"/>
            <a:ext cx="868216" cy="554671"/>
            <a:chOff x="10581664" y="3454687"/>
            <a:chExt cx="868216" cy="554671"/>
          </a:xfrm>
        </p:grpSpPr>
        <p:sp>
          <p:nvSpPr>
            <p:cNvPr id="212" name="Freeform 17"/>
            <p:cNvSpPr/>
            <p:nvPr/>
          </p:nvSpPr>
          <p:spPr bwMode="auto">
            <a:xfrm flipV="1">
              <a:off x="10581664" y="3539378"/>
              <a:ext cx="868216" cy="46998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219" name="Text Box 68"/>
            <p:cNvSpPr txBox="1">
              <a:spLocks noChangeArrowheads="1"/>
            </p:cNvSpPr>
            <p:nvPr/>
          </p:nvSpPr>
          <p:spPr bwMode="auto">
            <a:xfrm>
              <a:off x="10918640" y="3454687"/>
              <a:ext cx="45892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17041" y="5744578"/>
            <a:ext cx="1033686" cy="323165"/>
            <a:chOff x="9907986" y="4897173"/>
            <a:chExt cx="1033686" cy="323165"/>
          </a:xfrm>
        </p:grpSpPr>
        <p:sp>
          <p:nvSpPr>
            <p:cNvPr id="204" name="Line 16"/>
            <p:cNvSpPr>
              <a:spLocks noChangeShapeType="1"/>
            </p:cNvSpPr>
            <p:nvPr/>
          </p:nvSpPr>
          <p:spPr bwMode="auto">
            <a:xfrm>
              <a:off x="9907986" y="5204219"/>
              <a:ext cx="1033686" cy="0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226" name="Text Box 68"/>
            <p:cNvSpPr txBox="1">
              <a:spLocks noChangeArrowheads="1"/>
            </p:cNvSpPr>
            <p:nvPr/>
          </p:nvSpPr>
          <p:spPr bwMode="auto">
            <a:xfrm>
              <a:off x="10203521" y="4897173"/>
              <a:ext cx="45892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4" name="Freeform 17"/>
          <p:cNvSpPr/>
          <p:nvPr/>
        </p:nvSpPr>
        <p:spPr bwMode="auto">
          <a:xfrm flipV="1">
            <a:off x="9475644" y="4968108"/>
            <a:ext cx="803179" cy="226361"/>
          </a:xfrm>
          <a:custGeom>
            <a:avLst/>
            <a:gdLst>
              <a:gd name="T0" fmla="*/ 300 w 300"/>
              <a:gd name="T1" fmla="*/ 0 h 300"/>
              <a:gd name="T2" fmla="*/ 0 w 300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00">
                <a:moveTo>
                  <a:pt x="300" y="0"/>
                </a:moveTo>
                <a:lnTo>
                  <a:pt x="0" y="300"/>
                </a:lnTo>
              </a:path>
            </a:pathLst>
          </a:custGeom>
          <a:noFill/>
          <a:ln w="25400" cmpd="sng">
            <a:solidFill>
              <a:srgbClr val="B42D2D"/>
            </a:solidFill>
            <a:round/>
          </a:ln>
        </p:spPr>
        <p:txBody>
          <a:bodyPr lIns="10800" tIns="28800" rIns="0" bIns="10800"/>
          <a:lstStyle/>
          <a:p>
            <a:pPr>
              <a:lnSpc>
                <a:spcPts val="1800"/>
              </a:lnSpc>
            </a:pPr>
            <a:endParaRPr lang="zh-CN" altLang="en-US"/>
          </a:p>
        </p:txBody>
      </p:sp>
      <p:sp>
        <p:nvSpPr>
          <p:cNvPr id="85" name="Text Box 68"/>
          <p:cNvSpPr txBox="1">
            <a:spLocks noChangeArrowheads="1"/>
          </p:cNvSpPr>
          <p:nvPr/>
        </p:nvSpPr>
        <p:spPr bwMode="auto">
          <a:xfrm>
            <a:off x="9748537" y="4757049"/>
            <a:ext cx="458923" cy="3231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19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698954" y="4259354"/>
            <a:ext cx="3363940" cy="1962470"/>
            <a:chOff x="1404749" y="3302031"/>
            <a:chExt cx="3363940" cy="1962470"/>
          </a:xfrm>
          <a:solidFill>
            <a:srgbClr val="D2D2D2"/>
          </a:solidFill>
        </p:grpSpPr>
        <p:sp>
          <p:nvSpPr>
            <p:cNvPr id="87" name="Text Box 57"/>
            <p:cNvSpPr txBox="1">
              <a:spLocks noChangeArrowheads="1"/>
            </p:cNvSpPr>
            <p:nvPr/>
          </p:nvSpPr>
          <p:spPr bwMode="auto">
            <a:xfrm>
              <a:off x="1404749" y="4796501"/>
              <a:ext cx="336394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}, 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}, 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627961" y="3302031"/>
              <a:ext cx="2891634" cy="1418617"/>
              <a:chOff x="1132595" y="3795340"/>
              <a:chExt cx="2891634" cy="1418617"/>
            </a:xfrm>
            <a:grpFill/>
          </p:grpSpPr>
          <p:sp>
            <p:nvSpPr>
              <p:cNvPr id="89" name="Oval 7"/>
              <p:cNvSpPr>
                <a:spLocks noChangeArrowheads="1"/>
              </p:cNvSpPr>
              <p:nvPr/>
            </p:nvSpPr>
            <p:spPr bwMode="auto">
              <a:xfrm>
                <a:off x="1132595" y="379534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Oval 7"/>
              <p:cNvSpPr>
                <a:spLocks noChangeArrowheads="1"/>
              </p:cNvSpPr>
              <p:nvPr/>
            </p:nvSpPr>
            <p:spPr bwMode="auto">
              <a:xfrm>
                <a:off x="2362412" y="379534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Oval 7"/>
              <p:cNvSpPr>
                <a:spLocks noChangeArrowheads="1"/>
              </p:cNvSpPr>
              <p:nvPr/>
            </p:nvSpPr>
            <p:spPr bwMode="auto">
              <a:xfrm>
                <a:off x="3592229" y="3795340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Oval 7"/>
              <p:cNvSpPr>
                <a:spLocks noChangeArrowheads="1"/>
              </p:cNvSpPr>
              <p:nvPr/>
            </p:nvSpPr>
            <p:spPr bwMode="auto">
              <a:xfrm>
                <a:off x="2362412" y="4781957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Oval 7"/>
              <p:cNvSpPr>
                <a:spLocks noChangeArrowheads="1"/>
              </p:cNvSpPr>
              <p:nvPr/>
            </p:nvSpPr>
            <p:spPr bwMode="auto">
              <a:xfrm>
                <a:off x="3592229" y="4781957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Oval 7"/>
              <p:cNvSpPr>
                <a:spLocks noChangeArrowheads="1"/>
              </p:cNvSpPr>
              <p:nvPr/>
            </p:nvSpPr>
            <p:spPr bwMode="auto">
              <a:xfrm>
                <a:off x="1132595" y="4781957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Freeform 17"/>
              <p:cNvSpPr/>
              <p:nvPr/>
            </p:nvSpPr>
            <p:spPr bwMode="auto">
              <a:xfrm>
                <a:off x="1346293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37" name="Freeform 17"/>
              <p:cNvSpPr/>
              <p:nvPr/>
            </p:nvSpPr>
            <p:spPr bwMode="auto">
              <a:xfrm>
                <a:off x="2578412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39" name="Freeform 17"/>
              <p:cNvSpPr/>
              <p:nvPr/>
            </p:nvSpPr>
            <p:spPr bwMode="auto">
              <a:xfrm>
                <a:off x="3798424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4298954" y="4914848"/>
            <a:ext cx="4415229" cy="971430"/>
            <a:chOff x="6274767" y="1703072"/>
            <a:chExt cx="4415229" cy="971430"/>
          </a:xfrm>
        </p:grpSpPr>
        <p:sp>
          <p:nvSpPr>
            <p:cNvPr id="143" name="Text Box 77"/>
            <p:cNvSpPr txBox="1">
              <a:spLocks noChangeArrowheads="1"/>
            </p:cNvSpPr>
            <p:nvPr/>
          </p:nvSpPr>
          <p:spPr bwMode="auto">
            <a:xfrm>
              <a:off x="7277961" y="2197831"/>
              <a:ext cx="3268119" cy="451406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1    2     1     0 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" name="Line 78"/>
            <p:cNvSpPr>
              <a:spLocks noChangeShapeType="1"/>
            </p:cNvSpPr>
            <p:nvPr/>
          </p:nvSpPr>
          <p:spPr bwMode="auto">
            <a:xfrm>
              <a:off x="7843111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>
                <a:solidFill>
                  <a:srgbClr val="404040"/>
                </a:solidFill>
              </a:endParaRPr>
            </a:p>
          </p:txBody>
        </p:sp>
        <p:sp>
          <p:nvSpPr>
            <p:cNvPr id="145" name="Line 79"/>
            <p:cNvSpPr>
              <a:spLocks noChangeShapeType="1"/>
            </p:cNvSpPr>
            <p:nvPr/>
          </p:nvSpPr>
          <p:spPr bwMode="auto">
            <a:xfrm>
              <a:off x="8380797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>
                <a:solidFill>
                  <a:srgbClr val="404040"/>
                </a:solidFill>
              </a:endParaRPr>
            </a:p>
          </p:txBody>
        </p:sp>
        <p:sp>
          <p:nvSpPr>
            <p:cNvPr id="146" name="Line 80"/>
            <p:cNvSpPr>
              <a:spLocks noChangeShapeType="1"/>
            </p:cNvSpPr>
            <p:nvPr/>
          </p:nvSpPr>
          <p:spPr bwMode="auto">
            <a:xfrm>
              <a:off x="8918483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>
                <a:solidFill>
                  <a:srgbClr val="404040"/>
                </a:solidFill>
              </a:endParaRPr>
            </a:p>
          </p:txBody>
        </p:sp>
        <p:sp>
          <p:nvSpPr>
            <p:cNvPr id="147" name="Rectangle 81"/>
            <p:cNvSpPr>
              <a:spLocks noChangeArrowheads="1"/>
            </p:cNvSpPr>
            <p:nvPr/>
          </p:nvSpPr>
          <p:spPr bwMode="auto">
            <a:xfrm>
              <a:off x="6410923" y="1703072"/>
              <a:ext cx="42790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下标：</a:t>
              </a:r>
              <a:r>
                <a:rPr lang="en-US" altLang="zh-CN" sz="2400" spc="2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0     1     2     3     4     5</a:t>
              </a:r>
              <a:endParaRPr lang="zh-CN" altLang="en-US" sz="2400" spc="2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80"/>
            <p:cNvSpPr>
              <a:spLocks noChangeShapeType="1"/>
            </p:cNvSpPr>
            <p:nvPr/>
          </p:nvSpPr>
          <p:spPr bwMode="auto">
            <a:xfrm>
              <a:off x="9456169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>
                <a:solidFill>
                  <a:srgbClr val="404040"/>
                </a:solidFill>
              </a:endParaRPr>
            </a:p>
          </p:txBody>
        </p:sp>
        <p:sp>
          <p:nvSpPr>
            <p:cNvPr id="149" name="Line 80"/>
            <p:cNvSpPr>
              <a:spLocks noChangeShapeType="1"/>
            </p:cNvSpPr>
            <p:nvPr/>
          </p:nvSpPr>
          <p:spPr bwMode="auto">
            <a:xfrm>
              <a:off x="9993856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>
                <a:solidFill>
                  <a:srgbClr val="404040"/>
                </a:solidFill>
              </a:endParaRPr>
            </a:p>
          </p:txBody>
        </p:sp>
        <p:sp>
          <p:nvSpPr>
            <p:cNvPr id="150" name="Rectangle 81"/>
            <p:cNvSpPr>
              <a:spLocks noChangeArrowheads="1"/>
            </p:cNvSpPr>
            <p:nvPr/>
          </p:nvSpPr>
          <p:spPr bwMode="auto">
            <a:xfrm>
              <a:off x="6274767" y="2164737"/>
              <a:ext cx="9751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parent</a:t>
              </a:r>
              <a:endParaRPr lang="zh-CN" altLang="en-US" sz="2400" spc="2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708181" y="1175063"/>
            <a:ext cx="8432752" cy="523220"/>
            <a:chOff x="638167" y="1013457"/>
            <a:chExt cx="8432752" cy="523220"/>
          </a:xfrm>
        </p:grpSpPr>
        <p:grpSp>
          <p:nvGrpSpPr>
            <p:cNvPr id="152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5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4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784835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如何判断两个顶点是否位于同一个连通分量呢？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28561" y="1855980"/>
            <a:ext cx="4392901" cy="267765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FindRoot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parent[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v;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(parent[t] &gt; -1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parent[t];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127" y="1855981"/>
            <a:ext cx="3713033" cy="193899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vex1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FindRoot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vex2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FindRoot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(vex1 != vex2) {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8821462" y="1248797"/>
            <a:ext cx="3025876" cy="52322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Rounded Rectangle 10"/>
          <p:cNvSpPr/>
          <p:nvPr/>
        </p:nvSpPr>
        <p:spPr>
          <a:xfrm>
            <a:off x="551977" y="399729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616742" y="360351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2456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689900" y="3960589"/>
            <a:ext cx="3363940" cy="1962470"/>
            <a:chOff x="1404749" y="3302031"/>
            <a:chExt cx="3363940" cy="1962470"/>
          </a:xfrm>
        </p:grpSpPr>
        <p:sp>
          <p:nvSpPr>
            <p:cNvPr id="87" name="Text Box 57"/>
            <p:cNvSpPr txBox="1">
              <a:spLocks noChangeArrowheads="1"/>
            </p:cNvSpPr>
            <p:nvPr/>
          </p:nvSpPr>
          <p:spPr bwMode="auto">
            <a:xfrm>
              <a:off x="1404749" y="4796501"/>
              <a:ext cx="336394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}, 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}, 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627961" y="3302031"/>
              <a:ext cx="2891634" cy="1418617"/>
              <a:chOff x="1132595" y="3795340"/>
              <a:chExt cx="2891634" cy="1418617"/>
            </a:xfrm>
          </p:grpSpPr>
          <p:sp>
            <p:nvSpPr>
              <p:cNvPr id="89" name="Oval 7"/>
              <p:cNvSpPr>
                <a:spLocks noChangeArrowheads="1"/>
              </p:cNvSpPr>
              <p:nvPr/>
            </p:nvSpPr>
            <p:spPr bwMode="auto">
              <a:xfrm>
                <a:off x="1132595" y="3795340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Oval 7"/>
              <p:cNvSpPr>
                <a:spLocks noChangeArrowheads="1"/>
              </p:cNvSpPr>
              <p:nvPr/>
            </p:nvSpPr>
            <p:spPr bwMode="auto">
              <a:xfrm>
                <a:off x="2362412" y="3795340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Oval 7"/>
              <p:cNvSpPr>
                <a:spLocks noChangeArrowheads="1"/>
              </p:cNvSpPr>
              <p:nvPr/>
            </p:nvSpPr>
            <p:spPr bwMode="auto">
              <a:xfrm>
                <a:off x="3592229" y="3795340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Oval 7"/>
              <p:cNvSpPr>
                <a:spLocks noChangeArrowheads="1"/>
              </p:cNvSpPr>
              <p:nvPr/>
            </p:nvSpPr>
            <p:spPr bwMode="auto">
              <a:xfrm>
                <a:off x="2362412" y="4781957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Oval 7"/>
              <p:cNvSpPr>
                <a:spLocks noChangeArrowheads="1"/>
              </p:cNvSpPr>
              <p:nvPr/>
            </p:nvSpPr>
            <p:spPr bwMode="auto">
              <a:xfrm>
                <a:off x="3592229" y="4781957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Oval 7"/>
              <p:cNvSpPr>
                <a:spLocks noChangeArrowheads="1"/>
              </p:cNvSpPr>
              <p:nvPr/>
            </p:nvSpPr>
            <p:spPr bwMode="auto">
              <a:xfrm>
                <a:off x="1132595" y="4781957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Freeform 17"/>
              <p:cNvSpPr/>
              <p:nvPr/>
            </p:nvSpPr>
            <p:spPr bwMode="auto">
              <a:xfrm>
                <a:off x="1346293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37" name="Freeform 17"/>
              <p:cNvSpPr/>
              <p:nvPr/>
            </p:nvSpPr>
            <p:spPr bwMode="auto">
              <a:xfrm>
                <a:off x="2578412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39" name="Freeform 17"/>
              <p:cNvSpPr/>
              <p:nvPr/>
            </p:nvSpPr>
            <p:spPr bwMode="auto">
              <a:xfrm>
                <a:off x="3798424" y="4242838"/>
                <a:ext cx="0" cy="540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4289900" y="4616083"/>
            <a:ext cx="4415229" cy="971430"/>
            <a:chOff x="6274767" y="1703072"/>
            <a:chExt cx="4415229" cy="971430"/>
          </a:xfrm>
        </p:grpSpPr>
        <p:sp>
          <p:nvSpPr>
            <p:cNvPr id="143" name="Text Box 77"/>
            <p:cNvSpPr txBox="1">
              <a:spLocks noChangeArrowheads="1"/>
            </p:cNvSpPr>
            <p:nvPr/>
          </p:nvSpPr>
          <p:spPr bwMode="auto">
            <a:xfrm>
              <a:off x="7277961" y="2197831"/>
              <a:ext cx="3268119" cy="451406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600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1    2     1     0 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" name="Line 78"/>
            <p:cNvSpPr>
              <a:spLocks noChangeShapeType="1"/>
            </p:cNvSpPr>
            <p:nvPr/>
          </p:nvSpPr>
          <p:spPr bwMode="auto">
            <a:xfrm>
              <a:off x="7843111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>
                <a:solidFill>
                  <a:srgbClr val="404040"/>
                </a:solidFill>
              </a:endParaRPr>
            </a:p>
          </p:txBody>
        </p:sp>
        <p:sp>
          <p:nvSpPr>
            <p:cNvPr id="145" name="Line 79"/>
            <p:cNvSpPr>
              <a:spLocks noChangeShapeType="1"/>
            </p:cNvSpPr>
            <p:nvPr/>
          </p:nvSpPr>
          <p:spPr bwMode="auto">
            <a:xfrm>
              <a:off x="8380797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>
                <a:solidFill>
                  <a:srgbClr val="404040"/>
                </a:solidFill>
              </a:endParaRPr>
            </a:p>
          </p:txBody>
        </p:sp>
        <p:sp>
          <p:nvSpPr>
            <p:cNvPr id="146" name="Line 80"/>
            <p:cNvSpPr>
              <a:spLocks noChangeShapeType="1"/>
            </p:cNvSpPr>
            <p:nvPr/>
          </p:nvSpPr>
          <p:spPr bwMode="auto">
            <a:xfrm>
              <a:off x="8918483" y="2197831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>
                <a:solidFill>
                  <a:srgbClr val="404040"/>
                </a:solidFill>
              </a:endParaRPr>
            </a:p>
          </p:txBody>
        </p:sp>
        <p:sp>
          <p:nvSpPr>
            <p:cNvPr id="147" name="Rectangle 81"/>
            <p:cNvSpPr>
              <a:spLocks noChangeArrowheads="1"/>
            </p:cNvSpPr>
            <p:nvPr/>
          </p:nvSpPr>
          <p:spPr bwMode="auto">
            <a:xfrm>
              <a:off x="6410923" y="1703072"/>
              <a:ext cx="42790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下标：</a:t>
              </a:r>
              <a:r>
                <a:rPr lang="en-US" altLang="zh-CN" sz="2400" spc="2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0     1     2     3     4     5</a:t>
              </a:r>
              <a:endParaRPr lang="zh-CN" altLang="en-US" sz="2400" spc="2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80"/>
            <p:cNvSpPr>
              <a:spLocks noChangeShapeType="1"/>
            </p:cNvSpPr>
            <p:nvPr/>
          </p:nvSpPr>
          <p:spPr bwMode="auto">
            <a:xfrm>
              <a:off x="9456169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>
                <a:solidFill>
                  <a:srgbClr val="404040"/>
                </a:solidFill>
              </a:endParaRPr>
            </a:p>
          </p:txBody>
        </p:sp>
        <p:sp>
          <p:nvSpPr>
            <p:cNvPr id="149" name="Line 80"/>
            <p:cNvSpPr>
              <a:spLocks noChangeShapeType="1"/>
            </p:cNvSpPr>
            <p:nvPr/>
          </p:nvSpPr>
          <p:spPr bwMode="auto">
            <a:xfrm>
              <a:off x="9993856" y="2206502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>
                <a:solidFill>
                  <a:srgbClr val="404040"/>
                </a:solidFill>
              </a:endParaRPr>
            </a:p>
          </p:txBody>
        </p:sp>
        <p:sp>
          <p:nvSpPr>
            <p:cNvPr id="150" name="Rectangle 81"/>
            <p:cNvSpPr>
              <a:spLocks noChangeArrowheads="1"/>
            </p:cNvSpPr>
            <p:nvPr/>
          </p:nvSpPr>
          <p:spPr bwMode="auto">
            <a:xfrm>
              <a:off x="6274767" y="2164737"/>
              <a:ext cx="9751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parent</a:t>
              </a:r>
              <a:endParaRPr lang="zh-CN" altLang="en-US" sz="2400" spc="2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99127" y="876298"/>
            <a:ext cx="8432752" cy="523220"/>
            <a:chOff x="638167" y="1013457"/>
            <a:chExt cx="8432752" cy="523220"/>
          </a:xfrm>
        </p:grpSpPr>
        <p:grpSp>
          <p:nvGrpSpPr>
            <p:cNvPr id="152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5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4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784835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如何合并两个连通分量呢？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54073" y="1557216"/>
            <a:ext cx="3713033" cy="193899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vex1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FindRoot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vex2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FindRoot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(vex1 != vex2) {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75" name="矩形 74"/>
          <p:cNvSpPr/>
          <p:nvPr/>
        </p:nvSpPr>
        <p:spPr>
          <a:xfrm>
            <a:off x="542924" y="2653374"/>
            <a:ext cx="3713033" cy="46166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parent[vex2] = vex1;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5151475" y="1587696"/>
            <a:ext cx="2979435" cy="2615035"/>
            <a:chOff x="6031483" y="3103775"/>
            <a:chExt cx="2979435" cy="2615035"/>
          </a:xfrm>
        </p:grpSpPr>
        <p:sp>
          <p:nvSpPr>
            <p:cNvPr id="115" name="Text Box 57"/>
            <p:cNvSpPr txBox="1">
              <a:spLocks noChangeArrowheads="1"/>
            </p:cNvSpPr>
            <p:nvPr/>
          </p:nvSpPr>
          <p:spPr bwMode="auto">
            <a:xfrm>
              <a:off x="6031483" y="5250810"/>
              <a:ext cx="2979435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}, {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Oval 7"/>
            <p:cNvSpPr>
              <a:spLocks noChangeArrowheads="1"/>
            </p:cNvSpPr>
            <p:nvPr/>
          </p:nvSpPr>
          <p:spPr bwMode="auto">
            <a:xfrm>
              <a:off x="6668415" y="310377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val 7"/>
            <p:cNvSpPr>
              <a:spLocks noChangeArrowheads="1"/>
            </p:cNvSpPr>
            <p:nvPr/>
          </p:nvSpPr>
          <p:spPr bwMode="auto">
            <a:xfrm>
              <a:off x="8340192" y="310377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val 7"/>
            <p:cNvSpPr>
              <a:spLocks noChangeArrowheads="1"/>
            </p:cNvSpPr>
            <p:nvPr/>
          </p:nvSpPr>
          <p:spPr bwMode="auto">
            <a:xfrm>
              <a:off x="7174265" y="390839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7"/>
            <p:cNvSpPr>
              <a:spLocks noChangeArrowheads="1"/>
            </p:cNvSpPr>
            <p:nvPr/>
          </p:nvSpPr>
          <p:spPr bwMode="auto">
            <a:xfrm>
              <a:off x="8340192" y="407515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val 7"/>
            <p:cNvSpPr>
              <a:spLocks noChangeArrowheads="1"/>
            </p:cNvSpPr>
            <p:nvPr/>
          </p:nvSpPr>
          <p:spPr bwMode="auto">
            <a:xfrm>
              <a:off x="6137945" y="480357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7"/>
            <p:cNvSpPr>
              <a:spLocks noChangeArrowheads="1"/>
            </p:cNvSpPr>
            <p:nvPr/>
          </p:nvSpPr>
          <p:spPr bwMode="auto">
            <a:xfrm>
              <a:off x="6150255" y="390751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Freeform 17"/>
            <p:cNvSpPr/>
            <p:nvPr/>
          </p:nvSpPr>
          <p:spPr bwMode="auto">
            <a:xfrm>
              <a:off x="8556192" y="3536033"/>
              <a:ext cx="0" cy="54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24" name="Freeform 17"/>
            <p:cNvSpPr/>
            <p:nvPr/>
          </p:nvSpPr>
          <p:spPr bwMode="auto">
            <a:xfrm>
              <a:off x="6359380" y="4355891"/>
              <a:ext cx="0" cy="43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25" name="Freeform 17"/>
            <p:cNvSpPr/>
            <p:nvPr/>
          </p:nvSpPr>
          <p:spPr bwMode="auto">
            <a:xfrm flipH="1" flipV="1">
              <a:off x="6509557" y="3505295"/>
              <a:ext cx="252000" cy="449398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26" name="Freeform 17"/>
            <p:cNvSpPr/>
            <p:nvPr/>
          </p:nvSpPr>
          <p:spPr bwMode="auto">
            <a:xfrm flipH="1">
              <a:off x="7016055" y="3500028"/>
              <a:ext cx="252000" cy="449398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23837" y="5163359"/>
            <a:ext cx="364569" cy="750329"/>
            <a:chOff x="5423837" y="5163358"/>
            <a:chExt cx="364569" cy="750329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5423837" y="5163358"/>
              <a:ext cx="259080" cy="380308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81"/>
            <p:cNvSpPr>
              <a:spLocks noChangeArrowheads="1"/>
            </p:cNvSpPr>
            <p:nvPr/>
          </p:nvSpPr>
          <p:spPr bwMode="auto">
            <a:xfrm>
              <a:off x="5512586" y="5452022"/>
              <a:ext cx="275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spc="2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spc="2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9131880" y="1492990"/>
            <a:ext cx="2628000" cy="2027436"/>
            <a:chOff x="629619" y="1013518"/>
            <a:chExt cx="3477948" cy="2640093"/>
          </a:xfrm>
          <a:noFill/>
        </p:grpSpPr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30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35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38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40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41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53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59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60" name="Text Box 68"/>
            <p:cNvSpPr txBox="1">
              <a:spLocks noChangeArrowheads="1"/>
            </p:cNvSpPr>
            <p:nvPr/>
          </p:nvSpPr>
          <p:spPr bwMode="auto">
            <a:xfrm>
              <a:off x="1242102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1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" name="Text Box 68"/>
            <p:cNvSpPr txBox="1">
              <a:spLocks noChangeArrowheads="1"/>
            </p:cNvSpPr>
            <p:nvPr/>
          </p:nvSpPr>
          <p:spPr bwMode="auto">
            <a:xfrm>
              <a:off x="143373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" name="Text Box 68"/>
            <p:cNvSpPr txBox="1">
              <a:spLocks noChangeArrowheads="1"/>
            </p:cNvSpPr>
            <p:nvPr/>
          </p:nvSpPr>
          <p:spPr bwMode="auto">
            <a:xfrm>
              <a:off x="285060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5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6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7" name="Text Box 68"/>
            <p:cNvSpPr txBox="1">
              <a:spLocks noChangeArrowheads="1"/>
            </p:cNvSpPr>
            <p:nvPr/>
          </p:nvSpPr>
          <p:spPr bwMode="auto">
            <a:xfrm>
              <a:off x="3500219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8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9131880" y="3867892"/>
            <a:ext cx="2599488" cy="2027436"/>
            <a:chOff x="9131880" y="3319251"/>
            <a:chExt cx="2599488" cy="2027436"/>
          </a:xfrm>
        </p:grpSpPr>
        <p:sp>
          <p:nvSpPr>
            <p:cNvPr id="170" name="Oval 7"/>
            <p:cNvSpPr>
              <a:spLocks noChangeArrowheads="1"/>
            </p:cNvSpPr>
            <p:nvPr/>
          </p:nvSpPr>
          <p:spPr bwMode="auto">
            <a:xfrm>
              <a:off x="9131880" y="3962597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val 7"/>
            <p:cNvSpPr>
              <a:spLocks noChangeArrowheads="1"/>
            </p:cNvSpPr>
            <p:nvPr/>
          </p:nvSpPr>
          <p:spPr bwMode="auto">
            <a:xfrm>
              <a:off x="10269770" y="3319251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Oval 7"/>
            <p:cNvSpPr>
              <a:spLocks noChangeArrowheads="1"/>
            </p:cNvSpPr>
            <p:nvPr/>
          </p:nvSpPr>
          <p:spPr bwMode="auto">
            <a:xfrm>
              <a:off x="9586344" y="5014936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Oval 7"/>
            <p:cNvSpPr>
              <a:spLocks noChangeArrowheads="1"/>
            </p:cNvSpPr>
            <p:nvPr/>
          </p:nvSpPr>
          <p:spPr bwMode="auto">
            <a:xfrm>
              <a:off x="11404941" y="3962597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Oval 7"/>
            <p:cNvSpPr>
              <a:spLocks noChangeArrowheads="1"/>
            </p:cNvSpPr>
            <p:nvPr/>
          </p:nvSpPr>
          <p:spPr bwMode="auto">
            <a:xfrm>
              <a:off x="10944316" y="5014936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Oval 7"/>
            <p:cNvSpPr>
              <a:spLocks noChangeArrowheads="1"/>
            </p:cNvSpPr>
            <p:nvPr/>
          </p:nvSpPr>
          <p:spPr bwMode="auto">
            <a:xfrm>
              <a:off x="10269770" y="4188958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10581665" y="4003328"/>
            <a:ext cx="868216" cy="554671"/>
            <a:chOff x="10581664" y="3454687"/>
            <a:chExt cx="868216" cy="554671"/>
          </a:xfrm>
        </p:grpSpPr>
        <p:sp>
          <p:nvSpPr>
            <p:cNvPr id="177" name="Freeform 17"/>
            <p:cNvSpPr/>
            <p:nvPr/>
          </p:nvSpPr>
          <p:spPr bwMode="auto">
            <a:xfrm flipV="1">
              <a:off x="10581664" y="3539378"/>
              <a:ext cx="868216" cy="46998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78" name="Text Box 68"/>
            <p:cNvSpPr txBox="1">
              <a:spLocks noChangeArrowheads="1"/>
            </p:cNvSpPr>
            <p:nvPr/>
          </p:nvSpPr>
          <p:spPr bwMode="auto">
            <a:xfrm>
              <a:off x="10918640" y="3454687"/>
              <a:ext cx="45892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9907987" y="5445813"/>
            <a:ext cx="1033686" cy="323165"/>
            <a:chOff x="9907986" y="4897173"/>
            <a:chExt cx="1033686" cy="323165"/>
          </a:xfrm>
        </p:grpSpPr>
        <p:sp>
          <p:nvSpPr>
            <p:cNvPr id="180" name="Line 16"/>
            <p:cNvSpPr>
              <a:spLocks noChangeShapeType="1"/>
            </p:cNvSpPr>
            <p:nvPr/>
          </p:nvSpPr>
          <p:spPr bwMode="auto">
            <a:xfrm>
              <a:off x="9907986" y="5204219"/>
              <a:ext cx="1033686" cy="0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81" name="Text Box 68"/>
            <p:cNvSpPr txBox="1">
              <a:spLocks noChangeArrowheads="1"/>
            </p:cNvSpPr>
            <p:nvPr/>
          </p:nvSpPr>
          <p:spPr bwMode="auto">
            <a:xfrm>
              <a:off x="10203521" y="4897173"/>
              <a:ext cx="45892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2" name="Freeform 17"/>
          <p:cNvSpPr/>
          <p:nvPr/>
        </p:nvSpPr>
        <p:spPr bwMode="auto">
          <a:xfrm flipV="1">
            <a:off x="9466590" y="4669343"/>
            <a:ext cx="803179" cy="226361"/>
          </a:xfrm>
          <a:custGeom>
            <a:avLst/>
            <a:gdLst>
              <a:gd name="T0" fmla="*/ 300 w 300"/>
              <a:gd name="T1" fmla="*/ 0 h 300"/>
              <a:gd name="T2" fmla="*/ 0 w 300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00">
                <a:moveTo>
                  <a:pt x="300" y="0"/>
                </a:moveTo>
                <a:lnTo>
                  <a:pt x="0" y="300"/>
                </a:lnTo>
              </a:path>
            </a:pathLst>
          </a:custGeom>
          <a:noFill/>
          <a:ln w="25400" cmpd="sng">
            <a:solidFill>
              <a:srgbClr val="B42D2D"/>
            </a:solidFill>
            <a:round/>
          </a:ln>
        </p:spPr>
        <p:txBody>
          <a:bodyPr lIns="10800" tIns="28800" rIns="0" bIns="10800"/>
          <a:lstStyle/>
          <a:p>
            <a:pPr>
              <a:lnSpc>
                <a:spcPts val="1800"/>
              </a:lnSpc>
            </a:pPr>
            <a:endParaRPr lang="zh-CN" altLang="en-US"/>
          </a:p>
        </p:txBody>
      </p:sp>
      <p:sp>
        <p:nvSpPr>
          <p:cNvPr id="183" name="Text Box 68"/>
          <p:cNvSpPr txBox="1">
            <a:spLocks noChangeArrowheads="1"/>
          </p:cNvSpPr>
          <p:nvPr/>
        </p:nvSpPr>
        <p:spPr bwMode="auto">
          <a:xfrm>
            <a:off x="9739483" y="4458284"/>
            <a:ext cx="458923" cy="3231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19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" name="Text Box 2"/>
          <p:cNvSpPr txBox="1">
            <a:spLocks noChangeArrowheads="1"/>
          </p:cNvSpPr>
          <p:nvPr/>
        </p:nvSpPr>
        <p:spPr bwMode="auto">
          <a:xfrm>
            <a:off x="8823225" y="877550"/>
            <a:ext cx="3025876" cy="52322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19233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  <p:bldLst>
      <p:bldP spid="75" grpId="0"/>
      <p:bldP spid="7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131880" y="944350"/>
            <a:ext cx="2628000" cy="2027436"/>
            <a:chOff x="629619" y="1013518"/>
            <a:chExt cx="3477948" cy="2640093"/>
          </a:xfrm>
          <a:noFill/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6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7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8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9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1242102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68"/>
            <p:cNvSpPr txBox="1">
              <a:spLocks noChangeArrowheads="1"/>
            </p:cNvSpPr>
            <p:nvPr/>
          </p:nvSpPr>
          <p:spPr bwMode="auto">
            <a:xfrm>
              <a:off x="143373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68"/>
            <p:cNvSpPr txBox="1">
              <a:spLocks noChangeArrowheads="1"/>
            </p:cNvSpPr>
            <p:nvPr/>
          </p:nvSpPr>
          <p:spPr bwMode="auto">
            <a:xfrm>
              <a:off x="285060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" name="Text Box 68"/>
            <p:cNvSpPr txBox="1">
              <a:spLocks noChangeArrowheads="1"/>
            </p:cNvSpPr>
            <p:nvPr/>
          </p:nvSpPr>
          <p:spPr bwMode="auto">
            <a:xfrm>
              <a:off x="3500219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31880" y="3319252"/>
            <a:ext cx="2599488" cy="2027436"/>
            <a:chOff x="9131880" y="3319251"/>
            <a:chExt cx="2599488" cy="2027436"/>
          </a:xfrm>
        </p:grpSpPr>
        <p:sp>
          <p:nvSpPr>
            <p:cNvPr id="203" name="Oval 7"/>
            <p:cNvSpPr>
              <a:spLocks noChangeArrowheads="1"/>
            </p:cNvSpPr>
            <p:nvPr/>
          </p:nvSpPr>
          <p:spPr bwMode="auto">
            <a:xfrm>
              <a:off x="9131880" y="3962597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Oval 7"/>
            <p:cNvSpPr>
              <a:spLocks noChangeArrowheads="1"/>
            </p:cNvSpPr>
            <p:nvPr/>
          </p:nvSpPr>
          <p:spPr bwMode="auto">
            <a:xfrm>
              <a:off x="10269770" y="3319251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7"/>
            <p:cNvSpPr>
              <a:spLocks noChangeArrowheads="1"/>
            </p:cNvSpPr>
            <p:nvPr/>
          </p:nvSpPr>
          <p:spPr bwMode="auto">
            <a:xfrm>
              <a:off x="9586344" y="5014936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7"/>
            <p:cNvSpPr>
              <a:spLocks noChangeArrowheads="1"/>
            </p:cNvSpPr>
            <p:nvPr/>
          </p:nvSpPr>
          <p:spPr bwMode="auto">
            <a:xfrm>
              <a:off x="11404941" y="3962597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Oval 7"/>
            <p:cNvSpPr>
              <a:spLocks noChangeArrowheads="1"/>
            </p:cNvSpPr>
            <p:nvPr/>
          </p:nvSpPr>
          <p:spPr bwMode="auto">
            <a:xfrm>
              <a:off x="10944316" y="5014936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Oval 7"/>
            <p:cNvSpPr>
              <a:spLocks noChangeArrowheads="1"/>
            </p:cNvSpPr>
            <p:nvPr/>
          </p:nvSpPr>
          <p:spPr bwMode="auto">
            <a:xfrm>
              <a:off x="10269770" y="4188958"/>
              <a:ext cx="326427" cy="331751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82016" y="1350151"/>
            <a:ext cx="7293110" cy="707886"/>
            <a:chOff x="1699166" y="1642425"/>
            <a:chExt cx="7293110" cy="707886"/>
          </a:xfrm>
        </p:grpSpPr>
        <p:sp>
          <p:nvSpPr>
            <p:cNvPr id="110" name="TextBox 109"/>
            <p:cNvSpPr txBox="1"/>
            <p:nvPr/>
          </p:nvSpPr>
          <p:spPr>
            <a:xfrm>
              <a:off x="6065013" y="1642425"/>
              <a:ext cx="29272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初始化</a:t>
              </a:r>
            </a:p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99166" y="1797058"/>
              <a:ext cx="3164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20513" y="724023"/>
            <a:ext cx="8748000" cy="1332000"/>
          </a:xfrm>
          <a:prstGeom prst="rect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8" name="直接连接符 7"/>
          <p:cNvCxnSpPr/>
          <p:nvPr/>
        </p:nvCxnSpPr>
        <p:spPr>
          <a:xfrm>
            <a:off x="357751" y="1381793"/>
            <a:ext cx="871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945936" y="1390023"/>
            <a:ext cx="133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776" y="983159"/>
            <a:ext cx="88683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最短边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09223" y="1468711"/>
            <a:ext cx="916709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rot="5400000">
            <a:off x="4221278" y="1403802"/>
            <a:ext cx="133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5400000">
            <a:off x="5311783" y="1376426"/>
            <a:ext cx="133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3675387" y="1403802"/>
            <a:ext cx="133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>
            <a:off x="3129497" y="1404270"/>
            <a:ext cx="133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>
            <a:off x="1491826" y="1390023"/>
            <a:ext cx="133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2037717" y="1390023"/>
            <a:ext cx="133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2583607" y="1403802"/>
            <a:ext cx="133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88155" y="707321"/>
            <a:ext cx="8406650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下标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0      1      2      3       4       5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0" name="直接连接符 129"/>
          <p:cNvCxnSpPr/>
          <p:nvPr/>
        </p:nvCxnSpPr>
        <p:spPr>
          <a:xfrm>
            <a:off x="372992" y="750845"/>
            <a:ext cx="1238945" cy="630949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38321" y="2297604"/>
            <a:ext cx="7689400" cy="415498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EdgeGraph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vex1, vex2;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parent[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parent[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942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131880" y="944350"/>
            <a:ext cx="2628000" cy="2027436"/>
            <a:chOff x="629619" y="1013518"/>
            <a:chExt cx="3477948" cy="2640093"/>
          </a:xfrm>
          <a:noFill/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6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7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8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9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1242102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68"/>
            <p:cNvSpPr txBox="1">
              <a:spLocks noChangeArrowheads="1"/>
            </p:cNvSpPr>
            <p:nvPr/>
          </p:nvSpPr>
          <p:spPr bwMode="auto">
            <a:xfrm>
              <a:off x="143373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68"/>
            <p:cNvSpPr txBox="1">
              <a:spLocks noChangeArrowheads="1"/>
            </p:cNvSpPr>
            <p:nvPr/>
          </p:nvSpPr>
          <p:spPr bwMode="auto">
            <a:xfrm>
              <a:off x="285060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" name="Text Box 68"/>
            <p:cNvSpPr txBox="1">
              <a:spLocks noChangeArrowheads="1"/>
            </p:cNvSpPr>
            <p:nvPr/>
          </p:nvSpPr>
          <p:spPr bwMode="auto">
            <a:xfrm>
              <a:off x="3500219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31880" y="3319252"/>
            <a:ext cx="2599488" cy="2027436"/>
            <a:chOff x="9131880" y="3319251"/>
            <a:chExt cx="2599488" cy="2027436"/>
          </a:xfrm>
        </p:grpSpPr>
        <p:sp>
          <p:nvSpPr>
            <p:cNvPr id="203" name="Oval 7"/>
            <p:cNvSpPr>
              <a:spLocks noChangeArrowheads="1"/>
            </p:cNvSpPr>
            <p:nvPr/>
          </p:nvSpPr>
          <p:spPr bwMode="auto">
            <a:xfrm>
              <a:off x="9131880" y="3962597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Oval 7"/>
            <p:cNvSpPr>
              <a:spLocks noChangeArrowheads="1"/>
            </p:cNvSpPr>
            <p:nvPr/>
          </p:nvSpPr>
          <p:spPr bwMode="auto">
            <a:xfrm>
              <a:off x="10269770" y="3319251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7"/>
            <p:cNvSpPr>
              <a:spLocks noChangeArrowheads="1"/>
            </p:cNvSpPr>
            <p:nvPr/>
          </p:nvSpPr>
          <p:spPr bwMode="auto">
            <a:xfrm>
              <a:off x="9586344" y="5014936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7"/>
            <p:cNvSpPr>
              <a:spLocks noChangeArrowheads="1"/>
            </p:cNvSpPr>
            <p:nvPr/>
          </p:nvSpPr>
          <p:spPr bwMode="auto">
            <a:xfrm>
              <a:off x="11404941" y="3962597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Oval 7"/>
            <p:cNvSpPr>
              <a:spLocks noChangeArrowheads="1"/>
            </p:cNvSpPr>
            <p:nvPr/>
          </p:nvSpPr>
          <p:spPr bwMode="auto">
            <a:xfrm>
              <a:off x="10944316" y="5014936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Oval 7"/>
            <p:cNvSpPr>
              <a:spLocks noChangeArrowheads="1"/>
            </p:cNvSpPr>
            <p:nvPr/>
          </p:nvSpPr>
          <p:spPr bwMode="auto">
            <a:xfrm>
              <a:off x="10269770" y="4188958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25133" y="1368105"/>
            <a:ext cx="7212863" cy="707886"/>
            <a:chOff x="1779413" y="1642425"/>
            <a:chExt cx="7212863" cy="707886"/>
          </a:xfrm>
        </p:grpSpPr>
        <p:sp>
          <p:nvSpPr>
            <p:cNvPr id="110" name="TextBox 109"/>
            <p:cNvSpPr txBox="1"/>
            <p:nvPr/>
          </p:nvSpPr>
          <p:spPr>
            <a:xfrm>
              <a:off x="6065013" y="1642425"/>
              <a:ext cx="29272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初始化</a:t>
              </a:r>
            </a:p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0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79413" y="1788454"/>
              <a:ext cx="4374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75342" y="1557388"/>
            <a:ext cx="6574539" cy="2451970"/>
            <a:chOff x="4875341" y="1557388"/>
            <a:chExt cx="6574539" cy="245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0581664" y="3454687"/>
              <a:ext cx="868216" cy="554671"/>
              <a:chOff x="10581664" y="3454687"/>
              <a:chExt cx="868216" cy="554671"/>
            </a:xfrm>
          </p:grpSpPr>
          <p:sp>
            <p:nvSpPr>
              <p:cNvPr id="212" name="Freeform 17"/>
              <p:cNvSpPr/>
              <p:nvPr/>
            </p:nvSpPr>
            <p:spPr bwMode="auto">
              <a:xfrm flipV="1">
                <a:off x="10581664" y="3539378"/>
                <a:ext cx="868216" cy="46998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B42D2D"/>
                </a:solidFill>
                <a:round/>
              </a:ln>
            </p:spPr>
            <p:txBody>
              <a:bodyPr lIns="10800" tIns="28800" rIns="0" bIns="10800"/>
              <a:lstStyle/>
              <a:p>
                <a:pPr>
                  <a:lnSpc>
                    <a:spcPts val="1800"/>
                  </a:lnSpc>
                </a:pPr>
                <a:endParaRPr lang="zh-CN" altLang="en-US"/>
              </a:p>
            </p:txBody>
          </p:sp>
          <p:sp>
            <p:nvSpPr>
              <p:cNvPr id="219" name="Text Box 68"/>
              <p:cNvSpPr txBox="1">
                <a:spLocks noChangeArrowheads="1"/>
              </p:cNvSpPr>
              <p:nvPr/>
            </p:nvSpPr>
            <p:spPr bwMode="auto">
              <a:xfrm>
                <a:off x="10918640" y="3454687"/>
                <a:ext cx="458923" cy="323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12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4875341" y="1557388"/>
              <a:ext cx="1328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0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)12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964287" y="2005808"/>
            <a:ext cx="31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vex1=1, 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vex2=4, parent[4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]=1</a:t>
            </a:r>
            <a:endParaRPr lang="zh-CN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802543" y="1546711"/>
            <a:ext cx="3478514" cy="1127710"/>
            <a:chOff x="1711103" y="1821030"/>
            <a:chExt cx="3478514" cy="1127710"/>
          </a:xfrm>
        </p:grpSpPr>
        <p:sp>
          <p:nvSpPr>
            <p:cNvPr id="128" name="TextBox 127"/>
            <p:cNvSpPr txBox="1"/>
            <p:nvPr/>
          </p:nvSpPr>
          <p:spPr>
            <a:xfrm>
              <a:off x="1711103" y="2487075"/>
              <a:ext cx="3478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3901440" y="1821030"/>
              <a:ext cx="259080" cy="380308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881229" y="2217471"/>
            <a:ext cx="6060443" cy="3002867"/>
            <a:chOff x="4881229" y="2217471"/>
            <a:chExt cx="6060443" cy="3002867"/>
          </a:xfrm>
        </p:grpSpPr>
        <p:grpSp>
          <p:nvGrpSpPr>
            <p:cNvPr id="9" name="组合 8"/>
            <p:cNvGrpSpPr/>
            <p:nvPr/>
          </p:nvGrpSpPr>
          <p:grpSpPr>
            <a:xfrm>
              <a:off x="9907986" y="4897173"/>
              <a:ext cx="1033686" cy="323165"/>
              <a:chOff x="9907986" y="4897173"/>
              <a:chExt cx="1033686" cy="323165"/>
            </a:xfrm>
          </p:grpSpPr>
          <p:sp>
            <p:nvSpPr>
              <p:cNvPr id="204" name="Line 16"/>
              <p:cNvSpPr>
                <a:spLocks noChangeShapeType="1"/>
              </p:cNvSpPr>
              <p:nvPr/>
            </p:nvSpPr>
            <p:spPr bwMode="auto">
              <a:xfrm>
                <a:off x="9907986" y="5204219"/>
                <a:ext cx="1033686" cy="0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</a:ln>
            </p:spPr>
            <p:txBody>
              <a:bodyPr lIns="10800" tIns="28800" rIns="0" bIns="10800"/>
              <a:lstStyle/>
              <a:p>
                <a:pPr>
                  <a:lnSpc>
                    <a:spcPts val="1800"/>
                  </a:lnSpc>
                </a:pPr>
                <a:endParaRPr lang="zh-CN" altLang="en-US"/>
              </a:p>
            </p:txBody>
          </p:sp>
          <p:sp>
            <p:nvSpPr>
              <p:cNvPr id="226" name="Text Box 68"/>
              <p:cNvSpPr txBox="1">
                <a:spLocks noChangeArrowheads="1"/>
              </p:cNvSpPr>
              <p:nvPr/>
            </p:nvSpPr>
            <p:spPr bwMode="auto">
              <a:xfrm>
                <a:off x="10203521" y="4897173"/>
                <a:ext cx="458923" cy="323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17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4881229" y="2217471"/>
              <a:ext cx="1328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)17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944440" y="2708873"/>
            <a:ext cx="31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vex1=2, vex2=3, parent[3]=2</a:t>
            </a:r>
            <a:endParaRPr lang="zh-CN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1802543" y="2190095"/>
            <a:ext cx="3478514" cy="1126278"/>
            <a:chOff x="1711103" y="2464414"/>
            <a:chExt cx="3478514" cy="1126278"/>
          </a:xfrm>
        </p:grpSpPr>
        <p:sp>
          <p:nvSpPr>
            <p:cNvPr id="140" name="TextBox 139"/>
            <p:cNvSpPr txBox="1"/>
            <p:nvPr/>
          </p:nvSpPr>
          <p:spPr>
            <a:xfrm>
              <a:off x="1711103" y="3129027"/>
              <a:ext cx="3478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   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1" name="直接连接符 140"/>
            <p:cNvCxnSpPr/>
            <p:nvPr/>
          </p:nvCxnSpPr>
          <p:spPr>
            <a:xfrm>
              <a:off x="3342743" y="2464414"/>
              <a:ext cx="259080" cy="380308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20513" y="724023"/>
            <a:ext cx="8748000" cy="2700000"/>
          </a:xfrm>
          <a:prstGeom prst="rect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8" name="直接连接符 7"/>
          <p:cNvCxnSpPr/>
          <p:nvPr/>
        </p:nvCxnSpPr>
        <p:spPr>
          <a:xfrm>
            <a:off x="357751" y="1381793"/>
            <a:ext cx="871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261937" y="2074023"/>
            <a:ext cx="27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2" y="1018245"/>
            <a:ext cx="88683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最短边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09223" y="1468711"/>
            <a:ext cx="916709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rot="5400000">
            <a:off x="3537278" y="2087802"/>
            <a:ext cx="27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5400000">
            <a:off x="4627783" y="2060426"/>
            <a:ext cx="27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2991387" y="2087802"/>
            <a:ext cx="27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>
            <a:off x="2445497" y="2088270"/>
            <a:ext cx="27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>
            <a:off x="807827" y="2074023"/>
            <a:ext cx="27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1353718" y="2074023"/>
            <a:ext cx="27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899608" y="2087802"/>
            <a:ext cx="27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342228" y="2064425"/>
            <a:ext cx="871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26988" y="2747057"/>
            <a:ext cx="871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88155" y="707321"/>
            <a:ext cx="8406650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下标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0      1      2      3       4       5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0" name="直接连接符 129"/>
          <p:cNvCxnSpPr/>
          <p:nvPr/>
        </p:nvCxnSpPr>
        <p:spPr>
          <a:xfrm>
            <a:off x="372992" y="750845"/>
            <a:ext cx="1238945" cy="630949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09223" y="2150920"/>
            <a:ext cx="916709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09223" y="2833129"/>
            <a:ext cx="916709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4078" y="3482295"/>
            <a:ext cx="8178922" cy="297773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 = 0,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num &lt;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vex1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FindRoot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].from);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vex2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FindRoot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(parent,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].to);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(vex1 != vex2)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edge[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&lt;&lt; edge[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&lt;&lt; edge[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parent[vex2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vex1;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4877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36" grpId="0"/>
      <p:bldP spid="7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131880" y="944350"/>
            <a:ext cx="2628000" cy="2027436"/>
            <a:chOff x="629619" y="1013518"/>
            <a:chExt cx="3477948" cy="2640093"/>
          </a:xfrm>
          <a:noFill/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6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7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8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99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1242102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68"/>
            <p:cNvSpPr txBox="1">
              <a:spLocks noChangeArrowheads="1"/>
            </p:cNvSpPr>
            <p:nvPr/>
          </p:nvSpPr>
          <p:spPr bwMode="auto">
            <a:xfrm>
              <a:off x="143373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68"/>
            <p:cNvSpPr txBox="1">
              <a:spLocks noChangeArrowheads="1"/>
            </p:cNvSpPr>
            <p:nvPr/>
          </p:nvSpPr>
          <p:spPr bwMode="auto">
            <a:xfrm>
              <a:off x="2850602" y="1792434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" name="Text Box 68"/>
            <p:cNvSpPr txBox="1">
              <a:spLocks noChangeArrowheads="1"/>
            </p:cNvSpPr>
            <p:nvPr/>
          </p:nvSpPr>
          <p:spPr bwMode="auto">
            <a:xfrm>
              <a:off x="3500219" y="2606596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8" cy="4208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31880" y="3319252"/>
            <a:ext cx="2599488" cy="2027436"/>
            <a:chOff x="9131880" y="3319251"/>
            <a:chExt cx="2599488" cy="2027436"/>
          </a:xfrm>
        </p:grpSpPr>
        <p:sp>
          <p:nvSpPr>
            <p:cNvPr id="203" name="Oval 7"/>
            <p:cNvSpPr>
              <a:spLocks noChangeArrowheads="1"/>
            </p:cNvSpPr>
            <p:nvPr/>
          </p:nvSpPr>
          <p:spPr bwMode="auto">
            <a:xfrm>
              <a:off x="9131880" y="3962597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Oval 7"/>
            <p:cNvSpPr>
              <a:spLocks noChangeArrowheads="1"/>
            </p:cNvSpPr>
            <p:nvPr/>
          </p:nvSpPr>
          <p:spPr bwMode="auto">
            <a:xfrm>
              <a:off x="10269770" y="3319251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val 7"/>
            <p:cNvSpPr>
              <a:spLocks noChangeArrowheads="1"/>
            </p:cNvSpPr>
            <p:nvPr/>
          </p:nvSpPr>
          <p:spPr bwMode="auto">
            <a:xfrm>
              <a:off x="9586344" y="5014936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val 7"/>
            <p:cNvSpPr>
              <a:spLocks noChangeArrowheads="1"/>
            </p:cNvSpPr>
            <p:nvPr/>
          </p:nvSpPr>
          <p:spPr bwMode="auto">
            <a:xfrm>
              <a:off x="11404941" y="3962597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Oval 7"/>
            <p:cNvSpPr>
              <a:spLocks noChangeArrowheads="1"/>
            </p:cNvSpPr>
            <p:nvPr/>
          </p:nvSpPr>
          <p:spPr bwMode="auto">
            <a:xfrm>
              <a:off x="10944316" y="5014936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Oval 7"/>
            <p:cNvSpPr>
              <a:spLocks noChangeArrowheads="1"/>
            </p:cNvSpPr>
            <p:nvPr/>
          </p:nvSpPr>
          <p:spPr bwMode="auto">
            <a:xfrm>
              <a:off x="10269770" y="4188958"/>
              <a:ext cx="326427" cy="331751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1800"/>
                </a:lnSpc>
              </a:pPr>
              <a:r>
                <a:rPr lang="en-US" altLang="zh-CN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72606" y="1368105"/>
            <a:ext cx="7365390" cy="1200329"/>
            <a:chOff x="1626886" y="1642425"/>
            <a:chExt cx="7365390" cy="1200329"/>
          </a:xfrm>
        </p:grpSpPr>
        <p:sp>
          <p:nvSpPr>
            <p:cNvPr id="110" name="TextBox 109"/>
            <p:cNvSpPr txBox="1"/>
            <p:nvPr/>
          </p:nvSpPr>
          <p:spPr>
            <a:xfrm>
              <a:off x="6065013" y="1642425"/>
              <a:ext cx="29272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初始化</a:t>
              </a:r>
            </a:p>
            <a:p>
              <a:pPr algn="ctr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}{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26886" y="1795819"/>
              <a:ext cx="3478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75342" y="1557388"/>
            <a:ext cx="6574539" cy="2451970"/>
            <a:chOff x="4875341" y="1557388"/>
            <a:chExt cx="6574539" cy="245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0581664" y="3454687"/>
              <a:ext cx="868216" cy="554671"/>
              <a:chOff x="10581664" y="3454687"/>
              <a:chExt cx="868216" cy="554671"/>
            </a:xfrm>
          </p:grpSpPr>
          <p:sp>
            <p:nvSpPr>
              <p:cNvPr id="212" name="Freeform 17"/>
              <p:cNvSpPr/>
              <p:nvPr/>
            </p:nvSpPr>
            <p:spPr bwMode="auto">
              <a:xfrm flipV="1">
                <a:off x="10581664" y="3539378"/>
                <a:ext cx="868216" cy="46998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B42D2D"/>
                </a:solidFill>
                <a:round/>
              </a:ln>
            </p:spPr>
            <p:txBody>
              <a:bodyPr lIns="10800" tIns="28800" rIns="0" bIns="10800"/>
              <a:lstStyle/>
              <a:p>
                <a:pPr>
                  <a:lnSpc>
                    <a:spcPts val="1800"/>
                  </a:lnSpc>
                </a:pPr>
                <a:endParaRPr lang="zh-CN" altLang="en-US"/>
              </a:p>
            </p:txBody>
          </p:sp>
          <p:sp>
            <p:nvSpPr>
              <p:cNvPr id="219" name="Text Box 68"/>
              <p:cNvSpPr txBox="1">
                <a:spLocks noChangeArrowheads="1"/>
              </p:cNvSpPr>
              <p:nvPr/>
            </p:nvSpPr>
            <p:spPr bwMode="auto">
              <a:xfrm>
                <a:off x="10918640" y="3454687"/>
                <a:ext cx="458923" cy="323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12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4875341" y="1557388"/>
              <a:ext cx="1328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0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)12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964287" y="2005808"/>
            <a:ext cx="31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vex1=1, 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vex2=4, parent[4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]=1</a:t>
            </a:r>
            <a:endParaRPr lang="zh-CN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19680" y="1546711"/>
            <a:ext cx="3478514" cy="1082934"/>
            <a:chOff x="1628240" y="1821030"/>
            <a:chExt cx="3478514" cy="1082934"/>
          </a:xfrm>
        </p:grpSpPr>
        <p:sp>
          <p:nvSpPr>
            <p:cNvPr id="128" name="TextBox 127"/>
            <p:cNvSpPr txBox="1"/>
            <p:nvPr/>
          </p:nvSpPr>
          <p:spPr>
            <a:xfrm>
              <a:off x="1628240" y="2442299"/>
              <a:ext cx="3478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3901440" y="1821030"/>
              <a:ext cx="259080" cy="380308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881229" y="2217471"/>
            <a:ext cx="6060443" cy="3002867"/>
            <a:chOff x="4881229" y="2217471"/>
            <a:chExt cx="6060443" cy="3002867"/>
          </a:xfrm>
        </p:grpSpPr>
        <p:grpSp>
          <p:nvGrpSpPr>
            <p:cNvPr id="9" name="组合 8"/>
            <p:cNvGrpSpPr/>
            <p:nvPr/>
          </p:nvGrpSpPr>
          <p:grpSpPr>
            <a:xfrm>
              <a:off x="9907986" y="4897173"/>
              <a:ext cx="1033686" cy="323165"/>
              <a:chOff x="9907986" y="4897173"/>
              <a:chExt cx="1033686" cy="323165"/>
            </a:xfrm>
          </p:grpSpPr>
          <p:sp>
            <p:nvSpPr>
              <p:cNvPr id="204" name="Line 16"/>
              <p:cNvSpPr>
                <a:spLocks noChangeShapeType="1"/>
              </p:cNvSpPr>
              <p:nvPr/>
            </p:nvSpPr>
            <p:spPr bwMode="auto">
              <a:xfrm>
                <a:off x="9907986" y="5204219"/>
                <a:ext cx="1033686" cy="0"/>
              </a:xfrm>
              <a:prstGeom prst="line">
                <a:avLst/>
              </a:prstGeom>
              <a:noFill/>
              <a:ln w="25400">
                <a:solidFill>
                  <a:srgbClr val="B42D2D"/>
                </a:solidFill>
                <a:round/>
              </a:ln>
            </p:spPr>
            <p:txBody>
              <a:bodyPr lIns="10800" tIns="28800" rIns="0" bIns="10800"/>
              <a:lstStyle/>
              <a:p>
                <a:pPr>
                  <a:lnSpc>
                    <a:spcPts val="1800"/>
                  </a:lnSpc>
                </a:pPr>
                <a:endParaRPr lang="zh-CN" altLang="en-US"/>
              </a:p>
            </p:txBody>
          </p:sp>
          <p:sp>
            <p:nvSpPr>
              <p:cNvPr id="226" name="Text Box 68"/>
              <p:cNvSpPr txBox="1">
                <a:spLocks noChangeArrowheads="1"/>
              </p:cNvSpPr>
              <p:nvPr/>
            </p:nvSpPr>
            <p:spPr bwMode="auto">
              <a:xfrm>
                <a:off x="10203521" y="4897173"/>
                <a:ext cx="458923" cy="323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17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4881229" y="2217471"/>
              <a:ext cx="1328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)17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944440" y="2708873"/>
            <a:ext cx="31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vex1=2, vex2=3, parent[3]=2</a:t>
            </a:r>
            <a:endParaRPr lang="zh-CN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513" y="724020"/>
            <a:ext cx="8748000" cy="5400000"/>
          </a:xfrm>
          <a:prstGeom prst="rect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8" name="直接连接符 7"/>
          <p:cNvCxnSpPr/>
          <p:nvPr/>
        </p:nvCxnSpPr>
        <p:spPr>
          <a:xfrm>
            <a:off x="357751" y="1381793"/>
            <a:ext cx="871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-1088064" y="3424023"/>
            <a:ext cx="54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2" y="1018245"/>
            <a:ext cx="88683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最短边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09223" y="1468711"/>
            <a:ext cx="916709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rot="5400000">
            <a:off x="2187278" y="3437802"/>
            <a:ext cx="54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5400000">
            <a:off x="3277783" y="3410426"/>
            <a:ext cx="54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1641387" y="3437802"/>
            <a:ext cx="54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>
            <a:off x="1095497" y="3438270"/>
            <a:ext cx="54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>
            <a:off x="-542174" y="3424023"/>
            <a:ext cx="54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3717" y="3424023"/>
            <a:ext cx="54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549607" y="3437802"/>
            <a:ext cx="5400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357468" y="2064425"/>
            <a:ext cx="871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42228" y="2747057"/>
            <a:ext cx="871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88155" y="707321"/>
            <a:ext cx="8406650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下标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0      1      2      3       4       5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0" name="直接连接符 129"/>
          <p:cNvCxnSpPr/>
          <p:nvPr/>
        </p:nvCxnSpPr>
        <p:spPr>
          <a:xfrm>
            <a:off x="372992" y="750845"/>
            <a:ext cx="1238945" cy="630949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09223" y="2150920"/>
            <a:ext cx="916709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09223" y="2833129"/>
            <a:ext cx="916709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35281" y="3416759"/>
            <a:ext cx="871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27863" y="4097992"/>
            <a:ext cx="871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327863" y="4787142"/>
            <a:ext cx="871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327863" y="5476293"/>
            <a:ext cx="8712000" cy="0"/>
          </a:xfrm>
          <a:prstGeom prst="line">
            <a:avLst/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4873171" y="2881525"/>
            <a:ext cx="5396598" cy="1458069"/>
            <a:chOff x="4873171" y="2896764"/>
            <a:chExt cx="5396598" cy="1458069"/>
          </a:xfrm>
        </p:grpSpPr>
        <p:grpSp>
          <p:nvGrpSpPr>
            <p:cNvPr id="82" name="组合 81"/>
            <p:cNvGrpSpPr/>
            <p:nvPr/>
          </p:nvGrpSpPr>
          <p:grpSpPr>
            <a:xfrm>
              <a:off x="9466590" y="3917413"/>
              <a:ext cx="803179" cy="437420"/>
              <a:chOff x="9466590" y="3917413"/>
              <a:chExt cx="803179" cy="437420"/>
            </a:xfrm>
          </p:grpSpPr>
          <p:sp>
            <p:nvSpPr>
              <p:cNvPr id="85" name="Freeform 17"/>
              <p:cNvSpPr/>
              <p:nvPr/>
            </p:nvSpPr>
            <p:spPr bwMode="auto">
              <a:xfrm flipV="1">
                <a:off x="9466590" y="4128472"/>
                <a:ext cx="803179" cy="226361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B42D2D"/>
                </a:solidFill>
                <a:round/>
              </a:ln>
            </p:spPr>
            <p:txBody>
              <a:bodyPr lIns="10800" tIns="28800" rIns="0" bIns="10800"/>
              <a:lstStyle/>
              <a:p>
                <a:pPr>
                  <a:lnSpc>
                    <a:spcPts val="1800"/>
                  </a:lnSpc>
                </a:pPr>
                <a:endParaRPr lang="zh-CN" altLang="en-US"/>
              </a:p>
            </p:txBody>
          </p:sp>
          <p:sp>
            <p:nvSpPr>
              <p:cNvPr id="86" name="Text Box 68"/>
              <p:cNvSpPr txBox="1">
                <a:spLocks noChangeArrowheads="1"/>
              </p:cNvSpPr>
              <p:nvPr/>
            </p:nvSpPr>
            <p:spPr bwMode="auto">
              <a:xfrm>
                <a:off x="9739482" y="3917413"/>
                <a:ext cx="458923" cy="323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19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4873171" y="2896764"/>
              <a:ext cx="1328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)19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929200" y="3393055"/>
            <a:ext cx="31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vex1=0, vex2=5, parent[5]=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664447" y="2888659"/>
            <a:ext cx="3270477" cy="1132651"/>
            <a:chOff x="1688803" y="3362289"/>
            <a:chExt cx="3270477" cy="1132651"/>
          </a:xfrm>
        </p:grpSpPr>
        <p:sp>
          <p:nvSpPr>
            <p:cNvPr id="89" name="TextBox 88"/>
            <p:cNvSpPr txBox="1"/>
            <p:nvPr/>
          </p:nvSpPr>
          <p:spPr>
            <a:xfrm>
              <a:off x="1688803" y="4033275"/>
              <a:ext cx="3270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4472000" y="3362289"/>
              <a:ext cx="259080" cy="380308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90019" y="3529296"/>
            <a:ext cx="916709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90019" y="4226412"/>
            <a:ext cx="916709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90019" y="4923105"/>
            <a:ext cx="916709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0019" y="5598930"/>
            <a:ext cx="916709" cy="41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4873844" y="3567499"/>
            <a:ext cx="5505864" cy="1486428"/>
            <a:chOff x="4873843" y="3567499"/>
            <a:chExt cx="5505864" cy="1486428"/>
          </a:xfrm>
        </p:grpSpPr>
        <p:grpSp>
          <p:nvGrpSpPr>
            <p:cNvPr id="126" name="组合 125"/>
            <p:cNvGrpSpPr/>
            <p:nvPr/>
          </p:nvGrpSpPr>
          <p:grpSpPr>
            <a:xfrm>
              <a:off x="9719277" y="4501009"/>
              <a:ext cx="660430" cy="552918"/>
              <a:chOff x="9719277" y="4501009"/>
              <a:chExt cx="660430" cy="552918"/>
            </a:xfrm>
          </p:grpSpPr>
          <p:sp>
            <p:nvSpPr>
              <p:cNvPr id="131" name="Freeform 17"/>
              <p:cNvSpPr/>
              <p:nvPr/>
            </p:nvSpPr>
            <p:spPr bwMode="auto">
              <a:xfrm>
                <a:off x="9835662" y="4501009"/>
                <a:ext cx="544045" cy="552918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B42D2D"/>
                </a:solidFill>
                <a:round/>
              </a:ln>
            </p:spPr>
            <p:txBody>
              <a:bodyPr lIns="10800" tIns="28800" rIns="0" bIns="10800"/>
              <a:lstStyle/>
              <a:p>
                <a:pPr>
                  <a:lnSpc>
                    <a:spcPts val="1800"/>
                  </a:lnSpc>
                </a:pPr>
                <a:endParaRPr lang="zh-CN" altLang="en-US"/>
              </a:p>
            </p:txBody>
          </p:sp>
          <p:sp>
            <p:nvSpPr>
              <p:cNvPr id="133" name="Text Box 68"/>
              <p:cNvSpPr txBox="1">
                <a:spLocks noChangeArrowheads="1"/>
              </p:cNvSpPr>
              <p:nvPr/>
            </p:nvSpPr>
            <p:spPr bwMode="auto">
              <a:xfrm>
                <a:off x="9719277" y="4542641"/>
                <a:ext cx="458923" cy="323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25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4873843" y="3567499"/>
              <a:ext cx="1328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)25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5944440" y="4079106"/>
            <a:ext cx="31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vex1=2, vex2=0, parent[0]=2</a:t>
            </a:r>
            <a:endParaRPr lang="zh-CN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}{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719680" y="2180994"/>
            <a:ext cx="3478514" cy="1145162"/>
            <a:chOff x="1565926" y="2464414"/>
            <a:chExt cx="3478514" cy="1145162"/>
          </a:xfrm>
        </p:grpSpPr>
        <p:sp>
          <p:nvSpPr>
            <p:cNvPr id="142" name="TextBox 141"/>
            <p:cNvSpPr txBox="1"/>
            <p:nvPr/>
          </p:nvSpPr>
          <p:spPr>
            <a:xfrm>
              <a:off x="1565926" y="3147911"/>
              <a:ext cx="3478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   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3342743" y="2464414"/>
              <a:ext cx="259080" cy="380308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组合 143"/>
          <p:cNvGrpSpPr/>
          <p:nvPr/>
        </p:nvGrpSpPr>
        <p:grpSpPr>
          <a:xfrm>
            <a:off x="1658323" y="3594433"/>
            <a:ext cx="3478514" cy="1098627"/>
            <a:chOff x="1704043" y="3304873"/>
            <a:chExt cx="3478514" cy="1098627"/>
          </a:xfrm>
        </p:grpSpPr>
        <p:sp>
          <p:nvSpPr>
            <p:cNvPr id="145" name="TextBox 144"/>
            <p:cNvSpPr txBox="1"/>
            <p:nvPr/>
          </p:nvSpPr>
          <p:spPr>
            <a:xfrm>
              <a:off x="1704043" y="3941835"/>
              <a:ext cx="3478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4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1841846" y="3304873"/>
              <a:ext cx="259080" cy="380308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4872118" y="4233388"/>
            <a:ext cx="1328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)25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898213" y="4764062"/>
            <a:ext cx="31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vex1=2, vex2=2</a:t>
            </a:r>
          </a:p>
          <a:p>
            <a:pPr algn="ctr"/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一个连通分量中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4879972" y="3917414"/>
            <a:ext cx="6524970" cy="1382995"/>
            <a:chOff x="4879971" y="3917413"/>
            <a:chExt cx="6524970" cy="1382995"/>
          </a:xfrm>
        </p:grpSpPr>
        <p:sp>
          <p:nvSpPr>
            <p:cNvPr id="150" name="Freeform 17"/>
            <p:cNvSpPr/>
            <p:nvPr/>
          </p:nvSpPr>
          <p:spPr bwMode="auto">
            <a:xfrm>
              <a:off x="10596197" y="4177255"/>
              <a:ext cx="808744" cy="19352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pPr>
                <a:lnSpc>
                  <a:spcPts val="1800"/>
                </a:lnSpc>
              </a:pPr>
              <a:endParaRPr lang="zh-CN" altLang="en-US"/>
            </a:p>
          </p:txBody>
        </p:sp>
        <p:sp>
          <p:nvSpPr>
            <p:cNvPr id="151" name="Text Box 68"/>
            <p:cNvSpPr txBox="1">
              <a:spLocks noChangeArrowheads="1"/>
            </p:cNvSpPr>
            <p:nvPr/>
          </p:nvSpPr>
          <p:spPr bwMode="auto">
            <a:xfrm>
              <a:off x="10810095" y="3917413"/>
              <a:ext cx="45892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879971" y="4900298"/>
              <a:ext cx="1328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)26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5944440" y="5422130"/>
            <a:ext cx="31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vex1=1, vex2=2, parent[2]=1</a:t>
            </a:r>
            <a:endParaRPr lang="zh-CN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709768" y="4256407"/>
            <a:ext cx="3478514" cy="1100488"/>
            <a:chOff x="1709767" y="4134486"/>
            <a:chExt cx="3478514" cy="1100488"/>
          </a:xfrm>
        </p:grpSpPr>
        <p:sp>
          <p:nvSpPr>
            <p:cNvPr id="156" name="TextBox 155"/>
            <p:cNvSpPr txBox="1"/>
            <p:nvPr/>
          </p:nvSpPr>
          <p:spPr>
            <a:xfrm>
              <a:off x="1709767" y="4773309"/>
              <a:ext cx="3478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2 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1     1  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</a:t>
              </a:r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2795583" y="4134486"/>
              <a:ext cx="259080" cy="380308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009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37" grpId="0"/>
      <p:bldP spid="147" grpId="0"/>
      <p:bldP spid="148" grpId="0"/>
      <p:bldP spid="1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160" y="768281"/>
            <a:ext cx="10368000" cy="5542543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EdgeGraph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num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vex1, vex2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parent[</a:t>
            </a:r>
            <a:r>
              <a:rPr lang="en-US" altLang="zh-CN" sz="22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2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2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2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2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G-&gt;</a:t>
            </a:r>
            <a:r>
              <a:rPr lang="en-US" altLang="zh-CN" sz="22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2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2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parent[</a:t>
            </a:r>
            <a:r>
              <a:rPr lang="en-US" altLang="zh-CN" sz="22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2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200" dirty="0" smtClean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2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endParaRPr lang="zh-CN" altLang="zh-CN" sz="22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4401" y="2658041"/>
            <a:ext cx="10210800" cy="329833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G-&gt;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vex1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FindRoot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(parent, G-&gt;edge[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].from);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vex2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FindRoot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(parent, G-&gt;edge[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].to);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2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4401" y="3922960"/>
            <a:ext cx="10210800" cy="169533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(vex1 != vex2) { 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("(%d, %d)%d ", G-&gt;edge[</a:t>
            </a:r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].from, G-&gt;edge[</a:t>
            </a:r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].to, G-&gt;edge[</a:t>
            </a:r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].weight);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parent[vex2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vex1;                      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2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6"/>
          <p:cNvGrpSpPr/>
          <p:nvPr/>
        </p:nvGrpSpPr>
        <p:grpSpPr bwMode="auto">
          <a:xfrm>
            <a:off x="6678922" y="2194883"/>
            <a:ext cx="1058863" cy="460375"/>
            <a:chOff x="4710" y="1869"/>
            <a:chExt cx="667" cy="290"/>
          </a:xfrm>
        </p:grpSpPr>
        <p:sp>
          <p:nvSpPr>
            <p:cNvPr id="21" name="AutoShape 9"/>
            <p:cNvSpPr/>
            <p:nvPr/>
          </p:nvSpPr>
          <p:spPr bwMode="auto">
            <a:xfrm>
              <a:off x="4710" y="1869"/>
              <a:ext cx="119" cy="257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828" y="1871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97684" y="5739204"/>
            <a:ext cx="3080996" cy="523220"/>
            <a:chOff x="638167" y="1013457"/>
            <a:chExt cx="3080996" cy="523220"/>
          </a:xfrm>
        </p:grpSpPr>
        <p:grpSp>
          <p:nvGrpSpPr>
            <p:cNvPr id="24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678680" y="5723964"/>
            <a:ext cx="5745480" cy="523220"/>
            <a:chOff x="5440680" y="5495364"/>
            <a:chExt cx="5745480" cy="523220"/>
          </a:xfrm>
        </p:grpSpPr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4906416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log</a:t>
              </a:r>
              <a:r>
                <a:rPr lang="en-US" altLang="zh-CN" sz="28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800" i="1" dirty="0" smtClean="0">
                  <a:latin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+ </a:t>
              </a:r>
              <a:r>
                <a:rPr lang="en-US" altLang="zh-CN" sz="2800" i="1" dirty="0" smtClean="0">
                  <a:latin typeface="Times New Roman" panose="02020603050405020304" pitchFamily="18" charset="0"/>
                </a:rPr>
                <a:t>e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log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</a:rPr>
                <a:t>2</a:t>
              </a:r>
              <a:r>
                <a:rPr lang="en-US" altLang="zh-CN" sz="28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) = </a:t>
              </a:r>
              <a:r>
                <a:rPr lang="en-US" altLang="zh-CN" sz="2800" i="1" dirty="0" smtClean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latin typeface="Times New Roman" panose="02020603050405020304" pitchFamily="18" charset="0"/>
                </a:rPr>
                <a:t>e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log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</a:rPr>
                <a:t>2</a:t>
              </a:r>
              <a:r>
                <a:rPr lang="en-US" altLang="zh-CN" sz="2800" i="1" dirty="0" smtClean="0">
                  <a:latin typeface="Times New Roman" panose="02020603050405020304" pitchFamily="18" charset="0"/>
                </a:rPr>
                <a:t>e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)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Group 16"/>
          <p:cNvGrpSpPr/>
          <p:nvPr/>
        </p:nvGrpSpPr>
        <p:grpSpPr bwMode="auto">
          <a:xfrm>
            <a:off x="6649594" y="3480056"/>
            <a:ext cx="1428751" cy="465137"/>
            <a:chOff x="4710" y="1869"/>
            <a:chExt cx="900" cy="293"/>
          </a:xfrm>
        </p:grpSpPr>
        <p:sp>
          <p:nvSpPr>
            <p:cNvPr id="34" name="AutoShape 9"/>
            <p:cNvSpPr/>
            <p:nvPr/>
          </p:nvSpPr>
          <p:spPr bwMode="auto">
            <a:xfrm>
              <a:off x="4710" y="1869"/>
              <a:ext cx="119" cy="257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4828" y="1871"/>
              <a:ext cx="7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smtClean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(log</a:t>
              </a:r>
              <a:r>
                <a:rPr lang="en-US" altLang="zh-CN" sz="2400" baseline="-25000" dirty="0" smtClean="0">
                  <a:latin typeface="Times New Roman" panose="02020603050405020304" pitchFamily="18" charset="0"/>
                </a:rPr>
                <a:t>2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39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10588690" y="5448498"/>
            <a:ext cx="1073020" cy="339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77618" y="2999630"/>
            <a:ext cx="1978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如果合并时总是把较矮的树合并为较高树的子树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663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6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3693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最小生成树的定义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322713" y="3032939"/>
            <a:ext cx="2381134" cy="2111576"/>
            <a:chOff x="719197" y="1035051"/>
            <a:chExt cx="2381134" cy="2111576"/>
          </a:xfrm>
          <a:solidFill>
            <a:srgbClr val="D2D2D2"/>
          </a:solidFill>
        </p:grpSpPr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15861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77184" y="1051827"/>
            <a:ext cx="10911896" cy="523220"/>
            <a:chOff x="3501590" y="1376282"/>
            <a:chExt cx="10911896" cy="523220"/>
          </a:xfrm>
        </p:grpSpPr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4033894" y="1376282"/>
              <a:ext cx="103795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连通图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生成树是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包含全部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的一个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极小连通子图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6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8" name="Line 11"/>
          <p:cNvSpPr>
            <a:spLocks noChangeShapeType="1"/>
          </p:cNvSpPr>
          <p:nvPr/>
        </p:nvSpPr>
        <p:spPr bwMode="auto">
          <a:xfrm flipH="1">
            <a:off x="10287111" y="1560829"/>
            <a:ext cx="64135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 flipV="1">
            <a:off x="9556860" y="1651316"/>
            <a:ext cx="13716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H="1" flipV="1">
            <a:off x="8794860" y="1741804"/>
            <a:ext cx="21336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739425" y="1865926"/>
            <a:ext cx="2514917" cy="744416"/>
            <a:chOff x="6739425" y="1820206"/>
            <a:chExt cx="2514917" cy="744416"/>
          </a:xfrm>
        </p:grpSpPr>
        <p:sp>
          <p:nvSpPr>
            <p:cNvPr id="66" name="Text Box 19"/>
            <p:cNvSpPr txBox="1">
              <a:spLocks noChangeArrowheads="1"/>
            </p:cNvSpPr>
            <p:nvPr/>
          </p:nvSpPr>
          <p:spPr bwMode="auto">
            <a:xfrm>
              <a:off x="6739425" y="2107422"/>
              <a:ext cx="2179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含有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</a:rPr>
                <a:t>-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条边</a:t>
              </a:r>
            </a:p>
          </p:txBody>
        </p:sp>
        <p:sp>
          <p:nvSpPr>
            <p:cNvPr id="67" name="圆角右箭头 66"/>
            <p:cNvSpPr/>
            <p:nvPr/>
          </p:nvSpPr>
          <p:spPr>
            <a:xfrm flipH="1" flipV="1">
              <a:off x="8446622" y="1820206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78990" y="1865927"/>
            <a:ext cx="2841943" cy="1015663"/>
            <a:chOff x="3678989" y="1820206"/>
            <a:chExt cx="2841943" cy="1015663"/>
          </a:xfrm>
        </p:grpSpPr>
        <p:sp>
          <p:nvSpPr>
            <p:cNvPr id="63" name="Text Box 16"/>
            <p:cNvSpPr txBox="1">
              <a:spLocks noChangeArrowheads="1"/>
            </p:cNvSpPr>
            <p:nvPr/>
          </p:nvSpPr>
          <p:spPr bwMode="auto">
            <a:xfrm>
              <a:off x="3678989" y="1820206"/>
              <a:ext cx="2582863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多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构成回路</a:t>
              </a:r>
            </a:p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少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不连通</a:t>
              </a:r>
            </a:p>
          </p:txBody>
        </p:sp>
        <p:sp>
          <p:nvSpPr>
            <p:cNvPr id="68" name="右大括号 67"/>
            <p:cNvSpPr/>
            <p:nvPr/>
          </p:nvSpPr>
          <p:spPr>
            <a:xfrm>
              <a:off x="6325236" y="2019732"/>
              <a:ext cx="195696" cy="648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670945" y="3673282"/>
            <a:ext cx="2381134" cy="2111576"/>
            <a:chOff x="719197" y="1035051"/>
            <a:chExt cx="2381134" cy="2111576"/>
          </a:xfrm>
          <a:solidFill>
            <a:srgbClr val="D2D2D2"/>
          </a:solidFill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>
              <a:off x="115861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974481" y="3673282"/>
            <a:ext cx="2381134" cy="2111576"/>
            <a:chOff x="719197" y="1035051"/>
            <a:chExt cx="2381134" cy="2111576"/>
          </a:xfrm>
          <a:solidFill>
            <a:srgbClr val="D2D2D2"/>
          </a:solidFill>
        </p:grpSpPr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8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9698" y="4034858"/>
            <a:ext cx="1719526" cy="1967888"/>
            <a:chOff x="1348697" y="4042673"/>
            <a:chExt cx="1719526" cy="1967888"/>
          </a:xfrm>
          <a:solidFill>
            <a:srgbClr val="D2D2D2"/>
          </a:solidFill>
        </p:grpSpPr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1863113" y="557856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2636223" y="557856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17"/>
            <p:cNvSpPr/>
            <p:nvPr/>
          </p:nvSpPr>
          <p:spPr bwMode="auto">
            <a:xfrm>
              <a:off x="1671376" y="4421768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2248383" y="47910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7"/>
            <p:cNvSpPr>
              <a:spLocks noChangeArrowheads="1"/>
            </p:cNvSpPr>
            <p:nvPr/>
          </p:nvSpPr>
          <p:spPr bwMode="auto">
            <a:xfrm>
              <a:off x="1348697" y="47910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1785903" y="4042673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Freeform 17"/>
            <p:cNvSpPr/>
            <p:nvPr/>
          </p:nvSpPr>
          <p:spPr bwMode="auto">
            <a:xfrm flipV="1">
              <a:off x="2123823" y="4426685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8" name="Freeform 17"/>
            <p:cNvSpPr/>
            <p:nvPr/>
          </p:nvSpPr>
          <p:spPr bwMode="auto">
            <a:xfrm>
              <a:off x="2150656" y="5189151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9" name="Freeform 17"/>
            <p:cNvSpPr/>
            <p:nvPr/>
          </p:nvSpPr>
          <p:spPr bwMode="auto">
            <a:xfrm flipV="1">
              <a:off x="2603103" y="5194068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39699" y="1710529"/>
            <a:ext cx="1716069" cy="2128761"/>
            <a:chOff x="1039698" y="1710528"/>
            <a:chExt cx="1716069" cy="2128761"/>
          </a:xfrm>
          <a:solidFill>
            <a:srgbClr val="D2D2D2"/>
          </a:solidFill>
        </p:grpSpPr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1046019" y="255834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1686012" y="17105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7"/>
            <p:cNvSpPr>
              <a:spLocks noChangeArrowheads="1"/>
            </p:cNvSpPr>
            <p:nvPr/>
          </p:nvSpPr>
          <p:spPr bwMode="auto">
            <a:xfrm>
              <a:off x="2323767" y="255834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1039698" y="340728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1684893" y="255834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21"/>
            <p:cNvSpPr>
              <a:spLocks noChangeShapeType="1"/>
            </p:cNvSpPr>
            <p:nvPr/>
          </p:nvSpPr>
          <p:spPr bwMode="auto">
            <a:xfrm flipH="1">
              <a:off x="1900893" y="2144233"/>
              <a:ext cx="1119" cy="43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1424896" y="2102583"/>
              <a:ext cx="360000" cy="50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5" name="Line 21"/>
            <p:cNvSpPr>
              <a:spLocks noChangeShapeType="1"/>
            </p:cNvSpPr>
            <p:nvPr/>
          </p:nvSpPr>
          <p:spPr bwMode="auto">
            <a:xfrm flipH="1">
              <a:off x="1260900" y="2982137"/>
              <a:ext cx="1119" cy="43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20" name="Freeform 17"/>
            <p:cNvSpPr/>
            <p:nvPr/>
          </p:nvSpPr>
          <p:spPr bwMode="auto">
            <a:xfrm flipV="1">
              <a:off x="2065743" y="2087343"/>
              <a:ext cx="360000" cy="50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Kruskal算法采用（   ）作为存储结构。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邻接表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边集数组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多重链表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599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并查集将集合中的元素组织成树的形式，并采用（   ）存储。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双亲表示法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孩子表示法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二叉链表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列举法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588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对于如图6-9所示无向连通图，用Kruskal算法构造最小生成树，加入最小生成树的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(a, c)3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(b, e)3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(f, b)3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(d, f)4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15125" y="2052320"/>
            <a:ext cx="3743325" cy="2753360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对于如图6-9所示无向连通图，用Kruskal算法构造最小生成树，假设加入最小生成树的第2条边是(a, c)3，则当前的连通分量是（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{a, c}{f, e}{d}{b}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{a, c}{f, e}{d, b}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{a, c, f, e}{d}{b}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{a, c, f, e}{d, b}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15125" y="2052320"/>
            <a:ext cx="3743325" cy="2753360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37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2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6-5-1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Dijkstra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71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50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132818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1262874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单源点最短路径问题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964746" y="296646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2" y="2901148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40"/>
          <p:cNvGrpSpPr/>
          <p:nvPr/>
        </p:nvGrpSpPr>
        <p:grpSpPr>
          <a:xfrm>
            <a:off x="1964746" y="378559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9862" y="3720285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40"/>
          <p:cNvGrpSpPr/>
          <p:nvPr/>
        </p:nvGrpSpPr>
        <p:grpSpPr>
          <a:xfrm>
            <a:off x="1964746" y="460473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709862" y="4539419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1964746" y="214732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5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2709862" y="2082010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0643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9" grpId="0"/>
      <p:bldP spid="42" grpId="0"/>
      <p:bldP spid="47" grpId="0"/>
      <p:bldP spid="52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6" y="61596"/>
            <a:ext cx="32334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最短路径的定义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3266" y="898315"/>
            <a:ext cx="7916279" cy="523290"/>
            <a:chOff x="3547310" y="1068497"/>
            <a:chExt cx="7916279" cy="523290"/>
          </a:xfrm>
        </p:grpSpPr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4079615" y="1068497"/>
              <a:ext cx="73839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最短路径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非带权图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数最少的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3" name="Group 67"/>
            <p:cNvGrpSpPr/>
            <p:nvPr/>
          </p:nvGrpSpPr>
          <p:grpSpPr>
            <a:xfrm>
              <a:off x="3547310" y="115978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2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4250845" y="2875043"/>
            <a:ext cx="3110075" cy="23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的最短路径：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3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31202" y="2696589"/>
            <a:ext cx="2716414" cy="2667259"/>
            <a:chOff x="731202" y="2102228"/>
            <a:chExt cx="2716414" cy="2667259"/>
          </a:xfrm>
          <a:solidFill>
            <a:srgbClr val="D2D2D2"/>
          </a:solidFill>
        </p:grpSpPr>
        <p:sp>
          <p:nvSpPr>
            <p:cNvPr id="150" name="Oval 7"/>
            <p:cNvSpPr>
              <a:spLocks noChangeArrowheads="1"/>
            </p:cNvSpPr>
            <p:nvPr/>
          </p:nvSpPr>
          <p:spPr bwMode="auto">
            <a:xfrm>
              <a:off x="731202" y="30084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Oval 7"/>
            <p:cNvSpPr>
              <a:spLocks noChangeArrowheads="1"/>
            </p:cNvSpPr>
            <p:nvPr/>
          </p:nvSpPr>
          <p:spPr bwMode="auto">
            <a:xfrm>
              <a:off x="3015616" y="30084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Line 32"/>
            <p:cNvSpPr>
              <a:spLocks noChangeShapeType="1"/>
            </p:cNvSpPr>
            <p:nvPr/>
          </p:nvSpPr>
          <p:spPr bwMode="auto">
            <a:xfrm>
              <a:off x="1002348" y="3440432"/>
              <a:ext cx="360000" cy="93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3" name="Line 34"/>
            <p:cNvSpPr>
              <a:spLocks noChangeShapeType="1"/>
            </p:cNvSpPr>
            <p:nvPr/>
          </p:nvSpPr>
          <p:spPr bwMode="auto">
            <a:xfrm>
              <a:off x="1128711" y="3352480"/>
              <a:ext cx="1620000" cy="1080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4" name="Oval 7"/>
            <p:cNvSpPr>
              <a:spLocks noChangeArrowheads="1"/>
            </p:cNvSpPr>
            <p:nvPr/>
          </p:nvSpPr>
          <p:spPr bwMode="auto">
            <a:xfrm>
              <a:off x="2680336" y="43374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Oval 7"/>
            <p:cNvSpPr>
              <a:spLocks noChangeArrowheads="1"/>
            </p:cNvSpPr>
            <p:nvPr/>
          </p:nvSpPr>
          <p:spPr bwMode="auto">
            <a:xfrm>
              <a:off x="1234122" y="43374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Freeform 31"/>
            <p:cNvSpPr/>
            <p:nvPr/>
          </p:nvSpPr>
          <p:spPr bwMode="auto">
            <a:xfrm flipH="1">
              <a:off x="1666122" y="4571843"/>
              <a:ext cx="100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7" name="Line 34"/>
            <p:cNvSpPr>
              <a:spLocks noChangeShapeType="1"/>
            </p:cNvSpPr>
            <p:nvPr/>
          </p:nvSpPr>
          <p:spPr bwMode="auto">
            <a:xfrm flipH="1">
              <a:off x="1534167" y="3326598"/>
              <a:ext cx="1492185" cy="1049834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8" name="Oval 7"/>
            <p:cNvSpPr>
              <a:spLocks noChangeArrowheads="1"/>
            </p:cNvSpPr>
            <p:nvPr/>
          </p:nvSpPr>
          <p:spPr bwMode="auto">
            <a:xfrm>
              <a:off x="1924698" y="21022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Line 32"/>
            <p:cNvSpPr>
              <a:spLocks noChangeShapeType="1"/>
            </p:cNvSpPr>
            <p:nvPr/>
          </p:nvSpPr>
          <p:spPr bwMode="auto">
            <a:xfrm>
              <a:off x="2280257" y="2459641"/>
              <a:ext cx="792000" cy="61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0" name="Line 32"/>
            <p:cNvSpPr>
              <a:spLocks noChangeShapeType="1"/>
            </p:cNvSpPr>
            <p:nvPr/>
          </p:nvSpPr>
          <p:spPr bwMode="auto">
            <a:xfrm flipV="1">
              <a:off x="2934159" y="3448952"/>
              <a:ext cx="297457" cy="91224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1" name="Line 32"/>
            <p:cNvSpPr>
              <a:spLocks noChangeShapeType="1"/>
            </p:cNvSpPr>
            <p:nvPr/>
          </p:nvSpPr>
          <p:spPr bwMode="auto">
            <a:xfrm flipV="1">
              <a:off x="1117877" y="2444399"/>
              <a:ext cx="864000" cy="648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7203" y="1615277"/>
            <a:ext cx="8683477" cy="523220"/>
            <a:chOff x="3508522" y="1566087"/>
            <a:chExt cx="8683477" cy="523220"/>
          </a:xfrm>
        </p:grpSpPr>
        <p:sp>
          <p:nvSpPr>
            <p:cNvPr id="163" name="Rectangle 13"/>
            <p:cNvSpPr>
              <a:spLocks noChangeArrowheads="1"/>
            </p:cNvSpPr>
            <p:nvPr/>
          </p:nvSpPr>
          <p:spPr bwMode="auto">
            <a:xfrm>
              <a:off x="4094854" y="1566087"/>
              <a:ext cx="80971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最短路径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带权图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边上的权值之</a:t>
              </a:r>
              <a:r>
                <a:rPr lang="zh-CN" altLang="en-US" sz="280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和最小的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64" name="Group 67"/>
            <p:cNvGrpSpPr/>
            <p:nvPr/>
          </p:nvGrpSpPr>
          <p:grpSpPr>
            <a:xfrm>
              <a:off x="3508522" y="161527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6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77208" y="2945908"/>
            <a:ext cx="3021519" cy="2704662"/>
            <a:chOff x="577208" y="2945908"/>
            <a:chExt cx="3021519" cy="2704662"/>
          </a:xfrm>
        </p:grpSpPr>
        <p:sp>
          <p:nvSpPr>
            <p:cNvPr id="162" name="Text Box 41"/>
            <p:cNvSpPr txBox="1">
              <a:spLocks noChangeArrowheads="1"/>
            </p:cNvSpPr>
            <p:nvPr/>
          </p:nvSpPr>
          <p:spPr bwMode="auto">
            <a:xfrm>
              <a:off x="1149250" y="2945908"/>
              <a:ext cx="516871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41"/>
            <p:cNvSpPr txBox="1">
              <a:spLocks noChangeArrowheads="1"/>
            </p:cNvSpPr>
            <p:nvPr/>
          </p:nvSpPr>
          <p:spPr bwMode="auto">
            <a:xfrm>
              <a:off x="577208" y="4252242"/>
              <a:ext cx="668983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41"/>
            <p:cNvSpPr txBox="1">
              <a:spLocks noChangeArrowheads="1"/>
            </p:cNvSpPr>
            <p:nvPr/>
          </p:nvSpPr>
          <p:spPr bwMode="auto">
            <a:xfrm>
              <a:off x="1455131" y="3823379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41"/>
            <p:cNvSpPr txBox="1">
              <a:spLocks noChangeArrowheads="1"/>
            </p:cNvSpPr>
            <p:nvPr/>
          </p:nvSpPr>
          <p:spPr bwMode="auto">
            <a:xfrm>
              <a:off x="2608065" y="2945908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41"/>
            <p:cNvSpPr txBox="1">
              <a:spLocks noChangeArrowheads="1"/>
            </p:cNvSpPr>
            <p:nvPr/>
          </p:nvSpPr>
          <p:spPr bwMode="auto">
            <a:xfrm>
              <a:off x="3081856" y="4252242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2" name="Text Box 41"/>
            <p:cNvSpPr txBox="1">
              <a:spLocks noChangeArrowheads="1"/>
            </p:cNvSpPr>
            <p:nvPr/>
          </p:nvSpPr>
          <p:spPr bwMode="auto">
            <a:xfrm>
              <a:off x="2222914" y="3823379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Text Box 41"/>
            <p:cNvSpPr txBox="1">
              <a:spLocks noChangeArrowheads="1"/>
            </p:cNvSpPr>
            <p:nvPr/>
          </p:nvSpPr>
          <p:spPr bwMode="auto">
            <a:xfrm>
              <a:off x="1981877" y="5109521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4" name="Line 29"/>
          <p:cNvSpPr>
            <a:spLocks noChangeShapeType="1"/>
          </p:cNvSpPr>
          <p:nvPr/>
        </p:nvSpPr>
        <p:spPr bwMode="auto">
          <a:xfrm>
            <a:off x="4287763" y="3823379"/>
            <a:ext cx="10668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" name="Text Box 41"/>
          <p:cNvSpPr txBox="1">
            <a:spLocks noChangeArrowheads="1"/>
          </p:cNvSpPr>
          <p:nvPr/>
        </p:nvSpPr>
        <p:spPr bwMode="auto">
          <a:xfrm>
            <a:off x="7664606" y="2875043"/>
            <a:ext cx="3110075" cy="23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的最短路径：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</a:p>
          <a:p>
            <a:pPr>
              <a:lnSpc>
                <a:spcPts val="3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176" name="Line 29"/>
          <p:cNvSpPr>
            <a:spLocks noChangeShapeType="1"/>
          </p:cNvSpPr>
          <p:nvPr/>
        </p:nvSpPr>
        <p:spPr bwMode="auto">
          <a:xfrm>
            <a:off x="7664605" y="5179239"/>
            <a:ext cx="1966074" cy="1861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9741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74" grpId="0" animBg="1"/>
      <p:bldP spid="175" grpId="0"/>
      <p:bldP spid="17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6" y="61596"/>
            <a:ext cx="317944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最短路径的定义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202" y="2696589"/>
            <a:ext cx="2716414" cy="2667259"/>
            <a:chOff x="731202" y="2102228"/>
            <a:chExt cx="2716414" cy="2667259"/>
          </a:xfrm>
          <a:solidFill>
            <a:srgbClr val="D2D2D2"/>
          </a:solidFill>
        </p:grpSpPr>
        <p:sp>
          <p:nvSpPr>
            <p:cNvPr id="150" name="Oval 7"/>
            <p:cNvSpPr>
              <a:spLocks noChangeArrowheads="1"/>
            </p:cNvSpPr>
            <p:nvPr/>
          </p:nvSpPr>
          <p:spPr bwMode="auto">
            <a:xfrm>
              <a:off x="731202" y="30084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Oval 7"/>
            <p:cNvSpPr>
              <a:spLocks noChangeArrowheads="1"/>
            </p:cNvSpPr>
            <p:nvPr/>
          </p:nvSpPr>
          <p:spPr bwMode="auto">
            <a:xfrm>
              <a:off x="3015616" y="30084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Line 32"/>
            <p:cNvSpPr>
              <a:spLocks noChangeShapeType="1"/>
            </p:cNvSpPr>
            <p:nvPr/>
          </p:nvSpPr>
          <p:spPr bwMode="auto">
            <a:xfrm>
              <a:off x="1002348" y="3440432"/>
              <a:ext cx="360000" cy="93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3" name="Line 34"/>
            <p:cNvSpPr>
              <a:spLocks noChangeShapeType="1"/>
            </p:cNvSpPr>
            <p:nvPr/>
          </p:nvSpPr>
          <p:spPr bwMode="auto">
            <a:xfrm>
              <a:off x="1128711" y="3352480"/>
              <a:ext cx="1620000" cy="1080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4" name="Oval 7"/>
            <p:cNvSpPr>
              <a:spLocks noChangeArrowheads="1"/>
            </p:cNvSpPr>
            <p:nvPr/>
          </p:nvSpPr>
          <p:spPr bwMode="auto">
            <a:xfrm>
              <a:off x="2680336" y="43374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Oval 7"/>
            <p:cNvSpPr>
              <a:spLocks noChangeArrowheads="1"/>
            </p:cNvSpPr>
            <p:nvPr/>
          </p:nvSpPr>
          <p:spPr bwMode="auto">
            <a:xfrm>
              <a:off x="1234122" y="43374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Freeform 31"/>
            <p:cNvSpPr/>
            <p:nvPr/>
          </p:nvSpPr>
          <p:spPr bwMode="auto">
            <a:xfrm flipH="1">
              <a:off x="1666122" y="4571843"/>
              <a:ext cx="100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7" name="Line 34"/>
            <p:cNvSpPr>
              <a:spLocks noChangeShapeType="1"/>
            </p:cNvSpPr>
            <p:nvPr/>
          </p:nvSpPr>
          <p:spPr bwMode="auto">
            <a:xfrm flipH="1">
              <a:off x="1534167" y="3326598"/>
              <a:ext cx="1492185" cy="1049834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8" name="Oval 7"/>
            <p:cNvSpPr>
              <a:spLocks noChangeArrowheads="1"/>
            </p:cNvSpPr>
            <p:nvPr/>
          </p:nvSpPr>
          <p:spPr bwMode="auto">
            <a:xfrm>
              <a:off x="1924698" y="21022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Line 32"/>
            <p:cNvSpPr>
              <a:spLocks noChangeShapeType="1"/>
            </p:cNvSpPr>
            <p:nvPr/>
          </p:nvSpPr>
          <p:spPr bwMode="auto">
            <a:xfrm>
              <a:off x="2280257" y="2459641"/>
              <a:ext cx="792000" cy="61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0" name="Line 32"/>
            <p:cNvSpPr>
              <a:spLocks noChangeShapeType="1"/>
            </p:cNvSpPr>
            <p:nvPr/>
          </p:nvSpPr>
          <p:spPr bwMode="auto">
            <a:xfrm flipV="1">
              <a:off x="2934159" y="3448952"/>
              <a:ext cx="297457" cy="91224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1" name="Line 32"/>
            <p:cNvSpPr>
              <a:spLocks noChangeShapeType="1"/>
            </p:cNvSpPr>
            <p:nvPr/>
          </p:nvSpPr>
          <p:spPr bwMode="auto">
            <a:xfrm flipV="1">
              <a:off x="1117877" y="2444399"/>
              <a:ext cx="864000" cy="648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1203" y="977614"/>
            <a:ext cx="6187178" cy="541174"/>
            <a:chOff x="3501590" y="1697848"/>
            <a:chExt cx="6187178" cy="541174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4102351" y="1697848"/>
              <a:ext cx="5586417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对于非带权图，如何求最短路径？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792025" y="984719"/>
            <a:ext cx="3442056" cy="541174"/>
            <a:chOff x="6715825" y="984719"/>
            <a:chExt cx="3442056" cy="541174"/>
          </a:xfrm>
        </p:grpSpPr>
        <p:sp>
          <p:nvSpPr>
            <p:cNvPr id="47" name="右箭头 46"/>
            <p:cNvSpPr/>
            <p:nvPr/>
          </p:nvSpPr>
          <p:spPr>
            <a:xfrm>
              <a:off x="6715825" y="108620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7664605" y="984719"/>
              <a:ext cx="249327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广度优先遍历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553298" y="474870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8051581" y="474870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8549864" y="474870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aseline="-25000" dirty="0">
              <a:solidFill>
                <a:srgbClr val="B42D2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6918382" y="3496339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7380792" y="3482339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62751" y="3442742"/>
            <a:ext cx="4584685" cy="1845709"/>
            <a:chOff x="4262750" y="3442741"/>
            <a:chExt cx="4584685" cy="1845709"/>
          </a:xfrm>
        </p:grpSpPr>
        <p:grpSp>
          <p:nvGrpSpPr>
            <p:cNvPr id="6" name="组合 5"/>
            <p:cNvGrpSpPr/>
            <p:nvPr/>
          </p:nvGrpSpPr>
          <p:grpSpPr>
            <a:xfrm>
              <a:off x="4262750" y="3442741"/>
              <a:ext cx="4584685" cy="1845709"/>
              <a:chOff x="4262750" y="3442741"/>
              <a:chExt cx="4584685" cy="1845709"/>
            </a:xfrm>
          </p:grpSpPr>
          <p:sp>
            <p:nvSpPr>
              <p:cNvPr id="49" name="Text Box 12"/>
              <p:cNvSpPr txBox="1">
                <a:spLocks noChangeArrowheads="1"/>
              </p:cNvSpPr>
              <p:nvPr/>
            </p:nvSpPr>
            <p:spPr bwMode="auto">
              <a:xfrm>
                <a:off x="4262750" y="4765230"/>
                <a:ext cx="340185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广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度优先遍历序列：</a:t>
                </a:r>
                <a:endPara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6435435" y="3442741"/>
                <a:ext cx="2412000" cy="655638"/>
                <a:chOff x="7711281" y="2334347"/>
                <a:chExt cx="2412000" cy="655638"/>
              </a:xfrm>
            </p:grpSpPr>
            <p:sp>
              <p:nvSpPr>
                <p:cNvPr id="5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711281" y="2334347"/>
                  <a:ext cx="2412000" cy="0"/>
                </a:xfrm>
                <a:prstGeom prst="line">
                  <a:avLst/>
                </a:prstGeom>
                <a:noFill/>
                <a:ln w="38100">
                  <a:solidFill>
                    <a:srgbClr val="285A3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7711281" y="2989985"/>
                  <a:ext cx="2412000" cy="0"/>
                </a:xfrm>
                <a:prstGeom prst="line">
                  <a:avLst/>
                </a:prstGeom>
                <a:noFill/>
                <a:ln w="38100">
                  <a:solidFill>
                    <a:srgbClr val="285A3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4474818" y="3602791"/>
              <a:ext cx="1346862" cy="452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</a:rPr>
                <a:t>level = 0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46782" y="3603966"/>
            <a:ext cx="511605" cy="452698"/>
            <a:chOff x="5546781" y="3603966"/>
            <a:chExt cx="511605" cy="452698"/>
          </a:xfrm>
        </p:grpSpPr>
        <p:sp>
          <p:nvSpPr>
            <p:cNvPr id="65" name="Text Box 50"/>
            <p:cNvSpPr txBox="1">
              <a:spLocks noChangeArrowheads="1"/>
            </p:cNvSpPr>
            <p:nvPr/>
          </p:nvSpPr>
          <p:spPr bwMode="auto">
            <a:xfrm>
              <a:off x="5838487" y="3603966"/>
              <a:ext cx="219899" cy="452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5546781" y="3676528"/>
              <a:ext cx="198699" cy="34848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77208" y="2945908"/>
            <a:ext cx="3021519" cy="2704662"/>
            <a:chOff x="577208" y="2945908"/>
            <a:chExt cx="3021519" cy="2704662"/>
          </a:xfrm>
        </p:grpSpPr>
        <p:sp>
          <p:nvSpPr>
            <p:cNvPr id="69" name="Text Box 41"/>
            <p:cNvSpPr txBox="1">
              <a:spLocks noChangeArrowheads="1"/>
            </p:cNvSpPr>
            <p:nvPr/>
          </p:nvSpPr>
          <p:spPr bwMode="auto">
            <a:xfrm>
              <a:off x="1149250" y="2945908"/>
              <a:ext cx="516871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577208" y="4252242"/>
              <a:ext cx="668983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41"/>
            <p:cNvSpPr txBox="1">
              <a:spLocks noChangeArrowheads="1"/>
            </p:cNvSpPr>
            <p:nvPr/>
          </p:nvSpPr>
          <p:spPr bwMode="auto">
            <a:xfrm>
              <a:off x="1455131" y="3823379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41"/>
            <p:cNvSpPr txBox="1">
              <a:spLocks noChangeArrowheads="1"/>
            </p:cNvSpPr>
            <p:nvPr/>
          </p:nvSpPr>
          <p:spPr bwMode="auto">
            <a:xfrm>
              <a:off x="2608065" y="2945908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3081856" y="4252242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2222914" y="3823379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1981877" y="5109521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31202" y="1693893"/>
            <a:ext cx="5928678" cy="541174"/>
            <a:chOff x="3501590" y="1697848"/>
            <a:chExt cx="5928678" cy="541174"/>
          </a:xfrm>
        </p:grpSpPr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4102351" y="1697848"/>
              <a:ext cx="5327917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对于带权图，如何求最短路径？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8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166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8" grpId="0"/>
      <p:bldP spid="58" grpId="1"/>
      <p:bldP spid="5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032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3949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单源点最短路径问题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38168" y="1220659"/>
            <a:ext cx="1108139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带权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和源点 </a:t>
            </a:r>
            <a:r>
              <a:rPr lang="en-US" altLang="zh-CN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其余各顶点的最短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38169" y="2367440"/>
            <a:ext cx="9999352" cy="60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。。。。。。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38169" y="3144680"/>
            <a:ext cx="999935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Dijkstra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84897" y="5179249"/>
            <a:ext cx="9979343" cy="1117996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4000"/>
              </a:lnSpc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应用实例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计算机网络传输的问题：怎样找到一种最经济的方式，从一台计算机向网上所有其它计算机发送一条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816452" y="1996958"/>
            <a:ext cx="2716414" cy="2667259"/>
            <a:chOff x="731202" y="2102228"/>
            <a:chExt cx="2716414" cy="2667259"/>
          </a:xfrm>
          <a:solidFill>
            <a:srgbClr val="D2D2D2"/>
          </a:solidFill>
        </p:grpSpPr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731202" y="30084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015616" y="30084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1002348" y="3440432"/>
              <a:ext cx="360000" cy="93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>
              <a:off x="1128711" y="3352480"/>
              <a:ext cx="1620000" cy="1080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680336" y="43374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1234122" y="43374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31"/>
            <p:cNvSpPr/>
            <p:nvPr/>
          </p:nvSpPr>
          <p:spPr bwMode="auto">
            <a:xfrm flipH="1">
              <a:off x="1666122" y="4571843"/>
              <a:ext cx="100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1534167" y="3326598"/>
              <a:ext cx="1492185" cy="1049834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1924698" y="21022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280257" y="2459641"/>
              <a:ext cx="792000" cy="61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2934159" y="3448952"/>
              <a:ext cx="297457" cy="91224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117877" y="2444399"/>
              <a:ext cx="864000" cy="648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62459" y="2246277"/>
            <a:ext cx="3021519" cy="2704662"/>
            <a:chOff x="577208" y="2945908"/>
            <a:chExt cx="3021519" cy="2704662"/>
          </a:xfrm>
        </p:grpSpPr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1149250" y="2945908"/>
              <a:ext cx="516871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577208" y="4252242"/>
              <a:ext cx="668983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1455131" y="3823379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2608065" y="2945908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3081856" y="4252242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2222914" y="3823379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1981877" y="5109521"/>
              <a:ext cx="516871" cy="54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60</a:t>
              </a:r>
              <a:endPara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5266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5745" y="1147948"/>
            <a:ext cx="6416100" cy="4867072"/>
          </a:xfrm>
        </p:spPr>
        <p:txBody>
          <a:bodyPr/>
          <a:lstStyle/>
          <a:p>
            <a:r>
              <a:rPr lang="zh-CN" altLang="zh-CN" dirty="0"/>
              <a:t>单源点最短路径问题是指</a:t>
            </a:r>
            <a:r>
              <a:rPr lang="zh-CN" altLang="zh-CN" dirty="0">
                <a:solidFill>
                  <a:srgbClr val="FF0000"/>
                </a:solidFill>
              </a:rPr>
              <a:t>在有向带权图</a:t>
            </a:r>
            <a:r>
              <a:rPr lang="zh-CN" altLang="zh-CN" dirty="0"/>
              <a:t>中求解指定的起点到其余各顶点之间的最短</a:t>
            </a:r>
            <a:r>
              <a:rPr lang="zh-CN" altLang="zh-CN" dirty="0" smtClean="0"/>
              <a:t>路径</a:t>
            </a:r>
            <a:r>
              <a:rPr lang="zh-CN" altLang="en-US" dirty="0" smtClean="0"/>
              <a:t>（</a:t>
            </a:r>
            <a:r>
              <a:rPr lang="zh-CN" altLang="zh-CN" dirty="0" smtClean="0">
                <a:solidFill>
                  <a:srgbClr val="FF0000"/>
                </a:solidFill>
              </a:rPr>
              <a:t>限定</a:t>
            </a:r>
            <a:r>
              <a:rPr lang="zh-CN" altLang="zh-CN" dirty="0">
                <a:solidFill>
                  <a:srgbClr val="FF0000"/>
                </a:solidFill>
              </a:rPr>
              <a:t>图中每条边的权值大于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指定</a:t>
            </a:r>
            <a:r>
              <a:rPr lang="zh-CN" altLang="zh-CN" dirty="0"/>
              <a:t>的起点称为源点，对应的其余各顶点则称为终点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如</a:t>
            </a:r>
            <a:r>
              <a:rPr lang="zh-CN" altLang="en-US" dirty="0" smtClean="0"/>
              <a:t>右</a:t>
            </a:r>
            <a:r>
              <a:rPr lang="zh-CN" altLang="zh-CN" dirty="0" smtClean="0"/>
              <a:t>图</a:t>
            </a:r>
            <a:r>
              <a:rPr lang="zh-CN" altLang="zh-CN" dirty="0"/>
              <a:t>中，假设源点为</a:t>
            </a:r>
            <a:r>
              <a:rPr lang="en-US" altLang="zh-CN" dirty="0"/>
              <a:t>0</a:t>
            </a:r>
            <a:r>
              <a:rPr lang="zh-CN" altLang="zh-CN" dirty="0"/>
              <a:t>，则需要分别求出顶点</a:t>
            </a:r>
            <a:r>
              <a:rPr lang="en-US" altLang="zh-CN" dirty="0"/>
              <a:t>0</a:t>
            </a:r>
            <a:r>
              <a:rPr lang="zh-CN" altLang="zh-CN" dirty="0"/>
              <a:t>到</a:t>
            </a:r>
            <a:r>
              <a:rPr lang="en-US" altLang="zh-CN" dirty="0"/>
              <a:t>1,2,3,4</a:t>
            </a:r>
            <a:r>
              <a:rPr lang="zh-CN" altLang="zh-CN" dirty="0"/>
              <a:t>这四个顶点的最短路径及长度。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单源点最短路径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79810" y="1413243"/>
            <a:ext cx="4167259" cy="34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9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6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3693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最小生成树的定义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77185" y="1051827"/>
            <a:ext cx="10088936" cy="523220"/>
            <a:chOff x="3501590" y="1376282"/>
            <a:chExt cx="10088936" cy="523220"/>
          </a:xfrm>
        </p:grpSpPr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4033894" y="1376282"/>
              <a:ext cx="95566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树的代价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：在无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向连通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网中，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生成树上各边的权值之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6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777185" y="1699523"/>
            <a:ext cx="10088936" cy="523220"/>
            <a:chOff x="3501590" y="1376282"/>
            <a:chExt cx="10088936" cy="523220"/>
          </a:xfrm>
        </p:grpSpPr>
        <p:sp>
          <p:nvSpPr>
            <p:cNvPr id="94" name="Rectangle 13"/>
            <p:cNvSpPr>
              <a:spLocks noChangeArrowheads="1"/>
            </p:cNvSpPr>
            <p:nvPr/>
          </p:nvSpPr>
          <p:spPr bwMode="auto">
            <a:xfrm>
              <a:off x="4033894" y="1376282"/>
              <a:ext cx="95566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最小生成树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在无向连通网中，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代价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最小的生成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6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862634" y="2338034"/>
            <a:ext cx="2830470" cy="2386056"/>
            <a:chOff x="726390" y="3282834"/>
            <a:chExt cx="2830470" cy="2386056"/>
          </a:xfrm>
        </p:grpSpPr>
        <p:sp>
          <p:nvSpPr>
            <p:cNvPr id="129" name="Oval 7"/>
            <p:cNvSpPr>
              <a:spLocks noChangeArrowheads="1"/>
            </p:cNvSpPr>
            <p:nvPr/>
          </p:nvSpPr>
          <p:spPr bwMode="auto">
            <a:xfrm>
              <a:off x="726390" y="3557314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>
              <a:off x="1165810" y="3762101"/>
              <a:ext cx="15113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1" name="Oval 7"/>
            <p:cNvSpPr>
              <a:spLocks noChangeArrowheads="1"/>
            </p:cNvSpPr>
            <p:nvPr/>
          </p:nvSpPr>
          <p:spPr bwMode="auto">
            <a:xfrm>
              <a:off x="2675524" y="3557314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Freeform 17"/>
            <p:cNvSpPr/>
            <p:nvPr/>
          </p:nvSpPr>
          <p:spPr bwMode="auto">
            <a:xfrm>
              <a:off x="1135013" y="4828266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3" name="Line 20"/>
            <p:cNvSpPr>
              <a:spLocks noChangeShapeType="1"/>
            </p:cNvSpPr>
            <p:nvPr/>
          </p:nvSpPr>
          <p:spPr bwMode="auto">
            <a:xfrm>
              <a:off x="2113866" y="4828902"/>
              <a:ext cx="593724" cy="55403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4" name="Line 21"/>
            <p:cNvSpPr>
              <a:spLocks noChangeShapeType="1"/>
            </p:cNvSpPr>
            <p:nvPr/>
          </p:nvSpPr>
          <p:spPr bwMode="auto">
            <a:xfrm>
              <a:off x="945466" y="4006259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5" name="Oval 7"/>
            <p:cNvSpPr>
              <a:spLocks noChangeArrowheads="1"/>
            </p:cNvSpPr>
            <p:nvPr/>
          </p:nvSpPr>
          <p:spPr bwMode="auto">
            <a:xfrm>
              <a:off x="2675524" y="5236890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7"/>
            <p:cNvSpPr>
              <a:spLocks noChangeArrowheads="1"/>
            </p:cNvSpPr>
            <p:nvPr/>
          </p:nvSpPr>
          <p:spPr bwMode="auto">
            <a:xfrm>
              <a:off x="726390" y="5236890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val 7"/>
            <p:cNvSpPr>
              <a:spLocks noChangeArrowheads="1"/>
            </p:cNvSpPr>
            <p:nvPr/>
          </p:nvSpPr>
          <p:spPr bwMode="auto">
            <a:xfrm>
              <a:off x="1727586" y="4464411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>
              <a:off x="2891524" y="4006259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9" name="Freeform 17"/>
            <p:cNvSpPr/>
            <p:nvPr/>
          </p:nvSpPr>
          <p:spPr bwMode="auto">
            <a:xfrm>
              <a:off x="2098626" y="3918891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990660" y="3282834"/>
              <a:ext cx="2566200" cy="2195513"/>
              <a:chOff x="1231721" y="3462973"/>
              <a:chExt cx="2566200" cy="2195513"/>
            </a:xfrm>
          </p:grpSpPr>
          <p:sp>
            <p:nvSpPr>
              <p:cNvPr id="141" name="Text Box 67"/>
              <p:cNvSpPr txBox="1">
                <a:spLocks noChangeArrowheads="1"/>
              </p:cNvSpPr>
              <p:nvPr/>
            </p:nvSpPr>
            <p:spPr bwMode="auto">
              <a:xfrm>
                <a:off x="1984971" y="3462973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2" name="Text Box 68"/>
              <p:cNvSpPr txBox="1">
                <a:spLocks noChangeArrowheads="1"/>
              </p:cNvSpPr>
              <p:nvPr/>
            </p:nvSpPr>
            <p:spPr bwMode="auto">
              <a:xfrm>
                <a:off x="2635798" y="4239896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3" name="Text Box 69"/>
              <p:cNvSpPr txBox="1">
                <a:spLocks noChangeArrowheads="1"/>
              </p:cNvSpPr>
              <p:nvPr/>
            </p:nvSpPr>
            <p:spPr bwMode="auto">
              <a:xfrm>
                <a:off x="1644885" y="5139373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44" name="Text Box 70"/>
              <p:cNvSpPr txBox="1">
                <a:spLocks noChangeArrowheads="1"/>
              </p:cNvSpPr>
              <p:nvPr/>
            </p:nvSpPr>
            <p:spPr bwMode="auto">
              <a:xfrm>
                <a:off x="1231721" y="4590098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45" name="Text Box 68"/>
              <p:cNvSpPr txBox="1">
                <a:spLocks noChangeArrowheads="1"/>
              </p:cNvSpPr>
              <p:nvPr/>
            </p:nvSpPr>
            <p:spPr bwMode="auto">
              <a:xfrm>
                <a:off x="3190572" y="4590098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Text Box 68"/>
              <p:cNvSpPr txBox="1">
                <a:spLocks noChangeArrowheads="1"/>
              </p:cNvSpPr>
              <p:nvPr/>
            </p:nvSpPr>
            <p:spPr bwMode="auto">
              <a:xfrm>
                <a:off x="2617129" y="4895374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584885" y="2338034"/>
            <a:ext cx="2952389" cy="2996564"/>
            <a:chOff x="4584884" y="2795250"/>
            <a:chExt cx="2952389" cy="2996564"/>
          </a:xfrm>
        </p:grpSpPr>
        <p:sp>
          <p:nvSpPr>
            <p:cNvPr id="164" name="Text Box 68"/>
            <p:cNvSpPr txBox="1">
              <a:spLocks noChangeArrowheads="1"/>
            </p:cNvSpPr>
            <p:nvPr/>
          </p:nvSpPr>
          <p:spPr bwMode="auto">
            <a:xfrm>
              <a:off x="6929924" y="3922375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584884" y="2795250"/>
              <a:ext cx="2830470" cy="2996564"/>
              <a:chOff x="4584884" y="2795250"/>
              <a:chExt cx="2830470" cy="2996564"/>
            </a:xfrm>
          </p:grpSpPr>
          <p:sp>
            <p:nvSpPr>
              <p:cNvPr id="148" name="Oval 7"/>
              <p:cNvSpPr>
                <a:spLocks noChangeArrowheads="1"/>
              </p:cNvSpPr>
              <p:nvPr/>
            </p:nvSpPr>
            <p:spPr bwMode="auto">
              <a:xfrm>
                <a:off x="4706803" y="3069730"/>
                <a:ext cx="432000" cy="432000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Line 16"/>
              <p:cNvSpPr>
                <a:spLocks noChangeShapeType="1"/>
              </p:cNvSpPr>
              <p:nvPr/>
            </p:nvSpPr>
            <p:spPr bwMode="auto">
              <a:xfrm>
                <a:off x="5146223" y="3274517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0" name="Oval 7"/>
              <p:cNvSpPr>
                <a:spLocks noChangeArrowheads="1"/>
              </p:cNvSpPr>
              <p:nvPr/>
            </p:nvSpPr>
            <p:spPr bwMode="auto">
              <a:xfrm>
                <a:off x="6655937" y="3069730"/>
                <a:ext cx="432000" cy="432000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Line 21"/>
              <p:cNvSpPr>
                <a:spLocks noChangeShapeType="1"/>
              </p:cNvSpPr>
              <p:nvPr/>
            </p:nvSpPr>
            <p:spPr bwMode="auto">
              <a:xfrm>
                <a:off x="4925879" y="3518675"/>
                <a:ext cx="0" cy="12065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4" name="Oval 7"/>
              <p:cNvSpPr>
                <a:spLocks noChangeArrowheads="1"/>
              </p:cNvSpPr>
              <p:nvPr/>
            </p:nvSpPr>
            <p:spPr bwMode="auto">
              <a:xfrm>
                <a:off x="6655937" y="4749306"/>
                <a:ext cx="432000" cy="432000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7"/>
              <p:cNvSpPr>
                <a:spLocks noChangeArrowheads="1"/>
              </p:cNvSpPr>
              <p:nvPr/>
            </p:nvSpPr>
            <p:spPr bwMode="auto">
              <a:xfrm>
                <a:off x="4706803" y="4749306"/>
                <a:ext cx="432000" cy="432000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Oval 7"/>
              <p:cNvSpPr>
                <a:spLocks noChangeArrowheads="1"/>
              </p:cNvSpPr>
              <p:nvPr/>
            </p:nvSpPr>
            <p:spPr bwMode="auto">
              <a:xfrm>
                <a:off x="5707999" y="3976827"/>
                <a:ext cx="432000" cy="432000"/>
              </a:xfrm>
              <a:prstGeom prst="ellipse">
                <a:avLst/>
              </a:prstGeom>
              <a:solidFill>
                <a:srgbClr val="D2D2D2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Line 21"/>
              <p:cNvSpPr>
                <a:spLocks noChangeShapeType="1"/>
              </p:cNvSpPr>
              <p:nvPr/>
            </p:nvSpPr>
            <p:spPr bwMode="auto">
              <a:xfrm>
                <a:off x="6871937" y="3518675"/>
                <a:ext cx="0" cy="12065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/>
              <p:nvPr/>
            </p:nvSpPr>
            <p:spPr bwMode="auto">
              <a:xfrm>
                <a:off x="6079039" y="3431307"/>
                <a:ext cx="648000" cy="612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60" name="Text Box 67"/>
              <p:cNvSpPr txBox="1">
                <a:spLocks noChangeArrowheads="1"/>
              </p:cNvSpPr>
              <p:nvPr/>
            </p:nvSpPr>
            <p:spPr bwMode="auto">
              <a:xfrm>
                <a:off x="5724323" y="2795250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61" name="Text Box 68"/>
              <p:cNvSpPr txBox="1">
                <a:spLocks noChangeArrowheads="1"/>
              </p:cNvSpPr>
              <p:nvPr/>
            </p:nvSpPr>
            <p:spPr bwMode="auto">
              <a:xfrm>
                <a:off x="6375150" y="3572173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63" name="Text Box 70"/>
              <p:cNvSpPr txBox="1">
                <a:spLocks noChangeArrowheads="1"/>
              </p:cNvSpPr>
              <p:nvPr/>
            </p:nvSpPr>
            <p:spPr bwMode="auto">
              <a:xfrm>
                <a:off x="4971073" y="3922375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85" name="Text Box 68"/>
              <p:cNvSpPr txBox="1">
                <a:spLocks noChangeArrowheads="1"/>
              </p:cNvSpPr>
              <p:nvPr/>
            </p:nvSpPr>
            <p:spPr bwMode="auto">
              <a:xfrm>
                <a:off x="4584884" y="5330149"/>
                <a:ext cx="283047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生成树的代价：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20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168641" y="2338034"/>
            <a:ext cx="2950032" cy="2996564"/>
            <a:chOff x="8168641" y="2795250"/>
            <a:chExt cx="2950032" cy="2996564"/>
          </a:xfrm>
        </p:grpSpPr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8288203" y="3069730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Line 16"/>
            <p:cNvSpPr>
              <a:spLocks noChangeShapeType="1"/>
            </p:cNvSpPr>
            <p:nvPr/>
          </p:nvSpPr>
          <p:spPr bwMode="auto">
            <a:xfrm>
              <a:off x="8727623" y="3274517"/>
              <a:ext cx="15113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9" name="Oval 7"/>
            <p:cNvSpPr>
              <a:spLocks noChangeArrowheads="1"/>
            </p:cNvSpPr>
            <p:nvPr/>
          </p:nvSpPr>
          <p:spPr bwMode="auto">
            <a:xfrm>
              <a:off x="10237337" y="3069730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Line 20"/>
            <p:cNvSpPr>
              <a:spLocks noChangeShapeType="1"/>
            </p:cNvSpPr>
            <p:nvPr/>
          </p:nvSpPr>
          <p:spPr bwMode="auto">
            <a:xfrm>
              <a:off x="9675679" y="4341318"/>
              <a:ext cx="593724" cy="55403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2" name="Line 21"/>
            <p:cNvSpPr>
              <a:spLocks noChangeShapeType="1"/>
            </p:cNvSpPr>
            <p:nvPr/>
          </p:nvSpPr>
          <p:spPr bwMode="auto">
            <a:xfrm>
              <a:off x="8507279" y="3518675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3" name="Oval 7"/>
            <p:cNvSpPr>
              <a:spLocks noChangeArrowheads="1"/>
            </p:cNvSpPr>
            <p:nvPr/>
          </p:nvSpPr>
          <p:spPr bwMode="auto">
            <a:xfrm>
              <a:off x="10237337" y="4749306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Oval 7"/>
            <p:cNvSpPr>
              <a:spLocks noChangeArrowheads="1"/>
            </p:cNvSpPr>
            <p:nvPr/>
          </p:nvSpPr>
          <p:spPr bwMode="auto">
            <a:xfrm>
              <a:off x="8288203" y="4749306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Oval 7"/>
            <p:cNvSpPr>
              <a:spLocks noChangeArrowheads="1"/>
            </p:cNvSpPr>
            <p:nvPr/>
          </p:nvSpPr>
          <p:spPr bwMode="auto">
            <a:xfrm>
              <a:off x="9289399" y="3976827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Line 21"/>
            <p:cNvSpPr>
              <a:spLocks noChangeShapeType="1"/>
            </p:cNvSpPr>
            <p:nvPr/>
          </p:nvSpPr>
          <p:spPr bwMode="auto">
            <a:xfrm>
              <a:off x="10453337" y="3518675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9305723" y="2795250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8552473" y="3922375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3" name="Text Box 68"/>
            <p:cNvSpPr txBox="1">
              <a:spLocks noChangeArrowheads="1"/>
            </p:cNvSpPr>
            <p:nvPr/>
          </p:nvSpPr>
          <p:spPr bwMode="auto">
            <a:xfrm>
              <a:off x="10511324" y="3922375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" name="Text Box 68"/>
            <p:cNvSpPr txBox="1">
              <a:spLocks noChangeArrowheads="1"/>
            </p:cNvSpPr>
            <p:nvPr/>
          </p:nvSpPr>
          <p:spPr bwMode="auto">
            <a:xfrm>
              <a:off x="9937881" y="4227651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" name="Text Box 68"/>
            <p:cNvSpPr txBox="1">
              <a:spLocks noChangeArrowheads="1"/>
            </p:cNvSpPr>
            <p:nvPr/>
          </p:nvSpPr>
          <p:spPr bwMode="auto">
            <a:xfrm>
              <a:off x="8168641" y="5330149"/>
              <a:ext cx="27127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生成树的代价： 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329191" y="5611000"/>
            <a:ext cx="10354434" cy="864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城市之间建造通信网络，至少要架设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条通信线路，而每两个城市之间架设通信线路的造价是不一样的，那么如何设计才能使得总造价最小？ 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75745" y="1147948"/>
            <a:ext cx="7136013" cy="48670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 smtClean="0"/>
              <a:t>Dijkstra</a:t>
            </a:r>
            <a:r>
              <a:rPr lang="zh-CN" altLang="zh-CN" dirty="0"/>
              <a:t>算法与</a:t>
            </a:r>
            <a:r>
              <a:rPr lang="en-US" altLang="zh-CN" dirty="0"/>
              <a:t>Prim</a:t>
            </a:r>
            <a:r>
              <a:rPr lang="zh-CN" altLang="zh-CN" dirty="0"/>
              <a:t>算法</a:t>
            </a:r>
            <a:r>
              <a:rPr lang="zh-CN" altLang="zh-CN" dirty="0" smtClean="0"/>
              <a:t>一样是</a:t>
            </a:r>
            <a:r>
              <a:rPr lang="zh-CN" altLang="zh-CN" dirty="0"/>
              <a:t>贪心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zh-CN" dirty="0" smtClean="0"/>
              <a:t>按照</a:t>
            </a:r>
            <a:r>
              <a:rPr lang="zh-CN" altLang="zh-CN" dirty="0">
                <a:solidFill>
                  <a:srgbClr val="FF0000"/>
                </a:solidFill>
              </a:rPr>
              <a:t>路径长度不减的次序</a:t>
            </a:r>
            <a:r>
              <a:rPr lang="zh-CN" altLang="zh-CN" dirty="0"/>
              <a:t>依次找到源点到</a:t>
            </a:r>
            <a:r>
              <a:rPr lang="zh-CN" altLang="zh-CN" dirty="0" smtClean="0"/>
              <a:t>各终点</a:t>
            </a:r>
            <a:r>
              <a:rPr lang="zh-CN" altLang="zh-CN" dirty="0"/>
              <a:t>的最短</a:t>
            </a:r>
            <a:r>
              <a:rPr lang="zh-CN" altLang="zh-CN" dirty="0" smtClean="0"/>
              <a:t>路径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zh-CN" dirty="0" smtClean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条最短路径在即将找出的所有最短路径中长度最短，然后依次递增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zh-CN" dirty="0" smtClean="0"/>
              <a:t>如图，</a:t>
            </a: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条最短路径是</a:t>
            </a:r>
            <a:r>
              <a:rPr lang="zh-CN" altLang="zh-CN" dirty="0">
                <a:solidFill>
                  <a:srgbClr val="FF0000"/>
                </a:solidFill>
              </a:rPr>
              <a:t>从源点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zh-CN" dirty="0" smtClean="0">
                <a:solidFill>
                  <a:srgbClr val="FF0000"/>
                </a:solidFill>
              </a:rPr>
              <a:t>出发不</a:t>
            </a:r>
            <a:r>
              <a:rPr lang="zh-CN" altLang="zh-CN" dirty="0">
                <a:solidFill>
                  <a:srgbClr val="FF0000"/>
                </a:solidFill>
              </a:rPr>
              <a:t>经过</a:t>
            </a:r>
            <a:r>
              <a:rPr lang="zh-CN" altLang="zh-CN" dirty="0" smtClean="0">
                <a:solidFill>
                  <a:srgbClr val="FF0000"/>
                </a:solidFill>
              </a:rPr>
              <a:t>其</a:t>
            </a:r>
            <a:r>
              <a:rPr lang="zh-CN" altLang="en-US" dirty="0" smtClean="0">
                <a:solidFill>
                  <a:srgbClr val="FF0000"/>
                </a:solidFill>
              </a:rPr>
              <a:t>他</a:t>
            </a:r>
            <a:r>
              <a:rPr lang="zh-CN" altLang="zh-CN" dirty="0" smtClean="0">
                <a:solidFill>
                  <a:srgbClr val="FF0000"/>
                </a:solidFill>
              </a:rPr>
              <a:t>任何</a:t>
            </a:r>
            <a:r>
              <a:rPr lang="zh-CN" altLang="zh-CN" dirty="0">
                <a:solidFill>
                  <a:srgbClr val="FF0000"/>
                </a:solidFill>
              </a:rPr>
              <a:t>顶点直接到达终点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/>
              <a:t>的长度为</a:t>
            </a:r>
            <a:r>
              <a:rPr lang="en-US" altLang="zh-CN" dirty="0"/>
              <a:t>2</a:t>
            </a:r>
            <a:r>
              <a:rPr lang="zh-CN" altLang="zh-CN" dirty="0"/>
              <a:t>的路径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zh-CN" dirty="0" smtClean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条路径</a:t>
            </a:r>
            <a:r>
              <a:rPr lang="zh-CN" altLang="zh-CN" dirty="0">
                <a:solidFill>
                  <a:srgbClr val="FF0000"/>
                </a:solidFill>
              </a:rPr>
              <a:t>可能是从源点直接</a:t>
            </a:r>
            <a:r>
              <a:rPr lang="zh-CN" altLang="zh-CN" dirty="0" smtClean="0">
                <a:solidFill>
                  <a:srgbClr val="FF0000"/>
                </a:solidFill>
              </a:rPr>
              <a:t>到达终点</a:t>
            </a:r>
            <a:r>
              <a:rPr lang="zh-CN" altLang="zh-CN" dirty="0"/>
              <a:t>，或</a:t>
            </a:r>
            <a:r>
              <a:rPr lang="zh-CN" altLang="zh-CN" dirty="0">
                <a:solidFill>
                  <a:srgbClr val="FF0000"/>
                </a:solidFill>
              </a:rPr>
              <a:t>经过刚才已找到最短路径的顶点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>
                <a:solidFill>
                  <a:srgbClr val="FF0000"/>
                </a:solidFill>
              </a:rPr>
              <a:t>再到达</a:t>
            </a:r>
            <a:r>
              <a:rPr lang="zh-CN" altLang="zh-CN" dirty="0" smtClean="0">
                <a:solidFill>
                  <a:srgbClr val="FF0000"/>
                </a:solidFill>
              </a:rPr>
              <a:t>终点</a:t>
            </a:r>
            <a:r>
              <a:rPr lang="zh-CN" altLang="zh-CN" dirty="0" smtClean="0"/>
              <a:t>，</a:t>
            </a:r>
            <a:r>
              <a:rPr lang="zh-CN" altLang="zh-CN" dirty="0"/>
              <a:t>取决于两种情形下的</a:t>
            </a:r>
            <a:r>
              <a:rPr lang="zh-CN" altLang="zh-CN" dirty="0" smtClean="0"/>
              <a:t>路径哪条更</a:t>
            </a:r>
            <a:r>
              <a:rPr lang="zh-CN" altLang="zh-CN" dirty="0"/>
              <a:t>短。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Dijkstra</a:t>
            </a:r>
            <a:r>
              <a:rPr lang="zh-CN" altLang="zh-CN"/>
              <a:t>算法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27731" y="1986620"/>
            <a:ext cx="3591329" cy="31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）集合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存储已找到最短路径的终点</a:t>
            </a:r>
            <a:r>
              <a:rPr lang="zh-CN" altLang="en-US" dirty="0"/>
              <a:t>，初始时含有源点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）长度为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distance</a:t>
            </a:r>
            <a:r>
              <a:rPr lang="zh-CN" altLang="en-US" dirty="0"/>
              <a:t>数组</a:t>
            </a:r>
          </a:p>
          <a:p>
            <a:pPr marL="903107" indent="0">
              <a:buNone/>
            </a:pPr>
            <a:r>
              <a:rPr lang="en-US" altLang="zh-CN" dirty="0"/>
              <a:t>distance[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中</a:t>
            </a:r>
            <a:r>
              <a:rPr lang="zh-CN" altLang="en-US" dirty="0" smtClean="0"/>
              <a:t>记录：从源点</a:t>
            </a:r>
            <a:r>
              <a:rPr lang="zh-CN" altLang="en-US" dirty="0"/>
              <a:t>出发，可以经过</a:t>
            </a:r>
            <a:r>
              <a:rPr lang="en-US" altLang="zh-CN" dirty="0"/>
              <a:t>S</a:t>
            </a:r>
            <a:r>
              <a:rPr lang="zh-CN" altLang="en-US" dirty="0"/>
              <a:t>集合中的顶点，但不能经过</a:t>
            </a:r>
            <a:r>
              <a:rPr lang="en-US" altLang="zh-CN" dirty="0"/>
              <a:t>S</a:t>
            </a:r>
            <a:r>
              <a:rPr lang="zh-CN" altLang="en-US" dirty="0"/>
              <a:t>集合之外的顶点，最终到达</a:t>
            </a:r>
            <a:r>
              <a:rPr lang="en-US" altLang="zh-CN" dirty="0" err="1"/>
              <a:t>i</a:t>
            </a:r>
            <a:r>
              <a:rPr lang="zh-CN" altLang="en-US" dirty="0"/>
              <a:t>号顶点的</a:t>
            </a:r>
            <a:r>
              <a:rPr lang="zh-CN" altLang="en-US" dirty="0">
                <a:solidFill>
                  <a:srgbClr val="FF0000"/>
                </a:solidFill>
              </a:rPr>
              <a:t>最短路径长度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）长度为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pre</a:t>
            </a:r>
            <a:r>
              <a:rPr lang="zh-CN" altLang="en-US" dirty="0"/>
              <a:t>数组</a:t>
            </a:r>
          </a:p>
          <a:p>
            <a:pPr marL="712645" indent="0">
              <a:buNone/>
            </a:pPr>
            <a:r>
              <a:rPr lang="zh-CN" altLang="en-US" dirty="0"/>
              <a:t>它</a:t>
            </a:r>
            <a:r>
              <a:rPr lang="zh-CN" altLang="en-US" dirty="0">
                <a:solidFill>
                  <a:srgbClr val="FF0000"/>
                </a:solidFill>
              </a:rPr>
              <a:t>与数组</a:t>
            </a:r>
            <a:r>
              <a:rPr lang="en-US" altLang="zh-CN" dirty="0">
                <a:solidFill>
                  <a:srgbClr val="FF0000"/>
                </a:solidFill>
              </a:rPr>
              <a:t>distance</a:t>
            </a:r>
            <a:r>
              <a:rPr lang="zh-CN" altLang="en-US" dirty="0">
                <a:solidFill>
                  <a:srgbClr val="FF0000"/>
                </a:solidFill>
              </a:rPr>
              <a:t>相对应</a:t>
            </a:r>
            <a:r>
              <a:rPr lang="zh-CN" altLang="en-US" dirty="0"/>
              <a:t>，</a:t>
            </a:r>
            <a:r>
              <a:rPr lang="en-US" altLang="zh-CN" dirty="0"/>
              <a:t>pre[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记录</a:t>
            </a:r>
            <a:r>
              <a:rPr lang="en-US" altLang="zh-CN" dirty="0"/>
              <a:t>distance[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对应的最短路径的</a:t>
            </a:r>
            <a:r>
              <a:rPr lang="zh-CN" altLang="en-US" dirty="0" smtClean="0"/>
              <a:t>终点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zh-CN" altLang="en-US" dirty="0"/>
              <a:t>前驱顶点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辅助数据结构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6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）初始化</a:t>
            </a:r>
            <a:r>
              <a:rPr lang="en-US" altLang="zh-CN" dirty="0"/>
              <a:t>distance</a:t>
            </a:r>
            <a:r>
              <a:rPr lang="zh-CN" altLang="zh-CN" dirty="0"/>
              <a:t>和</a:t>
            </a:r>
            <a:r>
              <a:rPr lang="en-US" altLang="zh-CN" dirty="0"/>
              <a:t>pre</a:t>
            </a:r>
            <a:r>
              <a:rPr lang="zh-CN" altLang="zh-CN" dirty="0"/>
              <a:t>数组数组，</a:t>
            </a:r>
            <a:r>
              <a:rPr lang="en-US" altLang="zh-CN" dirty="0"/>
              <a:t>distance[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为</a:t>
            </a:r>
            <a:r>
              <a:rPr lang="zh-CN" altLang="zh-CN" dirty="0">
                <a:solidFill>
                  <a:srgbClr val="FF0000"/>
                </a:solidFill>
              </a:rPr>
              <a:t>边</a:t>
            </a:r>
            <a:r>
              <a:rPr lang="en-US" altLang="zh-CN" dirty="0">
                <a:solidFill>
                  <a:srgbClr val="FF0000"/>
                </a:solidFill>
              </a:rPr>
              <a:t>&lt;0,i&gt;</a:t>
            </a:r>
            <a:r>
              <a:rPr lang="zh-CN" altLang="zh-CN" dirty="0">
                <a:solidFill>
                  <a:srgbClr val="FF0000"/>
                </a:solidFill>
              </a:rPr>
              <a:t>的权值</a:t>
            </a:r>
            <a:r>
              <a:rPr lang="zh-CN" altLang="zh-CN" dirty="0"/>
              <a:t>（如果该边不存在，即为∞），即对应于</a:t>
            </a:r>
            <a:r>
              <a:rPr lang="en-US" altLang="zh-CN" dirty="0"/>
              <a:t>G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邻接矩阵中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zh-CN" dirty="0">
                <a:solidFill>
                  <a:srgbClr val="FF0000"/>
                </a:solidFill>
              </a:rPr>
              <a:t>行的</a:t>
            </a:r>
            <a:r>
              <a:rPr lang="zh-CN" altLang="zh-CN" dirty="0" smtClean="0">
                <a:solidFill>
                  <a:srgbClr val="FF0000"/>
                </a:solidFill>
              </a:rPr>
              <a:t>元素</a:t>
            </a:r>
            <a:r>
              <a:rPr lang="zh-CN" altLang="zh-CN" dirty="0" smtClean="0"/>
              <a:t>。</a:t>
            </a:r>
            <a:r>
              <a:rPr lang="zh-CN" altLang="zh-CN" dirty="0"/>
              <a:t>初始化所有的</a:t>
            </a:r>
            <a:r>
              <a:rPr lang="en-US" altLang="zh-CN" dirty="0"/>
              <a:t>pre[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为起点</a:t>
            </a:r>
            <a:r>
              <a:rPr lang="en-US" altLang="zh-CN" dirty="0"/>
              <a:t>0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）循环执行</a:t>
            </a:r>
            <a:r>
              <a:rPr lang="en-US" altLang="zh-CN" dirty="0"/>
              <a:t>n-1</a:t>
            </a:r>
            <a:r>
              <a:rPr lang="zh-CN" altLang="zh-CN" dirty="0"/>
              <a:t>次：</a:t>
            </a:r>
          </a:p>
          <a:p>
            <a:pPr marL="712645" indent="0">
              <a:buNone/>
            </a:pPr>
            <a:r>
              <a:rPr lang="zh-CN" altLang="zh-CN" dirty="0"/>
              <a:t>①从</a:t>
            </a:r>
            <a:r>
              <a:rPr lang="en-US" altLang="zh-CN" dirty="0"/>
              <a:t>distance</a:t>
            </a:r>
            <a:r>
              <a:rPr lang="zh-CN" altLang="zh-CN" dirty="0"/>
              <a:t>数组中找出非</a:t>
            </a:r>
            <a:r>
              <a:rPr lang="en-US" altLang="zh-CN" dirty="0"/>
              <a:t>0</a:t>
            </a:r>
            <a:r>
              <a:rPr lang="zh-CN" altLang="zh-CN" dirty="0"/>
              <a:t>的最小权值所对应的最短</a:t>
            </a:r>
            <a:r>
              <a:rPr lang="zh-CN" altLang="zh-CN" dirty="0" smtClean="0"/>
              <a:t>路径</a:t>
            </a:r>
            <a:r>
              <a:rPr lang="zh-CN" altLang="en-US" dirty="0"/>
              <a:t>；假设最小者为</a:t>
            </a:r>
            <a:r>
              <a:rPr lang="en-US" altLang="zh-CN" dirty="0" smtClean="0"/>
              <a:t>distance[k]</a:t>
            </a:r>
            <a:r>
              <a:rPr lang="zh-CN" altLang="en-US" dirty="0"/>
              <a:t>；即找到了源点</a:t>
            </a:r>
            <a:r>
              <a:rPr lang="zh-CN" altLang="en-US" dirty="0" smtClean="0"/>
              <a:t>到</a:t>
            </a:r>
            <a:r>
              <a:rPr lang="en-US" altLang="zh-CN" dirty="0"/>
              <a:t>k</a:t>
            </a:r>
            <a:r>
              <a:rPr lang="zh-CN" altLang="en-US" dirty="0" smtClean="0"/>
              <a:t>的</a:t>
            </a:r>
            <a:r>
              <a:rPr lang="zh-CN" altLang="en-US" dirty="0"/>
              <a:t>最短路径，</a:t>
            </a:r>
            <a:r>
              <a:rPr lang="zh-CN" altLang="en-US" dirty="0" smtClean="0"/>
              <a:t>将</a:t>
            </a:r>
            <a:r>
              <a:rPr lang="en-US" altLang="zh-CN" dirty="0"/>
              <a:t>k</a:t>
            </a:r>
            <a:r>
              <a:rPr lang="zh-CN" altLang="en-US" dirty="0" smtClean="0"/>
              <a:t>加入</a:t>
            </a:r>
            <a:r>
              <a:rPr lang="zh-CN" altLang="en-US" dirty="0"/>
              <a:t>到</a:t>
            </a:r>
            <a:r>
              <a:rPr lang="en-US" altLang="zh-CN" dirty="0"/>
              <a:t>S</a:t>
            </a:r>
            <a:r>
              <a:rPr lang="zh-CN" altLang="en-US" dirty="0"/>
              <a:t>集合；</a:t>
            </a:r>
            <a:endParaRPr lang="zh-CN" altLang="zh-CN" dirty="0"/>
          </a:p>
          <a:p>
            <a:pPr marL="712645" indent="0">
              <a:buNone/>
            </a:pPr>
            <a:r>
              <a:rPr lang="zh-CN" altLang="zh-CN" dirty="0"/>
              <a:t>②更新数组中其它非</a:t>
            </a:r>
            <a:r>
              <a:rPr lang="en-US" altLang="zh-CN" dirty="0"/>
              <a:t>0</a:t>
            </a:r>
            <a:r>
              <a:rPr lang="zh-CN" altLang="zh-CN" dirty="0"/>
              <a:t>的</a:t>
            </a:r>
            <a:r>
              <a:rPr lang="en-US" altLang="zh-CN" dirty="0"/>
              <a:t>distance</a:t>
            </a:r>
            <a:r>
              <a:rPr lang="zh-CN" altLang="zh-CN" dirty="0"/>
              <a:t>值和</a:t>
            </a:r>
            <a:r>
              <a:rPr lang="en-US" altLang="zh-CN" dirty="0"/>
              <a:t>pre</a:t>
            </a:r>
            <a:r>
              <a:rPr lang="zh-CN" altLang="zh-CN" dirty="0"/>
              <a:t>值，</a:t>
            </a:r>
            <a:r>
              <a:rPr lang="en-US" altLang="zh-CN" dirty="0"/>
              <a:t>distance[</a:t>
            </a:r>
            <a:r>
              <a:rPr lang="en-US" altLang="zh-CN" dirty="0" err="1"/>
              <a:t>i</a:t>
            </a:r>
            <a:r>
              <a:rPr lang="en-US" altLang="zh-CN" dirty="0"/>
              <a:t>]=min(distance[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en-US" altLang="zh-CN" dirty="0" smtClean="0"/>
              <a:t>distance[k]+&lt;</a:t>
            </a:r>
            <a:r>
              <a:rPr lang="en-US" altLang="zh-CN" dirty="0" err="1"/>
              <a:t>k</a:t>
            </a:r>
            <a:r>
              <a:rPr lang="en-US" altLang="zh-CN" dirty="0" err="1" smtClean="0"/>
              <a:t>,i</a:t>
            </a:r>
            <a:r>
              <a:rPr lang="en-US" altLang="zh-CN" dirty="0"/>
              <a:t>&gt;</a:t>
            </a:r>
            <a:r>
              <a:rPr lang="zh-CN" altLang="zh-CN" dirty="0"/>
              <a:t>的权值</a:t>
            </a:r>
            <a:r>
              <a:rPr lang="en-US" altLang="zh-CN" dirty="0"/>
              <a:t>)</a:t>
            </a:r>
            <a:r>
              <a:rPr lang="zh-CN" altLang="zh-CN" dirty="0"/>
              <a:t>，如果</a:t>
            </a:r>
            <a:r>
              <a:rPr lang="en-US" altLang="zh-CN" dirty="0"/>
              <a:t>distance</a:t>
            </a:r>
            <a:r>
              <a:rPr lang="zh-CN" altLang="zh-CN" dirty="0"/>
              <a:t>更新为后者，则同时更新</a:t>
            </a:r>
            <a:r>
              <a:rPr lang="en-US" altLang="zh-CN" dirty="0"/>
              <a:t>pre[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 smtClean="0"/>
              <a:t>为</a:t>
            </a:r>
            <a:r>
              <a:rPr lang="en-US" altLang="zh-CN" dirty="0" smtClean="0"/>
              <a:t>k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mtClean="0"/>
              <a:t>算法步骤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4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求解过程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982" y="2277139"/>
            <a:ext cx="3137946" cy="280577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76085"/>
              </p:ext>
            </p:extLst>
          </p:nvPr>
        </p:nvGraphicFramePr>
        <p:xfrm>
          <a:off x="2204" y="1125278"/>
          <a:ext cx="9142899" cy="5111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67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迭代次数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最短路径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路径长度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加入</a:t>
                      </a:r>
                      <a:r>
                        <a:rPr lang="en-US" sz="2000" kern="100" dirty="0">
                          <a:effectLst/>
                        </a:rPr>
                        <a:t>S</a:t>
                      </a:r>
                      <a:r>
                        <a:rPr lang="zh-CN" sz="2000" kern="100" dirty="0">
                          <a:effectLst/>
                        </a:rPr>
                        <a:t>集合的顶点</a:t>
                      </a:r>
                      <a:r>
                        <a:rPr lang="en-US" sz="2000" kern="100" dirty="0">
                          <a:effectLst/>
                        </a:rPr>
                        <a:t>{0}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distance[i]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∞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pre[i]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22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22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22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9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7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求解过程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982" y="2277139"/>
            <a:ext cx="3137946" cy="280577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204" y="1125278"/>
          <a:ext cx="9142899" cy="5111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67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迭代次数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最短路径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路径长度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加入</a:t>
                      </a:r>
                      <a:r>
                        <a:rPr lang="en-US" sz="2000" kern="100" dirty="0">
                          <a:effectLst/>
                        </a:rPr>
                        <a:t>S</a:t>
                      </a:r>
                      <a:r>
                        <a:rPr lang="zh-CN" sz="2000" kern="100" dirty="0">
                          <a:effectLst/>
                        </a:rPr>
                        <a:t>集合的顶点</a:t>
                      </a:r>
                      <a:r>
                        <a:rPr lang="en-US" sz="2000" kern="100" dirty="0">
                          <a:effectLst/>
                        </a:rPr>
                        <a:t>{0}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distance[i]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∞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pre[i]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0-&gt;4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distance[</a:t>
                      </a: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en-US" sz="2000" kern="100" dirty="0">
                          <a:effectLst/>
                        </a:rPr>
                        <a:t>]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pre[</a:t>
                      </a: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en-US" sz="2000" kern="100" dirty="0">
                          <a:effectLst/>
                        </a:rPr>
                        <a:t>]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22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0-&gt;2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distance[</a:t>
                      </a: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en-US" sz="2000" kern="100" dirty="0">
                          <a:effectLst/>
                        </a:rPr>
                        <a:t>]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pre[i]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22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0-&gt;2-&gt;1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distance[i]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pre[i]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22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0-&gt;2-&gt;3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distance[i]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9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pre[i]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75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845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7688" y="676841"/>
            <a:ext cx="11050913" cy="594008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MGraph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从源点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k, num, dist[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 string path[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dist[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edge[v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path[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vertex[v] + vertex[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7" y="2863712"/>
            <a:ext cx="10563233" cy="333681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 = 1; num &lt;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num++)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= 0,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!= 0) &amp;&amp;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[k])) k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path[k] &lt;&lt;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dist[k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ts val="2300"/>
              </a:lnSpc>
            </a:pPr>
            <a:endParaRPr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endParaRPr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endParaRPr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  <p:grpSp>
        <p:nvGrpSpPr>
          <p:cNvPr id="34" name="Group 16"/>
          <p:cNvGrpSpPr/>
          <p:nvPr/>
        </p:nvGrpSpPr>
        <p:grpSpPr bwMode="auto">
          <a:xfrm>
            <a:off x="7951815" y="1746207"/>
            <a:ext cx="1058863" cy="457201"/>
            <a:chOff x="4710" y="1941"/>
            <a:chExt cx="667" cy="288"/>
          </a:xfrm>
        </p:grpSpPr>
        <p:sp>
          <p:nvSpPr>
            <p:cNvPr id="35" name="AutoShape 9"/>
            <p:cNvSpPr/>
            <p:nvPr/>
          </p:nvSpPr>
          <p:spPr bwMode="auto">
            <a:xfrm>
              <a:off x="4710" y="1971"/>
              <a:ext cx="119" cy="257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4828" y="1941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37" name="组合 81"/>
          <p:cNvGrpSpPr/>
          <p:nvPr/>
        </p:nvGrpSpPr>
        <p:grpSpPr>
          <a:xfrm>
            <a:off x="4457885" y="5845111"/>
            <a:ext cx="3080996" cy="523220"/>
            <a:chOff x="638167" y="1013457"/>
            <a:chExt cx="3080996" cy="523220"/>
          </a:xfrm>
        </p:grpSpPr>
        <p:grpSp>
          <p:nvGrpSpPr>
            <p:cNvPr id="3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88"/>
          <p:cNvGrpSpPr/>
          <p:nvPr/>
        </p:nvGrpSpPr>
        <p:grpSpPr>
          <a:xfrm>
            <a:off x="7538880" y="5829870"/>
            <a:ext cx="2637623" cy="523220"/>
            <a:chOff x="5440680" y="5495364"/>
            <a:chExt cx="2637623" cy="523220"/>
          </a:xfrm>
        </p:grpSpPr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79855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altLang="zh-CN" sz="2800" baseline="30000" dirty="0" smtClean="0">
                  <a:latin typeface="Times New Roman" panose="02020603050405020304" pitchFamily="18" charset="0"/>
                </a:rPr>
                <a:t>2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)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6" name="右箭头 45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Group 16"/>
          <p:cNvGrpSpPr/>
          <p:nvPr/>
        </p:nvGrpSpPr>
        <p:grpSpPr bwMode="auto">
          <a:xfrm>
            <a:off x="10413014" y="3340729"/>
            <a:ext cx="1298475" cy="2623407"/>
            <a:chOff x="4710" y="2503"/>
            <a:chExt cx="685" cy="288"/>
          </a:xfrm>
        </p:grpSpPr>
        <p:sp>
          <p:nvSpPr>
            <p:cNvPr id="48" name="AutoShape 9"/>
            <p:cNvSpPr/>
            <p:nvPr/>
          </p:nvSpPr>
          <p:spPr bwMode="auto">
            <a:xfrm>
              <a:off x="4710" y="2513"/>
              <a:ext cx="136" cy="262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4846" y="2503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50" name="Group 16"/>
          <p:cNvGrpSpPr/>
          <p:nvPr/>
        </p:nvGrpSpPr>
        <p:grpSpPr bwMode="auto">
          <a:xfrm>
            <a:off x="9305921" y="4647777"/>
            <a:ext cx="1058863" cy="500064"/>
            <a:chOff x="4710" y="1991"/>
            <a:chExt cx="667" cy="315"/>
          </a:xfrm>
        </p:grpSpPr>
        <p:sp>
          <p:nvSpPr>
            <p:cNvPr id="51" name="AutoShape 9"/>
            <p:cNvSpPr/>
            <p:nvPr/>
          </p:nvSpPr>
          <p:spPr bwMode="auto">
            <a:xfrm>
              <a:off x="4710" y="2049"/>
              <a:ext cx="119" cy="257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4828" y="1991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53" name="矩形 52"/>
          <p:cNvSpPr/>
          <p:nvPr/>
        </p:nvSpPr>
        <p:spPr>
          <a:xfrm>
            <a:off x="638167" y="4353436"/>
            <a:ext cx="10563233" cy="156709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(dist[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dist[k] +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edge[k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{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dist[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dist[k] +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edge[k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path[k] +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16"/>
          <p:cNvGrpSpPr/>
          <p:nvPr/>
        </p:nvGrpSpPr>
        <p:grpSpPr bwMode="auto">
          <a:xfrm>
            <a:off x="7349681" y="3546502"/>
            <a:ext cx="1058863" cy="457201"/>
            <a:chOff x="4710" y="1811"/>
            <a:chExt cx="667" cy="288"/>
          </a:xfrm>
        </p:grpSpPr>
        <p:sp>
          <p:nvSpPr>
            <p:cNvPr id="55" name="AutoShape 9"/>
            <p:cNvSpPr/>
            <p:nvPr/>
          </p:nvSpPr>
          <p:spPr bwMode="auto">
            <a:xfrm>
              <a:off x="4710" y="1835"/>
              <a:ext cx="113" cy="257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4828" y="1811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9" name="右箭头 28"/>
          <p:cNvSpPr/>
          <p:nvPr/>
        </p:nvSpPr>
        <p:spPr>
          <a:xfrm>
            <a:off x="10248407" y="5878099"/>
            <a:ext cx="1073020" cy="339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2932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33" grpId="0"/>
      <p:bldP spid="5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Dijkstra算法采用（   ）作为存储结构。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边集数组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多重链表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邻接矩阵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邻接表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71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对于如图6-10所示有向图，用Dijkstra算法求最短路径，从v0到v2的最短路径长度是（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58280" y="2188846"/>
            <a:ext cx="4084320" cy="2311400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070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对于如图6-10所示有向图，用Dijkstra算法求最短路径，求得的第3条最短路径是（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(v0v4)11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(v0v6v3)13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(v0v4v3)18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(v0v6v3v5)16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pic>
        <p:nvPicPr>
          <p:cNvPr id="19" name="图片 18" descr="图片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58280" y="2188846"/>
            <a:ext cx="4084320" cy="2311400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743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Dijkstra算法如何保存迭代过程中当前的最短路径长度？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12661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12827001" y="1270000"/>
            <a:ext cx="3331845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用数组dist[n]保存当前的最短路径长度。</a:t>
            </a:r>
          </a:p>
        </p:txBody>
      </p:sp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12" name="RemarkBack"/>
            <p:cNvSpPr/>
            <p:nvPr>
              <p:custDataLst>
                <p:tags r:id="rId22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23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24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1" name="组合 20"/>
          <p:cNvGrpSpPr/>
          <p:nvPr>
            <p:custDataLst>
              <p:tags r:id="rId9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18" name="RemarkBack"/>
            <p:cNvSpPr/>
            <p:nvPr>
              <p:custDataLst>
                <p:tags r:id="rId19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markBlock"/>
            <p:cNvSpPr/>
            <p:nvPr>
              <p:custDataLst>
                <p:tags r:id="rId20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2" name="RemarkBack"/>
          <p:cNvSpPr/>
          <p:nvPr>
            <p:custDataLst>
              <p:tags r:id="rId10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markBlock"/>
          <p:cNvSpPr/>
          <p:nvPr>
            <p:custDataLst>
              <p:tags r:id="rId11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markTitleText"/>
          <p:cNvSpPr txBox="1"/>
          <p:nvPr>
            <p:custDataLst>
              <p:tags r:id="rId12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3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63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069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80670" y="2414664"/>
            <a:ext cx="10197473" cy="370332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输入：无向连通网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输出：最小生成树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TE)</a:t>
            </a:r>
          </a:p>
          <a:p>
            <a:pPr marL="457200" marR="0" lvl="1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初始化：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{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TE={ }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  <a:p>
            <a:pPr marL="457200" marR="0" lvl="1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重复下述操作直到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2.1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中寻找最短边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，且满足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2.2 </a:t>
            </a:r>
            <a:r>
              <a:rPr kumimoji="0" lang="es-E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0" lang="es-E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{</a:t>
            </a:r>
            <a:r>
              <a:rPr kumimoji="0" lang="es-E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0" lang="zh-CN" altLang="es-E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2.3 TE = TE + {(</a:t>
            </a:r>
            <a:r>
              <a:rPr kumimoji="0" lang="es-E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s-E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s-E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s-E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)}</a:t>
            </a:r>
            <a:r>
              <a:rPr kumimoji="0" lang="zh-CN" altLang="es-E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Group 13"/>
          <p:cNvGrpSpPr/>
          <p:nvPr/>
        </p:nvGrpSpPr>
        <p:grpSpPr bwMode="auto">
          <a:xfrm>
            <a:off x="981229" y="1326237"/>
            <a:ext cx="7540632" cy="3787775"/>
            <a:chOff x="316" y="896"/>
            <a:chExt cx="4750" cy="2386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16" y="896"/>
              <a:ext cx="4299" cy="33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关键：是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如何找到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连接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最短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143" y="3282"/>
              <a:ext cx="3923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127987" y="2712920"/>
            <a:ext cx="1008996" cy="1101984"/>
            <a:chOff x="2387716" y="1472340"/>
            <a:chExt cx="1008996" cy="1101984"/>
          </a:xfrm>
        </p:grpSpPr>
        <p:sp>
          <p:nvSpPr>
            <p:cNvPr id="54" name="椭圆 53"/>
            <p:cNvSpPr/>
            <p:nvPr/>
          </p:nvSpPr>
          <p:spPr>
            <a:xfrm>
              <a:off x="2495716" y="1472340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387716" y="1999038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162629" y="1596810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822157" y="1852536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682189" y="2466324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288712" y="2203344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603716" y="1567180"/>
              <a:ext cx="233939" cy="308360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2450026" y="1580340"/>
              <a:ext cx="92184" cy="41901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912706" y="1952858"/>
              <a:ext cx="383512" cy="281482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2736183" y="1950520"/>
              <a:ext cx="115017" cy="499820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2930157" y="1673574"/>
              <a:ext cx="247484" cy="20196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10809685" y="2788071"/>
            <a:ext cx="882913" cy="931992"/>
            <a:chOff x="5100410" y="1671476"/>
            <a:chExt cx="882913" cy="931992"/>
          </a:xfrm>
        </p:grpSpPr>
        <p:sp>
          <p:nvSpPr>
            <p:cNvPr id="67" name="椭圆 66"/>
            <p:cNvSpPr/>
            <p:nvPr/>
          </p:nvSpPr>
          <p:spPr>
            <a:xfrm>
              <a:off x="5208410" y="1671476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100410" y="2198174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875323" y="1795946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534851" y="2051672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722442" y="2495468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316410" y="1766316"/>
              <a:ext cx="233939" cy="308360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162720" y="1779476"/>
              <a:ext cx="92184" cy="41901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609902" y="2151994"/>
              <a:ext cx="141193" cy="35848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642851" y="1872710"/>
              <a:ext cx="247484" cy="20196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8809190" y="2574420"/>
            <a:ext cx="2331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006038" y="2528412"/>
            <a:ext cx="2331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865596" y="3405432"/>
            <a:ext cx="2331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7973490" y="2048749"/>
            <a:ext cx="1379471" cy="1974271"/>
            <a:chOff x="2233218" y="808170"/>
            <a:chExt cx="1379471" cy="1974271"/>
          </a:xfrm>
        </p:grpSpPr>
        <p:sp>
          <p:nvSpPr>
            <p:cNvPr id="3" name="椭圆 2"/>
            <p:cNvSpPr/>
            <p:nvPr/>
          </p:nvSpPr>
          <p:spPr>
            <a:xfrm>
              <a:off x="2233218" y="1162441"/>
              <a:ext cx="1296000" cy="1620000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40612" y="808170"/>
              <a:ext cx="127207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顶点集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562199" y="2048749"/>
            <a:ext cx="1302304" cy="1974272"/>
            <a:chOff x="4821928" y="808169"/>
            <a:chExt cx="1302304" cy="1974272"/>
          </a:xfrm>
        </p:grpSpPr>
        <p:sp>
          <p:nvSpPr>
            <p:cNvPr id="53" name="椭圆 52"/>
            <p:cNvSpPr/>
            <p:nvPr/>
          </p:nvSpPr>
          <p:spPr>
            <a:xfrm>
              <a:off x="4821928" y="1162441"/>
              <a:ext cx="1296000" cy="1620000"/>
            </a:xfrm>
            <a:prstGeom prst="ellipse">
              <a:avLst/>
            </a:prstGeom>
            <a:noFill/>
            <a:ln w="381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2155" y="808169"/>
              <a:ext cx="127207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顶点集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2" name="直接连接符 91"/>
          <p:cNvCxnSpPr>
            <a:stCxn id="56" idx="6"/>
            <a:endCxn id="67" idx="2"/>
          </p:cNvCxnSpPr>
          <p:nvPr/>
        </p:nvCxnSpPr>
        <p:spPr>
          <a:xfrm flipV="1">
            <a:off x="9010901" y="2842072"/>
            <a:ext cx="1906785" cy="49318"/>
          </a:xfrm>
          <a:prstGeom prst="straightConnector1">
            <a:avLst/>
          </a:prstGeom>
          <a:ln w="19050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1"/>
          <p:cNvCxnSpPr>
            <a:stCxn id="56" idx="5"/>
            <a:endCxn id="68" idx="2"/>
          </p:cNvCxnSpPr>
          <p:nvPr/>
        </p:nvCxnSpPr>
        <p:spPr>
          <a:xfrm>
            <a:off x="8995085" y="2929573"/>
            <a:ext cx="1814601" cy="439196"/>
          </a:xfrm>
          <a:prstGeom prst="straightConnector1">
            <a:avLst/>
          </a:prstGeom>
          <a:ln w="57150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743862" y="2575470"/>
            <a:ext cx="4722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</p:childTnLst>
        </p:cTn>
      </p:par>
    </p:tnLst>
    <p:bldLst>
      <p:bldP spid="2" grpId="0" animBg="1"/>
      <p:bldP spid="79" grpId="0"/>
      <p:bldP spid="81" grpId="0"/>
      <p:bldP spid="82" grpId="0"/>
      <p:bldP spid="10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2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6-5-2    Floyd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3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50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132818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1262874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每一对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顶点的最短路径问题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964746" y="296646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2" y="2901148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40"/>
          <p:cNvGrpSpPr/>
          <p:nvPr/>
        </p:nvGrpSpPr>
        <p:grpSpPr>
          <a:xfrm>
            <a:off x="1964746" y="378559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9862" y="3720285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40"/>
          <p:cNvGrpSpPr/>
          <p:nvPr/>
        </p:nvGrpSpPr>
        <p:grpSpPr>
          <a:xfrm>
            <a:off x="1964746" y="460473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709862" y="4539419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1964746" y="214732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5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2709862" y="2082010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9" grpId="0"/>
      <p:bldP spid="42" grpId="0"/>
      <p:bldP spid="47" grpId="0"/>
      <p:bldP spid="52" grpId="0"/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5259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每一对顶点的最短路径问题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38168" y="858521"/>
            <a:ext cx="1074991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带权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到顶点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38170" y="2005302"/>
            <a:ext cx="10749916" cy="112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 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1】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每次以一个顶点为源点调用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Dijkstra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算法。显然，时间复杂度为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38168" y="3956022"/>
            <a:ext cx="9999352" cy="60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Floyd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38170" y="3140893"/>
            <a:ext cx="10749916" cy="60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 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2】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。。。。。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3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err="1"/>
              <a:t>i</a:t>
            </a:r>
            <a:r>
              <a:rPr lang="zh-CN" altLang="en-US" dirty="0"/>
              <a:t>号顶点到</a:t>
            </a:r>
            <a:r>
              <a:rPr lang="en-US" altLang="zh-CN" dirty="0"/>
              <a:t>j</a:t>
            </a:r>
            <a:r>
              <a:rPr lang="zh-CN" altLang="en-US" dirty="0"/>
              <a:t>号顶点的最短路径，可能是不通过其他顶点直接走的路径，也可能是经过其他顶点中转到达的路径，对图中的每一个顶点</a:t>
            </a:r>
            <a:r>
              <a:rPr lang="en-US" altLang="zh-CN" dirty="0"/>
              <a:t>k</a:t>
            </a:r>
            <a:r>
              <a:rPr lang="zh-CN" altLang="en-US" dirty="0"/>
              <a:t>，算法依次检查若将</a:t>
            </a:r>
            <a:r>
              <a:rPr lang="en-US" altLang="zh-CN" dirty="0"/>
              <a:t>k</a:t>
            </a:r>
            <a:r>
              <a:rPr lang="zh-CN" altLang="en-US" dirty="0"/>
              <a:t>加入到路径中，是否可以得到更短的路径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由于需要求出任意一对顶点之间的最短路径，因此用矩阵</a:t>
            </a:r>
            <a:r>
              <a:rPr lang="en-US" altLang="zh-CN" dirty="0"/>
              <a:t>D</a:t>
            </a:r>
            <a:r>
              <a:rPr lang="zh-CN" altLang="zh-CN" dirty="0"/>
              <a:t>和</a:t>
            </a:r>
            <a:r>
              <a:rPr lang="en-US" altLang="zh-CN" dirty="0"/>
              <a:t>P</a:t>
            </a:r>
            <a:r>
              <a:rPr lang="zh-CN" altLang="zh-CN" dirty="0"/>
              <a:t>分别存储最短路径长度和最短路径上的顶点信息。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Floyd</a:t>
            </a:r>
            <a:r>
              <a:rPr lang="zh-CN" altLang="zh-CN"/>
              <a:t>算法</a:t>
            </a:r>
            <a:endParaRPr lang="zh-CN" altLang="en-US"/>
          </a:p>
        </p:txBody>
      </p:sp>
      <p:sp>
        <p:nvSpPr>
          <p:cNvPr id="4" name="右箭头 3">
            <a:hlinkClick r:id="rId2" action="ppaction://hlinksldjump"/>
          </p:cNvPr>
          <p:cNvSpPr/>
          <p:nvPr/>
        </p:nvSpPr>
        <p:spPr>
          <a:xfrm>
            <a:off x="9842816" y="4789283"/>
            <a:ext cx="615635" cy="398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2667" y="1125278"/>
            <a:ext cx="11166277" cy="4867072"/>
          </a:xfrm>
        </p:spPr>
        <p:txBody>
          <a:bodyPr/>
          <a:lstStyle/>
          <a:p>
            <a:r>
              <a:rPr lang="zh-CN" altLang="zh-CN" dirty="0" smtClean="0"/>
              <a:t>依次</a:t>
            </a:r>
            <a:r>
              <a:rPr lang="zh-CN" altLang="zh-CN" dirty="0"/>
              <a:t>求得</a:t>
            </a:r>
            <a:r>
              <a:rPr lang="en-US" altLang="zh-CN" dirty="0"/>
              <a:t>n</a:t>
            </a:r>
            <a:r>
              <a:rPr lang="zh-CN" altLang="zh-CN" dirty="0"/>
              <a:t>阶方阵序列：</a:t>
            </a:r>
            <a:r>
              <a:rPr lang="en-US" altLang="zh-CN" dirty="0"/>
              <a:t>D</a:t>
            </a:r>
            <a:r>
              <a:rPr lang="en-US" altLang="zh-CN" baseline="30000" dirty="0"/>
              <a:t>-1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en-US" altLang="zh-CN" baseline="30000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en-US" altLang="zh-CN" baseline="30000" dirty="0"/>
              <a:t>1</a:t>
            </a:r>
            <a:r>
              <a:rPr lang="zh-CN" altLang="zh-CN" dirty="0"/>
              <a:t>，…，</a:t>
            </a:r>
            <a:r>
              <a:rPr lang="en-US" altLang="zh-CN" dirty="0" err="1"/>
              <a:t>D</a:t>
            </a:r>
            <a:r>
              <a:rPr lang="en-US" altLang="zh-CN" baseline="30000" dirty="0" err="1"/>
              <a:t>k</a:t>
            </a:r>
            <a:r>
              <a:rPr lang="zh-CN" altLang="zh-CN" dirty="0"/>
              <a:t>，…，</a:t>
            </a:r>
            <a:r>
              <a:rPr lang="en-US" altLang="zh-CN" dirty="0"/>
              <a:t>D</a:t>
            </a:r>
            <a:r>
              <a:rPr lang="en-US" altLang="zh-CN" baseline="30000" dirty="0"/>
              <a:t>n-1</a:t>
            </a:r>
            <a:r>
              <a:rPr lang="zh-CN" altLang="zh-CN" dirty="0"/>
              <a:t>，其中</a:t>
            </a:r>
            <a:r>
              <a:rPr lang="en-US" altLang="zh-CN" dirty="0"/>
              <a:t>D</a:t>
            </a:r>
            <a:r>
              <a:rPr lang="en-US" altLang="zh-CN" baseline="30000" dirty="0"/>
              <a:t>(-1)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zh-CN" dirty="0"/>
              <a:t>表示从</a:t>
            </a:r>
            <a:r>
              <a:rPr lang="en-US" altLang="zh-CN" dirty="0" err="1"/>
              <a:t>i</a:t>
            </a:r>
            <a:r>
              <a:rPr lang="zh-CN" altLang="zh-CN" dirty="0"/>
              <a:t>出发，不经过其他顶点直接到达顶点</a:t>
            </a:r>
            <a:r>
              <a:rPr lang="en-US" altLang="zh-CN" dirty="0"/>
              <a:t>j</a:t>
            </a:r>
            <a:r>
              <a:rPr lang="zh-CN" altLang="zh-CN" dirty="0"/>
              <a:t>的路径长度；</a:t>
            </a:r>
            <a:r>
              <a:rPr lang="en-US" altLang="zh-CN" dirty="0"/>
              <a:t>D</a:t>
            </a:r>
            <a:r>
              <a:rPr lang="en-US" altLang="zh-CN" baseline="30000" dirty="0"/>
              <a:t>(k)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zh-CN" dirty="0"/>
              <a:t>表示从</a:t>
            </a:r>
            <a:r>
              <a:rPr lang="en-US" altLang="zh-CN" dirty="0" err="1"/>
              <a:t>i</a:t>
            </a:r>
            <a:r>
              <a:rPr lang="zh-CN" altLang="zh-CN" dirty="0"/>
              <a:t>到</a:t>
            </a:r>
            <a:r>
              <a:rPr lang="en-US" altLang="zh-CN" dirty="0"/>
              <a:t>j</a:t>
            </a:r>
            <a:r>
              <a:rPr lang="zh-CN" altLang="zh-CN" dirty="0"/>
              <a:t>，中间只可能经过</a:t>
            </a:r>
            <a:r>
              <a:rPr lang="en-US" altLang="zh-CN" dirty="0"/>
              <a:t>0</a:t>
            </a:r>
            <a:r>
              <a:rPr lang="zh-CN" altLang="zh-CN" dirty="0"/>
              <a:t>号至</a:t>
            </a:r>
            <a:r>
              <a:rPr lang="en-US" altLang="zh-CN" dirty="0"/>
              <a:t>k</a:t>
            </a:r>
            <a:r>
              <a:rPr lang="zh-CN" altLang="zh-CN" dirty="0"/>
              <a:t>号顶点而不可能经过</a:t>
            </a:r>
            <a:r>
              <a:rPr lang="en-US" altLang="zh-CN" dirty="0"/>
              <a:t>k+1</a:t>
            </a:r>
            <a:r>
              <a:rPr lang="zh-CN" altLang="zh-CN" dirty="0"/>
              <a:t>号至</a:t>
            </a:r>
            <a:r>
              <a:rPr lang="en-US" altLang="zh-CN" dirty="0"/>
              <a:t>n-1</a:t>
            </a:r>
            <a:r>
              <a:rPr lang="zh-CN" altLang="zh-CN" dirty="0"/>
              <a:t>号顶点的最短路径长度；最后得到的</a:t>
            </a:r>
            <a:r>
              <a:rPr lang="en-US" altLang="zh-CN" dirty="0"/>
              <a:t>D</a:t>
            </a:r>
            <a:r>
              <a:rPr lang="en-US" altLang="zh-CN" baseline="30000" dirty="0"/>
              <a:t>(n-1)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zh-CN" dirty="0"/>
              <a:t>就是</a:t>
            </a:r>
            <a:r>
              <a:rPr lang="en-US" altLang="zh-CN" dirty="0" err="1"/>
              <a:t>i</a:t>
            </a:r>
            <a:r>
              <a:rPr lang="zh-CN" altLang="zh-CN" dirty="0"/>
              <a:t>到</a:t>
            </a:r>
            <a:r>
              <a:rPr lang="en-US" altLang="zh-CN" dirty="0"/>
              <a:t>j</a:t>
            </a:r>
            <a:r>
              <a:rPr lang="zh-CN" altLang="zh-CN" dirty="0"/>
              <a:t>的最</a:t>
            </a:r>
            <a:r>
              <a:rPr lang="zh-CN" altLang="zh-CN" dirty="0" smtClean="0"/>
              <a:t>短路径长度。</a:t>
            </a:r>
            <a:endParaRPr lang="en-US" altLang="zh-CN" dirty="0" smtClean="0"/>
          </a:p>
          <a:p>
            <a:r>
              <a:rPr lang="zh-CN" altLang="zh-CN" dirty="0"/>
              <a:t>为了得到对应最短路径上的顶点序列，设置路径矩阵</a:t>
            </a:r>
            <a:r>
              <a:rPr lang="en-US" altLang="zh-CN" dirty="0"/>
              <a:t>P</a:t>
            </a:r>
            <a:r>
              <a:rPr lang="zh-CN" altLang="zh-CN" dirty="0"/>
              <a:t>，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zh-CN" dirty="0"/>
              <a:t>依次记录当前</a:t>
            </a:r>
            <a:r>
              <a:rPr lang="en-US" altLang="zh-CN" dirty="0" err="1"/>
              <a:t>i</a:t>
            </a:r>
            <a:r>
              <a:rPr lang="zh-CN" altLang="zh-CN" dirty="0"/>
              <a:t>到</a:t>
            </a:r>
            <a:r>
              <a:rPr lang="en-US" altLang="zh-CN" dirty="0"/>
              <a:t>j</a:t>
            </a:r>
            <a:r>
              <a:rPr lang="zh-CN" altLang="zh-CN" dirty="0"/>
              <a:t>的最短路径中终点</a:t>
            </a:r>
            <a:r>
              <a:rPr lang="en-US" altLang="zh-CN" dirty="0"/>
              <a:t>j</a:t>
            </a:r>
            <a:r>
              <a:rPr lang="zh-CN" altLang="zh-CN" dirty="0"/>
              <a:t>的前驱顶点。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Floyd</a:t>
            </a:r>
            <a:r>
              <a:rPr lang="zh-CN" altLang="en-US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3550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/>
                  <a:t>设路径长度矩阵</a:t>
                </a:r>
                <a:r>
                  <a:rPr lang="en-US" altLang="zh-CN"/>
                  <a:t>D</a:t>
                </a:r>
                <a:r>
                  <a:rPr lang="zh-CN" altLang="zh-CN"/>
                  <a:t>和路径矩阵</a:t>
                </a:r>
                <a:r>
                  <a:rPr lang="en-US" altLang="zh-CN"/>
                  <a:t>P</a:t>
                </a:r>
                <a:r>
                  <a:rPr lang="zh-CN" altLang="zh-CN"/>
                  <a:t>，初始时</a:t>
                </a:r>
                <a:r>
                  <a:rPr lang="en-US" altLang="zh-CN"/>
                  <a:t>D[i][j]</a:t>
                </a:r>
                <a:r>
                  <a:rPr lang="zh-CN" altLang="zh-CN"/>
                  <a:t>为顶点</a:t>
                </a:r>
                <a:r>
                  <a:rPr lang="en-US" altLang="zh-CN"/>
                  <a:t>i</a:t>
                </a:r>
                <a:r>
                  <a:rPr lang="zh-CN" altLang="zh-CN"/>
                  <a:t>不经过其它顶点直接到达顶点</a:t>
                </a:r>
                <a:r>
                  <a:rPr lang="en-US" altLang="zh-CN"/>
                  <a:t>j</a:t>
                </a:r>
                <a:r>
                  <a:rPr lang="zh-CN" altLang="zh-CN"/>
                  <a:t>的路径的长度，如果不存在路径，即为无穷大；</a:t>
                </a:r>
                <a:r>
                  <a:rPr lang="en-US" altLang="zh-CN"/>
                  <a:t>P[i][j]</a:t>
                </a:r>
                <a:r>
                  <a:rPr lang="zh-CN" altLang="zh-CN"/>
                  <a:t>则为上述路径中</a:t>
                </a:r>
                <a:r>
                  <a:rPr lang="en-US" altLang="zh-CN"/>
                  <a:t>j</a:t>
                </a:r>
                <a:r>
                  <a:rPr lang="zh-CN" altLang="zh-CN"/>
                  <a:t>号顶点的前驱顶点，即为</a:t>
                </a:r>
                <a:r>
                  <a:rPr lang="en-US" altLang="zh-CN"/>
                  <a:t>i</a:t>
                </a:r>
                <a:r>
                  <a:rPr lang="zh-CN" altLang="zh-CN"/>
                  <a:t>，如果不存在路径，设为</a:t>
                </a:r>
                <a:r>
                  <a:rPr lang="en-US" altLang="zh-CN"/>
                  <a:t>-1</a:t>
                </a:r>
                <a:r>
                  <a:rPr lang="zh-CN" altLang="zh-CN"/>
                  <a:t>。</a:t>
                </a:r>
              </a:p>
              <a:p>
                <a:r>
                  <a:rPr lang="zh-CN" altLang="zh-CN"/>
                  <a:t>假设有向图用邻接矩阵表示，</a:t>
                </a:r>
                <a:r>
                  <a:rPr lang="zh-CN" altLang="zh-CN" smtClean="0"/>
                  <a:t>则</a:t>
                </a:r>
                <a:endParaRPr lang="en-US" altLang="zh-CN" smtClean="0"/>
              </a:p>
              <a:p>
                <a:r>
                  <a:rPr lang="en-US" altLang="zh-CN" smtClean="0"/>
                  <a:t>D</a:t>
                </a:r>
                <a:r>
                  <a:rPr lang="en-US" altLang="zh-CN" baseline="30000" smtClean="0"/>
                  <a:t>-1</a:t>
                </a:r>
                <a:r>
                  <a:rPr lang="en-US" altLang="zh-CN" smtClean="0"/>
                  <a:t>[i</a:t>
                </a:r>
                <a:r>
                  <a:rPr lang="en-US" altLang="zh-CN"/>
                  <a:t>][j]=arcs[i][j],</a:t>
                </a:r>
                <a:endParaRPr lang="zh-CN" altLang="zh-CN"/>
              </a:p>
              <a:p>
                <a:r>
                  <a:rPr lang="en-US" altLang="zh-CN"/>
                  <a:t>P</a:t>
                </a:r>
                <a:r>
                  <a:rPr lang="en-US" altLang="zh-CN" baseline="30000"/>
                  <a:t>-1</a:t>
                </a:r>
                <a:r>
                  <a:rPr lang="en-US" altLang="zh-CN"/>
                  <a:t>[i][j]=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zh-CN" altLang="zh-CN" i="1">
                                  <a:latin typeface="Cambria Math"/>
                                </a:rPr>
                                <m:t>到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zh-CN" i="1">
                                  <a:latin typeface="Cambria Math"/>
                                </a:rPr>
                                <m:t>存在边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−1        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zh-CN" altLang="zh-CN" i="1">
                                  <a:latin typeface="Cambria Math"/>
                                </a:rPr>
                                <m:t>到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zh-CN" i="1">
                                  <a:latin typeface="Cambria Math"/>
                                </a:rPr>
                                <m:t>不存在边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09" t="-1252" r="-1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Floyd</a:t>
            </a:r>
            <a:r>
              <a:rPr lang="zh-CN" altLang="zh-CN"/>
              <a:t>算法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5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zh-CN" smtClean="0"/>
              <a:t>循环</a:t>
            </a:r>
            <a:r>
              <a:rPr lang="en-US" altLang="zh-CN"/>
              <a:t>n</a:t>
            </a:r>
            <a:r>
              <a:rPr lang="zh-CN" altLang="zh-CN"/>
              <a:t>次，在执行第</a:t>
            </a:r>
            <a:r>
              <a:rPr lang="en-US" altLang="zh-CN"/>
              <a:t>k(0≤k&lt;n)</a:t>
            </a:r>
            <a:r>
              <a:rPr lang="zh-CN" altLang="zh-CN"/>
              <a:t>次循环时：</a:t>
            </a:r>
          </a:p>
          <a:p>
            <a:pPr>
              <a:lnSpc>
                <a:spcPct val="110000"/>
              </a:lnSpc>
            </a:pPr>
            <a:r>
              <a:rPr lang="zh-CN" altLang="zh-CN"/>
              <a:t>依次检查每一个</a:t>
            </a:r>
            <a:r>
              <a:rPr lang="en-US" altLang="zh-CN"/>
              <a:t>D[i][j],</a:t>
            </a:r>
            <a:r>
              <a:rPr lang="zh-CN" altLang="zh-CN"/>
              <a:t>如果</a:t>
            </a:r>
            <a:r>
              <a:rPr lang="en-US" altLang="zh-CN"/>
              <a:t>i</a:t>
            </a:r>
            <a:r>
              <a:rPr lang="zh-CN" altLang="zh-CN"/>
              <a:t>号顶点经过</a:t>
            </a:r>
            <a:r>
              <a:rPr lang="en-US" altLang="zh-CN"/>
              <a:t>k</a:t>
            </a:r>
            <a:r>
              <a:rPr lang="zh-CN" altLang="zh-CN"/>
              <a:t>号顶点到达</a:t>
            </a:r>
            <a:r>
              <a:rPr lang="en-US" altLang="zh-CN"/>
              <a:t>j</a:t>
            </a:r>
            <a:r>
              <a:rPr lang="zh-CN" altLang="zh-CN"/>
              <a:t>号顶点的路径长度更短，则修改</a:t>
            </a:r>
            <a:r>
              <a:rPr lang="en-US" altLang="zh-CN"/>
              <a:t>D[i][j]</a:t>
            </a:r>
            <a:r>
              <a:rPr lang="zh-CN" altLang="zh-CN"/>
              <a:t>为此更小值，同时</a:t>
            </a:r>
            <a:r>
              <a:rPr lang="zh-CN" altLang="zh-CN">
                <a:solidFill>
                  <a:srgbClr val="FF0000"/>
                </a:solidFill>
              </a:rPr>
              <a:t>更新</a:t>
            </a:r>
            <a:r>
              <a:rPr lang="en-US" altLang="zh-CN">
                <a:solidFill>
                  <a:srgbClr val="FF0000"/>
                </a:solidFill>
              </a:rPr>
              <a:t>P[i][j]</a:t>
            </a:r>
            <a:r>
              <a:rPr lang="zh-CN" altLang="zh-CN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zh-CN">
                <a:solidFill>
                  <a:srgbClr val="FF0000"/>
                </a:solidFill>
              </a:rPr>
              <a:t>号顶点到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zh-CN">
                <a:solidFill>
                  <a:srgbClr val="FF0000"/>
                </a:solidFill>
              </a:rPr>
              <a:t>号顶点的最短路径的前驱顶点，即更新为</a:t>
            </a:r>
            <a:r>
              <a:rPr lang="en-US" altLang="zh-CN">
                <a:solidFill>
                  <a:srgbClr val="FF0000"/>
                </a:solidFill>
              </a:rPr>
              <a:t>P[k][j]</a:t>
            </a:r>
            <a:r>
              <a:rPr lang="zh-CN" altLang="zh-CN"/>
              <a:t>。假设经过</a:t>
            </a:r>
            <a:r>
              <a:rPr lang="en-US" altLang="zh-CN"/>
              <a:t>k</a:t>
            </a:r>
            <a:r>
              <a:rPr lang="zh-CN" altLang="zh-CN"/>
              <a:t>号顶点时的路径长度和路径矩阵分别用</a:t>
            </a:r>
            <a:r>
              <a:rPr lang="en-US" altLang="zh-CN"/>
              <a:t>D</a:t>
            </a:r>
            <a:r>
              <a:rPr lang="en-US" altLang="zh-CN" baseline="30000"/>
              <a:t>k</a:t>
            </a:r>
            <a:r>
              <a:rPr lang="zh-CN" altLang="zh-CN"/>
              <a:t>和</a:t>
            </a:r>
            <a:r>
              <a:rPr lang="en-US" altLang="zh-CN"/>
              <a:t>P</a:t>
            </a:r>
            <a:r>
              <a:rPr lang="en-US" altLang="zh-CN" baseline="30000"/>
              <a:t>k</a:t>
            </a:r>
            <a:r>
              <a:rPr lang="zh-CN" altLang="zh-CN"/>
              <a:t>表示。</a:t>
            </a:r>
          </a:p>
          <a:p>
            <a:pPr>
              <a:lnSpc>
                <a:spcPct val="110000"/>
              </a:lnSpc>
            </a:pPr>
            <a:r>
              <a:rPr lang="zh-CN" altLang="zh-CN"/>
              <a:t>即：</a:t>
            </a:r>
            <a:r>
              <a:rPr lang="en-US" altLang="zh-CN"/>
              <a:t>D</a:t>
            </a:r>
            <a:r>
              <a:rPr lang="en-US" altLang="zh-CN" baseline="30000"/>
              <a:t>k</a:t>
            </a:r>
            <a:r>
              <a:rPr lang="en-US" altLang="zh-CN"/>
              <a:t>[i][j]=min(D</a:t>
            </a:r>
            <a:r>
              <a:rPr lang="en-US" altLang="zh-CN" baseline="30000"/>
              <a:t>k-1</a:t>
            </a:r>
            <a:r>
              <a:rPr lang="en-US" altLang="zh-CN"/>
              <a:t>[i][j], D</a:t>
            </a:r>
            <a:r>
              <a:rPr lang="en-US" altLang="zh-CN" baseline="30000"/>
              <a:t>k-1</a:t>
            </a:r>
            <a:r>
              <a:rPr lang="en-US" altLang="zh-CN"/>
              <a:t>[i][k]+ D</a:t>
            </a:r>
            <a:r>
              <a:rPr lang="en-US" altLang="zh-CN" baseline="30000"/>
              <a:t>k-1</a:t>
            </a:r>
            <a:r>
              <a:rPr lang="en-US" altLang="zh-CN"/>
              <a:t>[k][j])</a:t>
            </a:r>
            <a:r>
              <a:rPr lang="zh-CN" altLang="zh-CN"/>
              <a:t>；</a:t>
            </a:r>
          </a:p>
          <a:p>
            <a:pPr>
              <a:lnSpc>
                <a:spcPct val="110000"/>
              </a:lnSpc>
            </a:pPr>
            <a:r>
              <a:rPr lang="zh-CN" altLang="zh-CN"/>
              <a:t>当</a:t>
            </a:r>
            <a:r>
              <a:rPr lang="en-US" altLang="zh-CN"/>
              <a:t>D</a:t>
            </a:r>
            <a:r>
              <a:rPr lang="en-US" altLang="zh-CN" baseline="30000"/>
              <a:t>k</a:t>
            </a:r>
            <a:r>
              <a:rPr lang="en-US" altLang="zh-CN"/>
              <a:t>[i][j]</a:t>
            </a:r>
            <a:r>
              <a:rPr lang="zh-CN" altLang="zh-CN"/>
              <a:t>更新为</a:t>
            </a:r>
            <a:r>
              <a:rPr lang="en-US" altLang="zh-CN"/>
              <a:t>D</a:t>
            </a:r>
            <a:r>
              <a:rPr lang="en-US" altLang="zh-CN" baseline="30000"/>
              <a:t>k-1</a:t>
            </a:r>
            <a:r>
              <a:rPr lang="en-US" altLang="zh-CN"/>
              <a:t>[i][k]+ D</a:t>
            </a:r>
            <a:r>
              <a:rPr lang="en-US" altLang="zh-CN" baseline="30000"/>
              <a:t>k-1</a:t>
            </a:r>
            <a:r>
              <a:rPr lang="en-US" altLang="zh-CN"/>
              <a:t>[k][j]</a:t>
            </a:r>
            <a:r>
              <a:rPr lang="zh-CN" altLang="zh-CN"/>
              <a:t>时，则</a:t>
            </a:r>
            <a:r>
              <a:rPr lang="en-US" altLang="zh-CN"/>
              <a:t>P</a:t>
            </a:r>
            <a:r>
              <a:rPr lang="en-US" altLang="zh-CN" baseline="30000"/>
              <a:t>k</a:t>
            </a:r>
            <a:r>
              <a:rPr lang="en-US" altLang="zh-CN"/>
              <a:t>[i][j]</a:t>
            </a:r>
            <a:r>
              <a:rPr lang="zh-CN" altLang="zh-CN"/>
              <a:t>更新为</a:t>
            </a:r>
            <a:r>
              <a:rPr lang="en-US" altLang="zh-CN"/>
              <a:t>P</a:t>
            </a:r>
            <a:r>
              <a:rPr lang="en-US" altLang="zh-CN" baseline="30000"/>
              <a:t>k-1</a:t>
            </a:r>
            <a:r>
              <a:rPr lang="en-US" altLang="zh-CN"/>
              <a:t>[k][j]</a:t>
            </a:r>
            <a:r>
              <a:rPr lang="zh-CN" altLang="zh-CN"/>
              <a:t>。</a:t>
            </a:r>
          </a:p>
          <a:p>
            <a:pPr>
              <a:lnSpc>
                <a:spcPct val="110000"/>
              </a:lnSpc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Floyd</a:t>
            </a:r>
            <a:r>
              <a:rPr lang="zh-CN" altLang="zh-CN"/>
              <a:t>算法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58376" y="1244059"/>
            <a:ext cx="2106688" cy="2073057"/>
            <a:chOff x="4183598" y="2854364"/>
            <a:chExt cx="2106688" cy="2073057"/>
          </a:xfrm>
        </p:grpSpPr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5042335" y="2854364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8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8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8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4183598" y="4146233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8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8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5858286" y="4182269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8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8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2"/>
            <p:cNvSpPr/>
            <p:nvPr/>
          </p:nvSpPr>
          <p:spPr bwMode="auto">
            <a:xfrm>
              <a:off x="5474335" y="3174206"/>
              <a:ext cx="647700" cy="1008063"/>
            </a:xfrm>
            <a:custGeom>
              <a:avLst/>
              <a:gdLst>
                <a:gd name="T0" fmla="*/ 0 w 447"/>
                <a:gd name="T1" fmla="*/ 0 h 634"/>
                <a:gd name="T2" fmla="*/ 447 w 447"/>
                <a:gd name="T3" fmla="*/ 63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7" h="634">
                  <a:moveTo>
                    <a:pt x="0" y="0"/>
                  </a:moveTo>
                  <a:lnTo>
                    <a:pt x="447" y="63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" name="Freeform 3"/>
            <p:cNvSpPr/>
            <p:nvPr/>
          </p:nvSpPr>
          <p:spPr bwMode="auto">
            <a:xfrm flipV="1">
              <a:off x="4578985" y="4394994"/>
              <a:ext cx="1276350" cy="42862"/>
            </a:xfrm>
            <a:custGeom>
              <a:avLst/>
              <a:gdLst>
                <a:gd name="T0" fmla="*/ 960 w 960"/>
                <a:gd name="T1" fmla="*/ 0 h 1"/>
                <a:gd name="T2" fmla="*/ 0 w 96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0" h="1">
                  <a:moveTo>
                    <a:pt x="960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" name="Freeform 4"/>
            <p:cNvSpPr/>
            <p:nvPr/>
          </p:nvSpPr>
          <p:spPr bwMode="auto">
            <a:xfrm>
              <a:off x="5342573" y="3228181"/>
              <a:ext cx="606425" cy="981075"/>
            </a:xfrm>
            <a:custGeom>
              <a:avLst/>
              <a:gdLst>
                <a:gd name="T0" fmla="*/ 420 w 420"/>
                <a:gd name="T1" fmla="*/ 600 h 600"/>
                <a:gd name="T2" fmla="*/ 0 w 420"/>
                <a:gd name="T3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600">
                  <a:moveTo>
                    <a:pt x="420" y="60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523423" y="3286919"/>
              <a:ext cx="647700" cy="958850"/>
            </a:xfrm>
            <a:custGeom>
              <a:avLst/>
              <a:gdLst>
                <a:gd name="T0" fmla="*/ 468 w 468"/>
                <a:gd name="T1" fmla="*/ 0 h 589"/>
                <a:gd name="T2" fmla="*/ 0 w 468"/>
                <a:gd name="T3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8" h="589">
                  <a:moveTo>
                    <a:pt x="468" y="0"/>
                  </a:moveTo>
                  <a:lnTo>
                    <a:pt x="0" y="589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4399598" y="3171031"/>
              <a:ext cx="666750" cy="963613"/>
            </a:xfrm>
            <a:custGeom>
              <a:avLst/>
              <a:gdLst>
                <a:gd name="T0" fmla="*/ 0 w 483"/>
                <a:gd name="T1" fmla="*/ 574 h 574"/>
                <a:gd name="T2" fmla="*/ 483 w 483"/>
                <a:gd name="T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3" h="574">
                  <a:moveTo>
                    <a:pt x="0" y="574"/>
                  </a:moveTo>
                  <a:lnTo>
                    <a:pt x="483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4518660" y="3214211"/>
              <a:ext cx="3968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5663248" y="3214211"/>
              <a:ext cx="5191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5418773" y="3763169"/>
              <a:ext cx="5191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4747260" y="3763169"/>
              <a:ext cx="7937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5128260" y="4404201"/>
              <a:ext cx="4127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6558"/>
              </p:ext>
            </p:extLst>
          </p:nvPr>
        </p:nvGraphicFramePr>
        <p:xfrm>
          <a:off x="756314" y="601614"/>
          <a:ext cx="6522883" cy="4963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D</a:t>
                      </a:r>
                      <a:r>
                        <a:rPr lang="en-US" sz="3200" kern="100" baseline="30000">
                          <a:effectLst/>
                        </a:rPr>
                        <a:t>-1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D</a:t>
                      </a:r>
                      <a:r>
                        <a:rPr lang="en-US" sz="3200" kern="100" baseline="300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D</a:t>
                      </a:r>
                      <a:r>
                        <a:rPr lang="en-US" sz="3200" kern="100" baseline="300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mtClean="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mtClean="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effectLst/>
                        </a:rPr>
                        <a:t>6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effectLst/>
                        </a:rPr>
                        <a:t>6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effectLst/>
                        </a:rPr>
                        <a:t>2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effectLst/>
                        </a:rPr>
                        <a:t>6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effectLst/>
                        </a:rPr>
                        <a:t>2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smtClean="0">
                          <a:effectLst/>
                        </a:rPr>
                        <a:t>∞</a:t>
                      </a:r>
                      <a:endParaRPr lang="zh-CN" altLang="zh-CN" sz="3200" kern="10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altLang="zh-CN" sz="32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2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altLang="zh-CN" sz="32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P</a:t>
                      </a:r>
                      <a:r>
                        <a:rPr lang="en-US" sz="3200" kern="100" baseline="30000">
                          <a:effectLst/>
                        </a:rPr>
                        <a:t>-1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P</a:t>
                      </a:r>
                      <a:r>
                        <a:rPr lang="en-US" sz="3200" kern="100" baseline="300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P</a:t>
                      </a:r>
                      <a:r>
                        <a:rPr lang="en-US" sz="3200" kern="100" baseline="300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r>
                        <a:rPr lang="en-US" sz="3200" kern="100" smtClean="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r>
                        <a:rPr lang="en-US" sz="3200" kern="100" smtClean="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r>
                        <a:rPr lang="en-US" sz="3200" kern="1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effectLst/>
                        </a:rPr>
                        <a:t>1</a:t>
                      </a: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effectLst/>
                        </a:rPr>
                        <a:t>1</a:t>
                      </a: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effectLst/>
                        </a:rPr>
                        <a:t>1</a:t>
                      </a: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78208"/>
              </p:ext>
            </p:extLst>
          </p:nvPr>
        </p:nvGraphicFramePr>
        <p:xfrm>
          <a:off x="7266295" y="601614"/>
          <a:ext cx="2113060" cy="4963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D</a:t>
                      </a:r>
                      <a:r>
                        <a:rPr lang="en-US" sz="3200" kern="100" baseline="30000" smtClean="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effectLst/>
                        </a:rPr>
                        <a:t>4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effectLst/>
                        </a:rPr>
                        <a:t>2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3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altLang="zh-CN" sz="32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P</a:t>
                      </a:r>
                      <a:r>
                        <a:rPr lang="en-US" sz="3200" kern="100" baseline="30000" smtClean="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r>
                        <a:rPr lang="en-US" sz="3200" kern="1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 </a:t>
                      </a:r>
                      <a:endParaRPr lang="zh-CN" sz="3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54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58376" y="1244059"/>
            <a:ext cx="2106688" cy="2073057"/>
            <a:chOff x="4183598" y="2854364"/>
            <a:chExt cx="2106688" cy="2073057"/>
          </a:xfrm>
        </p:grpSpPr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5042335" y="2854364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8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8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8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4183598" y="4146233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8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8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5858286" y="4182269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8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8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2"/>
            <p:cNvSpPr/>
            <p:nvPr/>
          </p:nvSpPr>
          <p:spPr bwMode="auto">
            <a:xfrm>
              <a:off x="5474335" y="3174206"/>
              <a:ext cx="647700" cy="1008063"/>
            </a:xfrm>
            <a:custGeom>
              <a:avLst/>
              <a:gdLst>
                <a:gd name="T0" fmla="*/ 0 w 447"/>
                <a:gd name="T1" fmla="*/ 0 h 634"/>
                <a:gd name="T2" fmla="*/ 447 w 447"/>
                <a:gd name="T3" fmla="*/ 63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7" h="634">
                  <a:moveTo>
                    <a:pt x="0" y="0"/>
                  </a:moveTo>
                  <a:lnTo>
                    <a:pt x="447" y="63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" name="Freeform 3"/>
            <p:cNvSpPr/>
            <p:nvPr/>
          </p:nvSpPr>
          <p:spPr bwMode="auto">
            <a:xfrm flipV="1">
              <a:off x="4578985" y="4394994"/>
              <a:ext cx="1276350" cy="42862"/>
            </a:xfrm>
            <a:custGeom>
              <a:avLst/>
              <a:gdLst>
                <a:gd name="T0" fmla="*/ 960 w 960"/>
                <a:gd name="T1" fmla="*/ 0 h 1"/>
                <a:gd name="T2" fmla="*/ 0 w 96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0" h="1">
                  <a:moveTo>
                    <a:pt x="960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" name="Freeform 4"/>
            <p:cNvSpPr/>
            <p:nvPr/>
          </p:nvSpPr>
          <p:spPr bwMode="auto">
            <a:xfrm>
              <a:off x="5342573" y="3228181"/>
              <a:ext cx="606425" cy="981075"/>
            </a:xfrm>
            <a:custGeom>
              <a:avLst/>
              <a:gdLst>
                <a:gd name="T0" fmla="*/ 420 w 420"/>
                <a:gd name="T1" fmla="*/ 600 h 600"/>
                <a:gd name="T2" fmla="*/ 0 w 420"/>
                <a:gd name="T3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600">
                  <a:moveTo>
                    <a:pt x="420" y="60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523423" y="3286919"/>
              <a:ext cx="647700" cy="958850"/>
            </a:xfrm>
            <a:custGeom>
              <a:avLst/>
              <a:gdLst>
                <a:gd name="T0" fmla="*/ 468 w 468"/>
                <a:gd name="T1" fmla="*/ 0 h 589"/>
                <a:gd name="T2" fmla="*/ 0 w 468"/>
                <a:gd name="T3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8" h="589">
                  <a:moveTo>
                    <a:pt x="468" y="0"/>
                  </a:moveTo>
                  <a:lnTo>
                    <a:pt x="0" y="589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4399598" y="3171031"/>
              <a:ext cx="666750" cy="963613"/>
            </a:xfrm>
            <a:custGeom>
              <a:avLst/>
              <a:gdLst>
                <a:gd name="T0" fmla="*/ 0 w 483"/>
                <a:gd name="T1" fmla="*/ 574 h 574"/>
                <a:gd name="T2" fmla="*/ 483 w 483"/>
                <a:gd name="T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3" h="574">
                  <a:moveTo>
                    <a:pt x="0" y="574"/>
                  </a:moveTo>
                  <a:lnTo>
                    <a:pt x="483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4518660" y="3214211"/>
              <a:ext cx="3968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5663248" y="3214211"/>
              <a:ext cx="5191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5418773" y="3763169"/>
              <a:ext cx="5191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4747260" y="3763169"/>
              <a:ext cx="7937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5128260" y="4404201"/>
              <a:ext cx="4127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0845"/>
              </p:ext>
            </p:extLst>
          </p:nvPr>
        </p:nvGraphicFramePr>
        <p:xfrm>
          <a:off x="756314" y="601614"/>
          <a:ext cx="6522883" cy="4963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4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D</a:t>
                      </a:r>
                      <a:r>
                        <a:rPr lang="en-US" sz="3200" kern="100" baseline="30000">
                          <a:effectLst/>
                        </a:rPr>
                        <a:t>-1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D</a:t>
                      </a:r>
                      <a:r>
                        <a:rPr lang="en-US" sz="3200" kern="100" baseline="300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D</a:t>
                      </a:r>
                      <a:r>
                        <a:rPr lang="en-US" sz="3200" kern="100" baseline="300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mtClean="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smtClean="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8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6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smtClean="0">
                          <a:effectLst/>
                        </a:rPr>
                        <a:t>∞</a:t>
                      </a:r>
                      <a:endParaRPr lang="zh-CN" altLang="zh-CN" sz="3200" kern="100"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altLang="zh-CN" sz="32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altLang="zh-CN" sz="32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P</a:t>
                      </a:r>
                      <a:r>
                        <a:rPr lang="en-US" sz="3200" kern="100" baseline="30000">
                          <a:effectLst/>
                        </a:rPr>
                        <a:t>-1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P</a:t>
                      </a:r>
                      <a:r>
                        <a:rPr lang="en-US" sz="3200" kern="100" baseline="300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P</a:t>
                      </a:r>
                      <a:r>
                        <a:rPr lang="en-US" sz="3200" kern="100" baseline="300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r>
                        <a:rPr lang="en-US" sz="3200" kern="100" smtClean="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r>
                        <a:rPr lang="en-US" sz="3200" kern="100" smtClean="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1</a:t>
                      </a: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1</a:t>
                      </a: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1</a:t>
                      </a: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39801"/>
              </p:ext>
            </p:extLst>
          </p:nvPr>
        </p:nvGraphicFramePr>
        <p:xfrm>
          <a:off x="7266295" y="601614"/>
          <a:ext cx="2113060" cy="4963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D</a:t>
                      </a:r>
                      <a:r>
                        <a:rPr lang="en-US" sz="3200" kern="100" baseline="30000" smtClean="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4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8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32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3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altLang="zh-CN" sz="32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effectLst/>
                        </a:rPr>
                        <a:t>P</a:t>
                      </a:r>
                      <a:r>
                        <a:rPr lang="en-US" sz="3200" kern="100" baseline="30000" smtClean="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32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32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CN" sz="3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7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6119" y="937503"/>
            <a:ext cx="3064289" cy="1819910"/>
            <a:chOff x="7065646" y="874844"/>
            <a:chExt cx="3064289" cy="1819910"/>
          </a:xfrm>
        </p:grpSpPr>
        <p:sp>
          <p:nvSpPr>
            <p:cNvPr id="225" name="Text Box 24"/>
            <p:cNvSpPr txBox="1">
              <a:spLocks noChangeArrowheads="1"/>
            </p:cNvSpPr>
            <p:nvPr/>
          </p:nvSpPr>
          <p:spPr bwMode="auto">
            <a:xfrm>
              <a:off x="7065646" y="874844"/>
              <a:ext cx="1526320" cy="1438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经过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/>
              <a:endPara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dist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0</a:t>
              </a:r>
              <a:r>
                <a:rPr lang="en-US" altLang="zh-CN" sz="28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=</a:t>
              </a:r>
              <a:endParaRPr lang="en-US" altLang="zh-CN" sz="2800" dirty="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26" name="Text Box 25"/>
            <p:cNvSpPr txBox="1">
              <a:spLocks noChangeArrowheads="1"/>
            </p:cNvSpPr>
            <p:nvPr/>
          </p:nvSpPr>
          <p:spPr bwMode="auto">
            <a:xfrm>
              <a:off x="8340823" y="1088204"/>
              <a:ext cx="1789112" cy="160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algn="just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0    4    11</a:t>
              </a:r>
              <a:endParaRPr lang="en-US" altLang="zh-CN" sz="2800" dirty="0">
                <a:solidFill>
                  <a:schemeClr val="tx1"/>
                </a:solidFill>
                <a:latin typeface="Angsana New" panose="02020603050405020304" pitchFamily="18" charset="-34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6    0     2</a:t>
              </a:r>
              <a:endParaRPr lang="en-US" altLang="zh-CN" sz="2800" dirty="0">
                <a:solidFill>
                  <a:schemeClr val="tx1"/>
                </a:solidFill>
                <a:latin typeface="Angsana New" panose="02020603050405020304" pitchFamily="18" charset="-34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3  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0</a:t>
              </a:r>
              <a:endParaRPr lang="en-US" altLang="zh-CN" sz="2800" dirty="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27" name="AutoShape 26"/>
            <p:cNvSpPr>
              <a:spLocks noChangeArrowheads="1"/>
            </p:cNvSpPr>
            <p:nvPr/>
          </p:nvSpPr>
          <p:spPr bwMode="auto">
            <a:xfrm>
              <a:off x="8185248" y="1695348"/>
              <a:ext cx="1706562" cy="390673"/>
            </a:xfrm>
            <a:prstGeom prst="bracketPair">
              <a:avLst>
                <a:gd name="adj" fmla="val 10625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23283" y="937504"/>
            <a:ext cx="3057525" cy="1845965"/>
            <a:chOff x="3308130" y="2752850"/>
            <a:chExt cx="3057525" cy="1845965"/>
          </a:xfrm>
        </p:grpSpPr>
        <p:sp>
          <p:nvSpPr>
            <p:cNvPr id="228" name="Text Box 24"/>
            <p:cNvSpPr txBox="1">
              <a:spLocks noChangeArrowheads="1"/>
            </p:cNvSpPr>
            <p:nvPr/>
          </p:nvSpPr>
          <p:spPr bwMode="auto">
            <a:xfrm>
              <a:off x="3308130" y="2752850"/>
              <a:ext cx="1260475" cy="1560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经过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/>
              <a:endPara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dist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1</a:t>
              </a:r>
              <a:r>
                <a:rPr lang="en-US" altLang="zh-CN" sz="28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=</a:t>
              </a:r>
              <a:endParaRPr lang="en-US" altLang="zh-CN" sz="2800" dirty="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29" name="Text Box 25"/>
            <p:cNvSpPr txBox="1">
              <a:spLocks noChangeArrowheads="1"/>
            </p:cNvSpPr>
            <p:nvPr/>
          </p:nvSpPr>
          <p:spPr bwMode="auto">
            <a:xfrm>
              <a:off x="4576543" y="2992265"/>
              <a:ext cx="1789112" cy="160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algn="just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0    4   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6</a:t>
              </a:r>
              <a:endParaRPr lang="en-US" altLang="zh-CN" sz="2800" dirty="0">
                <a:solidFill>
                  <a:srgbClr val="B42D2D"/>
                </a:solidFill>
                <a:latin typeface="Angsana New" panose="02020603050405020304" pitchFamily="18" charset="-34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6    0     2</a:t>
              </a:r>
              <a:endParaRPr lang="en-US" altLang="zh-CN" sz="2800" dirty="0">
                <a:solidFill>
                  <a:schemeClr val="tx1"/>
                </a:solidFill>
                <a:latin typeface="Angsana New" panose="02020603050405020304" pitchFamily="18" charset="-34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3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7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0</a:t>
              </a:r>
              <a:endParaRPr lang="en-US" altLang="zh-CN" sz="2800" dirty="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30" name="AutoShape 26"/>
            <p:cNvSpPr>
              <a:spLocks noChangeArrowheads="1"/>
            </p:cNvSpPr>
            <p:nvPr/>
          </p:nvSpPr>
          <p:spPr bwMode="auto">
            <a:xfrm>
              <a:off x="4420968" y="3599409"/>
              <a:ext cx="1706562" cy="390673"/>
            </a:xfrm>
            <a:prstGeom prst="bracketPair">
              <a:avLst>
                <a:gd name="adj" fmla="val 10625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53682" y="937503"/>
            <a:ext cx="3103245" cy="1849616"/>
            <a:chOff x="6834285" y="2834924"/>
            <a:chExt cx="3103245" cy="1849616"/>
          </a:xfrm>
        </p:grpSpPr>
        <p:sp>
          <p:nvSpPr>
            <p:cNvPr id="231" name="Text Box 24"/>
            <p:cNvSpPr txBox="1">
              <a:spLocks noChangeArrowheads="1"/>
            </p:cNvSpPr>
            <p:nvPr/>
          </p:nvSpPr>
          <p:spPr bwMode="auto">
            <a:xfrm>
              <a:off x="6834285" y="2834924"/>
              <a:ext cx="1260475" cy="135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经过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/>
              <a:endPara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dist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2</a:t>
              </a:r>
              <a:r>
                <a:rPr lang="en-US" altLang="zh-CN" sz="28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=</a:t>
              </a:r>
              <a:endParaRPr lang="en-US" altLang="zh-CN" sz="2800" dirty="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32" name="Text Box 25"/>
            <p:cNvSpPr txBox="1">
              <a:spLocks noChangeArrowheads="1"/>
            </p:cNvSpPr>
            <p:nvPr/>
          </p:nvSpPr>
          <p:spPr bwMode="auto">
            <a:xfrm>
              <a:off x="8148418" y="3077990"/>
              <a:ext cx="1789112" cy="160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 algn="just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0    4   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6</a:t>
              </a:r>
              <a:endParaRPr lang="en-US" altLang="zh-CN" sz="2800" dirty="0">
                <a:solidFill>
                  <a:schemeClr val="tx1"/>
                </a:solidFill>
                <a:latin typeface="Angsana New" panose="02020603050405020304" pitchFamily="18" charset="-34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5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0     2</a:t>
              </a:r>
              <a:endParaRPr lang="en-US" altLang="zh-CN" sz="2800" dirty="0">
                <a:solidFill>
                  <a:schemeClr val="tx1"/>
                </a:solidFill>
                <a:latin typeface="Angsana New" panose="02020603050405020304" pitchFamily="18" charset="-34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3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7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0</a:t>
              </a:r>
              <a:endParaRPr lang="en-US" altLang="zh-CN" sz="2800" dirty="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233" name="AutoShape 26"/>
            <p:cNvSpPr>
              <a:spLocks noChangeArrowheads="1"/>
            </p:cNvSpPr>
            <p:nvPr/>
          </p:nvSpPr>
          <p:spPr bwMode="auto">
            <a:xfrm>
              <a:off x="7947123" y="3685134"/>
              <a:ext cx="1706562" cy="390673"/>
            </a:xfrm>
            <a:prstGeom prst="bracketPair">
              <a:avLst>
                <a:gd name="adj" fmla="val 10625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" name="矩形 248"/>
          <p:cNvSpPr/>
          <p:nvPr/>
        </p:nvSpPr>
        <p:spPr>
          <a:xfrm>
            <a:off x="4865490" y="3343643"/>
            <a:ext cx="6168269" cy="193899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(k = 0; k &lt;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k++)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= 0; j &lt;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 +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[k][j]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 +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[k][j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98073" y="3499895"/>
            <a:ext cx="2106688" cy="2007037"/>
            <a:chOff x="4183598" y="2854364"/>
            <a:chExt cx="2106688" cy="2007037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5042335" y="2854364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4183598" y="4146233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5858286" y="4182269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2"/>
            <p:cNvSpPr/>
            <p:nvPr/>
          </p:nvSpPr>
          <p:spPr bwMode="auto">
            <a:xfrm>
              <a:off x="5474335" y="3174206"/>
              <a:ext cx="647700" cy="1008063"/>
            </a:xfrm>
            <a:custGeom>
              <a:avLst/>
              <a:gdLst>
                <a:gd name="T0" fmla="*/ 0 w 447"/>
                <a:gd name="T1" fmla="*/ 0 h 634"/>
                <a:gd name="T2" fmla="*/ 447 w 447"/>
                <a:gd name="T3" fmla="*/ 63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7" h="634">
                  <a:moveTo>
                    <a:pt x="0" y="0"/>
                  </a:moveTo>
                  <a:lnTo>
                    <a:pt x="447" y="634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"/>
            <p:cNvSpPr/>
            <p:nvPr/>
          </p:nvSpPr>
          <p:spPr bwMode="auto">
            <a:xfrm flipV="1">
              <a:off x="4578985" y="4394994"/>
              <a:ext cx="1276350" cy="42862"/>
            </a:xfrm>
            <a:custGeom>
              <a:avLst/>
              <a:gdLst>
                <a:gd name="T0" fmla="*/ 960 w 960"/>
                <a:gd name="T1" fmla="*/ 0 h 1"/>
                <a:gd name="T2" fmla="*/ 0 w 96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0" h="1">
                  <a:moveTo>
                    <a:pt x="960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"/>
            <p:cNvSpPr/>
            <p:nvPr/>
          </p:nvSpPr>
          <p:spPr bwMode="auto">
            <a:xfrm>
              <a:off x="5342573" y="3228181"/>
              <a:ext cx="606425" cy="981075"/>
            </a:xfrm>
            <a:custGeom>
              <a:avLst/>
              <a:gdLst>
                <a:gd name="T0" fmla="*/ 420 w 420"/>
                <a:gd name="T1" fmla="*/ 600 h 600"/>
                <a:gd name="T2" fmla="*/ 0 w 420"/>
                <a:gd name="T3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600">
                  <a:moveTo>
                    <a:pt x="420" y="60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4523423" y="3286919"/>
              <a:ext cx="647700" cy="958850"/>
            </a:xfrm>
            <a:custGeom>
              <a:avLst/>
              <a:gdLst>
                <a:gd name="T0" fmla="*/ 468 w 468"/>
                <a:gd name="T1" fmla="*/ 0 h 589"/>
                <a:gd name="T2" fmla="*/ 0 w 468"/>
                <a:gd name="T3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8" h="589">
                  <a:moveTo>
                    <a:pt x="468" y="0"/>
                  </a:moveTo>
                  <a:lnTo>
                    <a:pt x="0" y="589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4399598" y="3171031"/>
              <a:ext cx="666750" cy="963613"/>
            </a:xfrm>
            <a:custGeom>
              <a:avLst/>
              <a:gdLst>
                <a:gd name="T0" fmla="*/ 0 w 483"/>
                <a:gd name="T1" fmla="*/ 574 h 574"/>
                <a:gd name="T2" fmla="*/ 483 w 483"/>
                <a:gd name="T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3" h="574">
                  <a:moveTo>
                    <a:pt x="0" y="574"/>
                  </a:moveTo>
                  <a:lnTo>
                    <a:pt x="483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4518660" y="3214211"/>
              <a:ext cx="396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5663248" y="3214211"/>
              <a:ext cx="519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5418773" y="3763169"/>
              <a:ext cx="519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4747260" y="3763169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5128260" y="4404201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5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70543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464300" y="932819"/>
            <a:ext cx="3477948" cy="2640093"/>
            <a:chOff x="629619" y="1013518"/>
            <a:chExt cx="3477948" cy="2640093"/>
          </a:xfrm>
          <a:noFill/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1" name="Text Box 11"/>
          <p:cNvSpPr txBox="1">
            <a:spLocks noChangeArrowheads="1"/>
          </p:cNvSpPr>
          <p:nvPr/>
        </p:nvSpPr>
        <p:spPr bwMode="auto">
          <a:xfrm>
            <a:off x="2025650" y="3973197"/>
            <a:ext cx="8611870" cy="2144177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4000"/>
              </a:lnSpc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如何找到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边？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4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：涂色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4000"/>
              </a:lnSpc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：尚未涂色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4000"/>
              </a:lnSpc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：一个顶点涂色、另一个顶点尚未涂色的最短边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38168" y="61586"/>
            <a:ext cx="19069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矩形 248"/>
          <p:cNvSpPr/>
          <p:nvPr/>
        </p:nvSpPr>
        <p:spPr>
          <a:xfrm>
            <a:off x="1127760" y="3119301"/>
            <a:ext cx="6934200" cy="193899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 = 0; k &lt;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k++) </a:t>
            </a: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 = 0; j &lt;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j++)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][k] +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[k][j] &lt;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][j])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][k] +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[k][j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7760" y="901079"/>
            <a:ext cx="9494520" cy="4524315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MGraph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 Floyd(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k,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 = 0; j &lt;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j++)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dist[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0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979604" y="5525070"/>
            <a:ext cx="3080996" cy="523220"/>
            <a:chOff x="638167" y="1013457"/>
            <a:chExt cx="3080996" cy="523220"/>
          </a:xfrm>
        </p:grpSpPr>
        <p:grpSp>
          <p:nvGrpSpPr>
            <p:cNvPr id="35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060600" y="5509831"/>
            <a:ext cx="2637623" cy="523220"/>
            <a:chOff x="5440680" y="5495364"/>
            <a:chExt cx="2637623" cy="523220"/>
          </a:xfrm>
        </p:grpSpPr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79855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altLang="zh-CN" sz="2800" baseline="30000" dirty="0" smtClean="0">
                  <a:latin typeface="Times New Roman" panose="02020603050405020304" pitchFamily="18" charset="0"/>
                </a:rPr>
                <a:t>3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)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Group 16"/>
          <p:cNvGrpSpPr/>
          <p:nvPr/>
        </p:nvGrpSpPr>
        <p:grpSpPr bwMode="auto">
          <a:xfrm>
            <a:off x="7078560" y="2178182"/>
            <a:ext cx="1087438" cy="473078"/>
            <a:chOff x="4710" y="2023"/>
            <a:chExt cx="685" cy="298"/>
          </a:xfrm>
        </p:grpSpPr>
        <p:sp>
          <p:nvSpPr>
            <p:cNvPr id="45" name="AutoShape 9"/>
            <p:cNvSpPr/>
            <p:nvPr/>
          </p:nvSpPr>
          <p:spPr bwMode="auto">
            <a:xfrm>
              <a:off x="4710" y="2059"/>
              <a:ext cx="136" cy="262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4846" y="2023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smtClean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altLang="zh-CN" sz="2400" baseline="30000" dirty="0" smtClean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" name="Group 16"/>
          <p:cNvGrpSpPr/>
          <p:nvPr/>
        </p:nvGrpSpPr>
        <p:grpSpPr bwMode="auto">
          <a:xfrm>
            <a:off x="7067066" y="3806612"/>
            <a:ext cx="1087438" cy="457203"/>
            <a:chOff x="4710" y="2193"/>
            <a:chExt cx="685" cy="288"/>
          </a:xfrm>
        </p:grpSpPr>
        <p:sp>
          <p:nvSpPr>
            <p:cNvPr id="51" name="AutoShape 9"/>
            <p:cNvSpPr/>
            <p:nvPr/>
          </p:nvSpPr>
          <p:spPr bwMode="auto">
            <a:xfrm>
              <a:off x="4710" y="2207"/>
              <a:ext cx="136" cy="262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4846" y="2193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smtClean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altLang="zh-CN" sz="2400" baseline="30000" dirty="0" smtClean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10248407" y="5878099"/>
            <a:ext cx="1073020" cy="339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8619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</p:childTnLst>
        </p:cTn>
      </p:par>
    </p:tnLst>
    <p:bldLst>
      <p:bldP spid="249" grpId="0"/>
      <p:bldP spid="3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Floyd算法采用（   ）作为存储结构。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邻接表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边集数组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多重链表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329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Floyd算法的时间复杂度是（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O(n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1" y="45002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O(n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1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O(n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19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Floyd算法可以求任意两个顶点之间的最短路径。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11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设有向图的邻接矩阵存储如图6-11(a)所示，第2次迭代结果如图6-11(b)所示，请填写括号。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pic>
        <p:nvPicPr>
          <p:cNvPr id="11" name="图片 10" descr="图片1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66645" y="2517140"/>
            <a:ext cx="7924165" cy="2840990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2661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12827001" y="1270000"/>
            <a:ext cx="3331845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①5  ②9  ③4</a:t>
            </a: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13" name="RemarkBack"/>
            <p:cNvSpPr/>
            <p:nvPr>
              <p:custDataLst>
                <p:tags r:id="rId18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9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9" name="RemarkBack"/>
          <p:cNvSpPr/>
          <p:nvPr>
            <p:custDataLst>
              <p:tags r:id="rId9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Block"/>
          <p:cNvSpPr/>
          <p:nvPr>
            <p:custDataLst>
              <p:tags r:id="rId10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markTitleText"/>
          <p:cNvSpPr txBox="1"/>
          <p:nvPr>
            <p:custDataLst>
              <p:tags r:id="rId11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38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2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6-6-1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拓扑排序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4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4443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379022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AOV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50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19800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132688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拓扑序列的定义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95166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886352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370533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3640018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40"/>
          <p:cNvGrpSpPr/>
          <p:nvPr/>
        </p:nvGrpSpPr>
        <p:grpSpPr>
          <a:xfrm>
            <a:off x="1964746" y="445899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4393682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964746" y="521265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2" y="5147346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98529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9" grpId="0"/>
      <p:bldP spid="35" grpId="0"/>
      <p:bldP spid="4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有向无环图（</a:t>
            </a:r>
            <a:r>
              <a:rPr lang="en-US" altLang="zh-CN"/>
              <a:t>Directed Acyclic Graph</a:t>
            </a:r>
            <a:r>
              <a:rPr lang="zh-CN" altLang="zh-CN"/>
              <a:t>）</a:t>
            </a:r>
          </a:p>
          <a:p>
            <a:pPr lvl="1"/>
            <a:r>
              <a:rPr lang="zh-CN" altLang="zh-CN"/>
              <a:t>简称</a:t>
            </a:r>
            <a:r>
              <a:rPr lang="en-US" altLang="zh-CN"/>
              <a:t>DAG</a:t>
            </a:r>
            <a:r>
              <a:rPr lang="zh-CN" altLang="zh-CN"/>
              <a:t>图，是指不存在回路的</a:t>
            </a:r>
            <a:r>
              <a:rPr lang="zh-CN" altLang="zh-CN" smtClean="0"/>
              <a:t>有向图。</a:t>
            </a:r>
            <a:endParaRPr lang="zh-CN" altLang="zh-CN"/>
          </a:p>
          <a:p>
            <a:r>
              <a:rPr lang="zh-CN" altLang="zh-CN" smtClean="0"/>
              <a:t>顶点</a:t>
            </a:r>
            <a:r>
              <a:rPr lang="zh-CN" altLang="zh-CN"/>
              <a:t>表示活动的网（</a:t>
            </a:r>
            <a:r>
              <a:rPr lang="en-US" altLang="zh-CN"/>
              <a:t>Activity On Vertex Network</a:t>
            </a:r>
            <a:r>
              <a:rPr lang="zh-CN" altLang="zh-CN"/>
              <a:t>）</a:t>
            </a:r>
          </a:p>
          <a:p>
            <a:pPr lvl="1"/>
            <a:r>
              <a:rPr lang="zh-CN" altLang="zh-CN"/>
              <a:t>简称</a:t>
            </a:r>
            <a:r>
              <a:rPr lang="en-US" altLang="zh-CN"/>
              <a:t>AOV</a:t>
            </a:r>
            <a:r>
              <a:rPr lang="zh-CN" altLang="zh-CN"/>
              <a:t>网，是指用顶点表示活动，有向边表示活动发生的先后关系的有向图。可用于表示：工程的施工图、产品生产的流程图、程序的数据流图等，教学课程的依赖图。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相关概念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1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显然，对应真实工程的</a:t>
            </a:r>
            <a:r>
              <a:rPr lang="en-US" altLang="zh-CN"/>
              <a:t>AOV</a:t>
            </a:r>
            <a:r>
              <a:rPr lang="zh-CN" altLang="en-US"/>
              <a:t>网一定是</a:t>
            </a:r>
            <a:r>
              <a:rPr lang="en-US" altLang="zh-CN"/>
              <a:t>DAG</a:t>
            </a:r>
            <a:r>
              <a:rPr lang="zh-CN" altLang="en-US"/>
              <a:t>图，否则会出现两个活动互为先修关系这样的情况，导致工程无法正常进行。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AOV</a:t>
            </a:r>
            <a:r>
              <a:rPr lang="zh-CN" altLang="en-US" smtClean="0"/>
              <a:t>网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16064"/>
              </p:ext>
            </p:extLst>
          </p:nvPr>
        </p:nvGraphicFramePr>
        <p:xfrm>
          <a:off x="1414870" y="2935233"/>
          <a:ext cx="6337530" cy="25929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5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课程编号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课程名称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先修课程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计算机导论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无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面向对象程序设计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无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离散数学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smtClean="0">
                          <a:effectLst/>
                        </a:rPr>
                        <a:t>数据结构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v0,v1,v2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计算机组成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操作系统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v3,v4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538" y="2925060"/>
            <a:ext cx="3024730" cy="25196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03374" y="5660731"/>
            <a:ext cx="2249627" cy="446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/>
            <a:r>
              <a:rPr lang="zh-CN" altLang="zh-CN" sz="2300">
                <a:solidFill>
                  <a:prstClr val="black"/>
                </a:solidFill>
              </a:rPr>
              <a:t>课程及先修关系</a:t>
            </a:r>
            <a:endParaRPr lang="zh-CN" altLang="en-US" sz="2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9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/>
              <a:t>对于一个包含</a:t>
            </a:r>
            <a:r>
              <a:rPr lang="en-US" altLang="zh-CN"/>
              <a:t>n</a:t>
            </a:r>
            <a:r>
              <a:rPr lang="zh-CN" altLang="zh-CN"/>
              <a:t>个顶点的有向图，将所有顶点排成一个线性序列</a:t>
            </a:r>
            <a:r>
              <a:rPr lang="en-US" altLang="zh-CN"/>
              <a:t>S</a:t>
            </a:r>
            <a:r>
              <a:rPr lang="zh-CN" altLang="zh-CN"/>
              <a:t>，</a:t>
            </a:r>
            <a:r>
              <a:rPr lang="zh-CN" altLang="zh-CN" smtClean="0"/>
              <a:t>要求</a:t>
            </a:r>
            <a:r>
              <a:rPr lang="zh-CN" altLang="en-US" smtClean="0"/>
              <a:t>：</a:t>
            </a:r>
            <a:r>
              <a:rPr lang="zh-CN" altLang="zh-CN" smtClean="0"/>
              <a:t>如果</a:t>
            </a:r>
            <a:r>
              <a:rPr lang="zh-CN" altLang="zh-CN"/>
              <a:t>有向图中存在从</a:t>
            </a:r>
            <a:r>
              <a:rPr lang="zh-CN" altLang="zh-CN" smtClean="0"/>
              <a:t>顶点</a:t>
            </a:r>
            <a:r>
              <a:rPr lang="en-US" altLang="zh-CN" smtClean="0"/>
              <a:t>u</a:t>
            </a:r>
            <a:r>
              <a:rPr lang="zh-CN" altLang="zh-CN" smtClean="0"/>
              <a:t>到</a:t>
            </a:r>
            <a:r>
              <a:rPr lang="zh-CN" altLang="zh-CN"/>
              <a:t>顶点</a:t>
            </a:r>
            <a:r>
              <a:rPr lang="en-US" altLang="zh-CN" smtClean="0"/>
              <a:t>v</a:t>
            </a:r>
            <a:r>
              <a:rPr lang="zh-CN" altLang="zh-CN" smtClean="0"/>
              <a:t>的</a:t>
            </a:r>
            <a:r>
              <a:rPr lang="zh-CN" altLang="zh-CN"/>
              <a:t>有向边，那么序列</a:t>
            </a:r>
            <a:r>
              <a:rPr lang="en-US" altLang="zh-CN"/>
              <a:t>S</a:t>
            </a:r>
            <a:r>
              <a:rPr lang="zh-CN" altLang="zh-CN" smtClean="0"/>
              <a:t>中</a:t>
            </a:r>
            <a:r>
              <a:rPr lang="en-US" altLang="zh-CN"/>
              <a:t>u</a:t>
            </a:r>
            <a:r>
              <a:rPr lang="zh-CN" altLang="zh-CN" smtClean="0"/>
              <a:t>必定</a:t>
            </a:r>
            <a:r>
              <a:rPr lang="zh-CN" altLang="zh-CN"/>
              <a:t>出现在</a:t>
            </a:r>
            <a:r>
              <a:rPr lang="en-US" altLang="zh-CN" smtClean="0"/>
              <a:t>v</a:t>
            </a:r>
            <a:r>
              <a:rPr lang="zh-CN" altLang="zh-CN" smtClean="0"/>
              <a:t>之前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序列</a:t>
            </a:r>
            <a:r>
              <a:rPr lang="en-US" altLang="zh-CN"/>
              <a:t>S</a:t>
            </a:r>
            <a:r>
              <a:rPr lang="zh-CN" altLang="zh-CN"/>
              <a:t>称为该有向图的拓扑序列（</a:t>
            </a:r>
            <a:r>
              <a:rPr lang="en-US" altLang="zh-CN"/>
              <a:t> topological order </a:t>
            </a:r>
            <a:r>
              <a:rPr lang="zh-CN" altLang="zh-CN" smtClean="0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构造</a:t>
            </a:r>
            <a:r>
              <a:rPr lang="zh-CN" altLang="zh-CN"/>
              <a:t>拓扑序列的过程称为拓扑排序（</a:t>
            </a:r>
            <a:r>
              <a:rPr lang="en-US" altLang="zh-CN"/>
              <a:t>topological sorting</a:t>
            </a:r>
            <a:r>
              <a:rPr lang="zh-CN" altLang="zh-CN"/>
              <a:t>）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en-US" altLang="zh-CN" smtClean="0"/>
              <a:t>v0,v1,v2,v3,v4,v5</a:t>
            </a:r>
          </a:p>
          <a:p>
            <a:r>
              <a:rPr lang="en-US" altLang="zh-CN" smtClean="0"/>
              <a:t>v0,v1,v2,v4,v3,v5</a:t>
            </a:r>
          </a:p>
          <a:p>
            <a:r>
              <a:rPr lang="en-US" altLang="zh-CN" smtClean="0"/>
              <a:t>v0,v1,v2,v3,v5,v4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拓扑排序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16" y="3924185"/>
            <a:ext cx="3024730" cy="25196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5899" y="5219278"/>
            <a:ext cx="479680" cy="446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/>
            <a:r>
              <a:rPr lang="en-US" altLang="zh-CN" sz="2300">
                <a:solidFill>
                  <a:prstClr val="black"/>
                </a:solidFill>
              </a:rPr>
              <a:t>×</a:t>
            </a:r>
            <a:endParaRPr lang="zh-CN" altLang="en-US" sz="230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49646" y="4004930"/>
            <a:ext cx="332185" cy="446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/>
            <a:r>
              <a:rPr lang="zh-CN" altLang="en-US" sz="2300">
                <a:solidFill>
                  <a:prstClr val="black"/>
                </a:solidFill>
              </a:rPr>
              <a:t>√</a:t>
            </a:r>
          </a:p>
        </p:txBody>
      </p:sp>
      <p:sp>
        <p:nvSpPr>
          <p:cNvPr id="7" name="矩形 6"/>
          <p:cNvSpPr/>
          <p:nvPr/>
        </p:nvSpPr>
        <p:spPr>
          <a:xfrm>
            <a:off x="4849646" y="4603468"/>
            <a:ext cx="332185" cy="446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2121"/>
            <a:r>
              <a:rPr lang="zh-CN" altLang="en-US" sz="2300">
                <a:solidFill>
                  <a:prstClr val="black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66316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638167" y="745343"/>
            <a:ext cx="3477948" cy="2640093"/>
            <a:chOff x="629619" y="1013518"/>
            <a:chExt cx="3477948" cy="2640093"/>
          </a:xfrm>
          <a:noFill/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2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9" name="Text Box 3"/>
          <p:cNvSpPr txBox="1">
            <a:spLocks noChangeArrowheads="1"/>
          </p:cNvSpPr>
          <p:nvPr/>
        </p:nvSpPr>
        <p:spPr bwMode="auto">
          <a:xfrm>
            <a:off x="4200301" y="1346310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ts val="3600"/>
              </a:lnSpc>
            </a:pP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cost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={(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)34,(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)46,(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∞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∞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)19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</a:p>
        </p:txBody>
      </p:sp>
      <p:grpSp>
        <p:nvGrpSpPr>
          <p:cNvPr id="257" name="组合 256"/>
          <p:cNvGrpSpPr/>
          <p:nvPr/>
        </p:nvGrpSpPr>
        <p:grpSpPr>
          <a:xfrm>
            <a:off x="638167" y="3439022"/>
            <a:ext cx="3477948" cy="2640093"/>
            <a:chOff x="629619" y="1013518"/>
            <a:chExt cx="3477948" cy="2640093"/>
          </a:xfrm>
          <a:noFill/>
        </p:grpSpPr>
        <p:sp>
          <p:nvSpPr>
            <p:cNvPr id="25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6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8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6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8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9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0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1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2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3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4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5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8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9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0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1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2" name="Text Box 3"/>
          <p:cNvSpPr txBox="1">
            <a:spLocks noChangeArrowheads="1"/>
          </p:cNvSpPr>
          <p:nvPr/>
        </p:nvSpPr>
        <p:spPr bwMode="auto">
          <a:xfrm>
            <a:off x="4200301" y="3723362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第一次迭代：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cost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={(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)34,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)25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)25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)26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56520" y="3246511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6537960" y="5616633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9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有向图中存在回路，则</a:t>
            </a:r>
            <a:r>
              <a:rPr lang="zh-CN" altLang="zh-CN" smtClean="0"/>
              <a:t>无法</a:t>
            </a:r>
            <a:r>
              <a:rPr lang="zh-CN" altLang="en-US" smtClean="0"/>
              <a:t>求出拓扑序列。</a:t>
            </a:r>
            <a:endParaRPr lang="en-US" altLang="zh-CN" smtClean="0"/>
          </a:p>
          <a:p>
            <a:r>
              <a:rPr lang="zh-CN" altLang="en-US" smtClean="0"/>
              <a:t>（广度优先）拓扑排序算法可用于</a:t>
            </a:r>
            <a:r>
              <a:rPr lang="zh-CN" altLang="zh-CN" smtClean="0"/>
              <a:t>判断</a:t>
            </a:r>
            <a:r>
              <a:rPr lang="zh-CN" altLang="en-US" smtClean="0"/>
              <a:t>有向</a:t>
            </a:r>
            <a:r>
              <a:rPr lang="zh-CN" altLang="zh-CN" smtClean="0"/>
              <a:t>图</a:t>
            </a:r>
            <a:r>
              <a:rPr lang="zh-CN" altLang="zh-CN"/>
              <a:t>中是否有</a:t>
            </a:r>
            <a:r>
              <a:rPr lang="zh-CN" altLang="zh-CN" smtClean="0"/>
              <a:t>回路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拓扑排序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521" y="2622977"/>
            <a:ext cx="3384817" cy="31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46734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60797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广度优先拓扑排序基本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553922" y="781013"/>
            <a:ext cx="10744200" cy="2785378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算法：拓扑排序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TopSort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输入：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输出：拓扑序列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重复下述操作，直到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全部顶点，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网中不存在没有前驱的顶点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网中选择一个没有前驱的顶点并且输出；</a:t>
            </a:r>
          </a:p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1.2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网中删去该顶点，并且删去所有以该顶点为尾的弧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25620" y="4174063"/>
            <a:ext cx="1288297" cy="894344"/>
            <a:chOff x="1325619" y="4021662"/>
            <a:chExt cx="1288297" cy="894344"/>
          </a:xfrm>
          <a:solidFill>
            <a:srgbClr val="D2D2D2"/>
          </a:solidFill>
        </p:grpSpPr>
        <p:sp>
          <p:nvSpPr>
            <p:cNvPr id="47" name="Freeform 48"/>
            <p:cNvSpPr/>
            <p:nvPr/>
          </p:nvSpPr>
          <p:spPr bwMode="auto">
            <a:xfrm>
              <a:off x="1711581" y="4021662"/>
              <a:ext cx="859473" cy="33655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grp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1"/>
            <p:cNvSpPr/>
            <p:nvPr/>
          </p:nvSpPr>
          <p:spPr bwMode="auto">
            <a:xfrm>
              <a:off x="1706818" y="4628006"/>
              <a:ext cx="907098" cy="288000"/>
            </a:xfrm>
            <a:custGeom>
              <a:avLst/>
              <a:gdLst>
                <a:gd name="T0" fmla="*/ 0 w 830"/>
                <a:gd name="T1" fmla="*/ 0 h 340"/>
                <a:gd name="T2" fmla="*/ 830 w 830"/>
                <a:gd name="T3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0" h="340">
                  <a:moveTo>
                    <a:pt x="0" y="0"/>
                  </a:moveTo>
                  <a:lnTo>
                    <a:pt x="830" y="34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325619" y="428487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9271" y="5226573"/>
            <a:ext cx="2402127" cy="741364"/>
            <a:chOff x="1319270" y="5074173"/>
            <a:chExt cx="2402127" cy="741364"/>
          </a:xfrm>
          <a:solidFill>
            <a:srgbClr val="D2D2D2"/>
          </a:solidFill>
        </p:grpSpPr>
        <p:sp>
          <p:nvSpPr>
            <p:cNvPr id="48" name="Freeform 49"/>
            <p:cNvSpPr/>
            <p:nvPr/>
          </p:nvSpPr>
          <p:spPr bwMode="auto">
            <a:xfrm>
              <a:off x="1696341" y="5431362"/>
              <a:ext cx="2025056" cy="384175"/>
            </a:xfrm>
            <a:custGeom>
              <a:avLst/>
              <a:gdLst>
                <a:gd name="T0" fmla="*/ 0 w 1764"/>
                <a:gd name="T1" fmla="*/ 0 h 470"/>
                <a:gd name="T2" fmla="*/ 1764 w 1764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4" h="470">
                  <a:moveTo>
                    <a:pt x="0" y="0"/>
                  </a:moveTo>
                  <a:lnTo>
                    <a:pt x="1764" y="47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0"/>
            <p:cNvSpPr/>
            <p:nvPr/>
          </p:nvSpPr>
          <p:spPr bwMode="auto">
            <a:xfrm>
              <a:off x="1742378" y="5074173"/>
              <a:ext cx="894919" cy="144564"/>
            </a:xfrm>
            <a:custGeom>
              <a:avLst/>
              <a:gdLst>
                <a:gd name="T0" fmla="*/ 0 w 821"/>
                <a:gd name="T1" fmla="*/ 148 h 148"/>
                <a:gd name="T2" fmla="*/ 821 w 821"/>
                <a:gd name="T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1" h="148">
                  <a:moveTo>
                    <a:pt x="0" y="148"/>
                  </a:moveTo>
                  <a:lnTo>
                    <a:pt x="821" y="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1319270" y="509417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71055" y="3946314"/>
            <a:ext cx="1597769" cy="432000"/>
            <a:chOff x="2571054" y="3793914"/>
            <a:chExt cx="1597769" cy="432000"/>
          </a:xfrm>
          <a:solidFill>
            <a:srgbClr val="D2D2D2"/>
          </a:solidFill>
        </p:grpSpPr>
        <p:sp>
          <p:nvSpPr>
            <p:cNvPr id="43" name="Freeform 44"/>
            <p:cNvSpPr/>
            <p:nvPr/>
          </p:nvSpPr>
          <p:spPr bwMode="auto">
            <a:xfrm>
              <a:off x="3016823" y="4020074"/>
              <a:ext cx="1152000" cy="1588"/>
            </a:xfrm>
            <a:custGeom>
              <a:avLst/>
              <a:gdLst>
                <a:gd name="T0" fmla="*/ 0 w 1005"/>
                <a:gd name="T1" fmla="*/ 5 h 5"/>
                <a:gd name="T2" fmla="*/ 1005 w 1005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5" h="5">
                  <a:moveTo>
                    <a:pt x="0" y="5"/>
                  </a:moveTo>
                  <a:lnTo>
                    <a:pt x="1005" y="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2571054" y="379391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56331" y="3946315"/>
            <a:ext cx="1028760" cy="997948"/>
            <a:chOff x="4156331" y="3793914"/>
            <a:chExt cx="1028760" cy="997948"/>
          </a:xfrm>
          <a:solidFill>
            <a:srgbClr val="D2D2D2"/>
          </a:solidFill>
        </p:grpSpPr>
        <p:sp>
          <p:nvSpPr>
            <p:cNvPr id="42" name="Freeform 43"/>
            <p:cNvSpPr/>
            <p:nvPr/>
          </p:nvSpPr>
          <p:spPr bwMode="auto">
            <a:xfrm>
              <a:off x="4573091" y="4107862"/>
              <a:ext cx="612000" cy="684000"/>
            </a:xfrm>
            <a:custGeom>
              <a:avLst/>
              <a:gdLst>
                <a:gd name="T0" fmla="*/ 0 w 548"/>
                <a:gd name="T1" fmla="*/ 0 h 597"/>
                <a:gd name="T2" fmla="*/ 548 w 548"/>
                <a:gd name="T3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8" h="597">
                  <a:moveTo>
                    <a:pt x="0" y="0"/>
                  </a:moveTo>
                  <a:lnTo>
                    <a:pt x="548" y="597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56331" y="379391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21398" y="5324998"/>
            <a:ext cx="1480462" cy="858940"/>
            <a:chOff x="3721397" y="5172597"/>
            <a:chExt cx="1480462" cy="858940"/>
          </a:xfrm>
          <a:solidFill>
            <a:srgbClr val="D2D2D2"/>
          </a:solidFill>
        </p:grpSpPr>
        <p:sp>
          <p:nvSpPr>
            <p:cNvPr id="41" name="Freeform 42"/>
            <p:cNvSpPr/>
            <p:nvPr/>
          </p:nvSpPr>
          <p:spPr bwMode="auto">
            <a:xfrm>
              <a:off x="4153397" y="5172597"/>
              <a:ext cx="1048462" cy="648000"/>
            </a:xfrm>
            <a:custGeom>
              <a:avLst/>
              <a:gdLst>
                <a:gd name="T0" fmla="*/ 0 w 900"/>
                <a:gd name="T1" fmla="*/ 650 h 650"/>
                <a:gd name="T2" fmla="*/ 900 w 900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0" h="650">
                  <a:moveTo>
                    <a:pt x="0" y="650"/>
                  </a:moveTo>
                  <a:lnTo>
                    <a:pt x="900" y="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3721397" y="559953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04075" y="4290743"/>
            <a:ext cx="2504559" cy="1583831"/>
            <a:chOff x="2604074" y="4138342"/>
            <a:chExt cx="2504559" cy="1583831"/>
          </a:xfrm>
          <a:solidFill>
            <a:srgbClr val="D2D2D2"/>
          </a:solidFill>
        </p:grpSpPr>
        <p:sp>
          <p:nvSpPr>
            <p:cNvPr id="44" name="Freeform 45"/>
            <p:cNvSpPr/>
            <p:nvPr/>
          </p:nvSpPr>
          <p:spPr bwMode="auto">
            <a:xfrm>
              <a:off x="3020951" y="4138342"/>
              <a:ext cx="1169988" cy="705009"/>
            </a:xfrm>
            <a:custGeom>
              <a:avLst/>
              <a:gdLst>
                <a:gd name="T0" fmla="*/ 0 w 1028"/>
                <a:gd name="T1" fmla="*/ 650 h 650"/>
                <a:gd name="T2" fmla="*/ 1028 w 1028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8" h="650">
                  <a:moveTo>
                    <a:pt x="0" y="650"/>
                  </a:moveTo>
                  <a:lnTo>
                    <a:pt x="1028" y="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6"/>
            <p:cNvSpPr/>
            <p:nvPr/>
          </p:nvSpPr>
          <p:spPr bwMode="auto">
            <a:xfrm>
              <a:off x="2908873" y="5074173"/>
              <a:ext cx="864000" cy="648000"/>
            </a:xfrm>
            <a:custGeom>
              <a:avLst/>
              <a:gdLst>
                <a:gd name="T0" fmla="*/ 0 w 629"/>
                <a:gd name="T1" fmla="*/ 0 h 645"/>
                <a:gd name="T2" fmla="*/ 629 w 629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9" h="645">
                  <a:moveTo>
                    <a:pt x="0" y="0"/>
                  </a:moveTo>
                  <a:lnTo>
                    <a:pt x="629" y="645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7"/>
            <p:cNvSpPr/>
            <p:nvPr/>
          </p:nvSpPr>
          <p:spPr bwMode="auto">
            <a:xfrm>
              <a:off x="3020633" y="4999244"/>
              <a:ext cx="2088000" cy="1588"/>
            </a:xfrm>
            <a:custGeom>
              <a:avLst/>
              <a:gdLst>
                <a:gd name="T0" fmla="*/ 0 w 1711"/>
                <a:gd name="T1" fmla="*/ 1 h 1"/>
                <a:gd name="T2" fmla="*/ 1711 w 171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11" h="1">
                  <a:moveTo>
                    <a:pt x="0" y="1"/>
                  </a:moveTo>
                  <a:lnTo>
                    <a:pt x="1711" y="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2604074" y="474609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5092003" y="4913737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010268" y="4444649"/>
            <a:ext cx="187836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拓扑序列：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7672637" y="4523744"/>
            <a:ext cx="432000" cy="432000"/>
          </a:xfrm>
          <a:prstGeom prst="ellipse">
            <a:avLst/>
          </a:prstGeom>
          <a:noFill/>
          <a:ln w="28575">
            <a:noFill/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8218925" y="4523744"/>
            <a:ext cx="432000" cy="432000"/>
          </a:xfrm>
          <a:prstGeom prst="ellipse">
            <a:avLst/>
          </a:prstGeom>
          <a:noFill/>
          <a:ln w="28575">
            <a:noFill/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9311501" y="4523744"/>
            <a:ext cx="432000" cy="432000"/>
          </a:xfrm>
          <a:prstGeom prst="ellipse">
            <a:avLst/>
          </a:prstGeom>
          <a:noFill/>
          <a:ln w="28575">
            <a:noFill/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9857790" y="4523744"/>
            <a:ext cx="432000" cy="432000"/>
          </a:xfrm>
          <a:prstGeom prst="ellipse">
            <a:avLst/>
          </a:prstGeom>
          <a:noFill/>
          <a:ln w="28575">
            <a:noFill/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7"/>
          <p:cNvSpPr>
            <a:spLocks noChangeArrowheads="1"/>
          </p:cNvSpPr>
          <p:nvPr/>
        </p:nvSpPr>
        <p:spPr bwMode="auto">
          <a:xfrm>
            <a:off x="8765213" y="4523744"/>
            <a:ext cx="432000" cy="432000"/>
          </a:xfrm>
          <a:prstGeom prst="ellipse">
            <a:avLst/>
          </a:prstGeom>
          <a:noFill/>
          <a:ln w="28575">
            <a:noFill/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0404079" y="4523744"/>
            <a:ext cx="432000" cy="432000"/>
          </a:xfrm>
          <a:prstGeom prst="ellipse">
            <a:avLst/>
          </a:prstGeom>
          <a:noFill/>
          <a:ln w="28575">
            <a:noFill/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10950368" y="4523744"/>
            <a:ext cx="432000" cy="432000"/>
          </a:xfrm>
          <a:prstGeom prst="ellipse">
            <a:avLst/>
          </a:prstGeom>
          <a:noFill/>
          <a:ln w="28575">
            <a:noFill/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43680"/>
              </p:ext>
            </p:extLst>
          </p:nvPr>
        </p:nvGraphicFramePr>
        <p:xfrm>
          <a:off x="5524003" y="3807726"/>
          <a:ext cx="6212634" cy="5732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1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20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21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7" grpId="0" animBg="1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42309" y="4580864"/>
            <a:ext cx="3393691" cy="769235"/>
          </a:xfrm>
        </p:spPr>
        <p:txBody>
          <a:bodyPr/>
          <a:lstStyle/>
          <a:p>
            <a:r>
              <a:rPr lang="en-US" altLang="zh-CN" smtClean="0"/>
              <a:t>3690415827</a:t>
            </a:r>
            <a:endParaRPr lang="zh-CN" altLang="en-US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广度优先搜索拓扑排序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49" y="1620351"/>
            <a:ext cx="5900712" cy="20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38168" y="3079116"/>
            <a:ext cx="10744200" cy="2785378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算法：拓扑排序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TopSort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输入：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输出：拓扑序列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重复下述操作，直到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全部顶点，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网中不存在没有前驱的顶点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网中选择一个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没有前驱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的顶点并且输出；</a:t>
            </a:r>
          </a:p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1.2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网中删去该顶点，并且删去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所有以该顶点为尾的弧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68648" y="876298"/>
            <a:ext cx="4847796" cy="523220"/>
            <a:chOff x="638167" y="1013457"/>
            <a:chExt cx="4847796" cy="523220"/>
          </a:xfrm>
        </p:grpSpPr>
        <p:grpSp>
          <p:nvGrpSpPr>
            <p:cNvPr id="21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1222567" y="1013457"/>
              <a:ext cx="4263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图采用什么存储结构呢？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46923" y="877094"/>
            <a:ext cx="2591237" cy="523220"/>
            <a:chOff x="5546923" y="877094"/>
            <a:chExt cx="2591237" cy="523220"/>
          </a:xfrm>
        </p:grpSpPr>
        <p:sp>
          <p:nvSpPr>
            <p:cNvPr id="28" name="右箭头 27"/>
            <p:cNvSpPr/>
            <p:nvPr/>
          </p:nvSpPr>
          <p:spPr>
            <a:xfrm>
              <a:off x="5546923" y="97226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6305803" y="877094"/>
              <a:ext cx="183235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邻接表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8648" y="1546786"/>
            <a:ext cx="6522854" cy="523220"/>
            <a:chOff x="638167" y="1013457"/>
            <a:chExt cx="6522854" cy="523220"/>
          </a:xfrm>
        </p:grpSpPr>
        <p:grpSp>
          <p:nvGrpSpPr>
            <p:cNvPr id="17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59384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邻接表中，如何求顶点的入度？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42542" y="1553365"/>
            <a:ext cx="4648419" cy="523220"/>
            <a:chOff x="5546923" y="877094"/>
            <a:chExt cx="4648419" cy="523220"/>
          </a:xfrm>
        </p:grpSpPr>
        <p:sp>
          <p:nvSpPr>
            <p:cNvPr id="35" name="右箭头 34"/>
            <p:cNvSpPr/>
            <p:nvPr/>
          </p:nvSpPr>
          <p:spPr>
            <a:xfrm>
              <a:off x="5546923" y="97226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6305803" y="877094"/>
              <a:ext cx="38895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表中增加入度域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68647" y="2217275"/>
            <a:ext cx="5135796" cy="523220"/>
            <a:chOff x="638167" y="1013457"/>
            <a:chExt cx="5135796" cy="523220"/>
          </a:xfrm>
        </p:grpSpPr>
        <p:grpSp>
          <p:nvGrpSpPr>
            <p:cNvPr id="42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1222567" y="1013457"/>
              <a:ext cx="4551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如何查找没有前驱的顶点？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019364" y="2233312"/>
            <a:ext cx="3496347" cy="523220"/>
            <a:chOff x="5546923" y="877094"/>
            <a:chExt cx="3496347" cy="523220"/>
          </a:xfrm>
        </p:grpSpPr>
        <p:sp>
          <p:nvSpPr>
            <p:cNvPr id="49" name="右箭头 48"/>
            <p:cNvSpPr/>
            <p:nvPr/>
          </p:nvSpPr>
          <p:spPr>
            <a:xfrm>
              <a:off x="5546923" y="97226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 Box 2"/>
            <p:cNvSpPr txBox="1">
              <a:spLocks noChangeArrowheads="1"/>
            </p:cNvSpPr>
            <p:nvPr/>
          </p:nvSpPr>
          <p:spPr bwMode="auto">
            <a:xfrm>
              <a:off x="6305803" y="877094"/>
              <a:ext cx="27374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设置栈或队列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06502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60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3522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顶点表的结点结构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277369" y="2909796"/>
            <a:ext cx="2700337" cy="4429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10800" rIns="0" bIns="10800"/>
          <a:lstStyle/>
          <a:p>
            <a:pPr algn="just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in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vertex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firstEdge</a:t>
            </a:r>
            <a:endParaRPr lang="en-US" altLang="zh-CN" sz="2400" dirty="0">
              <a:solidFill>
                <a:schemeClr val="tx1"/>
              </a:solidFill>
              <a:cs typeface="Angsana New" panose="02020603050405020304" pitchFamily="18" charset="-34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81830" y="3500465"/>
            <a:ext cx="1537000" cy="2645175"/>
            <a:chOff x="1696144" y="3014939"/>
            <a:chExt cx="1537000" cy="2645175"/>
          </a:xfrm>
          <a:solidFill>
            <a:srgbClr val="D2D2D2"/>
          </a:solidFill>
        </p:grpSpPr>
        <p:sp>
          <p:nvSpPr>
            <p:cNvPr id="39" name="Line 3"/>
            <p:cNvSpPr>
              <a:spLocks noChangeShapeType="1"/>
            </p:cNvSpPr>
            <p:nvPr/>
          </p:nvSpPr>
          <p:spPr bwMode="auto">
            <a:xfrm flipH="1">
              <a:off x="2126774" y="3237707"/>
              <a:ext cx="666000" cy="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"/>
            <p:cNvSpPr>
              <a:spLocks noChangeShapeType="1"/>
            </p:cNvSpPr>
            <p:nvPr/>
          </p:nvSpPr>
          <p:spPr bwMode="auto">
            <a:xfrm>
              <a:off x="3017044" y="3466307"/>
              <a:ext cx="0" cy="64800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5"/>
            <p:cNvSpPr>
              <a:spLocks noChangeShapeType="1"/>
            </p:cNvSpPr>
            <p:nvPr/>
          </p:nvSpPr>
          <p:spPr bwMode="auto">
            <a:xfrm>
              <a:off x="3017044" y="4569618"/>
              <a:ext cx="0" cy="66600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V="1">
              <a:off x="2142331" y="5461159"/>
              <a:ext cx="666000" cy="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1899444" y="4550569"/>
              <a:ext cx="0" cy="66600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2125820" y="4358164"/>
              <a:ext cx="666000" cy="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 flipV="1">
              <a:off x="1912144" y="3446939"/>
              <a:ext cx="0" cy="64800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 flipV="1">
              <a:off x="2051525" y="3379629"/>
              <a:ext cx="792000" cy="81438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 flipV="1">
              <a:off x="2064544" y="4481989"/>
              <a:ext cx="792000" cy="80803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Oval 7"/>
            <p:cNvSpPr>
              <a:spLocks noChangeArrowheads="1"/>
            </p:cNvSpPr>
            <p:nvPr/>
          </p:nvSpPr>
          <p:spPr bwMode="auto">
            <a:xfrm>
              <a:off x="1696144" y="301493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2801144" y="301493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2801144" y="4121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1696144" y="4121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7"/>
            <p:cNvSpPr>
              <a:spLocks noChangeArrowheads="1"/>
            </p:cNvSpPr>
            <p:nvPr/>
          </p:nvSpPr>
          <p:spPr bwMode="auto">
            <a:xfrm>
              <a:off x="1696144" y="522811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2801144" y="522811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245862" y="3911017"/>
            <a:ext cx="2833688" cy="431801"/>
            <a:chOff x="7037706" y="3052712"/>
            <a:chExt cx="2833688" cy="431801"/>
          </a:xfrm>
        </p:grpSpPr>
        <p:sp>
          <p:nvSpPr>
            <p:cNvPr id="112" name="Line 196"/>
            <p:cNvSpPr>
              <a:spLocks noChangeShapeType="1"/>
            </p:cNvSpPr>
            <p:nvPr/>
          </p:nvSpPr>
          <p:spPr bwMode="auto">
            <a:xfrm>
              <a:off x="8425181" y="3297187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Rectangle 197"/>
            <p:cNvSpPr>
              <a:spLocks noChangeArrowheads="1"/>
            </p:cNvSpPr>
            <p:nvPr/>
          </p:nvSpPr>
          <p:spPr bwMode="auto">
            <a:xfrm>
              <a:off x="7847331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" name="Line 198"/>
            <p:cNvSpPr>
              <a:spLocks noChangeShapeType="1"/>
            </p:cNvSpPr>
            <p:nvPr/>
          </p:nvSpPr>
          <p:spPr bwMode="auto">
            <a:xfrm>
              <a:off x="7037706" y="3289250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9"/>
            <p:cNvSpPr>
              <a:spLocks noChangeShapeType="1"/>
            </p:cNvSpPr>
            <p:nvPr/>
          </p:nvSpPr>
          <p:spPr bwMode="auto">
            <a:xfrm>
              <a:off x="8236269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" name="Rectangle 200"/>
            <p:cNvSpPr>
              <a:spLocks noChangeArrowheads="1"/>
            </p:cNvSpPr>
            <p:nvPr/>
          </p:nvSpPr>
          <p:spPr bwMode="auto">
            <a:xfrm>
              <a:off x="9115744" y="3052712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17" name="Line 201"/>
            <p:cNvSpPr>
              <a:spLocks noChangeShapeType="1"/>
            </p:cNvSpPr>
            <p:nvPr/>
          </p:nvSpPr>
          <p:spPr bwMode="auto">
            <a:xfrm>
              <a:off x="9504681" y="3057475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45862" y="4444099"/>
            <a:ext cx="2835276" cy="431801"/>
            <a:chOff x="6681981" y="3712578"/>
            <a:chExt cx="2835276" cy="431801"/>
          </a:xfrm>
        </p:grpSpPr>
        <p:sp>
          <p:nvSpPr>
            <p:cNvPr id="119" name="Line 204"/>
            <p:cNvSpPr>
              <a:spLocks noChangeShapeType="1"/>
            </p:cNvSpPr>
            <p:nvPr/>
          </p:nvSpPr>
          <p:spPr bwMode="auto">
            <a:xfrm>
              <a:off x="8078982" y="3941178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05"/>
            <p:cNvSpPr>
              <a:spLocks noChangeShapeType="1"/>
            </p:cNvSpPr>
            <p:nvPr/>
          </p:nvSpPr>
          <p:spPr bwMode="auto">
            <a:xfrm>
              <a:off x="6681981" y="3957053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Rectangle 206"/>
            <p:cNvSpPr>
              <a:spLocks noChangeArrowheads="1"/>
            </p:cNvSpPr>
            <p:nvPr/>
          </p:nvSpPr>
          <p:spPr bwMode="auto">
            <a:xfrm>
              <a:off x="7490019" y="3712578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3" name="Line 207"/>
            <p:cNvSpPr>
              <a:spLocks noChangeShapeType="1"/>
            </p:cNvSpPr>
            <p:nvPr/>
          </p:nvSpPr>
          <p:spPr bwMode="auto">
            <a:xfrm>
              <a:off x="7878956" y="3717341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Rectangle 210"/>
            <p:cNvSpPr>
              <a:spLocks noChangeArrowheads="1"/>
            </p:cNvSpPr>
            <p:nvPr/>
          </p:nvSpPr>
          <p:spPr bwMode="auto">
            <a:xfrm>
              <a:off x="8761607" y="3712578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25" name="Line 211"/>
            <p:cNvSpPr>
              <a:spLocks noChangeShapeType="1"/>
            </p:cNvSpPr>
            <p:nvPr/>
          </p:nvSpPr>
          <p:spPr bwMode="auto">
            <a:xfrm>
              <a:off x="9150545" y="3717340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" name="Text Box 10"/>
          <p:cNvSpPr txBox="1">
            <a:spLocks noChangeArrowheads="1"/>
          </p:cNvSpPr>
          <p:nvPr/>
        </p:nvSpPr>
        <p:spPr bwMode="auto">
          <a:xfrm>
            <a:off x="4729480" y="3316323"/>
            <a:ext cx="391795" cy="2919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ts val="4000"/>
              </a:lnSpc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algn="just" eaLnBrk="0" hangingPunct="0">
              <a:lnSpc>
                <a:spcPts val="4000"/>
              </a:lnSpc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just" eaLnBrk="0" hangingPunct="0">
              <a:lnSpc>
                <a:spcPts val="4000"/>
              </a:lnSpc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just" eaLnBrk="0" hangingPunct="0">
              <a:lnSpc>
                <a:spcPts val="4000"/>
              </a:lnSpc>
            </a:pPr>
            <a:r>
              <a:rPr lang="zh-CN" altLang="en-US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7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ts val="4000"/>
              </a:lnSpc>
            </a:pPr>
            <a:r>
              <a:rPr lang="en-US" altLang="zh-CN" sz="27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just" eaLnBrk="0" hangingPunct="0">
              <a:lnSpc>
                <a:spcPts val="4000"/>
              </a:lnSpc>
            </a:pPr>
            <a:r>
              <a:rPr lang="en-US" altLang="zh-CN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en-US" sz="2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7250624" y="5520423"/>
            <a:ext cx="4196376" cy="431800"/>
            <a:chOff x="7042469" y="4662119"/>
            <a:chExt cx="4196376" cy="431800"/>
          </a:xfrm>
        </p:grpSpPr>
        <p:sp>
          <p:nvSpPr>
            <p:cNvPr id="142" name="Line 203"/>
            <p:cNvSpPr>
              <a:spLocks noChangeShapeType="1"/>
            </p:cNvSpPr>
            <p:nvPr/>
          </p:nvSpPr>
          <p:spPr bwMode="auto">
            <a:xfrm>
              <a:off x="8461220" y="4892306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Rectangle 208"/>
            <p:cNvSpPr>
              <a:spLocks noChangeArrowheads="1"/>
            </p:cNvSpPr>
            <p:nvPr/>
          </p:nvSpPr>
          <p:spPr bwMode="auto">
            <a:xfrm>
              <a:off x="9135907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" name="Line 209"/>
            <p:cNvSpPr>
              <a:spLocks noChangeShapeType="1"/>
            </p:cNvSpPr>
            <p:nvPr/>
          </p:nvSpPr>
          <p:spPr bwMode="auto">
            <a:xfrm>
              <a:off x="9524845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Rectangle 217"/>
            <p:cNvSpPr>
              <a:spLocks noChangeArrowheads="1"/>
            </p:cNvSpPr>
            <p:nvPr/>
          </p:nvSpPr>
          <p:spPr bwMode="auto">
            <a:xfrm>
              <a:off x="7844793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6" name="Line 218"/>
            <p:cNvSpPr>
              <a:spLocks noChangeShapeType="1"/>
            </p:cNvSpPr>
            <p:nvPr/>
          </p:nvSpPr>
          <p:spPr bwMode="auto">
            <a:xfrm>
              <a:off x="8248018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Line 220"/>
            <p:cNvSpPr>
              <a:spLocks noChangeShapeType="1"/>
            </p:cNvSpPr>
            <p:nvPr/>
          </p:nvSpPr>
          <p:spPr bwMode="auto">
            <a:xfrm>
              <a:off x="7042469" y="4862779"/>
              <a:ext cx="8064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Rectangle 221"/>
            <p:cNvSpPr>
              <a:spLocks noChangeArrowheads="1"/>
            </p:cNvSpPr>
            <p:nvPr/>
          </p:nvSpPr>
          <p:spPr bwMode="auto">
            <a:xfrm>
              <a:off x="10483195" y="4662119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49" name="Line 222"/>
            <p:cNvSpPr>
              <a:spLocks noChangeShapeType="1"/>
            </p:cNvSpPr>
            <p:nvPr/>
          </p:nvSpPr>
          <p:spPr bwMode="auto">
            <a:xfrm>
              <a:off x="10872133" y="4662119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" name="Line 203"/>
            <p:cNvSpPr>
              <a:spLocks noChangeShapeType="1"/>
            </p:cNvSpPr>
            <p:nvPr/>
          </p:nvSpPr>
          <p:spPr bwMode="auto">
            <a:xfrm>
              <a:off x="9803137" y="490073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95289" y="3352711"/>
            <a:ext cx="810056" cy="3024000"/>
            <a:chOff x="5222923" y="2621191"/>
            <a:chExt cx="810056" cy="3024000"/>
          </a:xfrm>
        </p:grpSpPr>
        <p:sp>
          <p:nvSpPr>
            <p:cNvPr id="133" name="Text Box 11"/>
            <p:cNvSpPr txBox="1">
              <a:spLocks noChangeArrowheads="1"/>
            </p:cNvSpPr>
            <p:nvPr/>
          </p:nvSpPr>
          <p:spPr bwMode="auto">
            <a:xfrm>
              <a:off x="5222923" y="2621191"/>
              <a:ext cx="792000" cy="3024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4000"/>
                </a:lnSpc>
              </a:pPr>
              <a:r>
                <a:rPr lang="zh-CN" altLang="en-US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0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1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2</a:t>
              </a:r>
              <a:r>
                <a:rPr lang="en-US" altLang="zh-CN" b="0" dirty="0" smtClean="0"/>
                <a:t>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/>
                <a:t> </a:t>
              </a: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3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i="1" dirty="0" smtClean="0"/>
                <a:t>v</a:t>
              </a:r>
              <a:r>
                <a:rPr lang="en-US" altLang="zh-CN" b="0" baseline="-25000" dirty="0"/>
                <a:t>4</a:t>
              </a:r>
              <a:endParaRPr lang="en-US" altLang="zh-CN" b="0" baseline="-25000" dirty="0" smtClean="0"/>
            </a:p>
            <a:p>
              <a:pPr algn="ctr">
                <a:lnSpc>
                  <a:spcPts val="4000"/>
                </a:lnSpc>
              </a:pPr>
              <a:r>
                <a:rPr lang="en-US" altLang="zh-CN" b="0" i="1" dirty="0" smtClean="0"/>
                <a:t>v</a:t>
              </a:r>
              <a:r>
                <a:rPr lang="en-US" altLang="zh-CN" b="0" baseline="-25000" dirty="0" smtClean="0"/>
                <a:t>5</a:t>
              </a:r>
              <a:r>
                <a:rPr lang="en-US" altLang="zh-CN" b="0" dirty="0" smtClean="0"/>
                <a:t>        </a:t>
              </a:r>
              <a:endParaRPr lang="en-US" altLang="zh-CN" b="0" dirty="0"/>
            </a:p>
          </p:txBody>
        </p:sp>
        <p:sp>
          <p:nvSpPr>
            <p:cNvPr id="134" name="Line 14"/>
            <p:cNvSpPr>
              <a:spLocks noChangeShapeType="1"/>
            </p:cNvSpPr>
            <p:nvPr/>
          </p:nvSpPr>
          <p:spPr bwMode="auto">
            <a:xfrm>
              <a:off x="5222923" y="3143478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5"/>
            <p:cNvSpPr>
              <a:spLocks noChangeShapeType="1"/>
            </p:cNvSpPr>
            <p:nvPr/>
          </p:nvSpPr>
          <p:spPr bwMode="auto">
            <a:xfrm>
              <a:off x="5222923" y="3665766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6"/>
            <p:cNvSpPr>
              <a:spLocks noChangeShapeType="1"/>
            </p:cNvSpPr>
            <p:nvPr/>
          </p:nvSpPr>
          <p:spPr bwMode="auto">
            <a:xfrm>
              <a:off x="5222923" y="4159161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6"/>
            <p:cNvSpPr>
              <a:spLocks noChangeShapeType="1"/>
            </p:cNvSpPr>
            <p:nvPr/>
          </p:nvSpPr>
          <p:spPr bwMode="auto">
            <a:xfrm>
              <a:off x="5222923" y="4652892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6"/>
            <p:cNvSpPr>
              <a:spLocks noChangeShapeType="1"/>
            </p:cNvSpPr>
            <p:nvPr/>
          </p:nvSpPr>
          <p:spPr bwMode="auto">
            <a:xfrm>
              <a:off x="5240979" y="5157133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245862" y="4976785"/>
            <a:ext cx="2833688" cy="444897"/>
            <a:chOff x="6681981" y="4245264"/>
            <a:chExt cx="2833688" cy="444897"/>
          </a:xfrm>
        </p:grpSpPr>
        <p:sp>
          <p:nvSpPr>
            <p:cNvPr id="138" name="Rectangle 215"/>
            <p:cNvSpPr>
              <a:spLocks noChangeArrowheads="1"/>
            </p:cNvSpPr>
            <p:nvPr/>
          </p:nvSpPr>
          <p:spPr bwMode="auto">
            <a:xfrm>
              <a:off x="8760019" y="4258361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39" name="Line 216"/>
            <p:cNvSpPr>
              <a:spLocks noChangeShapeType="1"/>
            </p:cNvSpPr>
            <p:nvPr/>
          </p:nvSpPr>
          <p:spPr bwMode="auto">
            <a:xfrm>
              <a:off x="9148956" y="4263123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Line 205"/>
            <p:cNvSpPr>
              <a:spLocks noChangeShapeType="1"/>
            </p:cNvSpPr>
            <p:nvPr/>
          </p:nvSpPr>
          <p:spPr bwMode="auto">
            <a:xfrm>
              <a:off x="6681981" y="4464050"/>
              <a:ext cx="8159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04"/>
            <p:cNvSpPr>
              <a:spLocks noChangeShapeType="1"/>
            </p:cNvSpPr>
            <p:nvPr/>
          </p:nvSpPr>
          <p:spPr bwMode="auto">
            <a:xfrm>
              <a:off x="8078982" y="4473864"/>
              <a:ext cx="69215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Rectangle 206"/>
            <p:cNvSpPr>
              <a:spLocks noChangeArrowheads="1"/>
            </p:cNvSpPr>
            <p:nvPr/>
          </p:nvSpPr>
          <p:spPr bwMode="auto">
            <a:xfrm>
              <a:off x="7490019" y="4245264"/>
              <a:ext cx="7556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57" name="Line 207"/>
            <p:cNvSpPr>
              <a:spLocks noChangeShapeType="1"/>
            </p:cNvSpPr>
            <p:nvPr/>
          </p:nvSpPr>
          <p:spPr bwMode="auto">
            <a:xfrm>
              <a:off x="7878956" y="4250027"/>
              <a:ext cx="0" cy="4270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80327" y="3352709"/>
            <a:ext cx="810056" cy="3024000"/>
            <a:chOff x="6680327" y="3108869"/>
            <a:chExt cx="810056" cy="3024000"/>
          </a:xfrm>
        </p:grpSpPr>
        <p:sp>
          <p:nvSpPr>
            <p:cNvPr id="128" name="Line 14"/>
            <p:cNvSpPr>
              <a:spLocks noChangeShapeType="1"/>
            </p:cNvSpPr>
            <p:nvPr/>
          </p:nvSpPr>
          <p:spPr bwMode="auto">
            <a:xfrm>
              <a:off x="6680327" y="3628372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4"/>
            <p:cNvSpPr>
              <a:spLocks noChangeShapeType="1"/>
            </p:cNvSpPr>
            <p:nvPr/>
          </p:nvSpPr>
          <p:spPr bwMode="auto">
            <a:xfrm>
              <a:off x="6680327" y="4168333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4"/>
            <p:cNvSpPr>
              <a:spLocks noChangeShapeType="1"/>
            </p:cNvSpPr>
            <p:nvPr/>
          </p:nvSpPr>
          <p:spPr bwMode="auto">
            <a:xfrm>
              <a:off x="6680327" y="4647793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4"/>
            <p:cNvSpPr>
              <a:spLocks noChangeShapeType="1"/>
            </p:cNvSpPr>
            <p:nvPr/>
          </p:nvSpPr>
          <p:spPr bwMode="auto">
            <a:xfrm>
              <a:off x="6680327" y="5141524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4"/>
            <p:cNvSpPr>
              <a:spLocks noChangeShapeType="1"/>
            </p:cNvSpPr>
            <p:nvPr/>
          </p:nvSpPr>
          <p:spPr bwMode="auto">
            <a:xfrm>
              <a:off x="6698383" y="5645765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11"/>
            <p:cNvSpPr txBox="1">
              <a:spLocks noChangeArrowheads="1"/>
            </p:cNvSpPr>
            <p:nvPr/>
          </p:nvSpPr>
          <p:spPr bwMode="auto">
            <a:xfrm>
              <a:off x="6685483" y="3108869"/>
              <a:ext cx="792000" cy="3024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73559" y="3408728"/>
            <a:ext cx="513965" cy="2962087"/>
            <a:chOff x="6848161" y="3169493"/>
            <a:chExt cx="513965" cy="2962087"/>
          </a:xfrm>
        </p:grpSpPr>
        <p:sp>
          <p:nvSpPr>
            <p:cNvPr id="2" name="矩形 1"/>
            <p:cNvSpPr/>
            <p:nvPr/>
          </p:nvSpPr>
          <p:spPr>
            <a:xfrm>
              <a:off x="6848161" y="31694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∧</a:t>
              </a:r>
              <a:endParaRPr lang="zh-CN" altLang="en-US" sz="2400" dirty="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6869683" y="56699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∧</a:t>
              </a:r>
              <a:endParaRPr lang="zh-CN" altLang="en-US" sz="2400" dirty="0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103289" y="3352711"/>
            <a:ext cx="810056" cy="3024000"/>
            <a:chOff x="5222923" y="2621191"/>
            <a:chExt cx="810056" cy="3024000"/>
          </a:xfrm>
        </p:grpSpPr>
        <p:sp>
          <p:nvSpPr>
            <p:cNvPr id="160" name="Text Box 11"/>
            <p:cNvSpPr txBox="1">
              <a:spLocks noChangeArrowheads="1"/>
            </p:cNvSpPr>
            <p:nvPr/>
          </p:nvSpPr>
          <p:spPr bwMode="auto">
            <a:xfrm>
              <a:off x="5222923" y="2621191"/>
              <a:ext cx="792000" cy="3024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algn="ctr">
                <a:lnSpc>
                  <a:spcPts val="4000"/>
                </a:lnSpc>
              </a:pPr>
              <a:r>
                <a:rPr lang="en-US" altLang="zh-CN" b="0" dirty="0" smtClean="0"/>
                <a:t>3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 smtClean="0"/>
                <a:t>0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 smtClean="0"/>
                <a:t>1    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 smtClean="0"/>
                <a:t>3</a:t>
              </a:r>
              <a:r>
                <a:rPr lang="en-US" altLang="zh-CN" b="0" baseline="-25000" dirty="0" smtClean="0"/>
                <a:t> </a:t>
              </a:r>
              <a:endParaRPr lang="en-US" altLang="zh-CN" b="0" dirty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 smtClean="0"/>
                <a:t>0</a:t>
              </a:r>
              <a:endParaRPr lang="en-US" altLang="zh-CN" b="0" baseline="-25000" dirty="0" smtClean="0"/>
            </a:p>
            <a:p>
              <a:pPr algn="ctr">
                <a:lnSpc>
                  <a:spcPts val="4000"/>
                </a:lnSpc>
              </a:pPr>
              <a:r>
                <a:rPr lang="en-US" altLang="zh-CN" b="0" dirty="0" smtClean="0"/>
                <a:t>2        </a:t>
              </a:r>
              <a:endParaRPr lang="en-US" altLang="zh-CN" b="0" dirty="0"/>
            </a:p>
          </p:txBody>
        </p:sp>
        <p:sp>
          <p:nvSpPr>
            <p:cNvPr id="161" name="Line 14"/>
            <p:cNvSpPr>
              <a:spLocks noChangeShapeType="1"/>
            </p:cNvSpPr>
            <p:nvPr/>
          </p:nvSpPr>
          <p:spPr bwMode="auto">
            <a:xfrm>
              <a:off x="5222923" y="3143478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62" name="Line 15"/>
            <p:cNvSpPr>
              <a:spLocks noChangeShapeType="1"/>
            </p:cNvSpPr>
            <p:nvPr/>
          </p:nvSpPr>
          <p:spPr bwMode="auto">
            <a:xfrm>
              <a:off x="5222923" y="3665766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>
              <a:off x="5222923" y="4159161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64" name="Line 16"/>
            <p:cNvSpPr>
              <a:spLocks noChangeShapeType="1"/>
            </p:cNvSpPr>
            <p:nvPr/>
          </p:nvSpPr>
          <p:spPr bwMode="auto">
            <a:xfrm>
              <a:off x="5222923" y="4652892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>
              <a:off x="5240979" y="5157133"/>
              <a:ext cx="792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Rectangle 12"/>
          <p:cNvSpPr>
            <a:spLocks noChangeArrowheads="1"/>
          </p:cNvSpPr>
          <p:nvPr/>
        </p:nvSpPr>
        <p:spPr bwMode="auto">
          <a:xfrm>
            <a:off x="3422302" y="5246568"/>
            <a:ext cx="735372" cy="4726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" name="Rectangle 12"/>
          <p:cNvSpPr>
            <a:spLocks noChangeArrowheads="1"/>
          </p:cNvSpPr>
          <p:nvPr/>
        </p:nvSpPr>
        <p:spPr bwMode="auto">
          <a:xfrm>
            <a:off x="3407062" y="4736327"/>
            <a:ext cx="735372" cy="4726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01823" y="3715078"/>
            <a:ext cx="877975" cy="2661497"/>
            <a:chOff x="3301822" y="3105477"/>
            <a:chExt cx="877975" cy="2661497"/>
          </a:xfrm>
        </p:grpSpPr>
        <p:grpSp>
          <p:nvGrpSpPr>
            <p:cNvPr id="167" name="组合 166"/>
            <p:cNvGrpSpPr/>
            <p:nvPr/>
          </p:nvGrpSpPr>
          <p:grpSpPr>
            <a:xfrm>
              <a:off x="3301822" y="3105477"/>
              <a:ext cx="877975" cy="2032919"/>
              <a:chOff x="2286000" y="2128520"/>
              <a:chExt cx="1418376" cy="2787240"/>
            </a:xfrm>
          </p:grpSpPr>
          <p:sp>
            <p:nvSpPr>
              <p:cNvPr id="168" name="Line 8"/>
              <p:cNvSpPr>
                <a:spLocks noChangeShapeType="1"/>
              </p:cNvSpPr>
              <p:nvPr/>
            </p:nvSpPr>
            <p:spPr bwMode="auto">
              <a:xfrm>
                <a:off x="2316480" y="2128520"/>
                <a:ext cx="0" cy="277200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9"/>
              <p:cNvSpPr>
                <a:spLocks noChangeShapeType="1"/>
              </p:cNvSpPr>
              <p:nvPr/>
            </p:nvSpPr>
            <p:spPr bwMode="auto">
              <a:xfrm>
                <a:off x="2286000" y="4902200"/>
                <a:ext cx="1418376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Line 10"/>
              <p:cNvSpPr>
                <a:spLocks noChangeShapeType="1"/>
              </p:cNvSpPr>
              <p:nvPr/>
            </p:nvSpPr>
            <p:spPr bwMode="auto">
              <a:xfrm>
                <a:off x="3672840" y="2143760"/>
                <a:ext cx="0" cy="277200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9"/>
              <p:cNvSpPr>
                <a:spLocks noChangeShapeType="1"/>
              </p:cNvSpPr>
              <p:nvPr/>
            </p:nvSpPr>
            <p:spPr bwMode="auto">
              <a:xfrm>
                <a:off x="2286000" y="4216400"/>
                <a:ext cx="1368000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9"/>
              <p:cNvSpPr>
                <a:spLocks noChangeShapeType="1"/>
              </p:cNvSpPr>
              <p:nvPr/>
            </p:nvSpPr>
            <p:spPr bwMode="auto">
              <a:xfrm>
                <a:off x="2316480" y="3493770"/>
                <a:ext cx="1368000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9"/>
              <p:cNvSpPr>
                <a:spLocks noChangeShapeType="1"/>
              </p:cNvSpPr>
              <p:nvPr/>
            </p:nvSpPr>
            <p:spPr bwMode="auto">
              <a:xfrm>
                <a:off x="2316480" y="2771140"/>
                <a:ext cx="1368000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6" name="Rectangle 12"/>
            <p:cNvSpPr>
              <a:spLocks noChangeArrowheads="1"/>
            </p:cNvSpPr>
            <p:nvPr/>
          </p:nvSpPr>
          <p:spPr bwMode="auto">
            <a:xfrm>
              <a:off x="3376399" y="5294345"/>
              <a:ext cx="735372" cy="4726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tIns="0" anchor="ctr"/>
            <a:lstStyle/>
            <a:p>
              <a:pPr algn="ctr"/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1" name="矩形 120"/>
          <p:cNvSpPr/>
          <p:nvPr/>
        </p:nvSpPr>
        <p:spPr>
          <a:xfrm>
            <a:off x="701041" y="675978"/>
            <a:ext cx="4251960" cy="267765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&lt;class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VertexNode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vertex;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firstEdge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2388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7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84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6"/>
            <a:ext cx="1480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78511" y="1813560"/>
            <a:ext cx="10285730" cy="429768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TopSort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输入：有向图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输出：拓扑序列</a:t>
            </a:r>
          </a:p>
          <a:p>
            <a:pPr marL="457200" marR="0" lvl="1" indent="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初始化；累加器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初始化；</a:t>
            </a:r>
          </a:p>
          <a:p>
            <a:pPr marL="457200" marR="0" lvl="1" indent="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2.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扫描顶点表，将入度为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的顶点压栈；</a:t>
            </a:r>
          </a:p>
          <a:p>
            <a:pPr marL="0" marR="0" lvl="0" indent="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3.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当栈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非空时循环</a:t>
            </a:r>
          </a:p>
          <a:p>
            <a:pPr marL="0" marR="0" lvl="0" indent="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 j =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栈顶元素出栈；输出顶点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count++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对顶点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的每一个邻接点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执行下述操作：</a:t>
            </a:r>
          </a:p>
          <a:p>
            <a:pPr marL="0" marR="0" lvl="0" indent="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3.2.1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将顶点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的入度减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3.2.2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如果顶点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的入度为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，则将顶点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入栈；</a:t>
            </a:r>
          </a:p>
          <a:p>
            <a:pPr marL="0" marR="0" lvl="0" indent="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4. if (count&lt;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vertexNum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输出有回路信息；</a:t>
            </a: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0022" y="937257"/>
            <a:ext cx="4047738" cy="523220"/>
            <a:chOff x="768102" y="906777"/>
            <a:chExt cx="4047738" cy="523220"/>
          </a:xfrm>
        </p:grpSpPr>
        <p:sp>
          <p:nvSpPr>
            <p:cNvPr id="101" name="Text Box 2"/>
            <p:cNvSpPr txBox="1">
              <a:spLocks noChangeArrowheads="1"/>
            </p:cNvSpPr>
            <p:nvPr/>
          </p:nvSpPr>
          <p:spPr bwMode="auto">
            <a:xfrm>
              <a:off x="1268287" y="906777"/>
              <a:ext cx="354755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图：带入度的邻接表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6" name="Group 82"/>
            <p:cNvGrpSpPr/>
            <p:nvPr/>
          </p:nvGrpSpPr>
          <p:grpSpPr>
            <a:xfrm>
              <a:off x="768102" y="967517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31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522983" y="937257"/>
            <a:ext cx="5617458" cy="523220"/>
            <a:chOff x="5690622" y="876297"/>
            <a:chExt cx="5617458" cy="523220"/>
          </a:xfrm>
        </p:grpSpPr>
        <p:sp>
          <p:nvSpPr>
            <p:cNvPr id="168" name="Text Box 2"/>
            <p:cNvSpPr txBox="1">
              <a:spLocks noChangeArrowheads="1"/>
            </p:cNvSpPr>
            <p:nvPr/>
          </p:nvSpPr>
          <p:spPr bwMode="auto">
            <a:xfrm>
              <a:off x="6190807" y="876297"/>
              <a:ext cx="51172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栈：入度为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的顶点（编号）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9" name="Group 82"/>
            <p:cNvGrpSpPr/>
            <p:nvPr/>
          </p:nvGrpSpPr>
          <p:grpSpPr>
            <a:xfrm>
              <a:off x="5690622" y="937037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70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03689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3"/>
          <p:cNvSpPr>
            <a:spLocks noChangeShapeType="1"/>
          </p:cNvSpPr>
          <p:nvPr/>
        </p:nvSpPr>
        <p:spPr bwMode="auto">
          <a:xfrm flipH="1">
            <a:off x="1167006" y="3513289"/>
            <a:ext cx="666000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2057276" y="3741889"/>
            <a:ext cx="0" cy="64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2057276" y="4845200"/>
            <a:ext cx="0" cy="666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V="1">
            <a:off x="1182563" y="5736741"/>
            <a:ext cx="666000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V="1">
            <a:off x="939676" y="4826151"/>
            <a:ext cx="0" cy="666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1166052" y="4633746"/>
            <a:ext cx="666000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V="1">
            <a:off x="952376" y="3722521"/>
            <a:ext cx="0" cy="64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H="1" flipV="1">
            <a:off x="1091758" y="3655211"/>
            <a:ext cx="792000" cy="814388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 flipV="1">
            <a:off x="1104776" y="4757572"/>
            <a:ext cx="792000" cy="808038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Oval 7"/>
          <p:cNvSpPr>
            <a:spLocks noChangeArrowheads="1"/>
          </p:cNvSpPr>
          <p:nvPr/>
        </p:nvSpPr>
        <p:spPr bwMode="auto">
          <a:xfrm>
            <a:off x="736376" y="329052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7"/>
          <p:cNvSpPr>
            <a:spLocks noChangeArrowheads="1"/>
          </p:cNvSpPr>
          <p:nvPr/>
        </p:nvSpPr>
        <p:spPr bwMode="auto">
          <a:xfrm>
            <a:off x="1841376" y="329052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1841376" y="4397109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7"/>
          <p:cNvSpPr>
            <a:spLocks noChangeArrowheads="1"/>
          </p:cNvSpPr>
          <p:nvPr/>
        </p:nvSpPr>
        <p:spPr bwMode="auto">
          <a:xfrm>
            <a:off x="736376" y="4397109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7"/>
          <p:cNvSpPr>
            <a:spLocks noChangeArrowheads="1"/>
          </p:cNvSpPr>
          <p:nvPr/>
        </p:nvSpPr>
        <p:spPr bwMode="auto">
          <a:xfrm>
            <a:off x="736376" y="550369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1841376" y="550369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9669" y="2894181"/>
            <a:ext cx="6717521" cy="3466915"/>
            <a:chOff x="4690588" y="2604620"/>
            <a:chExt cx="6717521" cy="3466915"/>
          </a:xfrm>
        </p:grpSpPr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5238478" y="2604620"/>
              <a:ext cx="2700337" cy="4429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10800" rIns="0" bIns="10800"/>
            <a:lstStyle/>
            <a:p>
              <a:pPr algn="just"/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in  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vertex  </a:t>
              </a:r>
              <a:r>
                <a:rPr lang="en-US" altLang="zh-CN" sz="2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firstedge</a:t>
              </a:r>
              <a:endParaRPr lang="en-US" altLang="zh-CN" sz="2400" dirty="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7206970" y="3605840"/>
              <a:ext cx="2833688" cy="431801"/>
              <a:chOff x="7037706" y="3052712"/>
              <a:chExt cx="2833688" cy="431801"/>
            </a:xfrm>
          </p:grpSpPr>
          <p:sp>
            <p:nvSpPr>
              <p:cNvPr id="112" name="Line 196"/>
              <p:cNvSpPr>
                <a:spLocks noChangeShapeType="1"/>
              </p:cNvSpPr>
              <p:nvPr/>
            </p:nvSpPr>
            <p:spPr bwMode="auto">
              <a:xfrm>
                <a:off x="8425181" y="3297187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Rectangle 197"/>
              <p:cNvSpPr>
                <a:spLocks noChangeArrowheads="1"/>
              </p:cNvSpPr>
              <p:nvPr/>
            </p:nvSpPr>
            <p:spPr bwMode="auto">
              <a:xfrm>
                <a:off x="7847331" y="3052712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Line 198"/>
              <p:cNvSpPr>
                <a:spLocks noChangeShapeType="1"/>
              </p:cNvSpPr>
              <p:nvPr/>
            </p:nvSpPr>
            <p:spPr bwMode="auto">
              <a:xfrm>
                <a:off x="7037706" y="3289250"/>
                <a:ext cx="815975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99"/>
              <p:cNvSpPr>
                <a:spLocks noChangeShapeType="1"/>
              </p:cNvSpPr>
              <p:nvPr/>
            </p:nvSpPr>
            <p:spPr bwMode="auto">
              <a:xfrm>
                <a:off x="8236269" y="3057475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200"/>
              <p:cNvSpPr>
                <a:spLocks noChangeArrowheads="1"/>
              </p:cNvSpPr>
              <p:nvPr/>
            </p:nvSpPr>
            <p:spPr bwMode="auto">
              <a:xfrm>
                <a:off x="9115744" y="3052712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117" name="Line 201"/>
              <p:cNvSpPr>
                <a:spLocks noChangeShapeType="1"/>
              </p:cNvSpPr>
              <p:nvPr/>
            </p:nvSpPr>
            <p:spPr bwMode="auto">
              <a:xfrm>
                <a:off x="9504681" y="3057475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7206970" y="4138922"/>
              <a:ext cx="2835276" cy="431801"/>
              <a:chOff x="6681981" y="3712578"/>
              <a:chExt cx="2835276" cy="431801"/>
            </a:xfrm>
          </p:grpSpPr>
          <p:sp>
            <p:nvSpPr>
              <p:cNvPr id="119" name="Line 204"/>
              <p:cNvSpPr>
                <a:spLocks noChangeShapeType="1"/>
              </p:cNvSpPr>
              <p:nvPr/>
            </p:nvSpPr>
            <p:spPr bwMode="auto">
              <a:xfrm>
                <a:off x="8078982" y="3941178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205"/>
              <p:cNvSpPr>
                <a:spLocks noChangeShapeType="1"/>
              </p:cNvSpPr>
              <p:nvPr/>
            </p:nvSpPr>
            <p:spPr bwMode="auto">
              <a:xfrm>
                <a:off x="6681981" y="3957053"/>
                <a:ext cx="815975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Rectangle 206"/>
              <p:cNvSpPr>
                <a:spLocks noChangeArrowheads="1"/>
              </p:cNvSpPr>
              <p:nvPr/>
            </p:nvSpPr>
            <p:spPr bwMode="auto">
              <a:xfrm>
                <a:off x="7490019" y="3712578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23" name="Line 207"/>
              <p:cNvSpPr>
                <a:spLocks noChangeShapeType="1"/>
              </p:cNvSpPr>
              <p:nvPr/>
            </p:nvSpPr>
            <p:spPr bwMode="auto">
              <a:xfrm>
                <a:off x="7878956" y="3717341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" name="Rectangle 210"/>
              <p:cNvSpPr>
                <a:spLocks noChangeArrowheads="1"/>
              </p:cNvSpPr>
              <p:nvPr/>
            </p:nvSpPr>
            <p:spPr bwMode="auto">
              <a:xfrm>
                <a:off x="8761607" y="3712578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125" name="Line 211"/>
              <p:cNvSpPr>
                <a:spLocks noChangeShapeType="1"/>
              </p:cNvSpPr>
              <p:nvPr/>
            </p:nvSpPr>
            <p:spPr bwMode="auto">
              <a:xfrm>
                <a:off x="9150545" y="3717340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4690588" y="3011147"/>
              <a:ext cx="391795" cy="2919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ts val="4000"/>
                </a:lnSpc>
              </a:pPr>
              <a:r>
                <a:rPr lang="en-US" altLang="zh-CN" sz="27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en-US" altLang="zh-CN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1" name="组合 140"/>
            <p:cNvGrpSpPr/>
            <p:nvPr/>
          </p:nvGrpSpPr>
          <p:grpSpPr>
            <a:xfrm>
              <a:off x="7211733" y="5215247"/>
              <a:ext cx="4196376" cy="431800"/>
              <a:chOff x="7042469" y="4662119"/>
              <a:chExt cx="4196376" cy="431800"/>
            </a:xfrm>
          </p:grpSpPr>
          <p:sp>
            <p:nvSpPr>
              <p:cNvPr id="142" name="Line 203"/>
              <p:cNvSpPr>
                <a:spLocks noChangeShapeType="1"/>
              </p:cNvSpPr>
              <p:nvPr/>
            </p:nvSpPr>
            <p:spPr bwMode="auto">
              <a:xfrm>
                <a:off x="8461220" y="4892306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Rectangle 208"/>
              <p:cNvSpPr>
                <a:spLocks noChangeArrowheads="1"/>
              </p:cNvSpPr>
              <p:nvPr/>
            </p:nvSpPr>
            <p:spPr bwMode="auto">
              <a:xfrm>
                <a:off x="9135907" y="4662119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Line 209"/>
              <p:cNvSpPr>
                <a:spLocks noChangeShapeType="1"/>
              </p:cNvSpPr>
              <p:nvPr/>
            </p:nvSpPr>
            <p:spPr bwMode="auto">
              <a:xfrm>
                <a:off x="9524845" y="466211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217"/>
              <p:cNvSpPr>
                <a:spLocks noChangeArrowheads="1"/>
              </p:cNvSpPr>
              <p:nvPr/>
            </p:nvSpPr>
            <p:spPr bwMode="auto">
              <a:xfrm>
                <a:off x="7844793" y="4662119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Line 218"/>
              <p:cNvSpPr>
                <a:spLocks noChangeShapeType="1"/>
              </p:cNvSpPr>
              <p:nvPr/>
            </p:nvSpPr>
            <p:spPr bwMode="auto">
              <a:xfrm>
                <a:off x="8248018" y="466211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Line 220"/>
              <p:cNvSpPr>
                <a:spLocks noChangeShapeType="1"/>
              </p:cNvSpPr>
              <p:nvPr/>
            </p:nvSpPr>
            <p:spPr bwMode="auto">
              <a:xfrm>
                <a:off x="7042469" y="4862779"/>
                <a:ext cx="8064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Rectangle 221"/>
              <p:cNvSpPr>
                <a:spLocks noChangeArrowheads="1"/>
              </p:cNvSpPr>
              <p:nvPr/>
            </p:nvSpPr>
            <p:spPr bwMode="auto">
              <a:xfrm>
                <a:off x="10483195" y="4662119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149" name="Line 222"/>
              <p:cNvSpPr>
                <a:spLocks noChangeShapeType="1"/>
              </p:cNvSpPr>
              <p:nvPr/>
            </p:nvSpPr>
            <p:spPr bwMode="auto">
              <a:xfrm>
                <a:off x="10872133" y="466211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" name="Line 203"/>
              <p:cNvSpPr>
                <a:spLocks noChangeShapeType="1"/>
              </p:cNvSpPr>
              <p:nvPr/>
            </p:nvSpPr>
            <p:spPr bwMode="auto">
              <a:xfrm>
                <a:off x="9803137" y="4900734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856398" y="3047535"/>
              <a:ext cx="810056" cy="3024000"/>
              <a:chOff x="5222923" y="2621191"/>
              <a:chExt cx="810056" cy="3024000"/>
            </a:xfrm>
          </p:grpSpPr>
          <p:sp>
            <p:nvSpPr>
              <p:cNvPr id="133" name="Text Box 11"/>
              <p:cNvSpPr txBox="1">
                <a:spLocks noChangeArrowheads="1"/>
              </p:cNvSpPr>
              <p:nvPr/>
            </p:nvSpPr>
            <p:spPr bwMode="auto">
              <a:xfrm>
                <a:off x="5222923" y="2621191"/>
                <a:ext cx="792000" cy="3024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tIns="0" bIns="0"/>
              <a:lstStyle>
                <a:defPPr>
                  <a:defRPr lang="zh-CN"/>
                </a:defPPr>
                <a:lvl1pPr algn="just" eaLnBrk="0" hangingPunct="0">
                  <a:lnSpc>
                    <a:spcPct val="105000"/>
                  </a:lnSpc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pPr algn="ctr">
                  <a:lnSpc>
                    <a:spcPts val="4000"/>
                  </a:lnSpc>
                </a:pPr>
                <a:r>
                  <a:rPr lang="zh-CN" altLang="en-US" b="0" dirty="0"/>
                  <a:t> </a:t>
                </a:r>
                <a:r>
                  <a:rPr lang="en-US" altLang="zh-CN" b="0" i="1" dirty="0" smtClean="0"/>
                  <a:t>v</a:t>
                </a:r>
                <a:r>
                  <a:rPr lang="en-US" altLang="zh-CN" b="0" baseline="-25000" dirty="0" smtClean="0"/>
                  <a:t>0</a:t>
                </a:r>
                <a:r>
                  <a:rPr lang="en-US" altLang="zh-CN" b="0" dirty="0" smtClean="0"/>
                  <a:t>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 smtClean="0"/>
                  <a:t>v</a:t>
                </a:r>
                <a:r>
                  <a:rPr lang="en-US" altLang="zh-CN" b="0" baseline="-25000" dirty="0" smtClean="0"/>
                  <a:t>1</a:t>
                </a:r>
                <a:r>
                  <a:rPr lang="en-US" altLang="zh-CN" b="0" dirty="0" smtClean="0"/>
                  <a:t>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 smtClean="0"/>
                  <a:t>v</a:t>
                </a:r>
                <a:r>
                  <a:rPr lang="en-US" altLang="zh-CN" b="0" baseline="-25000" dirty="0" smtClean="0"/>
                  <a:t>2</a:t>
                </a:r>
                <a:r>
                  <a:rPr lang="en-US" altLang="zh-CN" b="0" dirty="0" smtClean="0"/>
                  <a:t>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 smtClean="0"/>
                  <a:t>v</a:t>
                </a:r>
                <a:r>
                  <a:rPr lang="en-US" altLang="zh-CN" b="0" baseline="-25000" dirty="0" smtClean="0"/>
                  <a:t>3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i="1" dirty="0" smtClean="0"/>
                  <a:t>v</a:t>
                </a:r>
                <a:r>
                  <a:rPr lang="en-US" altLang="zh-CN" b="0" baseline="-25000" dirty="0"/>
                  <a:t>4</a:t>
                </a:r>
                <a:endParaRPr lang="en-US" altLang="zh-CN" b="0" baseline="-25000" dirty="0" smtClean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i="1" dirty="0" smtClean="0"/>
                  <a:t>v</a:t>
                </a:r>
                <a:r>
                  <a:rPr lang="en-US" altLang="zh-CN" b="0" baseline="-25000" dirty="0" smtClean="0"/>
                  <a:t>5</a:t>
                </a:r>
                <a:r>
                  <a:rPr lang="en-US" altLang="zh-CN" b="0" dirty="0" smtClean="0"/>
                  <a:t>        </a:t>
                </a:r>
                <a:endParaRPr lang="en-US" altLang="zh-CN" b="0" dirty="0"/>
              </a:p>
            </p:txBody>
          </p:sp>
          <p:sp>
            <p:nvSpPr>
              <p:cNvPr id="134" name="Line 14"/>
              <p:cNvSpPr>
                <a:spLocks noChangeShapeType="1"/>
              </p:cNvSpPr>
              <p:nvPr/>
            </p:nvSpPr>
            <p:spPr bwMode="auto">
              <a:xfrm>
                <a:off x="5222923" y="3143478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5"/>
              <p:cNvSpPr>
                <a:spLocks noChangeShapeType="1"/>
              </p:cNvSpPr>
              <p:nvPr/>
            </p:nvSpPr>
            <p:spPr bwMode="auto">
              <a:xfrm>
                <a:off x="5222923" y="3665766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16"/>
              <p:cNvSpPr>
                <a:spLocks noChangeShapeType="1"/>
              </p:cNvSpPr>
              <p:nvPr/>
            </p:nvSpPr>
            <p:spPr bwMode="auto">
              <a:xfrm>
                <a:off x="5222923" y="4159161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16"/>
              <p:cNvSpPr>
                <a:spLocks noChangeShapeType="1"/>
              </p:cNvSpPr>
              <p:nvPr/>
            </p:nvSpPr>
            <p:spPr bwMode="auto">
              <a:xfrm>
                <a:off x="5222923" y="4652892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16"/>
              <p:cNvSpPr>
                <a:spLocks noChangeShapeType="1"/>
              </p:cNvSpPr>
              <p:nvPr/>
            </p:nvSpPr>
            <p:spPr bwMode="auto">
              <a:xfrm>
                <a:off x="5240979" y="5157133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206970" y="4671608"/>
              <a:ext cx="2833688" cy="444897"/>
              <a:chOff x="6681981" y="4245264"/>
              <a:chExt cx="2833688" cy="444897"/>
            </a:xfrm>
          </p:grpSpPr>
          <p:sp>
            <p:nvSpPr>
              <p:cNvPr id="138" name="Rectangle 215"/>
              <p:cNvSpPr>
                <a:spLocks noChangeArrowheads="1"/>
              </p:cNvSpPr>
              <p:nvPr/>
            </p:nvSpPr>
            <p:spPr bwMode="auto">
              <a:xfrm>
                <a:off x="8760019" y="4258361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139" name="Line 216"/>
              <p:cNvSpPr>
                <a:spLocks noChangeShapeType="1"/>
              </p:cNvSpPr>
              <p:nvPr/>
            </p:nvSpPr>
            <p:spPr bwMode="auto">
              <a:xfrm>
                <a:off x="9148956" y="4263123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Line 205"/>
              <p:cNvSpPr>
                <a:spLocks noChangeShapeType="1"/>
              </p:cNvSpPr>
              <p:nvPr/>
            </p:nvSpPr>
            <p:spPr bwMode="auto">
              <a:xfrm>
                <a:off x="6681981" y="4464050"/>
                <a:ext cx="815975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204"/>
              <p:cNvSpPr>
                <a:spLocks noChangeShapeType="1"/>
              </p:cNvSpPr>
              <p:nvPr/>
            </p:nvSpPr>
            <p:spPr bwMode="auto">
              <a:xfrm>
                <a:off x="8078982" y="4473864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Rectangle 206"/>
              <p:cNvSpPr>
                <a:spLocks noChangeArrowheads="1"/>
              </p:cNvSpPr>
              <p:nvPr/>
            </p:nvSpPr>
            <p:spPr bwMode="auto">
              <a:xfrm>
                <a:off x="7490019" y="4245264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7" name="Line 207"/>
              <p:cNvSpPr>
                <a:spLocks noChangeShapeType="1"/>
              </p:cNvSpPr>
              <p:nvPr/>
            </p:nvSpPr>
            <p:spPr bwMode="auto">
              <a:xfrm>
                <a:off x="7878956" y="4250027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641436" y="3047533"/>
              <a:ext cx="810056" cy="3024000"/>
              <a:chOff x="6116447" y="2621189"/>
              <a:chExt cx="810056" cy="3024000"/>
            </a:xfrm>
          </p:grpSpPr>
          <p:sp>
            <p:nvSpPr>
              <p:cNvPr id="128" name="Line 14"/>
              <p:cNvSpPr>
                <a:spLocks noChangeShapeType="1"/>
              </p:cNvSpPr>
              <p:nvPr/>
            </p:nvSpPr>
            <p:spPr bwMode="auto">
              <a:xfrm>
                <a:off x="6116447" y="3140692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4"/>
              <p:cNvSpPr>
                <a:spLocks noChangeShapeType="1"/>
              </p:cNvSpPr>
              <p:nvPr/>
            </p:nvSpPr>
            <p:spPr bwMode="auto">
              <a:xfrm>
                <a:off x="6116447" y="3680653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4"/>
              <p:cNvSpPr>
                <a:spLocks noChangeShapeType="1"/>
              </p:cNvSpPr>
              <p:nvPr/>
            </p:nvSpPr>
            <p:spPr bwMode="auto">
              <a:xfrm>
                <a:off x="6116447" y="4160113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14"/>
              <p:cNvSpPr>
                <a:spLocks noChangeShapeType="1"/>
              </p:cNvSpPr>
              <p:nvPr/>
            </p:nvSpPr>
            <p:spPr bwMode="auto">
              <a:xfrm>
                <a:off x="6116447" y="4653844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14"/>
              <p:cNvSpPr>
                <a:spLocks noChangeShapeType="1"/>
              </p:cNvSpPr>
              <p:nvPr/>
            </p:nvSpPr>
            <p:spPr bwMode="auto">
              <a:xfrm>
                <a:off x="6134503" y="5158085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6121603" y="2621189"/>
                <a:ext cx="792000" cy="3024000"/>
                <a:chOff x="6121603" y="2621189"/>
                <a:chExt cx="792000" cy="3024000"/>
              </a:xfrm>
            </p:grpSpPr>
            <p:sp>
              <p:nvSpPr>
                <p:cNvPr id="12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121603" y="2621189"/>
                  <a:ext cx="792000" cy="3024000"/>
                </a:xfrm>
                <a:prstGeom prst="rect">
                  <a:avLst/>
                </a:prstGeom>
                <a:noFill/>
                <a:ln w="28575">
                  <a:solidFill>
                    <a:srgbClr val="5C307D"/>
                  </a:solidFill>
                  <a:miter lim="800000"/>
                </a:ln>
              </p:spPr>
              <p:txBody>
                <a:bodyPr tIns="0" bIns="0"/>
                <a:lstStyle/>
                <a:p>
                  <a:pPr algn="just" eaLnBrk="0" hangingPunct="0">
                    <a:lnSpc>
                      <a:spcPct val="105000"/>
                    </a:lnSpc>
                  </a:pPr>
                  <a:r>
                    <a:rPr lang="zh-CN" alt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8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  <a:endPara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矩形 1"/>
                <p:cNvSpPr/>
                <p:nvPr/>
              </p:nvSpPr>
              <p:spPr>
                <a:xfrm>
                  <a:off x="6284281" y="2681813"/>
                  <a:ext cx="492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Angsana New" panose="02020603050405020304" pitchFamily="18" charset="-34"/>
                    </a:rPr>
                    <a:t>∧</a:t>
                  </a:r>
                  <a:endParaRPr lang="zh-CN" altLang="en-US" sz="2400" dirty="0"/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6305803" y="5182235"/>
                  <a:ext cx="492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Angsana New" panose="02020603050405020304" pitchFamily="18" charset="-34"/>
                    </a:rPr>
                    <a:t>∧</a:t>
                  </a:r>
                  <a:endParaRPr lang="zh-CN" altLang="en-US" sz="2400" dirty="0"/>
                </a:p>
              </p:txBody>
            </p:sp>
          </p:grpSp>
        </p:grpSp>
        <p:grpSp>
          <p:nvGrpSpPr>
            <p:cNvPr id="159" name="组合 158"/>
            <p:cNvGrpSpPr/>
            <p:nvPr/>
          </p:nvGrpSpPr>
          <p:grpSpPr>
            <a:xfrm>
              <a:off x="5064398" y="3047535"/>
              <a:ext cx="810056" cy="3024000"/>
              <a:chOff x="5222923" y="2621191"/>
              <a:chExt cx="810056" cy="3024000"/>
            </a:xfrm>
          </p:grpSpPr>
          <p:sp>
            <p:nvSpPr>
              <p:cNvPr id="160" name="Text Box 11"/>
              <p:cNvSpPr txBox="1">
                <a:spLocks noChangeArrowheads="1"/>
              </p:cNvSpPr>
              <p:nvPr/>
            </p:nvSpPr>
            <p:spPr bwMode="auto">
              <a:xfrm>
                <a:off x="5222923" y="2621191"/>
                <a:ext cx="792000" cy="3024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tIns="0" bIns="0"/>
              <a:lstStyle>
                <a:defPPr>
                  <a:defRPr lang="zh-CN"/>
                </a:defPPr>
                <a:lvl1pPr algn="just" eaLnBrk="0" hangingPunct="0">
                  <a:lnSpc>
                    <a:spcPct val="105000"/>
                  </a:lnSpc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pPr algn="ctr">
                  <a:lnSpc>
                    <a:spcPts val="4000"/>
                  </a:lnSpc>
                </a:pPr>
                <a:r>
                  <a:rPr lang="zh-CN" altLang="en-US" b="0" dirty="0"/>
                  <a:t> </a:t>
                </a:r>
                <a:r>
                  <a:rPr lang="en-US" altLang="zh-CN" b="0" dirty="0" smtClean="0"/>
                  <a:t>3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dirty="0" smtClean="0"/>
                  <a:t>0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dirty="0" smtClean="0"/>
                  <a:t>1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dirty="0" smtClean="0"/>
                  <a:t>3</a:t>
                </a:r>
                <a:r>
                  <a:rPr lang="en-US" altLang="zh-CN" b="0" baseline="-25000" dirty="0" smtClean="0"/>
                  <a:t>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 smtClean="0"/>
                  <a:t> 0</a:t>
                </a:r>
                <a:endParaRPr lang="en-US" altLang="zh-CN" b="0" baseline="-25000" dirty="0" smtClean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 smtClean="0"/>
                  <a:t> 2        </a:t>
                </a:r>
                <a:endParaRPr lang="en-US" altLang="zh-CN" b="0" dirty="0"/>
              </a:p>
            </p:txBody>
          </p:sp>
          <p:sp>
            <p:nvSpPr>
              <p:cNvPr id="161" name="Line 14"/>
              <p:cNvSpPr>
                <a:spLocks noChangeShapeType="1"/>
              </p:cNvSpPr>
              <p:nvPr/>
            </p:nvSpPr>
            <p:spPr bwMode="auto">
              <a:xfrm>
                <a:off x="5222923" y="3143478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Line 15"/>
              <p:cNvSpPr>
                <a:spLocks noChangeShapeType="1"/>
              </p:cNvSpPr>
              <p:nvPr/>
            </p:nvSpPr>
            <p:spPr bwMode="auto">
              <a:xfrm>
                <a:off x="5222923" y="3665766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Line 16"/>
              <p:cNvSpPr>
                <a:spLocks noChangeShapeType="1"/>
              </p:cNvSpPr>
              <p:nvPr/>
            </p:nvSpPr>
            <p:spPr bwMode="auto">
              <a:xfrm>
                <a:off x="5222923" y="4159161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Line 16"/>
              <p:cNvSpPr>
                <a:spLocks noChangeShapeType="1"/>
              </p:cNvSpPr>
              <p:nvPr/>
            </p:nvSpPr>
            <p:spPr bwMode="auto">
              <a:xfrm>
                <a:off x="5222923" y="4652892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16"/>
              <p:cNvSpPr>
                <a:spLocks noChangeShapeType="1"/>
              </p:cNvSpPr>
              <p:nvPr/>
            </p:nvSpPr>
            <p:spPr bwMode="auto">
              <a:xfrm>
                <a:off x="5240979" y="5157133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" name="Rectangle 12"/>
          <p:cNvSpPr>
            <a:spLocks noChangeArrowheads="1"/>
          </p:cNvSpPr>
          <p:nvPr/>
        </p:nvSpPr>
        <p:spPr bwMode="auto">
          <a:xfrm>
            <a:off x="3224182" y="4957008"/>
            <a:ext cx="735372" cy="4726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Rectangle 12"/>
          <p:cNvSpPr>
            <a:spLocks noChangeArrowheads="1"/>
          </p:cNvSpPr>
          <p:nvPr/>
        </p:nvSpPr>
        <p:spPr bwMode="auto">
          <a:xfrm>
            <a:off x="3224182" y="4446767"/>
            <a:ext cx="735372" cy="4726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149423" y="3425518"/>
            <a:ext cx="877975" cy="2661497"/>
            <a:chOff x="3301822" y="3105477"/>
            <a:chExt cx="877975" cy="2661497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301822" y="3105477"/>
              <a:ext cx="877975" cy="2032919"/>
              <a:chOff x="2286000" y="2128520"/>
              <a:chExt cx="1418376" cy="2787240"/>
            </a:xfrm>
          </p:grpSpPr>
          <p:sp>
            <p:nvSpPr>
              <p:cNvPr id="104" name="Line 8"/>
              <p:cNvSpPr>
                <a:spLocks noChangeShapeType="1"/>
              </p:cNvSpPr>
              <p:nvPr/>
            </p:nvSpPr>
            <p:spPr bwMode="auto">
              <a:xfrm>
                <a:off x="2316480" y="2128520"/>
                <a:ext cx="0" cy="277200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9"/>
              <p:cNvSpPr>
                <a:spLocks noChangeShapeType="1"/>
              </p:cNvSpPr>
              <p:nvPr/>
            </p:nvSpPr>
            <p:spPr bwMode="auto">
              <a:xfrm>
                <a:off x="2286000" y="4902200"/>
                <a:ext cx="1418376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10"/>
              <p:cNvSpPr>
                <a:spLocks noChangeShapeType="1"/>
              </p:cNvSpPr>
              <p:nvPr/>
            </p:nvSpPr>
            <p:spPr bwMode="auto">
              <a:xfrm>
                <a:off x="3672840" y="2143760"/>
                <a:ext cx="0" cy="277200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9"/>
              <p:cNvSpPr>
                <a:spLocks noChangeShapeType="1"/>
              </p:cNvSpPr>
              <p:nvPr/>
            </p:nvSpPr>
            <p:spPr bwMode="auto">
              <a:xfrm>
                <a:off x="2286000" y="4216400"/>
                <a:ext cx="1368000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9"/>
              <p:cNvSpPr>
                <a:spLocks noChangeShapeType="1"/>
              </p:cNvSpPr>
              <p:nvPr/>
            </p:nvSpPr>
            <p:spPr bwMode="auto">
              <a:xfrm>
                <a:off x="2316480" y="3493770"/>
                <a:ext cx="1368000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Line 9"/>
              <p:cNvSpPr>
                <a:spLocks noChangeShapeType="1"/>
              </p:cNvSpPr>
              <p:nvPr/>
            </p:nvSpPr>
            <p:spPr bwMode="auto">
              <a:xfrm>
                <a:off x="2316480" y="2771140"/>
                <a:ext cx="1368000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376399" y="5294345"/>
              <a:ext cx="735372" cy="4726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tIns="0" anchor="ctr"/>
            <a:lstStyle/>
            <a:p>
              <a:pPr algn="ctr"/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36437" y="667088"/>
            <a:ext cx="9454324" cy="2169825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TopSort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j, k, count = 0;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S[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top = -1;  </a:t>
            </a:r>
            <a:endParaRPr lang="zh-CN" altLang="en-US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 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].in == 0) S[++top] =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5519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3"/>
          <p:cNvSpPr>
            <a:spLocks noChangeShapeType="1"/>
          </p:cNvSpPr>
          <p:nvPr/>
        </p:nvSpPr>
        <p:spPr bwMode="auto">
          <a:xfrm flipH="1">
            <a:off x="1365126" y="3437089"/>
            <a:ext cx="666000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2255396" y="3665689"/>
            <a:ext cx="0" cy="64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2255396" y="4769000"/>
            <a:ext cx="0" cy="666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1364173" y="4557546"/>
            <a:ext cx="666000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V="1">
            <a:off x="1150496" y="3646321"/>
            <a:ext cx="0" cy="64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H="1" flipV="1">
            <a:off x="1289877" y="3579012"/>
            <a:ext cx="792000" cy="814388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Oval 7"/>
          <p:cNvSpPr>
            <a:spLocks noChangeArrowheads="1"/>
          </p:cNvSpPr>
          <p:nvPr/>
        </p:nvSpPr>
        <p:spPr bwMode="auto">
          <a:xfrm>
            <a:off x="934496" y="321432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7"/>
          <p:cNvSpPr>
            <a:spLocks noChangeArrowheads="1"/>
          </p:cNvSpPr>
          <p:nvPr/>
        </p:nvSpPr>
        <p:spPr bwMode="auto">
          <a:xfrm>
            <a:off x="2039496" y="3214321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039496" y="4320909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7"/>
          <p:cNvSpPr>
            <a:spLocks noChangeArrowheads="1"/>
          </p:cNvSpPr>
          <p:nvPr/>
        </p:nvSpPr>
        <p:spPr bwMode="auto">
          <a:xfrm>
            <a:off x="934496" y="4320909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2039496" y="5427496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9669" y="2894181"/>
            <a:ext cx="6717521" cy="3466915"/>
            <a:chOff x="4690588" y="2604620"/>
            <a:chExt cx="6717521" cy="3466915"/>
          </a:xfrm>
        </p:grpSpPr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5238478" y="2604620"/>
              <a:ext cx="2700337" cy="4429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10800" rIns="0" bIns="10800"/>
            <a:lstStyle/>
            <a:p>
              <a:pPr algn="just"/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in  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vertex  </a:t>
              </a:r>
              <a:r>
                <a:rPr lang="en-US" altLang="zh-CN" sz="2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firstEdge</a:t>
              </a:r>
              <a:endParaRPr lang="en-US" altLang="zh-CN" sz="2400" dirty="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7206970" y="3605840"/>
              <a:ext cx="2833688" cy="431801"/>
              <a:chOff x="7037706" y="3052712"/>
              <a:chExt cx="2833688" cy="431801"/>
            </a:xfrm>
          </p:grpSpPr>
          <p:sp>
            <p:nvSpPr>
              <p:cNvPr id="112" name="Line 196"/>
              <p:cNvSpPr>
                <a:spLocks noChangeShapeType="1"/>
              </p:cNvSpPr>
              <p:nvPr/>
            </p:nvSpPr>
            <p:spPr bwMode="auto">
              <a:xfrm>
                <a:off x="8425181" y="3297187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Rectangle 197"/>
              <p:cNvSpPr>
                <a:spLocks noChangeArrowheads="1"/>
              </p:cNvSpPr>
              <p:nvPr/>
            </p:nvSpPr>
            <p:spPr bwMode="auto">
              <a:xfrm>
                <a:off x="7847331" y="3052712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Line 198"/>
              <p:cNvSpPr>
                <a:spLocks noChangeShapeType="1"/>
              </p:cNvSpPr>
              <p:nvPr/>
            </p:nvSpPr>
            <p:spPr bwMode="auto">
              <a:xfrm>
                <a:off x="7037706" y="3289250"/>
                <a:ext cx="815975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99"/>
              <p:cNvSpPr>
                <a:spLocks noChangeShapeType="1"/>
              </p:cNvSpPr>
              <p:nvPr/>
            </p:nvSpPr>
            <p:spPr bwMode="auto">
              <a:xfrm>
                <a:off x="8236269" y="3057475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200"/>
              <p:cNvSpPr>
                <a:spLocks noChangeArrowheads="1"/>
              </p:cNvSpPr>
              <p:nvPr/>
            </p:nvSpPr>
            <p:spPr bwMode="auto">
              <a:xfrm>
                <a:off x="9115744" y="3052712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117" name="Line 201"/>
              <p:cNvSpPr>
                <a:spLocks noChangeShapeType="1"/>
              </p:cNvSpPr>
              <p:nvPr/>
            </p:nvSpPr>
            <p:spPr bwMode="auto">
              <a:xfrm>
                <a:off x="9504681" y="3057475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7206970" y="4138922"/>
              <a:ext cx="2835276" cy="431801"/>
              <a:chOff x="6681981" y="3712578"/>
              <a:chExt cx="2835276" cy="431801"/>
            </a:xfrm>
          </p:grpSpPr>
          <p:sp>
            <p:nvSpPr>
              <p:cNvPr id="119" name="Line 204"/>
              <p:cNvSpPr>
                <a:spLocks noChangeShapeType="1"/>
              </p:cNvSpPr>
              <p:nvPr/>
            </p:nvSpPr>
            <p:spPr bwMode="auto">
              <a:xfrm>
                <a:off x="8078982" y="3941178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205"/>
              <p:cNvSpPr>
                <a:spLocks noChangeShapeType="1"/>
              </p:cNvSpPr>
              <p:nvPr/>
            </p:nvSpPr>
            <p:spPr bwMode="auto">
              <a:xfrm>
                <a:off x="6681981" y="3957053"/>
                <a:ext cx="815975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Rectangle 206"/>
              <p:cNvSpPr>
                <a:spLocks noChangeArrowheads="1"/>
              </p:cNvSpPr>
              <p:nvPr/>
            </p:nvSpPr>
            <p:spPr bwMode="auto">
              <a:xfrm>
                <a:off x="7490019" y="3712578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23" name="Line 207"/>
              <p:cNvSpPr>
                <a:spLocks noChangeShapeType="1"/>
              </p:cNvSpPr>
              <p:nvPr/>
            </p:nvSpPr>
            <p:spPr bwMode="auto">
              <a:xfrm>
                <a:off x="7878956" y="3717341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" name="Rectangle 210"/>
              <p:cNvSpPr>
                <a:spLocks noChangeArrowheads="1"/>
              </p:cNvSpPr>
              <p:nvPr/>
            </p:nvSpPr>
            <p:spPr bwMode="auto">
              <a:xfrm>
                <a:off x="8761607" y="3712578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125" name="Line 211"/>
              <p:cNvSpPr>
                <a:spLocks noChangeShapeType="1"/>
              </p:cNvSpPr>
              <p:nvPr/>
            </p:nvSpPr>
            <p:spPr bwMode="auto">
              <a:xfrm>
                <a:off x="9150545" y="3717340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4690588" y="3011147"/>
              <a:ext cx="391795" cy="2919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zh-CN" altLang="en-US" sz="27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7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ts val="4000"/>
                </a:lnSpc>
              </a:pPr>
              <a:r>
                <a:rPr lang="en-US" altLang="zh-CN" sz="27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algn="just" eaLnBrk="0" hangingPunct="0">
                <a:lnSpc>
                  <a:spcPts val="4000"/>
                </a:lnSpc>
              </a:pPr>
              <a:r>
                <a:rPr lang="en-US" altLang="zh-CN" sz="27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 sz="2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1" name="组合 140"/>
            <p:cNvGrpSpPr/>
            <p:nvPr/>
          </p:nvGrpSpPr>
          <p:grpSpPr>
            <a:xfrm>
              <a:off x="7211733" y="5215247"/>
              <a:ext cx="4196376" cy="431800"/>
              <a:chOff x="7042469" y="4662119"/>
              <a:chExt cx="4196376" cy="431800"/>
            </a:xfrm>
          </p:grpSpPr>
          <p:sp>
            <p:nvSpPr>
              <p:cNvPr id="142" name="Line 203"/>
              <p:cNvSpPr>
                <a:spLocks noChangeShapeType="1"/>
              </p:cNvSpPr>
              <p:nvPr/>
            </p:nvSpPr>
            <p:spPr bwMode="auto">
              <a:xfrm>
                <a:off x="8461220" y="4892306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Rectangle 208"/>
              <p:cNvSpPr>
                <a:spLocks noChangeArrowheads="1"/>
              </p:cNvSpPr>
              <p:nvPr/>
            </p:nvSpPr>
            <p:spPr bwMode="auto">
              <a:xfrm>
                <a:off x="9135907" y="4662119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Line 209"/>
              <p:cNvSpPr>
                <a:spLocks noChangeShapeType="1"/>
              </p:cNvSpPr>
              <p:nvPr/>
            </p:nvSpPr>
            <p:spPr bwMode="auto">
              <a:xfrm>
                <a:off x="9524845" y="466211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Rectangle 217"/>
              <p:cNvSpPr>
                <a:spLocks noChangeArrowheads="1"/>
              </p:cNvSpPr>
              <p:nvPr/>
            </p:nvSpPr>
            <p:spPr bwMode="auto">
              <a:xfrm>
                <a:off x="7844793" y="4662119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Line 218"/>
              <p:cNvSpPr>
                <a:spLocks noChangeShapeType="1"/>
              </p:cNvSpPr>
              <p:nvPr/>
            </p:nvSpPr>
            <p:spPr bwMode="auto">
              <a:xfrm>
                <a:off x="8248018" y="466211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Line 220"/>
              <p:cNvSpPr>
                <a:spLocks noChangeShapeType="1"/>
              </p:cNvSpPr>
              <p:nvPr/>
            </p:nvSpPr>
            <p:spPr bwMode="auto">
              <a:xfrm>
                <a:off x="7042469" y="4862779"/>
                <a:ext cx="8064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Rectangle 221"/>
              <p:cNvSpPr>
                <a:spLocks noChangeArrowheads="1"/>
              </p:cNvSpPr>
              <p:nvPr/>
            </p:nvSpPr>
            <p:spPr bwMode="auto">
              <a:xfrm>
                <a:off x="10483195" y="4662119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149" name="Line 222"/>
              <p:cNvSpPr>
                <a:spLocks noChangeShapeType="1"/>
              </p:cNvSpPr>
              <p:nvPr/>
            </p:nvSpPr>
            <p:spPr bwMode="auto">
              <a:xfrm>
                <a:off x="10872133" y="4662119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" name="Line 203"/>
              <p:cNvSpPr>
                <a:spLocks noChangeShapeType="1"/>
              </p:cNvSpPr>
              <p:nvPr/>
            </p:nvSpPr>
            <p:spPr bwMode="auto">
              <a:xfrm>
                <a:off x="9803137" y="4900734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856398" y="3047535"/>
              <a:ext cx="810056" cy="3024000"/>
              <a:chOff x="5222923" y="2621191"/>
              <a:chExt cx="810056" cy="3024000"/>
            </a:xfrm>
          </p:grpSpPr>
          <p:sp>
            <p:nvSpPr>
              <p:cNvPr id="133" name="Text Box 11"/>
              <p:cNvSpPr txBox="1">
                <a:spLocks noChangeArrowheads="1"/>
              </p:cNvSpPr>
              <p:nvPr/>
            </p:nvSpPr>
            <p:spPr bwMode="auto">
              <a:xfrm>
                <a:off x="5222923" y="2621191"/>
                <a:ext cx="792000" cy="3024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tIns="0" bIns="0"/>
              <a:lstStyle>
                <a:defPPr>
                  <a:defRPr lang="zh-CN"/>
                </a:defPPr>
                <a:lvl1pPr algn="just" eaLnBrk="0" hangingPunct="0">
                  <a:lnSpc>
                    <a:spcPct val="105000"/>
                  </a:lnSpc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pPr algn="ctr">
                  <a:lnSpc>
                    <a:spcPts val="4000"/>
                  </a:lnSpc>
                </a:pPr>
                <a:r>
                  <a:rPr lang="zh-CN" altLang="en-US" b="0" dirty="0"/>
                  <a:t> </a:t>
                </a:r>
                <a:r>
                  <a:rPr lang="en-US" altLang="zh-CN" b="0" i="1" dirty="0" smtClean="0"/>
                  <a:t>v</a:t>
                </a:r>
                <a:r>
                  <a:rPr lang="en-US" altLang="zh-CN" b="0" baseline="-25000" dirty="0" smtClean="0"/>
                  <a:t>0</a:t>
                </a:r>
                <a:r>
                  <a:rPr lang="en-US" altLang="zh-CN" b="0" dirty="0" smtClean="0"/>
                  <a:t>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 smtClean="0"/>
                  <a:t>v</a:t>
                </a:r>
                <a:r>
                  <a:rPr lang="en-US" altLang="zh-CN" b="0" baseline="-25000" dirty="0" smtClean="0"/>
                  <a:t>1</a:t>
                </a:r>
                <a:r>
                  <a:rPr lang="en-US" altLang="zh-CN" b="0" dirty="0" smtClean="0"/>
                  <a:t>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 smtClean="0"/>
                  <a:t>v</a:t>
                </a:r>
                <a:r>
                  <a:rPr lang="en-US" altLang="zh-CN" b="0" baseline="-25000" dirty="0" smtClean="0"/>
                  <a:t>2</a:t>
                </a:r>
                <a:r>
                  <a:rPr lang="en-US" altLang="zh-CN" b="0" dirty="0" smtClean="0"/>
                  <a:t>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i="1" dirty="0" smtClean="0"/>
                  <a:t>v</a:t>
                </a:r>
                <a:r>
                  <a:rPr lang="en-US" altLang="zh-CN" b="0" baseline="-25000" dirty="0" smtClean="0"/>
                  <a:t>3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i="1" dirty="0" smtClean="0"/>
                  <a:t>v</a:t>
                </a:r>
                <a:r>
                  <a:rPr lang="en-US" altLang="zh-CN" b="0" baseline="-25000" dirty="0"/>
                  <a:t>4</a:t>
                </a:r>
                <a:endParaRPr lang="en-US" altLang="zh-CN" b="0" baseline="-25000" dirty="0" smtClean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i="1" dirty="0" smtClean="0"/>
                  <a:t>v</a:t>
                </a:r>
                <a:r>
                  <a:rPr lang="en-US" altLang="zh-CN" b="0" baseline="-25000" dirty="0" smtClean="0"/>
                  <a:t>5</a:t>
                </a:r>
                <a:r>
                  <a:rPr lang="en-US" altLang="zh-CN" b="0" dirty="0" smtClean="0"/>
                  <a:t>        </a:t>
                </a:r>
                <a:endParaRPr lang="en-US" altLang="zh-CN" b="0" dirty="0"/>
              </a:p>
            </p:txBody>
          </p:sp>
          <p:sp>
            <p:nvSpPr>
              <p:cNvPr id="134" name="Line 14"/>
              <p:cNvSpPr>
                <a:spLocks noChangeShapeType="1"/>
              </p:cNvSpPr>
              <p:nvPr/>
            </p:nvSpPr>
            <p:spPr bwMode="auto">
              <a:xfrm>
                <a:off x="5222923" y="3143478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5"/>
              <p:cNvSpPr>
                <a:spLocks noChangeShapeType="1"/>
              </p:cNvSpPr>
              <p:nvPr/>
            </p:nvSpPr>
            <p:spPr bwMode="auto">
              <a:xfrm>
                <a:off x="5222923" y="3665766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16"/>
              <p:cNvSpPr>
                <a:spLocks noChangeShapeType="1"/>
              </p:cNvSpPr>
              <p:nvPr/>
            </p:nvSpPr>
            <p:spPr bwMode="auto">
              <a:xfrm>
                <a:off x="5222923" y="4159161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16"/>
              <p:cNvSpPr>
                <a:spLocks noChangeShapeType="1"/>
              </p:cNvSpPr>
              <p:nvPr/>
            </p:nvSpPr>
            <p:spPr bwMode="auto">
              <a:xfrm>
                <a:off x="5222923" y="4652892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16"/>
              <p:cNvSpPr>
                <a:spLocks noChangeShapeType="1"/>
              </p:cNvSpPr>
              <p:nvPr/>
            </p:nvSpPr>
            <p:spPr bwMode="auto">
              <a:xfrm>
                <a:off x="5240979" y="5157133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206970" y="4671608"/>
              <a:ext cx="2833688" cy="444897"/>
              <a:chOff x="6681981" y="4245264"/>
              <a:chExt cx="2833688" cy="444897"/>
            </a:xfrm>
          </p:grpSpPr>
          <p:sp>
            <p:nvSpPr>
              <p:cNvPr id="138" name="Rectangle 215"/>
              <p:cNvSpPr>
                <a:spLocks noChangeArrowheads="1"/>
              </p:cNvSpPr>
              <p:nvPr/>
            </p:nvSpPr>
            <p:spPr bwMode="auto">
              <a:xfrm>
                <a:off x="8760019" y="4258361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∧</a:t>
                </a:r>
              </a:p>
            </p:txBody>
          </p:sp>
          <p:sp>
            <p:nvSpPr>
              <p:cNvPr id="139" name="Line 216"/>
              <p:cNvSpPr>
                <a:spLocks noChangeShapeType="1"/>
              </p:cNvSpPr>
              <p:nvPr/>
            </p:nvSpPr>
            <p:spPr bwMode="auto">
              <a:xfrm>
                <a:off x="9148956" y="4263123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Line 205"/>
              <p:cNvSpPr>
                <a:spLocks noChangeShapeType="1"/>
              </p:cNvSpPr>
              <p:nvPr/>
            </p:nvSpPr>
            <p:spPr bwMode="auto">
              <a:xfrm>
                <a:off x="6681981" y="4464050"/>
                <a:ext cx="815975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204"/>
              <p:cNvSpPr>
                <a:spLocks noChangeShapeType="1"/>
              </p:cNvSpPr>
              <p:nvPr/>
            </p:nvSpPr>
            <p:spPr bwMode="auto">
              <a:xfrm>
                <a:off x="8078982" y="4473864"/>
                <a:ext cx="692150" cy="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Rectangle 206"/>
              <p:cNvSpPr>
                <a:spLocks noChangeArrowheads="1"/>
              </p:cNvSpPr>
              <p:nvPr/>
            </p:nvSpPr>
            <p:spPr bwMode="auto">
              <a:xfrm>
                <a:off x="7490019" y="4245264"/>
                <a:ext cx="7556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/>
              <a:p>
                <a:pPr algn="just"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57" name="Line 207"/>
              <p:cNvSpPr>
                <a:spLocks noChangeShapeType="1"/>
              </p:cNvSpPr>
              <p:nvPr/>
            </p:nvSpPr>
            <p:spPr bwMode="auto">
              <a:xfrm>
                <a:off x="7878956" y="4250027"/>
                <a:ext cx="0" cy="4270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641436" y="3047533"/>
              <a:ext cx="810056" cy="3024000"/>
              <a:chOff x="6116447" y="2621189"/>
              <a:chExt cx="810056" cy="3024000"/>
            </a:xfrm>
          </p:grpSpPr>
          <p:sp>
            <p:nvSpPr>
              <p:cNvPr id="128" name="Line 14"/>
              <p:cNvSpPr>
                <a:spLocks noChangeShapeType="1"/>
              </p:cNvSpPr>
              <p:nvPr/>
            </p:nvSpPr>
            <p:spPr bwMode="auto">
              <a:xfrm>
                <a:off x="6116447" y="3140692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4"/>
              <p:cNvSpPr>
                <a:spLocks noChangeShapeType="1"/>
              </p:cNvSpPr>
              <p:nvPr/>
            </p:nvSpPr>
            <p:spPr bwMode="auto">
              <a:xfrm>
                <a:off x="6116447" y="3680653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4"/>
              <p:cNvSpPr>
                <a:spLocks noChangeShapeType="1"/>
              </p:cNvSpPr>
              <p:nvPr/>
            </p:nvSpPr>
            <p:spPr bwMode="auto">
              <a:xfrm>
                <a:off x="6116447" y="4160113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14"/>
              <p:cNvSpPr>
                <a:spLocks noChangeShapeType="1"/>
              </p:cNvSpPr>
              <p:nvPr/>
            </p:nvSpPr>
            <p:spPr bwMode="auto">
              <a:xfrm>
                <a:off x="6116447" y="4653844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14"/>
              <p:cNvSpPr>
                <a:spLocks noChangeShapeType="1"/>
              </p:cNvSpPr>
              <p:nvPr/>
            </p:nvSpPr>
            <p:spPr bwMode="auto">
              <a:xfrm>
                <a:off x="6134503" y="5158085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6121603" y="2621189"/>
                <a:ext cx="792000" cy="3024000"/>
                <a:chOff x="6121603" y="2621189"/>
                <a:chExt cx="792000" cy="3024000"/>
              </a:xfrm>
            </p:grpSpPr>
            <p:sp>
              <p:nvSpPr>
                <p:cNvPr id="12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121603" y="2621189"/>
                  <a:ext cx="792000" cy="3024000"/>
                </a:xfrm>
                <a:prstGeom prst="rect">
                  <a:avLst/>
                </a:prstGeom>
                <a:noFill/>
                <a:ln w="28575">
                  <a:solidFill>
                    <a:srgbClr val="5C307D"/>
                  </a:solidFill>
                  <a:miter lim="800000"/>
                </a:ln>
              </p:spPr>
              <p:txBody>
                <a:bodyPr tIns="0" bIns="0"/>
                <a:lstStyle/>
                <a:p>
                  <a:pPr algn="just" eaLnBrk="0" hangingPunct="0">
                    <a:lnSpc>
                      <a:spcPct val="105000"/>
                    </a:lnSpc>
                  </a:pPr>
                  <a:r>
                    <a:rPr lang="zh-CN" alt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8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  <a:endPara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矩形 1"/>
                <p:cNvSpPr/>
                <p:nvPr/>
              </p:nvSpPr>
              <p:spPr>
                <a:xfrm>
                  <a:off x="6284281" y="2681813"/>
                  <a:ext cx="492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Angsana New" panose="02020603050405020304" pitchFamily="18" charset="-34"/>
                    </a:rPr>
                    <a:t>∧</a:t>
                  </a:r>
                  <a:endParaRPr lang="zh-CN" altLang="en-US" sz="2400" dirty="0"/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6305803" y="5182235"/>
                  <a:ext cx="492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Angsana New" panose="02020603050405020304" pitchFamily="18" charset="-34"/>
                    </a:rPr>
                    <a:t>∧</a:t>
                  </a:r>
                  <a:endParaRPr lang="zh-CN" altLang="en-US" sz="2400" dirty="0"/>
                </a:p>
              </p:txBody>
            </p:sp>
          </p:grpSp>
        </p:grpSp>
        <p:grpSp>
          <p:nvGrpSpPr>
            <p:cNvPr id="159" name="组合 158"/>
            <p:cNvGrpSpPr/>
            <p:nvPr/>
          </p:nvGrpSpPr>
          <p:grpSpPr>
            <a:xfrm>
              <a:off x="5064398" y="3047535"/>
              <a:ext cx="810056" cy="3024000"/>
              <a:chOff x="5222923" y="2621191"/>
              <a:chExt cx="810056" cy="3024000"/>
            </a:xfrm>
          </p:grpSpPr>
          <p:sp>
            <p:nvSpPr>
              <p:cNvPr id="160" name="Text Box 11"/>
              <p:cNvSpPr txBox="1">
                <a:spLocks noChangeArrowheads="1"/>
              </p:cNvSpPr>
              <p:nvPr/>
            </p:nvSpPr>
            <p:spPr bwMode="auto">
              <a:xfrm>
                <a:off x="5222923" y="2621191"/>
                <a:ext cx="792000" cy="3024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</a:ln>
            </p:spPr>
            <p:txBody>
              <a:bodyPr tIns="0" bIns="0"/>
              <a:lstStyle>
                <a:defPPr>
                  <a:defRPr lang="zh-CN"/>
                </a:defPPr>
                <a:lvl1pPr algn="just" eaLnBrk="0" hangingPunct="0">
                  <a:lnSpc>
                    <a:spcPct val="105000"/>
                  </a:lnSpc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pPr algn="ctr">
                  <a:lnSpc>
                    <a:spcPts val="4000"/>
                  </a:lnSpc>
                </a:pPr>
                <a:r>
                  <a:rPr lang="zh-CN" altLang="en-US" b="0" dirty="0"/>
                  <a:t> </a:t>
                </a:r>
                <a:r>
                  <a:rPr lang="en-US" altLang="zh-CN" b="0" dirty="0" smtClean="0"/>
                  <a:t>3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dirty="0" smtClean="0"/>
                  <a:t>0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dirty="0" smtClean="0"/>
                  <a:t>1    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/>
                  <a:t> </a:t>
                </a:r>
                <a:r>
                  <a:rPr lang="en-US" altLang="zh-CN" b="0" dirty="0" smtClean="0"/>
                  <a:t>3</a:t>
                </a:r>
                <a:r>
                  <a:rPr lang="en-US" altLang="zh-CN" b="0" baseline="-25000" dirty="0" smtClean="0"/>
                  <a:t> </a:t>
                </a:r>
                <a:endParaRPr lang="en-US" altLang="zh-CN" b="0" dirty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 smtClean="0"/>
                  <a:t> 0</a:t>
                </a:r>
                <a:endParaRPr lang="en-US" altLang="zh-CN" b="0" baseline="-25000" dirty="0" smtClean="0"/>
              </a:p>
              <a:p>
                <a:pPr algn="ctr">
                  <a:lnSpc>
                    <a:spcPts val="4000"/>
                  </a:lnSpc>
                </a:pPr>
                <a:r>
                  <a:rPr lang="en-US" altLang="zh-CN" b="0" dirty="0" smtClean="0"/>
                  <a:t> 2        </a:t>
                </a:r>
                <a:endParaRPr lang="en-US" altLang="zh-CN" b="0" dirty="0"/>
              </a:p>
            </p:txBody>
          </p:sp>
          <p:sp>
            <p:nvSpPr>
              <p:cNvPr id="161" name="Line 14"/>
              <p:cNvSpPr>
                <a:spLocks noChangeShapeType="1"/>
              </p:cNvSpPr>
              <p:nvPr/>
            </p:nvSpPr>
            <p:spPr bwMode="auto">
              <a:xfrm>
                <a:off x="5222923" y="3143478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Line 15"/>
              <p:cNvSpPr>
                <a:spLocks noChangeShapeType="1"/>
              </p:cNvSpPr>
              <p:nvPr/>
            </p:nvSpPr>
            <p:spPr bwMode="auto">
              <a:xfrm>
                <a:off x="5222923" y="3665766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Line 16"/>
              <p:cNvSpPr>
                <a:spLocks noChangeShapeType="1"/>
              </p:cNvSpPr>
              <p:nvPr/>
            </p:nvSpPr>
            <p:spPr bwMode="auto">
              <a:xfrm>
                <a:off x="5222923" y="4159161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Line 16"/>
              <p:cNvSpPr>
                <a:spLocks noChangeShapeType="1"/>
              </p:cNvSpPr>
              <p:nvPr/>
            </p:nvSpPr>
            <p:spPr bwMode="auto">
              <a:xfrm>
                <a:off x="5222923" y="4652892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16"/>
              <p:cNvSpPr>
                <a:spLocks noChangeShapeType="1"/>
              </p:cNvSpPr>
              <p:nvPr/>
            </p:nvSpPr>
            <p:spPr bwMode="auto">
              <a:xfrm>
                <a:off x="5240979" y="5157133"/>
                <a:ext cx="792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3422302" y="4880808"/>
            <a:ext cx="735372" cy="4726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347543" y="3349318"/>
            <a:ext cx="877975" cy="2661497"/>
            <a:chOff x="3301822" y="3105477"/>
            <a:chExt cx="877975" cy="2661497"/>
          </a:xfrm>
        </p:grpSpPr>
        <p:grpSp>
          <p:nvGrpSpPr>
            <p:cNvPr id="92" name="组合 91"/>
            <p:cNvGrpSpPr/>
            <p:nvPr/>
          </p:nvGrpSpPr>
          <p:grpSpPr>
            <a:xfrm>
              <a:off x="3301822" y="3105477"/>
              <a:ext cx="877975" cy="2032919"/>
              <a:chOff x="2286000" y="2128520"/>
              <a:chExt cx="1418376" cy="2787240"/>
            </a:xfrm>
          </p:grpSpPr>
          <p:sp>
            <p:nvSpPr>
              <p:cNvPr id="94" name="Line 8"/>
              <p:cNvSpPr>
                <a:spLocks noChangeShapeType="1"/>
              </p:cNvSpPr>
              <p:nvPr/>
            </p:nvSpPr>
            <p:spPr bwMode="auto">
              <a:xfrm>
                <a:off x="2316480" y="2128520"/>
                <a:ext cx="0" cy="277200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9"/>
              <p:cNvSpPr>
                <a:spLocks noChangeShapeType="1"/>
              </p:cNvSpPr>
              <p:nvPr/>
            </p:nvSpPr>
            <p:spPr bwMode="auto">
              <a:xfrm>
                <a:off x="2286000" y="4902200"/>
                <a:ext cx="1418376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10"/>
              <p:cNvSpPr>
                <a:spLocks noChangeShapeType="1"/>
              </p:cNvSpPr>
              <p:nvPr/>
            </p:nvSpPr>
            <p:spPr bwMode="auto">
              <a:xfrm>
                <a:off x="3672840" y="2143760"/>
                <a:ext cx="0" cy="277200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9"/>
              <p:cNvSpPr>
                <a:spLocks noChangeShapeType="1"/>
              </p:cNvSpPr>
              <p:nvPr/>
            </p:nvSpPr>
            <p:spPr bwMode="auto">
              <a:xfrm>
                <a:off x="2286000" y="4216400"/>
                <a:ext cx="1368000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9"/>
              <p:cNvSpPr>
                <a:spLocks noChangeShapeType="1"/>
              </p:cNvSpPr>
              <p:nvPr/>
            </p:nvSpPr>
            <p:spPr bwMode="auto">
              <a:xfrm>
                <a:off x="2316480" y="3493770"/>
                <a:ext cx="1368000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Line 9"/>
              <p:cNvSpPr>
                <a:spLocks noChangeShapeType="1"/>
              </p:cNvSpPr>
              <p:nvPr/>
            </p:nvSpPr>
            <p:spPr bwMode="auto">
              <a:xfrm>
                <a:off x="2316480" y="2771140"/>
                <a:ext cx="1368000" cy="0"/>
              </a:xfrm>
              <a:prstGeom prst="line">
                <a:avLst/>
              </a:prstGeom>
              <a:noFill/>
              <a:ln w="38100">
                <a:solidFill>
                  <a:srgbClr val="5A32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" name="Rectangle 12"/>
            <p:cNvSpPr>
              <a:spLocks noChangeArrowheads="1"/>
            </p:cNvSpPr>
            <p:nvPr/>
          </p:nvSpPr>
          <p:spPr bwMode="auto">
            <a:xfrm>
              <a:off x="3376399" y="5294345"/>
              <a:ext cx="735372" cy="4726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tIns="0" anchor="ctr"/>
            <a:lstStyle/>
            <a:p>
              <a:pPr algn="ctr"/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629534" y="4344159"/>
            <a:ext cx="537966" cy="472629"/>
            <a:chOff x="5370454" y="4054598"/>
            <a:chExt cx="537966" cy="47262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370454" y="4189500"/>
              <a:ext cx="216000" cy="28800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2"/>
            <p:cNvSpPr>
              <a:spLocks noChangeArrowheads="1"/>
            </p:cNvSpPr>
            <p:nvPr/>
          </p:nvSpPr>
          <p:spPr bwMode="auto">
            <a:xfrm>
              <a:off x="5540734" y="4054598"/>
              <a:ext cx="367686" cy="4726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tIns="0" anchor="ctr"/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629534" y="4860283"/>
            <a:ext cx="537966" cy="472629"/>
            <a:chOff x="5370454" y="4054598"/>
            <a:chExt cx="537966" cy="472629"/>
          </a:xfrm>
        </p:grpSpPr>
        <p:cxnSp>
          <p:nvCxnSpPr>
            <p:cNvPr id="170" name="直接连接符 169"/>
            <p:cNvCxnSpPr/>
            <p:nvPr/>
          </p:nvCxnSpPr>
          <p:spPr>
            <a:xfrm>
              <a:off x="5370454" y="4189500"/>
              <a:ext cx="216000" cy="28800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2"/>
            <p:cNvSpPr>
              <a:spLocks noChangeArrowheads="1"/>
            </p:cNvSpPr>
            <p:nvPr/>
          </p:nvSpPr>
          <p:spPr bwMode="auto">
            <a:xfrm>
              <a:off x="5540734" y="4054598"/>
              <a:ext cx="367686" cy="4726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tIns="0" anchor="ctr"/>
            <a:lstStyle/>
            <a:p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5626048" y="5855110"/>
            <a:ext cx="537966" cy="472629"/>
            <a:chOff x="5370454" y="4054598"/>
            <a:chExt cx="537966" cy="472629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5370454" y="4189500"/>
              <a:ext cx="216000" cy="28800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2"/>
            <p:cNvSpPr>
              <a:spLocks noChangeArrowheads="1"/>
            </p:cNvSpPr>
            <p:nvPr/>
          </p:nvSpPr>
          <p:spPr bwMode="auto">
            <a:xfrm>
              <a:off x="5540734" y="4054598"/>
              <a:ext cx="367686" cy="4726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tIns="0" anchor="ctr"/>
            <a:lstStyle/>
            <a:p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3436224" y="4391025"/>
            <a:ext cx="735372" cy="4726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037" y="643245"/>
            <a:ext cx="4693780" cy="230832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(top != -1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j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S[top--];   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vertex;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count++;</a:t>
            </a:r>
          </a:p>
          <a:p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389718" y="435495"/>
            <a:ext cx="5576335" cy="2516073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firstEdge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(p !=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k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p-&gt;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].in--;    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].in == 0)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[++top] = k;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p-&gt;next;  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73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ldLvl="0" animBg="1"/>
      <p:bldP spid="13" grpId="0" animBg="1"/>
      <p:bldP spid="17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8168" y="692080"/>
            <a:ext cx="11035673" cy="5940088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TopSort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j, k, count =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 S[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top = -1;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EdgeNode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 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6E6E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CN" sz="2400" dirty="0" err="1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].in == 0)  S[++top] = </a:t>
            </a:r>
            <a:r>
              <a:rPr lang="en-US" altLang="zh-CN" sz="2400" dirty="0" err="1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6E6E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6E6E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(count &lt;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vertexNum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16"/>
          <p:cNvGrpSpPr/>
          <p:nvPr/>
        </p:nvGrpSpPr>
        <p:grpSpPr bwMode="auto">
          <a:xfrm>
            <a:off x="8607135" y="1924632"/>
            <a:ext cx="1058863" cy="461963"/>
            <a:chOff x="4710" y="1871"/>
            <a:chExt cx="667" cy="291"/>
          </a:xfrm>
        </p:grpSpPr>
        <p:sp>
          <p:nvSpPr>
            <p:cNvPr id="27" name="AutoShape 9"/>
            <p:cNvSpPr/>
            <p:nvPr/>
          </p:nvSpPr>
          <p:spPr bwMode="auto">
            <a:xfrm>
              <a:off x="4710" y="1905"/>
              <a:ext cx="119" cy="257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4828" y="1871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29" name="组合 81"/>
          <p:cNvGrpSpPr/>
          <p:nvPr/>
        </p:nvGrpSpPr>
        <p:grpSpPr>
          <a:xfrm>
            <a:off x="6610542" y="739710"/>
            <a:ext cx="3080996" cy="523220"/>
            <a:chOff x="638167" y="1013457"/>
            <a:chExt cx="3080996" cy="523220"/>
          </a:xfrm>
        </p:grpSpPr>
        <p:grpSp>
          <p:nvGrpSpPr>
            <p:cNvPr id="32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88"/>
          <p:cNvGrpSpPr/>
          <p:nvPr/>
        </p:nvGrpSpPr>
        <p:grpSpPr>
          <a:xfrm>
            <a:off x="9554378" y="709230"/>
            <a:ext cx="1921343" cy="523220"/>
            <a:chOff x="5440680" y="5495364"/>
            <a:chExt cx="1921343" cy="523220"/>
          </a:xfrm>
        </p:grpSpPr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112104" y="5495364"/>
              <a:ext cx="1249919" cy="52322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 err="1" smtClean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 err="1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2800" i="1" dirty="0" err="1" smtClean="0">
                  <a:latin typeface="Times New Roman" panose="02020603050405020304" pitchFamily="18" charset="0"/>
                </a:rPr>
                <a:t>e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)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Group 16"/>
          <p:cNvGrpSpPr/>
          <p:nvPr/>
        </p:nvGrpSpPr>
        <p:grpSpPr bwMode="auto">
          <a:xfrm>
            <a:off x="7194941" y="4047929"/>
            <a:ext cx="1374776" cy="1384150"/>
            <a:chOff x="4710" y="2503"/>
            <a:chExt cx="866" cy="306"/>
          </a:xfrm>
        </p:grpSpPr>
        <p:sp>
          <p:nvSpPr>
            <p:cNvPr id="42" name="AutoShape 9"/>
            <p:cNvSpPr/>
            <p:nvPr/>
          </p:nvSpPr>
          <p:spPr bwMode="auto">
            <a:xfrm>
              <a:off x="4710" y="2547"/>
              <a:ext cx="136" cy="262"/>
            </a:xfrm>
            <a:prstGeom prst="rightBrace">
              <a:avLst>
                <a:gd name="adj1" fmla="val 38375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4846" y="2503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smtClean="0">
                  <a:latin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latin typeface="Times New Roman" panose="02020603050405020304" pitchFamily="18" charset="0"/>
                </a:rPr>
                <a:t>e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68646" y="3410324"/>
            <a:ext cx="10776593" cy="224676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].first;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(p !=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k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p-&gt;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].in--; 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].in == 0) S[++top] = k;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p-&gt;next;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8168" y="2534364"/>
            <a:ext cx="10776593" cy="347947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(top != -1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j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S[top--];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adjlist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vertex;     count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2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/>
              <a:t>采用深度优先搜索遍历，若从该顶点开始的遍历已经结束，即它的邻接点已加到序列中了，则将该顶点放在序列的最前面。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/>
              <a:t>深度优先搜索拓扑</a:t>
            </a:r>
            <a:r>
              <a:rPr lang="zh-CN" altLang="zh-CN" b="1" smtClean="0"/>
              <a:t>排序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08" y="3069043"/>
            <a:ext cx="5738993" cy="19605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30922" y="3686436"/>
            <a:ext cx="2268865" cy="584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9634820517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638167" y="745343"/>
            <a:ext cx="3477948" cy="2640093"/>
            <a:chOff x="629619" y="1013518"/>
            <a:chExt cx="3477948" cy="2640093"/>
          </a:xfrm>
          <a:noFill/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9" name="Text Box 3"/>
          <p:cNvSpPr txBox="1">
            <a:spLocks noChangeArrowheads="1"/>
          </p:cNvSpPr>
          <p:nvPr/>
        </p:nvSpPr>
        <p:spPr bwMode="auto">
          <a:xfrm>
            <a:off x="4200301" y="1346310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第二次迭代：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cost</a:t>
            </a:r>
            <a:r>
              <a:rPr lang="en-US" altLang="zh-CN" sz="2600" dirty="0">
                <a:latin typeface="Times New Roman" panose="02020603050405020304" pitchFamily="18" charset="0"/>
              </a:rPr>
              <a:t> ={(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</a:rPr>
              <a:t>)34, 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)17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)26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} </a:t>
            </a:r>
            <a:endParaRPr lang="en-US" altLang="zh-CN" sz="26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7" name="组合 256"/>
          <p:cNvGrpSpPr/>
          <p:nvPr/>
        </p:nvGrpSpPr>
        <p:grpSpPr>
          <a:xfrm>
            <a:off x="638167" y="3439022"/>
            <a:ext cx="3477948" cy="2640093"/>
            <a:chOff x="629619" y="1013518"/>
            <a:chExt cx="3477948" cy="2640093"/>
          </a:xfrm>
          <a:noFill/>
        </p:grpSpPr>
        <p:sp>
          <p:nvSpPr>
            <p:cNvPr id="25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6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8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6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8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9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0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1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2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3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4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5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8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9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0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1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2" name="Text Box 3"/>
          <p:cNvSpPr txBox="1">
            <a:spLocks noChangeArrowheads="1"/>
          </p:cNvSpPr>
          <p:nvPr/>
        </p:nvSpPr>
        <p:spPr bwMode="auto">
          <a:xfrm>
            <a:off x="4200301" y="3723362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第三次迭代：</a:t>
            </a:r>
            <a:endParaRPr lang="en-US" altLang="zh-CN" sz="26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6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cost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={(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)34, 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)26} </a:t>
            </a:r>
            <a:endParaRPr lang="en-US" altLang="zh-CN" sz="26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14160" y="3246511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598920" y="5616634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607688" y="61586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9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/>
              <a:t>深度优先搜索拓扑排序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61626" y="3540699"/>
            <a:ext cx="1288297" cy="894344"/>
            <a:chOff x="1325619" y="4021662"/>
            <a:chExt cx="1288297" cy="894344"/>
          </a:xfrm>
          <a:solidFill>
            <a:srgbClr val="D2D2D2"/>
          </a:solidFill>
        </p:grpSpPr>
        <p:sp>
          <p:nvSpPr>
            <p:cNvPr id="5" name="Freeform 48"/>
            <p:cNvSpPr/>
            <p:nvPr/>
          </p:nvSpPr>
          <p:spPr bwMode="auto">
            <a:xfrm>
              <a:off x="1711581" y="4021662"/>
              <a:ext cx="859473" cy="33655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grp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1"/>
            <p:cNvSpPr/>
            <p:nvPr/>
          </p:nvSpPr>
          <p:spPr bwMode="auto">
            <a:xfrm>
              <a:off x="1706818" y="4628006"/>
              <a:ext cx="907098" cy="288000"/>
            </a:xfrm>
            <a:custGeom>
              <a:avLst/>
              <a:gdLst>
                <a:gd name="T0" fmla="*/ 0 w 830"/>
                <a:gd name="T1" fmla="*/ 0 h 340"/>
                <a:gd name="T2" fmla="*/ 830 w 830"/>
                <a:gd name="T3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0" h="340">
                  <a:moveTo>
                    <a:pt x="0" y="0"/>
                  </a:moveTo>
                  <a:lnTo>
                    <a:pt x="830" y="34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325619" y="428487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55277" y="4593209"/>
            <a:ext cx="2402127" cy="741364"/>
            <a:chOff x="1319270" y="5074173"/>
            <a:chExt cx="2402127" cy="741364"/>
          </a:xfrm>
          <a:solidFill>
            <a:srgbClr val="D2D2D2"/>
          </a:solidFill>
        </p:grpSpPr>
        <p:sp>
          <p:nvSpPr>
            <p:cNvPr id="9" name="Freeform 49"/>
            <p:cNvSpPr/>
            <p:nvPr/>
          </p:nvSpPr>
          <p:spPr bwMode="auto">
            <a:xfrm>
              <a:off x="1696341" y="5431362"/>
              <a:ext cx="2025056" cy="384175"/>
            </a:xfrm>
            <a:custGeom>
              <a:avLst/>
              <a:gdLst>
                <a:gd name="T0" fmla="*/ 0 w 1764"/>
                <a:gd name="T1" fmla="*/ 0 h 470"/>
                <a:gd name="T2" fmla="*/ 1764 w 1764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4" h="470">
                  <a:moveTo>
                    <a:pt x="0" y="0"/>
                  </a:moveTo>
                  <a:lnTo>
                    <a:pt x="1764" y="47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0"/>
            <p:cNvSpPr/>
            <p:nvPr/>
          </p:nvSpPr>
          <p:spPr bwMode="auto">
            <a:xfrm>
              <a:off x="1742378" y="5074173"/>
              <a:ext cx="894919" cy="144564"/>
            </a:xfrm>
            <a:custGeom>
              <a:avLst/>
              <a:gdLst>
                <a:gd name="T0" fmla="*/ 0 w 821"/>
                <a:gd name="T1" fmla="*/ 148 h 148"/>
                <a:gd name="T2" fmla="*/ 821 w 821"/>
                <a:gd name="T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1" h="148">
                  <a:moveTo>
                    <a:pt x="0" y="148"/>
                  </a:moveTo>
                  <a:lnTo>
                    <a:pt x="821" y="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319270" y="509417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07061" y="3312950"/>
            <a:ext cx="1597769" cy="432000"/>
            <a:chOff x="2571054" y="3793914"/>
            <a:chExt cx="1597769" cy="432000"/>
          </a:xfrm>
          <a:solidFill>
            <a:srgbClr val="D2D2D2"/>
          </a:solidFill>
        </p:grpSpPr>
        <p:sp>
          <p:nvSpPr>
            <p:cNvPr id="13" name="Freeform 44"/>
            <p:cNvSpPr/>
            <p:nvPr/>
          </p:nvSpPr>
          <p:spPr bwMode="auto">
            <a:xfrm>
              <a:off x="3016823" y="4020074"/>
              <a:ext cx="1152000" cy="1588"/>
            </a:xfrm>
            <a:custGeom>
              <a:avLst/>
              <a:gdLst>
                <a:gd name="T0" fmla="*/ 0 w 1005"/>
                <a:gd name="T1" fmla="*/ 5 h 5"/>
                <a:gd name="T2" fmla="*/ 1005 w 1005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5" h="5">
                  <a:moveTo>
                    <a:pt x="0" y="5"/>
                  </a:moveTo>
                  <a:lnTo>
                    <a:pt x="1005" y="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571054" y="379391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392337" y="3312951"/>
            <a:ext cx="1028760" cy="997948"/>
            <a:chOff x="4156331" y="3793914"/>
            <a:chExt cx="1028760" cy="997948"/>
          </a:xfrm>
          <a:solidFill>
            <a:srgbClr val="D2D2D2"/>
          </a:solidFill>
        </p:grpSpPr>
        <p:sp>
          <p:nvSpPr>
            <p:cNvPr id="16" name="Freeform 43"/>
            <p:cNvSpPr/>
            <p:nvPr/>
          </p:nvSpPr>
          <p:spPr bwMode="auto">
            <a:xfrm>
              <a:off x="4573091" y="4107862"/>
              <a:ext cx="612000" cy="684000"/>
            </a:xfrm>
            <a:custGeom>
              <a:avLst/>
              <a:gdLst>
                <a:gd name="T0" fmla="*/ 0 w 548"/>
                <a:gd name="T1" fmla="*/ 0 h 597"/>
                <a:gd name="T2" fmla="*/ 548 w 548"/>
                <a:gd name="T3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8" h="597">
                  <a:moveTo>
                    <a:pt x="0" y="0"/>
                  </a:moveTo>
                  <a:lnTo>
                    <a:pt x="548" y="597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156331" y="379391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57404" y="4691634"/>
            <a:ext cx="1480462" cy="858940"/>
            <a:chOff x="3721397" y="5172597"/>
            <a:chExt cx="1480462" cy="858940"/>
          </a:xfrm>
          <a:solidFill>
            <a:srgbClr val="D2D2D2"/>
          </a:solidFill>
        </p:grpSpPr>
        <p:sp>
          <p:nvSpPr>
            <p:cNvPr id="19" name="Freeform 42"/>
            <p:cNvSpPr/>
            <p:nvPr/>
          </p:nvSpPr>
          <p:spPr bwMode="auto">
            <a:xfrm>
              <a:off x="4153397" y="5172597"/>
              <a:ext cx="1048462" cy="648000"/>
            </a:xfrm>
            <a:custGeom>
              <a:avLst/>
              <a:gdLst>
                <a:gd name="T0" fmla="*/ 0 w 900"/>
                <a:gd name="T1" fmla="*/ 650 h 650"/>
                <a:gd name="T2" fmla="*/ 900 w 900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0" h="650">
                  <a:moveTo>
                    <a:pt x="0" y="650"/>
                  </a:moveTo>
                  <a:lnTo>
                    <a:pt x="900" y="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721397" y="559953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840081" y="3657379"/>
            <a:ext cx="2504559" cy="1583831"/>
            <a:chOff x="2604074" y="4138342"/>
            <a:chExt cx="2504559" cy="1583831"/>
          </a:xfrm>
          <a:solidFill>
            <a:srgbClr val="D2D2D2"/>
          </a:solidFill>
        </p:grpSpPr>
        <p:sp>
          <p:nvSpPr>
            <p:cNvPr id="22" name="Freeform 45"/>
            <p:cNvSpPr/>
            <p:nvPr/>
          </p:nvSpPr>
          <p:spPr bwMode="auto">
            <a:xfrm>
              <a:off x="3020951" y="4138342"/>
              <a:ext cx="1169988" cy="705009"/>
            </a:xfrm>
            <a:custGeom>
              <a:avLst/>
              <a:gdLst>
                <a:gd name="T0" fmla="*/ 0 w 1028"/>
                <a:gd name="T1" fmla="*/ 650 h 650"/>
                <a:gd name="T2" fmla="*/ 1028 w 1028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8" h="650">
                  <a:moveTo>
                    <a:pt x="0" y="650"/>
                  </a:moveTo>
                  <a:lnTo>
                    <a:pt x="1028" y="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6"/>
            <p:cNvSpPr/>
            <p:nvPr/>
          </p:nvSpPr>
          <p:spPr bwMode="auto">
            <a:xfrm>
              <a:off x="2908873" y="5074173"/>
              <a:ext cx="864000" cy="648000"/>
            </a:xfrm>
            <a:custGeom>
              <a:avLst/>
              <a:gdLst>
                <a:gd name="T0" fmla="*/ 0 w 629"/>
                <a:gd name="T1" fmla="*/ 0 h 645"/>
                <a:gd name="T2" fmla="*/ 629 w 629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9" h="645">
                  <a:moveTo>
                    <a:pt x="0" y="0"/>
                  </a:moveTo>
                  <a:lnTo>
                    <a:pt x="629" y="645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47"/>
            <p:cNvSpPr/>
            <p:nvPr/>
          </p:nvSpPr>
          <p:spPr bwMode="auto">
            <a:xfrm>
              <a:off x="3020633" y="4999244"/>
              <a:ext cx="2088000" cy="1588"/>
            </a:xfrm>
            <a:custGeom>
              <a:avLst/>
              <a:gdLst>
                <a:gd name="T0" fmla="*/ 0 w 1711"/>
                <a:gd name="T1" fmla="*/ 1 h 1"/>
                <a:gd name="T2" fmla="*/ 1711 w 171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11" h="1">
                  <a:moveTo>
                    <a:pt x="0" y="1"/>
                  </a:moveTo>
                  <a:lnTo>
                    <a:pt x="1711" y="0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2604074" y="474609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5328009" y="4280373"/>
            <a:ext cx="432000" cy="432000"/>
          </a:xfrm>
          <a:prstGeom prst="ellipse">
            <a:avLst/>
          </a:prstGeom>
          <a:solidFill>
            <a:srgbClr val="D2D2D2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/>
              <a:t>深度优先搜索拓扑</a:t>
            </a:r>
            <a:r>
              <a:rPr lang="zh-CN" altLang="zh-CN" b="1" smtClean="0"/>
              <a:t>排序</a:t>
            </a:r>
            <a:r>
              <a:rPr lang="zh-CN" altLang="en-US" b="1" smtClean="0">
                <a:solidFill>
                  <a:srgbClr val="FF0000"/>
                </a:solidFill>
              </a:rPr>
              <a:t>递归算法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8381" y="1363976"/>
            <a:ext cx="110637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&lt;typename DataType&gt;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void ALGraph&lt;DataType&gt; ::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DFTopo(int v,vector&lt;int&gt; &amp;topoOrder)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 j;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EdgeNode *p = nullptr;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adjlist[v].vertex; visited[v] = 1;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 = adjlist[v].firstEdge;     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while (p != nullptr)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j = p-&gt;adjvex;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(visited[j] == 0) </a:t>
            </a: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DFTopo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(j,topoOrder);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p = p-&gt;next;           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topoOrder.insert(topoOrder.begin(),v);</a:t>
            </a:r>
            <a:endParaRPr lang="zh-CN" altLang="zh-C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0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/>
              <a:t>深度优先搜索拓扑排序</a:t>
            </a:r>
            <a:r>
              <a:rPr lang="zh-CN" altLang="en-US" b="1">
                <a:solidFill>
                  <a:srgbClr val="FF0000"/>
                </a:solidFill>
              </a:rPr>
              <a:t>主方法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1082721" y="1321517"/>
            <a:ext cx="101766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&lt;typename DataType&gt;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void ALGraph&lt;DataType&gt; :: DFTopo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vector&lt;int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 t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opoOrder;</a:t>
            </a:r>
            <a:endParaRPr lang="en-US" altLang="zh-CN" sz="2400" smtClean="0"/>
          </a:p>
          <a:p>
            <a:r>
              <a:rPr lang="en-US" altLang="zh-CN" sz="2400" smtClean="0"/>
              <a:t>	for </a:t>
            </a:r>
            <a:r>
              <a:rPr lang="en-US" altLang="zh-CN" sz="2400"/>
              <a:t>(i = 0; i &lt; MaxSize; i++)</a:t>
            </a:r>
          </a:p>
          <a:p>
            <a:r>
              <a:rPr lang="en-US" altLang="zh-CN" sz="2400"/>
              <a:t>		visited[i] = 0;</a:t>
            </a:r>
          </a:p>
          <a:p>
            <a:r>
              <a:rPr lang="en-US" altLang="zh-CN" sz="2400"/>
              <a:t>	</a:t>
            </a:r>
            <a:r>
              <a:rPr lang="en-US" altLang="zh-CN" sz="2400" smtClean="0"/>
              <a:t>for </a:t>
            </a:r>
            <a:r>
              <a:rPr lang="en-US" altLang="zh-CN" sz="2400"/>
              <a:t>(i = 0; i &lt; vexnum; i++)</a:t>
            </a:r>
          </a:p>
          <a:p>
            <a:r>
              <a:rPr lang="en-US" altLang="zh-CN" sz="2400"/>
              <a:t>		if (!visited[i])</a:t>
            </a:r>
          </a:p>
          <a:p>
            <a:r>
              <a:rPr lang="en-US" altLang="zh-CN" sz="2400"/>
              <a:t>			</a:t>
            </a:r>
            <a:r>
              <a:rPr lang="en-US" altLang="zh-CN" sz="2400" smtClean="0">
                <a:solidFill>
                  <a:srgbClr val="FF0000"/>
                </a:solidFill>
              </a:rPr>
              <a:t>ALG.DFTopo(i,topoOrder)</a:t>
            </a:r>
            <a:r>
              <a:rPr lang="en-US" altLang="zh-CN" sz="2400" smtClean="0"/>
              <a:t>;     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                                     </a:t>
            </a:r>
            <a:r>
              <a:rPr lang="en-US" altLang="zh-CN" sz="2400"/>
              <a:t>//</a:t>
            </a:r>
            <a:r>
              <a:rPr lang="zh-CN" altLang="en-US" sz="2400"/>
              <a:t>从顶点</a:t>
            </a:r>
            <a:r>
              <a:rPr lang="en-US" altLang="zh-CN" sz="2400"/>
              <a:t>i</a:t>
            </a:r>
            <a:r>
              <a:rPr lang="zh-CN" altLang="en-US" sz="2400"/>
              <a:t>出发进行深度</a:t>
            </a:r>
            <a:r>
              <a:rPr lang="zh-CN" altLang="en-US" sz="2400" smtClean="0"/>
              <a:t>优先拓扑排序</a:t>
            </a:r>
            <a:endParaRPr lang="en-US" altLang="zh-CN" sz="2400" smtClean="0"/>
          </a:p>
          <a:p>
            <a:r>
              <a:rPr lang="en-US" altLang="zh-CN" sz="2400"/>
              <a:t>	</a:t>
            </a:r>
            <a:r>
              <a:rPr lang="en-US" altLang="zh-CN" sz="2400" smtClean="0"/>
              <a:t>for (v:topoOrder)</a:t>
            </a:r>
          </a:p>
          <a:p>
            <a:r>
              <a:rPr lang="en-US" altLang="zh-CN" sz="2400"/>
              <a:t>	</a:t>
            </a:r>
            <a:r>
              <a:rPr lang="en-US" altLang="zh-CN" sz="2400" smtClean="0"/>
              <a:t>	cout&lt;&lt;v;       //</a:t>
            </a:r>
            <a:r>
              <a:rPr lang="zh-CN" altLang="en-US" sz="2400" smtClean="0"/>
              <a:t>输出拓扑序列</a:t>
            </a:r>
            <a:endParaRPr lang="zh-CN" altLang="en-US" sz="2400"/>
          </a:p>
        </p:txBody>
      </p:sp>
      <p:sp>
        <p:nvSpPr>
          <p:cNvPr id="5" name="右箭头 4"/>
          <p:cNvSpPr/>
          <p:nvPr/>
        </p:nvSpPr>
        <p:spPr>
          <a:xfrm>
            <a:off x="10248407" y="5878099"/>
            <a:ext cx="1073020" cy="339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5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在一个有向图的拓扑序列中，若顶点a在顶点b之前，则图中必有一条弧&lt;a,b&gt;。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73F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32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若一个有向图的邻接矩阵中对角线以下元素均为零，则该图的拓扑序列必定存在。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22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拓扑排序算法可以用栈或者队列保存入度为0的顶点。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99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1" y="635001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在AOV网中不可能出现回路，因此一定存在拓扑序列。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1" y="2785746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1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1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1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73F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962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2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6-6-2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关键路径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357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70463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AOE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50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3739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308663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关键路径的定义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32121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3146863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关键路径算法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40503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3985063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关键路径算法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40"/>
          <p:cNvGrpSpPr/>
          <p:nvPr/>
        </p:nvGrpSpPr>
        <p:grpSpPr>
          <a:xfrm>
            <a:off x="1964746" y="48885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4823263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关键路径算法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运行过程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5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9" grpId="0"/>
      <p:bldP spid="3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AOE</a:t>
            </a:r>
            <a:r>
              <a:rPr lang="zh-CN" altLang="zh-CN" dirty="0" smtClean="0"/>
              <a:t>网</a:t>
            </a:r>
            <a:r>
              <a:rPr lang="en-US" altLang="zh-CN" dirty="0"/>
              <a:t>(Activity On Edge Network)</a:t>
            </a:r>
            <a:r>
              <a:rPr lang="zh-CN" altLang="zh-CN" dirty="0" smtClean="0"/>
              <a:t>是</a:t>
            </a:r>
            <a:r>
              <a:rPr lang="zh-CN" altLang="zh-CN" dirty="0"/>
              <a:t>一个</a:t>
            </a:r>
            <a:r>
              <a:rPr lang="zh-CN" altLang="zh-CN" dirty="0">
                <a:solidFill>
                  <a:srgbClr val="FF0000"/>
                </a:solidFill>
              </a:rPr>
              <a:t>有向无环图</a:t>
            </a:r>
            <a:r>
              <a:rPr lang="zh-CN" altLang="zh-CN" dirty="0"/>
              <a:t>，其中的</a:t>
            </a:r>
            <a:r>
              <a:rPr lang="zh-CN" altLang="zh-CN" dirty="0">
                <a:solidFill>
                  <a:srgbClr val="FF0000"/>
                </a:solidFill>
              </a:rPr>
              <a:t>顶点表示事件</a:t>
            </a:r>
            <a:r>
              <a:rPr lang="zh-CN" altLang="zh-CN" dirty="0"/>
              <a:t>（</a:t>
            </a:r>
            <a:r>
              <a:rPr lang="en-US" altLang="zh-CN" dirty="0"/>
              <a:t>Event</a:t>
            </a:r>
            <a:r>
              <a:rPr lang="zh-CN" altLang="zh-CN" dirty="0"/>
              <a:t>），</a:t>
            </a:r>
            <a:r>
              <a:rPr lang="zh-CN" altLang="zh-CN" dirty="0">
                <a:solidFill>
                  <a:srgbClr val="FF0000"/>
                </a:solidFill>
              </a:rPr>
              <a:t>边表示</a:t>
            </a:r>
            <a:r>
              <a:rPr lang="zh-CN" altLang="zh-CN" dirty="0" smtClean="0">
                <a:solidFill>
                  <a:srgbClr val="FF0000"/>
                </a:solidFill>
              </a:rPr>
              <a:t>活动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</a:t>
            </a:r>
            <a:r>
              <a:rPr lang="zh-CN" altLang="zh-CN" dirty="0"/>
              <a:t>边上的权值表示完成活动所需时间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图</a:t>
            </a:r>
            <a:r>
              <a:rPr lang="zh-CN" altLang="zh-CN" dirty="0"/>
              <a:t>中顶点所表示的</a:t>
            </a:r>
            <a:r>
              <a:rPr lang="zh-CN" altLang="zh-CN" dirty="0">
                <a:solidFill>
                  <a:srgbClr val="FF0000"/>
                </a:solidFill>
              </a:rPr>
              <a:t>事件</a:t>
            </a:r>
            <a:r>
              <a:rPr lang="zh-CN" altLang="zh-CN" dirty="0"/>
              <a:t>是</a:t>
            </a:r>
            <a:r>
              <a:rPr lang="zh-CN" altLang="zh-CN" dirty="0" smtClean="0"/>
              <a:t>指</a:t>
            </a:r>
            <a:r>
              <a:rPr lang="zh-CN" altLang="en-US" dirty="0" smtClean="0"/>
              <a:t>以它结束</a:t>
            </a:r>
            <a:r>
              <a:rPr lang="zh-CN" altLang="zh-CN" dirty="0" smtClean="0"/>
              <a:t>的</a:t>
            </a:r>
            <a:r>
              <a:rPr lang="zh-CN" altLang="en-US" dirty="0"/>
              <a:t>所有</a:t>
            </a:r>
            <a:r>
              <a:rPr lang="zh-CN" altLang="zh-CN" dirty="0" smtClean="0"/>
              <a:t>边</a:t>
            </a:r>
            <a:r>
              <a:rPr lang="zh-CN" altLang="en-US" dirty="0" smtClean="0"/>
              <a:t>表</a:t>
            </a:r>
            <a:r>
              <a:rPr lang="zh-CN" altLang="zh-CN" dirty="0" smtClean="0"/>
              <a:t>示的活动</a:t>
            </a:r>
            <a:r>
              <a:rPr lang="zh-CN" altLang="zh-CN" dirty="0"/>
              <a:t>都已经完成，以它出发的所有边所表示的活动可以开始的那个状态。</a:t>
            </a:r>
            <a:endParaRPr lang="en-US" altLang="zh-CN" dirty="0"/>
          </a:p>
          <a:p>
            <a:r>
              <a:rPr lang="en-US" altLang="zh-CN" dirty="0" err="1" smtClean="0"/>
              <a:t>AOE</a:t>
            </a:r>
            <a:r>
              <a:rPr lang="zh-CN" altLang="zh-CN" dirty="0"/>
              <a:t>网也表示了活动之间的优先关系，</a:t>
            </a:r>
            <a:r>
              <a:rPr lang="zh-CN" altLang="zh-CN" dirty="0">
                <a:solidFill>
                  <a:srgbClr val="FF0000"/>
                </a:solidFill>
              </a:rPr>
              <a:t>指向某个顶点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zh-CN" dirty="0">
                <a:solidFill>
                  <a:srgbClr val="FF0000"/>
                </a:solidFill>
              </a:rPr>
              <a:t>的边所表示的活动先于以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zh-CN" dirty="0">
                <a:solidFill>
                  <a:srgbClr val="FF0000"/>
                </a:solidFill>
              </a:rPr>
              <a:t>出发的边所表示的活动</a:t>
            </a:r>
            <a:r>
              <a:rPr lang="zh-CN" altLang="zh-CN" dirty="0"/>
              <a:t>。因此</a:t>
            </a:r>
            <a:r>
              <a:rPr lang="en-US" altLang="zh-CN" dirty="0" err="1"/>
              <a:t>AOE</a:t>
            </a:r>
            <a:r>
              <a:rPr lang="zh-CN" altLang="zh-CN" dirty="0"/>
              <a:t>网是不允许存在回路的。</a:t>
            </a:r>
          </a:p>
          <a:p>
            <a:r>
              <a:rPr lang="en-US" altLang="zh-CN" dirty="0" err="1" smtClean="0"/>
              <a:t>AOE</a:t>
            </a:r>
            <a:r>
              <a:rPr lang="zh-CN" altLang="zh-CN" dirty="0" smtClean="0"/>
              <a:t>网是</a:t>
            </a:r>
            <a:r>
              <a:rPr lang="zh-CN" altLang="zh-CN" dirty="0"/>
              <a:t>非常重要的</a:t>
            </a:r>
            <a:r>
              <a:rPr lang="en-US" altLang="zh-CN" dirty="0"/>
              <a:t>PERT(Program Evaluation and Review Technique</a:t>
            </a:r>
            <a:r>
              <a:rPr lang="zh-CN" altLang="zh-CN" dirty="0"/>
              <a:t>，规划评审技术</a:t>
            </a:r>
            <a:r>
              <a:rPr lang="en-US" altLang="zh-CN" dirty="0"/>
              <a:t>)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，用于大型工程的计划和管理。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相关概念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用数组dist[n]保存当前的最短路径长度。"/>
  <p:tag name="PROBLEMVOICEALLOWED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①5  ②9  ③4"/>
  <p:tag name="PROBLEMVOICEALLOWED" val="Fals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活动a1和a2已经结束，活动a3可以开始。"/>
  <p:tag name="PROBLEMVOICEALLOWED" val="Fals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设数组adjvex[n]和lowcost[n]分别存储候选最短边的邻接点和权值。"/>
  <p:tag name="PROBLEMVOICEALLOWED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张玉华汉字的世界任你纵横2019.11.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db2004108l">
  <a:themeElements>
    <a:clrScheme name="cdb2004108l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cdb2004108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08l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db2004108l">
  <a:themeElements>
    <a:clrScheme name="cdb2004108l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cdb2004108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08l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db2004108l">
  <a:themeElements>
    <a:clrScheme name="cdb2004108l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cdb2004108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08l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10481</Words>
  <Application>Microsoft Office PowerPoint</Application>
  <PresentationFormat>宽屏</PresentationFormat>
  <Paragraphs>2639</Paragraphs>
  <Slides>118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118</vt:i4>
      </vt:variant>
    </vt:vector>
  </HeadingPairs>
  <TitlesOfParts>
    <vt:vector size="140" baseType="lpstr">
      <vt:lpstr>Angsana New</vt:lpstr>
      <vt:lpstr>Microsoft Yahei</vt:lpstr>
      <vt:lpstr>Microsoft YaHei UI</vt:lpstr>
      <vt:lpstr>黑体</vt:lpstr>
      <vt:lpstr>华文新魏</vt:lpstr>
      <vt:lpstr>楷体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Verdana</vt:lpstr>
      <vt:lpstr>Wingdings</vt:lpstr>
      <vt:lpstr>Office Theme</vt:lpstr>
      <vt:lpstr>1_张玉华汉字的世界任你纵横2019.11.7</vt:lpstr>
      <vt:lpstr>cdb2004108l</vt:lpstr>
      <vt:lpstr>1_cdb2004108l</vt:lpstr>
      <vt:lpstr>2_cdb2004108l</vt:lpstr>
      <vt:lpstr>Image</vt:lpstr>
      <vt:lpstr>Visio</vt:lpstr>
      <vt:lpstr>图的应用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求解过程</vt:lpstr>
      <vt:lpstr>求解过程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单源点最短路径</vt:lpstr>
      <vt:lpstr>Dijkstra算法</vt:lpstr>
      <vt:lpstr>辅助数据结构</vt:lpstr>
      <vt:lpstr>算法步骤</vt:lpstr>
      <vt:lpstr>求解过程</vt:lpstr>
      <vt:lpstr>求解过程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Floyd算法</vt:lpstr>
      <vt:lpstr>Floyd算法</vt:lpstr>
      <vt:lpstr>Floyd算法</vt:lpstr>
      <vt:lpstr>Floyd算法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相关概念</vt:lpstr>
      <vt:lpstr>AOV网</vt:lpstr>
      <vt:lpstr>拓扑排序</vt:lpstr>
      <vt:lpstr>拓扑排序</vt:lpstr>
      <vt:lpstr>PowerPoint 演示文稿</vt:lpstr>
      <vt:lpstr>广度优先搜索拓扑排序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深度优先搜索拓扑排序</vt:lpstr>
      <vt:lpstr>深度优先搜索拓扑排序</vt:lpstr>
      <vt:lpstr>深度优先搜索拓扑排序递归算法</vt:lpstr>
      <vt:lpstr>深度优先搜索拓扑排序主方法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相关概念</vt:lpstr>
      <vt:lpstr>相关概念</vt:lpstr>
      <vt:lpstr>举例</vt:lpstr>
      <vt:lpstr>算法思想</vt:lpstr>
      <vt:lpstr>事件及最早、最晚发生时间的理解</vt:lpstr>
      <vt:lpstr>求各个事件vj的最早发生时间ve(j)</vt:lpstr>
      <vt:lpstr>求各个事件vj的最早发生时间ve(j)</vt:lpstr>
      <vt:lpstr>求各个事件vj的最晚发生时间vl(j)</vt:lpstr>
      <vt:lpstr>求各个事件vj的最晚发生时间vl(j)</vt:lpstr>
      <vt:lpstr>求各个活动ai的最早开始时间</vt:lpstr>
      <vt:lpstr>求各个活动ai的最晚开始时间l(i)</vt:lpstr>
      <vt:lpstr>PowerPoint 演示文稿</vt:lpstr>
      <vt:lpstr>获得关键活动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zhangyh</cp:lastModifiedBy>
  <cp:revision>281</cp:revision>
  <dcterms:created xsi:type="dcterms:W3CDTF">2016-09-14T00:58:00Z</dcterms:created>
  <dcterms:modified xsi:type="dcterms:W3CDTF">2022-12-11T23:43:07Z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