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6" r:id="rId2"/>
  </p:sldMasterIdLst>
  <p:notesMasterIdLst>
    <p:notesMasterId r:id="rId76"/>
  </p:notesMasterIdLst>
  <p:sldIdLst>
    <p:sldId id="256" r:id="rId3"/>
    <p:sldId id="361" r:id="rId4"/>
    <p:sldId id="362" r:id="rId5"/>
    <p:sldId id="363" r:id="rId6"/>
    <p:sldId id="364" r:id="rId7"/>
    <p:sldId id="365" r:id="rId8"/>
    <p:sldId id="366" r:id="rId9"/>
    <p:sldId id="367" r:id="rId10"/>
    <p:sldId id="368" r:id="rId11"/>
    <p:sldId id="376" r:id="rId12"/>
    <p:sldId id="369" r:id="rId13"/>
    <p:sldId id="370" r:id="rId14"/>
    <p:sldId id="377" r:id="rId15"/>
    <p:sldId id="371" r:id="rId16"/>
    <p:sldId id="372" r:id="rId17"/>
    <p:sldId id="373" r:id="rId18"/>
    <p:sldId id="374" r:id="rId19"/>
    <p:sldId id="375" r:id="rId20"/>
    <p:sldId id="276" r:id="rId21"/>
    <p:sldId id="278" r:id="rId22"/>
    <p:sldId id="279" r:id="rId23"/>
    <p:sldId id="280" r:id="rId24"/>
    <p:sldId id="359" r:id="rId25"/>
    <p:sldId id="281" r:id="rId26"/>
    <p:sldId id="282" r:id="rId27"/>
    <p:sldId id="283" r:id="rId28"/>
    <p:sldId id="284" r:id="rId29"/>
    <p:sldId id="358" r:id="rId30"/>
    <p:sldId id="285" r:id="rId31"/>
    <p:sldId id="286" r:id="rId32"/>
    <p:sldId id="287" r:id="rId33"/>
    <p:sldId id="288" r:id="rId34"/>
    <p:sldId id="289" r:id="rId35"/>
    <p:sldId id="291" r:id="rId36"/>
    <p:sldId id="292" r:id="rId37"/>
    <p:sldId id="293" r:id="rId38"/>
    <p:sldId id="311" r:id="rId39"/>
    <p:sldId id="312" r:id="rId40"/>
    <p:sldId id="313" r:id="rId41"/>
    <p:sldId id="322" r:id="rId42"/>
    <p:sldId id="314" r:id="rId43"/>
    <p:sldId id="325" r:id="rId44"/>
    <p:sldId id="357" r:id="rId45"/>
    <p:sldId id="326" r:id="rId46"/>
    <p:sldId id="327" r:id="rId47"/>
    <p:sldId id="328" r:id="rId48"/>
    <p:sldId id="329" r:id="rId49"/>
    <p:sldId id="324" r:id="rId50"/>
    <p:sldId id="337" r:id="rId51"/>
    <p:sldId id="338" r:id="rId52"/>
    <p:sldId id="353" r:id="rId53"/>
    <p:sldId id="349" r:id="rId54"/>
    <p:sldId id="352" r:id="rId55"/>
    <p:sldId id="347" r:id="rId56"/>
    <p:sldId id="348" r:id="rId57"/>
    <p:sldId id="381" r:id="rId58"/>
    <p:sldId id="382" r:id="rId59"/>
    <p:sldId id="383" r:id="rId60"/>
    <p:sldId id="339" r:id="rId61"/>
    <p:sldId id="384" r:id="rId62"/>
    <p:sldId id="385" r:id="rId63"/>
    <p:sldId id="386" r:id="rId64"/>
    <p:sldId id="387" r:id="rId65"/>
    <p:sldId id="388" r:id="rId66"/>
    <p:sldId id="360" r:id="rId67"/>
    <p:sldId id="379" r:id="rId68"/>
    <p:sldId id="380" r:id="rId69"/>
    <p:sldId id="389" r:id="rId70"/>
    <p:sldId id="354" r:id="rId71"/>
    <p:sldId id="355" r:id="rId72"/>
    <p:sldId id="356" r:id="rId73"/>
    <p:sldId id="309" r:id="rId74"/>
    <p:sldId id="310"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D2D2C8"/>
    <a:srgbClr val="404040"/>
    <a:srgbClr val="285A32"/>
    <a:srgbClr val="B42D2D"/>
    <a:srgbClr val="5C307D"/>
    <a:srgbClr val="9696AA"/>
    <a:srgbClr val="507D7D"/>
    <a:srgbClr val="6E6EAA"/>
    <a:srgbClr val="37B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65" autoAdjust="0"/>
  </p:normalViewPr>
  <p:slideViewPr>
    <p:cSldViewPr snapToGrid="0">
      <p:cViewPr varScale="1">
        <p:scale>
          <a:sx n="68" d="100"/>
          <a:sy n="68" d="100"/>
        </p:scale>
        <p:origin x="80" y="524"/>
      </p:cViewPr>
      <p:guideLst>
        <p:guide orient="horz" pos="2160"/>
        <p:guide pos="3840"/>
      </p:guideLst>
    </p:cSldViewPr>
  </p:slideViewPr>
  <p:notesTextViewPr>
    <p:cViewPr>
      <p:scale>
        <a:sx n="1" d="1"/>
        <a:sy n="1" d="1"/>
      </p:scale>
      <p:origin x="0" y="0"/>
    </p:cViewPr>
  </p:notesTextViewPr>
  <p:sorterViewPr>
    <p:cViewPr>
      <p:scale>
        <a:sx n="130" d="100"/>
        <a:sy n="130" d="100"/>
      </p:scale>
      <p:origin x="0" y="-207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2022/12/31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extLst>
      <p:ext uri="{BB962C8B-B14F-4D97-AF65-F5344CB8AC3E}">
        <p14:creationId xmlns:p14="http://schemas.microsoft.com/office/powerpoint/2010/main" val="214905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2334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13</a:t>
            </a:fld>
            <a:endParaRPr lang="zh-CN" altLang="en-US"/>
          </a:p>
        </p:txBody>
      </p:sp>
    </p:spTree>
    <p:extLst>
      <p:ext uri="{BB962C8B-B14F-4D97-AF65-F5344CB8AC3E}">
        <p14:creationId xmlns:p14="http://schemas.microsoft.com/office/powerpoint/2010/main" val="67128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38</a:t>
            </a:fld>
            <a:endParaRPr lang="zh-CN" altLang="en-US"/>
          </a:p>
        </p:txBody>
      </p:sp>
    </p:spTree>
    <p:extLst>
      <p:ext uri="{BB962C8B-B14F-4D97-AF65-F5344CB8AC3E}">
        <p14:creationId xmlns:p14="http://schemas.microsoft.com/office/powerpoint/2010/main" val="245100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46</a:t>
            </a:fld>
            <a:endParaRPr lang="zh-CN" altLang="en-US"/>
          </a:p>
        </p:txBody>
      </p:sp>
    </p:spTree>
    <p:extLst>
      <p:ext uri="{BB962C8B-B14F-4D97-AF65-F5344CB8AC3E}">
        <p14:creationId xmlns:p14="http://schemas.microsoft.com/office/powerpoint/2010/main" val="87183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65F-D44F-4528-A462-40F60C357A5F}" type="slidenum">
              <a:rPr lang="zh-CN" altLang="en-US" smtClean="0"/>
              <a:t>55</a:t>
            </a:fld>
            <a:endParaRPr lang="zh-CN" altLang="en-US"/>
          </a:p>
        </p:txBody>
      </p:sp>
    </p:spTree>
    <p:extLst>
      <p:ext uri="{BB962C8B-B14F-4D97-AF65-F5344CB8AC3E}">
        <p14:creationId xmlns:p14="http://schemas.microsoft.com/office/powerpoint/2010/main" val="323594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425752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158622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146702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ED4E6F-DCA5-4E93-A2A4-120AC5F29DCC}" type="slidenum">
              <a:rPr lang="en-US" altLang="zh-CN"/>
              <a:pPr>
                <a:defRPr/>
              </a:pPr>
              <a:t>‹#›</a:t>
            </a:fld>
            <a:endParaRPr lang="en-US" altLang="zh-CN"/>
          </a:p>
        </p:txBody>
      </p:sp>
    </p:spTree>
    <p:extLst>
      <p:ext uri="{BB962C8B-B14F-4D97-AF65-F5344CB8AC3E}">
        <p14:creationId xmlns:p14="http://schemas.microsoft.com/office/powerpoint/2010/main" val="255400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06D582A-0F0A-4557-AEA7-4937C3E8F9EF}" type="slidenum">
              <a:rPr lang="en-US" altLang="zh-CN"/>
              <a:pPr>
                <a:defRPr/>
              </a:pPr>
              <a:t>‹#›</a:t>
            </a:fld>
            <a:endParaRPr lang="en-US" altLang="zh-CN"/>
          </a:p>
        </p:txBody>
      </p:sp>
    </p:spTree>
    <p:extLst>
      <p:ext uri="{BB962C8B-B14F-4D97-AF65-F5344CB8AC3E}">
        <p14:creationId xmlns:p14="http://schemas.microsoft.com/office/powerpoint/2010/main" val="1002446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1"/>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1" b="0" baseline="0">
                <a:solidFill>
                  <a:srgbClr val="000000"/>
                </a:solidFill>
                <a:effectLst/>
                <a:latin typeface="+mn-lt"/>
              </a:defRPr>
            </a:lvl2pPr>
            <a:lvl3pPr algn="just">
              <a:spcBef>
                <a:spcPts val="720"/>
              </a:spcBef>
              <a:spcAft>
                <a:spcPts val="720"/>
              </a:spcAft>
              <a:defRPr sz="2401"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a:t>编辑母版文本样式</a:t>
            </a:r>
          </a:p>
          <a:p>
            <a:pPr lvl="1"/>
            <a:r>
              <a:rPr lang="zh-CN" altLang="en-US"/>
              <a:t>第二级</a:t>
            </a:r>
          </a:p>
          <a:p>
            <a:pPr lvl="2"/>
            <a:r>
              <a:rPr lang="zh-CN" altLang="en-US"/>
              <a:t>第三级</a:t>
            </a:r>
          </a:p>
        </p:txBody>
      </p:sp>
      <p:sp>
        <p:nvSpPr>
          <p:cNvPr id="16" name="标题 1"/>
          <p:cNvSpPr>
            <a:spLocks noGrp="1"/>
          </p:cNvSpPr>
          <p:nvPr>
            <p:ph type="title"/>
          </p:nvPr>
        </p:nvSpPr>
        <p:spPr>
          <a:xfrm>
            <a:off x="1477293" y="188336"/>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758800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0" y="6351"/>
            <a:ext cx="12192000" cy="2946400"/>
          </a:xfrm>
          <a:prstGeom prst="rect">
            <a:avLst/>
          </a:prstGeom>
          <a:solidFill>
            <a:srgbClr val="1F5281"/>
          </a:soli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3" name="Freeform 21"/>
          <p:cNvSpPr>
            <a:spLocks/>
          </p:cNvSpPr>
          <p:nvPr/>
        </p:nvSpPr>
        <p:spPr bwMode="gray">
          <a:xfrm>
            <a:off x="-19051" y="1931989"/>
            <a:ext cx="12211051"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4" name="Rectangle 18"/>
          <p:cNvSpPr>
            <a:spLocks noChangeArrowheads="1"/>
          </p:cNvSpPr>
          <p:nvPr/>
        </p:nvSpPr>
        <p:spPr bwMode="white">
          <a:xfrm>
            <a:off x="0" y="4933950"/>
            <a:ext cx="12217400" cy="1941514"/>
          </a:xfrm>
          <a:prstGeom prst="rect">
            <a:avLst/>
          </a:prstGeom>
          <a:solidFill>
            <a:srgbClr val="30A484"/>
          </a:soli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5" name="Freeform 19" descr="108a"/>
          <p:cNvSpPr>
            <a:spLocks/>
          </p:cNvSpPr>
          <p:nvPr/>
        </p:nvSpPr>
        <p:spPr bwMode="gray">
          <a:xfrm>
            <a:off x="-6349" y="2046288"/>
            <a:ext cx="12198351" cy="2787650"/>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6" name="Rectangle 20"/>
          <p:cNvSpPr>
            <a:spLocks noChangeArrowheads="1"/>
          </p:cNvSpPr>
          <p:nvPr/>
        </p:nvSpPr>
        <p:spPr bwMode="gray">
          <a:xfrm>
            <a:off x="0" y="4826003"/>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Tree>
    <p:extLst>
      <p:ext uri="{BB962C8B-B14F-4D97-AF65-F5344CB8AC3E}">
        <p14:creationId xmlns:p14="http://schemas.microsoft.com/office/powerpoint/2010/main" val="358593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ln>
            <a:noFill/>
          </a:ln>
        </p:spPr>
        <p:txBody>
          <a:bodyPr/>
          <a:lstStyle>
            <a:lvl1pPr>
              <a:buClrTx/>
              <a:defRPr sz="2640">
                <a:solidFill>
                  <a:srgbClr val="000000"/>
                </a:solidFill>
              </a:defRPr>
            </a:lvl1pPr>
            <a:lvl2pPr>
              <a:defRPr sz="2400">
                <a:solidFill>
                  <a:srgbClr val="000000"/>
                </a:solidFill>
              </a:defRPr>
            </a:lvl2pPr>
            <a:lvl3pPr>
              <a:defRPr sz="2400">
                <a:solidFill>
                  <a:srgbClr val="000000"/>
                </a:solidFill>
              </a:defRPr>
            </a:lvl3pPr>
          </a:lstStyle>
          <a:p>
            <a:pPr lvl="0"/>
            <a:r>
              <a:rPr lang="zh-CN" altLang="en-US"/>
              <a:t>单击此处编辑母版文本样式</a:t>
            </a:r>
          </a:p>
          <a:p>
            <a:pPr lvl="1"/>
            <a:r>
              <a:rPr lang="zh-CN" altLang="en-US"/>
              <a:t>第二级</a:t>
            </a:r>
          </a:p>
          <a:p>
            <a:pPr lvl="2"/>
            <a:r>
              <a:rPr lang="zh-CN" altLang="en-US"/>
              <a:t>第三级</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038353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lvl1pPr>
            <a:lvl2pPr marL="548626" indent="0">
              <a:buNone/>
              <a:defRPr sz="2160"/>
            </a:lvl2pPr>
            <a:lvl3pPr marL="1097253" indent="0">
              <a:buNone/>
              <a:defRPr sz="1920"/>
            </a:lvl3pPr>
            <a:lvl4pPr marL="1645879" indent="0">
              <a:buNone/>
              <a:defRPr sz="1680"/>
            </a:lvl4pPr>
            <a:lvl5pPr marL="2194505" indent="0">
              <a:buNone/>
              <a:defRPr sz="1680"/>
            </a:lvl5pPr>
            <a:lvl6pPr marL="2743131" indent="0">
              <a:buNone/>
              <a:defRPr sz="1680"/>
            </a:lvl6pPr>
            <a:lvl7pPr marL="3291758" indent="0">
              <a:buNone/>
              <a:defRPr sz="1680"/>
            </a:lvl7pPr>
            <a:lvl8pPr marL="3840384" indent="0">
              <a:buNone/>
              <a:defRPr sz="1680"/>
            </a:lvl8pPr>
            <a:lvl9pPr marL="4389010" indent="0">
              <a:buNone/>
              <a:defRPr sz="1680"/>
            </a:lvl9pPr>
          </a:lstStyle>
          <a:p>
            <a:pPr lvl="0"/>
            <a:r>
              <a:rPr lang="zh-CN" altLang="en-US"/>
              <a:t>单击此处编辑母版文本样式</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79969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solidFill>
                  <a:srgbClr val="000000"/>
                </a:solidFill>
              </a:defRPr>
            </a:lvl1pPr>
          </a:lstStyle>
          <a:p>
            <a:r>
              <a:rPr lang="zh-CN" altLang="en-US"/>
              <a:t>单击此处编辑母版标题样式</a:t>
            </a:r>
          </a:p>
        </p:txBody>
      </p:sp>
      <p:sp>
        <p:nvSpPr>
          <p:cNvPr id="3" name="TextBox 2"/>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376522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408668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1995345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73887" y="1147943"/>
            <a:ext cx="10738212" cy="4867072"/>
          </a:xfrm>
        </p:spPr>
        <p:txBody>
          <a:bodyPr>
            <a:normAutofit/>
          </a:bodyPr>
          <a:lstStyle>
            <a:lvl1pPr algn="just">
              <a:spcBef>
                <a:spcPts val="692"/>
              </a:spcBef>
              <a:spcAft>
                <a:spcPts val="692"/>
              </a:spcAft>
              <a:defRPr sz="2791" b="1" baseline="0">
                <a:effectLst/>
                <a:latin typeface="Calibri" panose="020F0502020204030204" pitchFamily="34" charset="0"/>
              </a:defRPr>
            </a:lvl1pPr>
            <a:lvl2pPr algn="just">
              <a:spcBef>
                <a:spcPts val="692"/>
              </a:spcBef>
              <a:spcAft>
                <a:spcPts val="692"/>
              </a:spcAft>
              <a:defRPr sz="2340" b="0" baseline="0">
                <a:effectLst/>
                <a:latin typeface="Calibri" panose="020F0502020204030204" pitchFamily="34" charset="0"/>
              </a:defRPr>
            </a:lvl2pPr>
            <a:lvl3pPr algn="just">
              <a:spcBef>
                <a:spcPts val="692"/>
              </a:spcBef>
              <a:spcAft>
                <a:spcPts val="692"/>
              </a:spcAft>
              <a:defRPr b="0" baseline="0">
                <a:effectLst/>
                <a:latin typeface="Calibri" panose="020F0502020204030204" pitchFamily="34" charset="0"/>
              </a:defRPr>
            </a:lvl3pPr>
            <a:lvl4pPr algn="just">
              <a:spcBef>
                <a:spcPts val="692"/>
              </a:spcBef>
              <a:spcAft>
                <a:spcPts val="692"/>
              </a:spcAft>
              <a:defRPr b="0" baseline="0">
                <a:effectLst/>
                <a:latin typeface="Calibri" panose="020F0502020204030204" pitchFamily="34" charset="0"/>
              </a:defRPr>
            </a:lvl4pPr>
            <a:lvl5pPr algn="just">
              <a:spcBef>
                <a:spcPts val="692"/>
              </a:spcBef>
              <a:spcAft>
                <a:spcPts val="692"/>
              </a:spcAft>
              <a:defRPr b="0" baseline="0">
                <a:effectLst/>
                <a:latin typeface="Calibri" panose="020F050202020403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标题 1"/>
          <p:cNvSpPr>
            <a:spLocks noGrp="1"/>
          </p:cNvSpPr>
          <p:nvPr>
            <p:ph type="title"/>
          </p:nvPr>
        </p:nvSpPr>
        <p:spPr>
          <a:xfrm>
            <a:off x="1477292" y="188336"/>
            <a:ext cx="10234805" cy="648377"/>
          </a:xfrm>
          <a:prstGeom prst="rect">
            <a:avLst/>
          </a:prstGeom>
          <a:noFill/>
        </p:spPr>
        <p:txBody>
          <a:bodyPr>
            <a:normAutofit/>
          </a:bodyPr>
          <a:lstStyle>
            <a:lvl1pPr algn="just">
              <a:defRPr sz="4140" b="0" baseline="0">
                <a:solidFill>
                  <a:srgbClr val="0000FF"/>
                </a:solidFill>
                <a:effectLst/>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11" name="灯片编号占位符 10"/>
          <p:cNvSpPr>
            <a:spLocks noGrp="1"/>
          </p:cNvSpPr>
          <p:nvPr>
            <p:ph type="sldNum" sz="quarter" idx="13"/>
          </p:nvPr>
        </p:nvSpPr>
        <p:spPr>
          <a:xfrm>
            <a:off x="8592277" y="6582763"/>
            <a:ext cx="2844800" cy="260350"/>
          </a:xfrm>
          <a:prstGeom prst="rect">
            <a:avLst/>
          </a:prstGeom>
        </p:spPr>
        <p:txBody>
          <a:bodyPr/>
          <a:lstStyle>
            <a:lvl1pPr>
              <a:defRPr>
                <a:solidFill>
                  <a:schemeClr val="bg1"/>
                </a:solidFill>
              </a:defRPr>
            </a:lvl1pPr>
          </a:lstStyle>
          <a:p>
            <a:pPr defTabSz="1097253">
              <a:defRPr/>
            </a:pPr>
            <a:fld id="{7615FCAC-EDCB-4B76-AAED-BDCB9B34DD4B}" type="slidenum">
              <a:rPr lang="en-US" altLang="zh-CN" smtClean="0">
                <a:solidFill>
                  <a:prstClr val="white"/>
                </a:solidFill>
              </a:rPr>
              <a:pPr defTabSz="1097253">
                <a:defRPr/>
              </a:pPr>
              <a:t>‹#›</a:t>
            </a:fld>
            <a:endParaRPr lang="en-US" altLang="zh-CN" dirty="0">
              <a:solidFill>
                <a:prstClr val="white"/>
              </a:solidFill>
            </a:endParaRPr>
          </a:p>
        </p:txBody>
      </p:sp>
    </p:spTree>
    <p:extLst>
      <p:ext uri="{BB962C8B-B14F-4D97-AF65-F5344CB8AC3E}">
        <p14:creationId xmlns:p14="http://schemas.microsoft.com/office/powerpoint/2010/main" val="4002559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1"/>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1" b="0" baseline="0">
                <a:solidFill>
                  <a:srgbClr val="000000"/>
                </a:solidFill>
                <a:effectLst/>
                <a:latin typeface="+mn-lt"/>
              </a:defRPr>
            </a:lvl2pPr>
            <a:lvl3pPr algn="just">
              <a:spcBef>
                <a:spcPts val="720"/>
              </a:spcBef>
              <a:spcAft>
                <a:spcPts val="720"/>
              </a:spcAft>
              <a:defRPr sz="2401"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a:t>编辑母版文本样式</a:t>
            </a:r>
          </a:p>
          <a:p>
            <a:pPr lvl="1"/>
            <a:r>
              <a:rPr lang="zh-CN" altLang="en-US"/>
              <a:t>第二级</a:t>
            </a:r>
          </a:p>
          <a:p>
            <a:pPr lvl="2"/>
            <a:r>
              <a:rPr lang="zh-CN" altLang="en-US"/>
              <a:t>第三级</a:t>
            </a:r>
          </a:p>
        </p:txBody>
      </p:sp>
      <p:sp>
        <p:nvSpPr>
          <p:cNvPr id="16" name="标题 1"/>
          <p:cNvSpPr>
            <a:spLocks noGrp="1"/>
          </p:cNvSpPr>
          <p:nvPr>
            <p:ph type="title"/>
          </p:nvPr>
        </p:nvSpPr>
        <p:spPr>
          <a:xfrm>
            <a:off x="1477293" y="188336"/>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252436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4"/>
            <a:ext cx="10125412" cy="2149607"/>
          </a:xfrm>
          <a:prstGeom prst="rect">
            <a:avLst/>
          </a:prstGeom>
          <a:noFill/>
        </p:spPr>
        <p:txBody>
          <a:bodyPr>
            <a:normAutofit/>
          </a:bodyPr>
          <a:lstStyle>
            <a:lvl1pPr algn="ctr">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675378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09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extLst>
      <p:ext uri="{BB962C8B-B14F-4D97-AF65-F5344CB8AC3E}">
        <p14:creationId xmlns:p14="http://schemas.microsoft.com/office/powerpoint/2010/main" val="4250446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933" y="6597650"/>
            <a:ext cx="10270067" cy="2603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1079505" y="888930"/>
            <a:ext cx="10632597" cy="46039"/>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a:solidFill>
                <a:prstClr val="black"/>
              </a:solidFill>
              <a:latin typeface="Calibri" panose="020F0502020204030204" pitchFamily="34" charset="0"/>
            </a:endParaRPr>
          </a:p>
        </p:txBody>
      </p:sp>
      <p:sp>
        <p:nvSpPr>
          <p:cNvPr id="5" name="Oval 34"/>
          <p:cNvSpPr>
            <a:spLocks noChangeArrowheads="1"/>
          </p:cNvSpPr>
          <p:nvPr userDrawn="1"/>
        </p:nvSpPr>
        <p:spPr bwMode="auto">
          <a:xfrm>
            <a:off x="412262" y="254953"/>
            <a:ext cx="932609" cy="720797"/>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973892" y="1147948"/>
            <a:ext cx="10738212" cy="4867072"/>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标题 1"/>
          <p:cNvSpPr>
            <a:spLocks noGrp="1"/>
          </p:cNvSpPr>
          <p:nvPr>
            <p:ph type="title"/>
          </p:nvPr>
        </p:nvSpPr>
        <p:spPr>
          <a:xfrm>
            <a:off x="1477297" y="188340"/>
            <a:ext cx="10234805" cy="648377"/>
          </a:xfrm>
          <a:prstGeom prst="rect">
            <a:avLst/>
          </a:prstGeo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11" name="灯片编号占位符 10"/>
          <p:cNvSpPr>
            <a:spLocks noGrp="1"/>
          </p:cNvSpPr>
          <p:nvPr>
            <p:ph type="sldNum" sz="quarter" idx="13"/>
          </p:nvPr>
        </p:nvSpPr>
        <p:spPr>
          <a:xfrm>
            <a:off x="8592278" y="6582765"/>
            <a:ext cx="2844800" cy="260350"/>
          </a:xfrm>
          <a:prstGeom prst="rect">
            <a:avLst/>
          </a:prstGeo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97" y="59032"/>
            <a:ext cx="1248138" cy="930272"/>
          </a:xfrm>
          <a:prstGeom prst="rect">
            <a:avLst/>
          </a:prstGeom>
        </p:spPr>
      </p:pic>
    </p:spTree>
    <p:extLst>
      <p:ext uri="{BB962C8B-B14F-4D97-AF65-F5344CB8AC3E}">
        <p14:creationId xmlns:p14="http://schemas.microsoft.com/office/powerpoint/2010/main" val="414127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314955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141367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80837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269398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1653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347059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E8A2C6-363A-4A83-A922-BE4BFBB679E9}" type="datetimeFigureOut">
              <a:rPr lang="zh-CN" altLang="en-US" smtClean="0"/>
              <a:t>2022/12/31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243430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oleObject" Target="../embeddings/oleObject1.bin"/><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8A2C6-363A-4A83-A922-BE4BFBB679E9}" type="datetimeFigureOut">
              <a:rPr lang="zh-CN" altLang="en-US" smtClean="0"/>
              <a:t>2022/12/31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13896328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0" y="247650"/>
          <a:ext cx="12192000" cy="1155700"/>
        </p:xfrm>
        <a:graphic>
          <a:graphicData uri="http://schemas.openxmlformats.org/presentationml/2006/ole">
            <mc:AlternateContent xmlns:mc="http://schemas.openxmlformats.org/markup-compatibility/2006">
              <mc:Choice xmlns:v="urn:schemas-microsoft-com:vml" Requires="v">
                <p:oleObj name="Image" r:id="rId13" imgW="6311111" imgH="1155148" progId="Photoshop.Image.6">
                  <p:embed/>
                </p:oleObj>
              </mc:Choice>
              <mc:Fallback>
                <p:oleObj name="Image" r:id="rId13" imgW="6311111" imgH="1155148" progId="Photoshop.Image.6">
                  <p:embed/>
                  <p:pic>
                    <p:nvPicPr>
                      <p:cNvPr id="1026"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47650"/>
                        <a:ext cx="12192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6"/>
            <a:ext cx="12192000" cy="333376"/>
          </a:xfrm>
          <a:prstGeom prst="rect">
            <a:avLst/>
          </a:prstGeom>
          <a:solidFill>
            <a:srgbClr val="30A383"/>
          </a:solidFill>
          <a:ln w="9525">
            <a:noFill/>
            <a:miter lim="800000"/>
            <a:headEnd/>
            <a:tailEnd/>
          </a:ln>
          <a:effectLst/>
        </p:spPr>
        <p:txBody>
          <a:bodyPr wrap="none" anchor="ct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1" name="Rectangle 17"/>
          <p:cNvSpPr>
            <a:spLocks noChangeArrowheads="1"/>
          </p:cNvSpPr>
          <p:nvPr/>
        </p:nvSpPr>
        <p:spPr bwMode="white">
          <a:xfrm>
            <a:off x="0" y="0"/>
            <a:ext cx="12192000" cy="241300"/>
          </a:xfrm>
          <a:prstGeom prst="rect">
            <a:avLst/>
          </a:prstGeom>
          <a:solidFill>
            <a:srgbClr val="1F5281"/>
          </a:solidFill>
          <a:ln w="9525">
            <a:noFill/>
            <a:miter lim="800000"/>
            <a:headEnd/>
            <a:tailEnd/>
          </a:ln>
          <a:effectLst/>
        </p:spPr>
        <p:txBody>
          <a:bodyPr wrap="none" anchor="ctr"/>
          <a:lstStyle/>
          <a:p>
            <a:pPr marL="0" marR="0" lvl="0" indent="0" algn="ctr"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2" name="Freeform 18"/>
          <p:cNvSpPr>
            <a:spLocks/>
          </p:cNvSpPr>
          <p:nvPr/>
        </p:nvSpPr>
        <p:spPr bwMode="white">
          <a:xfrm>
            <a:off x="4237" y="963613"/>
            <a:ext cx="12187767"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marL="0" marR="0" lvl="0" indent="0" algn="l" defTabSz="1097253"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31" name="Rectangle 3"/>
          <p:cNvSpPr>
            <a:spLocks noGrp="1" noChangeArrowheads="1"/>
          </p:cNvSpPr>
          <p:nvPr>
            <p:ph type="body" idx="1"/>
          </p:nvPr>
        </p:nvSpPr>
        <p:spPr bwMode="auto">
          <a:xfrm>
            <a:off x="609600"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 name="TextBox 6"/>
          <p:cNvSpPr txBox="1"/>
          <p:nvPr userDrawn="1"/>
        </p:nvSpPr>
        <p:spPr>
          <a:xfrm>
            <a:off x="9168341" y="6499980"/>
            <a:ext cx="2688299" cy="424732"/>
          </a:xfrm>
          <a:prstGeom prst="rect">
            <a:avLst/>
          </a:prstGeom>
          <a:noFill/>
        </p:spPr>
        <p:txBody>
          <a:bodyPr wrap="square" rtlCol="0">
            <a:spAutoFit/>
          </a:bodyPr>
          <a:lstStyle/>
          <a:p>
            <a:pPr marL="0" marR="0" lvl="0" indent="0" algn="r" defTabSz="1097253"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53"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413481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60" r:id="rId11"/>
  </p:sldLayoutIdLst>
  <p:hf hdr="0" dt="0"/>
  <p:txStyles>
    <p:titleStyle>
      <a:lvl1pPr algn="ctr" rtl="0" eaLnBrk="1" fontAlgn="base" hangingPunct="1">
        <a:spcBef>
          <a:spcPct val="0"/>
        </a:spcBef>
        <a:spcAft>
          <a:spcPct val="0"/>
        </a:spcAft>
        <a:defRPr sz="3360">
          <a:solidFill>
            <a:schemeClr val="bg1"/>
          </a:solidFill>
          <a:latin typeface="+mj-lt"/>
          <a:ea typeface="+mj-ea"/>
          <a:cs typeface="+mj-cs"/>
        </a:defRPr>
      </a:lvl1pPr>
      <a:lvl2pPr algn="ctr" rtl="0" eaLnBrk="1" fontAlgn="base" hangingPunct="1">
        <a:spcBef>
          <a:spcPct val="0"/>
        </a:spcBef>
        <a:spcAft>
          <a:spcPct val="0"/>
        </a:spcAft>
        <a:defRPr sz="3360">
          <a:solidFill>
            <a:schemeClr val="bg1"/>
          </a:solidFill>
          <a:latin typeface="Verdana" pitchFamily="34" charset="0"/>
        </a:defRPr>
      </a:lvl2pPr>
      <a:lvl3pPr algn="ctr" rtl="0" eaLnBrk="1" fontAlgn="base" hangingPunct="1">
        <a:spcBef>
          <a:spcPct val="0"/>
        </a:spcBef>
        <a:spcAft>
          <a:spcPct val="0"/>
        </a:spcAft>
        <a:defRPr sz="3360">
          <a:solidFill>
            <a:schemeClr val="bg1"/>
          </a:solidFill>
          <a:latin typeface="Verdana" pitchFamily="34" charset="0"/>
        </a:defRPr>
      </a:lvl3pPr>
      <a:lvl4pPr algn="ctr" rtl="0" eaLnBrk="1" fontAlgn="base" hangingPunct="1">
        <a:spcBef>
          <a:spcPct val="0"/>
        </a:spcBef>
        <a:spcAft>
          <a:spcPct val="0"/>
        </a:spcAft>
        <a:defRPr sz="3360">
          <a:solidFill>
            <a:schemeClr val="bg1"/>
          </a:solidFill>
          <a:latin typeface="Verdana" pitchFamily="34" charset="0"/>
        </a:defRPr>
      </a:lvl4pPr>
      <a:lvl5pPr algn="ctr" rtl="0" eaLnBrk="1" fontAlgn="base" hangingPunct="1">
        <a:spcBef>
          <a:spcPct val="0"/>
        </a:spcBef>
        <a:spcAft>
          <a:spcPct val="0"/>
        </a:spcAft>
        <a:defRPr sz="3360">
          <a:solidFill>
            <a:schemeClr val="bg1"/>
          </a:solidFill>
          <a:latin typeface="Verdana" pitchFamily="34" charset="0"/>
        </a:defRPr>
      </a:lvl5pPr>
      <a:lvl6pPr marL="548626" algn="ctr" rtl="0" eaLnBrk="1" fontAlgn="base" hangingPunct="1">
        <a:spcBef>
          <a:spcPct val="0"/>
        </a:spcBef>
        <a:spcAft>
          <a:spcPct val="0"/>
        </a:spcAft>
        <a:defRPr sz="3360">
          <a:solidFill>
            <a:schemeClr val="bg1"/>
          </a:solidFill>
          <a:latin typeface="Verdana" pitchFamily="34" charset="0"/>
        </a:defRPr>
      </a:lvl6pPr>
      <a:lvl7pPr marL="1097253" algn="ctr" rtl="0" eaLnBrk="1" fontAlgn="base" hangingPunct="1">
        <a:spcBef>
          <a:spcPct val="0"/>
        </a:spcBef>
        <a:spcAft>
          <a:spcPct val="0"/>
        </a:spcAft>
        <a:defRPr sz="3360">
          <a:solidFill>
            <a:schemeClr val="bg1"/>
          </a:solidFill>
          <a:latin typeface="Verdana" pitchFamily="34" charset="0"/>
        </a:defRPr>
      </a:lvl7pPr>
      <a:lvl8pPr marL="1645879" algn="ctr" rtl="0" eaLnBrk="1" fontAlgn="base" hangingPunct="1">
        <a:spcBef>
          <a:spcPct val="0"/>
        </a:spcBef>
        <a:spcAft>
          <a:spcPct val="0"/>
        </a:spcAft>
        <a:defRPr sz="3360">
          <a:solidFill>
            <a:schemeClr val="bg1"/>
          </a:solidFill>
          <a:latin typeface="Verdana" pitchFamily="34" charset="0"/>
        </a:defRPr>
      </a:lvl8pPr>
      <a:lvl9pPr marL="2194505" algn="ctr" rtl="0" eaLnBrk="1" fontAlgn="base" hangingPunct="1">
        <a:spcBef>
          <a:spcPct val="0"/>
        </a:spcBef>
        <a:spcAft>
          <a:spcPct val="0"/>
        </a:spcAft>
        <a:defRPr sz="3360">
          <a:solidFill>
            <a:schemeClr val="bg1"/>
          </a:solidFill>
          <a:latin typeface="Verdana" pitchFamily="34" charset="0"/>
        </a:defRPr>
      </a:lvl9pPr>
    </p:titleStyle>
    <p:bodyStyle>
      <a:lvl1pPr marL="411470" indent="-411470" algn="l" rtl="0" eaLnBrk="1" fontAlgn="base" hangingPunct="1">
        <a:spcBef>
          <a:spcPct val="20000"/>
        </a:spcBef>
        <a:spcAft>
          <a:spcPct val="0"/>
        </a:spcAft>
        <a:buClr>
          <a:schemeClr val="hlink"/>
        </a:buClr>
        <a:buFont typeface="Wingdings" pitchFamily="2" charset="2"/>
        <a:buChar char="v"/>
        <a:defRPr sz="3360" b="1">
          <a:solidFill>
            <a:srgbClr val="1481B8"/>
          </a:solidFill>
          <a:latin typeface="+mn-lt"/>
          <a:ea typeface="+mn-ea"/>
          <a:cs typeface="+mn-cs"/>
        </a:defRPr>
      </a:lvl1pPr>
      <a:lvl2pPr marL="891518" indent="-342891" algn="l" rtl="0" eaLnBrk="1" fontAlgn="base" hangingPunct="1">
        <a:spcBef>
          <a:spcPct val="20000"/>
        </a:spcBef>
        <a:spcAft>
          <a:spcPct val="0"/>
        </a:spcAft>
        <a:buClr>
          <a:schemeClr val="accent1"/>
        </a:buClr>
        <a:buFont typeface="Wingdings" pitchFamily="2" charset="2"/>
        <a:buChar char="§"/>
        <a:defRPr sz="3360">
          <a:solidFill>
            <a:schemeClr val="tx1"/>
          </a:solidFill>
          <a:latin typeface="Arial" charset="0"/>
        </a:defRPr>
      </a:lvl2pPr>
      <a:lvl3pPr marL="1371566" indent="-274313" algn="l" rtl="0" eaLnBrk="1" fontAlgn="base" hangingPunct="1">
        <a:spcBef>
          <a:spcPct val="20000"/>
        </a:spcBef>
        <a:spcAft>
          <a:spcPct val="0"/>
        </a:spcAft>
        <a:buClr>
          <a:schemeClr val="tx1"/>
        </a:buClr>
        <a:buChar char="•"/>
        <a:defRPr sz="2880">
          <a:solidFill>
            <a:schemeClr val="tx1"/>
          </a:solidFill>
          <a:latin typeface="Arial" charset="0"/>
        </a:defRPr>
      </a:lvl3pPr>
      <a:lvl4pPr marL="1920192" indent="-274313" algn="l" rtl="0" eaLnBrk="1" fontAlgn="base" hangingPunct="1">
        <a:spcBef>
          <a:spcPct val="20000"/>
        </a:spcBef>
        <a:spcAft>
          <a:spcPct val="0"/>
        </a:spcAft>
        <a:buChar char="–"/>
        <a:defRPr sz="2400">
          <a:solidFill>
            <a:schemeClr val="tx1"/>
          </a:solidFill>
          <a:latin typeface="Arial" charset="0"/>
        </a:defRPr>
      </a:lvl4pPr>
      <a:lvl5pPr marL="2468818" indent="-274313" algn="l" rtl="0" eaLnBrk="1" fontAlgn="base" hangingPunct="1">
        <a:spcBef>
          <a:spcPct val="20000"/>
        </a:spcBef>
        <a:spcAft>
          <a:spcPct val="0"/>
        </a:spcAft>
        <a:buChar char="»"/>
        <a:defRPr sz="2400">
          <a:solidFill>
            <a:schemeClr val="tx1"/>
          </a:solidFill>
          <a:latin typeface="Arial" charset="0"/>
        </a:defRPr>
      </a:lvl5pPr>
      <a:lvl6pPr marL="3017445" indent="-274313" algn="l" rtl="0" eaLnBrk="1" fontAlgn="base" hangingPunct="1">
        <a:spcBef>
          <a:spcPct val="20000"/>
        </a:spcBef>
        <a:spcAft>
          <a:spcPct val="0"/>
        </a:spcAft>
        <a:buChar char="»"/>
        <a:defRPr sz="2400">
          <a:solidFill>
            <a:schemeClr val="tx1"/>
          </a:solidFill>
          <a:latin typeface="Arial" charset="0"/>
        </a:defRPr>
      </a:lvl6pPr>
      <a:lvl7pPr marL="3566071" indent="-274313" algn="l" rtl="0" eaLnBrk="1" fontAlgn="base" hangingPunct="1">
        <a:spcBef>
          <a:spcPct val="20000"/>
        </a:spcBef>
        <a:spcAft>
          <a:spcPct val="0"/>
        </a:spcAft>
        <a:buChar char="»"/>
        <a:defRPr sz="2400">
          <a:solidFill>
            <a:schemeClr val="tx1"/>
          </a:solidFill>
          <a:latin typeface="Arial" charset="0"/>
        </a:defRPr>
      </a:lvl7pPr>
      <a:lvl8pPr marL="4114697" indent="-274313" algn="l" rtl="0" eaLnBrk="1" fontAlgn="base" hangingPunct="1">
        <a:spcBef>
          <a:spcPct val="20000"/>
        </a:spcBef>
        <a:spcAft>
          <a:spcPct val="0"/>
        </a:spcAft>
        <a:buChar char="»"/>
        <a:defRPr sz="2400">
          <a:solidFill>
            <a:schemeClr val="tx1"/>
          </a:solidFill>
          <a:latin typeface="Arial" charset="0"/>
        </a:defRPr>
      </a:lvl8pPr>
      <a:lvl9pPr marL="4663323" indent="-274313" algn="l" rtl="0" eaLnBrk="1" fontAlgn="base" hangingPunct="1">
        <a:spcBef>
          <a:spcPct val="20000"/>
        </a:spcBef>
        <a:spcAft>
          <a:spcPct val="0"/>
        </a:spcAft>
        <a:buChar char="»"/>
        <a:defRPr sz="2400">
          <a:solidFill>
            <a:schemeClr val="tx1"/>
          </a:solidFill>
          <a:latin typeface="Arial" charset="0"/>
        </a:defRPr>
      </a:lvl9pPr>
    </p:bodyStyle>
    <p:otherStyle>
      <a:defPPr>
        <a:defRPr lang="zh-CN"/>
      </a:defPPr>
      <a:lvl1pPr marL="0" algn="l" defTabSz="1097253" rtl="0" eaLnBrk="1" latinLnBrk="0" hangingPunct="1">
        <a:defRPr sz="2160" kern="1200">
          <a:solidFill>
            <a:schemeClr val="tx1"/>
          </a:solidFill>
          <a:latin typeface="+mn-lt"/>
          <a:ea typeface="+mn-ea"/>
          <a:cs typeface="+mn-cs"/>
        </a:defRPr>
      </a:lvl1pPr>
      <a:lvl2pPr marL="548626" algn="l" defTabSz="1097253" rtl="0" eaLnBrk="1" latinLnBrk="0" hangingPunct="1">
        <a:defRPr sz="2160" kern="1200">
          <a:solidFill>
            <a:schemeClr val="tx1"/>
          </a:solidFill>
          <a:latin typeface="+mn-lt"/>
          <a:ea typeface="+mn-ea"/>
          <a:cs typeface="+mn-cs"/>
        </a:defRPr>
      </a:lvl2pPr>
      <a:lvl3pPr marL="1097253" algn="l" defTabSz="1097253" rtl="0" eaLnBrk="1" latinLnBrk="0" hangingPunct="1">
        <a:defRPr sz="2160" kern="1200">
          <a:solidFill>
            <a:schemeClr val="tx1"/>
          </a:solidFill>
          <a:latin typeface="+mn-lt"/>
          <a:ea typeface="+mn-ea"/>
          <a:cs typeface="+mn-cs"/>
        </a:defRPr>
      </a:lvl3pPr>
      <a:lvl4pPr marL="1645879" algn="l" defTabSz="1097253" rtl="0" eaLnBrk="1" latinLnBrk="0" hangingPunct="1">
        <a:defRPr sz="2160" kern="1200">
          <a:solidFill>
            <a:schemeClr val="tx1"/>
          </a:solidFill>
          <a:latin typeface="+mn-lt"/>
          <a:ea typeface="+mn-ea"/>
          <a:cs typeface="+mn-cs"/>
        </a:defRPr>
      </a:lvl4pPr>
      <a:lvl5pPr marL="2194505" algn="l" defTabSz="1097253" rtl="0" eaLnBrk="1" latinLnBrk="0" hangingPunct="1">
        <a:defRPr sz="2160" kern="1200">
          <a:solidFill>
            <a:schemeClr val="tx1"/>
          </a:solidFill>
          <a:latin typeface="+mn-lt"/>
          <a:ea typeface="+mn-ea"/>
          <a:cs typeface="+mn-cs"/>
        </a:defRPr>
      </a:lvl5pPr>
      <a:lvl6pPr marL="2743131" algn="l" defTabSz="1097253" rtl="0" eaLnBrk="1" latinLnBrk="0" hangingPunct="1">
        <a:defRPr sz="2160" kern="1200">
          <a:solidFill>
            <a:schemeClr val="tx1"/>
          </a:solidFill>
          <a:latin typeface="+mn-lt"/>
          <a:ea typeface="+mn-ea"/>
          <a:cs typeface="+mn-cs"/>
        </a:defRPr>
      </a:lvl6pPr>
      <a:lvl7pPr marL="3291758" algn="l" defTabSz="1097253" rtl="0" eaLnBrk="1" latinLnBrk="0" hangingPunct="1">
        <a:defRPr sz="2160" kern="1200">
          <a:solidFill>
            <a:schemeClr val="tx1"/>
          </a:solidFill>
          <a:latin typeface="+mn-lt"/>
          <a:ea typeface="+mn-ea"/>
          <a:cs typeface="+mn-cs"/>
        </a:defRPr>
      </a:lvl7pPr>
      <a:lvl8pPr marL="3840384" algn="l" defTabSz="1097253" rtl="0" eaLnBrk="1" latinLnBrk="0" hangingPunct="1">
        <a:defRPr sz="2160" kern="1200">
          <a:solidFill>
            <a:schemeClr val="tx1"/>
          </a:solidFill>
          <a:latin typeface="+mn-lt"/>
          <a:ea typeface="+mn-ea"/>
          <a:cs typeface="+mn-cs"/>
        </a:defRPr>
      </a:lvl8pPr>
      <a:lvl9pPr marL="4389010" algn="l" defTabSz="1097253"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10.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7.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7.png"/><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7.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6.x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7.png"/><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7.png"/><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image" Target="../media/image7.png"/><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image" Target="../media/image7.png"/><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11.png"/></Relationships>
</file>

<file path=ppt/slides/_rels/slide5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411.png"/><Relationship Id="rId5" Type="http://schemas.openxmlformats.org/officeDocument/2006/relationships/image" Target="../media/image43.png"/></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23.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image" Target="../media/image53.png"/><Relationship Id="rId16"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59.png"/><Relationship Id="rId5" Type="http://schemas.openxmlformats.org/officeDocument/2006/relationships/image" Target="../media/image25.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39.png"/><Relationship Id="rId1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1" Type="http://schemas.openxmlformats.org/officeDocument/2006/relationships/slideLayout" Target="../slideLayouts/slideLayout14.xml"/><Relationship Id="rId5" Type="http://schemas.openxmlformats.org/officeDocument/2006/relationships/image" Target="../media/image65.emf"/><Relationship Id="rId4"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7.png"/><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slideLayout" Target="../slideLayouts/slideLayout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19" Type="http://schemas.openxmlformats.org/officeDocument/2006/relationships/image" Target="../media/image7.pn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71.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slideLayout" Target="../slideLayouts/slideLayout7.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 Type="http://schemas.openxmlformats.org/officeDocument/2006/relationships/tags" Target="../tags/tag123.xml"/><Relationship Id="rId16" Type="http://schemas.openxmlformats.org/officeDocument/2006/relationships/tags" Target="../tags/tag137.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5" Type="http://schemas.openxmlformats.org/officeDocument/2006/relationships/tags" Target="../tags/tag126.xml"/><Relationship Id="rId15" Type="http://schemas.openxmlformats.org/officeDocument/2006/relationships/tags" Target="../tags/tag136.xml"/><Relationship Id="rId10" Type="http://schemas.openxmlformats.org/officeDocument/2006/relationships/tags" Target="../tags/tag131.xml"/><Relationship Id="rId19" Type="http://schemas.openxmlformats.org/officeDocument/2006/relationships/image" Target="../media/image7.png"/><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s>
</file>

<file path=ppt/slides/_rels/slide72.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slideLayout" Target="../slideLayouts/slideLayout7.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10" Type="http://schemas.openxmlformats.org/officeDocument/2006/relationships/tags" Target="../tags/tag148.xml"/><Relationship Id="rId19" Type="http://schemas.openxmlformats.org/officeDocument/2006/relationships/image" Target="../media/image7.png"/><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s>
</file>

<file path=ppt/slides/_rels/slide73.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slideLayout" Target="../slideLayouts/slideLayout7.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 Type="http://schemas.openxmlformats.org/officeDocument/2006/relationships/tags" Target="../tags/tag157.xml"/><Relationship Id="rId16" Type="http://schemas.openxmlformats.org/officeDocument/2006/relationships/tags" Target="../tags/tag171.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tags" Target="../tags/tag170.xml"/><Relationship Id="rId10" Type="http://schemas.openxmlformats.org/officeDocument/2006/relationships/tags" Target="../tags/tag165.xml"/><Relationship Id="rId19" Type="http://schemas.openxmlformats.org/officeDocument/2006/relationships/image" Target="../media/image7.png"/><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3981332"/>
            <a:ext cx="5657850" cy="500265"/>
          </a:xfrm>
          <a:prstGeom prst="rect">
            <a:avLst/>
          </a:prstGeom>
        </p:spPr>
        <p:txBody>
          <a:bodyPr wrap="square">
            <a:spAutoFit/>
          </a:bodyPr>
          <a:lstStyle/>
          <a:p>
            <a:pPr algn="ctr">
              <a:lnSpc>
                <a:spcPct val="150000"/>
              </a:lnSpc>
              <a:spcBef>
                <a:spcPct val="50000"/>
              </a:spcBef>
            </a:pPr>
            <a:r>
              <a:rPr lang="en-US" altLang="zh-CN" sz="2000" b="1" dirty="0">
                <a:solidFill>
                  <a:schemeClr val="bg1"/>
                </a:solidFill>
                <a:latin typeface="Microsoft YaHei UI" panose="020B0503020204020204" pitchFamily="34" charset="-122"/>
                <a:ea typeface="Microsoft YaHei UI" panose="020B0503020204020204" pitchFamily="34" charset="-122"/>
              </a:rPr>
              <a:t>7-1    </a:t>
            </a:r>
            <a:r>
              <a:rPr lang="zh-CN" altLang="en-US" sz="2000" b="1" dirty="0">
                <a:solidFill>
                  <a:schemeClr val="bg1"/>
                </a:solidFill>
                <a:latin typeface="Microsoft YaHei UI" panose="020B0503020204020204" pitchFamily="34" charset="-122"/>
                <a:ea typeface="Microsoft YaHei UI" panose="020B0503020204020204" pitchFamily="34" charset="-122"/>
              </a:rPr>
              <a:t>查找概述</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第七章    查找</a:t>
            </a:r>
          </a:p>
        </p:txBody>
      </p:sp>
      <p:pic>
        <p:nvPicPr>
          <p:cNvPr id="4" name="图片 3">
            <a:extLst>
              <a:ext uri="{FF2B5EF4-FFF2-40B4-BE49-F238E27FC236}">
                <a16:creationId xmlns:a16="http://schemas.microsoft.com/office/drawing/2014/main" id="{84259FC6-AF3F-4F60-4720-27BA4B062CED}"/>
              </a:ext>
            </a:extLst>
          </p:cNvPr>
          <p:cNvPicPr>
            <a:picLocks noChangeAspect="1"/>
          </p:cNvPicPr>
          <p:nvPr/>
        </p:nvPicPr>
        <p:blipFill>
          <a:blip r:embed="rId2"/>
          <a:stretch>
            <a:fillRect/>
          </a:stretch>
        </p:blipFill>
        <p:spPr>
          <a:xfrm>
            <a:off x="4508998" y="809870"/>
            <a:ext cx="6096313" cy="5067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pPr>
              <a:lnSpc>
                <a:spcPct val="120000"/>
              </a:lnSpc>
              <a:spcBef>
                <a:spcPts val="600"/>
              </a:spcBef>
              <a:spcAft>
                <a:spcPts val="0"/>
              </a:spcAft>
            </a:pPr>
            <a:r>
              <a:rPr lang="zh-CN" altLang="en-US" dirty="0">
                <a:solidFill>
                  <a:srgbClr val="FF0000"/>
                </a:solidFill>
              </a:rPr>
              <a:t>关键字：</a:t>
            </a:r>
            <a:r>
              <a:rPr lang="zh-CN" altLang="en-US" dirty="0"/>
              <a:t>也称为</a:t>
            </a:r>
            <a:r>
              <a:rPr lang="zh-CN" altLang="en-US" dirty="0">
                <a:solidFill>
                  <a:srgbClr val="FF0000"/>
                </a:solidFill>
              </a:rPr>
              <a:t>键</a:t>
            </a:r>
            <a:r>
              <a:rPr lang="zh-CN" altLang="en-US" dirty="0"/>
              <a:t>、</a:t>
            </a:r>
            <a:r>
              <a:rPr lang="zh-CN" altLang="en-US" dirty="0">
                <a:solidFill>
                  <a:srgbClr val="FF0000"/>
                </a:solidFill>
              </a:rPr>
              <a:t>关键码</a:t>
            </a:r>
            <a:r>
              <a:rPr lang="zh-CN" altLang="en-US" dirty="0"/>
              <a:t>，是查找时的依据。通常是记录中的某个数据项，如我们根据学号来查找学生，学号即为关键字。</a:t>
            </a:r>
            <a:endParaRPr lang="en-US" altLang="zh-CN" dirty="0"/>
          </a:p>
          <a:p>
            <a:pPr lvl="1">
              <a:lnSpc>
                <a:spcPct val="120000"/>
              </a:lnSpc>
              <a:spcBef>
                <a:spcPts val="600"/>
              </a:spcBef>
              <a:spcAft>
                <a:spcPts val="0"/>
              </a:spcAft>
            </a:pPr>
            <a:r>
              <a:rPr lang="zh-CN" altLang="en-US" dirty="0"/>
              <a:t>关键字又分</a:t>
            </a:r>
            <a:r>
              <a:rPr lang="zh-CN" altLang="en-US" dirty="0">
                <a:solidFill>
                  <a:srgbClr val="FF0000"/>
                </a:solidFill>
              </a:rPr>
              <a:t>为主关键字</a:t>
            </a:r>
            <a:r>
              <a:rPr lang="zh-CN" altLang="en-US" dirty="0"/>
              <a:t>和</a:t>
            </a:r>
            <a:r>
              <a:rPr lang="zh-CN" altLang="en-US" dirty="0">
                <a:solidFill>
                  <a:srgbClr val="FF0000"/>
                </a:solidFill>
              </a:rPr>
              <a:t>次关键字；</a:t>
            </a:r>
            <a:endParaRPr lang="en-US" altLang="zh-CN" dirty="0"/>
          </a:p>
          <a:p>
            <a:pPr lvl="1">
              <a:lnSpc>
                <a:spcPct val="120000"/>
              </a:lnSpc>
              <a:spcBef>
                <a:spcPts val="600"/>
              </a:spcBef>
              <a:spcAft>
                <a:spcPts val="0"/>
              </a:spcAft>
            </a:pPr>
            <a:r>
              <a:rPr lang="zh-CN" altLang="en-US" dirty="0"/>
              <a:t>如果通过该关键字项能唯一区分一个记录，则为主关键字；</a:t>
            </a:r>
            <a:endParaRPr lang="en-US" altLang="zh-CN" dirty="0"/>
          </a:p>
          <a:p>
            <a:pPr lvl="1">
              <a:lnSpc>
                <a:spcPct val="120000"/>
              </a:lnSpc>
              <a:spcBef>
                <a:spcPts val="600"/>
              </a:spcBef>
              <a:spcAft>
                <a:spcPts val="0"/>
              </a:spcAft>
            </a:pPr>
            <a:r>
              <a:rPr lang="zh-CN" altLang="en-US" dirty="0"/>
              <a:t>如果通过该关键字项可能识别出多个记录，则为次关键字。</a:t>
            </a:r>
            <a:endParaRPr lang="en-US" altLang="zh-CN" dirty="0"/>
          </a:p>
          <a:p>
            <a:pPr lvl="1">
              <a:lnSpc>
                <a:spcPct val="120000"/>
              </a:lnSpc>
              <a:spcBef>
                <a:spcPts val="600"/>
              </a:spcBef>
              <a:spcAft>
                <a:spcPts val="0"/>
              </a:spcAft>
            </a:pPr>
            <a:r>
              <a:rPr lang="zh-CN" altLang="en-US" dirty="0"/>
              <a:t>如学生记录的主关键字项通常为学号，因为每个学生的学号是不同的，而姓名项由于可能发生重名，是次关键字。</a:t>
            </a:r>
            <a:endParaRPr lang="en-US" altLang="zh-CN" dirty="0"/>
          </a:p>
          <a:p>
            <a:pPr>
              <a:lnSpc>
                <a:spcPct val="120000"/>
              </a:lnSpc>
              <a:spcBef>
                <a:spcPts val="600"/>
              </a:spcBef>
              <a:spcAft>
                <a:spcPts val="0"/>
              </a:spcAft>
            </a:pPr>
            <a:r>
              <a:rPr lang="zh-CN" altLang="en-US" dirty="0"/>
              <a:t>主要讨论</a:t>
            </a:r>
            <a:r>
              <a:rPr lang="zh-CN" altLang="en-US" dirty="0">
                <a:solidFill>
                  <a:srgbClr val="FF0000"/>
                </a:solidFill>
              </a:rPr>
              <a:t>主关键字</a:t>
            </a:r>
            <a:r>
              <a:rPr lang="zh-CN" altLang="en-US" dirty="0"/>
              <a:t>，后续描述中简写为关键字。</a:t>
            </a:r>
            <a:endParaRPr lang="en-US" altLang="zh-CN" dirty="0"/>
          </a:p>
          <a:p>
            <a:pPr>
              <a:lnSpc>
                <a:spcPct val="120000"/>
              </a:lnSpc>
              <a:spcBef>
                <a:spcPts val="600"/>
              </a:spcBef>
              <a:spcAft>
                <a:spcPts val="0"/>
              </a:spcAft>
            </a:pPr>
            <a:r>
              <a:rPr lang="zh-CN" altLang="en-US" dirty="0"/>
              <a:t>为了能进行查找，关键字之间</a:t>
            </a:r>
            <a:r>
              <a:rPr lang="zh-CN" altLang="en-US" dirty="0">
                <a:solidFill>
                  <a:srgbClr val="FF0000"/>
                </a:solidFill>
              </a:rPr>
              <a:t>应可以进行是否相等的比较</a:t>
            </a:r>
            <a:r>
              <a:rPr lang="zh-CN" altLang="en-US" dirty="0"/>
              <a:t>，在有序结构下还要求能</a:t>
            </a:r>
            <a:r>
              <a:rPr lang="zh-CN" altLang="en-US" dirty="0">
                <a:solidFill>
                  <a:srgbClr val="FF0000"/>
                </a:solidFill>
              </a:rPr>
              <a:t>相互比较大小</a:t>
            </a:r>
            <a:r>
              <a:rPr lang="zh-CN" altLang="en-US" dirty="0"/>
              <a:t>。</a:t>
            </a:r>
          </a:p>
        </p:txBody>
      </p:sp>
    </p:spTree>
    <p:extLst>
      <p:ext uri="{BB962C8B-B14F-4D97-AF65-F5344CB8AC3E}">
        <p14:creationId xmlns:p14="http://schemas.microsoft.com/office/powerpoint/2010/main" val="224959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zh-CN" dirty="0"/>
              <a:t>虽然一个记录常包含关键字项和其他信息项，但在我们分析算法原理时，</a:t>
            </a:r>
            <a:r>
              <a:rPr lang="zh-CN" altLang="en-US" dirty="0"/>
              <a:t>常省略其它信息项的内容而</a:t>
            </a:r>
            <a:r>
              <a:rPr lang="zh-CN" altLang="en-US" dirty="0">
                <a:solidFill>
                  <a:srgbClr val="FF0000"/>
                </a:solidFill>
              </a:rPr>
              <a:t>只关注关键字</a:t>
            </a:r>
            <a:r>
              <a:rPr lang="zh-CN" altLang="en-US" dirty="0"/>
              <a:t>部分。</a:t>
            </a:r>
          </a:p>
          <a:p>
            <a:r>
              <a:rPr lang="zh-CN" altLang="zh-CN" dirty="0"/>
              <a:t>这里的集合即第</a:t>
            </a:r>
            <a:r>
              <a:rPr lang="en-US" altLang="zh-CN" dirty="0"/>
              <a:t>2</a:t>
            </a:r>
            <a:r>
              <a:rPr lang="zh-CN" altLang="zh-CN" dirty="0"/>
              <a:t>章中介绍的四类数据结构（线性表、树、图、集合）之一的集合。以查找为目的，由记录构成的集合，称为</a:t>
            </a:r>
            <a:r>
              <a:rPr lang="zh-CN" altLang="zh-CN" dirty="0">
                <a:solidFill>
                  <a:srgbClr val="FF0000"/>
                </a:solidFill>
              </a:rPr>
              <a:t>查找表</a:t>
            </a:r>
            <a:r>
              <a:rPr lang="zh-CN" altLang="zh-CN" dirty="0"/>
              <a:t>。</a:t>
            </a:r>
            <a:endParaRPr lang="en-US" altLang="zh-CN" dirty="0"/>
          </a:p>
          <a:p>
            <a:r>
              <a:rPr lang="zh-CN" altLang="zh-CN" dirty="0">
                <a:solidFill>
                  <a:srgbClr val="FF0000"/>
                </a:solidFill>
              </a:rPr>
              <a:t>查找表</a:t>
            </a:r>
            <a:r>
              <a:rPr lang="zh-CN" altLang="zh-CN" dirty="0"/>
              <a:t>也常被称为</a:t>
            </a:r>
            <a:r>
              <a:rPr lang="zh-CN" altLang="zh-CN" dirty="0">
                <a:solidFill>
                  <a:srgbClr val="FF0000"/>
                </a:solidFill>
              </a:rPr>
              <a:t>字典、映射或关联</a:t>
            </a:r>
            <a:r>
              <a:rPr lang="zh-CN" altLang="zh-CN" dirty="0"/>
              <a:t>。</a:t>
            </a:r>
            <a:endParaRPr lang="zh-CN" altLang="en-US" dirty="0"/>
          </a:p>
        </p:txBody>
      </p:sp>
      <p:sp>
        <p:nvSpPr>
          <p:cNvPr id="3" name="标题 2"/>
          <p:cNvSpPr>
            <a:spLocks noGrp="1"/>
          </p:cNvSpPr>
          <p:nvPr>
            <p:ph type="title"/>
          </p:nvPr>
        </p:nvSpPr>
        <p:spPr/>
        <p:txBody>
          <a:bodyPr>
            <a:normAutofit fontScale="90000"/>
          </a:bodyPr>
          <a:lstStyle/>
          <a:p>
            <a:r>
              <a:rPr lang="zh-CN" altLang="en-US"/>
              <a:t>相关概念</a:t>
            </a:r>
          </a:p>
        </p:txBody>
      </p:sp>
    </p:spTree>
    <p:extLst>
      <p:ext uri="{BB962C8B-B14F-4D97-AF65-F5344CB8AC3E}">
        <p14:creationId xmlns:p14="http://schemas.microsoft.com/office/powerpoint/2010/main" val="345931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dirty="0">
                <a:solidFill>
                  <a:srgbClr val="FF0000"/>
                </a:solidFill>
              </a:rPr>
              <a:t>内部查找</a:t>
            </a:r>
            <a:r>
              <a:rPr lang="zh-CN" altLang="en-US" dirty="0"/>
              <a:t>和</a:t>
            </a:r>
            <a:r>
              <a:rPr lang="zh-CN" altLang="en-US" dirty="0">
                <a:solidFill>
                  <a:srgbClr val="FF0000"/>
                </a:solidFill>
              </a:rPr>
              <a:t>外部查找</a:t>
            </a:r>
            <a:endParaRPr lang="en-US" altLang="zh-CN" dirty="0">
              <a:solidFill>
                <a:srgbClr val="FF0000"/>
              </a:solidFill>
            </a:endParaRPr>
          </a:p>
          <a:p>
            <a:pPr lvl="1"/>
            <a:r>
              <a:rPr lang="zh-CN" altLang="en-US" dirty="0"/>
              <a:t>所有记录都存放在内存中的查找称为内部查找；</a:t>
            </a:r>
            <a:endParaRPr lang="en-US" altLang="zh-CN" dirty="0"/>
          </a:p>
          <a:p>
            <a:pPr lvl="1"/>
            <a:r>
              <a:rPr lang="zh-CN" altLang="en-US" dirty="0"/>
              <a:t>而外部查找大部分的数据存放在外存中，在查找过程中涉及到内外存数据的交换。</a:t>
            </a:r>
            <a:endParaRPr lang="en-US" altLang="zh-CN" dirty="0"/>
          </a:p>
          <a:p>
            <a:pPr lvl="1"/>
            <a:r>
              <a:rPr lang="zh-CN" altLang="en-US" dirty="0"/>
              <a:t>本章只讨论内部查找。</a:t>
            </a:r>
          </a:p>
          <a:p>
            <a:r>
              <a:rPr lang="zh-CN" altLang="en-US" dirty="0">
                <a:solidFill>
                  <a:srgbClr val="FF0000"/>
                </a:solidFill>
              </a:rPr>
              <a:t>基于比较的查找</a:t>
            </a:r>
            <a:r>
              <a:rPr lang="zh-CN" altLang="en-US" dirty="0"/>
              <a:t>和</a:t>
            </a:r>
            <a:r>
              <a:rPr lang="zh-CN" altLang="en-US" dirty="0">
                <a:solidFill>
                  <a:srgbClr val="FF0000"/>
                </a:solidFill>
              </a:rPr>
              <a:t>非基于比较的查找</a:t>
            </a:r>
            <a:endParaRPr lang="en-US" altLang="zh-CN" dirty="0">
              <a:solidFill>
                <a:srgbClr val="FF0000"/>
              </a:solidFill>
            </a:endParaRPr>
          </a:p>
          <a:p>
            <a:r>
              <a:rPr lang="zh-CN" altLang="en-US" dirty="0">
                <a:solidFill>
                  <a:srgbClr val="FF0000"/>
                </a:solidFill>
              </a:rPr>
              <a:t>内部查找的分类</a:t>
            </a:r>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a:t>查找算法分类</a:t>
            </a:r>
          </a:p>
        </p:txBody>
      </p:sp>
    </p:spTree>
    <p:extLst>
      <p:ext uri="{BB962C8B-B14F-4D97-AF65-F5344CB8AC3E}">
        <p14:creationId xmlns:p14="http://schemas.microsoft.com/office/powerpoint/2010/main" val="372603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2471" y="1321710"/>
            <a:ext cx="10762824" cy="609398"/>
            <a:chOff x="651936" y="878090"/>
            <a:chExt cx="10762824" cy="609398"/>
          </a:xfrm>
        </p:grpSpPr>
        <p:sp>
          <p:nvSpPr>
            <p:cNvPr id="94" name="Rectangle 13"/>
            <p:cNvSpPr>
              <a:spLocks noChangeArrowheads="1"/>
            </p:cNvSpPr>
            <p:nvPr/>
          </p:nvSpPr>
          <p:spPr bwMode="auto">
            <a:xfrm>
              <a:off x="1130976" y="878090"/>
              <a:ext cx="102837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静态查找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：不涉及插入和删除操作的查找</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5" name="Group 67"/>
            <p:cNvGrpSpPr/>
            <p:nvPr/>
          </p:nvGrpSpPr>
          <p:grpSpPr>
            <a:xfrm>
              <a:off x="651936" y="1032744"/>
              <a:ext cx="360000" cy="360000"/>
              <a:chOff x="10115551" y="5634038"/>
              <a:chExt cx="577850" cy="576263"/>
            </a:xfrm>
            <a:solidFill>
              <a:srgbClr val="5A327D"/>
            </a:solidFill>
          </p:grpSpPr>
          <p:sp>
            <p:nvSpPr>
              <p:cNvPr id="96"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3" name="Rectangle 2065"/>
          <p:cNvSpPr>
            <a:spLocks noChangeArrowheads="1"/>
          </p:cNvSpPr>
          <p:nvPr/>
        </p:nvSpPr>
        <p:spPr bwMode="auto">
          <a:xfrm>
            <a:off x="1098250" y="4288150"/>
            <a:ext cx="10268544" cy="188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动态查找要求</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插入、删除、查找</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均有较好的效率，适用于：查找与插入和删除操作在同一个阶段进行</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例如：当查找成功时，要删除查找到的记录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当查找不成功时，要插入被查找的记录</a:t>
            </a:r>
          </a:p>
        </p:txBody>
      </p:sp>
      <p:grpSp>
        <p:nvGrpSpPr>
          <p:cNvPr id="4" name="组合 3"/>
          <p:cNvGrpSpPr/>
          <p:nvPr/>
        </p:nvGrpSpPr>
        <p:grpSpPr>
          <a:xfrm>
            <a:off x="727231" y="3706452"/>
            <a:ext cx="10762824" cy="609398"/>
            <a:chOff x="636696" y="2775152"/>
            <a:chExt cx="10762824" cy="609398"/>
          </a:xfrm>
        </p:grpSpPr>
        <p:sp>
          <p:nvSpPr>
            <p:cNvPr id="98" name="Rectangle 13"/>
            <p:cNvSpPr>
              <a:spLocks noChangeArrowheads="1"/>
            </p:cNvSpPr>
            <p:nvPr/>
          </p:nvSpPr>
          <p:spPr bwMode="auto">
            <a:xfrm>
              <a:off x="1115736" y="2775152"/>
              <a:ext cx="102837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动态查找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：涉及插入和删除操作的查找</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9" name="Group 67"/>
            <p:cNvGrpSpPr/>
            <p:nvPr/>
          </p:nvGrpSpPr>
          <p:grpSpPr>
            <a:xfrm>
              <a:off x="636696" y="2929806"/>
              <a:ext cx="360000" cy="360000"/>
              <a:chOff x="10115551" y="5634038"/>
              <a:chExt cx="577850" cy="576263"/>
            </a:xfrm>
            <a:solidFill>
              <a:srgbClr val="5A327D"/>
            </a:solidFill>
          </p:grpSpPr>
          <p:sp>
            <p:nvSpPr>
              <p:cNvPr id="10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2" name="Rectangle 2065"/>
          <p:cNvSpPr>
            <a:spLocks noChangeArrowheads="1"/>
          </p:cNvSpPr>
          <p:nvPr/>
        </p:nvSpPr>
        <p:spPr bwMode="auto">
          <a:xfrm>
            <a:off x="1098250" y="1911520"/>
            <a:ext cx="10268544" cy="143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静态查找只注重</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查找</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效率，适用于：</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）查找集合一经生成，便只对其进行查找，而不进行插入和删除操作</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l" eaLnBrk="0" hangingPunct="0">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）经过一段时间的查找之后，集中地进行插入和删除等修改操作</a:t>
            </a:r>
          </a:p>
        </p:txBody>
      </p:sp>
    </p:spTree>
    <p:extLst>
      <p:ext uri="{BB962C8B-B14F-4D97-AF65-F5344CB8AC3E}">
        <p14:creationId xmlns:p14="http://schemas.microsoft.com/office/powerpoint/2010/main" val="58226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查找表是集合，其中各个记录只是隶属于同一个集合，并没有前驱或后继等任何逻辑次序关系。</a:t>
            </a:r>
            <a:endParaRPr lang="en-US" altLang="zh-CN" dirty="0"/>
          </a:p>
          <a:p>
            <a:r>
              <a:rPr lang="zh-CN" altLang="en-US" dirty="0"/>
              <a:t>但在实现查找表时，可以将查找表组织为线性表、树、哈希表等不同的结构。</a:t>
            </a:r>
            <a:endParaRPr lang="en-US" altLang="zh-CN" dirty="0"/>
          </a:p>
          <a:p>
            <a:r>
              <a:rPr lang="zh-CN" altLang="en-US" dirty="0"/>
              <a:t>基于不同结构的查找表，查找方法也各不相同。</a:t>
            </a:r>
          </a:p>
        </p:txBody>
      </p:sp>
      <p:sp>
        <p:nvSpPr>
          <p:cNvPr id="3" name="标题 2"/>
          <p:cNvSpPr>
            <a:spLocks noGrp="1"/>
          </p:cNvSpPr>
          <p:nvPr>
            <p:ph type="title"/>
          </p:nvPr>
        </p:nvSpPr>
        <p:spPr/>
        <p:txBody>
          <a:bodyPr>
            <a:normAutofit fontScale="90000"/>
          </a:bodyPr>
          <a:lstStyle/>
          <a:p>
            <a:r>
              <a:rPr lang="zh-CN" altLang="en-US"/>
              <a:t>查找表的组织</a:t>
            </a:r>
          </a:p>
        </p:txBody>
      </p:sp>
    </p:spTree>
    <p:extLst>
      <p:ext uri="{BB962C8B-B14F-4D97-AF65-F5344CB8AC3E}">
        <p14:creationId xmlns:p14="http://schemas.microsoft.com/office/powerpoint/2010/main" val="165623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不同查找表下的查找算法</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76" y="1557225"/>
            <a:ext cx="10548020" cy="396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098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8685" y="1053291"/>
            <a:ext cx="11230648" cy="4867072"/>
          </a:xfrm>
        </p:spPr>
        <p:txBody>
          <a:bodyPr>
            <a:normAutofit/>
          </a:bodyPr>
          <a:lstStyle/>
          <a:p>
            <a:r>
              <a:rPr lang="en-US" altLang="zh-CN" dirty="0"/>
              <a:t>1</a:t>
            </a:r>
            <a:r>
              <a:rPr lang="zh-CN" altLang="en-US" dirty="0"/>
              <a:t>、</a:t>
            </a:r>
            <a:r>
              <a:rPr lang="zh-CN" altLang="zh-CN" dirty="0"/>
              <a:t>用大</a:t>
            </a:r>
            <a:r>
              <a:rPr lang="en-US" altLang="zh-CN" dirty="0"/>
              <a:t>O</a:t>
            </a:r>
            <a:r>
              <a:rPr lang="zh-CN" altLang="zh-CN" dirty="0"/>
              <a:t>记号表示的</a:t>
            </a:r>
            <a:r>
              <a:rPr lang="zh-CN" altLang="zh-CN" dirty="0">
                <a:solidFill>
                  <a:srgbClr val="FF0000"/>
                </a:solidFill>
              </a:rPr>
              <a:t>时间复杂度</a:t>
            </a:r>
            <a:r>
              <a:rPr lang="zh-CN" altLang="en-US" dirty="0"/>
              <a:t>来</a:t>
            </a:r>
            <a:r>
              <a:rPr lang="zh-CN" altLang="zh-CN" dirty="0"/>
              <a:t>衡量各查找算法的性能。由于查找算法的关键操作是目标关键字与查找表中各记录的关键字之间的比较，因此查找算法的时间复杂度即是</a:t>
            </a:r>
            <a:r>
              <a:rPr lang="zh-CN" altLang="zh-CN" dirty="0">
                <a:solidFill>
                  <a:srgbClr val="FF0000"/>
                </a:solidFill>
              </a:rPr>
              <a:t>查找过程中关键字相互比较次数的数量级表示</a:t>
            </a:r>
            <a:r>
              <a:rPr lang="zh-CN" altLang="zh-CN" dirty="0"/>
              <a:t>。</a:t>
            </a:r>
          </a:p>
          <a:p>
            <a:r>
              <a:rPr lang="en-US" altLang="zh-CN" dirty="0"/>
              <a:t>2</a:t>
            </a:r>
            <a:r>
              <a:rPr lang="zh-CN" altLang="en-US" dirty="0"/>
              <a:t>、</a:t>
            </a:r>
            <a:r>
              <a:rPr lang="zh-CN" altLang="zh-CN" dirty="0"/>
              <a:t>直接以</a:t>
            </a:r>
            <a:r>
              <a:rPr lang="zh-CN" altLang="zh-CN" dirty="0">
                <a:solidFill>
                  <a:srgbClr val="FF0000"/>
                </a:solidFill>
              </a:rPr>
              <a:t>关键字比较次数衡量</a:t>
            </a:r>
            <a:r>
              <a:rPr lang="zh-CN" altLang="zh-CN" dirty="0"/>
              <a:t>查找算法性能</a:t>
            </a:r>
            <a:endParaRPr lang="en-US" altLang="zh-CN" dirty="0"/>
          </a:p>
          <a:p>
            <a:pPr lvl="1"/>
            <a:r>
              <a:rPr lang="zh-CN" altLang="zh-CN" dirty="0"/>
              <a:t>考虑最好和最坏情况下的关键字比较次数</a:t>
            </a:r>
            <a:r>
              <a:rPr lang="zh-CN" altLang="en-US" dirty="0"/>
              <a:t>；</a:t>
            </a:r>
            <a:endParaRPr lang="en-US" altLang="zh-CN" dirty="0"/>
          </a:p>
          <a:p>
            <a:pPr lvl="1"/>
            <a:r>
              <a:rPr lang="zh-CN" altLang="en-US" dirty="0"/>
              <a:t>计算</a:t>
            </a:r>
            <a:r>
              <a:rPr lang="zh-CN" altLang="zh-CN" b="1" dirty="0">
                <a:solidFill>
                  <a:srgbClr val="FF0000"/>
                </a:solidFill>
              </a:rPr>
              <a:t>平均情况下的关键字比较次数</a:t>
            </a:r>
            <a:r>
              <a:rPr lang="zh-CN" altLang="en-US" dirty="0"/>
              <a:t>，</a:t>
            </a:r>
            <a:r>
              <a:rPr lang="zh-CN" altLang="zh-CN" dirty="0"/>
              <a:t>平均查找长度</a:t>
            </a:r>
            <a:r>
              <a:rPr lang="en-US" altLang="zh-CN" dirty="0">
                <a:solidFill>
                  <a:srgbClr val="FF0000"/>
                </a:solidFill>
              </a:rPr>
              <a:t>ASL</a:t>
            </a:r>
            <a:r>
              <a:rPr lang="zh-CN" altLang="zh-CN" dirty="0"/>
              <a:t>（</a:t>
            </a:r>
            <a:r>
              <a:rPr lang="en-US" altLang="zh-CN" dirty="0"/>
              <a:t>Average Search Length</a:t>
            </a:r>
            <a:r>
              <a:rPr lang="zh-CN" altLang="zh-CN" dirty="0"/>
              <a:t>），</a:t>
            </a:r>
            <a:r>
              <a:rPr lang="zh-CN" altLang="en-US" dirty="0"/>
              <a:t>即</a:t>
            </a:r>
            <a:r>
              <a:rPr lang="zh-CN" altLang="zh-CN" dirty="0"/>
              <a:t>平均情况下进行一次查找所需</a:t>
            </a:r>
            <a:r>
              <a:rPr lang="zh-CN" altLang="en-US" dirty="0"/>
              <a:t>进行的</a:t>
            </a:r>
            <a:r>
              <a:rPr lang="zh-CN" altLang="zh-CN" dirty="0"/>
              <a:t>关键字比较次数，即对查找表中的每个元素按照某种概率进行查找时的平均比较次数。</a:t>
            </a:r>
            <a:endParaRPr lang="en-US" altLang="zh-CN" dirty="0"/>
          </a:p>
          <a:p>
            <a:r>
              <a:rPr lang="en-US" altLang="zh-CN" dirty="0"/>
              <a:t>3</a:t>
            </a:r>
            <a:r>
              <a:rPr lang="zh-CN" altLang="en-US" dirty="0"/>
              <a:t>、可借助比较树工具分析时间性能</a:t>
            </a:r>
          </a:p>
        </p:txBody>
      </p:sp>
      <p:sp>
        <p:nvSpPr>
          <p:cNvPr id="3" name="标题 2"/>
          <p:cNvSpPr>
            <a:spLocks noGrp="1"/>
          </p:cNvSpPr>
          <p:nvPr>
            <p:ph type="title"/>
          </p:nvPr>
        </p:nvSpPr>
        <p:spPr/>
        <p:txBody>
          <a:bodyPr>
            <a:normAutofit fontScale="90000"/>
          </a:bodyPr>
          <a:lstStyle/>
          <a:p>
            <a:r>
              <a:rPr lang="zh-CN" altLang="zh-CN"/>
              <a:t>查找算法的性能衡量</a:t>
            </a:r>
            <a:endParaRPr lang="zh-CN" altLang="en-US"/>
          </a:p>
        </p:txBody>
      </p:sp>
    </p:spTree>
    <p:extLst>
      <p:ext uri="{BB962C8B-B14F-4D97-AF65-F5344CB8AC3E}">
        <p14:creationId xmlns:p14="http://schemas.microsoft.com/office/powerpoint/2010/main" val="315068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endParaRPr lang="en-US" altLang="zh-CN" dirty="0"/>
              </a:p>
              <a:p>
                <a:endParaRPr lang="en-US" altLang="zh-CN" dirty="0"/>
              </a:p>
              <a:p>
                <a:r>
                  <a:rPr lang="en-US" altLang="zh-CN" dirty="0"/>
                  <a:t>p</a:t>
                </a:r>
                <a:r>
                  <a:rPr lang="en-US" altLang="zh-CN" baseline="-25000" dirty="0"/>
                  <a:t>i</a:t>
                </a:r>
                <a:r>
                  <a:rPr lang="zh-CN" altLang="zh-CN" dirty="0"/>
                  <a:t>是查找第</a:t>
                </a:r>
                <a:r>
                  <a:rPr lang="en-US" altLang="zh-CN" dirty="0" err="1"/>
                  <a:t>i</a:t>
                </a:r>
                <a:r>
                  <a:rPr lang="zh-CN" altLang="zh-CN" dirty="0"/>
                  <a:t>个记录的概率，</a:t>
                </a:r>
                <a:endParaRPr lang="en-US" altLang="zh-CN" dirty="0"/>
              </a:p>
              <a:p>
                <a:r>
                  <a:rPr lang="en-US" altLang="zh-CN" dirty="0"/>
                  <a:t>c</a:t>
                </a:r>
                <a:r>
                  <a:rPr lang="en-US" altLang="zh-CN" baseline="-25000" dirty="0"/>
                  <a:t>i</a:t>
                </a:r>
                <a:r>
                  <a:rPr lang="zh-CN" altLang="zh-CN" dirty="0"/>
                  <a:t>是指查找第</a:t>
                </a:r>
                <a:r>
                  <a:rPr lang="en-US" altLang="zh-CN" dirty="0" err="1"/>
                  <a:t>i</a:t>
                </a:r>
                <a:r>
                  <a:rPr lang="zh-CN" altLang="zh-CN" dirty="0"/>
                  <a:t>个记录时关键字比较的次数。</a:t>
                </a:r>
                <a:endParaRPr lang="en-US" altLang="zh-CN" dirty="0"/>
              </a:p>
              <a:p>
                <a:r>
                  <a:rPr lang="zh-CN" altLang="zh-CN" dirty="0"/>
                  <a:t>一般情况下</a:t>
                </a:r>
                <a:r>
                  <a:rPr lang="zh-CN" altLang="en-US" dirty="0"/>
                  <a:t>假设</a:t>
                </a:r>
                <a:r>
                  <a:rPr lang="zh-CN" altLang="zh-CN" dirty="0"/>
                  <a:t>查找每个元素的概率相同，</a:t>
                </a:r>
                <a:r>
                  <a:rPr lang="zh-CN" altLang="en-US" dirty="0"/>
                  <a:t>如</a:t>
                </a:r>
                <a:r>
                  <a:rPr lang="zh-CN" altLang="zh-CN" dirty="0"/>
                  <a:t>在查找成功时，对于长度为</a:t>
                </a:r>
                <a:r>
                  <a:rPr lang="en-US" altLang="zh-CN" dirty="0"/>
                  <a:t>n</a:t>
                </a:r>
                <a:r>
                  <a:rPr lang="zh-CN" altLang="zh-CN" dirty="0"/>
                  <a:t>的查找表，查找任何一个元素的概率为</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a:rPr>
                          <m:t>1</m:t>
                        </m:r>
                      </m:num>
                      <m:den>
                        <m:r>
                          <a:rPr lang="en-US" altLang="zh-CN" i="1">
                            <a:latin typeface="Cambria Math"/>
                          </a:rPr>
                          <m:t>𝑛</m:t>
                        </m:r>
                      </m:den>
                    </m:f>
                  </m:oMath>
                </a14:m>
                <a:r>
                  <a:rPr lang="zh-CN" altLang="zh-CN" dirty="0"/>
                  <a:t>；</a:t>
                </a:r>
                <a:endParaRPr lang="en-US" altLang="zh-CN" dirty="0"/>
              </a:p>
              <a:p>
                <a:r>
                  <a:rPr lang="zh-CN" altLang="zh-CN" dirty="0"/>
                  <a:t>在查找失败时，不同的失败情况产生的概率也认为是相同的。</a:t>
                </a:r>
              </a:p>
              <a:p>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908" r="-10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dirty="0"/>
              <a:t>平均查找长度的计算</a:t>
            </a:r>
          </a:p>
        </p:txBody>
      </p:sp>
      <mc:AlternateContent xmlns:mc="http://schemas.openxmlformats.org/markup-compatibility/2006" xmlns:a14="http://schemas.microsoft.com/office/drawing/2010/main">
        <mc:Choice Requires="a14">
          <p:sp>
            <p:nvSpPr>
              <p:cNvPr id="4" name="矩形 3"/>
              <p:cNvSpPr/>
              <p:nvPr/>
            </p:nvSpPr>
            <p:spPr>
              <a:xfrm>
                <a:off x="3360333" y="1125278"/>
                <a:ext cx="2005854" cy="8705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𝐴𝑆𝐿</m:t>
                      </m:r>
                      <m:r>
                        <a:rPr kumimoji="0" lang="en-US" altLang="zh-CN" sz="1800" b="0" i="1" u="none" strike="noStrike" kern="1200" cap="none" spc="0" normalizeH="0" baseline="-25000" noProof="0">
                          <a:ln>
                            <a:noFill/>
                          </a:ln>
                          <a:solidFill>
                            <a:srgbClr val="1F5281"/>
                          </a:solidFill>
                          <a:effectLst/>
                          <a:uLnTx/>
                          <a:uFillTx/>
                          <a:latin typeface="Cambria Math" panose="02040503050406030204" pitchFamily="18" charset="0"/>
                          <a:ea typeface="+mn-ea"/>
                          <a:cs typeface="+mn-cs"/>
                        </a:rPr>
                        <m:t>𝑠𝑢𝑐𝑐</m:t>
                      </m:r>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m:t>
                      </m:r>
                      <m:nary>
                        <m:naryPr>
                          <m:chr m:val="∑"/>
                          <m:limLoc m:val="undOvr"/>
                          <m:ctrlPr>
                            <a:rPr kumimoji="0" lang="zh-CN" altLang="zh-CN" sz="1800" b="0" i="1" u="none" strike="noStrike" kern="1200" cap="none" spc="0" normalizeH="0" baseline="0" noProof="0">
                              <a:ln>
                                <a:noFill/>
                              </a:ln>
                              <a:solidFill>
                                <a:srgbClr val="1F5281"/>
                              </a:solidFill>
                              <a:effectLst/>
                              <a:uLnTx/>
                              <a:uFillTx/>
                              <a:latin typeface="Cambria Math" panose="02040503050406030204" pitchFamily="18" charset="0"/>
                              <a:ea typeface="+mn-ea"/>
                              <a:cs typeface="+mn-cs"/>
                            </a:rPr>
                          </m:ctrlPr>
                        </m:naryPr>
                        <m:sub>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𝑖</m:t>
                          </m:r>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=0</m:t>
                          </m:r>
                        </m:sub>
                        <m:sup>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𝑛</m:t>
                          </m:r>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−1</m:t>
                          </m:r>
                        </m:sup>
                        <m:e>
                          <m:sSub>
                            <m:sSubPr>
                              <m:ctrlPr>
                                <a:rPr kumimoji="0" lang="zh-CN" altLang="zh-CN" sz="1800" b="0" i="1" u="none" strike="noStrike" kern="1200" cap="none" spc="0" normalizeH="0" baseline="0" noProof="0">
                                  <a:ln>
                                    <a:noFill/>
                                  </a:ln>
                                  <a:solidFill>
                                    <a:srgbClr val="1F5281"/>
                                  </a:solidFill>
                                  <a:effectLst/>
                                  <a:uLnTx/>
                                  <a:uFillTx/>
                                  <a:latin typeface="Cambria Math" panose="02040503050406030204" pitchFamily="18" charset="0"/>
                                  <a:ea typeface="+mn-ea"/>
                                  <a:cs typeface="+mn-cs"/>
                                </a:rPr>
                              </m:ctrlPr>
                            </m:sSubPr>
                            <m:e>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𝑝</m:t>
                              </m:r>
                            </m:e>
                            <m:sub>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𝑖</m:t>
                              </m:r>
                            </m:sub>
                          </m:sSub>
                          <m:sSub>
                            <m:sSubPr>
                              <m:ctrlPr>
                                <a:rPr kumimoji="0" lang="zh-CN" altLang="zh-CN" sz="1800" b="0" i="1" u="none" strike="noStrike" kern="1200" cap="none" spc="0" normalizeH="0" baseline="0" noProof="0">
                                  <a:ln>
                                    <a:noFill/>
                                  </a:ln>
                                  <a:solidFill>
                                    <a:srgbClr val="1F5281"/>
                                  </a:solidFill>
                                  <a:effectLst/>
                                  <a:uLnTx/>
                                  <a:uFillTx/>
                                  <a:latin typeface="Cambria Math" panose="02040503050406030204" pitchFamily="18" charset="0"/>
                                  <a:ea typeface="+mn-ea"/>
                                  <a:cs typeface="+mn-cs"/>
                                </a:rPr>
                              </m:ctrlPr>
                            </m:sSubPr>
                            <m:e>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𝑐</m:t>
                              </m:r>
                            </m:e>
                            <m:sub>
                              <m:r>
                                <a:rPr kumimoji="0" lang="en-US" altLang="zh-CN" sz="1800" b="0" i="1" u="none" strike="noStrike" kern="1200" cap="none" spc="0" normalizeH="0" baseline="0" noProof="0">
                                  <a:ln>
                                    <a:noFill/>
                                  </a:ln>
                                  <a:solidFill>
                                    <a:srgbClr val="1F5281"/>
                                  </a:solidFill>
                                  <a:effectLst/>
                                  <a:uLnTx/>
                                  <a:uFillTx/>
                                  <a:latin typeface="Cambria Math"/>
                                  <a:ea typeface="+mn-ea"/>
                                  <a:cs typeface="+mn-cs"/>
                                </a:rPr>
                                <m:t>𝑖</m:t>
                              </m:r>
                            </m:sub>
                          </m:sSub>
                        </m:e>
                      </m:nary>
                    </m:oMath>
                  </m:oMathPara>
                </a14:m>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p:txBody>
          </p:sp>
        </mc:Choice>
        <mc:Fallback xmlns="">
          <p:sp>
            <p:nvSpPr>
              <p:cNvPr id="4" name="矩形 3"/>
              <p:cNvSpPr>
                <a:spLocks noRot="1" noChangeAspect="1" noMove="1" noResize="1" noEditPoints="1" noAdjustHandles="1" noChangeArrowheads="1" noChangeShapeType="1" noTextEdit="1"/>
              </p:cNvSpPr>
              <p:nvPr/>
            </p:nvSpPr>
            <p:spPr>
              <a:xfrm>
                <a:off x="3360333" y="1125278"/>
                <a:ext cx="2005854" cy="8705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342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a:t>查找表是若干个记录构成的集合，其基本操作主要有：</a:t>
            </a:r>
          </a:p>
          <a:p>
            <a:pPr marL="512700" lvl="1" indent="0">
              <a:buNone/>
            </a:pPr>
            <a:r>
              <a:rPr lang="en-US" altLang="zh-CN" dirty="0"/>
              <a:t>1</a:t>
            </a:r>
            <a:r>
              <a:rPr lang="zh-CN" altLang="en-US" dirty="0"/>
              <a:t>）构造方法，创建一个新查找表</a:t>
            </a:r>
            <a:r>
              <a:rPr lang="en-US" altLang="zh-CN" dirty="0"/>
              <a:t>(</a:t>
            </a:r>
            <a:r>
              <a:rPr lang="en-US" altLang="zh-CN" dirty="0" err="1"/>
              <a:t>init</a:t>
            </a:r>
            <a:r>
              <a:rPr lang="en-US" altLang="zh-CN" dirty="0"/>
              <a:t>)</a:t>
            </a:r>
          </a:p>
          <a:p>
            <a:pPr marL="512700" lvl="1" indent="0">
              <a:buNone/>
            </a:pPr>
            <a:r>
              <a:rPr lang="en-US" altLang="zh-CN" dirty="0"/>
              <a:t>2</a:t>
            </a:r>
            <a:r>
              <a:rPr lang="zh-CN" altLang="en-US" dirty="0"/>
              <a:t>）判断该查找表是否为空</a:t>
            </a:r>
            <a:r>
              <a:rPr lang="en-US" altLang="zh-CN" dirty="0"/>
              <a:t>(empty)</a:t>
            </a:r>
          </a:p>
          <a:p>
            <a:pPr marL="512700" lvl="1" indent="0">
              <a:buNone/>
            </a:pPr>
            <a:r>
              <a:rPr lang="en-US" altLang="zh-CN" dirty="0"/>
              <a:t>3</a:t>
            </a:r>
            <a:r>
              <a:rPr lang="zh-CN" altLang="en-US" dirty="0"/>
              <a:t>）获取查找表中元素个数</a:t>
            </a:r>
          </a:p>
          <a:p>
            <a:pPr marL="512700" lvl="1" indent="0">
              <a:buNone/>
            </a:pPr>
            <a:r>
              <a:rPr lang="en-US" altLang="zh-CN" dirty="0"/>
              <a:t>4</a:t>
            </a:r>
            <a:r>
              <a:rPr lang="zh-CN" altLang="en-US" dirty="0"/>
              <a:t>）</a:t>
            </a:r>
            <a:r>
              <a:rPr lang="zh-CN" altLang="en-US" dirty="0">
                <a:solidFill>
                  <a:srgbClr val="FF0000"/>
                </a:solidFill>
              </a:rPr>
              <a:t>查找</a:t>
            </a:r>
            <a:r>
              <a:rPr lang="zh-CN" altLang="en-US" dirty="0"/>
              <a:t>与</a:t>
            </a:r>
            <a:r>
              <a:rPr lang="en-US" altLang="zh-CN" dirty="0"/>
              <a:t>target</a:t>
            </a:r>
            <a:r>
              <a:rPr lang="zh-CN" altLang="en-US" dirty="0"/>
              <a:t>关联的记录</a:t>
            </a:r>
            <a:r>
              <a:rPr lang="en-US" altLang="zh-CN" dirty="0"/>
              <a:t>search(target)</a:t>
            </a:r>
            <a:r>
              <a:rPr lang="zh-CN" altLang="en-US" dirty="0"/>
              <a:t>，</a:t>
            </a:r>
            <a:r>
              <a:rPr lang="zh-CN" altLang="en-US" dirty="0">
                <a:solidFill>
                  <a:srgbClr val="FF0000"/>
                </a:solidFill>
              </a:rPr>
              <a:t>返回位置信息，失败返回特殊值</a:t>
            </a:r>
            <a:r>
              <a:rPr lang="zh-CN" altLang="en-US" dirty="0"/>
              <a:t>。</a:t>
            </a:r>
            <a:endParaRPr lang="en-US" altLang="zh-CN" dirty="0"/>
          </a:p>
          <a:p>
            <a:pPr marL="512700" lvl="1" indent="0">
              <a:buNone/>
            </a:pPr>
            <a:r>
              <a:rPr lang="en-US" altLang="zh-CN" dirty="0"/>
              <a:t>5</a:t>
            </a:r>
            <a:r>
              <a:rPr lang="zh-CN" altLang="en-US" dirty="0"/>
              <a:t>）增加一个记录</a:t>
            </a:r>
            <a:r>
              <a:rPr lang="en-US" altLang="zh-CN" dirty="0"/>
              <a:t>(insert(</a:t>
            </a:r>
            <a:r>
              <a:rPr lang="en-US" altLang="zh-CN" dirty="0" err="1"/>
              <a:t>key,value</a:t>
            </a:r>
            <a:r>
              <a:rPr lang="en-US" altLang="zh-CN" dirty="0"/>
              <a:t>))</a:t>
            </a:r>
          </a:p>
          <a:p>
            <a:pPr marL="512700" lvl="1" indent="0">
              <a:buNone/>
            </a:pPr>
            <a:r>
              <a:rPr lang="en-US" altLang="zh-CN" dirty="0"/>
              <a:t>6</a:t>
            </a:r>
            <a:r>
              <a:rPr lang="zh-CN" altLang="en-US" dirty="0"/>
              <a:t>）删除一个关键字为</a:t>
            </a:r>
            <a:r>
              <a:rPr lang="en-US" altLang="zh-CN" dirty="0"/>
              <a:t>key</a:t>
            </a:r>
            <a:r>
              <a:rPr lang="zh-CN" altLang="en-US" dirty="0"/>
              <a:t>的记录</a:t>
            </a:r>
            <a:r>
              <a:rPr lang="en-US" altLang="zh-CN" dirty="0"/>
              <a:t>(delete(key)</a:t>
            </a:r>
          </a:p>
          <a:p>
            <a:pPr marL="512700" lvl="1" indent="0">
              <a:buNone/>
            </a:pPr>
            <a:r>
              <a:rPr lang="en-US" altLang="zh-CN" dirty="0"/>
              <a:t>7</a:t>
            </a:r>
            <a:r>
              <a:rPr lang="zh-CN" altLang="en-US" dirty="0"/>
              <a:t>）输出查找表中的所有记录</a:t>
            </a:r>
          </a:p>
          <a:p>
            <a:pPr>
              <a:lnSpc>
                <a:spcPct val="120000"/>
              </a:lnSpc>
            </a:pPr>
            <a:r>
              <a:rPr lang="zh-CN" altLang="en-US" dirty="0"/>
              <a:t>由于查找表可以用不同的具体逻辑结构来实现，实际情况下其基本操作也会有所不同。</a:t>
            </a:r>
          </a:p>
        </p:txBody>
      </p:sp>
      <p:sp>
        <p:nvSpPr>
          <p:cNvPr id="3" name="标题 2"/>
          <p:cNvSpPr>
            <a:spLocks noGrp="1"/>
          </p:cNvSpPr>
          <p:nvPr>
            <p:ph type="title"/>
          </p:nvPr>
        </p:nvSpPr>
        <p:spPr/>
        <p:txBody>
          <a:bodyPr>
            <a:normAutofit fontScale="90000"/>
          </a:bodyPr>
          <a:lstStyle/>
          <a:p>
            <a:r>
              <a:rPr lang="zh-CN" altLang="en-US"/>
              <a:t>查找表（映射）</a:t>
            </a:r>
            <a:r>
              <a:rPr lang="en-US" altLang="zh-CN"/>
              <a:t>ADT</a:t>
            </a:r>
            <a:endParaRPr lang="zh-CN" altLang="en-US"/>
          </a:p>
        </p:txBody>
      </p:sp>
    </p:spTree>
    <p:extLst>
      <p:ext uri="{BB962C8B-B14F-4D97-AF65-F5344CB8AC3E}">
        <p14:creationId xmlns:p14="http://schemas.microsoft.com/office/powerpoint/2010/main" val="331418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1. 查找结构是面向查找的数据结构，一般不涉及插入、删除等其他操作。</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10" name="椭圆 9"/>
          <p:cNvSpPr>
            <a:spLocks noChangeAspect="1"/>
          </p:cNvSpPr>
          <p:nvPr>
            <p:custDataLst>
              <p:tags r:id="rId5"/>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4" name="圆角矩形 13"/>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9" name="组合 18"/>
          <p:cNvGrpSpPr/>
          <p:nvPr>
            <p:custDataLst>
              <p:tags r:id="rId8"/>
            </p:custDataLst>
          </p:nvPr>
        </p:nvGrpSpPr>
        <p:grpSpPr>
          <a:xfrm>
            <a:off x="0"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2125616" y="739562"/>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Verdana"/>
                <a:ea typeface="+mn-ea"/>
                <a:cs typeface="+mn-cs"/>
              </a:rPr>
              <a:t>基本概念</a:t>
            </a:r>
            <a:endParaRPr kumimoji="0" lang="zh-CN" alt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8" name="任意多边形 7"/>
          <p:cNvSpPr/>
          <p:nvPr/>
        </p:nvSpPr>
        <p:spPr>
          <a:xfrm>
            <a:off x="2431558" y="1474796"/>
            <a:ext cx="1908620" cy="2822850"/>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数据结构、抽象数据类型的基本概念</a:t>
            </a:r>
          </a:p>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算法基本概念</a:t>
            </a:r>
          </a:p>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算法分析基础</a:t>
            </a:r>
            <a:endParaRPr kumimoji="0" lang="en-US" altLang="zh-CN"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100000"/>
              </a:lnSpc>
              <a:spcBef>
                <a:spcPct val="0"/>
              </a:spcBef>
              <a:spcAft>
                <a:spcPts val="6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时间复杂度和空间复杂度</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endPar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p:txBody>
      </p:sp>
      <p:sp>
        <p:nvSpPr>
          <p:cNvPr id="9" name="任意多边形 8"/>
          <p:cNvSpPr/>
          <p:nvPr/>
        </p:nvSpPr>
        <p:spPr>
          <a:xfrm>
            <a:off x="4242350" y="878364"/>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Verdana"/>
              <a:ea typeface="+mn-ea"/>
              <a:cs typeface="+mn-cs"/>
            </a:endParaRPr>
          </a:p>
        </p:txBody>
      </p:sp>
      <p:sp>
        <p:nvSpPr>
          <p:cNvPr id="10" name="任意多边形 9"/>
          <p:cNvSpPr/>
          <p:nvPr/>
        </p:nvSpPr>
        <p:spPr>
          <a:xfrm>
            <a:off x="5078292" y="739562"/>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基本数据结构</a:t>
            </a:r>
          </a:p>
        </p:txBody>
      </p:sp>
      <p:sp>
        <p:nvSpPr>
          <p:cNvPr id="11" name="任意多边形 10"/>
          <p:cNvSpPr/>
          <p:nvPr/>
        </p:nvSpPr>
        <p:spPr>
          <a:xfrm>
            <a:off x="5454768" y="1474796"/>
            <a:ext cx="1838086" cy="2822850"/>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线性表</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栈</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队列</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串</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数组</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二叉树</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树</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图</a:t>
            </a:r>
          </a:p>
        </p:txBody>
      </p:sp>
      <p:sp>
        <p:nvSpPr>
          <p:cNvPr id="12" name="任意多边形 11"/>
          <p:cNvSpPr/>
          <p:nvPr/>
        </p:nvSpPr>
        <p:spPr>
          <a:xfrm>
            <a:off x="7195026" y="878364"/>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Verdana"/>
              <a:ea typeface="+mn-ea"/>
              <a:cs typeface="+mn-cs"/>
            </a:endParaRPr>
          </a:p>
        </p:txBody>
      </p:sp>
      <p:sp>
        <p:nvSpPr>
          <p:cNvPr id="13" name="任意多边形 12"/>
          <p:cNvSpPr/>
          <p:nvPr/>
        </p:nvSpPr>
        <p:spPr>
          <a:xfrm>
            <a:off x="8030968" y="739562"/>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计算机中的常见操作</a:t>
            </a:r>
          </a:p>
        </p:txBody>
      </p:sp>
      <p:sp>
        <p:nvSpPr>
          <p:cNvPr id="14" name="任意多边形 13"/>
          <p:cNvSpPr/>
          <p:nvPr/>
        </p:nvSpPr>
        <p:spPr>
          <a:xfrm>
            <a:off x="8407444" y="1474796"/>
            <a:ext cx="1838086" cy="2822850"/>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查找</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FF0000"/>
                </a:solidFill>
                <a:effectLst/>
                <a:uLnTx/>
                <a:uFillTx/>
                <a:latin typeface="Verdana"/>
                <a:ea typeface="+mn-ea"/>
                <a:cs typeface="+mn-cs"/>
              </a:rPr>
              <a:t>排序</a:t>
            </a:r>
          </a:p>
        </p:txBody>
      </p:sp>
      <p:sp>
        <p:nvSpPr>
          <p:cNvPr id="15" name="任意多边形 14"/>
          <p:cNvSpPr/>
          <p:nvPr/>
        </p:nvSpPr>
        <p:spPr>
          <a:xfrm>
            <a:off x="5004545" y="4481454"/>
            <a:ext cx="1838086"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算法设计思想</a:t>
            </a:r>
          </a:p>
        </p:txBody>
      </p:sp>
      <p:sp>
        <p:nvSpPr>
          <p:cNvPr id="16" name="任意多边形 15"/>
          <p:cNvSpPr/>
          <p:nvPr/>
        </p:nvSpPr>
        <p:spPr>
          <a:xfrm>
            <a:off x="5283193" y="5022241"/>
            <a:ext cx="1838086" cy="1342048"/>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贪心</a:t>
            </a:r>
            <a:endParaRPr kumimoji="0" lang="en-US" altLang="zh-CN"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2000" b="1" i="0" u="sng" strike="noStrike" kern="1200" cap="none" spc="0" normalizeH="0" baseline="0" noProof="0" dirty="0">
                <a:ln>
                  <a:noFill/>
                </a:ln>
                <a:solidFill>
                  <a:srgbClr val="B42D2D"/>
                </a:solidFill>
                <a:effectLst/>
                <a:uLnTx/>
                <a:uFillTx/>
                <a:latin typeface="Verdana"/>
                <a:ea typeface="+mn-ea"/>
                <a:cs typeface="+mn-cs"/>
              </a:rPr>
              <a:t>递归</a:t>
            </a:r>
            <a:endParaRPr kumimoji="0" lang="en-US" altLang="zh-CN" sz="2000" b="1" i="0" u="sng" strike="noStrike" kern="1200" cap="none" spc="0" normalizeH="0" baseline="0" noProof="0" dirty="0">
              <a:ln>
                <a:noFill/>
              </a:ln>
              <a:solidFill>
                <a:srgbClr val="B42D2D"/>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动态规划</a:t>
            </a:r>
          </a:p>
        </p:txBody>
      </p:sp>
      <p:sp>
        <p:nvSpPr>
          <p:cNvPr id="17" name="任意多边形 16"/>
          <p:cNvSpPr/>
          <p:nvPr/>
        </p:nvSpPr>
        <p:spPr>
          <a:xfrm>
            <a:off x="8150401" y="4481454"/>
            <a:ext cx="2021381"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能力提升</a:t>
            </a:r>
          </a:p>
        </p:txBody>
      </p:sp>
      <p:sp>
        <p:nvSpPr>
          <p:cNvPr id="18" name="任意多边形 17"/>
          <p:cNvSpPr/>
          <p:nvPr/>
        </p:nvSpPr>
        <p:spPr>
          <a:xfrm>
            <a:off x="8429051" y="4917377"/>
            <a:ext cx="2119802" cy="1672687"/>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抽象建模能力</a:t>
            </a:r>
            <a:endParaRPr kumimoji="0" lang="en-US" altLang="zh-CN"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算法设计能力</a:t>
            </a:r>
            <a:endParaRPr kumimoji="0" lang="en-US" altLang="zh-CN"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比较分析能力</a:t>
            </a:r>
            <a:endParaRPr kumimoji="0" lang="en-US" altLang="zh-CN"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运用实操能力</a:t>
            </a:r>
            <a:endParaRPr kumimoji="0" lang="en-US" altLang="zh-CN"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1F5281">
                    <a:hueOff val="0"/>
                    <a:satOff val="0"/>
                    <a:lumOff val="0"/>
                    <a:alphaOff val="0"/>
                  </a:srgbClr>
                </a:solidFill>
                <a:effectLst/>
                <a:uLnTx/>
                <a:uFillTx/>
                <a:latin typeface="Verdana"/>
                <a:ea typeface="+mn-ea"/>
                <a:cs typeface="+mn-cs"/>
              </a:rPr>
              <a:t>持续优化能力</a:t>
            </a:r>
          </a:p>
        </p:txBody>
      </p:sp>
      <p:sp>
        <p:nvSpPr>
          <p:cNvPr id="19" name="任意多边形 18"/>
          <p:cNvSpPr/>
          <p:nvPr/>
        </p:nvSpPr>
        <p:spPr>
          <a:xfrm>
            <a:off x="2125616" y="4481454"/>
            <a:ext cx="1764340" cy="1102852"/>
          </a:xfrm>
          <a:custGeom>
            <a:avLst/>
            <a:gdLst>
              <a:gd name="connsiteX0" fmla="*/ 0 w 1838086"/>
              <a:gd name="connsiteY0" fmla="*/ 110285 h 1102852"/>
              <a:gd name="connsiteX1" fmla="*/ 110285 w 1838086"/>
              <a:gd name="connsiteY1" fmla="*/ 0 h 1102852"/>
              <a:gd name="connsiteX2" fmla="*/ 1727801 w 1838086"/>
              <a:gd name="connsiteY2" fmla="*/ 0 h 1102852"/>
              <a:gd name="connsiteX3" fmla="*/ 1838086 w 1838086"/>
              <a:gd name="connsiteY3" fmla="*/ 110285 h 1102852"/>
              <a:gd name="connsiteX4" fmla="*/ 1838086 w 1838086"/>
              <a:gd name="connsiteY4" fmla="*/ 992567 h 1102852"/>
              <a:gd name="connsiteX5" fmla="*/ 1727801 w 1838086"/>
              <a:gd name="connsiteY5" fmla="*/ 1102852 h 1102852"/>
              <a:gd name="connsiteX6" fmla="*/ 110285 w 1838086"/>
              <a:gd name="connsiteY6" fmla="*/ 1102852 h 1102852"/>
              <a:gd name="connsiteX7" fmla="*/ 0 w 1838086"/>
              <a:gd name="connsiteY7" fmla="*/ 992567 h 1102852"/>
              <a:gd name="connsiteX8" fmla="*/ 0 w 1838086"/>
              <a:gd name="connsiteY8" fmla="*/ 110285 h 1102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102852">
                <a:moveTo>
                  <a:pt x="0" y="110285"/>
                </a:moveTo>
                <a:cubicBezTo>
                  <a:pt x="0" y="49376"/>
                  <a:pt x="49376" y="0"/>
                  <a:pt x="110285" y="0"/>
                </a:cubicBezTo>
                <a:lnTo>
                  <a:pt x="1727801" y="0"/>
                </a:lnTo>
                <a:cubicBezTo>
                  <a:pt x="1788710" y="0"/>
                  <a:pt x="1838086" y="49376"/>
                  <a:pt x="1838086" y="110285"/>
                </a:cubicBezTo>
                <a:lnTo>
                  <a:pt x="1838086" y="992567"/>
                </a:lnTo>
                <a:cubicBezTo>
                  <a:pt x="1838086" y="1053476"/>
                  <a:pt x="1788710" y="1102852"/>
                  <a:pt x="1727801" y="1102852"/>
                </a:cubicBezTo>
                <a:lnTo>
                  <a:pt x="110285" y="1102852"/>
                </a:lnTo>
                <a:cubicBezTo>
                  <a:pt x="49376" y="1102852"/>
                  <a:pt x="0" y="1053476"/>
                  <a:pt x="0" y="992567"/>
                </a:cubicBezTo>
                <a:lnTo>
                  <a:pt x="0" y="1102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436198" numCol="1" spcCol="1270" anchor="t" anchorCtr="0">
            <a:noAutofit/>
          </a:bodyPr>
          <a:lstStyle/>
          <a:p>
            <a:pPr marL="0" marR="0" lvl="0" indent="0" algn="l" defTabSz="800100" rtl="0" eaLnBrk="1" fontAlgn="auto" latinLnBrk="0" hangingPunct="1">
              <a:lnSpc>
                <a:spcPct val="90000"/>
              </a:lnSpc>
              <a:spcBef>
                <a:spcPct val="0"/>
              </a:spcBef>
              <a:spcAft>
                <a:spcPct val="3500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Verdana"/>
                <a:ea typeface="+mn-ea"/>
                <a:cs typeface="+mn-cs"/>
              </a:rPr>
              <a:t>数据结构</a:t>
            </a:r>
          </a:p>
        </p:txBody>
      </p:sp>
      <p:sp>
        <p:nvSpPr>
          <p:cNvPr id="20" name="任意多边形 19"/>
          <p:cNvSpPr/>
          <p:nvPr/>
        </p:nvSpPr>
        <p:spPr>
          <a:xfrm>
            <a:off x="2385923" y="5022241"/>
            <a:ext cx="1838086" cy="1342048"/>
          </a:xfrm>
          <a:custGeom>
            <a:avLst/>
            <a:gdLst>
              <a:gd name="connsiteX0" fmla="*/ 0 w 1838086"/>
              <a:gd name="connsiteY0" fmla="*/ 183809 h 2822850"/>
              <a:gd name="connsiteX1" fmla="*/ 183809 w 1838086"/>
              <a:gd name="connsiteY1" fmla="*/ 0 h 2822850"/>
              <a:gd name="connsiteX2" fmla="*/ 1654277 w 1838086"/>
              <a:gd name="connsiteY2" fmla="*/ 0 h 2822850"/>
              <a:gd name="connsiteX3" fmla="*/ 1838086 w 1838086"/>
              <a:gd name="connsiteY3" fmla="*/ 183809 h 2822850"/>
              <a:gd name="connsiteX4" fmla="*/ 1838086 w 1838086"/>
              <a:gd name="connsiteY4" fmla="*/ 2639041 h 2822850"/>
              <a:gd name="connsiteX5" fmla="*/ 1654277 w 1838086"/>
              <a:gd name="connsiteY5" fmla="*/ 2822850 h 2822850"/>
              <a:gd name="connsiteX6" fmla="*/ 183809 w 1838086"/>
              <a:gd name="connsiteY6" fmla="*/ 2822850 h 2822850"/>
              <a:gd name="connsiteX7" fmla="*/ 0 w 1838086"/>
              <a:gd name="connsiteY7" fmla="*/ 2639041 h 2822850"/>
              <a:gd name="connsiteX8" fmla="*/ 0 w 1838086"/>
              <a:gd name="connsiteY8" fmla="*/ 183809 h 28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2822850">
                <a:moveTo>
                  <a:pt x="0" y="183809"/>
                </a:moveTo>
                <a:cubicBezTo>
                  <a:pt x="0" y="82294"/>
                  <a:pt x="82294" y="0"/>
                  <a:pt x="183809" y="0"/>
                </a:cubicBezTo>
                <a:lnTo>
                  <a:pt x="1654277" y="0"/>
                </a:lnTo>
                <a:cubicBezTo>
                  <a:pt x="1755792" y="0"/>
                  <a:pt x="1838086" y="82294"/>
                  <a:pt x="1838086" y="183809"/>
                </a:cubicBezTo>
                <a:lnTo>
                  <a:pt x="1838086" y="2639041"/>
                </a:lnTo>
                <a:cubicBezTo>
                  <a:pt x="1838086" y="2740556"/>
                  <a:pt x="1755792" y="2822850"/>
                  <a:pt x="1654277" y="2822850"/>
                </a:cubicBezTo>
                <a:lnTo>
                  <a:pt x="183809" y="2822850"/>
                </a:lnTo>
                <a:cubicBezTo>
                  <a:pt x="82294" y="2822850"/>
                  <a:pt x="0" y="2740556"/>
                  <a:pt x="0" y="2639041"/>
                </a:cubicBezTo>
                <a:lnTo>
                  <a:pt x="0" y="18380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1852" tIns="181852" rIns="181852" bIns="181852" numCol="1" spcCol="1270" anchor="t"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D6E1E2">
                    <a:lumMod val="10000"/>
                  </a:srgbClr>
                </a:solidFill>
                <a:effectLst/>
                <a:uLnTx/>
                <a:uFillTx/>
                <a:latin typeface="Verdana"/>
                <a:ea typeface="+mn-ea"/>
                <a:cs typeface="+mn-cs"/>
              </a:rPr>
              <a:t>逻辑结构</a:t>
            </a:r>
            <a:endParaRPr kumimoji="0" lang="en-US" altLang="zh-CN" sz="1800" b="0" i="0" u="none" strike="noStrike" kern="1200" cap="none" spc="0" normalizeH="0" baseline="0" noProof="0" dirty="0">
              <a:ln>
                <a:noFill/>
              </a:ln>
              <a:solidFill>
                <a:srgbClr val="D6E1E2">
                  <a:lumMod val="1000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D6E1E2">
                    <a:lumMod val="10000"/>
                  </a:srgbClr>
                </a:solidFill>
                <a:effectLst/>
                <a:uLnTx/>
                <a:uFillTx/>
                <a:latin typeface="Verdana"/>
                <a:ea typeface="+mn-ea"/>
                <a:cs typeface="+mn-cs"/>
              </a:rPr>
              <a:t>存储结构</a:t>
            </a:r>
            <a:endParaRPr kumimoji="0" lang="en-US" altLang="zh-CN" sz="1800" b="0" i="0" u="none" strike="noStrike" kern="1200" cap="none" spc="0" normalizeH="0" baseline="0" noProof="0" dirty="0">
              <a:ln>
                <a:noFill/>
              </a:ln>
              <a:solidFill>
                <a:srgbClr val="D6E1E2">
                  <a:lumMod val="1000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D6E1E2">
                    <a:lumMod val="10000"/>
                  </a:srgbClr>
                </a:solidFill>
                <a:effectLst/>
                <a:uLnTx/>
                <a:uFillTx/>
                <a:latin typeface="Verdana"/>
                <a:ea typeface="+mn-ea"/>
                <a:cs typeface="+mn-cs"/>
              </a:rPr>
              <a:t>操作实现</a:t>
            </a:r>
            <a:endParaRPr kumimoji="0" lang="en-US" altLang="zh-CN" sz="1800" b="0" i="0" u="none" strike="noStrike" kern="1200" cap="none" spc="0" normalizeH="0" baseline="0" noProof="0" dirty="0">
              <a:ln>
                <a:noFill/>
              </a:ln>
              <a:solidFill>
                <a:srgbClr val="D6E1E2">
                  <a:lumMod val="10000"/>
                </a:srgbClr>
              </a:solidFill>
              <a:effectLst/>
              <a:uLnTx/>
              <a:uFillTx/>
              <a:latin typeface="Verdana"/>
              <a:ea typeface="+mn-ea"/>
              <a:cs typeface="+mn-cs"/>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zh-CN" altLang="en-US" sz="1800" b="0" i="0" u="none" strike="noStrike" kern="1200" cap="none" spc="0" normalizeH="0" baseline="0" noProof="0" dirty="0">
                <a:ln>
                  <a:noFill/>
                </a:ln>
                <a:solidFill>
                  <a:srgbClr val="D6E1E2">
                    <a:lumMod val="10000"/>
                  </a:srgbClr>
                </a:solidFill>
                <a:effectLst/>
                <a:uLnTx/>
                <a:uFillTx/>
                <a:latin typeface="Verdana"/>
                <a:ea typeface="+mn-ea"/>
                <a:cs typeface="+mn-cs"/>
              </a:rPr>
              <a:t>应用</a:t>
            </a:r>
          </a:p>
        </p:txBody>
      </p:sp>
      <p:sp>
        <p:nvSpPr>
          <p:cNvPr id="23" name="Rounded Rectangle 10"/>
          <p:cNvSpPr/>
          <p:nvPr/>
        </p:nvSpPr>
        <p:spPr>
          <a:xfrm>
            <a:off x="465921" y="98381"/>
            <a:ext cx="5082627" cy="540000"/>
          </a:xfrm>
          <a:prstGeom prst="roundRect">
            <a:avLst/>
          </a:prstGeom>
          <a:solidFill>
            <a:srgbClr val="E7E7E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4" name="Text Box 2"/>
          <p:cNvSpPr txBox="1">
            <a:spLocks noChangeArrowheads="1"/>
          </p:cNvSpPr>
          <p:nvPr/>
        </p:nvSpPr>
        <p:spPr bwMode="auto">
          <a:xfrm>
            <a:off x="465921" y="98382"/>
            <a:ext cx="5394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课程内容体系</a:t>
            </a:r>
          </a:p>
        </p:txBody>
      </p:sp>
    </p:spTree>
    <p:extLst>
      <p:ext uri="{BB962C8B-B14F-4D97-AF65-F5344CB8AC3E}">
        <p14:creationId xmlns:p14="http://schemas.microsoft.com/office/powerpoint/2010/main" val="42797765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pitchFamily="34" charset="-122"/>
                <a:ea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rPr>
              <a:t>. 平均查找长度是查找算法进行的关键码比较次数。</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pitchFamily="34" charset="-122"/>
                <a:ea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rPr>
              <a:t>. 评价查找算法的效率时，有时可以不考虑查找失败情况下的关键码比较次数。</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121987" y="3985656"/>
            <a:ext cx="6235284" cy="553998"/>
          </a:xfrm>
          <a:prstGeom prst="rect">
            <a:avLst/>
          </a:prstGeom>
        </p:spPr>
        <p:txBody>
          <a:bodyPr wrap="square">
            <a:spAutoFit/>
          </a:bodyPr>
          <a:lstStyle/>
          <a:p>
            <a:pPr algn="ctr">
              <a:lnSpc>
                <a:spcPct val="150000"/>
              </a:lnSpc>
              <a:spcBef>
                <a:spcPct val="50000"/>
              </a:spcBef>
            </a:pPr>
            <a:r>
              <a:rPr lang="zh-CN" altLang="en-US" sz="2000" b="1" dirty="0">
                <a:solidFill>
                  <a:schemeClr val="bg1"/>
                </a:solidFill>
                <a:latin typeface="Microsoft YaHei UI" panose="020B0503020204020204" pitchFamily="34" charset="-122"/>
                <a:ea typeface="Microsoft YaHei UI" panose="020B0503020204020204" pitchFamily="34" charset="-122"/>
              </a:rPr>
              <a:t>线性表下的查找</a:t>
            </a:r>
            <a:r>
              <a:rPr lang="en-US" altLang="zh-CN" sz="2000" b="1" dirty="0">
                <a:solidFill>
                  <a:schemeClr val="bg1"/>
                </a:solidFill>
                <a:latin typeface="Microsoft YaHei UI" panose="020B0503020204020204" pitchFamily="34" charset="-122"/>
                <a:ea typeface="Microsoft YaHei UI" panose="020B0503020204020204" pitchFamily="34" charset="-122"/>
              </a:rPr>
              <a:t>---</a:t>
            </a:r>
            <a:r>
              <a:rPr lang="zh-CN" altLang="en-US" sz="2000" b="1" dirty="0">
                <a:solidFill>
                  <a:schemeClr val="bg1"/>
                </a:solidFill>
                <a:latin typeface="Microsoft YaHei UI" panose="020B0503020204020204" pitchFamily="34" charset="-122"/>
                <a:ea typeface="Microsoft YaHei UI" panose="020B0503020204020204" pitchFamily="34" charset="-122"/>
              </a:rPr>
              <a:t>以顺序表结构实现线性表</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第七章    查找技术</a:t>
            </a:r>
          </a:p>
        </p:txBody>
      </p:sp>
    </p:spTree>
    <p:extLst>
      <p:ext uri="{BB962C8B-B14F-4D97-AF65-F5344CB8AC3E}">
        <p14:creationId xmlns:p14="http://schemas.microsoft.com/office/powerpoint/2010/main" val="416822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3981332"/>
            <a:ext cx="5657850" cy="553998"/>
          </a:xfrm>
          <a:prstGeom prst="rect">
            <a:avLst/>
          </a:prstGeom>
        </p:spPr>
        <p:txBody>
          <a:bodyPr wrap="square">
            <a:spAutoFit/>
          </a:bodyPr>
          <a:lstStyle/>
          <a:p>
            <a:pPr algn="ctr">
              <a:lnSpc>
                <a:spcPct val="150000"/>
              </a:lnSpc>
              <a:spcBef>
                <a:spcPct val="50000"/>
              </a:spcBef>
            </a:pPr>
            <a:r>
              <a:rPr lang="en-US" altLang="zh-CN" sz="2000" b="1" dirty="0">
                <a:solidFill>
                  <a:schemeClr val="bg1"/>
                </a:solidFill>
                <a:latin typeface="Microsoft YaHei UI" panose="020B0503020204020204" pitchFamily="34" charset="-122"/>
                <a:ea typeface="Microsoft YaHei UI" panose="020B0503020204020204" pitchFamily="34" charset="-122"/>
              </a:rPr>
              <a:t>7-2-2    </a:t>
            </a:r>
            <a:r>
              <a:rPr lang="zh-CN" altLang="en-US" sz="2000" b="1" dirty="0">
                <a:solidFill>
                  <a:schemeClr val="bg1"/>
                </a:solidFill>
                <a:latin typeface="Microsoft YaHei UI" panose="020B0503020204020204" pitchFamily="34" charset="-122"/>
                <a:ea typeface="Microsoft YaHei UI" panose="020B0503020204020204" pitchFamily="34" charset="-122"/>
              </a:rPr>
              <a:t>顺序查找</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第七章    查找技术</a:t>
            </a:r>
          </a:p>
        </p:txBody>
      </p:sp>
    </p:spTree>
    <p:extLst>
      <p:ext uri="{BB962C8B-B14F-4D97-AF65-F5344CB8AC3E}">
        <p14:creationId xmlns:p14="http://schemas.microsoft.com/office/powerpoint/2010/main" val="19631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64746" y="1564893"/>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19"/>
          <p:cNvSpPr txBox="1">
            <a:spLocks noChangeArrowheads="1"/>
          </p:cNvSpPr>
          <p:nvPr/>
        </p:nvSpPr>
        <p:spPr bwMode="auto">
          <a:xfrm>
            <a:off x="2709862" y="149958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dirty="0">
                <a:solidFill>
                  <a:srgbClr val="404040"/>
                </a:solidFill>
                <a:latin typeface="微软雅黑" panose="020B0503020204020204" pitchFamily="34" charset="-122"/>
                <a:ea typeface="微软雅黑" panose="020B0503020204020204" pitchFamily="34" charset="-122"/>
              </a:rPr>
              <a:t>线性表查找结构的类定义</a:t>
            </a:r>
            <a:endParaRPr lang="zh-CN" altLang="en-US" sz="2800" dirty="0">
              <a:solidFill>
                <a:srgbClr val="404040"/>
              </a:solidFill>
              <a:latin typeface="微软雅黑" panose="020B0503020204020204" pitchFamily="34" charset="-122"/>
              <a:ea typeface="微软雅黑" panose="020B0503020204020204" pitchFamily="34" charset="-122"/>
            </a:endParaRPr>
          </a:p>
        </p:txBody>
      </p:sp>
      <p:sp>
        <p:nvSpPr>
          <p:cNvPr id="37" name="Rounded Rectangle 10"/>
          <p:cNvSpPr/>
          <p:nvPr/>
        </p:nvSpPr>
        <p:spPr>
          <a:xfrm>
            <a:off x="542924" y="100964"/>
            <a:ext cx="1997075"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rgbClr val="404040"/>
                </a:solidFill>
                <a:latin typeface="黑体" panose="02010609060101010101" pitchFamily="49" charset="-122"/>
                <a:ea typeface="黑体" panose="02010609060101010101" pitchFamily="49" charset="-122"/>
              </a:rPr>
              <a:t>讲什么？</a:t>
            </a:r>
          </a:p>
        </p:txBody>
      </p:sp>
      <p:grpSp>
        <p:nvGrpSpPr>
          <p:cNvPr id="10" name="Group 40"/>
          <p:cNvGrpSpPr/>
          <p:nvPr/>
        </p:nvGrpSpPr>
        <p:grpSpPr>
          <a:xfrm>
            <a:off x="1964746" y="3248913"/>
            <a:ext cx="517526" cy="387350"/>
            <a:chOff x="4113213" y="3232150"/>
            <a:chExt cx="517526" cy="387350"/>
          </a:xfrm>
          <a:solidFill>
            <a:srgbClr val="5A327D"/>
          </a:solidFill>
        </p:grpSpPr>
        <p:sp>
          <p:nvSpPr>
            <p:cNvPr id="1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Text Box 19"/>
          <p:cNvSpPr txBox="1">
            <a:spLocks noChangeArrowheads="1"/>
          </p:cNvSpPr>
          <p:nvPr/>
        </p:nvSpPr>
        <p:spPr bwMode="auto">
          <a:xfrm>
            <a:off x="2709862" y="318360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改进的顺序查找算法</a:t>
            </a:r>
          </a:p>
        </p:txBody>
      </p:sp>
      <p:grpSp>
        <p:nvGrpSpPr>
          <p:cNvPr id="15" name="Group 40"/>
          <p:cNvGrpSpPr/>
          <p:nvPr/>
        </p:nvGrpSpPr>
        <p:grpSpPr>
          <a:xfrm>
            <a:off x="1964746" y="4090923"/>
            <a:ext cx="517526" cy="387350"/>
            <a:chOff x="4113213" y="3232150"/>
            <a:chExt cx="517526" cy="387350"/>
          </a:xfrm>
          <a:solidFill>
            <a:srgbClr val="5A327D"/>
          </a:solidFill>
        </p:grpSpPr>
        <p:sp>
          <p:nvSpPr>
            <p:cNvPr id="16"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Text Box 19"/>
          <p:cNvSpPr txBox="1">
            <a:spLocks noChangeArrowheads="1"/>
          </p:cNvSpPr>
          <p:nvPr/>
        </p:nvSpPr>
        <p:spPr bwMode="auto">
          <a:xfrm>
            <a:off x="2709862" y="402561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顺序查找的时间性能</a:t>
            </a:r>
          </a:p>
        </p:txBody>
      </p:sp>
      <p:grpSp>
        <p:nvGrpSpPr>
          <p:cNvPr id="20" name="Group 40"/>
          <p:cNvGrpSpPr/>
          <p:nvPr/>
        </p:nvGrpSpPr>
        <p:grpSpPr>
          <a:xfrm>
            <a:off x="1964746" y="4932933"/>
            <a:ext cx="517526" cy="387350"/>
            <a:chOff x="4113213" y="3232150"/>
            <a:chExt cx="517526" cy="387350"/>
          </a:xfrm>
          <a:solidFill>
            <a:srgbClr val="5A327D"/>
          </a:solidFill>
        </p:grpSpPr>
        <p:sp>
          <p:nvSpPr>
            <p:cNvPr id="2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Text Box 19"/>
          <p:cNvSpPr txBox="1">
            <a:spLocks noChangeArrowheads="1"/>
          </p:cNvSpPr>
          <p:nvPr/>
        </p:nvSpPr>
        <p:spPr bwMode="auto">
          <a:xfrm>
            <a:off x="2709862" y="486762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顺序查找的优缺点</a:t>
            </a:r>
          </a:p>
        </p:txBody>
      </p:sp>
      <p:grpSp>
        <p:nvGrpSpPr>
          <p:cNvPr id="29" name="Group 40"/>
          <p:cNvGrpSpPr/>
          <p:nvPr/>
        </p:nvGrpSpPr>
        <p:grpSpPr>
          <a:xfrm>
            <a:off x="1964746" y="2406903"/>
            <a:ext cx="517526" cy="387350"/>
            <a:chOff x="4113213" y="3232150"/>
            <a:chExt cx="517526" cy="387350"/>
          </a:xfrm>
          <a:solidFill>
            <a:srgbClr val="5A327D"/>
          </a:solidFill>
        </p:grpSpPr>
        <p:sp>
          <p:nvSpPr>
            <p:cNvPr id="30"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Text Box 19"/>
          <p:cNvSpPr txBox="1">
            <a:spLocks noChangeArrowheads="1"/>
          </p:cNvSpPr>
          <p:nvPr/>
        </p:nvSpPr>
        <p:spPr bwMode="auto">
          <a:xfrm>
            <a:off x="2709862" y="234159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顺序查找的基本思想</a:t>
            </a:r>
          </a:p>
        </p:txBody>
      </p:sp>
    </p:spTree>
    <p:extLst>
      <p:ext uri="{BB962C8B-B14F-4D97-AF65-F5344CB8AC3E}">
        <p14:creationId xmlns:p14="http://schemas.microsoft.com/office/powerpoint/2010/main" val="36520633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B42D2D"/>
                                      </p:to>
                                    </p:animClr>
                                  </p:subTnLst>
                                </p:cTn>
                              </p:par>
                            </p:childTnLst>
                          </p:cTn>
                        </p:par>
                      </p:childTnLst>
                    </p:cTn>
                  </p:par>
                </p:childTnLst>
              </p:cTn>
              <p:nextCondLst>
                <p:cond evt="onClick" delay="0">
                  <p:tgtEl>
                    <p:spTgt spid="14"/>
                  </p:tgtEl>
                </p:cond>
              </p:nextCondLst>
            </p:seq>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19"/>
                                        </p:tgtEl>
                                      </p:cBhvr>
                                    </p:animEffect>
                                    <p:animScale>
                                      <p:cBhvr>
                                        <p:cTn id="19" dur="250" autoRev="1" fill="hold"/>
                                        <p:tgtEl>
                                          <p:spTgt spid="19"/>
                                        </p:tgtEl>
                                      </p:cBhvr>
                                      <p:by x="105000" y="105000"/>
                                    </p:animScale>
                                  </p:childTnLst>
                                  <p:subTnLst>
                                    <p:animClr clrSpc="rgb" dir="cw">
                                      <p:cBhvr override="childStyle">
                                        <p:cTn dur="1" fill="hold" display="0" masterRel="nextClick" afterEffect="1"/>
                                        <p:tgtEl>
                                          <p:spTgt spid="19"/>
                                        </p:tgtEl>
                                        <p:attrNameLst>
                                          <p:attrName>ppt_c</p:attrName>
                                        </p:attrNameLst>
                                      </p:cBhvr>
                                      <p:to>
                                        <a:srgbClr val="B42D2D"/>
                                      </p:to>
                                    </p:animClr>
                                  </p:subTnLst>
                                </p:cTn>
                              </p:par>
                            </p:childTnLst>
                          </p:cTn>
                        </p:par>
                      </p:childTnLst>
                    </p:cTn>
                  </p:par>
                </p:childTnLst>
              </p:cTn>
              <p:nextCondLst>
                <p:cond evt="onClick" delay="0">
                  <p:tgtEl>
                    <p:spTgt spid="19"/>
                  </p:tgtEl>
                </p:cond>
              </p:nextCondLst>
            </p:seq>
            <p:seq concurrent="1" nextAc="seek">
              <p:cTn id="20" restart="whenNotActive" fill="hold" evtFilter="cancelBubble" nodeType="interactiveSeq">
                <p:stCondLst>
                  <p:cond evt="onClick" delay="0">
                    <p:tgtEl>
                      <p:spTgt spid="28"/>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28"/>
                                        </p:tgtEl>
                                      </p:cBhvr>
                                    </p:animEffect>
                                    <p:animScale>
                                      <p:cBhvr>
                                        <p:cTn id="25" dur="250" autoRev="1" fill="hold"/>
                                        <p:tgtEl>
                                          <p:spTgt spid="28"/>
                                        </p:tgtEl>
                                      </p:cBhvr>
                                      <p:by x="105000" y="105000"/>
                                    </p:animScale>
                                  </p:childTnLst>
                                  <p:subTnLst>
                                    <p:animClr clrSpc="rgb" dir="cw">
                                      <p:cBhvr override="childStyle">
                                        <p:cTn dur="1" fill="hold" display="0" masterRel="nextClick" afterEffect="1"/>
                                        <p:tgtEl>
                                          <p:spTgt spid="28"/>
                                        </p:tgtEl>
                                        <p:attrNameLst>
                                          <p:attrName>ppt_c</p:attrName>
                                        </p:attrNameLst>
                                      </p:cBhvr>
                                      <p:to>
                                        <a:srgbClr val="B42D2D"/>
                                      </p:to>
                                    </p:animClr>
                                  </p:subTnLst>
                                </p:cTn>
                              </p:par>
                            </p:childTnLst>
                          </p:cTn>
                        </p:par>
                      </p:childTnLst>
                    </p:cTn>
                  </p:par>
                </p:childTnLst>
              </p:cTn>
              <p:nextCondLst>
                <p:cond evt="onClick" delay="0">
                  <p:tgtEl>
                    <p:spTgt spid="28"/>
                  </p:tgtEl>
                </p:cond>
              </p:nextCondLst>
            </p:seq>
            <p:seq concurrent="1" nextAc="seek">
              <p:cTn id="26" restart="whenNotActive" fill="hold" evtFilter="cancelBubble" nodeType="interactiveSeq">
                <p:stCondLst>
                  <p:cond evt="onClick" delay="0">
                    <p:tgtEl>
                      <p:spTgt spid="33"/>
                    </p:tgtEl>
                  </p:cond>
                </p:stCondLst>
                <p:endSync evt="end" delay="0">
                  <p:rtn val="all"/>
                </p:endSync>
                <p:childTnLst>
                  <p:par>
                    <p:cTn id="27" fill="hold">
                      <p:stCondLst>
                        <p:cond delay="0"/>
                      </p:stCondLst>
                      <p:childTnLst>
                        <p:par>
                          <p:cTn id="28" fill="hold">
                            <p:stCondLst>
                              <p:cond delay="0"/>
                            </p:stCondLst>
                            <p:childTnLst>
                              <p:par>
                                <p:cTn id="29" presetID="26" presetClass="emph" presetSubtype="0" repeatCount="2000" fill="hold" grpId="0" nodeType="clickEffect">
                                  <p:stCondLst>
                                    <p:cond delay="0"/>
                                  </p:stCondLst>
                                  <p:childTnLst>
                                    <p:animEffect transition="out" filter="fade">
                                      <p:cBhvr>
                                        <p:cTn id="30" dur="500" tmFilter="0, 0; .2, .5; .8, .5; 1, 0"/>
                                        <p:tgtEl>
                                          <p:spTgt spid="33"/>
                                        </p:tgtEl>
                                      </p:cBhvr>
                                    </p:animEffect>
                                    <p:animScale>
                                      <p:cBhvr>
                                        <p:cTn id="31" dur="250" autoRev="1" fill="hold"/>
                                        <p:tgtEl>
                                          <p:spTgt spid="33"/>
                                        </p:tgtEl>
                                      </p:cBhvr>
                                      <p:by x="105000" y="105000"/>
                                    </p:animScale>
                                  </p:childTnLst>
                                  <p:subTnLst>
                                    <p:animClr clrSpc="rgb" dir="cw">
                                      <p:cBhvr override="childStyle">
                                        <p:cTn dur="1" fill="hold" display="0" masterRel="nextClick" afterEffect="1"/>
                                        <p:tgtEl>
                                          <p:spTgt spid="33"/>
                                        </p:tgtEl>
                                        <p:attrNameLst>
                                          <p:attrName>ppt_c</p:attrName>
                                        </p:attrNameLst>
                                      </p:cBhvr>
                                      <p:to>
                                        <a:srgbClr val="B42D2D"/>
                                      </p:to>
                                    </p:animClr>
                                  </p:subTnLst>
                                </p:cTn>
                              </p:par>
                            </p:childTnLst>
                          </p:cTn>
                        </p:par>
                      </p:childTnLst>
                    </p:cTn>
                  </p:par>
                </p:childTnLst>
              </p:cTn>
              <p:nextCondLst>
                <p:cond evt="onClick" delay="0">
                  <p:tgtEl>
                    <p:spTgt spid="33"/>
                  </p:tgtEl>
                </p:cond>
              </p:nextCondLst>
            </p:seq>
          </p:childTnLst>
        </p:cTn>
      </p:par>
    </p:tnLst>
    <p:bldLst>
      <p:bldP spid="34" grpId="0"/>
      <p:bldP spid="14" grpId="0"/>
      <p:bldP spid="19" grpId="0"/>
      <p:bldP spid="28"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0964"/>
            <a:ext cx="18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480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类定义</a:t>
            </a:r>
          </a:p>
        </p:txBody>
      </p:sp>
      <p:sp>
        <p:nvSpPr>
          <p:cNvPr id="29" name="矩形 28"/>
          <p:cNvSpPr/>
          <p:nvPr/>
        </p:nvSpPr>
        <p:spPr>
          <a:xfrm>
            <a:off x="6324600" y="1584250"/>
            <a:ext cx="4368905"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）待查关键码为</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int</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型</a:t>
            </a:r>
            <a:endPar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组合 34"/>
          <p:cNvGrpSpPr/>
          <p:nvPr/>
        </p:nvGrpSpPr>
        <p:grpSpPr>
          <a:xfrm>
            <a:off x="6324600" y="994708"/>
            <a:ext cx="4882199" cy="523220"/>
            <a:chOff x="5768144" y="3859828"/>
            <a:chExt cx="4882199" cy="523220"/>
          </a:xfrm>
        </p:grpSpPr>
        <p:sp>
          <p:nvSpPr>
            <p:cNvPr id="36" name="矩形 35"/>
            <p:cNvSpPr/>
            <p:nvPr/>
          </p:nvSpPr>
          <p:spPr>
            <a:xfrm>
              <a:off x="6093583" y="3859828"/>
              <a:ext cx="4556760" cy="523220"/>
            </a:xfrm>
            <a:prstGeom prst="rect">
              <a:avLst/>
            </a:prstGeom>
          </p:spPr>
          <p:txBody>
            <a:bodyPr wrap="square">
              <a:spAutoFit/>
            </a:bodyPr>
            <a:lstStyle/>
            <a:p>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不失一般性，</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做如下</a:t>
              </a:r>
              <a:r>
                <a:rPr lang="zh-CN" altLang="en-US" sz="28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约定</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Freeform 99"/>
            <p:cNvSpPr>
              <a:spLocks noEditPoints="1"/>
            </p:cNvSpPr>
            <p:nvPr/>
          </p:nvSpPr>
          <p:spPr bwMode="auto">
            <a:xfrm>
              <a:off x="5768144" y="3954014"/>
              <a:ext cx="248832" cy="39610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5C307D"/>
            </a:solidFill>
            <a:ln w="9525">
              <a:noFill/>
              <a:round/>
            </a:ln>
          </p:spPr>
          <p:txBody>
            <a:bodyPr vert="horz" wrap="square" lIns="91440" tIns="45720" rIns="91440" bIns="45720" numCol="1" anchor="t" anchorCtr="0" compatLnSpc="1"/>
            <a:lstStyle/>
            <a:p>
              <a:endParaRPr lang="en-US"/>
            </a:p>
          </p:txBody>
        </p:sp>
      </p:grpSp>
      <p:sp>
        <p:nvSpPr>
          <p:cNvPr id="41" name="矩形 40"/>
          <p:cNvSpPr/>
          <p:nvPr/>
        </p:nvSpPr>
        <p:spPr>
          <a:xfrm>
            <a:off x="6324600" y="2075091"/>
            <a:ext cx="4475585"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）记录只有</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一个数据项</a:t>
            </a:r>
            <a:endPar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57" name="Rectangle 1"/>
          <p:cNvSpPr>
            <a:spLocks noChangeArrowheads="1"/>
          </p:cNvSpPr>
          <p:nvPr/>
        </p:nvSpPr>
        <p:spPr bwMode="auto">
          <a:xfrm>
            <a:off x="548640" y="1088856"/>
            <a:ext cx="5623560" cy="4893647"/>
          </a:xfrm>
          <a:prstGeom prst="rect">
            <a:avLst/>
          </a:prstGeom>
          <a:noFill/>
          <a:ln w="19050">
            <a:solidFill>
              <a:srgbClr val="285A32"/>
            </a:solidFill>
            <a:prstDash val="dash"/>
            <a:miter lim="800000"/>
          </a:ln>
          <a:effectLst/>
        </p:spPr>
        <p:txBody>
          <a:bodyPr vert="horz" wrap="square" lIns="91440" tIns="45720" rIns="91440" bIns="45720" numCol="1" anchor="ctr" anchorCtr="0" compatLnSpc="1">
            <a:spAutoFit/>
          </a:bodyPr>
          <a:lstStyle/>
          <a:p>
            <a:pPr marR="0" lvl="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MaxSize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100;</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LineSearch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LineSearch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  </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LineSearch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SeqSearch1(</a:t>
            </a:r>
            <a:r>
              <a:rPr kumimoji="0" lang="en-US" altLang="zh-CN" sz="2400" b="0" i="0" u="none" strike="noStrike" cap="none" normalizeH="0" baseline="0" dirty="0" err="1">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rPr>
              <a:t> k);</a:t>
            </a:r>
          </a:p>
          <a:p>
            <a:pPr lvl="0" eaLnBrk="0" fontAlgn="base" hangingPunct="0">
              <a:spcBef>
                <a:spcPct val="0"/>
              </a:spcBef>
              <a:spcAft>
                <a:spcPct val="0"/>
              </a:spcAft>
            </a:pPr>
            <a:r>
              <a:rPr lang="zh-CN" altLang="en-US" sz="2400" dirty="0">
                <a:solidFill>
                  <a:srgbClr val="B42D2D"/>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solidFill>
                  <a:srgbClr val="B42D2D"/>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a:solidFill>
                  <a:srgbClr val="B42D2D"/>
                </a:solidFill>
                <a:latin typeface="Times New Roman" panose="02020603050405020304" pitchFamily="18" charset="0"/>
                <a:ea typeface="宋体" panose="02010600030101010101" pitchFamily="2" charset="-122"/>
                <a:cs typeface="Times New Roman" panose="02020603050405020304" pitchFamily="18" charset="0"/>
              </a:rPr>
              <a:t> SeqSearch2(</a:t>
            </a:r>
            <a:r>
              <a:rPr lang="en-US" altLang="zh-CN" sz="2400" dirty="0" err="1">
                <a:solidFill>
                  <a:srgbClr val="B42D2D"/>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a:solidFill>
                  <a:srgbClr val="B42D2D"/>
                </a:solidFill>
                <a:latin typeface="Times New Roman" panose="02020603050405020304" pitchFamily="18" charset="0"/>
                <a:ea typeface="宋体" panose="02010600030101010101" pitchFamily="2" charset="-122"/>
                <a:cs typeface="Times New Roman" panose="02020603050405020304" pitchFamily="18" charset="0"/>
              </a:rPr>
              <a:t> k);</a:t>
            </a:r>
            <a:endParaRPr kumimoji="0" lang="zh-CN" altLang="en-US" sz="2400" b="0" i="0" u="none" strike="noStrike" cap="none" normalizeH="0" baseline="0" dirty="0">
              <a:ln>
                <a:noFill/>
              </a:ln>
              <a:solidFill>
                <a:srgbClr val="B42D2D"/>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BinSearch1(</a:t>
            </a:r>
            <a:r>
              <a:rPr kumimoji="0" lang="en-US" altLang="zh-CN" sz="2400" b="0" i="0" u="none" strike="noStrike" cap="none" normalizeH="0" baseline="0" dirty="0" err="1">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k);</a:t>
            </a: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BinSearch2(</a:t>
            </a:r>
            <a:r>
              <a:rPr kumimoji="0" lang="en-US" altLang="zh-CN" sz="2400" b="0" i="0" u="none" strike="noStrike" cap="none" normalizeH="0" baseline="0" dirty="0" err="1">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low, </a:t>
            </a:r>
            <a:r>
              <a:rPr kumimoji="0" lang="en-US" altLang="zh-CN" sz="2400" b="0" i="0" u="none" strike="noStrike" cap="none" normalizeH="0" baseline="0" dirty="0" err="1">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high, </a:t>
            </a:r>
            <a:r>
              <a:rPr kumimoji="0" lang="en-US" altLang="zh-CN" sz="2400" b="0" i="0" u="none" strike="noStrike" cap="none" normalizeH="0" baseline="0" dirty="0" err="1">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rPr>
              <a:t> k); </a:t>
            </a:r>
            <a:endParaRPr kumimoji="0" lang="zh-CN" altLang="en-US" sz="2400" b="0" i="0" u="none" strike="noStrike" cap="none" normalizeH="0" baseline="0" dirty="0">
              <a:ln>
                <a:noFill/>
              </a:ln>
              <a:solidFill>
                <a:srgbClr val="285A32"/>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private:</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 data[</a:t>
            </a:r>
            <a:r>
              <a:rPr kumimoji="0" lang="en-US" altLang="zh-CN" sz="2400" b="0" i="0" u="none" strike="noStrike" cap="none" normalizeH="0" baseline="0" dirty="0" err="1">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MaxSize</a:t>
            </a:r>
            <a:r>
              <a:rPr kumimoji="0" lang="en-US" altLang="zh-CN"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rPr>
              <a:t> length;                            </a:t>
            </a:r>
            <a:endParaRPr kumimoji="0" lang="zh-CN" altLang="en-US" sz="2400" b="0" i="0" u="none" strike="noStrike" cap="none" normalizeH="0" baseline="0" dirty="0">
              <a:ln>
                <a:noFill/>
              </a:ln>
              <a:solidFill>
                <a:srgbClr val="5C307D"/>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9458" name="Rectangle 2"/>
          <p:cNvSpPr>
            <a:spLocks noChangeArrowheads="1"/>
          </p:cNvSpPr>
          <p:nvPr/>
        </p:nvSpPr>
        <p:spPr bwMode="auto">
          <a:xfrm>
            <a:off x="6309360" y="3858845"/>
            <a:ext cx="5044440" cy="2308324"/>
          </a:xfrm>
          <a:prstGeom prst="rect">
            <a:avLst/>
          </a:prstGeom>
          <a:noFill/>
          <a:ln w="19050">
            <a:solidFill>
              <a:srgbClr val="285A32"/>
            </a:solidFill>
            <a:prstDash val="dash"/>
            <a:miter lim="800000"/>
          </a:ln>
          <a:effectLst/>
        </p:spPr>
        <p:txBody>
          <a:bodyPr vert="horz" wrap="square" lIns="91440" tIns="45720" rIns="91440" bIns="45720" numCol="1" anchor="ctr" anchorCtr="0" compatLnSpc="1">
            <a:spAutoFit/>
          </a:bodyPr>
          <a:lstStyle/>
          <a:p>
            <a:pPr marR="0" lvl="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LineSearch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LineSearch</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a:t>
            </a:r>
          </a:p>
          <a:p>
            <a:pPr lvl="0" eaLnBrk="0" fontAlgn="base" hangingPunct="0">
              <a:spcBef>
                <a:spcPct val="0"/>
              </a:spcBef>
              <a:spcAft>
                <a:spcPct val="0"/>
              </a:spcAf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查找集合从下标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开始存放</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0;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&lt; n;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data[i+1] = a[</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length = n;</a:t>
            </a:r>
          </a:p>
          <a:p>
            <a:pPr marR="0" lvl="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2" name="矩形 41"/>
          <p:cNvSpPr/>
          <p:nvPr/>
        </p:nvSpPr>
        <p:spPr>
          <a:xfrm>
            <a:off x="6324600" y="2565932"/>
            <a:ext cx="4475585"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）采用</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定长数组</a:t>
            </a:r>
            <a:endPar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p:cNvSpPr/>
          <p:nvPr/>
        </p:nvSpPr>
        <p:spPr>
          <a:xfrm>
            <a:off x="6324600" y="3056772"/>
            <a:ext cx="5196841" cy="461665"/>
          </a:xfrm>
          <a:prstGeom prst="rect">
            <a:avLst/>
          </a:prstGeom>
        </p:spPr>
        <p:txBody>
          <a:bodyPr wrap="squar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）查找成功返回</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序号</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，失败返回 </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0</a:t>
            </a:r>
          </a:p>
        </p:txBody>
      </p:sp>
    </p:spTree>
    <p:extLst>
      <p:ext uri="{BB962C8B-B14F-4D97-AF65-F5344CB8AC3E}">
        <p14:creationId xmlns:p14="http://schemas.microsoft.com/office/powerpoint/2010/main" val="301302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100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1" nodeType="afterEffect">
                                  <p:stCondLst>
                                    <p:cond delay="1000"/>
                                  </p:stCondLst>
                                  <p:childTnLst>
                                    <p:set>
                                      <p:cBhvr>
                                        <p:cTn id="12" dur="1" fill="hold">
                                          <p:stCondLst>
                                            <p:cond delay="0"/>
                                          </p:stCondLst>
                                        </p:cTn>
                                        <p:tgtEl>
                                          <p:spTgt spid="41"/>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1" nodeType="afterEffect">
                                  <p:stCondLst>
                                    <p:cond delay="1000"/>
                                  </p:stCondLst>
                                  <p:childTnLst>
                                    <p:set>
                                      <p:cBhvr>
                                        <p:cTn id="15" dur="1" fill="hold">
                                          <p:stCondLst>
                                            <p:cond delay="0"/>
                                          </p:stCondLst>
                                        </p:cTn>
                                        <p:tgtEl>
                                          <p:spTgt spid="4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1" nodeType="afterEffect">
                                  <p:stCondLst>
                                    <p:cond delay="100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29"/>
                    </p:tgtEl>
                  </p:cond>
                </p:stCondLst>
                <p:endSync evt="end" delay="0">
                  <p:rtn val="all"/>
                </p:endSync>
                <p:childTnLst>
                  <p:par>
                    <p:cTn id="20" fill="hold">
                      <p:stCondLst>
                        <p:cond delay="0"/>
                      </p:stCondLst>
                      <p:childTnLst>
                        <p:par>
                          <p:cTn id="21" fill="hold">
                            <p:stCondLst>
                              <p:cond delay="0"/>
                            </p:stCondLst>
                            <p:childTnLst>
                              <p:par>
                                <p:cTn id="22" presetID="35" presetClass="emph" presetSubtype="0" repeatCount="2000" fill="hold" grpId="0" nodeType="clickEffect">
                                  <p:stCondLst>
                                    <p:cond delay="0"/>
                                  </p:stCondLst>
                                  <p:childTnLst>
                                    <p:anim calcmode="discrete" valueType="str">
                                      <p:cBhvr>
                                        <p:cTn id="23"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9"/>
                  </p:tgtEl>
                </p:cond>
              </p:nextCondLst>
            </p:seq>
            <p:seq concurrent="1" nextAc="seek">
              <p:cTn id="24" restart="whenNotActive" fill="hold" evtFilter="cancelBubble" nodeType="interactiveSeq">
                <p:stCondLst>
                  <p:cond evt="onClick" delay="0">
                    <p:tgtEl>
                      <p:spTgt spid="41"/>
                    </p:tgtEl>
                  </p:cond>
                </p:stCondLst>
                <p:endSync evt="end" delay="0">
                  <p:rtn val="all"/>
                </p:endSync>
                <p:childTnLst>
                  <p:par>
                    <p:cTn id="25" fill="hold">
                      <p:stCondLst>
                        <p:cond delay="0"/>
                      </p:stCondLst>
                      <p:childTnLst>
                        <p:par>
                          <p:cTn id="26" fill="hold">
                            <p:stCondLst>
                              <p:cond delay="0"/>
                            </p:stCondLst>
                            <p:childTnLst>
                              <p:par>
                                <p:cTn id="27" presetID="35" presetClass="emph" presetSubtype="0" repeatCount="2000" fill="hold" grpId="0" nodeType="clickEffect">
                                  <p:stCondLst>
                                    <p:cond delay="0"/>
                                  </p:stCondLst>
                                  <p:childTnLst>
                                    <p:anim calcmode="discrete" valueType="str">
                                      <p:cBhvr>
                                        <p:cTn id="28" dur="5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1"/>
                  </p:tgtEl>
                </p:cond>
              </p:nextCondLst>
            </p:seq>
            <p:seq concurrent="1" nextAc="seek">
              <p:cTn id="29" restart="whenNotActive" fill="hold" evtFilter="cancelBubble" nodeType="interactiveSeq">
                <p:stCondLst>
                  <p:cond evt="onClick" delay="0">
                    <p:tgtEl>
                      <p:spTgt spid="42"/>
                    </p:tgtEl>
                  </p:cond>
                </p:stCondLst>
                <p:endSync evt="end" delay="0">
                  <p:rtn val="all"/>
                </p:endSync>
                <p:childTnLst>
                  <p:par>
                    <p:cTn id="30" fill="hold">
                      <p:stCondLst>
                        <p:cond delay="0"/>
                      </p:stCondLst>
                      <p:childTnLst>
                        <p:par>
                          <p:cTn id="31" fill="hold">
                            <p:stCondLst>
                              <p:cond delay="0"/>
                            </p:stCondLst>
                            <p:childTnLst>
                              <p:par>
                                <p:cTn id="32" presetID="35" presetClass="emph" presetSubtype="0" repeatCount="2000" fill="hold" grpId="0" nodeType="clickEffect">
                                  <p:stCondLst>
                                    <p:cond delay="0"/>
                                  </p:stCondLst>
                                  <p:childTnLst>
                                    <p:anim calcmode="discrete" valueType="str">
                                      <p:cBhvr>
                                        <p:cTn id="33"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2"/>
                  </p:tgtEl>
                </p:cond>
              </p:nextCondLst>
            </p:seq>
            <p:seq concurrent="1" nextAc="seek">
              <p:cTn id="34" restart="whenNotActive" fill="hold" evtFilter="cancelBubble" nodeType="interactiveSeq">
                <p:stCondLst>
                  <p:cond evt="onClick" delay="0">
                    <p:tgtEl>
                      <p:spTgt spid="43"/>
                    </p:tgtEl>
                  </p:cond>
                </p:stCondLst>
                <p:endSync evt="end" delay="0">
                  <p:rtn val="all"/>
                </p:endSync>
                <p:childTnLst>
                  <p:par>
                    <p:cTn id="35" fill="hold">
                      <p:stCondLst>
                        <p:cond delay="0"/>
                      </p:stCondLst>
                      <p:childTnLst>
                        <p:par>
                          <p:cTn id="36" fill="hold">
                            <p:stCondLst>
                              <p:cond delay="0"/>
                            </p:stCondLst>
                            <p:childTnLst>
                              <p:par>
                                <p:cTn id="37" presetID="35" presetClass="emph" presetSubtype="0" repeatCount="2000" fill="hold" grpId="0" nodeType="clickEffect">
                                  <p:stCondLst>
                                    <p:cond delay="0"/>
                                  </p:stCondLst>
                                  <p:childTnLst>
                                    <p:anim calcmode="discrete" valueType="str">
                                      <p:cBhvr>
                                        <p:cTn id="38" dur="5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3"/>
                  </p:tgtEl>
                </p:cond>
              </p:nextCondLst>
            </p:seq>
          </p:childTnLst>
        </p:cTn>
      </p:par>
    </p:tnLst>
    <p:bldLst>
      <p:bldP spid="29" grpId="0"/>
      <p:bldP spid="29" grpId="1"/>
      <p:bldP spid="41" grpId="0"/>
      <p:bldP spid="41" grpId="1"/>
      <p:bldP spid="42" grpId="0"/>
      <p:bldP spid="42" grpId="1"/>
      <p:bldP spid="43" grpId="0"/>
      <p:bldP spid="4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基本思想</a:t>
            </a:r>
          </a:p>
        </p:txBody>
      </p:sp>
      <p:sp>
        <p:nvSpPr>
          <p:cNvPr id="20" name="Rectangle 13"/>
          <p:cNvSpPr>
            <a:spLocks noChangeArrowheads="1"/>
          </p:cNvSpPr>
          <p:nvPr/>
        </p:nvSpPr>
        <p:spPr bwMode="auto">
          <a:xfrm>
            <a:off x="1130976" y="878090"/>
            <a:ext cx="10283784"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顺序查找（线性查找）</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从线性表的一端向另一端</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逐个</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与给定值进行比较，若相等，则</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查找成功</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，给出该</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在表中的位置；若整个表检测完仍未找到与给定值相等的</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查找失败</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，给出失败信息</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 name="Freeform 84"/>
          <p:cNvSpPr/>
          <p:nvPr/>
        </p:nvSpPr>
        <p:spPr bwMode="auto">
          <a:xfrm>
            <a:off x="576021" y="102036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104" name="Group 3"/>
          <p:cNvGrpSpPr/>
          <p:nvPr/>
        </p:nvGrpSpPr>
        <p:grpSpPr bwMode="auto">
          <a:xfrm>
            <a:off x="11195008" y="5810261"/>
            <a:ext cx="474663" cy="439738"/>
            <a:chOff x="4780" y="3251"/>
            <a:chExt cx="299" cy="277"/>
          </a:xfrm>
          <a:noFill/>
        </p:grpSpPr>
        <p:sp>
          <p:nvSpPr>
            <p:cNvPr id="105" name="Text Box 19"/>
            <p:cNvSpPr txBox="1">
              <a:spLocks noChangeArrowheads="1"/>
            </p:cNvSpPr>
            <p:nvPr/>
          </p:nvSpPr>
          <p:spPr bwMode="auto">
            <a:xfrm>
              <a:off x="4836" y="3251"/>
              <a:ext cx="243" cy="2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0" i="1" dirty="0" err="1">
                  <a:solidFill>
                    <a:schemeClr val="tx1"/>
                  </a:solidFill>
                  <a:latin typeface="Times New Roman" panose="02020603050405020304" pitchFamily="18" charset="0"/>
                  <a:ea typeface="宋体" panose="02010600030101010101" pitchFamily="2" charset="-122"/>
                </a:rPr>
                <a:t>i</a:t>
              </a:r>
              <a:endParaRPr lang="en-US" altLang="zh-CN" sz="2800" b="0" i="1" dirty="0">
                <a:solidFill>
                  <a:schemeClr val="tx1"/>
                </a:solidFill>
                <a:latin typeface="Times New Roman" panose="02020603050405020304" pitchFamily="18" charset="0"/>
                <a:ea typeface="宋体" panose="02010600030101010101" pitchFamily="2" charset="-122"/>
              </a:endParaRPr>
            </a:p>
          </p:txBody>
        </p:sp>
        <p:sp>
          <p:nvSpPr>
            <p:cNvPr id="106" name="Line 24"/>
            <p:cNvSpPr>
              <a:spLocks noChangeShapeType="1"/>
            </p:cNvSpPr>
            <p:nvPr/>
          </p:nvSpPr>
          <p:spPr bwMode="auto">
            <a:xfrm flipV="1">
              <a:off x="4780" y="3256"/>
              <a:ext cx="0" cy="272"/>
            </a:xfrm>
            <a:prstGeom prst="line">
              <a:avLst/>
            </a:prstGeom>
            <a:grpFill/>
            <a:ln w="28575">
              <a:solidFill>
                <a:srgbClr val="285A32"/>
              </a:solidFill>
              <a:roun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576021" y="4831721"/>
            <a:ext cx="11074600" cy="1014662"/>
            <a:chOff x="576021" y="4660265"/>
            <a:chExt cx="11074600" cy="1014662"/>
          </a:xfrm>
        </p:grpSpPr>
        <p:sp>
          <p:nvSpPr>
            <p:cNvPr id="93" name="Text Box 7"/>
            <p:cNvSpPr txBox="1">
              <a:spLocks noChangeArrowheads="1"/>
            </p:cNvSpPr>
            <p:nvPr/>
          </p:nvSpPr>
          <p:spPr bwMode="auto">
            <a:xfrm>
              <a:off x="4603708" y="5134927"/>
              <a:ext cx="6938963" cy="540000"/>
            </a:xfrm>
            <a:prstGeom prst="rect">
              <a:avLst/>
            </a:prstGeom>
            <a:noFill/>
            <a:ln w="28575">
              <a:solidFill>
                <a:srgbClr val="507D7D"/>
              </a:solidFill>
              <a:miter lim="800000"/>
            </a:ln>
          </p:spPr>
          <p:txBody>
            <a:bodyPr lIns="90000" tIns="10800" bIns="10800"/>
            <a:lstStyle/>
            <a:p>
              <a:pPr algn="l" eaLnBrk="0" hangingPunct="0"/>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rPr>
                <a:t>10    15    24     6    12    35    40    98    55</a:t>
              </a:r>
            </a:p>
          </p:txBody>
        </p:sp>
        <p:sp>
          <p:nvSpPr>
            <p:cNvPr id="94" name="Line 8"/>
            <p:cNvSpPr>
              <a:spLocks noChangeShapeType="1"/>
            </p:cNvSpPr>
            <p:nvPr/>
          </p:nvSpPr>
          <p:spPr bwMode="auto">
            <a:xfrm>
              <a:off x="5264108"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95" name="Line 9"/>
            <p:cNvSpPr>
              <a:spLocks noChangeShapeType="1"/>
            </p:cNvSpPr>
            <p:nvPr/>
          </p:nvSpPr>
          <p:spPr bwMode="auto">
            <a:xfrm>
              <a:off x="5953083"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96" name="Line 10"/>
            <p:cNvSpPr>
              <a:spLocks noChangeShapeType="1"/>
            </p:cNvSpPr>
            <p:nvPr/>
          </p:nvSpPr>
          <p:spPr bwMode="auto">
            <a:xfrm>
              <a:off x="6673808"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97" name="Line 11"/>
            <p:cNvSpPr>
              <a:spLocks noChangeShapeType="1"/>
            </p:cNvSpPr>
            <p:nvPr/>
          </p:nvSpPr>
          <p:spPr bwMode="auto">
            <a:xfrm>
              <a:off x="7407233"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98" name="Line 12"/>
            <p:cNvSpPr>
              <a:spLocks noChangeShapeType="1"/>
            </p:cNvSpPr>
            <p:nvPr/>
          </p:nvSpPr>
          <p:spPr bwMode="auto">
            <a:xfrm>
              <a:off x="8024771" y="5134927"/>
              <a:ext cx="1587"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99" name="Line 13"/>
            <p:cNvSpPr>
              <a:spLocks noChangeShapeType="1"/>
            </p:cNvSpPr>
            <p:nvPr/>
          </p:nvSpPr>
          <p:spPr bwMode="auto">
            <a:xfrm>
              <a:off x="8697871" y="5134927"/>
              <a:ext cx="1587"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100" name="Line 14"/>
            <p:cNvSpPr>
              <a:spLocks noChangeShapeType="1"/>
            </p:cNvSpPr>
            <p:nvPr/>
          </p:nvSpPr>
          <p:spPr bwMode="auto">
            <a:xfrm>
              <a:off x="9429708"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101" name="Line 15"/>
            <p:cNvSpPr>
              <a:spLocks noChangeShapeType="1"/>
            </p:cNvSpPr>
            <p:nvPr/>
          </p:nvSpPr>
          <p:spPr bwMode="auto">
            <a:xfrm>
              <a:off x="10842583"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102" name="Line 16"/>
            <p:cNvSpPr>
              <a:spLocks noChangeShapeType="1"/>
            </p:cNvSpPr>
            <p:nvPr/>
          </p:nvSpPr>
          <p:spPr bwMode="auto">
            <a:xfrm>
              <a:off x="10142496" y="5134927"/>
              <a:ext cx="1587"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103" name="Text Box 17"/>
            <p:cNvSpPr txBox="1">
              <a:spLocks noChangeArrowheads="1"/>
            </p:cNvSpPr>
            <p:nvPr/>
          </p:nvSpPr>
          <p:spPr bwMode="auto">
            <a:xfrm>
              <a:off x="4744996" y="4660265"/>
              <a:ext cx="6905625" cy="377825"/>
            </a:xfrm>
            <a:prstGeom prst="rect">
              <a:avLst/>
            </a:prstGeom>
            <a:noFill/>
            <a:ln>
              <a:noFill/>
            </a:ln>
          </p:spPr>
          <p:txBody>
            <a:bodyPr lIns="54000" tIns="0" bIns="10800"/>
            <a:lstStyle/>
            <a:p>
              <a:pPr algn="just" eaLnBrk="0" hangingPunct="0"/>
              <a:r>
                <a:rPr lang="zh-CN" altLang="en-US" sz="2800">
                  <a:solidFill>
                    <a:schemeClr val="tx1"/>
                  </a:solidFill>
                  <a:latin typeface="Times New Roman" panose="02020603050405020304" pitchFamily="18" charset="0"/>
                  <a:ea typeface="宋体" panose="02010600030101010101" pitchFamily="2" charset="-122"/>
                </a:rPr>
                <a:t>0     1      2      3      4      5      6      7      8      9   </a:t>
              </a:r>
            </a:p>
          </p:txBody>
        </p:sp>
        <p:sp>
          <p:nvSpPr>
            <p:cNvPr id="107" name="Text Box 4"/>
            <p:cNvSpPr txBox="1">
              <a:spLocks noChangeArrowheads="1"/>
            </p:cNvSpPr>
            <p:nvPr/>
          </p:nvSpPr>
          <p:spPr bwMode="auto">
            <a:xfrm>
              <a:off x="576021" y="5135650"/>
              <a:ext cx="2138135" cy="519113"/>
            </a:xfrm>
            <a:prstGeom prst="rect">
              <a:avLst/>
            </a:prstGeom>
            <a:noFill/>
            <a:ln>
              <a:noFill/>
            </a:ln>
            <a:effectLst/>
          </p:spPr>
          <p:txBody>
            <a:bodyPr wrap="square">
              <a:spAutoFit/>
            </a:bodyPr>
            <a:lstStyle/>
            <a:p>
              <a:pPr algn="l">
                <a:spcBef>
                  <a:spcPct val="50000"/>
                </a:spcBef>
              </a:pPr>
              <a:r>
                <a:rPr lang="zh-CN" altLang="en-US" sz="28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35</a:t>
              </a:r>
            </a:p>
          </p:txBody>
        </p:sp>
      </p:grpSp>
      <p:sp>
        <p:nvSpPr>
          <p:cNvPr id="117" name="Text Box 7"/>
          <p:cNvSpPr txBox="1">
            <a:spLocks noChangeArrowheads="1"/>
          </p:cNvSpPr>
          <p:nvPr/>
        </p:nvSpPr>
        <p:spPr bwMode="auto">
          <a:xfrm>
            <a:off x="6272868" y="2589755"/>
            <a:ext cx="4608000" cy="2232000"/>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ts val="2400"/>
              </a:lnSpc>
            </a:pPr>
            <a:r>
              <a:rPr lang="en-US" altLang="zh-CN" sz="2200" dirty="0" err="1">
                <a:solidFill>
                  <a:schemeClr val="tx1"/>
                </a:solidFill>
                <a:latin typeface="Times New Roman" panose="02020603050405020304" pitchFamily="18" charset="0"/>
                <a:ea typeface="宋体" panose="02010600030101010101" pitchFamily="2" charset="-122"/>
              </a:rPr>
              <a:t>int</a:t>
            </a: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LineSearch</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chemeClr val="tx1"/>
                </a:solidFill>
                <a:latin typeface="Times New Roman" panose="02020603050405020304" pitchFamily="18" charset="0"/>
                <a:ea typeface="宋体" panose="02010600030101010101" pitchFamily="2" charset="-122"/>
              </a:rPr>
              <a:t>SeqSearch1</a:t>
            </a:r>
            <a:r>
              <a:rPr lang="en-US" altLang="zh-CN" sz="2200" dirty="0">
                <a:solidFill>
                  <a:schemeClr val="tx1"/>
                </a:solidFill>
                <a:latin typeface="宋体" panose="02010600030101010101" pitchFamily="2" charset="-122"/>
                <a:ea typeface="宋体" panose="02010600030101010101" pitchFamily="2" charset="-122"/>
              </a:rPr>
              <a:t>(</a:t>
            </a:r>
            <a:r>
              <a:rPr lang="en-US" altLang="zh-CN" sz="2200" dirty="0" err="1">
                <a:solidFill>
                  <a:schemeClr val="tx1"/>
                </a:solidFill>
                <a:latin typeface="Times New Roman" panose="02020603050405020304" pitchFamily="18" charset="0"/>
                <a:ea typeface="宋体" panose="02010600030101010101" pitchFamily="2" charset="-122"/>
              </a:rPr>
              <a:t>int</a:t>
            </a:r>
            <a:r>
              <a:rPr lang="en-US" altLang="zh-CN" sz="2200" dirty="0">
                <a:solidFill>
                  <a:schemeClr val="tx1"/>
                </a:solidFill>
                <a:latin typeface="Times New Roman" panose="02020603050405020304" pitchFamily="18" charset="0"/>
                <a:ea typeface="宋体" panose="02010600030101010101" pitchFamily="2" charset="-122"/>
              </a:rPr>
              <a:t> k</a:t>
            </a:r>
            <a:r>
              <a:rPr lang="en-US" altLang="zh-CN" sz="2200" dirty="0">
                <a:solidFill>
                  <a:schemeClr val="tx1"/>
                </a:solidFill>
                <a:latin typeface="宋体" panose="02010600030101010101" pitchFamily="2" charset="-122"/>
                <a:ea typeface="宋体" panose="02010600030101010101" pitchFamily="2" charset="-122"/>
              </a:rPr>
              <a:t>)</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solidFill>
                  <a:schemeClr val="tx1"/>
                </a:solidFill>
                <a:latin typeface="Times New Roman" panose="02020603050405020304" pitchFamily="18" charset="0"/>
                <a:ea typeface="宋体" panose="02010600030101010101" pitchFamily="2" charset="-122"/>
              </a:rPr>
              <a:t>int</a:t>
            </a: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solidFill>
                  <a:schemeClr val="tx1"/>
                </a:solidFill>
                <a:latin typeface="Times New Roman" panose="02020603050405020304" pitchFamily="18" charset="0"/>
                <a:ea typeface="宋体" panose="02010600030101010101" pitchFamily="2" charset="-122"/>
              </a:rPr>
              <a:t>i</a:t>
            </a:r>
            <a:r>
              <a:rPr lang="en-US" altLang="zh-CN" sz="2200" dirty="0">
                <a:solidFill>
                  <a:schemeClr val="tx1"/>
                </a:solidFill>
                <a:latin typeface="Times New Roman" panose="02020603050405020304" pitchFamily="18" charset="0"/>
                <a:ea typeface="宋体" panose="02010600030101010101" pitchFamily="2" charset="-122"/>
              </a:rPr>
              <a:t> = length;</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a:t>
            </a:r>
            <a:r>
              <a:rPr lang="en-US" altLang="zh-CN" sz="2200" dirty="0" err="1">
                <a:solidFill>
                  <a:srgbClr val="B42D2D"/>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dirty="0">
                <a:solidFill>
                  <a:srgbClr val="B42D2D"/>
                </a:solidFill>
                <a:latin typeface="Times New Roman" panose="02020603050405020304" pitchFamily="18" charset="0"/>
                <a:ea typeface="宋体" panose="02010600030101010101" pitchFamily="2" charset="-122"/>
                <a:cs typeface="Times New Roman" panose="02020603050405020304" pitchFamily="18" charset="0"/>
              </a:rPr>
              <a:t> &gt; 0</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&amp;&amp; data[</a:t>
            </a:r>
            <a:r>
              <a:rPr lang="en-US" altLang="zh-CN" sz="2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k)</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solidFill>
                  <a:schemeClr val="tx1"/>
                </a:solidFill>
                <a:latin typeface="Times New Roman" panose="02020603050405020304" pitchFamily="18" charset="0"/>
                <a:ea typeface="宋体" panose="02010600030101010101" pitchFamily="2" charset="-122"/>
              </a:rPr>
              <a:t>i</a:t>
            </a:r>
            <a:r>
              <a:rPr lang="en-US" altLang="zh-CN" sz="2200" dirty="0">
                <a:solidFill>
                  <a:schemeClr val="tx1"/>
                </a:solidFill>
                <a:latin typeface="+mn-ea"/>
              </a:rPr>
              <a:t>--</a:t>
            </a:r>
            <a:r>
              <a:rPr lang="en-US" altLang="zh-CN" sz="2200" dirty="0">
                <a:solidFill>
                  <a:schemeClr val="tx1"/>
                </a:solidFill>
                <a:latin typeface="Times New Roman" panose="02020603050405020304" pitchFamily="18" charset="0"/>
                <a:ea typeface="宋体" panose="02010600030101010101" pitchFamily="2" charset="-122"/>
              </a:rPr>
              <a:t>;</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return </a:t>
            </a:r>
            <a:r>
              <a:rPr lang="en-US" altLang="zh-CN" sz="2200" dirty="0" err="1">
                <a:solidFill>
                  <a:schemeClr val="tx1"/>
                </a:solidFill>
                <a:latin typeface="Times New Roman" panose="02020603050405020304" pitchFamily="18" charset="0"/>
                <a:ea typeface="宋体" panose="02010600030101010101" pitchFamily="2" charset="-122"/>
              </a:rPr>
              <a:t>i</a:t>
            </a:r>
            <a:r>
              <a:rPr lang="en-US" altLang="zh-CN" sz="2200" dirty="0">
                <a:solidFill>
                  <a:schemeClr val="tx1"/>
                </a:solidFill>
                <a:latin typeface="Times New Roman" panose="02020603050405020304" pitchFamily="18" charset="0"/>
                <a:ea typeface="宋体" panose="02010600030101010101" pitchFamily="2" charset="-122"/>
              </a:rPr>
              <a:t>;</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a:t>
            </a:r>
          </a:p>
        </p:txBody>
      </p:sp>
      <p:sp>
        <p:nvSpPr>
          <p:cNvPr id="118" name="Text Box 4"/>
          <p:cNvSpPr txBox="1">
            <a:spLocks noChangeArrowheads="1"/>
          </p:cNvSpPr>
          <p:nvPr/>
        </p:nvSpPr>
        <p:spPr bwMode="auto">
          <a:xfrm>
            <a:off x="2381553" y="5306383"/>
            <a:ext cx="1778967" cy="523220"/>
          </a:xfrm>
          <a:prstGeom prst="rect">
            <a:avLst/>
          </a:prstGeom>
          <a:noFill/>
          <a:ln>
            <a:noFill/>
          </a:ln>
          <a:effectLst/>
        </p:spPr>
        <p:txBody>
          <a:bodyPr wrap="square">
            <a:spAutoFit/>
          </a:bodyPr>
          <a:lstStyle/>
          <a:p>
            <a:pPr algn="l">
              <a:spcBef>
                <a:spcPct val="50000"/>
              </a:spcBef>
            </a:pPr>
            <a:r>
              <a:rPr lang="zh-CN" altLang="en-US" sz="28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25</a:t>
            </a:r>
          </a:p>
        </p:txBody>
      </p:sp>
    </p:spTree>
    <p:extLst>
      <p:ext uri="{BB962C8B-B14F-4D97-AF65-F5344CB8AC3E}">
        <p14:creationId xmlns:p14="http://schemas.microsoft.com/office/powerpoint/2010/main" val="356202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down)">
                                      <p:cBhvr>
                                        <p:cTn id="11" dur="500"/>
                                        <p:tgtEl>
                                          <p:spTgt spid="104"/>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2.08333E-7 1.11111E-6 L -0.18125 1.11111E-6 " pathEditMode="relative" rAng="0" ptsTypes="AA">
                                      <p:cBhvr>
                                        <p:cTn id="15" dur="2000" fill="hold"/>
                                        <p:tgtEl>
                                          <p:spTgt spid="104"/>
                                        </p:tgtEl>
                                        <p:attrNameLst>
                                          <p:attrName>ppt_x</p:attrName>
                                          <p:attrName>ppt_y</p:attrName>
                                        </p:attrNameLst>
                                      </p:cBhvr>
                                      <p:rCtr x="-9063"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nodeType="clickEffect">
                                  <p:stCondLst>
                                    <p:cond delay="0"/>
                                  </p:stCondLst>
                                  <p:childTnLst>
                                    <p:animMotion origin="layout" path="M 7.32787E-7 3.23699E-6 L -0.51946 3.23699E-6 " pathEditMode="relative" rAng="0" ptsTypes="AA">
                                      <p:cBhvr>
                                        <p:cTn id="23" dur="2000" fill="hold"/>
                                        <p:tgtEl>
                                          <p:spTgt spid="104"/>
                                        </p:tgtEl>
                                        <p:attrNameLst>
                                          <p:attrName>ppt_x</p:attrName>
                                          <p:attrName>ppt_y</p:attrName>
                                        </p:attrNameLst>
                                      </p:cBhvr>
                                      <p:rCtr x="-25979" y="0"/>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20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30654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改进的顺序查找</a:t>
            </a:r>
          </a:p>
        </p:txBody>
      </p:sp>
      <p:sp>
        <p:nvSpPr>
          <p:cNvPr id="20" name="Rectangle 13"/>
          <p:cNvSpPr>
            <a:spLocks noChangeArrowheads="1"/>
          </p:cNvSpPr>
          <p:nvPr/>
        </p:nvSpPr>
        <p:spPr bwMode="auto">
          <a:xfrm>
            <a:off x="1130976" y="878090"/>
            <a:ext cx="10283784" cy="108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顺序查找的改进</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：设置“</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哨兵</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”，就是待查值，放在查找方向的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尽头</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处，免去了每一次比较后都要判断查找位置是否</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越界</a:t>
            </a:r>
          </a:p>
        </p:txBody>
      </p:sp>
      <p:sp>
        <p:nvSpPr>
          <p:cNvPr id="88" name="Freeform 84"/>
          <p:cNvSpPr/>
          <p:nvPr/>
        </p:nvSpPr>
        <p:spPr bwMode="auto">
          <a:xfrm>
            <a:off x="576021" y="102036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45" name="Group 3"/>
          <p:cNvGrpSpPr/>
          <p:nvPr/>
        </p:nvGrpSpPr>
        <p:grpSpPr bwMode="auto">
          <a:xfrm>
            <a:off x="11195008" y="5824549"/>
            <a:ext cx="474663" cy="439738"/>
            <a:chOff x="4780" y="3251"/>
            <a:chExt cx="299" cy="277"/>
          </a:xfrm>
          <a:noFill/>
        </p:grpSpPr>
        <p:sp>
          <p:nvSpPr>
            <p:cNvPr id="46" name="Text Box 19"/>
            <p:cNvSpPr txBox="1">
              <a:spLocks noChangeArrowheads="1"/>
            </p:cNvSpPr>
            <p:nvPr/>
          </p:nvSpPr>
          <p:spPr bwMode="auto">
            <a:xfrm>
              <a:off x="4836" y="3251"/>
              <a:ext cx="243" cy="2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0" i="1" dirty="0" err="1">
                  <a:solidFill>
                    <a:schemeClr val="tx1"/>
                  </a:solidFill>
                  <a:latin typeface="Times New Roman" panose="02020603050405020304" pitchFamily="18" charset="0"/>
                  <a:ea typeface="宋体" panose="02010600030101010101" pitchFamily="2" charset="-122"/>
                </a:rPr>
                <a:t>i</a:t>
              </a:r>
              <a:endParaRPr lang="en-US" altLang="zh-CN" sz="2800" b="0" i="1" dirty="0">
                <a:solidFill>
                  <a:schemeClr val="tx1"/>
                </a:solidFill>
                <a:latin typeface="Times New Roman" panose="02020603050405020304" pitchFamily="18" charset="0"/>
                <a:ea typeface="宋体" panose="02010600030101010101" pitchFamily="2" charset="-122"/>
              </a:endParaRPr>
            </a:p>
          </p:txBody>
        </p:sp>
        <p:sp>
          <p:nvSpPr>
            <p:cNvPr id="47" name="Line 24"/>
            <p:cNvSpPr>
              <a:spLocks noChangeShapeType="1"/>
            </p:cNvSpPr>
            <p:nvPr/>
          </p:nvSpPr>
          <p:spPr bwMode="auto">
            <a:xfrm flipV="1">
              <a:off x="4780" y="3256"/>
              <a:ext cx="0" cy="272"/>
            </a:xfrm>
            <a:prstGeom prst="line">
              <a:avLst/>
            </a:prstGeom>
            <a:grpFill/>
            <a:ln w="28575">
              <a:solidFill>
                <a:srgbClr val="285A32"/>
              </a:solidFill>
              <a:round/>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组合 47"/>
          <p:cNvGrpSpPr/>
          <p:nvPr/>
        </p:nvGrpSpPr>
        <p:grpSpPr>
          <a:xfrm>
            <a:off x="576021" y="4846009"/>
            <a:ext cx="11074600" cy="1014662"/>
            <a:chOff x="576021" y="4660265"/>
            <a:chExt cx="11074600" cy="1014662"/>
          </a:xfrm>
        </p:grpSpPr>
        <p:sp>
          <p:nvSpPr>
            <p:cNvPr id="49" name="Text Box 7"/>
            <p:cNvSpPr txBox="1">
              <a:spLocks noChangeArrowheads="1"/>
            </p:cNvSpPr>
            <p:nvPr/>
          </p:nvSpPr>
          <p:spPr bwMode="auto">
            <a:xfrm>
              <a:off x="4603708" y="5134927"/>
              <a:ext cx="6938963" cy="540000"/>
            </a:xfrm>
            <a:prstGeom prst="rect">
              <a:avLst/>
            </a:prstGeom>
            <a:noFill/>
            <a:ln w="28575">
              <a:solidFill>
                <a:srgbClr val="507D7D"/>
              </a:solidFill>
              <a:miter lim="800000"/>
            </a:ln>
          </p:spPr>
          <p:txBody>
            <a:bodyPr lIns="90000" tIns="10800" bIns="10800"/>
            <a:lstStyle/>
            <a:p>
              <a:pPr algn="l" eaLnBrk="0" hangingPunct="0"/>
              <a:r>
                <a:rPr lang="en-US" altLang="zh-CN" sz="2800" dirty="0">
                  <a:solidFill>
                    <a:schemeClr val="tx1"/>
                  </a:solidFill>
                  <a:latin typeface="Times New Roman" panose="02020603050405020304" pitchFamily="18" charset="0"/>
                  <a:ea typeface="宋体" panose="02010600030101010101" pitchFamily="2" charset="-122"/>
                </a:rPr>
                <a:t>        10    15    24     6    12    35    40    98    55</a:t>
              </a:r>
            </a:p>
          </p:txBody>
        </p:sp>
        <p:sp>
          <p:nvSpPr>
            <p:cNvPr id="50" name="Line 8"/>
            <p:cNvSpPr>
              <a:spLocks noChangeShapeType="1"/>
            </p:cNvSpPr>
            <p:nvPr/>
          </p:nvSpPr>
          <p:spPr bwMode="auto">
            <a:xfrm>
              <a:off x="5264108"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1" name="Line 9"/>
            <p:cNvSpPr>
              <a:spLocks noChangeShapeType="1"/>
            </p:cNvSpPr>
            <p:nvPr/>
          </p:nvSpPr>
          <p:spPr bwMode="auto">
            <a:xfrm>
              <a:off x="5953083"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2" name="Line 10"/>
            <p:cNvSpPr>
              <a:spLocks noChangeShapeType="1"/>
            </p:cNvSpPr>
            <p:nvPr/>
          </p:nvSpPr>
          <p:spPr bwMode="auto">
            <a:xfrm>
              <a:off x="6673808"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3" name="Line 11"/>
            <p:cNvSpPr>
              <a:spLocks noChangeShapeType="1"/>
            </p:cNvSpPr>
            <p:nvPr/>
          </p:nvSpPr>
          <p:spPr bwMode="auto">
            <a:xfrm>
              <a:off x="7407233"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4" name="Line 12"/>
            <p:cNvSpPr>
              <a:spLocks noChangeShapeType="1"/>
            </p:cNvSpPr>
            <p:nvPr/>
          </p:nvSpPr>
          <p:spPr bwMode="auto">
            <a:xfrm>
              <a:off x="8024771" y="5134927"/>
              <a:ext cx="1587"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5" name="Line 13"/>
            <p:cNvSpPr>
              <a:spLocks noChangeShapeType="1"/>
            </p:cNvSpPr>
            <p:nvPr/>
          </p:nvSpPr>
          <p:spPr bwMode="auto">
            <a:xfrm>
              <a:off x="8697871" y="5134927"/>
              <a:ext cx="1587"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6" name="Line 14"/>
            <p:cNvSpPr>
              <a:spLocks noChangeShapeType="1"/>
            </p:cNvSpPr>
            <p:nvPr/>
          </p:nvSpPr>
          <p:spPr bwMode="auto">
            <a:xfrm>
              <a:off x="9429708"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7" name="Line 15"/>
            <p:cNvSpPr>
              <a:spLocks noChangeShapeType="1"/>
            </p:cNvSpPr>
            <p:nvPr/>
          </p:nvSpPr>
          <p:spPr bwMode="auto">
            <a:xfrm>
              <a:off x="10842583" y="5134927"/>
              <a:ext cx="1588"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8" name="Line 16"/>
            <p:cNvSpPr>
              <a:spLocks noChangeShapeType="1"/>
            </p:cNvSpPr>
            <p:nvPr/>
          </p:nvSpPr>
          <p:spPr bwMode="auto">
            <a:xfrm>
              <a:off x="10142496" y="5134927"/>
              <a:ext cx="1587" cy="540000"/>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lstStyle/>
            <a:p>
              <a:endParaRPr lang="zh-CN" altLang="en-US" sz="2800"/>
            </a:p>
          </p:txBody>
        </p:sp>
        <p:sp>
          <p:nvSpPr>
            <p:cNvPr id="59" name="Text Box 17"/>
            <p:cNvSpPr txBox="1">
              <a:spLocks noChangeArrowheads="1"/>
            </p:cNvSpPr>
            <p:nvPr/>
          </p:nvSpPr>
          <p:spPr bwMode="auto">
            <a:xfrm>
              <a:off x="4744996" y="4660265"/>
              <a:ext cx="6905625" cy="377825"/>
            </a:xfrm>
            <a:prstGeom prst="rect">
              <a:avLst/>
            </a:prstGeom>
            <a:noFill/>
            <a:ln>
              <a:noFill/>
            </a:ln>
          </p:spPr>
          <p:txBody>
            <a:bodyPr lIns="54000" tIns="0" bIns="10800"/>
            <a:lstStyle/>
            <a:p>
              <a:pPr algn="just" eaLnBrk="0" hangingPunct="0"/>
              <a:r>
                <a:rPr lang="zh-CN" altLang="en-US" sz="2800">
                  <a:solidFill>
                    <a:schemeClr val="tx1"/>
                  </a:solidFill>
                  <a:latin typeface="Times New Roman" panose="02020603050405020304" pitchFamily="18" charset="0"/>
                  <a:ea typeface="宋体" panose="02010600030101010101" pitchFamily="2" charset="-122"/>
                </a:rPr>
                <a:t>0     1      2      3      4      5      6      7      8      9   </a:t>
              </a:r>
            </a:p>
          </p:txBody>
        </p:sp>
        <p:sp>
          <p:nvSpPr>
            <p:cNvPr id="60" name="Text Box 4"/>
            <p:cNvSpPr txBox="1">
              <a:spLocks noChangeArrowheads="1"/>
            </p:cNvSpPr>
            <p:nvPr/>
          </p:nvSpPr>
          <p:spPr bwMode="auto">
            <a:xfrm>
              <a:off x="576021" y="5135650"/>
              <a:ext cx="2138135" cy="519113"/>
            </a:xfrm>
            <a:prstGeom prst="rect">
              <a:avLst/>
            </a:prstGeom>
            <a:noFill/>
            <a:ln>
              <a:noFill/>
            </a:ln>
            <a:effectLst/>
          </p:spPr>
          <p:txBody>
            <a:bodyPr wrap="square">
              <a:spAutoFit/>
            </a:bodyPr>
            <a:lstStyle/>
            <a:p>
              <a:pPr algn="l">
                <a:spcBef>
                  <a:spcPct val="50000"/>
                </a:spcBef>
              </a:pPr>
              <a:r>
                <a:rPr lang="zh-CN" altLang="en-US" sz="28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35</a:t>
              </a:r>
            </a:p>
          </p:txBody>
        </p:sp>
      </p:grpSp>
      <p:sp>
        <p:nvSpPr>
          <p:cNvPr id="61" name="Text Box 4"/>
          <p:cNvSpPr txBox="1">
            <a:spLocks noChangeArrowheads="1"/>
          </p:cNvSpPr>
          <p:nvPr/>
        </p:nvSpPr>
        <p:spPr bwMode="auto">
          <a:xfrm>
            <a:off x="2381553" y="5320671"/>
            <a:ext cx="1778967" cy="523220"/>
          </a:xfrm>
          <a:prstGeom prst="rect">
            <a:avLst/>
          </a:prstGeom>
          <a:noFill/>
          <a:ln>
            <a:noFill/>
          </a:ln>
          <a:effectLst/>
        </p:spPr>
        <p:txBody>
          <a:bodyPr wrap="square">
            <a:spAutoFit/>
          </a:bodyPr>
          <a:lstStyle/>
          <a:p>
            <a:pPr algn="l">
              <a:spcBef>
                <a:spcPct val="50000"/>
              </a:spcBef>
            </a:pPr>
            <a:r>
              <a:rPr lang="zh-CN" altLang="en-US" sz="2800" dirty="0">
                <a:solidFill>
                  <a:srgbClr val="5C307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25</a:t>
            </a:r>
          </a:p>
        </p:txBody>
      </p:sp>
      <p:sp>
        <p:nvSpPr>
          <p:cNvPr id="62" name="Text Box 5"/>
          <p:cNvSpPr txBox="1">
            <a:spLocks noChangeArrowheads="1"/>
          </p:cNvSpPr>
          <p:nvPr/>
        </p:nvSpPr>
        <p:spPr bwMode="auto">
          <a:xfrm>
            <a:off x="1280165" y="2315435"/>
            <a:ext cx="4608000" cy="2232000"/>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ts val="2400"/>
              </a:lnSpc>
            </a:pPr>
            <a:r>
              <a:rPr lang="en-US" altLang="zh-CN" sz="2200" dirty="0" err="1">
                <a:latin typeface="Times New Roman" panose="02020603050405020304" pitchFamily="18" charset="0"/>
                <a:ea typeface="宋体" panose="02010600030101010101" pitchFamily="2" charset="-122"/>
              </a:rPr>
              <a:t>int</a:t>
            </a:r>
            <a:r>
              <a:rPr lang="en-US" altLang="zh-CN" sz="2200" dirty="0">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LineSearch</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latin typeface="Times New Roman" panose="02020603050405020304" pitchFamily="18" charset="0"/>
                <a:ea typeface="宋体" panose="02010600030101010101" pitchFamily="2" charset="-122"/>
              </a:rPr>
              <a:t>SeqSearch2(</a:t>
            </a:r>
            <a:r>
              <a:rPr lang="en-US" altLang="zh-CN" sz="2200" dirty="0" err="1">
                <a:latin typeface="Times New Roman" panose="02020603050405020304" pitchFamily="18" charset="0"/>
                <a:ea typeface="宋体" panose="02010600030101010101" pitchFamily="2" charset="-122"/>
              </a:rPr>
              <a:t>int</a:t>
            </a:r>
            <a:r>
              <a:rPr lang="en-US" altLang="zh-CN" sz="2200" dirty="0">
                <a:latin typeface="Times New Roman" panose="02020603050405020304" pitchFamily="18" charset="0"/>
                <a:ea typeface="宋体" panose="02010600030101010101" pitchFamily="2" charset="-122"/>
              </a:rPr>
              <a:t> k) </a:t>
            </a:r>
          </a:p>
          <a:p>
            <a:pPr algn="just" eaLnBrk="0" hangingPunct="0">
              <a:lnSpc>
                <a:spcPts val="2400"/>
              </a:lnSpc>
            </a:pPr>
            <a:r>
              <a:rPr lang="en-US" altLang="zh-CN" sz="2200" dirty="0">
                <a:latin typeface="Times New Roman" panose="02020603050405020304" pitchFamily="18" charset="0"/>
                <a:ea typeface="宋体" panose="02010600030101010101" pitchFamily="2" charset="-122"/>
              </a:rPr>
              <a:t>{   </a:t>
            </a:r>
          </a:p>
          <a:p>
            <a:pPr algn="just" eaLnBrk="0" hangingPunct="0">
              <a:lnSpc>
                <a:spcPts val="2400"/>
              </a:lnSpc>
            </a:pPr>
            <a:r>
              <a:rPr lang="en-US" altLang="zh-CN" sz="2200" dirty="0">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rPr>
              <a:t>int</a:t>
            </a:r>
            <a:r>
              <a:rPr lang="en-US" altLang="zh-CN" sz="2200" dirty="0">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rPr>
              <a:t>i</a:t>
            </a:r>
            <a:r>
              <a:rPr lang="en-US" altLang="zh-CN" sz="2200" dirty="0">
                <a:latin typeface="Times New Roman" panose="02020603050405020304" pitchFamily="18" charset="0"/>
                <a:ea typeface="宋体" panose="02010600030101010101" pitchFamily="2" charset="-122"/>
              </a:rPr>
              <a:t> = length;  </a:t>
            </a:r>
            <a:r>
              <a:rPr lang="en-US" altLang="zh-CN" sz="2200" dirty="0">
                <a:solidFill>
                  <a:srgbClr val="B42D2D"/>
                </a:solidFill>
                <a:latin typeface="Times New Roman" panose="02020603050405020304" pitchFamily="18" charset="0"/>
                <a:ea typeface="宋体" panose="02010600030101010101" pitchFamily="2" charset="-122"/>
              </a:rPr>
              <a:t>data[0] = k; </a:t>
            </a:r>
          </a:p>
          <a:p>
            <a:pPr algn="just" eaLnBrk="0" hangingPunct="0">
              <a:lnSpc>
                <a:spcPts val="2400"/>
              </a:lnSpc>
            </a:pPr>
            <a:r>
              <a:rPr lang="en-US" altLang="zh-CN" sz="2200" dirty="0">
                <a:latin typeface="Times New Roman" panose="02020603050405020304" pitchFamily="18" charset="0"/>
                <a:ea typeface="宋体" panose="02010600030101010101" pitchFamily="2" charset="-122"/>
              </a:rPr>
              <a:t>     while (data[</a:t>
            </a:r>
            <a:r>
              <a:rPr lang="en-US" altLang="zh-CN" sz="2200" dirty="0" err="1">
                <a:latin typeface="Times New Roman" panose="02020603050405020304" pitchFamily="18" charset="0"/>
                <a:ea typeface="宋体" panose="02010600030101010101" pitchFamily="2" charset="-122"/>
              </a:rPr>
              <a:t>i</a:t>
            </a:r>
            <a:r>
              <a:rPr lang="en-US" altLang="zh-CN" sz="2200" dirty="0">
                <a:latin typeface="Times New Roman" panose="02020603050405020304" pitchFamily="18" charset="0"/>
                <a:ea typeface="宋体" panose="02010600030101010101" pitchFamily="2" charset="-122"/>
              </a:rPr>
              <a:t>] != k)</a:t>
            </a:r>
          </a:p>
          <a:p>
            <a:pPr algn="just" eaLnBrk="0" hangingPunct="0">
              <a:lnSpc>
                <a:spcPts val="2400"/>
              </a:lnSpc>
            </a:pPr>
            <a:r>
              <a:rPr lang="en-US" altLang="zh-CN" sz="2200" dirty="0">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rPr>
              <a:t>i</a:t>
            </a:r>
            <a:r>
              <a:rPr lang="en-US" altLang="zh-CN" sz="2200" dirty="0">
                <a:latin typeface="+mn-ea"/>
              </a:rPr>
              <a:t>--</a:t>
            </a:r>
            <a:r>
              <a:rPr lang="en-US" altLang="zh-CN" sz="2200" dirty="0">
                <a:latin typeface="Times New Roman" panose="02020603050405020304" pitchFamily="18" charset="0"/>
                <a:ea typeface="宋体" panose="02010600030101010101" pitchFamily="2" charset="-122"/>
              </a:rPr>
              <a:t>;</a:t>
            </a:r>
          </a:p>
          <a:p>
            <a:pPr algn="just" eaLnBrk="0" hangingPunct="0">
              <a:lnSpc>
                <a:spcPts val="2400"/>
              </a:lnSpc>
            </a:pPr>
            <a:r>
              <a:rPr lang="en-US" altLang="zh-CN" sz="2200" dirty="0">
                <a:latin typeface="Times New Roman" panose="02020603050405020304" pitchFamily="18" charset="0"/>
                <a:ea typeface="宋体" panose="02010600030101010101" pitchFamily="2" charset="-122"/>
              </a:rPr>
              <a:t>     return </a:t>
            </a:r>
            <a:r>
              <a:rPr lang="en-US" altLang="zh-CN" sz="2200" dirty="0" err="1">
                <a:latin typeface="Times New Roman" panose="02020603050405020304" pitchFamily="18" charset="0"/>
                <a:ea typeface="宋体" panose="02010600030101010101" pitchFamily="2" charset="-122"/>
              </a:rPr>
              <a:t>i</a:t>
            </a:r>
            <a:r>
              <a:rPr lang="en-US" altLang="zh-CN" sz="2200" dirty="0">
                <a:latin typeface="Times New Roman" panose="02020603050405020304" pitchFamily="18" charset="0"/>
                <a:ea typeface="宋体" panose="02010600030101010101" pitchFamily="2" charset="-122"/>
              </a:rPr>
              <a:t>;</a:t>
            </a:r>
          </a:p>
          <a:p>
            <a:pPr algn="just" eaLnBrk="0" hangingPunct="0">
              <a:lnSpc>
                <a:spcPts val="2400"/>
              </a:lnSpc>
            </a:pPr>
            <a:r>
              <a:rPr lang="en-US" altLang="zh-CN" sz="2200" dirty="0">
                <a:latin typeface="Times New Roman" panose="02020603050405020304" pitchFamily="18" charset="0"/>
                <a:ea typeface="宋体" panose="02010600030101010101" pitchFamily="2" charset="-122"/>
              </a:rPr>
              <a:t>}</a:t>
            </a:r>
          </a:p>
        </p:txBody>
      </p:sp>
      <p:sp>
        <p:nvSpPr>
          <p:cNvPr id="2" name="TextBox 1"/>
          <p:cNvSpPr txBox="1"/>
          <p:nvPr/>
        </p:nvSpPr>
        <p:spPr>
          <a:xfrm>
            <a:off x="4637404" y="5321394"/>
            <a:ext cx="641997" cy="523220"/>
          </a:xfrm>
          <a:prstGeom prst="rect">
            <a:avLst/>
          </a:prstGeom>
          <a:noFill/>
        </p:spPr>
        <p:txBody>
          <a:bodyPr wrap="square" rtlCol="0">
            <a:spAutoFit/>
          </a:bodyPr>
          <a:lstStyle/>
          <a:p>
            <a:r>
              <a:rPr lang="en-US" altLang="zh-CN" sz="2800" b="1" dirty="0">
                <a:solidFill>
                  <a:srgbClr val="B42D2D"/>
                </a:solidFill>
                <a:latin typeface="Times New Roman" panose="02020603050405020304" pitchFamily="18" charset="0"/>
                <a:cs typeface="Times New Roman" panose="02020603050405020304" pitchFamily="18" charset="0"/>
              </a:rPr>
              <a:t>25</a:t>
            </a:r>
            <a:endParaRPr lang="zh-CN" altLang="en-US" sz="2800" b="1" dirty="0">
              <a:solidFill>
                <a:srgbClr val="B42D2D"/>
              </a:solidFill>
              <a:latin typeface="Times New Roman" panose="02020603050405020304" pitchFamily="18" charset="0"/>
              <a:cs typeface="Times New Roman" panose="02020603050405020304" pitchFamily="18" charset="0"/>
            </a:endParaRPr>
          </a:p>
        </p:txBody>
      </p:sp>
      <p:grpSp>
        <p:nvGrpSpPr>
          <p:cNvPr id="63" name="Group 33"/>
          <p:cNvGrpSpPr/>
          <p:nvPr/>
        </p:nvGrpSpPr>
        <p:grpSpPr bwMode="auto">
          <a:xfrm>
            <a:off x="5937843" y="5920746"/>
            <a:ext cx="4410075" cy="461963"/>
            <a:chOff x="1548" y="3919"/>
            <a:chExt cx="2778" cy="291"/>
          </a:xfrm>
        </p:grpSpPr>
        <p:sp>
          <p:nvSpPr>
            <p:cNvPr id="64" name="Line 34"/>
            <p:cNvSpPr>
              <a:spLocks noChangeShapeType="1"/>
            </p:cNvSpPr>
            <p:nvPr/>
          </p:nvSpPr>
          <p:spPr bwMode="auto">
            <a:xfrm flipH="1">
              <a:off x="1548" y="4059"/>
              <a:ext cx="2778" cy="0"/>
            </a:xfrm>
            <a:prstGeom prst="line">
              <a:avLst/>
            </a:prstGeom>
            <a:noFill/>
            <a:ln w="38100">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65" name="Text Box 35"/>
            <p:cNvSpPr txBox="1">
              <a:spLocks noChangeArrowheads="1"/>
            </p:cNvSpPr>
            <p:nvPr/>
          </p:nvSpPr>
          <p:spPr bwMode="auto">
            <a:xfrm>
              <a:off x="2423" y="3919"/>
              <a:ext cx="1003" cy="291"/>
            </a:xfrm>
            <a:prstGeom prst="rect">
              <a:avLst/>
            </a:prstGeom>
            <a:solidFill>
              <a:srgbClr val="D2D2D2"/>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ctr">
                <a:spcBef>
                  <a:spcPct val="50000"/>
                </a:spcBef>
              </a:pPr>
              <a:r>
                <a:rPr lang="zh-CN" altLang="en-US" sz="2400" dirty="0">
                  <a:solidFill>
                    <a:srgbClr val="B42D2D"/>
                  </a:solidFill>
                  <a:latin typeface="微软雅黑" panose="020B0503020204020204" pitchFamily="34" charset="-122"/>
                  <a:ea typeface="微软雅黑" panose="020B0503020204020204" pitchFamily="34" charset="-122"/>
                </a:rPr>
                <a:t>查找方向</a:t>
              </a:r>
              <a:endParaRPr lang="en-US" altLang="zh-CN" sz="2400" dirty="0">
                <a:solidFill>
                  <a:srgbClr val="B42D2D"/>
                </a:solidFill>
                <a:latin typeface="微软雅黑" panose="020B0503020204020204" pitchFamily="34" charset="-122"/>
                <a:ea typeface="微软雅黑" panose="020B0503020204020204" pitchFamily="34" charset="-122"/>
              </a:endParaRPr>
            </a:p>
          </p:txBody>
        </p:sp>
      </p:grpSp>
      <p:sp>
        <p:nvSpPr>
          <p:cNvPr id="29" name="Text Box 7"/>
          <p:cNvSpPr txBox="1">
            <a:spLocks noChangeArrowheads="1"/>
          </p:cNvSpPr>
          <p:nvPr/>
        </p:nvSpPr>
        <p:spPr bwMode="auto">
          <a:xfrm>
            <a:off x="6272868" y="2315435"/>
            <a:ext cx="4608000" cy="2232000"/>
          </a:xfrm>
          <a:prstGeom prst="rect">
            <a:avLst/>
          </a:prstGeom>
          <a:noFill/>
          <a:ln w="9525">
            <a:solidFill>
              <a:srgbClr val="5C307D"/>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ts val="2400"/>
              </a:lnSpc>
            </a:pPr>
            <a:r>
              <a:rPr lang="en-US" altLang="zh-CN" sz="2200" dirty="0" err="1">
                <a:solidFill>
                  <a:schemeClr val="tx1"/>
                </a:solidFill>
                <a:latin typeface="Times New Roman" panose="02020603050405020304" pitchFamily="18" charset="0"/>
                <a:ea typeface="宋体" panose="02010600030101010101" pitchFamily="2" charset="-122"/>
              </a:rPr>
              <a:t>int</a:t>
            </a: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LineSearch</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chemeClr val="tx1"/>
                </a:solidFill>
                <a:latin typeface="Times New Roman" panose="02020603050405020304" pitchFamily="18" charset="0"/>
                <a:ea typeface="宋体" panose="02010600030101010101" pitchFamily="2" charset="-122"/>
              </a:rPr>
              <a:t>SeqSearch1</a:t>
            </a:r>
            <a:r>
              <a:rPr lang="en-US" altLang="zh-CN" sz="2200" dirty="0">
                <a:solidFill>
                  <a:schemeClr val="tx1"/>
                </a:solidFill>
                <a:latin typeface="宋体" panose="02010600030101010101" pitchFamily="2" charset="-122"/>
                <a:ea typeface="宋体" panose="02010600030101010101" pitchFamily="2" charset="-122"/>
              </a:rPr>
              <a:t>(</a:t>
            </a:r>
            <a:r>
              <a:rPr lang="en-US" altLang="zh-CN" sz="2200" dirty="0" err="1">
                <a:solidFill>
                  <a:schemeClr val="tx1"/>
                </a:solidFill>
                <a:latin typeface="Times New Roman" panose="02020603050405020304" pitchFamily="18" charset="0"/>
                <a:ea typeface="宋体" panose="02010600030101010101" pitchFamily="2" charset="-122"/>
              </a:rPr>
              <a:t>int</a:t>
            </a:r>
            <a:r>
              <a:rPr lang="en-US" altLang="zh-CN" sz="2200" dirty="0">
                <a:solidFill>
                  <a:schemeClr val="tx1"/>
                </a:solidFill>
                <a:latin typeface="Times New Roman" panose="02020603050405020304" pitchFamily="18" charset="0"/>
                <a:ea typeface="宋体" panose="02010600030101010101" pitchFamily="2" charset="-122"/>
              </a:rPr>
              <a:t> k</a:t>
            </a:r>
            <a:r>
              <a:rPr lang="en-US" altLang="zh-CN" sz="2200" dirty="0">
                <a:solidFill>
                  <a:schemeClr val="tx1"/>
                </a:solidFill>
                <a:latin typeface="宋体" panose="02010600030101010101" pitchFamily="2" charset="-122"/>
                <a:ea typeface="宋体" panose="02010600030101010101" pitchFamily="2" charset="-122"/>
              </a:rPr>
              <a:t>)</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solidFill>
                  <a:schemeClr val="tx1"/>
                </a:solidFill>
                <a:latin typeface="Times New Roman" panose="02020603050405020304" pitchFamily="18" charset="0"/>
                <a:ea typeface="宋体" panose="02010600030101010101" pitchFamily="2" charset="-122"/>
              </a:rPr>
              <a:t>int</a:t>
            </a: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solidFill>
                  <a:schemeClr val="tx1"/>
                </a:solidFill>
                <a:latin typeface="Times New Roman" panose="02020603050405020304" pitchFamily="18" charset="0"/>
                <a:ea typeface="宋体" panose="02010600030101010101" pitchFamily="2" charset="-122"/>
              </a:rPr>
              <a:t>i</a:t>
            </a:r>
            <a:r>
              <a:rPr lang="en-US" altLang="zh-CN" sz="2200" dirty="0">
                <a:solidFill>
                  <a:schemeClr val="tx1"/>
                </a:solidFill>
                <a:latin typeface="Times New Roman" panose="02020603050405020304" pitchFamily="18" charset="0"/>
                <a:ea typeface="宋体" panose="02010600030101010101" pitchFamily="2" charset="-122"/>
              </a:rPr>
              <a:t> = length;</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a:t>
            </a:r>
            <a:r>
              <a:rPr lang="en-US" altLang="zh-CN" sz="2200" dirty="0" err="1">
                <a:solidFill>
                  <a:srgbClr val="B42D2D"/>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dirty="0">
                <a:solidFill>
                  <a:srgbClr val="B42D2D"/>
                </a:solidFill>
                <a:latin typeface="Times New Roman" panose="02020603050405020304" pitchFamily="18" charset="0"/>
                <a:ea typeface="宋体" panose="02010600030101010101" pitchFamily="2" charset="-122"/>
                <a:cs typeface="Times New Roman" panose="02020603050405020304" pitchFamily="18" charset="0"/>
              </a:rPr>
              <a:t> &gt; 0</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&amp;&amp; data[</a:t>
            </a:r>
            <a:r>
              <a:rPr lang="en-US" altLang="zh-CN" sz="2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k)</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a:t>
            </a:r>
            <a:r>
              <a:rPr lang="en-US" altLang="zh-CN" sz="2200" dirty="0" err="1">
                <a:solidFill>
                  <a:schemeClr val="tx1"/>
                </a:solidFill>
                <a:latin typeface="Times New Roman" panose="02020603050405020304" pitchFamily="18" charset="0"/>
                <a:ea typeface="宋体" panose="02010600030101010101" pitchFamily="2" charset="-122"/>
              </a:rPr>
              <a:t>i</a:t>
            </a:r>
            <a:r>
              <a:rPr lang="en-US" altLang="zh-CN" sz="2200" dirty="0">
                <a:solidFill>
                  <a:schemeClr val="tx1"/>
                </a:solidFill>
                <a:latin typeface="+mn-ea"/>
              </a:rPr>
              <a:t>--</a:t>
            </a:r>
            <a:r>
              <a:rPr lang="en-US" altLang="zh-CN" sz="2200" dirty="0">
                <a:solidFill>
                  <a:schemeClr val="tx1"/>
                </a:solidFill>
                <a:latin typeface="Times New Roman" panose="02020603050405020304" pitchFamily="18" charset="0"/>
                <a:ea typeface="宋体" panose="02010600030101010101" pitchFamily="2" charset="-122"/>
              </a:rPr>
              <a:t>;</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     return </a:t>
            </a:r>
            <a:r>
              <a:rPr lang="en-US" altLang="zh-CN" sz="2200" dirty="0" err="1">
                <a:solidFill>
                  <a:schemeClr val="tx1"/>
                </a:solidFill>
                <a:latin typeface="Times New Roman" panose="02020603050405020304" pitchFamily="18" charset="0"/>
                <a:ea typeface="宋体" panose="02010600030101010101" pitchFamily="2" charset="-122"/>
              </a:rPr>
              <a:t>i</a:t>
            </a:r>
            <a:r>
              <a:rPr lang="en-US" altLang="zh-CN" sz="2200" dirty="0">
                <a:solidFill>
                  <a:schemeClr val="tx1"/>
                </a:solidFill>
                <a:latin typeface="Times New Roman" panose="02020603050405020304" pitchFamily="18" charset="0"/>
                <a:ea typeface="宋体" panose="02010600030101010101" pitchFamily="2" charset="-122"/>
              </a:rPr>
              <a:t>;</a:t>
            </a:r>
          </a:p>
          <a:p>
            <a:pPr algn="just" eaLnBrk="0" hangingPunct="0">
              <a:lnSpc>
                <a:spcPts val="2400"/>
              </a:lnSpc>
            </a:pPr>
            <a:r>
              <a:rPr lang="en-US" altLang="zh-CN" sz="2200" dirty="0">
                <a:solidFill>
                  <a:schemeClr val="tx1"/>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4600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7.32787E-7 3.23699E-6 L -0.51946 3.23699E-6 " pathEditMode="relative" rAng="0" ptsTypes="AA">
                                      <p:cBhvr>
                                        <p:cTn id="16" dur="2000" fill="hold"/>
                                        <p:tgtEl>
                                          <p:spTgt spid="45"/>
                                        </p:tgtEl>
                                        <p:attrNameLst>
                                          <p:attrName>ppt_x</p:attrName>
                                          <p:attrName>ppt_y</p:attrName>
                                        </p:attrNameLst>
                                      </p:cBhvr>
                                      <p:rCtr x="-25979" y="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1" restart="whenNotActive" fill="hold" evtFilter="cancelBubble" nodeType="interactiveSeq">
                <p:stCondLst>
                  <p:cond evt="onClick" delay="0">
                    <p:tgtEl>
                      <p:spTgt spid="2"/>
                    </p:tgtEl>
                  </p:cond>
                </p:stCondLst>
                <p:endSync evt="end" delay="0">
                  <p:rtn val="all"/>
                </p:endSync>
                <p:childTnLst>
                  <p:par>
                    <p:cTn id="22" fill="hold">
                      <p:stCondLst>
                        <p:cond delay="0"/>
                      </p:stCondLst>
                      <p:childTnLst>
                        <p:par>
                          <p:cTn id="23" fill="hold">
                            <p:stCondLst>
                              <p:cond delay="0"/>
                            </p:stCondLst>
                            <p:childTnLst>
                              <p:par>
                                <p:cTn id="24" presetID="35" presetClass="emph" presetSubtype="0" repeatCount="2000" fill="hold" grpId="0" nodeType="clickEffect">
                                  <p:stCondLst>
                                    <p:cond delay="0"/>
                                  </p:stCondLst>
                                  <p:childTnLst>
                                    <p:anim calcmode="discrete" valueType="str">
                                      <p:cBhvr>
                                        <p:cTn id="25"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62"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7068" y="1473421"/>
            <a:ext cx="8605935" cy="4154984"/>
          </a:xfrm>
          <a:prstGeom prst="rect">
            <a:avLst/>
          </a:prstGeom>
        </p:spPr>
        <p:txBody>
          <a:bodyPr wrap="square">
            <a:spAutoFit/>
          </a:bodyPr>
          <a:lstStyle/>
          <a:p>
            <a:r>
              <a:rPr lang="en-US" sz="2400" dirty="0">
                <a:solidFill>
                  <a:srgbClr val="0000FF"/>
                </a:solidFill>
                <a:latin typeface="新宋体" panose="02010609030101010101" pitchFamily="49" charset="-122"/>
                <a:ea typeface="新宋体" panose="02010609030101010101" pitchFamily="49" charset="-122"/>
              </a:rPr>
              <a:t>template</a:t>
            </a:r>
            <a:r>
              <a:rPr lang="en-US" sz="2400" dirty="0">
                <a:solidFill>
                  <a:srgbClr val="000000"/>
                </a:solidFill>
                <a:latin typeface="新宋体" panose="02010609030101010101" pitchFamily="49" charset="-122"/>
                <a:ea typeface="新宋体" panose="02010609030101010101" pitchFamily="49" charset="-122"/>
              </a:rPr>
              <a:t> &lt;</a:t>
            </a:r>
            <a:r>
              <a:rPr lang="en-US" sz="2400" dirty="0">
                <a:solidFill>
                  <a:srgbClr val="0000FF"/>
                </a:solidFill>
                <a:latin typeface="新宋体" panose="02010609030101010101" pitchFamily="49" charset="-122"/>
                <a:ea typeface="新宋体" panose="02010609030101010101" pitchFamily="49" charset="-122"/>
              </a:rPr>
              <a:t>class</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2B91AF"/>
                </a:solidFill>
                <a:latin typeface="新宋体" panose="02010609030101010101" pitchFamily="49" charset="-122"/>
                <a:ea typeface="新宋体" panose="02010609030101010101" pitchFamily="49" charset="-122"/>
              </a:rPr>
              <a:t>DataType</a:t>
            </a:r>
            <a:r>
              <a:rPr lang="en-US" sz="2400" dirty="0">
                <a:solidFill>
                  <a:srgbClr val="000000"/>
                </a:solidFill>
                <a:latin typeface="新宋体" panose="02010609030101010101" pitchFamily="49" charset="-122"/>
                <a:ea typeface="新宋体" panose="02010609030101010101" pitchFamily="49" charset="-122"/>
              </a:rPr>
              <a:t>&gt;</a:t>
            </a:r>
          </a:p>
          <a:p>
            <a:r>
              <a:rPr lang="en-US" sz="2400" dirty="0" err="1">
                <a:solidFill>
                  <a:srgbClr val="0000FF"/>
                </a:solidFill>
                <a:latin typeface="新宋体" panose="02010609030101010101" pitchFamily="49" charset="-122"/>
                <a:ea typeface="新宋体" panose="02010609030101010101" pitchFamily="49" charset="-122"/>
              </a:rPr>
              <a:t>int</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2B91AF"/>
                </a:solidFill>
                <a:latin typeface="新宋体" panose="02010609030101010101" pitchFamily="49" charset="-122"/>
                <a:ea typeface="新宋体" panose="02010609030101010101" pitchFamily="49" charset="-122"/>
              </a:rPr>
              <a:t>SeqList</a:t>
            </a:r>
            <a:r>
              <a:rPr lang="en-US" sz="2400" dirty="0">
                <a:solidFill>
                  <a:srgbClr val="000000"/>
                </a:solidFill>
                <a:latin typeface="新宋体" panose="02010609030101010101" pitchFamily="49" charset="-122"/>
                <a:ea typeface="新宋体" panose="02010609030101010101" pitchFamily="49" charset="-122"/>
              </a:rPr>
              <a:t>&lt;</a:t>
            </a:r>
            <a:r>
              <a:rPr lang="en-US" sz="2400" dirty="0" err="1">
                <a:solidFill>
                  <a:srgbClr val="2B91AF"/>
                </a:solidFill>
                <a:latin typeface="新宋体" panose="02010609030101010101" pitchFamily="49" charset="-122"/>
                <a:ea typeface="新宋体" panose="02010609030101010101" pitchFamily="49" charset="-122"/>
              </a:rPr>
              <a:t>DataType</a:t>
            </a:r>
            <a:r>
              <a:rPr lang="en-US" sz="2400" dirty="0">
                <a:solidFill>
                  <a:srgbClr val="000000"/>
                </a:solidFill>
                <a:latin typeface="新宋体" panose="02010609030101010101" pitchFamily="49" charset="-122"/>
                <a:ea typeface="新宋体" panose="02010609030101010101" pitchFamily="49" charset="-122"/>
              </a:rPr>
              <a:t>&gt; ::seqSearch2(</a:t>
            </a:r>
            <a:r>
              <a:rPr lang="en-US" sz="2400" dirty="0" err="1">
                <a:solidFill>
                  <a:srgbClr val="2B91AF"/>
                </a:solidFill>
                <a:latin typeface="新宋体" panose="02010609030101010101" pitchFamily="49" charset="-122"/>
                <a:ea typeface="新宋体" panose="02010609030101010101" pitchFamily="49" charset="-122"/>
              </a:rPr>
              <a:t>DataType</a:t>
            </a:r>
            <a:r>
              <a:rPr lang="en-US" sz="2400" dirty="0">
                <a:solidFill>
                  <a:srgbClr val="000000"/>
                </a:solidFill>
                <a:latin typeface="新宋体" panose="02010609030101010101" pitchFamily="49" charset="-122"/>
                <a:ea typeface="新宋体" panose="02010609030101010101" pitchFamily="49" charset="-122"/>
              </a:rPr>
              <a:t> </a:t>
            </a:r>
            <a:r>
              <a:rPr lang="en-US" sz="2400" dirty="0">
                <a:solidFill>
                  <a:srgbClr val="808080"/>
                </a:solidFill>
                <a:latin typeface="新宋体" panose="02010609030101010101" pitchFamily="49" charset="-122"/>
                <a:ea typeface="新宋体" panose="02010609030101010101" pitchFamily="49" charset="-122"/>
              </a:rPr>
              <a:t>k</a:t>
            </a:r>
            <a:r>
              <a:rPr lang="en-US" sz="2400" dirty="0">
                <a:solidFill>
                  <a:srgbClr val="000000"/>
                </a:solidFill>
                <a:latin typeface="新宋体" panose="02010609030101010101" pitchFamily="49" charset="-122"/>
                <a:ea typeface="新宋体" panose="02010609030101010101" pitchFamily="49" charset="-122"/>
              </a:rPr>
              <a:t>) {</a:t>
            </a:r>
          </a:p>
          <a:p>
            <a:r>
              <a:rPr lang="en-US" sz="2400" dirty="0">
                <a:solidFill>
                  <a:srgbClr val="000000"/>
                </a:solidFill>
                <a:latin typeface="新宋体" panose="02010609030101010101" pitchFamily="49" charset="-122"/>
                <a:ea typeface="新宋体" panose="02010609030101010101" pitchFamily="49" charset="-122"/>
              </a:rPr>
              <a:t>	data[length] = </a:t>
            </a:r>
            <a:r>
              <a:rPr lang="en-US" sz="2400" dirty="0">
                <a:solidFill>
                  <a:srgbClr val="808080"/>
                </a:solidFill>
                <a:latin typeface="新宋体" panose="02010609030101010101" pitchFamily="49" charset="-122"/>
                <a:ea typeface="新宋体" panose="02010609030101010101" pitchFamily="49" charset="-122"/>
              </a:rPr>
              <a:t>k</a:t>
            </a:r>
            <a:r>
              <a:rPr lang="en-US" sz="2400" dirty="0">
                <a:solidFill>
                  <a:srgbClr val="000000"/>
                </a:solidFill>
                <a:latin typeface="新宋体" panose="02010609030101010101" pitchFamily="49" charset="-122"/>
                <a:ea typeface="新宋体" panose="02010609030101010101" pitchFamily="49" charset="-122"/>
              </a:rPr>
              <a:t>;</a:t>
            </a:r>
          </a:p>
          <a:p>
            <a:r>
              <a:rPr lang="en-US" sz="2400" dirty="0">
                <a:solidFill>
                  <a:srgbClr val="0000FF"/>
                </a:solidFill>
                <a:latin typeface="新宋体" panose="02010609030101010101" pitchFamily="49" charset="-122"/>
                <a:ea typeface="新宋体" panose="02010609030101010101" pitchFamily="49" charset="-122"/>
              </a:rPr>
              <a:t>	</a:t>
            </a:r>
            <a:r>
              <a:rPr lang="en-US" sz="2400" dirty="0" err="1">
                <a:solidFill>
                  <a:srgbClr val="0000FF"/>
                </a:solidFill>
                <a:latin typeface="新宋体" panose="02010609030101010101" pitchFamily="49" charset="-122"/>
                <a:ea typeface="新宋体" panose="02010609030101010101" pitchFamily="49" charset="-122"/>
              </a:rPr>
              <a:t>int</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000000"/>
                </a:solidFill>
                <a:latin typeface="新宋体" panose="02010609030101010101" pitchFamily="49" charset="-122"/>
                <a:ea typeface="新宋体" panose="02010609030101010101" pitchFamily="49" charset="-122"/>
              </a:rPr>
              <a:t>i</a:t>
            </a:r>
            <a:r>
              <a:rPr lang="en-US" sz="2400" dirty="0">
                <a:solidFill>
                  <a:srgbClr val="000000"/>
                </a:solidFill>
                <a:latin typeface="新宋体" panose="02010609030101010101" pitchFamily="49" charset="-122"/>
                <a:ea typeface="新宋体" panose="02010609030101010101" pitchFamily="49" charset="-122"/>
              </a:rPr>
              <a:t> = 0;</a:t>
            </a:r>
          </a:p>
          <a:p>
            <a:r>
              <a:rPr lang="en-US" sz="2400" dirty="0">
                <a:solidFill>
                  <a:srgbClr val="0000FF"/>
                </a:solidFill>
                <a:latin typeface="新宋体" panose="02010609030101010101" pitchFamily="49" charset="-122"/>
                <a:ea typeface="新宋体" panose="02010609030101010101" pitchFamily="49" charset="-122"/>
              </a:rPr>
              <a:t>	while</a:t>
            </a:r>
            <a:r>
              <a:rPr lang="en-US" sz="2400" dirty="0">
                <a:solidFill>
                  <a:srgbClr val="000000"/>
                </a:solidFill>
                <a:latin typeface="新宋体" panose="02010609030101010101" pitchFamily="49" charset="-122"/>
                <a:ea typeface="新宋体" panose="02010609030101010101" pitchFamily="49" charset="-122"/>
              </a:rPr>
              <a:t> (data[</a:t>
            </a:r>
            <a:r>
              <a:rPr lang="en-US" sz="2400" dirty="0" err="1">
                <a:solidFill>
                  <a:srgbClr val="000000"/>
                </a:solidFill>
                <a:latin typeface="新宋体" panose="02010609030101010101" pitchFamily="49" charset="-122"/>
                <a:ea typeface="新宋体" panose="02010609030101010101" pitchFamily="49" charset="-122"/>
              </a:rPr>
              <a:t>i</a:t>
            </a:r>
            <a:r>
              <a:rPr lang="en-US" sz="2400" dirty="0">
                <a:solidFill>
                  <a:srgbClr val="000000"/>
                </a:solidFill>
                <a:latin typeface="新宋体" panose="02010609030101010101" pitchFamily="49" charset="-122"/>
                <a:ea typeface="新宋体" panose="02010609030101010101" pitchFamily="49" charset="-122"/>
              </a:rPr>
              <a:t>] != </a:t>
            </a:r>
            <a:r>
              <a:rPr lang="en-US" sz="2400" dirty="0">
                <a:solidFill>
                  <a:srgbClr val="808080"/>
                </a:solidFill>
                <a:latin typeface="新宋体" panose="02010609030101010101" pitchFamily="49" charset="-122"/>
                <a:ea typeface="新宋体" panose="02010609030101010101" pitchFamily="49" charset="-122"/>
              </a:rPr>
              <a:t>k</a:t>
            </a:r>
            <a:r>
              <a:rPr lang="en-US" sz="2400" dirty="0">
                <a:solidFill>
                  <a:srgbClr val="000000"/>
                </a:solidFill>
                <a:latin typeface="新宋体" panose="02010609030101010101" pitchFamily="49" charset="-122"/>
                <a:ea typeface="新宋体" panose="02010609030101010101" pitchFamily="49" charset="-122"/>
              </a:rPr>
              <a:t>)</a:t>
            </a:r>
          </a:p>
          <a:p>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000000"/>
                </a:solidFill>
                <a:latin typeface="新宋体" panose="02010609030101010101" pitchFamily="49" charset="-122"/>
                <a:ea typeface="新宋体" panose="02010609030101010101" pitchFamily="49" charset="-122"/>
              </a:rPr>
              <a:t>i</a:t>
            </a:r>
            <a:r>
              <a:rPr lang="en-US" sz="2400" dirty="0">
                <a:solidFill>
                  <a:srgbClr val="000000"/>
                </a:solidFill>
                <a:latin typeface="新宋体" panose="02010609030101010101" pitchFamily="49" charset="-122"/>
                <a:ea typeface="新宋体" panose="02010609030101010101" pitchFamily="49" charset="-122"/>
              </a:rPr>
              <a:t>++;</a:t>
            </a:r>
          </a:p>
          <a:p>
            <a:r>
              <a:rPr lang="en-US" sz="2400" dirty="0">
                <a:solidFill>
                  <a:srgbClr val="0000FF"/>
                </a:solidFill>
                <a:latin typeface="新宋体" panose="02010609030101010101" pitchFamily="49" charset="-122"/>
                <a:ea typeface="新宋体" panose="02010609030101010101" pitchFamily="49" charset="-122"/>
              </a:rPr>
              <a:t>	if</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000000"/>
                </a:solidFill>
                <a:latin typeface="新宋体" panose="02010609030101010101" pitchFamily="49" charset="-122"/>
                <a:ea typeface="新宋体" panose="02010609030101010101" pitchFamily="49" charset="-122"/>
              </a:rPr>
              <a:t>i</a:t>
            </a:r>
            <a:r>
              <a:rPr lang="en-US" sz="2400" dirty="0">
                <a:solidFill>
                  <a:srgbClr val="000000"/>
                </a:solidFill>
                <a:latin typeface="新宋体" panose="02010609030101010101" pitchFamily="49" charset="-122"/>
                <a:ea typeface="新宋体" panose="02010609030101010101" pitchFamily="49" charset="-122"/>
              </a:rPr>
              <a:t> == length)</a:t>
            </a:r>
          </a:p>
          <a:p>
            <a:r>
              <a:rPr lang="en-US" sz="2400" dirty="0">
                <a:solidFill>
                  <a:srgbClr val="0000FF"/>
                </a:solidFill>
                <a:latin typeface="新宋体" panose="02010609030101010101" pitchFamily="49" charset="-122"/>
                <a:ea typeface="新宋体" panose="02010609030101010101" pitchFamily="49" charset="-122"/>
              </a:rPr>
              <a:t>		return</a:t>
            </a:r>
            <a:r>
              <a:rPr lang="en-US" sz="2400" dirty="0">
                <a:solidFill>
                  <a:srgbClr val="000000"/>
                </a:solidFill>
                <a:latin typeface="新宋体" panose="02010609030101010101" pitchFamily="49" charset="-122"/>
                <a:ea typeface="新宋体" panose="02010609030101010101" pitchFamily="49" charset="-122"/>
              </a:rPr>
              <a:t> 0;</a:t>
            </a:r>
          </a:p>
          <a:p>
            <a:r>
              <a:rPr lang="en-US" sz="2400" dirty="0">
                <a:solidFill>
                  <a:srgbClr val="0000FF"/>
                </a:solidFill>
                <a:latin typeface="新宋体" panose="02010609030101010101" pitchFamily="49" charset="-122"/>
                <a:ea typeface="新宋体" panose="02010609030101010101" pitchFamily="49" charset="-122"/>
              </a:rPr>
              <a:t>	else</a:t>
            </a:r>
            <a:endParaRPr lang="en-US" sz="2400" dirty="0">
              <a:solidFill>
                <a:srgbClr val="000000"/>
              </a:solidFill>
              <a:latin typeface="新宋体" panose="02010609030101010101" pitchFamily="49" charset="-122"/>
              <a:ea typeface="新宋体" panose="02010609030101010101" pitchFamily="49" charset="-122"/>
            </a:endParaRPr>
          </a:p>
          <a:p>
            <a:r>
              <a:rPr lang="en-US" sz="2400" dirty="0">
                <a:solidFill>
                  <a:srgbClr val="0000FF"/>
                </a:solidFill>
                <a:latin typeface="新宋体" panose="02010609030101010101" pitchFamily="49" charset="-122"/>
                <a:ea typeface="新宋体" panose="02010609030101010101" pitchFamily="49" charset="-122"/>
              </a:rPr>
              <a:t>		return</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000000"/>
                </a:solidFill>
                <a:latin typeface="新宋体" panose="02010609030101010101" pitchFamily="49" charset="-122"/>
                <a:ea typeface="新宋体" panose="02010609030101010101" pitchFamily="49" charset="-122"/>
              </a:rPr>
              <a:t>i</a:t>
            </a:r>
            <a:r>
              <a:rPr lang="en-US" sz="2400" dirty="0">
                <a:solidFill>
                  <a:srgbClr val="000000"/>
                </a:solidFill>
                <a:latin typeface="新宋体" panose="02010609030101010101" pitchFamily="49" charset="-122"/>
                <a:ea typeface="新宋体" panose="02010609030101010101" pitchFamily="49" charset="-122"/>
              </a:rPr>
              <a:t> + 1;</a:t>
            </a:r>
          </a:p>
          <a:p>
            <a:r>
              <a:rPr lang="en-US" sz="2400" dirty="0">
                <a:solidFill>
                  <a:srgbClr val="000000"/>
                </a:solidFill>
                <a:latin typeface="新宋体" panose="02010609030101010101" pitchFamily="49" charset="-122"/>
                <a:ea typeface="新宋体" panose="02010609030101010101" pitchFamily="49" charset="-122"/>
              </a:rPr>
              <a:t>}</a:t>
            </a:r>
            <a:endParaRPr lang="en-US" sz="2400" dirty="0"/>
          </a:p>
        </p:txBody>
      </p:sp>
      <p:sp>
        <p:nvSpPr>
          <p:cNvPr id="3" name="标题 2"/>
          <p:cNvSpPr>
            <a:spLocks noGrp="1"/>
          </p:cNvSpPr>
          <p:nvPr>
            <p:ph type="title"/>
          </p:nvPr>
        </p:nvSpPr>
        <p:spPr/>
        <p:txBody>
          <a:bodyPr/>
          <a:lstStyle/>
          <a:p>
            <a:r>
              <a:rPr lang="en-US" dirty="0"/>
              <a:t>0</a:t>
            </a:r>
            <a:r>
              <a:rPr lang="zh-CN" altLang="en-US" dirty="0"/>
              <a:t>号位置放元素，监视哨在后</a:t>
            </a:r>
            <a:endParaRPr lang="en-US" dirty="0"/>
          </a:p>
        </p:txBody>
      </p:sp>
    </p:spTree>
    <p:extLst>
      <p:ext uri="{BB962C8B-B14F-4D97-AF65-F5344CB8AC3E}">
        <p14:creationId xmlns:p14="http://schemas.microsoft.com/office/powerpoint/2010/main" val="71170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9831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性能分析</a:t>
            </a:r>
          </a:p>
        </p:txBody>
      </p:sp>
      <p:grpSp>
        <p:nvGrpSpPr>
          <p:cNvPr id="5" name="组合 4"/>
          <p:cNvGrpSpPr/>
          <p:nvPr/>
        </p:nvGrpSpPr>
        <p:grpSpPr>
          <a:xfrm>
            <a:off x="1351818" y="1098924"/>
            <a:ext cx="5323410" cy="1487947"/>
            <a:chOff x="6176313" y="2050989"/>
            <a:chExt cx="5323410" cy="1487947"/>
          </a:xfrm>
        </p:grpSpPr>
        <p:graphicFrame>
          <p:nvGraphicFramePr>
            <p:cNvPr id="3" name="对象 2"/>
            <p:cNvGraphicFramePr>
              <a:graphicFrameLocks noChangeAspect="1"/>
            </p:cNvGraphicFramePr>
            <p:nvPr/>
          </p:nvGraphicFramePr>
          <p:xfrm>
            <a:off x="6582728" y="2574209"/>
            <a:ext cx="4916995" cy="964727"/>
          </p:xfrm>
          <a:graphic>
            <a:graphicData uri="http://schemas.openxmlformats.org/presentationml/2006/ole">
              <mc:AlternateContent xmlns:mc="http://schemas.openxmlformats.org/markup-compatibility/2006">
                <mc:Choice xmlns:v="urn:schemas-microsoft-com:vml" Requires="v">
                  <p:oleObj name="公式" r:id="rId2" imgW="48158400" imgH="9448800" progId="">
                    <p:embed/>
                  </p:oleObj>
                </mc:Choice>
                <mc:Fallback>
                  <p:oleObj name="公式" r:id="rId2" imgW="48158400" imgH="9448800" progId="">
                    <p:embed/>
                    <p:pic>
                      <p:nvPicPr>
                        <p:cNvPr id="0" name=""/>
                        <p:cNvPicPr>
                          <a:picLocks noChangeAspect="1"/>
                        </p:cNvPicPr>
                        <p:nvPr/>
                      </p:nvPicPr>
                      <p:blipFill>
                        <a:blip r:embed="rId3"/>
                        <a:stretch>
                          <a:fillRect/>
                        </a:stretch>
                      </p:blipFill>
                      <p:spPr>
                        <a:xfrm>
                          <a:off x="6582728" y="2574209"/>
                          <a:ext cx="4916995" cy="964727"/>
                        </a:xfrm>
                        <a:prstGeom prst="rect">
                          <a:avLst/>
                        </a:prstGeom>
                        <a:noFill/>
                        <a:ln w="9525">
                          <a:noFill/>
                        </a:ln>
                      </p:spPr>
                    </p:pic>
                  </p:oleObj>
                </mc:Fallback>
              </mc:AlternateContent>
            </a:graphicData>
          </a:graphic>
        </p:graphicFrame>
        <p:sp>
          <p:nvSpPr>
            <p:cNvPr id="83" name="Text Box 4"/>
            <p:cNvSpPr txBox="1">
              <a:spLocks noChangeArrowheads="1"/>
            </p:cNvSpPr>
            <p:nvPr/>
          </p:nvSpPr>
          <p:spPr bwMode="auto">
            <a:xfrm>
              <a:off x="6176313" y="2050989"/>
              <a:ext cx="1778967" cy="523220"/>
            </a:xfrm>
            <a:prstGeom prst="rect">
              <a:avLst/>
            </a:prstGeom>
            <a:noFill/>
            <a:ln>
              <a:noFill/>
            </a:ln>
            <a:effectLst/>
          </p:spPr>
          <p:txBody>
            <a:bodyPr wrap="square">
              <a:spAutoFit/>
            </a:bodyPr>
            <a:lstStyle/>
            <a:p>
              <a:pPr algn="l">
                <a:spcBef>
                  <a:spcPct val="50000"/>
                </a:spcBef>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查找成功</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p:cNvGrpSpPr/>
          <p:nvPr/>
        </p:nvGrpSpPr>
        <p:grpSpPr>
          <a:xfrm>
            <a:off x="7474539" y="1098924"/>
            <a:ext cx="2205688" cy="1113915"/>
            <a:chOff x="6176312" y="3696909"/>
            <a:chExt cx="2205688" cy="1113915"/>
          </a:xfrm>
        </p:grpSpPr>
        <p:sp>
          <p:nvSpPr>
            <p:cNvPr id="84" name="Text Box 4"/>
            <p:cNvSpPr txBox="1">
              <a:spLocks noChangeArrowheads="1"/>
            </p:cNvSpPr>
            <p:nvPr/>
          </p:nvSpPr>
          <p:spPr bwMode="auto">
            <a:xfrm>
              <a:off x="6176312" y="3696909"/>
              <a:ext cx="2205688" cy="523220"/>
            </a:xfrm>
            <a:prstGeom prst="rect">
              <a:avLst/>
            </a:prstGeom>
            <a:noFill/>
            <a:ln>
              <a:noFill/>
            </a:ln>
            <a:effectLst/>
          </p:spPr>
          <p:txBody>
            <a:bodyPr wrap="square">
              <a:spAutoFit/>
            </a:bodyPr>
            <a:lstStyle/>
            <a:p>
              <a:pPr algn="l">
                <a:spcBef>
                  <a:spcPct val="50000"/>
                </a:spcBef>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查找不成功</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6582728" y="4344099"/>
            <a:ext cx="1585912" cy="466725"/>
          </p:xfrm>
          <a:graphic>
            <a:graphicData uri="http://schemas.openxmlformats.org/presentationml/2006/ole">
              <mc:AlternateContent xmlns:mc="http://schemas.openxmlformats.org/markup-compatibility/2006">
                <mc:Choice xmlns:v="urn:schemas-microsoft-com:vml" Requires="v">
                  <p:oleObj name="公式" r:id="rId4" imgW="15544800" imgH="4572000" progId="">
                    <p:embed/>
                  </p:oleObj>
                </mc:Choice>
                <mc:Fallback>
                  <p:oleObj name="公式" r:id="rId4" imgW="15544800" imgH="4572000" progId="">
                    <p:embed/>
                    <p:pic>
                      <p:nvPicPr>
                        <p:cNvPr id="0" name=""/>
                        <p:cNvPicPr>
                          <a:picLocks noChangeAspect="1"/>
                        </p:cNvPicPr>
                        <p:nvPr/>
                      </p:nvPicPr>
                      <p:blipFill>
                        <a:blip r:embed="rId5"/>
                        <a:stretch>
                          <a:fillRect/>
                        </a:stretch>
                      </p:blipFill>
                      <p:spPr>
                        <a:xfrm>
                          <a:off x="6582728" y="4344099"/>
                          <a:ext cx="1585912" cy="466725"/>
                        </a:xfrm>
                        <a:prstGeom prst="rect">
                          <a:avLst/>
                        </a:prstGeom>
                        <a:noFill/>
                        <a:ln w="9525">
                          <a:noFill/>
                        </a:ln>
                      </p:spPr>
                    </p:pic>
                  </p:oleObj>
                </mc:Fallback>
              </mc:AlternateContent>
            </a:graphicData>
          </a:graphic>
        </p:graphicFrame>
      </p:grpSp>
      <p:grpSp>
        <p:nvGrpSpPr>
          <p:cNvPr id="11" name="组合 10"/>
          <p:cNvGrpSpPr/>
          <p:nvPr/>
        </p:nvGrpSpPr>
        <p:grpSpPr>
          <a:xfrm>
            <a:off x="810597" y="2999283"/>
            <a:ext cx="10731430" cy="1104471"/>
            <a:chOff x="668090" y="899043"/>
            <a:chExt cx="10731430" cy="1104471"/>
          </a:xfrm>
        </p:grpSpPr>
        <p:sp>
          <p:nvSpPr>
            <p:cNvPr id="12" name="Rectangle 4"/>
            <p:cNvSpPr>
              <a:spLocks noChangeArrowheads="1"/>
            </p:cNvSpPr>
            <p:nvPr/>
          </p:nvSpPr>
          <p:spPr bwMode="auto">
            <a:xfrm>
              <a:off x="1270794" y="1467983"/>
              <a:ext cx="1012872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rIns="0" anchor="ctr">
              <a:spAutoFit/>
            </a:bodyPr>
            <a:lstStyle/>
            <a:p>
              <a:pPr algn="l" eaLnBrk="0" hangingPunct="0">
                <a:lnSpc>
                  <a:spcPct val="120000"/>
                </a:lnSpc>
              </a:pPr>
              <a:r>
                <a:rPr lang="zh-CN" altLang="en-US" sz="2400" dirty="0">
                  <a:solidFill>
                    <a:srgbClr val="404040"/>
                  </a:solidFill>
                  <a:latin typeface="微软雅黑" panose="020B0503020204020204" pitchFamily="34" charset="-122"/>
                  <a:ea typeface="微软雅黑" panose="020B0503020204020204" pitchFamily="34" charset="-122"/>
                </a:rPr>
                <a:t>特别是当待查找集合中</a:t>
              </a:r>
              <a:r>
                <a:rPr lang="zh-CN" altLang="en-US" sz="2400" b="1" dirty="0">
                  <a:solidFill>
                    <a:srgbClr val="B42D2D"/>
                  </a:solidFill>
                  <a:latin typeface="微软雅黑" panose="020B0503020204020204" pitchFamily="34" charset="-122"/>
                  <a:ea typeface="微软雅黑" panose="020B0503020204020204" pitchFamily="34" charset="-122"/>
                </a:rPr>
                <a:t>元素较多</a:t>
              </a:r>
              <a:r>
                <a:rPr lang="zh-CN" altLang="en-US" sz="2400" dirty="0">
                  <a:solidFill>
                    <a:srgbClr val="404040"/>
                  </a:solidFill>
                  <a:latin typeface="微软雅黑" panose="020B0503020204020204" pitchFamily="34" charset="-122"/>
                  <a:ea typeface="微软雅黑" panose="020B0503020204020204" pitchFamily="34" charset="-122"/>
                </a:rPr>
                <a:t>时，不推荐使用顺序查找</a:t>
              </a:r>
            </a:p>
          </p:txBody>
        </p:sp>
        <p:grpSp>
          <p:nvGrpSpPr>
            <p:cNvPr id="13" name="组合 12"/>
            <p:cNvGrpSpPr/>
            <p:nvPr/>
          </p:nvGrpSpPr>
          <p:grpSpPr>
            <a:xfrm>
              <a:off x="668090" y="899043"/>
              <a:ext cx="7003504" cy="523220"/>
              <a:chOff x="668090" y="899043"/>
              <a:chExt cx="7003504" cy="523220"/>
            </a:xfrm>
          </p:grpSpPr>
          <p:sp>
            <p:nvSpPr>
              <p:cNvPr id="14" name="Freeform 84"/>
              <p:cNvSpPr/>
              <p:nvPr/>
            </p:nvSpPr>
            <p:spPr bwMode="auto">
              <a:xfrm>
                <a:off x="668090" y="96612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5" name="Text Box 6"/>
              <p:cNvSpPr txBox="1">
                <a:spLocks noChangeArrowheads="1"/>
              </p:cNvSpPr>
              <p:nvPr/>
            </p:nvSpPr>
            <p:spPr bwMode="auto">
              <a:xfrm>
                <a:off x="1270794" y="899043"/>
                <a:ext cx="6400800" cy="52322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缺点</a:t>
                </a:r>
                <a:r>
                  <a:rPr lang="zh-CN" altLang="en-US" sz="2800" dirty="0">
                    <a:solidFill>
                      <a:srgbClr val="404040"/>
                    </a:solidFill>
                    <a:latin typeface="微软雅黑" panose="020B0503020204020204" pitchFamily="34" charset="-122"/>
                    <a:ea typeface="微软雅黑" panose="020B0503020204020204" pitchFamily="34" charset="-122"/>
                  </a:rPr>
                  <a:t>：查找效率较低</a:t>
                </a:r>
              </a:p>
            </p:txBody>
          </p:sp>
        </p:grpSp>
      </p:grpSp>
      <p:grpSp>
        <p:nvGrpSpPr>
          <p:cNvPr id="16" name="组合 15"/>
          <p:cNvGrpSpPr/>
          <p:nvPr/>
        </p:nvGrpSpPr>
        <p:grpSpPr>
          <a:xfrm>
            <a:off x="811155" y="4340403"/>
            <a:ext cx="10699835" cy="1624497"/>
            <a:chOff x="668648" y="2240163"/>
            <a:chExt cx="10699835" cy="1624497"/>
          </a:xfrm>
        </p:grpSpPr>
        <p:sp>
          <p:nvSpPr>
            <p:cNvPr id="17" name="Rectangle 7"/>
            <p:cNvSpPr>
              <a:spLocks noChangeArrowheads="1"/>
            </p:cNvSpPr>
            <p:nvPr/>
          </p:nvSpPr>
          <p:spPr bwMode="auto">
            <a:xfrm>
              <a:off x="1240314" y="2874645"/>
              <a:ext cx="10128169" cy="990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）对记录表的存储结构没有要求，</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顺序存储和链接存储均可</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ts val="35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）对表中记录的有序性也没有要求，</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无论记录是否按关键码有序均可</a:t>
              </a:r>
            </a:p>
          </p:txBody>
        </p:sp>
        <p:grpSp>
          <p:nvGrpSpPr>
            <p:cNvPr id="18" name="组合 17"/>
            <p:cNvGrpSpPr/>
            <p:nvPr/>
          </p:nvGrpSpPr>
          <p:grpSpPr>
            <a:xfrm>
              <a:off x="668648" y="2240163"/>
              <a:ext cx="8268976" cy="523220"/>
              <a:chOff x="668090" y="899043"/>
              <a:chExt cx="8268976" cy="523220"/>
            </a:xfrm>
          </p:grpSpPr>
          <p:sp>
            <p:nvSpPr>
              <p:cNvPr id="19" name="Freeform 84"/>
              <p:cNvSpPr/>
              <p:nvPr/>
            </p:nvSpPr>
            <p:spPr bwMode="auto">
              <a:xfrm>
                <a:off x="668090" y="96612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0" name="Text Box 6"/>
              <p:cNvSpPr txBox="1">
                <a:spLocks noChangeArrowheads="1"/>
              </p:cNvSpPr>
              <p:nvPr/>
            </p:nvSpPr>
            <p:spPr bwMode="auto">
              <a:xfrm>
                <a:off x="1270793" y="899043"/>
                <a:ext cx="7666273" cy="52322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优点</a:t>
                </a:r>
                <a:r>
                  <a:rPr lang="zh-CN" altLang="en-US" sz="2800" dirty="0">
                    <a:solidFill>
                      <a:srgbClr val="404040"/>
                    </a:solidFill>
                    <a:latin typeface="微软雅黑" panose="020B0503020204020204" pitchFamily="34" charset="-122"/>
                    <a:ea typeface="微软雅黑" panose="020B0503020204020204" pitchFamily="34" charset="-122"/>
                  </a:rPr>
                  <a:t>：算法简单而且使用面广</a:t>
                </a:r>
              </a:p>
            </p:txBody>
          </p:sp>
        </p:grpSp>
      </p:grpSp>
    </p:spTree>
    <p:extLst>
      <p:ext uri="{BB962C8B-B14F-4D97-AF65-F5344CB8AC3E}">
        <p14:creationId xmlns:p14="http://schemas.microsoft.com/office/powerpoint/2010/main" val="36840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16564" y="303973"/>
            <a:ext cx="10231105" cy="648377"/>
          </a:xfrm>
        </p:spPr>
        <p:txBody>
          <a:bodyPr>
            <a:normAutofit fontScale="90000"/>
          </a:bodyPr>
          <a:lstStyle/>
          <a:p>
            <a:r>
              <a:rPr lang="zh-CN" altLang="en-US" dirty="0"/>
              <a:t>主要学习内容</a:t>
            </a:r>
          </a:p>
        </p:txBody>
      </p:sp>
      <p:sp>
        <p:nvSpPr>
          <p:cNvPr id="14" name="圆角矩形 13"/>
          <p:cNvSpPr/>
          <p:nvPr/>
        </p:nvSpPr>
        <p:spPr>
          <a:xfrm>
            <a:off x="2107686" y="1204948"/>
            <a:ext cx="871688" cy="64807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184" tIns="58591" rIns="117184" bIns="5859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599" b="1" i="0" u="none" strike="noStrike" kern="1200" cap="none" spc="0" normalizeH="0" baseline="0" noProof="0" dirty="0">
                <a:ln>
                  <a:noFill/>
                </a:ln>
                <a:solidFill>
                  <a:prstClr val="black"/>
                </a:solidFill>
                <a:effectLst/>
                <a:uLnTx/>
                <a:uFillTx/>
                <a:latin typeface="Verdana"/>
                <a:ea typeface="+mn-ea"/>
                <a:cs typeface="+mn-cs"/>
              </a:rPr>
              <a:t>1</a:t>
            </a:r>
            <a:endParaRPr kumimoji="0" lang="zh-CN" altLang="en-US" sz="3599" b="1" i="0" u="none" strike="noStrike" kern="1200" cap="none" spc="0" normalizeH="0" baseline="0" noProof="0" dirty="0">
              <a:ln>
                <a:noFill/>
              </a:ln>
              <a:solidFill>
                <a:prstClr val="black"/>
              </a:solidFill>
              <a:effectLst/>
              <a:uLnTx/>
              <a:uFillTx/>
              <a:latin typeface="Verdana"/>
              <a:ea typeface="+mn-ea"/>
              <a:cs typeface="+mn-cs"/>
            </a:endParaRPr>
          </a:p>
        </p:txBody>
      </p:sp>
      <p:sp>
        <p:nvSpPr>
          <p:cNvPr id="15" name="圆角矩形 14"/>
          <p:cNvSpPr/>
          <p:nvPr/>
        </p:nvSpPr>
        <p:spPr>
          <a:xfrm>
            <a:off x="3096282" y="1197273"/>
            <a:ext cx="7131747" cy="655751"/>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184" tIns="58591" rIns="117184" bIns="58591"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599" b="1" i="0" u="none" strike="noStrike" kern="1200" cap="none" spc="0" normalizeH="0" baseline="0" noProof="0">
                <a:ln>
                  <a:noFill/>
                </a:ln>
                <a:solidFill>
                  <a:srgbClr val="000000"/>
                </a:solidFill>
                <a:effectLst/>
                <a:uLnTx/>
                <a:uFillTx/>
                <a:latin typeface="Verdana"/>
                <a:ea typeface="+mn-ea"/>
                <a:cs typeface="+mn-cs"/>
              </a:rPr>
              <a:t>概述</a:t>
            </a:r>
            <a:endParaRPr kumimoji="0" lang="zh-CN" altLang="en-US" sz="3599" b="1" i="0" u="none" strike="noStrike" kern="1200" cap="none" spc="0" normalizeH="0" baseline="0" noProof="0" dirty="0">
              <a:ln>
                <a:noFill/>
              </a:ln>
              <a:solidFill>
                <a:srgbClr val="000000"/>
              </a:solidFill>
              <a:effectLst/>
              <a:uLnTx/>
              <a:uFillTx/>
              <a:latin typeface="Verdana"/>
              <a:ea typeface="+mn-ea"/>
              <a:cs typeface="+mn-cs"/>
            </a:endParaRPr>
          </a:p>
        </p:txBody>
      </p:sp>
      <p:sp>
        <p:nvSpPr>
          <p:cNvPr id="16" name="圆角矩形 15"/>
          <p:cNvSpPr/>
          <p:nvPr/>
        </p:nvSpPr>
        <p:spPr>
          <a:xfrm>
            <a:off x="2107686" y="2113757"/>
            <a:ext cx="871688" cy="64807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184" tIns="58591" rIns="117184" bIns="5859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599" b="1" i="0" u="none" strike="noStrike" kern="1200" cap="none" spc="0" normalizeH="0" baseline="0" noProof="0">
                <a:ln>
                  <a:noFill/>
                </a:ln>
                <a:solidFill>
                  <a:prstClr val="black"/>
                </a:solidFill>
                <a:effectLst/>
                <a:uLnTx/>
                <a:uFillTx/>
                <a:latin typeface="Verdana"/>
                <a:ea typeface="+mn-ea"/>
                <a:cs typeface="+mn-cs"/>
              </a:rPr>
              <a:t>2</a:t>
            </a:r>
            <a:endParaRPr kumimoji="0" lang="zh-CN" altLang="en-US" sz="3599" b="1" i="0" u="none" strike="noStrike" kern="1200" cap="none" spc="0" normalizeH="0" baseline="0" noProof="0" dirty="0">
              <a:ln>
                <a:noFill/>
              </a:ln>
              <a:solidFill>
                <a:prstClr val="black"/>
              </a:solidFill>
              <a:effectLst/>
              <a:uLnTx/>
              <a:uFillTx/>
              <a:latin typeface="Verdana"/>
              <a:ea typeface="+mn-ea"/>
              <a:cs typeface="+mn-cs"/>
            </a:endParaRPr>
          </a:p>
        </p:txBody>
      </p:sp>
      <p:sp>
        <p:nvSpPr>
          <p:cNvPr id="21" name="圆角矩形 20"/>
          <p:cNvSpPr/>
          <p:nvPr/>
        </p:nvSpPr>
        <p:spPr>
          <a:xfrm>
            <a:off x="3096282" y="2106083"/>
            <a:ext cx="7131747" cy="655751"/>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184" tIns="58591" rIns="117184" bIns="58591"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599" b="1" i="0" u="none" strike="noStrike" kern="1200" cap="none" spc="0" normalizeH="0" baseline="0" noProof="0">
                <a:ln>
                  <a:noFill/>
                </a:ln>
                <a:solidFill>
                  <a:srgbClr val="000000"/>
                </a:solidFill>
                <a:effectLst/>
                <a:uLnTx/>
                <a:uFillTx/>
                <a:latin typeface="Verdana"/>
                <a:ea typeface="+mn-ea"/>
                <a:cs typeface="+mn-cs"/>
              </a:rPr>
              <a:t>线性表下的查找</a:t>
            </a:r>
            <a:endParaRPr kumimoji="0" lang="zh-CN" altLang="en-US" sz="3599" b="1" i="0" u="none" strike="noStrike" kern="1200" cap="none" spc="0" normalizeH="0" baseline="0" noProof="0" dirty="0">
              <a:ln>
                <a:noFill/>
              </a:ln>
              <a:solidFill>
                <a:srgbClr val="000000"/>
              </a:solidFill>
              <a:effectLst/>
              <a:uLnTx/>
              <a:uFillTx/>
              <a:latin typeface="Verdana"/>
              <a:ea typeface="+mn-ea"/>
              <a:cs typeface="+mn-cs"/>
            </a:endParaRPr>
          </a:p>
        </p:txBody>
      </p:sp>
      <p:sp>
        <p:nvSpPr>
          <p:cNvPr id="25" name="圆角矩形 24"/>
          <p:cNvSpPr/>
          <p:nvPr/>
        </p:nvSpPr>
        <p:spPr>
          <a:xfrm>
            <a:off x="3096283" y="3049469"/>
            <a:ext cx="7131747" cy="655751"/>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184" tIns="58591" rIns="117184" bIns="58591"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599" b="1" i="0" u="none" strike="noStrike" kern="1200" cap="none" spc="0" normalizeH="0" baseline="0" noProof="0">
                <a:ln>
                  <a:noFill/>
                </a:ln>
                <a:solidFill>
                  <a:prstClr val="black"/>
                </a:solidFill>
                <a:effectLst/>
                <a:uLnTx/>
                <a:uFillTx/>
                <a:latin typeface="Verdana"/>
                <a:ea typeface="+mn-ea"/>
                <a:cs typeface="+mn-cs"/>
              </a:rPr>
              <a:t>二叉树下的查找</a:t>
            </a:r>
          </a:p>
        </p:txBody>
      </p:sp>
      <p:sp>
        <p:nvSpPr>
          <p:cNvPr id="27" name="圆角矩形 26"/>
          <p:cNvSpPr/>
          <p:nvPr/>
        </p:nvSpPr>
        <p:spPr>
          <a:xfrm>
            <a:off x="2104136" y="3049466"/>
            <a:ext cx="871688" cy="64840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184" tIns="58591" rIns="117184" bIns="5859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599" b="1" i="0" u="none" strike="noStrike" kern="1200" cap="none" spc="0" normalizeH="0" baseline="0" noProof="0">
                <a:ln>
                  <a:noFill/>
                </a:ln>
                <a:solidFill>
                  <a:prstClr val="black"/>
                </a:solidFill>
                <a:effectLst/>
                <a:uLnTx/>
                <a:uFillTx/>
                <a:latin typeface="Verdana"/>
                <a:ea typeface="+mn-ea"/>
                <a:cs typeface="+mn-cs"/>
              </a:rPr>
              <a:t>3</a:t>
            </a:r>
            <a:endParaRPr kumimoji="0" lang="zh-CN" altLang="en-US" sz="3599" b="1" i="0" u="none" strike="noStrike" kern="1200" cap="none" spc="0" normalizeH="0" baseline="0" noProof="0" dirty="0">
              <a:ln>
                <a:noFill/>
              </a:ln>
              <a:solidFill>
                <a:prstClr val="black"/>
              </a:solidFill>
              <a:effectLst/>
              <a:uLnTx/>
              <a:uFillTx/>
              <a:latin typeface="Verdana"/>
              <a:ea typeface="+mn-ea"/>
              <a:cs typeface="+mn-cs"/>
            </a:endParaRPr>
          </a:p>
        </p:txBody>
      </p:sp>
      <p:sp>
        <p:nvSpPr>
          <p:cNvPr id="30" name="圆角矩形 29"/>
          <p:cNvSpPr/>
          <p:nvPr/>
        </p:nvSpPr>
        <p:spPr>
          <a:xfrm>
            <a:off x="2104136" y="4070412"/>
            <a:ext cx="871688" cy="64840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184" tIns="58591" rIns="117184" bIns="5859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599" b="1" i="0" u="none" strike="noStrike" kern="1200" cap="none" spc="0" normalizeH="0" baseline="0" noProof="0">
                <a:ln>
                  <a:noFill/>
                </a:ln>
                <a:solidFill>
                  <a:prstClr val="black"/>
                </a:solidFill>
                <a:effectLst/>
                <a:uLnTx/>
                <a:uFillTx/>
                <a:latin typeface="Verdana"/>
                <a:ea typeface="+mn-ea"/>
                <a:cs typeface="+mn-cs"/>
              </a:rPr>
              <a:t>4</a:t>
            </a:r>
            <a:endParaRPr kumimoji="0" lang="zh-CN" altLang="en-US" sz="3599" b="1" i="0" u="none" strike="noStrike" kern="1200" cap="none" spc="0" normalizeH="0" baseline="0" noProof="0" dirty="0">
              <a:ln>
                <a:noFill/>
              </a:ln>
              <a:solidFill>
                <a:prstClr val="black"/>
              </a:solidFill>
              <a:effectLst/>
              <a:uLnTx/>
              <a:uFillTx/>
              <a:latin typeface="Verdana"/>
              <a:ea typeface="+mn-ea"/>
              <a:cs typeface="+mn-cs"/>
            </a:endParaRPr>
          </a:p>
        </p:txBody>
      </p:sp>
      <p:sp>
        <p:nvSpPr>
          <p:cNvPr id="31" name="圆角矩形 30"/>
          <p:cNvSpPr/>
          <p:nvPr/>
        </p:nvSpPr>
        <p:spPr>
          <a:xfrm>
            <a:off x="3096283" y="4070738"/>
            <a:ext cx="7131747" cy="64807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184" tIns="58591" rIns="117184" bIns="58591"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599" b="1" i="0" u="none" strike="noStrike" kern="1200" cap="none" spc="0" normalizeH="0" baseline="0" noProof="0">
                <a:ln>
                  <a:noFill/>
                </a:ln>
                <a:solidFill>
                  <a:prstClr val="black"/>
                </a:solidFill>
                <a:effectLst/>
                <a:uLnTx/>
                <a:uFillTx/>
                <a:latin typeface="Verdana"/>
                <a:ea typeface="+mn-ea"/>
                <a:cs typeface="+mn-cs"/>
              </a:rPr>
              <a:t>哈希表查找</a:t>
            </a:r>
          </a:p>
        </p:txBody>
      </p:sp>
      <p:sp>
        <p:nvSpPr>
          <p:cNvPr id="34" name="圆角矩形 33"/>
          <p:cNvSpPr/>
          <p:nvPr/>
        </p:nvSpPr>
        <p:spPr>
          <a:xfrm>
            <a:off x="2136513" y="5084322"/>
            <a:ext cx="871688" cy="64840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184" tIns="58591" rIns="117184" bIns="5859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599" b="1" i="0" u="none" strike="noStrike" kern="1200" cap="none" spc="0" normalizeH="0" baseline="0" noProof="0">
                <a:ln>
                  <a:noFill/>
                </a:ln>
                <a:solidFill>
                  <a:prstClr val="black"/>
                </a:solidFill>
                <a:effectLst/>
                <a:uLnTx/>
                <a:uFillTx/>
                <a:latin typeface="Verdana"/>
                <a:ea typeface="+mn-ea"/>
                <a:cs typeface="+mn-cs"/>
              </a:rPr>
              <a:t>5</a:t>
            </a:r>
            <a:endParaRPr kumimoji="0" lang="zh-CN" altLang="en-US" sz="3599" b="1" i="0" u="none" strike="noStrike" kern="1200" cap="none" spc="0" normalizeH="0" baseline="0" noProof="0" dirty="0">
              <a:ln>
                <a:noFill/>
              </a:ln>
              <a:solidFill>
                <a:prstClr val="black"/>
              </a:solidFill>
              <a:effectLst/>
              <a:uLnTx/>
              <a:uFillTx/>
              <a:latin typeface="Verdana"/>
              <a:ea typeface="+mn-ea"/>
              <a:cs typeface="+mn-cs"/>
            </a:endParaRPr>
          </a:p>
        </p:txBody>
      </p:sp>
      <p:sp>
        <p:nvSpPr>
          <p:cNvPr id="35" name="圆角矩形 34"/>
          <p:cNvSpPr/>
          <p:nvPr/>
        </p:nvSpPr>
        <p:spPr>
          <a:xfrm>
            <a:off x="3128660" y="5084649"/>
            <a:ext cx="7131747" cy="64807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184" tIns="58591" rIns="117184" bIns="58591"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599" b="1" i="0" u="none" strike="noStrike" kern="1200" cap="none" spc="0" normalizeH="0" baseline="0" noProof="0" dirty="0">
                <a:ln>
                  <a:noFill/>
                </a:ln>
                <a:solidFill>
                  <a:prstClr val="black"/>
                </a:solidFill>
                <a:effectLst/>
                <a:uLnTx/>
                <a:uFillTx/>
                <a:latin typeface="Verdana"/>
                <a:ea typeface="+mn-ea"/>
                <a:cs typeface="+mn-cs"/>
              </a:rPr>
              <a:t>高级语言中的集合和字典</a:t>
            </a:r>
          </a:p>
        </p:txBody>
      </p:sp>
    </p:spTree>
    <p:extLst>
      <p:ext uri="{BB962C8B-B14F-4D97-AF65-F5344CB8AC3E}">
        <p14:creationId xmlns:p14="http://schemas.microsoft.com/office/powerpoint/2010/main" val="27705014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1" grpId="0" animBg="1"/>
      <p:bldP spid="25" grpId="0" animBg="1"/>
      <p:bldP spid="27" grpId="0" animBg="1"/>
      <p:bldP spid="30" grpId="0" animBg="1"/>
      <p:bldP spid="31" grpId="0" animBg="1"/>
      <p:bldP spid="34" grpId="0" animBg="1"/>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1. 设置哨兵可以在数量级上提高顺序查找的时间性能。</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 </a:t>
            </a:r>
          </a:p>
        </p:txBody>
      </p:sp>
      <p:sp>
        <p:nvSpPr>
          <p:cNvPr id="10" name="椭圆 9"/>
          <p:cNvSpPr>
            <a:spLocks noChangeAspect="1"/>
          </p:cNvSpPr>
          <p:nvPr>
            <p:custDataLst>
              <p:tags r:id="rId5"/>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4" name="圆角矩形 13"/>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9" name="组合 18"/>
          <p:cNvGrpSpPr/>
          <p:nvPr>
            <p:custDataLst>
              <p:tags r:id="rId8"/>
            </p:custDataLst>
          </p:nvPr>
        </p:nvGrpSpPr>
        <p:grpSpPr>
          <a:xfrm>
            <a:off x="0"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49214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2. 顺序查找的效率较低，一般不采用顺序查找技术。</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 </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82114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3. 在数组中进行顺序查找，平均要比较大约一半元素，因此平均时间性能是O(n/2)。</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9295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4. 在数组中进行顺序查找，查找不成功的时间复杂度是O(n)。</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73347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3381156" y="3981332"/>
            <a:ext cx="5657850" cy="553998"/>
          </a:xfrm>
          <a:prstGeom prst="rect">
            <a:avLst/>
          </a:prstGeom>
        </p:spPr>
        <p:txBody>
          <a:bodyPr wrap="square">
            <a:spAutoFit/>
          </a:bodyPr>
          <a:lstStyle/>
          <a:p>
            <a:pPr algn="ctr">
              <a:lnSpc>
                <a:spcPct val="150000"/>
              </a:lnSpc>
              <a:spcBef>
                <a:spcPct val="50000"/>
              </a:spcBef>
            </a:pPr>
            <a:r>
              <a:rPr lang="en-US" altLang="zh-CN" sz="2000" b="1" dirty="0">
                <a:solidFill>
                  <a:schemeClr val="bg1"/>
                </a:solidFill>
                <a:latin typeface="Microsoft YaHei UI" panose="020B0503020204020204" pitchFamily="34" charset="-122"/>
                <a:ea typeface="Microsoft YaHei UI" panose="020B0503020204020204" pitchFamily="34" charset="-122"/>
              </a:rPr>
              <a:t>7-2-3    </a:t>
            </a:r>
            <a:r>
              <a:rPr lang="zh-CN" altLang="en-US" sz="2000" b="1" dirty="0">
                <a:solidFill>
                  <a:schemeClr val="bg1"/>
                </a:solidFill>
                <a:latin typeface="Microsoft YaHei UI" panose="020B0503020204020204" pitchFamily="34" charset="-122"/>
                <a:ea typeface="Microsoft YaHei UI" panose="020B0503020204020204" pitchFamily="34" charset="-122"/>
              </a:rPr>
              <a:t>折半查找（二分查找）</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rPr>
              <a:t>第七章    查找技术</a:t>
            </a:r>
          </a:p>
        </p:txBody>
      </p:sp>
    </p:spTree>
    <p:extLst>
      <p:ext uri="{BB962C8B-B14F-4D97-AF65-F5344CB8AC3E}">
        <p14:creationId xmlns:p14="http://schemas.microsoft.com/office/powerpoint/2010/main" val="4046487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64746" y="1714763"/>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19"/>
          <p:cNvSpPr txBox="1">
            <a:spLocks noChangeArrowheads="1"/>
          </p:cNvSpPr>
          <p:nvPr/>
        </p:nvSpPr>
        <p:spPr bwMode="auto">
          <a:xfrm>
            <a:off x="2709862" y="164945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折半查找的基本思想</a:t>
            </a:r>
          </a:p>
        </p:txBody>
      </p:sp>
      <p:sp>
        <p:nvSpPr>
          <p:cNvPr id="37" name="Rounded Rectangle 10"/>
          <p:cNvSpPr/>
          <p:nvPr/>
        </p:nvSpPr>
        <p:spPr>
          <a:xfrm>
            <a:off x="542924" y="100964"/>
            <a:ext cx="1997075"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744849" y="4634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lgn="ctr"/>
            <a:r>
              <a:rPr lang="zh-CN" altLang="en-US" sz="3200" b="1" dirty="0">
                <a:solidFill>
                  <a:srgbClr val="404040"/>
                </a:solidFill>
                <a:latin typeface="黑体" panose="02010609060101010101" pitchFamily="49" charset="-122"/>
                <a:ea typeface="黑体" panose="02010609060101010101" pitchFamily="49" charset="-122"/>
              </a:rPr>
              <a:t>讲什么？</a:t>
            </a:r>
          </a:p>
        </p:txBody>
      </p:sp>
      <p:grpSp>
        <p:nvGrpSpPr>
          <p:cNvPr id="15" name="Group 40"/>
          <p:cNvGrpSpPr/>
          <p:nvPr/>
        </p:nvGrpSpPr>
        <p:grpSpPr>
          <a:xfrm>
            <a:off x="1964746" y="2569890"/>
            <a:ext cx="517526" cy="387350"/>
            <a:chOff x="4113213" y="3232150"/>
            <a:chExt cx="517526" cy="387350"/>
          </a:xfrm>
          <a:solidFill>
            <a:srgbClr val="5A327D"/>
          </a:solidFill>
        </p:grpSpPr>
        <p:sp>
          <p:nvSpPr>
            <p:cNvPr id="16"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Text Box 19"/>
          <p:cNvSpPr txBox="1">
            <a:spLocks noChangeArrowheads="1"/>
          </p:cNvSpPr>
          <p:nvPr/>
        </p:nvSpPr>
        <p:spPr bwMode="auto">
          <a:xfrm>
            <a:off x="2709862" y="2504577"/>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折半</a:t>
            </a:r>
            <a:r>
              <a:rPr lang="zh-CN" altLang="en-US" sz="2800">
                <a:solidFill>
                  <a:srgbClr val="404040"/>
                </a:solidFill>
                <a:latin typeface="微软雅黑" panose="020B0503020204020204" pitchFamily="34" charset="-122"/>
                <a:ea typeface="微软雅黑" panose="020B0503020204020204" pitchFamily="34" charset="-122"/>
              </a:rPr>
              <a:t>查找的非递归</a:t>
            </a:r>
            <a:r>
              <a:rPr lang="zh-CN" altLang="en-US" sz="2800" dirty="0">
                <a:solidFill>
                  <a:srgbClr val="404040"/>
                </a:solidFill>
                <a:latin typeface="微软雅黑" panose="020B0503020204020204" pitchFamily="34" charset="-122"/>
                <a:ea typeface="微软雅黑" panose="020B0503020204020204" pitchFamily="34" charset="-122"/>
              </a:rPr>
              <a:t>算法</a:t>
            </a:r>
          </a:p>
        </p:txBody>
      </p:sp>
      <p:grpSp>
        <p:nvGrpSpPr>
          <p:cNvPr id="21" name="Group 40"/>
          <p:cNvGrpSpPr/>
          <p:nvPr/>
        </p:nvGrpSpPr>
        <p:grpSpPr>
          <a:xfrm>
            <a:off x="1964746" y="3425017"/>
            <a:ext cx="517526" cy="387350"/>
            <a:chOff x="4113213" y="3232150"/>
            <a:chExt cx="517526" cy="387350"/>
          </a:xfrm>
          <a:solidFill>
            <a:srgbClr val="5A327D"/>
          </a:solidFill>
        </p:grpSpPr>
        <p:sp>
          <p:nvSpPr>
            <p:cNvPr id="26"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Text Box 19"/>
          <p:cNvSpPr txBox="1">
            <a:spLocks noChangeArrowheads="1"/>
          </p:cNvSpPr>
          <p:nvPr/>
        </p:nvSpPr>
        <p:spPr bwMode="auto">
          <a:xfrm>
            <a:off x="2709862" y="3359704"/>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折半查找的递归算法</a:t>
            </a:r>
          </a:p>
        </p:txBody>
      </p:sp>
      <p:grpSp>
        <p:nvGrpSpPr>
          <p:cNvPr id="36" name="Group 40"/>
          <p:cNvGrpSpPr/>
          <p:nvPr/>
        </p:nvGrpSpPr>
        <p:grpSpPr>
          <a:xfrm>
            <a:off x="1964746" y="4280143"/>
            <a:ext cx="517526" cy="387350"/>
            <a:chOff x="4113213" y="3232150"/>
            <a:chExt cx="517526" cy="387350"/>
          </a:xfrm>
          <a:solidFill>
            <a:srgbClr val="5A327D"/>
          </a:solidFill>
        </p:grpSpPr>
        <p:sp>
          <p:nvSpPr>
            <p:cNvPr id="3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 Box 19"/>
          <p:cNvSpPr txBox="1">
            <a:spLocks noChangeArrowheads="1"/>
          </p:cNvSpPr>
          <p:nvPr/>
        </p:nvSpPr>
        <p:spPr bwMode="auto">
          <a:xfrm>
            <a:off x="2709862" y="4214830"/>
            <a:ext cx="41176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折半查找的性能分析</a:t>
            </a:r>
          </a:p>
        </p:txBody>
      </p:sp>
    </p:spTree>
    <p:extLst>
      <p:ext uri="{BB962C8B-B14F-4D97-AF65-F5344CB8AC3E}">
        <p14:creationId xmlns:p14="http://schemas.microsoft.com/office/powerpoint/2010/main" val="38075157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subTnLst>
                                    <p:animClr clrSpc="rgb" dir="cw">
                                      <p:cBhvr override="childStyle">
                                        <p:cTn dur="1" fill="hold" display="0" masterRel="nextClick" afterEffect="1"/>
                                        <p:tgtEl>
                                          <p:spTgt spid="19"/>
                                        </p:tgtEl>
                                        <p:attrNameLst>
                                          <p:attrName>ppt_c</p:attrName>
                                        </p:attrNameLst>
                                      </p:cBhvr>
                                      <p:to>
                                        <a:srgbClr val="B42D2D"/>
                                      </p:to>
                                    </p:animClr>
                                  </p:subTnLst>
                                </p:cTn>
                              </p:par>
                            </p:childTnLst>
                          </p:cTn>
                        </p:par>
                      </p:childTnLst>
                    </p:cTn>
                  </p:par>
                </p:childTnLst>
              </p:cTn>
              <p:nextCondLst>
                <p:cond evt="onClick" delay="0">
                  <p:tgtEl>
                    <p:spTgt spid="19"/>
                  </p:tgtEl>
                </p:cond>
              </p:nextCondLst>
            </p:seq>
            <p:seq concurrent="1" nextAc="seek">
              <p:cTn id="14" restart="whenNotActive" fill="hold" evtFilter="cancelBubble" nodeType="interactiveSeq">
                <p:stCondLst>
                  <p:cond evt="onClick" delay="0">
                    <p:tgtEl>
                      <p:spTgt spid="29"/>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29"/>
                                        </p:tgtEl>
                                      </p:cBhvr>
                                    </p:animEffect>
                                    <p:animScale>
                                      <p:cBhvr>
                                        <p:cTn id="19" dur="250" autoRev="1" fill="hold"/>
                                        <p:tgtEl>
                                          <p:spTgt spid="29"/>
                                        </p:tgtEl>
                                      </p:cBhvr>
                                      <p:by x="105000" y="105000"/>
                                    </p:animScale>
                                  </p:childTnLst>
                                  <p:subTnLst>
                                    <p:animClr clrSpc="rgb" dir="cw">
                                      <p:cBhvr override="childStyle">
                                        <p:cTn dur="1" fill="hold" display="0" masterRel="nextClick" afterEffect="1"/>
                                        <p:tgtEl>
                                          <p:spTgt spid="29"/>
                                        </p:tgtEl>
                                        <p:attrNameLst>
                                          <p:attrName>ppt_c</p:attrName>
                                        </p:attrNameLst>
                                      </p:cBhvr>
                                      <p:to>
                                        <a:srgbClr val="B42D2D"/>
                                      </p:to>
                                    </p:animClr>
                                  </p:subTnLst>
                                </p:cTn>
                              </p:par>
                            </p:childTnLst>
                          </p:cTn>
                        </p:par>
                      </p:childTnLst>
                    </p:cTn>
                  </p:par>
                </p:childTnLst>
              </p:cTn>
              <p:nextCondLst>
                <p:cond evt="onClick" delay="0">
                  <p:tgtEl>
                    <p:spTgt spid="29"/>
                  </p:tgtEl>
                </p:cond>
              </p:nextCondLst>
            </p:seq>
            <p:seq concurrent="1" nextAc="seek">
              <p:cTn id="20" restart="whenNotActive" fill="hold" evtFilter="cancelBubble" nodeType="interactiveSeq">
                <p:stCondLst>
                  <p:cond evt="onClick" delay="0">
                    <p:tgtEl>
                      <p:spTgt spid="42"/>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42"/>
                                        </p:tgtEl>
                                      </p:cBhvr>
                                    </p:animEffect>
                                    <p:animScale>
                                      <p:cBhvr>
                                        <p:cTn id="25" dur="250" autoRev="1" fill="hold"/>
                                        <p:tgtEl>
                                          <p:spTgt spid="42"/>
                                        </p:tgtEl>
                                      </p:cBhvr>
                                      <p:by x="105000" y="105000"/>
                                    </p:animScale>
                                  </p:childTnLst>
                                  <p:subTnLst>
                                    <p:animClr clrSpc="rgb" dir="cw">
                                      <p:cBhvr override="childStyle">
                                        <p:cTn dur="1" fill="hold" display="0" masterRel="nextClick" afterEffect="1"/>
                                        <p:tgtEl>
                                          <p:spTgt spid="42"/>
                                        </p:tgtEl>
                                        <p:attrNameLst>
                                          <p:attrName>ppt_c</p:attrName>
                                        </p:attrNameLst>
                                      </p:cBhvr>
                                      <p:to>
                                        <a:srgbClr val="B42D2D"/>
                                      </p:to>
                                    </p:animClr>
                                  </p:subTnLst>
                                </p:cTn>
                              </p:par>
                            </p:childTnLst>
                          </p:cTn>
                        </p:par>
                      </p:childTnLst>
                    </p:cTn>
                  </p:par>
                </p:childTnLst>
              </p:cTn>
              <p:nextCondLst>
                <p:cond evt="onClick" delay="0">
                  <p:tgtEl>
                    <p:spTgt spid="42"/>
                  </p:tgtEl>
                </p:cond>
              </p:nextCondLst>
            </p:seq>
          </p:childTnLst>
        </p:cTn>
      </p:par>
    </p:tnLst>
    <p:bldLst>
      <p:bldP spid="34" grpId="0"/>
      <p:bldP spid="19" grpId="0"/>
      <p:bldP spid="29"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016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Box 2"/>
          <p:cNvSpPr txBox="1">
            <a:spLocks noChangeArrowheads="1"/>
          </p:cNvSpPr>
          <p:nvPr/>
        </p:nvSpPr>
        <p:spPr bwMode="auto">
          <a:xfrm>
            <a:off x="638168" y="6158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r>
              <a:rPr lang="zh-CN" altLang="en-US" sz="3200" b="1" dirty="0">
                <a:solidFill>
                  <a:srgbClr val="404040"/>
                </a:solidFill>
                <a:latin typeface="黑体" panose="02010609060101010101" pitchFamily="49" charset="-122"/>
                <a:ea typeface="黑体" panose="02010609060101010101" pitchFamily="49" charset="-122"/>
              </a:rPr>
              <a:t>基本思想</a:t>
            </a:r>
          </a:p>
        </p:txBody>
      </p:sp>
      <p:sp>
        <p:nvSpPr>
          <p:cNvPr id="20" name="Rectangle 13"/>
          <p:cNvSpPr>
            <a:spLocks noChangeArrowheads="1"/>
          </p:cNvSpPr>
          <p:nvPr/>
        </p:nvSpPr>
        <p:spPr bwMode="auto">
          <a:xfrm>
            <a:off x="1130976" y="878090"/>
            <a:ext cx="1028378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折半查找（对半查找、二分查找）</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有序表</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（假设为递增）</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中，取</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中间</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作为比较对象，若给定值</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小于</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中间</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，则在有序表的左半区继续查找；若给定值</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大于</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中间</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，则在有序表的右半区继续查找。不断重复上述过程，直到查找成功，或查找区域无</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元素</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，查找失败</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 name="Freeform 84"/>
          <p:cNvSpPr/>
          <p:nvPr/>
        </p:nvSpPr>
        <p:spPr bwMode="auto">
          <a:xfrm>
            <a:off x="576021" y="102036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6" name="Text Box 5"/>
          <p:cNvSpPr txBox="1">
            <a:spLocks noChangeArrowheads="1"/>
          </p:cNvSpPr>
          <p:nvPr/>
        </p:nvSpPr>
        <p:spPr bwMode="auto">
          <a:xfrm>
            <a:off x="2253139" y="4330636"/>
            <a:ext cx="6796087" cy="94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 …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mid</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i="1" baseline="-25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mid</a:t>
            </a:r>
            <a:r>
              <a:rPr lang="en-US" altLang="zh-CN" sz="28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mid</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 … </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i="1" baseline="-25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4" name="组合 3"/>
          <p:cNvGrpSpPr/>
          <p:nvPr/>
        </p:nvGrpSpPr>
        <p:grpSpPr>
          <a:xfrm>
            <a:off x="5460048" y="3687063"/>
            <a:ext cx="204787" cy="730186"/>
            <a:chOff x="5460048" y="3687063"/>
            <a:chExt cx="204787" cy="730186"/>
          </a:xfrm>
        </p:grpSpPr>
        <p:sp>
          <p:nvSpPr>
            <p:cNvPr id="29" name="Text Box 8"/>
            <p:cNvSpPr txBox="1">
              <a:spLocks noChangeArrowheads="1"/>
            </p:cNvSpPr>
            <p:nvPr/>
          </p:nvSpPr>
          <p:spPr bwMode="auto">
            <a:xfrm>
              <a:off x="5460048" y="3687063"/>
              <a:ext cx="2047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80000"/>
                </a:lnSpc>
              </a:pP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Line 9"/>
            <p:cNvSpPr>
              <a:spLocks noChangeShapeType="1"/>
            </p:cNvSpPr>
            <p:nvPr/>
          </p:nvSpPr>
          <p:spPr bwMode="auto">
            <a:xfrm flipH="1">
              <a:off x="5538153" y="4026724"/>
              <a:ext cx="0" cy="390525"/>
            </a:xfrm>
            <a:prstGeom prst="line">
              <a:avLst/>
            </a:prstGeom>
            <a:noFill/>
            <a:ln w="38100">
              <a:solidFill>
                <a:srgbClr val="507D7D"/>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Rectangle 12"/>
          <p:cNvSpPr>
            <a:spLocks noChangeArrowheads="1"/>
          </p:cNvSpPr>
          <p:nvPr/>
        </p:nvSpPr>
        <p:spPr bwMode="auto">
          <a:xfrm>
            <a:off x="9049226" y="4365942"/>
            <a:ext cx="2360612" cy="461962"/>
          </a:xfrm>
          <a:prstGeom prst="rect">
            <a:avLst/>
          </a:prstGeom>
          <a:no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mid</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 name="组合 1"/>
          <p:cNvGrpSpPr/>
          <p:nvPr/>
        </p:nvGrpSpPr>
        <p:grpSpPr>
          <a:xfrm>
            <a:off x="2634456" y="4868164"/>
            <a:ext cx="2333625" cy="1097735"/>
            <a:chOff x="2634456" y="4868164"/>
            <a:chExt cx="2333625" cy="1097735"/>
          </a:xfrm>
        </p:grpSpPr>
        <p:sp>
          <p:nvSpPr>
            <p:cNvPr id="28" name="AutoShape 7"/>
            <p:cNvSpPr/>
            <p:nvPr/>
          </p:nvSpPr>
          <p:spPr bwMode="auto">
            <a:xfrm rot="16200000">
              <a:off x="3683794" y="3818826"/>
              <a:ext cx="234950" cy="2333625"/>
            </a:xfrm>
            <a:prstGeom prst="leftBrace">
              <a:avLst>
                <a:gd name="adj1" fmla="val 82770"/>
                <a:gd name="adj2" fmla="val 50000"/>
              </a:avLst>
            </a:prstGeom>
            <a:noFill/>
            <a:ln w="38100">
              <a:solidFill>
                <a:srgbClr val="B42D2D"/>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Text Box 5"/>
            <p:cNvSpPr txBox="1">
              <a:spLocks noChangeArrowheads="1"/>
            </p:cNvSpPr>
            <p:nvPr/>
          </p:nvSpPr>
          <p:spPr bwMode="auto">
            <a:xfrm>
              <a:off x="2680176" y="5170190"/>
              <a:ext cx="2157571" cy="7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25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mid</a:t>
              </a:r>
              <a:r>
                <a:rPr lang="en-US" altLang="zh-CN" sz="24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pPr algn="ct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查找左半区</a:t>
              </a:r>
            </a:p>
          </p:txBody>
        </p:sp>
      </p:grpSp>
      <p:grpSp>
        <p:nvGrpSpPr>
          <p:cNvPr id="3" name="组合 2"/>
          <p:cNvGrpSpPr/>
          <p:nvPr/>
        </p:nvGrpSpPr>
        <p:grpSpPr>
          <a:xfrm>
            <a:off x="6109177" y="4868164"/>
            <a:ext cx="2333625" cy="1112975"/>
            <a:chOff x="6109177" y="4868164"/>
            <a:chExt cx="2333625" cy="1112975"/>
          </a:xfrm>
        </p:grpSpPr>
        <p:sp>
          <p:nvSpPr>
            <p:cNvPr id="33" name="AutoShape 7"/>
            <p:cNvSpPr/>
            <p:nvPr/>
          </p:nvSpPr>
          <p:spPr bwMode="auto">
            <a:xfrm rot="16200000">
              <a:off x="7158515" y="3818826"/>
              <a:ext cx="234950" cy="2333625"/>
            </a:xfrm>
            <a:prstGeom prst="leftBrace">
              <a:avLst>
                <a:gd name="adj1" fmla="val 82770"/>
                <a:gd name="adj2" fmla="val 50000"/>
              </a:avLst>
            </a:prstGeom>
            <a:noFill/>
            <a:ln w="38100">
              <a:solidFill>
                <a:srgbClr val="B42D2D"/>
              </a:solidFill>
              <a:rou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Text Box 5"/>
            <p:cNvSpPr txBox="1">
              <a:spLocks noChangeArrowheads="1"/>
            </p:cNvSpPr>
            <p:nvPr/>
          </p:nvSpPr>
          <p:spPr bwMode="auto">
            <a:xfrm>
              <a:off x="6276816" y="5185430"/>
              <a:ext cx="2157571" cy="79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25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mid</a:t>
              </a:r>
              <a:r>
                <a:rPr lang="en-US" altLang="zh-CN" sz="24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pPr algn="ct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查找右半区</a:t>
              </a:r>
            </a:p>
          </p:txBody>
        </p:sp>
      </p:grpSp>
    </p:spTree>
    <p:extLst>
      <p:ext uri="{BB962C8B-B14F-4D97-AF65-F5344CB8AC3E}">
        <p14:creationId xmlns:p14="http://schemas.microsoft.com/office/powerpoint/2010/main" val="294398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4"/>
                    </p:tgtEl>
                  </p:cond>
                </p:stCondLst>
                <p:endSync evt="end" delay="0">
                  <p:rtn val="all"/>
                </p:endSync>
                <p:childTnLst>
                  <p:par>
                    <p:cTn id="19" fill="hold">
                      <p:stCondLst>
                        <p:cond delay="0"/>
                      </p:stCondLst>
                      <p:childTnLst>
                        <p:par>
                          <p:cTn id="20" fill="hold">
                            <p:stCondLst>
                              <p:cond delay="0"/>
                            </p:stCondLst>
                            <p:childTnLst>
                              <p:par>
                                <p:cTn id="21" presetID="35" presetClass="emph" presetSubtype="0" repeatCount="2000" fill="hold" nodeType="clickEffect">
                                  <p:stCondLst>
                                    <p:cond delay="0"/>
                                  </p:stCondLst>
                                  <p:childTnLst>
                                    <p:anim calcmode="discrete" valueType="str">
                                      <p:cBhvr>
                                        <p:cTn id="22"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
                  </p:tgtEl>
                </p:cond>
              </p:nextCondLst>
            </p:seq>
            <p:seq concurrent="1" nextAc="seek">
              <p:cTn id="23" restart="whenNotActive" fill="hold" evtFilter="cancelBubble" nodeType="interactiveSeq">
                <p:stCondLst>
                  <p:cond evt="onClick" delay="0">
                    <p:tgtEl>
                      <p:spTgt spid="2"/>
                    </p:tgtEl>
                  </p:cond>
                </p:stCondLst>
                <p:endSync evt="end" delay="0">
                  <p:rtn val="all"/>
                </p:endSync>
                <p:childTnLst>
                  <p:par>
                    <p:cTn id="24" fill="hold">
                      <p:stCondLst>
                        <p:cond delay="0"/>
                      </p:stCondLst>
                      <p:childTnLst>
                        <p:par>
                          <p:cTn id="25" fill="hold">
                            <p:stCondLst>
                              <p:cond delay="0"/>
                            </p:stCondLst>
                            <p:childTnLst>
                              <p:par>
                                <p:cTn id="26" presetID="35" presetClass="emph" presetSubtype="0" repeatCount="2000" fill="hold" nodeType="clickEffect">
                                  <p:stCondLst>
                                    <p:cond delay="0"/>
                                  </p:stCondLst>
                                  <p:childTnLst>
                                    <p:anim calcmode="discrete" valueType="str">
                                      <p:cBhvr>
                                        <p:cTn id="27"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seq concurrent="1" nextAc="seek">
              <p:cTn id="28" restart="whenNotActive" fill="hold" evtFilter="cancelBubble" nodeType="interactiveSeq">
                <p:stCondLst>
                  <p:cond evt="onClick" delay="0">
                    <p:tgtEl>
                      <p:spTgt spid="3"/>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nodeType="clickEffect">
                                  <p:stCondLst>
                                    <p:cond delay="0"/>
                                  </p:stCondLst>
                                  <p:childTnLst>
                                    <p:anim calcmode="discrete" valueType="str">
                                      <p:cBhvr>
                                        <p:cTn id="32"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childTnLst>
        </p:cTn>
      </p:par>
    </p:tnLst>
    <p:bldLst>
      <p:bldP spid="26" grpId="0"/>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在搜索过程中并不做目标与中间记录是否相等的判别。</a:t>
            </a:r>
          </a:p>
        </p:txBody>
      </p:sp>
      <p:sp>
        <p:nvSpPr>
          <p:cNvPr id="3" name="标题 2"/>
          <p:cNvSpPr>
            <a:spLocks noGrp="1"/>
          </p:cNvSpPr>
          <p:nvPr>
            <p:ph type="title"/>
          </p:nvPr>
        </p:nvSpPr>
        <p:spPr/>
        <p:txBody>
          <a:bodyPr>
            <a:normAutofit fontScale="90000"/>
          </a:bodyPr>
          <a:lstStyle/>
          <a:p>
            <a:r>
              <a:rPr lang="zh-CN" altLang="en-US"/>
              <a:t>不识别相等的二分查找算法</a:t>
            </a:r>
          </a:p>
        </p:txBody>
      </p:sp>
    </p:spTree>
    <p:extLst>
      <p:ext uri="{BB962C8B-B14F-4D97-AF65-F5344CB8AC3E}">
        <p14:creationId xmlns:p14="http://schemas.microsoft.com/office/powerpoint/2010/main" val="36108587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2684439086"/>
              </p:ext>
            </p:extLst>
          </p:nvPr>
        </p:nvGraphicFramePr>
        <p:xfrm>
          <a:off x="865188" y="-30163"/>
          <a:ext cx="12222162" cy="2960688"/>
        </p:xfrm>
        <a:graphic>
          <a:graphicData uri="http://schemas.openxmlformats.org/presentationml/2006/ole">
            <mc:AlternateContent xmlns:mc="http://schemas.openxmlformats.org/markup-compatibility/2006">
              <mc:Choice xmlns:v="urn:schemas-microsoft-com:vml" Requires="v">
                <p:oleObj name="Document" r:id="rId3" imgW="8156471" imgH="1977345" progId="Word.Document.8">
                  <p:embed/>
                </p:oleObj>
              </mc:Choice>
              <mc:Fallback>
                <p:oleObj name="Document" r:id="rId3" imgW="8156471" imgH="1977345" progId="Word.Document.8">
                  <p:embed/>
                  <p:pic>
                    <p:nvPicPr>
                      <p:cNvPr id="0" name=""/>
                      <p:cNvPicPr>
                        <a:picLocks noChangeAspect="1" noChangeArrowheads="1"/>
                      </p:cNvPicPr>
                      <p:nvPr/>
                    </p:nvPicPr>
                    <p:blipFill>
                      <a:blip r:embed="rId4"/>
                      <a:srcRect/>
                      <a:stretch>
                        <a:fillRect/>
                      </a:stretch>
                    </p:blipFill>
                    <p:spPr bwMode="auto">
                      <a:xfrm>
                        <a:off x="865188" y="-30163"/>
                        <a:ext cx="12222162" cy="296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 name="Text Box 3"/>
          <p:cNvSpPr txBox="1">
            <a:spLocks noChangeArrowheads="1"/>
          </p:cNvSpPr>
          <p:nvPr/>
        </p:nvSpPr>
        <p:spPr bwMode="auto">
          <a:xfrm>
            <a:off x="205544" y="2606270"/>
            <a:ext cx="3983567" cy="134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4000" b="1" dirty="0">
                <a:solidFill>
                  <a:srgbClr val="CC0000"/>
                </a:solidFill>
                <a:latin typeface="Times New Roman" panose="02020603050405020304" pitchFamily="18" charset="0"/>
                <a:ea typeface="隶书" pitchFamily="49" charset="-122"/>
              </a:rPr>
              <a:t>查找</a:t>
            </a:r>
            <a:endParaRPr kumimoji="1" lang="en-US" altLang="zh-CN" sz="4000" b="1" dirty="0">
              <a:solidFill>
                <a:srgbClr val="CC0000"/>
              </a:solidFill>
              <a:latin typeface="Times New Roman" panose="02020603050405020304" pitchFamily="18" charset="0"/>
              <a:ea typeface="隶书" pitchFamily="49" charset="-122"/>
            </a:endParaRPr>
          </a:p>
          <a:p>
            <a:pPr eaLnBrk="1" hangingPunct="1">
              <a:spcBef>
                <a:spcPct val="0"/>
              </a:spcBef>
              <a:buFontTx/>
              <a:buNone/>
            </a:pPr>
            <a:r>
              <a:rPr kumimoji="1" lang="zh-CN" altLang="en-US" sz="4000" b="1" dirty="0">
                <a:solidFill>
                  <a:srgbClr val="CC0000"/>
                </a:solidFill>
                <a:latin typeface="Times New Roman" panose="02020603050405020304" pitchFamily="18" charset="0"/>
                <a:ea typeface="隶书" pitchFamily="49" charset="-122"/>
              </a:rPr>
              <a:t>目标</a:t>
            </a:r>
            <a:r>
              <a:rPr kumimoji="1" lang="en-US" altLang="zh-CN" sz="4000" b="1">
                <a:solidFill>
                  <a:srgbClr val="CC0000"/>
                </a:solidFill>
                <a:latin typeface="Times New Roman" panose="02020603050405020304" pitchFamily="18" charset="0"/>
                <a:ea typeface="隶书" pitchFamily="49" charset="-122"/>
              </a:rPr>
              <a:t>=64</a:t>
            </a:r>
            <a:endParaRPr kumimoji="1" lang="en-US" altLang="zh-CN" sz="4000" dirty="0">
              <a:latin typeface="Times New Roman" panose="02020603050405020304" pitchFamily="18" charset="0"/>
              <a:ea typeface="隶书" pitchFamily="49" charset="-122"/>
            </a:endParaRPr>
          </a:p>
        </p:txBody>
      </p:sp>
      <p:sp>
        <p:nvSpPr>
          <p:cNvPr id="5124" name="AutoShape 4"/>
          <p:cNvSpPr>
            <a:spLocks noChangeArrowheads="1"/>
          </p:cNvSpPr>
          <p:nvPr/>
        </p:nvSpPr>
        <p:spPr bwMode="auto">
          <a:xfrm>
            <a:off x="863300" y="1372878"/>
            <a:ext cx="287866" cy="792163"/>
          </a:xfrm>
          <a:prstGeom prst="upArrow">
            <a:avLst>
              <a:gd name="adj1" fmla="val 50000"/>
              <a:gd name="adj2" fmla="val 91728"/>
            </a:avLst>
          </a:prstGeom>
          <a:solidFill>
            <a:srgbClr val="CC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25" name="Text Box 5"/>
          <p:cNvSpPr txBox="1">
            <a:spLocks noChangeArrowheads="1"/>
          </p:cNvSpPr>
          <p:nvPr/>
        </p:nvSpPr>
        <p:spPr bwMode="auto">
          <a:xfrm>
            <a:off x="684889" y="2180773"/>
            <a:ext cx="928474"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low=0</a:t>
            </a:r>
          </a:p>
        </p:txBody>
      </p:sp>
      <p:sp>
        <p:nvSpPr>
          <p:cNvPr id="5126" name="AutoShape 6"/>
          <p:cNvSpPr>
            <a:spLocks noChangeArrowheads="1"/>
          </p:cNvSpPr>
          <p:nvPr/>
        </p:nvSpPr>
        <p:spPr bwMode="auto">
          <a:xfrm>
            <a:off x="10820014" y="1399755"/>
            <a:ext cx="287866"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27" name="Text Box 7"/>
          <p:cNvSpPr txBox="1">
            <a:spLocks noChangeArrowheads="1"/>
          </p:cNvSpPr>
          <p:nvPr/>
        </p:nvSpPr>
        <p:spPr bwMode="auto">
          <a:xfrm>
            <a:off x="10946033" y="1844990"/>
            <a:ext cx="1181628"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high=10</a:t>
            </a:r>
          </a:p>
        </p:txBody>
      </p:sp>
      <p:sp>
        <p:nvSpPr>
          <p:cNvPr id="5128" name="AutoShape 8"/>
          <p:cNvSpPr>
            <a:spLocks noChangeArrowheads="1"/>
          </p:cNvSpPr>
          <p:nvPr/>
        </p:nvSpPr>
        <p:spPr bwMode="auto">
          <a:xfrm>
            <a:off x="6003222" y="1480933"/>
            <a:ext cx="287866"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29" name="Text Box 9"/>
          <p:cNvSpPr txBox="1">
            <a:spLocks noChangeArrowheads="1"/>
          </p:cNvSpPr>
          <p:nvPr/>
        </p:nvSpPr>
        <p:spPr bwMode="auto">
          <a:xfrm>
            <a:off x="6199248" y="1898390"/>
            <a:ext cx="958811"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mid=5</a:t>
            </a:r>
          </a:p>
        </p:txBody>
      </p:sp>
      <p:sp>
        <p:nvSpPr>
          <p:cNvPr id="5130" name="AutoShape 10"/>
          <p:cNvSpPr>
            <a:spLocks noChangeArrowheads="1"/>
          </p:cNvSpPr>
          <p:nvPr/>
        </p:nvSpPr>
        <p:spPr bwMode="auto">
          <a:xfrm>
            <a:off x="6916638" y="2326043"/>
            <a:ext cx="287866"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1" name="Text Box 11"/>
          <p:cNvSpPr txBox="1">
            <a:spLocks noChangeArrowheads="1"/>
          </p:cNvSpPr>
          <p:nvPr/>
        </p:nvSpPr>
        <p:spPr bwMode="auto">
          <a:xfrm>
            <a:off x="6696504" y="3137251"/>
            <a:ext cx="928353"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low=6</a:t>
            </a:r>
          </a:p>
        </p:txBody>
      </p:sp>
      <p:sp>
        <p:nvSpPr>
          <p:cNvPr id="5132" name="AutoShape 12"/>
          <p:cNvSpPr>
            <a:spLocks noChangeArrowheads="1"/>
          </p:cNvSpPr>
          <p:nvPr/>
        </p:nvSpPr>
        <p:spPr bwMode="auto">
          <a:xfrm>
            <a:off x="10857606" y="2425113"/>
            <a:ext cx="287866"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3" name="Text Box 13"/>
          <p:cNvSpPr txBox="1">
            <a:spLocks noChangeArrowheads="1"/>
          </p:cNvSpPr>
          <p:nvPr/>
        </p:nvSpPr>
        <p:spPr bwMode="auto">
          <a:xfrm>
            <a:off x="10612061" y="3144250"/>
            <a:ext cx="1181628"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high=10</a:t>
            </a:r>
          </a:p>
        </p:txBody>
      </p:sp>
      <p:sp>
        <p:nvSpPr>
          <p:cNvPr id="5134" name="AutoShape 14"/>
          <p:cNvSpPr>
            <a:spLocks noChangeArrowheads="1"/>
          </p:cNvSpPr>
          <p:nvPr/>
        </p:nvSpPr>
        <p:spPr bwMode="auto">
          <a:xfrm>
            <a:off x="8950862" y="2321351"/>
            <a:ext cx="287866" cy="792162"/>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5" name="Text Box 15"/>
          <p:cNvSpPr txBox="1">
            <a:spLocks noChangeArrowheads="1"/>
          </p:cNvSpPr>
          <p:nvPr/>
        </p:nvSpPr>
        <p:spPr bwMode="auto">
          <a:xfrm>
            <a:off x="8639879" y="3132559"/>
            <a:ext cx="958811"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mid=8</a:t>
            </a:r>
          </a:p>
        </p:txBody>
      </p:sp>
      <p:sp>
        <p:nvSpPr>
          <p:cNvPr id="5136" name="AutoShape 16"/>
          <p:cNvSpPr>
            <a:spLocks noChangeArrowheads="1"/>
          </p:cNvSpPr>
          <p:nvPr/>
        </p:nvSpPr>
        <p:spPr bwMode="auto">
          <a:xfrm>
            <a:off x="6939941" y="3648490"/>
            <a:ext cx="287866"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7" name="Text Box 17"/>
          <p:cNvSpPr txBox="1">
            <a:spLocks noChangeArrowheads="1"/>
          </p:cNvSpPr>
          <p:nvPr/>
        </p:nvSpPr>
        <p:spPr bwMode="auto">
          <a:xfrm>
            <a:off x="6727520" y="4358983"/>
            <a:ext cx="622261"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low</a:t>
            </a:r>
          </a:p>
        </p:txBody>
      </p:sp>
      <p:sp>
        <p:nvSpPr>
          <p:cNvPr id="5138" name="AutoShape 18"/>
          <p:cNvSpPr>
            <a:spLocks noChangeArrowheads="1"/>
          </p:cNvSpPr>
          <p:nvPr/>
        </p:nvSpPr>
        <p:spPr bwMode="auto">
          <a:xfrm>
            <a:off x="8948315" y="3611038"/>
            <a:ext cx="287866"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9" name="Text Box 19"/>
          <p:cNvSpPr txBox="1">
            <a:spLocks noChangeArrowheads="1"/>
          </p:cNvSpPr>
          <p:nvPr/>
        </p:nvSpPr>
        <p:spPr bwMode="auto">
          <a:xfrm>
            <a:off x="8896597" y="4339696"/>
            <a:ext cx="726470"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t>high</a:t>
            </a:r>
          </a:p>
        </p:txBody>
      </p:sp>
      <p:sp>
        <p:nvSpPr>
          <p:cNvPr id="5140" name="AutoShape 20"/>
          <p:cNvSpPr>
            <a:spLocks noChangeArrowheads="1"/>
          </p:cNvSpPr>
          <p:nvPr/>
        </p:nvSpPr>
        <p:spPr bwMode="auto">
          <a:xfrm>
            <a:off x="8076739" y="3618447"/>
            <a:ext cx="287866"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1" name="Text Box 21"/>
          <p:cNvSpPr txBox="1">
            <a:spLocks noChangeArrowheads="1"/>
          </p:cNvSpPr>
          <p:nvPr/>
        </p:nvSpPr>
        <p:spPr bwMode="auto">
          <a:xfrm>
            <a:off x="7688984" y="4339168"/>
            <a:ext cx="1151467"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mid=7</a:t>
            </a:r>
          </a:p>
        </p:txBody>
      </p:sp>
      <p:sp>
        <p:nvSpPr>
          <p:cNvPr id="5142" name="AutoShape 22"/>
          <p:cNvSpPr>
            <a:spLocks noChangeArrowheads="1"/>
          </p:cNvSpPr>
          <p:nvPr/>
        </p:nvSpPr>
        <p:spPr bwMode="auto">
          <a:xfrm>
            <a:off x="6870193" y="4873575"/>
            <a:ext cx="287866"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3" name="Text Box 23"/>
          <p:cNvSpPr txBox="1">
            <a:spLocks noChangeArrowheads="1"/>
          </p:cNvSpPr>
          <p:nvPr/>
        </p:nvSpPr>
        <p:spPr bwMode="auto">
          <a:xfrm>
            <a:off x="6389709" y="5594300"/>
            <a:ext cx="622261"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t>low</a:t>
            </a:r>
          </a:p>
        </p:txBody>
      </p:sp>
      <p:sp>
        <p:nvSpPr>
          <p:cNvPr id="5144" name="AutoShape 24"/>
          <p:cNvSpPr>
            <a:spLocks noChangeArrowheads="1"/>
          </p:cNvSpPr>
          <p:nvPr/>
        </p:nvSpPr>
        <p:spPr bwMode="auto">
          <a:xfrm>
            <a:off x="7204504" y="4856346"/>
            <a:ext cx="287866" cy="792162"/>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5" name="Text Box 25"/>
          <p:cNvSpPr txBox="1">
            <a:spLocks noChangeArrowheads="1"/>
          </p:cNvSpPr>
          <p:nvPr/>
        </p:nvSpPr>
        <p:spPr bwMode="auto">
          <a:xfrm>
            <a:off x="6724021" y="5791383"/>
            <a:ext cx="958811"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mid=6</a:t>
            </a:r>
          </a:p>
        </p:txBody>
      </p:sp>
      <p:sp>
        <p:nvSpPr>
          <p:cNvPr id="5146" name="AutoShape 26"/>
          <p:cNvSpPr>
            <a:spLocks noChangeArrowheads="1"/>
          </p:cNvSpPr>
          <p:nvPr/>
        </p:nvSpPr>
        <p:spPr bwMode="auto">
          <a:xfrm>
            <a:off x="8076739" y="4813486"/>
            <a:ext cx="287866" cy="792162"/>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7" name="Text Box 27"/>
          <p:cNvSpPr txBox="1">
            <a:spLocks noChangeArrowheads="1"/>
          </p:cNvSpPr>
          <p:nvPr/>
        </p:nvSpPr>
        <p:spPr bwMode="auto">
          <a:xfrm>
            <a:off x="7886242" y="5534211"/>
            <a:ext cx="1151467"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high=7</a:t>
            </a:r>
          </a:p>
        </p:txBody>
      </p:sp>
      <p:sp>
        <p:nvSpPr>
          <p:cNvPr id="5148" name="AutoShape 28"/>
          <p:cNvSpPr>
            <a:spLocks noChangeArrowheads="1"/>
          </p:cNvSpPr>
          <p:nvPr/>
        </p:nvSpPr>
        <p:spPr bwMode="auto">
          <a:xfrm>
            <a:off x="6937820" y="6100383"/>
            <a:ext cx="287866"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9" name="Text Box 29"/>
          <p:cNvSpPr txBox="1">
            <a:spLocks noChangeArrowheads="1"/>
          </p:cNvSpPr>
          <p:nvPr/>
        </p:nvSpPr>
        <p:spPr bwMode="auto">
          <a:xfrm>
            <a:off x="5605391" y="6496459"/>
            <a:ext cx="1397000"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low=6</a:t>
            </a:r>
          </a:p>
        </p:txBody>
      </p:sp>
      <p:sp>
        <p:nvSpPr>
          <p:cNvPr id="5150" name="AutoShape 30"/>
          <p:cNvSpPr>
            <a:spLocks noChangeArrowheads="1"/>
          </p:cNvSpPr>
          <p:nvPr/>
        </p:nvSpPr>
        <p:spPr bwMode="auto">
          <a:xfrm>
            <a:off x="7227807" y="6100383"/>
            <a:ext cx="287866"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51" name="Text Box 31"/>
          <p:cNvSpPr txBox="1">
            <a:spLocks noChangeArrowheads="1"/>
          </p:cNvSpPr>
          <p:nvPr/>
        </p:nvSpPr>
        <p:spPr bwMode="auto">
          <a:xfrm>
            <a:off x="7610924" y="6525828"/>
            <a:ext cx="1151467" cy="43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high=6</a:t>
            </a:r>
          </a:p>
        </p:txBody>
      </p:sp>
      <p:sp>
        <p:nvSpPr>
          <p:cNvPr id="34" name="Text Box 22"/>
          <p:cNvSpPr txBox="1">
            <a:spLocks noChangeArrowheads="1"/>
          </p:cNvSpPr>
          <p:nvPr/>
        </p:nvSpPr>
        <p:spPr bwMode="auto">
          <a:xfrm>
            <a:off x="101530" y="4665671"/>
            <a:ext cx="4775328" cy="158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400" dirty="0"/>
              <a:t>当</a:t>
            </a:r>
            <a:r>
              <a:rPr lang="en-US" altLang="zh-CN" sz="2400" dirty="0"/>
              <a:t>k&lt;=current  </a:t>
            </a:r>
          </a:p>
          <a:p>
            <a:pPr>
              <a:spcBef>
                <a:spcPct val="0"/>
              </a:spcBef>
              <a:buNone/>
            </a:pPr>
            <a:r>
              <a:rPr lang="en-US" altLang="zh-CN" sz="2400" dirty="0"/>
              <a:t>high=mid</a:t>
            </a:r>
            <a:r>
              <a:rPr lang="zh-CN" altLang="en-US" sz="2400" dirty="0"/>
              <a:t>；</a:t>
            </a:r>
            <a:endParaRPr lang="en-US" altLang="zh-CN" sz="2400" dirty="0"/>
          </a:p>
          <a:p>
            <a:pPr eaLnBrk="1" hangingPunct="1">
              <a:spcBef>
                <a:spcPct val="0"/>
              </a:spcBef>
              <a:buFontTx/>
              <a:buNone/>
            </a:pPr>
            <a:r>
              <a:rPr lang="zh-CN" altLang="en-US" sz="2400" dirty="0"/>
              <a:t>否则</a:t>
            </a:r>
            <a:endParaRPr lang="en-US" altLang="zh-CN" sz="2400" dirty="0"/>
          </a:p>
          <a:p>
            <a:pPr eaLnBrk="1" hangingPunct="1">
              <a:spcBef>
                <a:spcPct val="0"/>
              </a:spcBef>
              <a:buFontTx/>
              <a:buNone/>
            </a:pPr>
            <a:r>
              <a:rPr lang="en-US" altLang="zh-CN" sz="2400" dirty="0"/>
              <a:t>low=mid+1</a:t>
            </a:r>
            <a:r>
              <a:rPr lang="zh-CN" altLang="en-US" sz="2400" dirty="0"/>
              <a:t>；</a:t>
            </a:r>
            <a:endParaRPr lang="en-US" altLang="zh-CN" sz="2400" dirty="0"/>
          </a:p>
        </p:txBody>
      </p:sp>
      <p:sp>
        <p:nvSpPr>
          <p:cNvPr id="35" name="Text Box 22"/>
          <p:cNvSpPr txBox="1">
            <a:spLocks noChangeArrowheads="1"/>
          </p:cNvSpPr>
          <p:nvPr/>
        </p:nvSpPr>
        <p:spPr bwMode="auto">
          <a:xfrm>
            <a:off x="8702683" y="6416604"/>
            <a:ext cx="4610100" cy="432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low=high </a:t>
            </a:r>
            <a:r>
              <a:rPr lang="zh-CN" altLang="en-US" sz="2100" dirty="0"/>
              <a:t>结束循环</a:t>
            </a:r>
            <a:endParaRPr lang="en-US" altLang="zh-CN" sz="2100" dirty="0"/>
          </a:p>
        </p:txBody>
      </p:sp>
      <p:sp>
        <p:nvSpPr>
          <p:cNvPr id="3" name="TextBox 2"/>
          <p:cNvSpPr txBox="1"/>
          <p:nvPr/>
        </p:nvSpPr>
        <p:spPr>
          <a:xfrm>
            <a:off x="1630927" y="3219823"/>
            <a:ext cx="732882" cy="725298"/>
          </a:xfrm>
          <a:prstGeom prst="rect">
            <a:avLst/>
          </a:prstGeom>
          <a:solidFill>
            <a:schemeClr val="bg1"/>
          </a:solidFill>
        </p:spPr>
        <p:txBody>
          <a:bodyPr wrap="none" lIns="108850" tIns="54425" rIns="108850" bIns="54425" rtlCol="0">
            <a:spAutoFit/>
          </a:bodyPr>
          <a:lstStyle/>
          <a:p>
            <a:r>
              <a:rPr kumimoji="1" lang="en-US" altLang="zh-CN" sz="4000" b="1" dirty="0">
                <a:solidFill>
                  <a:srgbClr val="CC0000"/>
                </a:solidFill>
                <a:latin typeface="Times New Roman" panose="02020603050405020304" pitchFamily="18" charset="0"/>
                <a:ea typeface="隶书" pitchFamily="49" charset="-122"/>
              </a:rPr>
              <a:t>68</a:t>
            </a:r>
            <a:endParaRPr lang="zh-CN" altLang="en-US" sz="1800" dirty="0"/>
          </a:p>
        </p:txBody>
      </p:sp>
      <p:sp>
        <p:nvSpPr>
          <p:cNvPr id="4" name="矩形 3"/>
          <p:cNvSpPr/>
          <p:nvPr/>
        </p:nvSpPr>
        <p:spPr>
          <a:xfrm>
            <a:off x="4" y="4288092"/>
            <a:ext cx="2643672" cy="369332"/>
          </a:xfrm>
          <a:prstGeom prst="rect">
            <a:avLst/>
          </a:prstGeom>
        </p:spPr>
        <p:txBody>
          <a:bodyPr wrap="none">
            <a:spAutoFit/>
          </a:bodyPr>
          <a:lstStyle/>
          <a:p>
            <a:r>
              <a:rPr lang="zh-CN" altLang="zh-CN" sz="1800" dirty="0">
                <a:solidFill>
                  <a:srgbClr val="000000"/>
                </a:solidFill>
                <a:latin typeface="Consolas" pitchFamily="49" charset="0"/>
                <a:cs typeface="宋体" pitchFamily="2" charset="-122"/>
              </a:rPr>
              <a:t>current = data[</a:t>
            </a:r>
            <a:r>
              <a:rPr lang="en-US" altLang="zh-CN" sz="1800" dirty="0">
                <a:solidFill>
                  <a:srgbClr val="000000"/>
                </a:solidFill>
                <a:latin typeface="Consolas" pitchFamily="49" charset="0"/>
                <a:cs typeface="宋体" pitchFamily="2" charset="-122"/>
              </a:rPr>
              <a:t>mid</a:t>
            </a:r>
            <a:r>
              <a:rPr lang="zh-CN" altLang="zh-CN" sz="1800" dirty="0">
                <a:solidFill>
                  <a:srgbClr val="000000"/>
                </a:solidFill>
                <a:latin typeface="Consolas" pitchFamily="49" charset="0"/>
                <a:cs typeface="宋体" pitchFamily="2" charset="-122"/>
              </a:rPr>
              <a:t>]</a:t>
            </a:r>
            <a:r>
              <a:rPr lang="zh-CN" altLang="en-US" sz="1800" dirty="0">
                <a:solidFill>
                  <a:prstClr val="black"/>
                </a:solidFill>
              </a:rPr>
              <a:t> </a:t>
            </a:r>
            <a:endParaRPr lang="zh-CN" altLang="en-US" sz="1800" dirty="0"/>
          </a:p>
        </p:txBody>
      </p:sp>
    </p:spTree>
    <p:extLst>
      <p:ext uri="{BB962C8B-B14F-4D97-AF65-F5344CB8AC3E}">
        <p14:creationId xmlns:p14="http://schemas.microsoft.com/office/powerpoint/2010/main" val="10265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additive="base">
                                        <p:cTn id="12" dur="500" fill="hold"/>
                                        <p:tgtEl>
                                          <p:spTgt spid="5123"/>
                                        </p:tgtEl>
                                        <p:attrNameLst>
                                          <p:attrName>ppt_x</p:attrName>
                                        </p:attrNameLst>
                                      </p:cBhvr>
                                      <p:tavLst>
                                        <p:tav tm="0">
                                          <p:val>
                                            <p:strVal val="0-#ppt_w/2"/>
                                          </p:val>
                                        </p:tav>
                                        <p:tav tm="100000">
                                          <p:val>
                                            <p:strVal val="#ppt_x"/>
                                          </p:val>
                                        </p:tav>
                                      </p:tavLst>
                                    </p:anim>
                                    <p:anim calcmode="lin" valueType="num">
                                      <p:cBhvr additive="base">
                                        <p:cTn id="13"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1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12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1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1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1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13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1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13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13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3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1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14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14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14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4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14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14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14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14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4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15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5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nimBg="1"/>
      <p:bldP spid="5125" grpId="0"/>
      <p:bldP spid="5126" grpId="0" animBg="1"/>
      <p:bldP spid="5127" grpId="0"/>
      <p:bldP spid="5128" grpId="0" animBg="1"/>
      <p:bldP spid="5129" grpId="0"/>
      <p:bldP spid="5130" grpId="0" animBg="1"/>
      <p:bldP spid="5131" grpId="0"/>
      <p:bldP spid="5132" grpId="0" animBg="1"/>
      <p:bldP spid="5133" grpId="0"/>
      <p:bldP spid="5134" grpId="0" animBg="1"/>
      <p:bldP spid="5135" grpId="0"/>
      <p:bldP spid="5136" grpId="0" animBg="1"/>
      <p:bldP spid="5137" grpId="0"/>
      <p:bldP spid="5138" grpId="0" animBg="1"/>
      <p:bldP spid="5139" grpId="0"/>
      <p:bldP spid="5140" grpId="0" animBg="1"/>
      <p:bldP spid="5141" grpId="0"/>
      <p:bldP spid="5142" grpId="0" animBg="1"/>
      <p:bldP spid="5143" grpId="0"/>
      <p:bldP spid="5144" grpId="0" animBg="1"/>
      <p:bldP spid="5145" grpId="0"/>
      <p:bldP spid="5146" grpId="0" animBg="1"/>
      <p:bldP spid="5147" grpId="0"/>
      <p:bldP spid="5148" grpId="0" animBg="1"/>
      <p:bldP spid="5149" grpId="0"/>
      <p:bldP spid="5150" grpId="0" animBg="1"/>
      <p:bldP spid="5151" grpId="0"/>
      <p:bldP spid="34" grpId="0"/>
      <p:bldP spid="35" grpId="0"/>
      <p:bldP spid="3" grpId="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731" y="1125282"/>
            <a:ext cx="10849146" cy="5094713"/>
          </a:xfrm>
          <a:prstGeom prst="rect">
            <a:avLst/>
          </a:prstGeom>
        </p:spPr>
        <p:txBody>
          <a:bodyPr wrap="square" lIns="108850" tIns="54425" rIns="108850" bIns="54425">
            <a:spAutoFit/>
          </a:bodyPr>
          <a:lstStyle/>
          <a:p>
            <a:pPr algn="just">
              <a:lnSpc>
                <a:spcPct val="150000"/>
              </a:lnSpc>
            </a:pPr>
            <a:r>
              <a:rPr lang="en-US" altLang="zh-CN" sz="2400" b="1" kern="100" dirty="0">
                <a:latin typeface="Arial" panose="020B0604020202020204"/>
                <a:cs typeface="Times New Roman" panose="02020603050405020304"/>
              </a:rPr>
              <a:t>1</a:t>
            </a:r>
            <a:r>
              <a:rPr lang="zh-CN" altLang="en-US" sz="2400" b="1" kern="100" dirty="0">
                <a:latin typeface="Arial" panose="020B0604020202020204"/>
                <a:cs typeface="Times New Roman" panose="02020603050405020304"/>
              </a:rPr>
              <a:t>、初始化 ：</a:t>
            </a:r>
            <a:r>
              <a:rPr lang="en-US" altLang="zh-CN" sz="2400" b="1" kern="100" dirty="0">
                <a:latin typeface="Arial" panose="020B0604020202020204"/>
                <a:cs typeface="Times New Roman" panose="02020603050405020304"/>
              </a:rPr>
              <a:t>low =0; high =length-1</a:t>
            </a:r>
            <a:r>
              <a:rPr lang="zh-CN" altLang="en-US" sz="2400" b="1" kern="100" dirty="0">
                <a:latin typeface="Arial" panose="020B0604020202020204"/>
                <a:cs typeface="Times New Roman" panose="02020603050405020304"/>
              </a:rPr>
              <a:t>。</a:t>
            </a:r>
          </a:p>
          <a:p>
            <a:pPr algn="just">
              <a:lnSpc>
                <a:spcPct val="150000"/>
              </a:lnSpc>
            </a:pPr>
            <a:r>
              <a:rPr lang="en-US" altLang="zh-CN" sz="2400" b="1" kern="100" dirty="0">
                <a:latin typeface="Arial" panose="020B0604020202020204"/>
                <a:cs typeface="Times New Roman" panose="02020603050405020304"/>
              </a:rPr>
              <a:t>2</a:t>
            </a:r>
            <a:r>
              <a:rPr lang="zh-CN" altLang="en-US" sz="2400" b="1" kern="100" dirty="0">
                <a:latin typeface="Arial" panose="020B0604020202020204"/>
                <a:cs typeface="Times New Roman" panose="02020603050405020304"/>
              </a:rPr>
              <a:t>、当满足条件</a:t>
            </a:r>
            <a:r>
              <a:rPr lang="en-US" altLang="zh-CN" sz="2400" b="1" kern="100" dirty="0">
                <a:latin typeface="Arial" panose="020B0604020202020204"/>
                <a:cs typeface="Times New Roman" panose="02020603050405020304"/>
              </a:rPr>
              <a:t>low&lt;high</a:t>
            </a:r>
            <a:r>
              <a:rPr lang="zh-CN" altLang="en-US" sz="2400" b="1" kern="100" dirty="0">
                <a:latin typeface="Arial" panose="020B0604020202020204"/>
                <a:cs typeface="Times New Roman" panose="02020603050405020304"/>
              </a:rPr>
              <a:t>时，循环执行：</a:t>
            </a:r>
          </a:p>
          <a:p>
            <a:pPr algn="just">
              <a:lnSpc>
                <a:spcPct val="150000"/>
              </a:lnSpc>
            </a:pPr>
            <a:r>
              <a:rPr lang="en-US" altLang="zh-CN" sz="2400" b="1" kern="100" dirty="0">
                <a:latin typeface="Arial" panose="020B0604020202020204"/>
                <a:cs typeface="Times New Roman" panose="02020603050405020304"/>
              </a:rPr>
              <a:t>	mid = (</a:t>
            </a:r>
            <a:r>
              <a:rPr lang="en-US" altLang="zh-CN" sz="2400" b="1" kern="100" dirty="0" err="1">
                <a:latin typeface="Arial" panose="020B0604020202020204"/>
                <a:cs typeface="Times New Roman" panose="02020603050405020304"/>
              </a:rPr>
              <a:t>low+high</a:t>
            </a:r>
            <a:r>
              <a:rPr lang="en-US" altLang="zh-CN" sz="2400" b="1" kern="100" dirty="0">
                <a:latin typeface="Arial" panose="020B0604020202020204"/>
                <a:cs typeface="Times New Roman" panose="02020603050405020304"/>
              </a:rPr>
              <a:t>) / 2;</a:t>
            </a:r>
          </a:p>
          <a:p>
            <a:pPr algn="just">
              <a:lnSpc>
                <a:spcPct val="150000"/>
              </a:lnSpc>
            </a:pPr>
            <a:r>
              <a:rPr lang="en-US" altLang="zh-CN" sz="2400" b="1" kern="100" dirty="0">
                <a:latin typeface="Arial" panose="020B0604020202020204"/>
                <a:cs typeface="Times New Roman" panose="02020603050405020304"/>
              </a:rPr>
              <a:t>	</a:t>
            </a:r>
            <a:r>
              <a:rPr lang="zh-CN" altLang="en-US" sz="2400" b="1" kern="100" dirty="0">
                <a:latin typeface="Arial" panose="020B0604020202020204"/>
                <a:cs typeface="Times New Roman" panose="02020603050405020304"/>
              </a:rPr>
              <a:t>获得</a:t>
            </a:r>
            <a:r>
              <a:rPr lang="en-US" altLang="zh-CN" sz="2400" b="1" kern="100" dirty="0">
                <a:latin typeface="Arial" panose="020B0604020202020204"/>
                <a:cs typeface="Times New Roman" panose="02020603050405020304"/>
              </a:rPr>
              <a:t>mid</a:t>
            </a:r>
            <a:r>
              <a:rPr lang="zh-CN" altLang="en-US" sz="2400" b="1" kern="100" dirty="0">
                <a:latin typeface="Arial" panose="020B0604020202020204"/>
                <a:cs typeface="Times New Roman" panose="02020603050405020304"/>
              </a:rPr>
              <a:t>位置记录的关键字，假设为</a:t>
            </a:r>
            <a:r>
              <a:rPr lang="en-US" altLang="zh-CN" sz="2400" b="1" kern="100" dirty="0">
                <a:latin typeface="Arial" panose="020B0604020202020204"/>
                <a:cs typeface="Times New Roman" panose="02020603050405020304"/>
              </a:rPr>
              <a:t>current</a:t>
            </a:r>
            <a:r>
              <a:rPr lang="zh-CN" altLang="en-US" sz="2400" b="1" kern="100" dirty="0">
                <a:latin typeface="Arial" panose="020B0604020202020204"/>
                <a:cs typeface="Times New Roman" panose="02020603050405020304"/>
              </a:rPr>
              <a:t>；</a:t>
            </a:r>
          </a:p>
          <a:p>
            <a:pPr algn="just">
              <a:lnSpc>
                <a:spcPct val="150000"/>
              </a:lnSpc>
            </a:pPr>
            <a:r>
              <a:rPr lang="en-US" altLang="zh-CN" sz="2400" b="1" kern="100" dirty="0">
                <a:latin typeface="Arial" panose="020B0604020202020204"/>
                <a:cs typeface="Times New Roman" panose="02020603050405020304"/>
              </a:rPr>
              <a:t>	</a:t>
            </a:r>
            <a:r>
              <a:rPr lang="zh-CN" altLang="en-US" sz="2400" b="1" kern="100" dirty="0">
                <a:latin typeface="Arial" panose="020B0604020202020204"/>
                <a:cs typeface="Times New Roman" panose="02020603050405020304"/>
              </a:rPr>
              <a:t>将目标</a:t>
            </a:r>
            <a:r>
              <a:rPr lang="en-US" altLang="zh-CN" sz="2400" b="1" kern="100" dirty="0">
                <a:latin typeface="Arial" panose="020B0604020202020204"/>
                <a:cs typeface="Times New Roman" panose="02020603050405020304"/>
              </a:rPr>
              <a:t>k</a:t>
            </a:r>
            <a:r>
              <a:rPr lang="zh-CN" altLang="en-US" sz="2400" b="1" kern="100" dirty="0">
                <a:latin typeface="Arial" panose="020B0604020202020204"/>
                <a:cs typeface="Times New Roman" panose="02020603050405020304"/>
              </a:rPr>
              <a:t>与</a:t>
            </a:r>
            <a:r>
              <a:rPr lang="en-US" altLang="zh-CN" sz="2400" b="1" kern="100" dirty="0">
                <a:latin typeface="Arial" panose="020B0604020202020204"/>
                <a:cs typeface="Times New Roman" panose="02020603050405020304"/>
              </a:rPr>
              <a:t>current</a:t>
            </a:r>
            <a:r>
              <a:rPr lang="zh-CN" altLang="en-US" sz="2400" b="1" kern="100" dirty="0">
                <a:latin typeface="Arial" panose="020B0604020202020204"/>
                <a:cs typeface="Times New Roman" panose="02020603050405020304"/>
              </a:rPr>
              <a:t>相比较；</a:t>
            </a:r>
          </a:p>
          <a:p>
            <a:pPr algn="just">
              <a:lnSpc>
                <a:spcPct val="150000"/>
              </a:lnSpc>
            </a:pPr>
            <a:r>
              <a:rPr lang="en-US" altLang="zh-CN" sz="2400" b="1" kern="100" dirty="0">
                <a:latin typeface="Arial" panose="020B0604020202020204"/>
                <a:cs typeface="Times New Roman" panose="02020603050405020304"/>
              </a:rPr>
              <a:t>	</a:t>
            </a:r>
            <a:r>
              <a:rPr lang="zh-CN" altLang="en-US" sz="2400" b="1" kern="100" dirty="0">
                <a:latin typeface="Arial" panose="020B0604020202020204"/>
                <a:cs typeface="Times New Roman" panose="02020603050405020304"/>
              </a:rPr>
              <a:t>如果</a:t>
            </a:r>
            <a:r>
              <a:rPr lang="en-US" altLang="zh-CN" sz="2400" b="1" kern="100" dirty="0">
                <a:latin typeface="Arial" panose="020B0604020202020204"/>
                <a:cs typeface="Times New Roman" panose="02020603050405020304"/>
              </a:rPr>
              <a:t>k&gt;target</a:t>
            </a:r>
            <a:r>
              <a:rPr lang="zh-CN" altLang="en-US" sz="2400" b="1" kern="100" dirty="0">
                <a:latin typeface="Arial" panose="020B0604020202020204"/>
                <a:cs typeface="Times New Roman" panose="02020603050405020304"/>
              </a:rPr>
              <a:t>，</a:t>
            </a:r>
            <a:r>
              <a:rPr lang="en-US" altLang="zh-CN" sz="2400" b="1" kern="100" dirty="0">
                <a:latin typeface="Arial" panose="020B0604020202020204"/>
                <a:cs typeface="Times New Roman" panose="02020603050405020304"/>
              </a:rPr>
              <a:t>low=mid+1</a:t>
            </a:r>
            <a:r>
              <a:rPr lang="zh-CN" altLang="en-US" sz="2400" b="1" kern="100" dirty="0">
                <a:latin typeface="Arial" panose="020B0604020202020204"/>
                <a:cs typeface="Times New Roman" panose="02020603050405020304"/>
              </a:rPr>
              <a:t>，否则</a:t>
            </a:r>
            <a:r>
              <a:rPr lang="en-US" altLang="zh-CN" sz="2400" b="1" kern="100" dirty="0">
                <a:latin typeface="Arial" panose="020B0604020202020204"/>
                <a:cs typeface="Times New Roman" panose="02020603050405020304"/>
              </a:rPr>
              <a:t>high=mid</a:t>
            </a:r>
            <a:r>
              <a:rPr lang="zh-CN" altLang="en-US" sz="2400" b="1" kern="100" dirty="0">
                <a:latin typeface="Arial" panose="020B0604020202020204"/>
                <a:cs typeface="Times New Roman" panose="02020603050405020304"/>
              </a:rPr>
              <a:t>，</a:t>
            </a:r>
          </a:p>
          <a:p>
            <a:pPr algn="just">
              <a:lnSpc>
                <a:spcPct val="150000"/>
              </a:lnSpc>
            </a:pPr>
            <a:r>
              <a:rPr lang="en-US" altLang="zh-CN" sz="2400" b="1" kern="100" dirty="0">
                <a:latin typeface="Arial" panose="020B0604020202020204"/>
                <a:cs typeface="Times New Roman" panose="02020603050405020304"/>
              </a:rPr>
              <a:t>3</a:t>
            </a:r>
            <a:r>
              <a:rPr lang="zh-CN" altLang="en-US" sz="2400" b="1" kern="100" dirty="0">
                <a:latin typeface="Arial" panose="020B0604020202020204"/>
                <a:cs typeface="Times New Roman" panose="02020603050405020304"/>
              </a:rPr>
              <a:t>、如果</a:t>
            </a:r>
            <a:r>
              <a:rPr lang="en-US" altLang="zh-CN" sz="2400" b="1" kern="100" dirty="0">
                <a:latin typeface="Arial" panose="020B0604020202020204"/>
                <a:cs typeface="Times New Roman" panose="02020603050405020304"/>
              </a:rPr>
              <a:t>low&gt;high</a:t>
            </a:r>
            <a:r>
              <a:rPr lang="zh-CN" altLang="en-US" sz="2400" b="1" kern="100" dirty="0">
                <a:latin typeface="Arial" panose="020B0604020202020204"/>
                <a:cs typeface="Times New Roman" panose="02020603050405020304"/>
              </a:rPr>
              <a:t>，说明整个待查表初始即为空表，查找失败，返回</a:t>
            </a:r>
            <a:r>
              <a:rPr lang="en-US" altLang="zh-CN" sz="2400" b="1" kern="100" dirty="0">
                <a:latin typeface="Arial" panose="020B0604020202020204"/>
                <a:cs typeface="Times New Roman" panose="02020603050405020304"/>
              </a:rPr>
              <a:t>0</a:t>
            </a:r>
            <a:r>
              <a:rPr lang="zh-CN" altLang="en-US" sz="2400" b="1" kern="100" dirty="0">
                <a:latin typeface="Arial" panose="020B0604020202020204"/>
                <a:cs typeface="Times New Roman" panose="02020603050405020304"/>
              </a:rPr>
              <a:t>；</a:t>
            </a:r>
          </a:p>
          <a:p>
            <a:pPr algn="just">
              <a:lnSpc>
                <a:spcPct val="150000"/>
              </a:lnSpc>
            </a:pPr>
            <a:r>
              <a:rPr lang="en-US" altLang="zh-CN" sz="2400" b="1" kern="100" dirty="0">
                <a:latin typeface="Arial" panose="020B0604020202020204"/>
                <a:cs typeface="Times New Roman" panose="02020603050405020304"/>
              </a:rPr>
              <a:t>4</a:t>
            </a:r>
            <a:r>
              <a:rPr lang="zh-CN" altLang="en-US" sz="2400" b="1" kern="100" dirty="0">
                <a:latin typeface="Arial" panose="020B0604020202020204"/>
                <a:cs typeface="Times New Roman" panose="02020603050405020304"/>
              </a:rPr>
              <a:t>、如果</a:t>
            </a:r>
            <a:r>
              <a:rPr lang="en-US" altLang="zh-CN" sz="2400" b="1" kern="100" dirty="0">
                <a:latin typeface="Arial" panose="020B0604020202020204"/>
                <a:cs typeface="Times New Roman" panose="02020603050405020304"/>
              </a:rPr>
              <a:t>low==high</a:t>
            </a:r>
            <a:r>
              <a:rPr lang="zh-CN" altLang="en-US" sz="2400" b="1" kern="100" dirty="0">
                <a:latin typeface="Arial" panose="020B0604020202020204"/>
                <a:cs typeface="Times New Roman" panose="02020603050405020304"/>
              </a:rPr>
              <a:t>，则检查该区间唯一的元素是否是目标</a:t>
            </a:r>
            <a:r>
              <a:rPr lang="en-US" altLang="zh-CN" sz="2400" b="1" kern="100" dirty="0">
                <a:latin typeface="Arial" panose="020B0604020202020204"/>
                <a:cs typeface="Times New Roman" panose="02020603050405020304"/>
              </a:rPr>
              <a:t>k</a:t>
            </a:r>
            <a:r>
              <a:rPr lang="zh-CN" altLang="en-US" sz="2400" b="1" kern="100" dirty="0">
                <a:latin typeface="Arial" panose="020B0604020202020204"/>
                <a:cs typeface="Times New Roman" panose="02020603050405020304"/>
              </a:rPr>
              <a:t>，如果是则查找成功，否则查找失败。</a:t>
            </a:r>
          </a:p>
        </p:txBody>
      </p:sp>
      <p:sp>
        <p:nvSpPr>
          <p:cNvPr id="4" name="标题 3"/>
          <p:cNvSpPr>
            <a:spLocks noGrp="1"/>
          </p:cNvSpPr>
          <p:nvPr>
            <p:ph type="title"/>
          </p:nvPr>
        </p:nvSpPr>
        <p:spPr/>
        <p:txBody>
          <a:bodyPr>
            <a:normAutofit fontScale="90000"/>
          </a:bodyPr>
          <a:lstStyle/>
          <a:p>
            <a:r>
              <a:rPr lang="zh-CN" altLang="en-US"/>
              <a:t>算法描述</a:t>
            </a:r>
          </a:p>
        </p:txBody>
      </p:sp>
    </p:spTree>
    <p:extLst>
      <p:ext uri="{BB962C8B-B14F-4D97-AF65-F5344CB8AC3E}">
        <p14:creationId xmlns:p14="http://schemas.microsoft.com/office/powerpoint/2010/main" val="8887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r>
              <a:rPr lang="zh-CN" altLang="en-US" dirty="0"/>
              <a:t>查找？关键字？记录？记录类型定义？</a:t>
            </a:r>
            <a:endParaRPr lang="en-US" altLang="zh-CN" dirty="0"/>
          </a:p>
          <a:p>
            <a:r>
              <a:rPr lang="zh-CN" altLang="en-US" dirty="0"/>
              <a:t>查找分类</a:t>
            </a:r>
            <a:endParaRPr lang="en-US" altLang="zh-CN" dirty="0"/>
          </a:p>
          <a:p>
            <a:r>
              <a:rPr lang="zh-CN" altLang="en-US" dirty="0"/>
              <a:t>查找算法性能如何衡量？</a:t>
            </a:r>
            <a:endParaRPr lang="en-US" altLang="zh-CN" dirty="0"/>
          </a:p>
          <a:p>
            <a:r>
              <a:rPr lang="zh-CN" altLang="en-US" dirty="0"/>
              <a:t>查找表的逻辑结构？</a:t>
            </a:r>
            <a:r>
              <a:rPr lang="en-US" altLang="zh-CN" dirty="0"/>
              <a:t>ADT</a:t>
            </a:r>
            <a:r>
              <a:rPr lang="zh-CN" altLang="en-US" dirty="0"/>
              <a:t>？查找表的组织？</a:t>
            </a:r>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61630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6690" y="1121390"/>
            <a:ext cx="9753600" cy="5016758"/>
          </a:xfrm>
          <a:prstGeom prst="rect">
            <a:avLst/>
          </a:prstGeom>
        </p:spPr>
        <p:txBody>
          <a:bodyPr wrap="square">
            <a:spAutoFit/>
          </a:bodyPr>
          <a:lstStyle/>
          <a:p>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2B91AF"/>
                </a:solidFill>
                <a:latin typeface="新宋体" panose="02010609030101010101" pitchFamily="49" charset="-122"/>
                <a:ea typeface="新宋体" panose="02010609030101010101" pitchFamily="49" charset="-122"/>
              </a:rPr>
              <a:t>OrderedList</a:t>
            </a:r>
            <a:r>
              <a:rPr lang="en-US" sz="2000" dirty="0">
                <a:solidFill>
                  <a:srgbClr val="000000"/>
                </a:solidFill>
                <a:latin typeface="新宋体" panose="02010609030101010101" pitchFamily="49" charset="-122"/>
                <a:ea typeface="新宋体" panose="02010609030101010101" pitchFamily="49" charset="-122"/>
              </a:rPr>
              <a:t>&lt;</a:t>
            </a:r>
            <a:r>
              <a:rPr lang="en-US" sz="2000" dirty="0" err="1">
                <a:solidFill>
                  <a:srgbClr val="2B91AF"/>
                </a:solidFill>
                <a:latin typeface="新宋体" panose="02010609030101010101" pitchFamily="49" charset="-122"/>
                <a:ea typeface="新宋体" panose="02010609030101010101" pitchFamily="49" charset="-122"/>
              </a:rPr>
              <a:t>DataType</a:t>
            </a:r>
            <a:r>
              <a:rPr lang="en-US" sz="2000" dirty="0">
                <a:solidFill>
                  <a:srgbClr val="000000"/>
                </a:solidFill>
                <a:latin typeface="新宋体" panose="02010609030101010101" pitchFamily="49" charset="-122"/>
                <a:ea typeface="新宋体" panose="02010609030101010101" pitchFamily="49" charset="-122"/>
              </a:rPr>
              <a:t>&gt;::BinSearch1(</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a:t>
            </a:r>
          </a:p>
          <a:p>
            <a:r>
              <a:rPr lang="en-US" sz="2000" dirty="0">
                <a:solidFill>
                  <a:srgbClr val="0000FF"/>
                </a:solidFill>
                <a:latin typeface="新宋体" panose="02010609030101010101" pitchFamily="49" charset="-122"/>
                <a:ea typeface="新宋体" panose="02010609030101010101" pitchFamily="49" charset="-122"/>
              </a:rPr>
              <a:t>	</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mid, low = 0, high = </a:t>
            </a:r>
            <a:r>
              <a:rPr lang="en-US" sz="2000" dirty="0">
                <a:solidFill>
                  <a:srgbClr val="0000FF"/>
                </a:solidFill>
                <a:latin typeface="新宋体" panose="02010609030101010101" pitchFamily="49" charset="-122"/>
                <a:ea typeface="新宋体" panose="02010609030101010101" pitchFamily="49" charset="-122"/>
              </a:rPr>
              <a:t>this</a:t>
            </a:r>
            <a:r>
              <a:rPr lang="en-US" sz="2000" dirty="0">
                <a:solidFill>
                  <a:srgbClr val="000000"/>
                </a:solidFill>
                <a:latin typeface="新宋体" panose="02010609030101010101" pitchFamily="49" charset="-122"/>
                <a:ea typeface="新宋体" panose="02010609030101010101" pitchFamily="49" charset="-122"/>
              </a:rPr>
              <a:t>-&gt;length - 1;</a:t>
            </a:r>
          </a:p>
          <a:p>
            <a:r>
              <a:rPr lang="en-US" sz="2000" dirty="0">
                <a:solidFill>
                  <a:srgbClr val="0000FF"/>
                </a:solidFill>
                <a:latin typeface="新宋体" panose="02010609030101010101" pitchFamily="49" charset="-122"/>
                <a:ea typeface="新宋体" panose="02010609030101010101" pitchFamily="49" charset="-122"/>
              </a:rPr>
              <a:t>	while</a:t>
            </a:r>
            <a:r>
              <a:rPr lang="en-US" sz="2000" dirty="0">
                <a:solidFill>
                  <a:srgbClr val="000000"/>
                </a:solidFill>
                <a:latin typeface="新宋体" panose="02010609030101010101" pitchFamily="49" charset="-122"/>
                <a:ea typeface="新宋体" panose="02010609030101010101" pitchFamily="49" charset="-122"/>
              </a:rPr>
              <a:t> (low &lt; high) {</a:t>
            </a:r>
          </a:p>
          <a:p>
            <a:r>
              <a:rPr lang="en-US" sz="2000" dirty="0">
                <a:solidFill>
                  <a:srgbClr val="000000"/>
                </a:solidFill>
                <a:latin typeface="新宋体" panose="02010609030101010101" pitchFamily="49" charset="-122"/>
                <a:ea typeface="新宋体" panose="02010609030101010101" pitchFamily="49" charset="-122"/>
              </a:rPr>
              <a:t>		mid = (low + high) / 2;</a:t>
            </a:r>
          </a:p>
          <a:p>
            <a:r>
              <a:rPr lang="en-US" sz="2000" dirty="0">
                <a:solidFill>
                  <a:srgbClr val="0000FF"/>
                </a:solidFill>
                <a:latin typeface="新宋体" panose="02010609030101010101" pitchFamily="49" charset="-122"/>
                <a:ea typeface="新宋体" panose="02010609030101010101" pitchFamily="49" charset="-122"/>
              </a:rPr>
              <a:t>		if</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&lt;= </a:t>
            </a:r>
            <a:r>
              <a:rPr lang="en-US" sz="2000" dirty="0">
                <a:solidFill>
                  <a:srgbClr val="0000FF"/>
                </a:solidFill>
                <a:latin typeface="新宋体" panose="02010609030101010101" pitchFamily="49" charset="-122"/>
                <a:ea typeface="新宋体" panose="02010609030101010101" pitchFamily="49" charset="-122"/>
              </a:rPr>
              <a:t>this</a:t>
            </a:r>
            <a:r>
              <a:rPr lang="en-US" sz="2000" dirty="0">
                <a:solidFill>
                  <a:srgbClr val="000000"/>
                </a:solidFill>
                <a:latin typeface="新宋体" panose="02010609030101010101" pitchFamily="49" charset="-122"/>
                <a:ea typeface="新宋体" panose="02010609030101010101" pitchFamily="49" charset="-122"/>
              </a:rPr>
              <a:t>-&gt;data[mid])</a:t>
            </a:r>
          </a:p>
          <a:p>
            <a:r>
              <a:rPr lang="en-US" sz="2000" dirty="0">
                <a:solidFill>
                  <a:srgbClr val="000000"/>
                </a:solidFill>
                <a:latin typeface="新宋体" panose="02010609030101010101" pitchFamily="49" charset="-122"/>
                <a:ea typeface="新宋体" panose="02010609030101010101" pitchFamily="49" charset="-122"/>
              </a:rPr>
              <a:t>			high = mid;</a:t>
            </a:r>
          </a:p>
          <a:p>
            <a:r>
              <a:rPr lang="en-US" sz="2000" dirty="0">
                <a:solidFill>
                  <a:srgbClr val="0000FF"/>
                </a:solidFill>
                <a:latin typeface="新宋体" panose="02010609030101010101" pitchFamily="49" charset="-122"/>
                <a:ea typeface="新宋体" panose="02010609030101010101" pitchFamily="49" charset="-122"/>
              </a:rPr>
              <a:t>		else</a:t>
            </a:r>
            <a:endParaRPr lang="en-US" sz="2000" dirty="0">
              <a:solidFill>
                <a:srgbClr val="000000"/>
              </a:solidFill>
              <a:latin typeface="新宋体" panose="02010609030101010101" pitchFamily="49" charset="-122"/>
              <a:ea typeface="新宋体" panose="02010609030101010101" pitchFamily="49" charset="-122"/>
            </a:endParaRPr>
          </a:p>
          <a:p>
            <a:r>
              <a:rPr lang="en-US" sz="2000" dirty="0">
                <a:solidFill>
                  <a:srgbClr val="000000"/>
                </a:solidFill>
                <a:latin typeface="新宋体" panose="02010609030101010101" pitchFamily="49" charset="-122"/>
                <a:ea typeface="新宋体" panose="02010609030101010101" pitchFamily="49" charset="-122"/>
              </a:rPr>
              <a:t>			low = mid + 1;</a:t>
            </a:r>
          </a:p>
          <a:p>
            <a:r>
              <a:rPr lang="en-US" sz="2000" dirty="0">
                <a:solidFill>
                  <a:srgbClr val="000000"/>
                </a:solidFill>
                <a:latin typeface="新宋体" panose="02010609030101010101" pitchFamily="49" charset="-122"/>
                <a:ea typeface="新宋体" panose="02010609030101010101" pitchFamily="49" charset="-122"/>
              </a:rPr>
              <a:t>	}</a:t>
            </a:r>
          </a:p>
          <a:p>
            <a:r>
              <a:rPr lang="en-US" sz="2000" dirty="0">
                <a:solidFill>
                  <a:srgbClr val="0000FF"/>
                </a:solidFill>
                <a:latin typeface="新宋体" panose="02010609030101010101" pitchFamily="49" charset="-122"/>
                <a:ea typeface="新宋体" panose="02010609030101010101" pitchFamily="49" charset="-122"/>
              </a:rPr>
              <a:t>	if</a:t>
            </a:r>
            <a:r>
              <a:rPr lang="en-US" sz="2000" dirty="0">
                <a:solidFill>
                  <a:srgbClr val="000000"/>
                </a:solidFill>
                <a:latin typeface="新宋体" panose="02010609030101010101" pitchFamily="49" charset="-122"/>
                <a:ea typeface="新宋体" panose="02010609030101010101" pitchFamily="49" charset="-122"/>
              </a:rPr>
              <a:t> (low &gt; high)</a:t>
            </a: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0;</a:t>
            </a:r>
          </a:p>
          <a:p>
            <a:r>
              <a:rPr lang="en-US" sz="2000" dirty="0">
                <a:solidFill>
                  <a:srgbClr val="0000FF"/>
                </a:solidFill>
                <a:latin typeface="新宋体" panose="02010609030101010101" pitchFamily="49" charset="-122"/>
                <a:ea typeface="新宋体" panose="02010609030101010101" pitchFamily="49" charset="-122"/>
              </a:rPr>
              <a:t>	else</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0000FF"/>
                </a:solidFill>
                <a:latin typeface="新宋体" panose="02010609030101010101" pitchFamily="49" charset="-122"/>
                <a:ea typeface="新宋体" panose="02010609030101010101" pitchFamily="49" charset="-122"/>
              </a:rPr>
              <a:t>if</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0000FF"/>
                </a:solidFill>
                <a:latin typeface="新宋体" panose="02010609030101010101" pitchFamily="49" charset="-122"/>
                <a:ea typeface="新宋体" panose="02010609030101010101" pitchFamily="49" charset="-122"/>
              </a:rPr>
              <a:t>this</a:t>
            </a:r>
            <a:r>
              <a:rPr lang="en-US" sz="2000" dirty="0">
                <a:solidFill>
                  <a:srgbClr val="000000"/>
                </a:solidFill>
                <a:latin typeface="新宋体" panose="02010609030101010101" pitchFamily="49" charset="-122"/>
                <a:ea typeface="新宋体" panose="02010609030101010101" pitchFamily="49" charset="-122"/>
              </a:rPr>
              <a:t>-&gt;data[low]==</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a:t>
            </a: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low + 1;</a:t>
            </a:r>
          </a:p>
          <a:p>
            <a:r>
              <a:rPr lang="en-US" sz="2000" dirty="0">
                <a:solidFill>
                  <a:srgbClr val="0000FF"/>
                </a:solidFill>
                <a:latin typeface="新宋体" panose="02010609030101010101" pitchFamily="49" charset="-122"/>
                <a:ea typeface="新宋体" panose="02010609030101010101" pitchFamily="49" charset="-122"/>
              </a:rPr>
              <a:t>		else</a:t>
            </a:r>
            <a:endParaRPr lang="en-US" sz="2000" dirty="0">
              <a:solidFill>
                <a:srgbClr val="000000"/>
              </a:solidFill>
              <a:latin typeface="新宋体" panose="02010609030101010101" pitchFamily="49" charset="-122"/>
              <a:ea typeface="新宋体" panose="02010609030101010101" pitchFamily="49" charset="-122"/>
            </a:endParaRP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0;</a:t>
            </a:r>
          </a:p>
          <a:p>
            <a:r>
              <a:rPr lang="en-US" sz="2000" dirty="0">
                <a:solidFill>
                  <a:srgbClr val="000000"/>
                </a:solidFill>
                <a:latin typeface="新宋体" panose="02010609030101010101" pitchFamily="49" charset="-122"/>
                <a:ea typeface="新宋体" panose="02010609030101010101" pitchFamily="49" charset="-122"/>
              </a:rPr>
              <a:t>}</a:t>
            </a:r>
            <a:endParaRPr lang="en-US" sz="2000" dirty="0"/>
          </a:p>
        </p:txBody>
      </p:sp>
    </p:spTree>
    <p:extLst>
      <p:ext uri="{BB962C8B-B14F-4D97-AF65-F5344CB8AC3E}">
        <p14:creationId xmlns:p14="http://schemas.microsoft.com/office/powerpoint/2010/main" val="1419955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dirty="0"/>
              <a:t>每次比较将下一步的搜索区间范围缩小约一半</a:t>
            </a:r>
            <a:endParaRPr lang="en-US" altLang="zh-CN" dirty="0"/>
          </a:p>
          <a:p>
            <a:r>
              <a:rPr lang="zh-CN" altLang="en-US" dirty="0"/>
              <a:t>每次比较后剩余记录大约个数： </a:t>
            </a:r>
            <a:endParaRPr lang="en-US" altLang="zh-CN" dirty="0"/>
          </a:p>
        </p:txBody>
      </p:sp>
      <p:sp>
        <p:nvSpPr>
          <p:cNvPr id="3" name="标题 2"/>
          <p:cNvSpPr>
            <a:spLocks noGrp="1"/>
          </p:cNvSpPr>
          <p:nvPr>
            <p:ph type="title"/>
          </p:nvPr>
        </p:nvSpPr>
        <p:spPr>
          <a:xfrm>
            <a:off x="1522713" y="261386"/>
            <a:ext cx="10234805" cy="648377"/>
          </a:xfrm>
        </p:spPr>
        <p:txBody>
          <a:bodyPr>
            <a:normAutofit fontScale="90000"/>
          </a:bodyPr>
          <a:lstStyle/>
          <a:p>
            <a:r>
              <a:rPr lang="zh-CN" altLang="en-US"/>
              <a:t>算法分析</a:t>
            </a:r>
          </a:p>
        </p:txBody>
      </p:sp>
      <p:graphicFrame>
        <p:nvGraphicFramePr>
          <p:cNvPr id="6" name="表格 5"/>
          <p:cNvGraphicFramePr>
            <a:graphicFrameLocks noGrp="1"/>
          </p:cNvGraphicFramePr>
          <p:nvPr>
            <p:extLst>
              <p:ext uri="{D42A27DB-BD31-4B8C-83A1-F6EECF244321}">
                <p14:modId xmlns:p14="http://schemas.microsoft.com/office/powerpoint/2010/main" val="848526494"/>
              </p:ext>
            </p:extLst>
          </p:nvPr>
        </p:nvGraphicFramePr>
        <p:xfrm>
          <a:off x="1126805" y="2746270"/>
          <a:ext cx="4249025" cy="2651628"/>
        </p:xfrm>
        <a:graphic>
          <a:graphicData uri="http://schemas.openxmlformats.org/drawingml/2006/table">
            <a:tbl>
              <a:tblPr firstRow="1" bandRow="1">
                <a:tableStyleId>{5C22544A-7EE6-4342-B048-85BDC9FD1C3A}</a:tableStyleId>
              </a:tblPr>
              <a:tblGrid>
                <a:gridCol w="1490609">
                  <a:extLst>
                    <a:ext uri="{9D8B030D-6E8A-4147-A177-3AD203B41FA5}">
                      <a16:colId xmlns:a16="http://schemas.microsoft.com/office/drawing/2014/main" val="20000"/>
                    </a:ext>
                  </a:extLst>
                </a:gridCol>
                <a:gridCol w="2758416">
                  <a:extLst>
                    <a:ext uri="{9D8B030D-6E8A-4147-A177-3AD203B41FA5}">
                      <a16:colId xmlns:a16="http://schemas.microsoft.com/office/drawing/2014/main" val="20001"/>
                    </a:ext>
                  </a:extLst>
                </a:gridCol>
              </a:tblGrid>
              <a:tr h="441938">
                <a:tc>
                  <a:txBody>
                    <a:bodyPr/>
                    <a:lstStyle/>
                    <a:p>
                      <a:pPr algn="ctr"/>
                      <a:r>
                        <a:rPr lang="zh-CN" altLang="en-US" sz="2300"/>
                        <a:t>比较次数</a:t>
                      </a:r>
                    </a:p>
                  </a:txBody>
                  <a:tcPr marL="91452" marR="91452" marT="45709" marB="45709"/>
                </a:tc>
                <a:tc>
                  <a:txBody>
                    <a:bodyPr/>
                    <a:lstStyle/>
                    <a:p>
                      <a:pPr algn="ctr"/>
                      <a:r>
                        <a:rPr lang="zh-CN" altLang="en-US" sz="2300"/>
                        <a:t>剩余记录大约个数</a:t>
                      </a:r>
                    </a:p>
                  </a:txBody>
                  <a:tcPr marL="91452" marR="91452" marT="45709" marB="45709"/>
                </a:tc>
                <a:extLst>
                  <a:ext uri="{0D108BD9-81ED-4DB2-BD59-A6C34878D82A}">
                    <a16:rowId xmlns:a16="http://schemas.microsoft.com/office/drawing/2014/main" val="10000"/>
                  </a:ext>
                </a:extLst>
              </a:tr>
              <a:tr h="441938">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a:t>1</a:t>
                      </a:r>
                      <a:endParaRPr lang="zh-CN" altLang="en-US" sz="2300"/>
                    </a:p>
                  </a:txBody>
                  <a:tcPr marL="91452" marR="91452" marT="45709" marB="45709"/>
                </a:tc>
                <a:tc>
                  <a:txBody>
                    <a:bodyPr/>
                    <a:lstStyle/>
                    <a:p>
                      <a:pPr algn="ctr"/>
                      <a:r>
                        <a:rPr lang="en-US" altLang="zh-CN" sz="2300"/>
                        <a:t>n/2</a:t>
                      </a:r>
                      <a:endParaRPr lang="zh-CN" altLang="en-US" sz="2300"/>
                    </a:p>
                  </a:txBody>
                  <a:tcPr marL="91452" marR="91452" marT="45709" marB="45709"/>
                </a:tc>
                <a:extLst>
                  <a:ext uri="{0D108BD9-81ED-4DB2-BD59-A6C34878D82A}">
                    <a16:rowId xmlns:a16="http://schemas.microsoft.com/office/drawing/2014/main" val="10001"/>
                  </a:ext>
                </a:extLst>
              </a:tr>
              <a:tr h="441938">
                <a:tc>
                  <a:txBody>
                    <a:bodyPr/>
                    <a:lstStyle/>
                    <a:p>
                      <a:pPr algn="ctr"/>
                      <a:r>
                        <a:rPr lang="en-US" altLang="zh-CN" sz="2300"/>
                        <a:t>2</a:t>
                      </a:r>
                      <a:endParaRPr lang="zh-CN" altLang="en-US" sz="2300"/>
                    </a:p>
                  </a:txBody>
                  <a:tcPr marL="91452" marR="91452" marT="45709" marB="45709"/>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a:t>n/4 </a:t>
                      </a:r>
                      <a:endParaRPr lang="zh-CN" altLang="en-US" sz="2300"/>
                    </a:p>
                  </a:txBody>
                  <a:tcPr marL="91452" marR="91452" marT="45709" marB="45709"/>
                </a:tc>
                <a:extLst>
                  <a:ext uri="{0D108BD9-81ED-4DB2-BD59-A6C34878D82A}">
                    <a16:rowId xmlns:a16="http://schemas.microsoft.com/office/drawing/2014/main" val="10002"/>
                  </a:ext>
                </a:extLst>
              </a:tr>
              <a:tr h="441938">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a:t>3</a:t>
                      </a:r>
                      <a:endParaRPr lang="zh-CN" altLang="en-US" sz="2300"/>
                    </a:p>
                  </a:txBody>
                  <a:tcPr marL="91452" marR="91452" marT="45709" marB="45709"/>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a:t>n/8</a:t>
                      </a:r>
                      <a:endParaRPr lang="zh-CN" altLang="en-US" sz="2300"/>
                    </a:p>
                  </a:txBody>
                  <a:tcPr marL="91452" marR="91452" marT="45709" marB="45709"/>
                </a:tc>
                <a:extLst>
                  <a:ext uri="{0D108BD9-81ED-4DB2-BD59-A6C34878D82A}">
                    <a16:rowId xmlns:a16="http://schemas.microsoft.com/office/drawing/2014/main" val="10003"/>
                  </a:ext>
                </a:extLst>
              </a:tr>
              <a:tr h="441938">
                <a:tc>
                  <a:txBody>
                    <a:bodyPr/>
                    <a:lstStyle/>
                    <a:p>
                      <a:pPr algn="ctr"/>
                      <a:r>
                        <a:rPr lang="en-US" altLang="zh-CN" sz="2300"/>
                        <a:t>...</a:t>
                      </a:r>
                      <a:endParaRPr lang="zh-CN" altLang="en-US" sz="2300"/>
                    </a:p>
                  </a:txBody>
                  <a:tcPr marL="91452" marR="91452" marT="45709" marB="45709"/>
                </a:tc>
                <a:tc>
                  <a:txBody>
                    <a:bodyPr/>
                    <a:lstStyle/>
                    <a:p>
                      <a:pPr algn="ctr"/>
                      <a:endParaRPr lang="zh-CN" altLang="en-US" sz="2300"/>
                    </a:p>
                  </a:txBody>
                  <a:tcPr marL="91452" marR="91452" marT="45709" marB="45709"/>
                </a:tc>
                <a:extLst>
                  <a:ext uri="{0D108BD9-81ED-4DB2-BD59-A6C34878D82A}">
                    <a16:rowId xmlns:a16="http://schemas.microsoft.com/office/drawing/2014/main" val="10004"/>
                  </a:ext>
                </a:extLst>
              </a:tr>
              <a:tr h="441938">
                <a:tc>
                  <a:txBody>
                    <a:bodyPr/>
                    <a:lstStyle/>
                    <a:p>
                      <a:pPr algn="ctr"/>
                      <a:r>
                        <a:rPr lang="en-US" altLang="zh-CN" sz="2300"/>
                        <a:t>i</a:t>
                      </a:r>
                      <a:endParaRPr lang="zh-CN" altLang="en-US" sz="2300"/>
                    </a:p>
                  </a:txBody>
                  <a:tcPr marL="91452" marR="91452" marT="45709" marB="45709"/>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a:t>n/2</a:t>
                      </a:r>
                      <a:r>
                        <a:rPr lang="en-US" altLang="zh-CN" sz="2300" baseline="30000"/>
                        <a:t>i</a:t>
                      </a:r>
                      <a:endParaRPr lang="zh-CN" altLang="en-US" sz="2300" baseline="30000"/>
                    </a:p>
                  </a:txBody>
                  <a:tcPr marL="91452" marR="91452" marT="45709" marB="45709"/>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7" name="矩形 6"/>
              <p:cNvSpPr/>
              <p:nvPr/>
            </p:nvSpPr>
            <p:spPr>
              <a:xfrm>
                <a:off x="5663899" y="2736213"/>
                <a:ext cx="6265513" cy="2061911"/>
              </a:xfrm>
              <a:prstGeom prst="rect">
                <a:avLst/>
              </a:prstGeom>
            </p:spPr>
            <p:txBody>
              <a:bodyPr wrap="square">
                <a:spAutoFit/>
              </a:bodyPr>
              <a:lstStyle/>
              <a:p>
                <a:r>
                  <a:rPr lang="zh-CN" altLang="en-US" sz="2400" dirty="0"/>
                  <a:t>设比较</a:t>
                </a:r>
                <a:r>
                  <a:rPr lang="en-US" altLang="zh-CN" sz="2400" dirty="0" err="1"/>
                  <a:t>i</a:t>
                </a:r>
                <a:r>
                  <a:rPr lang="zh-CN" altLang="en-US" sz="2400" dirty="0"/>
                  <a:t>次后，搜索区间范围内仅剩余</a:t>
                </a:r>
                <a:r>
                  <a:rPr lang="en-US" altLang="zh-CN" sz="2400" dirty="0"/>
                  <a:t>1</a:t>
                </a:r>
                <a:r>
                  <a:rPr lang="zh-CN" altLang="en-US" sz="2400" dirty="0"/>
                  <a:t>个元素；</a:t>
                </a:r>
                <a:endParaRPr lang="en-US" altLang="zh-CN" sz="2400" dirty="0"/>
              </a:p>
              <a:p>
                <a:r>
                  <a:rPr lang="zh-CN" altLang="en-US" sz="2400" dirty="0"/>
                  <a:t>不管这个数据项是否匹配查找项，比较最终都会结束，则：</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a:rPr>
                          <m:t>𝑛</m:t>
                        </m:r>
                      </m:num>
                      <m:den>
                        <m:sSup>
                          <m:sSupPr>
                            <m:ctrlPr>
                              <a:rPr lang="en-US" altLang="zh-CN" sz="2400" i="1" smtClean="0">
                                <a:latin typeface="Cambria Math" panose="02040503050406030204" pitchFamily="18" charset="0"/>
                              </a:rPr>
                            </m:ctrlPr>
                          </m:sSupPr>
                          <m:e>
                            <m:r>
                              <a:rPr lang="en-US" altLang="zh-CN" sz="2400" b="0" i="1" smtClean="0">
                                <a:latin typeface="Cambria Math"/>
                              </a:rPr>
                              <m:t>2</m:t>
                            </m:r>
                          </m:e>
                          <m:sup>
                            <m:r>
                              <a:rPr lang="en-US" altLang="zh-CN" sz="2400" b="0" i="1" smtClean="0">
                                <a:latin typeface="Cambria Math"/>
                              </a:rPr>
                              <m:t>𝑖</m:t>
                            </m:r>
                          </m:sup>
                        </m:sSup>
                      </m:den>
                    </m:f>
                    <m:r>
                      <a:rPr lang="en-US" altLang="zh-CN" sz="2400" b="0" i="1" smtClean="0">
                        <a:latin typeface="Cambria Math"/>
                      </a:rPr>
                      <m:t>=1</m:t>
                    </m:r>
                  </m:oMath>
                </a14:m>
                <a:r>
                  <a:rPr lang="zh-CN" altLang="en-US" sz="2400" dirty="0"/>
                  <a:t> </a:t>
                </a:r>
                <a:endParaRPr lang="en-US" altLang="zh-CN" sz="2400" dirty="0"/>
              </a:p>
              <a:p>
                <a:r>
                  <a:rPr lang="zh-CN" altLang="en-US" sz="2400" dirty="0"/>
                  <a:t>得到：</a:t>
                </a:r>
                <a:r>
                  <a:rPr lang="en-US" altLang="zh-CN" sz="2400" dirty="0" err="1"/>
                  <a:t>i</a:t>
                </a:r>
                <a:r>
                  <a:rPr lang="en-US" altLang="zh-CN" sz="2400" dirty="0"/>
                  <a:t>=log</a:t>
                </a:r>
                <a:r>
                  <a:rPr lang="en-US" altLang="zh-CN" sz="2400" baseline="-25000" dirty="0"/>
                  <a:t>2</a:t>
                </a:r>
                <a:r>
                  <a:rPr lang="en-US" altLang="zh-CN" sz="2400" dirty="0"/>
                  <a:t>(n)</a:t>
                </a:r>
              </a:p>
              <a:p>
                <a:r>
                  <a:rPr lang="zh-CN" altLang="en-US" sz="2400" dirty="0"/>
                  <a:t>算法时间复杂度：</a:t>
                </a:r>
                <a:r>
                  <a:rPr lang="en-US" altLang="zh-CN" sz="2400" dirty="0"/>
                  <a:t>O(log</a:t>
                </a:r>
                <a:r>
                  <a:rPr lang="en-US" altLang="zh-CN" sz="2400" baseline="-25000" dirty="0"/>
                  <a:t>2</a:t>
                </a:r>
                <a:r>
                  <a:rPr lang="en-US" altLang="zh-CN" sz="2400" dirty="0"/>
                  <a:t>n)</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5663899" y="2736213"/>
                <a:ext cx="6265513" cy="2061911"/>
              </a:xfrm>
              <a:prstGeom prst="rect">
                <a:avLst/>
              </a:prstGeom>
              <a:blipFill>
                <a:blip r:embed="rId2"/>
                <a:stretch>
                  <a:fillRect l="-1459" t="-3550" r="-5350" b="-6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91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6524" y="334386"/>
            <a:ext cx="10313436" cy="6247864"/>
          </a:xfrm>
          <a:prstGeom prst="rect">
            <a:avLst/>
          </a:prstGeom>
        </p:spPr>
        <p:txBody>
          <a:bodyPr wrap="square">
            <a:spAutoFit/>
          </a:bodyPr>
          <a:lstStyle/>
          <a:p>
            <a:r>
              <a:rPr lang="en-US" sz="2000" dirty="0">
                <a:solidFill>
                  <a:srgbClr val="0000FF"/>
                </a:solidFill>
                <a:latin typeface="新宋体" panose="02010609030101010101" pitchFamily="49" charset="-122"/>
                <a:ea typeface="新宋体" panose="02010609030101010101" pitchFamily="49" charset="-122"/>
              </a:rPr>
              <a:t>template</a:t>
            </a:r>
            <a:r>
              <a:rPr lang="en-US" sz="2000" dirty="0">
                <a:solidFill>
                  <a:srgbClr val="000000"/>
                </a:solidFill>
                <a:latin typeface="新宋体" panose="02010609030101010101" pitchFamily="49" charset="-122"/>
                <a:ea typeface="新宋体" panose="02010609030101010101" pitchFamily="49" charset="-122"/>
              </a:rPr>
              <a:t> &lt;</a:t>
            </a:r>
            <a:r>
              <a:rPr lang="en-US" sz="2000" dirty="0">
                <a:solidFill>
                  <a:srgbClr val="0000FF"/>
                </a:solidFill>
                <a:latin typeface="新宋体" panose="02010609030101010101" pitchFamily="49" charset="-122"/>
                <a:ea typeface="新宋体" panose="02010609030101010101" pitchFamily="49" charset="-122"/>
              </a:rPr>
              <a:t>class</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2B91AF"/>
                </a:solidFill>
                <a:latin typeface="新宋体" panose="02010609030101010101" pitchFamily="49" charset="-122"/>
                <a:ea typeface="新宋体" panose="02010609030101010101" pitchFamily="49" charset="-122"/>
              </a:rPr>
              <a:t>DataType</a:t>
            </a:r>
            <a:r>
              <a:rPr lang="en-US" sz="2000" dirty="0">
                <a:solidFill>
                  <a:srgbClr val="000000"/>
                </a:solidFill>
                <a:latin typeface="新宋体" panose="02010609030101010101" pitchFamily="49" charset="-122"/>
                <a:ea typeface="新宋体" panose="02010609030101010101" pitchFamily="49" charset="-122"/>
              </a:rPr>
              <a:t>&gt;</a:t>
            </a:r>
          </a:p>
          <a:p>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2B91AF"/>
                </a:solidFill>
                <a:latin typeface="新宋体" panose="02010609030101010101" pitchFamily="49" charset="-122"/>
                <a:ea typeface="新宋体" panose="02010609030101010101" pitchFamily="49" charset="-122"/>
              </a:rPr>
              <a:t>OrderedList</a:t>
            </a:r>
            <a:r>
              <a:rPr lang="en-US" sz="2000" dirty="0">
                <a:solidFill>
                  <a:srgbClr val="000000"/>
                </a:solidFill>
                <a:latin typeface="新宋体" panose="02010609030101010101" pitchFamily="49" charset="-122"/>
                <a:ea typeface="新宋体" panose="02010609030101010101" pitchFamily="49" charset="-122"/>
              </a:rPr>
              <a:t>&lt;</a:t>
            </a:r>
            <a:r>
              <a:rPr lang="en-US" sz="2000" dirty="0" err="1">
                <a:solidFill>
                  <a:srgbClr val="2B91AF"/>
                </a:solidFill>
                <a:latin typeface="新宋体" panose="02010609030101010101" pitchFamily="49" charset="-122"/>
                <a:ea typeface="新宋体" panose="02010609030101010101" pitchFamily="49" charset="-122"/>
              </a:rPr>
              <a:t>DataType</a:t>
            </a:r>
            <a:r>
              <a:rPr lang="en-US" sz="2000" dirty="0">
                <a:solidFill>
                  <a:srgbClr val="000000"/>
                </a:solidFill>
                <a:latin typeface="新宋体" panose="02010609030101010101" pitchFamily="49" charset="-122"/>
                <a:ea typeface="新宋体" panose="02010609030101010101" pitchFamily="49" charset="-122"/>
              </a:rPr>
              <a:t>&gt;::BinSearch11(</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a:t>
            </a: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recBinSearch1(</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0, </a:t>
            </a:r>
            <a:r>
              <a:rPr lang="en-US" sz="2000" dirty="0">
                <a:solidFill>
                  <a:srgbClr val="0000FF"/>
                </a:solidFill>
                <a:latin typeface="新宋体" panose="02010609030101010101" pitchFamily="49" charset="-122"/>
                <a:ea typeface="新宋体" panose="02010609030101010101" pitchFamily="49" charset="-122"/>
              </a:rPr>
              <a:t>this</a:t>
            </a:r>
            <a:r>
              <a:rPr lang="en-US" sz="2000" dirty="0">
                <a:solidFill>
                  <a:srgbClr val="000000"/>
                </a:solidFill>
                <a:latin typeface="新宋体" panose="02010609030101010101" pitchFamily="49" charset="-122"/>
                <a:ea typeface="新宋体" panose="02010609030101010101" pitchFamily="49" charset="-122"/>
              </a:rPr>
              <a:t>-&gt;length - 1);</a:t>
            </a:r>
          </a:p>
          <a:p>
            <a:r>
              <a:rPr lang="en-US" sz="2000" dirty="0">
                <a:solidFill>
                  <a:srgbClr val="000000"/>
                </a:solidFill>
                <a:latin typeface="新宋体" panose="02010609030101010101" pitchFamily="49" charset="-122"/>
                <a:ea typeface="新宋体" panose="02010609030101010101" pitchFamily="49" charset="-122"/>
              </a:rPr>
              <a:t>}</a:t>
            </a:r>
          </a:p>
          <a:p>
            <a:endParaRPr lang="en-US" sz="2000" dirty="0">
              <a:solidFill>
                <a:srgbClr val="000000"/>
              </a:solidFill>
              <a:latin typeface="新宋体" panose="02010609030101010101" pitchFamily="49" charset="-122"/>
              <a:ea typeface="新宋体" panose="02010609030101010101" pitchFamily="49" charset="-122"/>
            </a:endParaRPr>
          </a:p>
          <a:p>
            <a:r>
              <a:rPr lang="en-US" sz="2000" dirty="0">
                <a:solidFill>
                  <a:srgbClr val="0000FF"/>
                </a:solidFill>
                <a:latin typeface="新宋体" panose="02010609030101010101" pitchFamily="49" charset="-122"/>
                <a:ea typeface="新宋体" panose="02010609030101010101" pitchFamily="49" charset="-122"/>
              </a:rPr>
              <a:t>template</a:t>
            </a:r>
            <a:r>
              <a:rPr lang="en-US" sz="2000" dirty="0">
                <a:solidFill>
                  <a:srgbClr val="000000"/>
                </a:solidFill>
                <a:latin typeface="新宋体" panose="02010609030101010101" pitchFamily="49" charset="-122"/>
                <a:ea typeface="新宋体" panose="02010609030101010101" pitchFamily="49" charset="-122"/>
              </a:rPr>
              <a:t> &lt;</a:t>
            </a:r>
            <a:r>
              <a:rPr lang="en-US" sz="2000" dirty="0">
                <a:solidFill>
                  <a:srgbClr val="0000FF"/>
                </a:solidFill>
                <a:latin typeface="新宋体" panose="02010609030101010101" pitchFamily="49" charset="-122"/>
                <a:ea typeface="新宋体" panose="02010609030101010101" pitchFamily="49" charset="-122"/>
              </a:rPr>
              <a:t>class</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2B91AF"/>
                </a:solidFill>
                <a:latin typeface="新宋体" panose="02010609030101010101" pitchFamily="49" charset="-122"/>
                <a:ea typeface="新宋体" panose="02010609030101010101" pitchFamily="49" charset="-122"/>
              </a:rPr>
              <a:t>DataType</a:t>
            </a:r>
            <a:r>
              <a:rPr lang="en-US" sz="2000" dirty="0">
                <a:solidFill>
                  <a:srgbClr val="000000"/>
                </a:solidFill>
                <a:latin typeface="新宋体" panose="02010609030101010101" pitchFamily="49" charset="-122"/>
                <a:ea typeface="新宋体" panose="02010609030101010101" pitchFamily="49" charset="-122"/>
              </a:rPr>
              <a:t>&gt;</a:t>
            </a:r>
          </a:p>
          <a:p>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2B91AF"/>
                </a:solidFill>
                <a:latin typeface="新宋体" panose="02010609030101010101" pitchFamily="49" charset="-122"/>
                <a:ea typeface="新宋体" panose="02010609030101010101" pitchFamily="49" charset="-122"/>
              </a:rPr>
              <a:t>OrderedList</a:t>
            </a:r>
            <a:r>
              <a:rPr lang="en-US" sz="2000" dirty="0">
                <a:solidFill>
                  <a:srgbClr val="000000"/>
                </a:solidFill>
                <a:latin typeface="新宋体" panose="02010609030101010101" pitchFamily="49" charset="-122"/>
                <a:ea typeface="新宋体" panose="02010609030101010101" pitchFamily="49" charset="-122"/>
              </a:rPr>
              <a:t>&lt;</a:t>
            </a:r>
            <a:r>
              <a:rPr lang="en-US" sz="2000" dirty="0" err="1">
                <a:solidFill>
                  <a:srgbClr val="2B91AF"/>
                </a:solidFill>
                <a:latin typeface="新宋体" panose="02010609030101010101" pitchFamily="49" charset="-122"/>
                <a:ea typeface="新宋体" panose="02010609030101010101" pitchFamily="49" charset="-122"/>
              </a:rPr>
              <a:t>DataType</a:t>
            </a:r>
            <a:r>
              <a:rPr lang="en-US" sz="2000" dirty="0">
                <a:solidFill>
                  <a:srgbClr val="000000"/>
                </a:solidFill>
                <a:latin typeface="新宋体" panose="02010609030101010101" pitchFamily="49" charset="-122"/>
                <a:ea typeface="新宋体" panose="02010609030101010101" pitchFamily="49" charset="-122"/>
              </a:rPr>
              <a:t>&gt;::recBinSearch1(</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low</a:t>
            </a:r>
            <a:r>
              <a:rPr lang="en-US" sz="2000" dirty="0">
                <a:solidFill>
                  <a:srgbClr val="000000"/>
                </a:solidFill>
                <a:latin typeface="新宋体" panose="02010609030101010101" pitchFamily="49" charset="-122"/>
                <a:ea typeface="新宋体" panose="02010609030101010101" pitchFamily="49" charset="-122"/>
              </a:rPr>
              <a:t>, </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high</a:t>
            </a:r>
            <a:r>
              <a:rPr lang="en-US" sz="2000" dirty="0">
                <a:solidFill>
                  <a:srgbClr val="000000"/>
                </a:solidFill>
                <a:latin typeface="新宋体" panose="02010609030101010101" pitchFamily="49" charset="-122"/>
                <a:ea typeface="新宋体" panose="02010609030101010101" pitchFamily="49" charset="-122"/>
              </a:rPr>
              <a:t>) {</a:t>
            </a:r>
          </a:p>
          <a:p>
            <a:r>
              <a:rPr lang="en-US" sz="2000" dirty="0">
                <a:solidFill>
                  <a:srgbClr val="0000FF"/>
                </a:solidFill>
                <a:latin typeface="新宋体" panose="02010609030101010101" pitchFamily="49" charset="-122"/>
                <a:ea typeface="新宋体" panose="02010609030101010101" pitchFamily="49" charset="-122"/>
              </a:rPr>
              <a:t>	if</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low</a:t>
            </a:r>
            <a:r>
              <a:rPr lang="en-US" sz="2000" dirty="0">
                <a:solidFill>
                  <a:srgbClr val="000000"/>
                </a:solidFill>
                <a:latin typeface="新宋体" panose="02010609030101010101" pitchFamily="49" charset="-122"/>
                <a:ea typeface="新宋体" panose="02010609030101010101" pitchFamily="49" charset="-122"/>
              </a:rPr>
              <a:t> &gt;</a:t>
            </a:r>
            <a:r>
              <a:rPr lang="en-US" sz="2000" dirty="0">
                <a:solidFill>
                  <a:srgbClr val="808080"/>
                </a:solidFill>
                <a:latin typeface="新宋体" panose="02010609030101010101" pitchFamily="49" charset="-122"/>
                <a:ea typeface="新宋体" panose="02010609030101010101" pitchFamily="49" charset="-122"/>
              </a:rPr>
              <a:t>high</a:t>
            </a:r>
            <a:r>
              <a:rPr lang="en-US" sz="2000" dirty="0">
                <a:solidFill>
                  <a:srgbClr val="000000"/>
                </a:solidFill>
                <a:latin typeface="新宋体" panose="02010609030101010101" pitchFamily="49" charset="-122"/>
                <a:ea typeface="新宋体" panose="02010609030101010101" pitchFamily="49" charset="-122"/>
              </a:rPr>
              <a:t>)</a:t>
            </a: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0;</a:t>
            </a:r>
          </a:p>
          <a:p>
            <a:r>
              <a:rPr lang="en-US" sz="2000" dirty="0">
                <a:solidFill>
                  <a:srgbClr val="0000FF"/>
                </a:solidFill>
                <a:latin typeface="新宋体" panose="02010609030101010101" pitchFamily="49" charset="-122"/>
                <a:ea typeface="新宋体" panose="02010609030101010101" pitchFamily="49" charset="-122"/>
              </a:rPr>
              <a:t>	if</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low</a:t>
            </a:r>
            <a:r>
              <a:rPr lang="en-US" sz="2000" dirty="0">
                <a:solidFill>
                  <a:srgbClr val="000000"/>
                </a:solidFill>
                <a:latin typeface="新宋体" panose="02010609030101010101" pitchFamily="49" charset="-122"/>
                <a:ea typeface="新宋体" panose="02010609030101010101" pitchFamily="49" charset="-122"/>
              </a:rPr>
              <a:t> == </a:t>
            </a:r>
            <a:r>
              <a:rPr lang="en-US" sz="2000" dirty="0">
                <a:solidFill>
                  <a:srgbClr val="808080"/>
                </a:solidFill>
                <a:latin typeface="新宋体" panose="02010609030101010101" pitchFamily="49" charset="-122"/>
                <a:ea typeface="新宋体" panose="02010609030101010101" pitchFamily="49" charset="-122"/>
              </a:rPr>
              <a:t>high</a:t>
            </a:r>
            <a:r>
              <a:rPr lang="en-US" sz="2000" dirty="0">
                <a:solidFill>
                  <a:srgbClr val="000000"/>
                </a:solidFill>
                <a:latin typeface="新宋体" panose="02010609030101010101" pitchFamily="49" charset="-122"/>
                <a:ea typeface="新宋体" panose="02010609030101010101" pitchFamily="49" charset="-122"/>
              </a:rPr>
              <a:t>)</a:t>
            </a:r>
          </a:p>
          <a:p>
            <a:r>
              <a:rPr lang="en-US" sz="2000" dirty="0">
                <a:solidFill>
                  <a:srgbClr val="0000FF"/>
                </a:solidFill>
                <a:latin typeface="新宋体" panose="02010609030101010101" pitchFamily="49" charset="-122"/>
                <a:ea typeface="新宋体" panose="02010609030101010101" pitchFamily="49" charset="-122"/>
              </a:rPr>
              <a:t>		if</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0000FF"/>
                </a:solidFill>
                <a:latin typeface="新宋体" panose="02010609030101010101" pitchFamily="49" charset="-122"/>
                <a:ea typeface="新宋体" panose="02010609030101010101" pitchFamily="49" charset="-122"/>
              </a:rPr>
              <a:t>this</a:t>
            </a:r>
            <a:r>
              <a:rPr lang="en-US" sz="2000" dirty="0">
                <a:solidFill>
                  <a:srgbClr val="000000"/>
                </a:solidFill>
                <a:latin typeface="新宋体" panose="02010609030101010101" pitchFamily="49" charset="-122"/>
                <a:ea typeface="新宋体" panose="02010609030101010101" pitchFamily="49" charset="-122"/>
              </a:rPr>
              <a:t>-&gt;data[</a:t>
            </a:r>
            <a:r>
              <a:rPr lang="en-US" sz="2000" dirty="0">
                <a:solidFill>
                  <a:srgbClr val="808080"/>
                </a:solidFill>
                <a:latin typeface="新宋体" panose="02010609030101010101" pitchFamily="49" charset="-122"/>
                <a:ea typeface="新宋体" panose="02010609030101010101" pitchFamily="49" charset="-122"/>
              </a:rPr>
              <a:t>low</a:t>
            </a:r>
            <a:r>
              <a:rPr lang="en-US" sz="2000" dirty="0">
                <a:solidFill>
                  <a:srgbClr val="000000"/>
                </a:solidFill>
                <a:latin typeface="新宋体" panose="02010609030101010101" pitchFamily="49" charset="-122"/>
                <a:ea typeface="新宋体" panose="02010609030101010101" pitchFamily="49" charset="-122"/>
              </a:rPr>
              <a:t>] == </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a:t>
            </a: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low</a:t>
            </a:r>
            <a:r>
              <a:rPr lang="en-US" sz="2000" dirty="0">
                <a:solidFill>
                  <a:srgbClr val="000000"/>
                </a:solidFill>
                <a:latin typeface="新宋体" panose="02010609030101010101" pitchFamily="49" charset="-122"/>
                <a:ea typeface="新宋体" panose="02010609030101010101" pitchFamily="49" charset="-122"/>
              </a:rPr>
              <a:t> + 1;</a:t>
            </a:r>
          </a:p>
          <a:p>
            <a:r>
              <a:rPr lang="en-US" sz="2000" dirty="0">
                <a:solidFill>
                  <a:srgbClr val="0000FF"/>
                </a:solidFill>
                <a:latin typeface="新宋体" panose="02010609030101010101" pitchFamily="49" charset="-122"/>
                <a:ea typeface="新宋体" panose="02010609030101010101" pitchFamily="49" charset="-122"/>
              </a:rPr>
              <a:t>		else</a:t>
            </a:r>
            <a:endParaRPr lang="en-US" sz="2000" dirty="0">
              <a:solidFill>
                <a:srgbClr val="000000"/>
              </a:solidFill>
              <a:latin typeface="新宋体" panose="02010609030101010101" pitchFamily="49" charset="-122"/>
              <a:ea typeface="新宋体" panose="02010609030101010101" pitchFamily="49" charset="-122"/>
            </a:endParaRP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0;</a:t>
            </a:r>
          </a:p>
          <a:p>
            <a:r>
              <a:rPr lang="en-US" sz="2000" dirty="0">
                <a:solidFill>
                  <a:srgbClr val="0000FF"/>
                </a:solidFill>
                <a:latin typeface="新宋体" panose="02010609030101010101" pitchFamily="49" charset="-122"/>
                <a:ea typeface="新宋体" panose="02010609030101010101" pitchFamily="49" charset="-122"/>
              </a:rPr>
              <a:t>	</a:t>
            </a:r>
            <a:r>
              <a:rPr lang="en-US" sz="2000" dirty="0" err="1">
                <a:solidFill>
                  <a:srgbClr val="0000FF"/>
                </a:solidFill>
                <a:latin typeface="新宋体" panose="02010609030101010101" pitchFamily="49" charset="-122"/>
                <a:ea typeface="新宋体" panose="02010609030101010101" pitchFamily="49" charset="-122"/>
              </a:rPr>
              <a:t>int</a:t>
            </a:r>
            <a:r>
              <a:rPr lang="en-US" sz="2000" dirty="0">
                <a:solidFill>
                  <a:srgbClr val="000000"/>
                </a:solidFill>
                <a:latin typeface="新宋体" panose="02010609030101010101" pitchFamily="49" charset="-122"/>
                <a:ea typeface="新宋体" panose="02010609030101010101" pitchFamily="49" charset="-122"/>
              </a:rPr>
              <a:t> mid = (</a:t>
            </a:r>
            <a:r>
              <a:rPr lang="en-US" sz="2000" dirty="0">
                <a:solidFill>
                  <a:srgbClr val="808080"/>
                </a:solidFill>
                <a:latin typeface="新宋体" panose="02010609030101010101" pitchFamily="49" charset="-122"/>
                <a:ea typeface="新宋体" panose="02010609030101010101" pitchFamily="49" charset="-122"/>
              </a:rPr>
              <a:t>low</a:t>
            </a:r>
            <a:r>
              <a:rPr lang="en-US" sz="2000" dirty="0">
                <a:solidFill>
                  <a:srgbClr val="000000"/>
                </a:solidFill>
                <a:latin typeface="新宋体" panose="02010609030101010101" pitchFamily="49" charset="-122"/>
                <a:ea typeface="新宋体" panose="02010609030101010101" pitchFamily="49" charset="-122"/>
              </a:rPr>
              <a:t> + </a:t>
            </a:r>
            <a:r>
              <a:rPr lang="en-US" sz="2000" dirty="0">
                <a:solidFill>
                  <a:srgbClr val="808080"/>
                </a:solidFill>
                <a:latin typeface="新宋体" panose="02010609030101010101" pitchFamily="49" charset="-122"/>
                <a:ea typeface="新宋体" panose="02010609030101010101" pitchFamily="49" charset="-122"/>
              </a:rPr>
              <a:t>high</a:t>
            </a:r>
            <a:r>
              <a:rPr lang="en-US" sz="2000" dirty="0">
                <a:solidFill>
                  <a:srgbClr val="000000"/>
                </a:solidFill>
                <a:latin typeface="新宋体" panose="02010609030101010101" pitchFamily="49" charset="-122"/>
                <a:ea typeface="新宋体" panose="02010609030101010101" pitchFamily="49" charset="-122"/>
              </a:rPr>
              <a:t>) / 2;</a:t>
            </a:r>
          </a:p>
          <a:p>
            <a:r>
              <a:rPr lang="en-US" sz="2000" dirty="0">
                <a:solidFill>
                  <a:srgbClr val="0000FF"/>
                </a:solidFill>
                <a:latin typeface="新宋体" panose="02010609030101010101" pitchFamily="49" charset="-122"/>
                <a:ea typeface="新宋体" panose="02010609030101010101" pitchFamily="49" charset="-122"/>
              </a:rPr>
              <a:t>	if</a:t>
            </a:r>
            <a:r>
              <a:rPr lang="en-US" sz="2000" dirty="0">
                <a:solidFill>
                  <a:srgbClr val="000000"/>
                </a:solidFill>
                <a:latin typeface="新宋体" panose="02010609030101010101" pitchFamily="49" charset="-122"/>
                <a:ea typeface="新宋体" panose="02010609030101010101" pitchFamily="49" charset="-122"/>
              </a:rPr>
              <a:t> (</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&lt;= </a:t>
            </a:r>
            <a:r>
              <a:rPr lang="en-US" sz="2000" dirty="0">
                <a:solidFill>
                  <a:srgbClr val="0000FF"/>
                </a:solidFill>
                <a:latin typeface="新宋体" panose="02010609030101010101" pitchFamily="49" charset="-122"/>
                <a:ea typeface="新宋体" panose="02010609030101010101" pitchFamily="49" charset="-122"/>
              </a:rPr>
              <a:t>this</a:t>
            </a:r>
            <a:r>
              <a:rPr lang="en-US" sz="2000" dirty="0">
                <a:solidFill>
                  <a:srgbClr val="000000"/>
                </a:solidFill>
                <a:latin typeface="新宋体" panose="02010609030101010101" pitchFamily="49" charset="-122"/>
                <a:ea typeface="新宋体" panose="02010609030101010101" pitchFamily="49" charset="-122"/>
              </a:rPr>
              <a:t>-&gt;data[mid])</a:t>
            </a: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recBinSearch1(</a:t>
            </a:r>
            <a:r>
              <a:rPr lang="en-US" sz="2000" dirty="0" err="1">
                <a:solidFill>
                  <a:srgbClr val="808080"/>
                </a:solidFill>
                <a:latin typeface="新宋体" panose="02010609030101010101" pitchFamily="49" charset="-122"/>
                <a:ea typeface="新宋体" panose="02010609030101010101" pitchFamily="49" charset="-122"/>
              </a:rPr>
              <a:t>k</a:t>
            </a:r>
            <a:r>
              <a:rPr lang="en-US" sz="2000" dirty="0" err="1">
                <a:solidFill>
                  <a:srgbClr val="000000"/>
                </a:solidFill>
                <a:latin typeface="新宋体" panose="02010609030101010101" pitchFamily="49" charset="-122"/>
                <a:ea typeface="新宋体" panose="02010609030101010101" pitchFamily="49" charset="-122"/>
              </a:rPr>
              <a:t>,</a:t>
            </a:r>
            <a:r>
              <a:rPr lang="en-US" sz="2000" dirty="0" err="1">
                <a:solidFill>
                  <a:srgbClr val="808080"/>
                </a:solidFill>
                <a:latin typeface="新宋体" panose="02010609030101010101" pitchFamily="49" charset="-122"/>
                <a:ea typeface="新宋体" panose="02010609030101010101" pitchFamily="49" charset="-122"/>
              </a:rPr>
              <a:t>low</a:t>
            </a:r>
            <a:r>
              <a:rPr lang="en-US" sz="2000" dirty="0" err="1">
                <a:solidFill>
                  <a:srgbClr val="000000"/>
                </a:solidFill>
                <a:latin typeface="新宋体" panose="02010609030101010101" pitchFamily="49" charset="-122"/>
                <a:ea typeface="新宋体" panose="02010609030101010101" pitchFamily="49" charset="-122"/>
              </a:rPr>
              <a:t>,mid</a:t>
            </a:r>
            <a:r>
              <a:rPr lang="en-US" sz="2000" dirty="0">
                <a:solidFill>
                  <a:srgbClr val="000000"/>
                </a:solidFill>
                <a:latin typeface="新宋体" panose="02010609030101010101" pitchFamily="49" charset="-122"/>
                <a:ea typeface="新宋体" panose="02010609030101010101" pitchFamily="49" charset="-122"/>
              </a:rPr>
              <a:t>);</a:t>
            </a:r>
          </a:p>
          <a:p>
            <a:r>
              <a:rPr lang="en-US" sz="2000" dirty="0">
                <a:solidFill>
                  <a:srgbClr val="0000FF"/>
                </a:solidFill>
                <a:latin typeface="新宋体" panose="02010609030101010101" pitchFamily="49" charset="-122"/>
                <a:ea typeface="新宋体" panose="02010609030101010101" pitchFamily="49" charset="-122"/>
              </a:rPr>
              <a:t>	else</a:t>
            </a:r>
            <a:endParaRPr lang="en-US" sz="2000" dirty="0">
              <a:solidFill>
                <a:srgbClr val="000000"/>
              </a:solidFill>
              <a:latin typeface="新宋体" panose="02010609030101010101" pitchFamily="49" charset="-122"/>
              <a:ea typeface="新宋体" panose="02010609030101010101" pitchFamily="49" charset="-122"/>
            </a:endParaRPr>
          </a:p>
          <a:p>
            <a:r>
              <a:rPr lang="en-US" sz="2000" dirty="0">
                <a:solidFill>
                  <a:srgbClr val="0000FF"/>
                </a:solidFill>
                <a:latin typeface="新宋体" panose="02010609030101010101" pitchFamily="49" charset="-122"/>
                <a:ea typeface="新宋体" panose="02010609030101010101" pitchFamily="49" charset="-122"/>
              </a:rPr>
              <a:t>		return</a:t>
            </a:r>
            <a:r>
              <a:rPr lang="en-US" sz="2000" dirty="0">
                <a:solidFill>
                  <a:srgbClr val="000000"/>
                </a:solidFill>
                <a:latin typeface="新宋体" panose="02010609030101010101" pitchFamily="49" charset="-122"/>
                <a:ea typeface="新宋体" panose="02010609030101010101" pitchFamily="49" charset="-122"/>
              </a:rPr>
              <a:t> recBinSearch1(</a:t>
            </a:r>
            <a:r>
              <a:rPr lang="en-US" sz="2000" dirty="0">
                <a:solidFill>
                  <a:srgbClr val="808080"/>
                </a:solidFill>
                <a:latin typeface="新宋体" panose="02010609030101010101" pitchFamily="49" charset="-122"/>
                <a:ea typeface="新宋体" panose="02010609030101010101" pitchFamily="49" charset="-122"/>
              </a:rPr>
              <a:t>k</a:t>
            </a:r>
            <a:r>
              <a:rPr lang="en-US" sz="2000" dirty="0">
                <a:solidFill>
                  <a:srgbClr val="000000"/>
                </a:solidFill>
                <a:latin typeface="新宋体" panose="02010609030101010101" pitchFamily="49" charset="-122"/>
                <a:ea typeface="新宋体" panose="02010609030101010101" pitchFamily="49" charset="-122"/>
              </a:rPr>
              <a:t>, mid+1, </a:t>
            </a:r>
            <a:r>
              <a:rPr lang="en-US" sz="2000" dirty="0">
                <a:solidFill>
                  <a:srgbClr val="808080"/>
                </a:solidFill>
                <a:latin typeface="新宋体" panose="02010609030101010101" pitchFamily="49" charset="-122"/>
                <a:ea typeface="新宋体" panose="02010609030101010101" pitchFamily="49" charset="-122"/>
              </a:rPr>
              <a:t>high</a:t>
            </a:r>
            <a:r>
              <a:rPr lang="en-US" sz="2000" dirty="0">
                <a:solidFill>
                  <a:srgbClr val="000000"/>
                </a:solidFill>
                <a:latin typeface="新宋体" panose="02010609030101010101" pitchFamily="49" charset="-122"/>
                <a:ea typeface="新宋体" panose="02010609030101010101" pitchFamily="49" charset="-122"/>
              </a:rPr>
              <a:t>);</a:t>
            </a:r>
          </a:p>
          <a:p>
            <a:r>
              <a:rPr lang="en-US" sz="2000" dirty="0">
                <a:solidFill>
                  <a:srgbClr val="000000"/>
                </a:solidFill>
                <a:latin typeface="新宋体" panose="02010609030101010101" pitchFamily="49" charset="-122"/>
                <a:ea typeface="新宋体" panose="02010609030101010101" pitchFamily="49" charset="-122"/>
              </a:rPr>
              <a:t>}</a:t>
            </a:r>
            <a:endParaRPr lang="en-US" sz="2000" dirty="0"/>
          </a:p>
        </p:txBody>
      </p:sp>
    </p:spTree>
    <p:extLst>
      <p:ext uri="{BB962C8B-B14F-4D97-AF65-F5344CB8AC3E}">
        <p14:creationId xmlns:p14="http://schemas.microsoft.com/office/powerpoint/2010/main" val="4143815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dirty="0"/>
              <a:t>保证能找到符合条件的最左边的关键字</a:t>
            </a:r>
            <a:endParaRPr lang="en-US" dirty="0"/>
          </a:p>
        </p:txBody>
      </p:sp>
      <p:sp>
        <p:nvSpPr>
          <p:cNvPr id="8" name="标题 7"/>
          <p:cNvSpPr>
            <a:spLocks noGrp="1"/>
          </p:cNvSpPr>
          <p:nvPr>
            <p:ph type="title"/>
          </p:nvPr>
        </p:nvSpPr>
        <p:spPr/>
        <p:txBody>
          <a:bodyPr>
            <a:normAutofit fontScale="90000"/>
          </a:bodyPr>
          <a:lstStyle/>
          <a:p>
            <a:r>
              <a:rPr lang="zh-CN" altLang="en-US" dirty="0"/>
              <a:t>特点</a:t>
            </a:r>
          </a:p>
        </p:txBody>
      </p:sp>
      <p:graphicFrame>
        <p:nvGraphicFramePr>
          <p:cNvPr id="5" name="Object 2"/>
          <p:cNvGraphicFramePr>
            <a:graphicFrameLocks noChangeAspect="1"/>
          </p:cNvGraphicFramePr>
          <p:nvPr>
            <p:extLst>
              <p:ext uri="{D42A27DB-BD31-4B8C-83A1-F6EECF244321}">
                <p14:modId xmlns:p14="http://schemas.microsoft.com/office/powerpoint/2010/main" val="2397926378"/>
              </p:ext>
            </p:extLst>
          </p:nvPr>
        </p:nvGraphicFramePr>
        <p:xfrm>
          <a:off x="1107476" y="2216021"/>
          <a:ext cx="7642225" cy="1847850"/>
        </p:xfrm>
        <a:graphic>
          <a:graphicData uri="http://schemas.openxmlformats.org/presentationml/2006/ole">
            <mc:AlternateContent xmlns:mc="http://schemas.openxmlformats.org/markup-compatibility/2006">
              <mc:Choice xmlns:v="urn:schemas-microsoft-com:vml" Requires="v">
                <p:oleObj name="文档" r:id="rId2" imgW="8138160" imgH="1972310" progId="Word.Document.8">
                  <p:embed/>
                </p:oleObj>
              </mc:Choice>
              <mc:Fallback>
                <p:oleObj name="文档" r:id="rId2" imgW="8138160" imgH="1972310" progId="Word.Document.8">
                  <p:embed/>
                  <p:pic>
                    <p:nvPicPr>
                      <p:cNvPr id="163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476" y="2216021"/>
                        <a:ext cx="7642225" cy="184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3"/>
          <p:cNvSpPr txBox="1">
            <a:spLocks noChangeArrowheads="1"/>
          </p:cNvSpPr>
          <p:nvPr/>
        </p:nvSpPr>
        <p:spPr bwMode="auto">
          <a:xfrm>
            <a:off x="1481895" y="3681691"/>
            <a:ext cx="10406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查找</a:t>
            </a:r>
            <a:r>
              <a:rPr kumimoji="0" lang="en-US" altLang="zh-CN"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k=1</a:t>
            </a:r>
            <a:endParaRPr kumimoji="0" lang="zh-CN" altLang="en-US"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5267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在搜索过程中做目标与中间记录是否相等的判别。</a:t>
            </a:r>
          </a:p>
        </p:txBody>
      </p:sp>
      <p:sp>
        <p:nvSpPr>
          <p:cNvPr id="3" name="标题 2"/>
          <p:cNvSpPr>
            <a:spLocks noGrp="1"/>
          </p:cNvSpPr>
          <p:nvPr>
            <p:ph type="title"/>
          </p:nvPr>
        </p:nvSpPr>
        <p:spPr/>
        <p:txBody>
          <a:bodyPr>
            <a:normAutofit fontScale="90000"/>
          </a:bodyPr>
          <a:lstStyle/>
          <a:p>
            <a:r>
              <a:rPr lang="zh-CN" altLang="en-US" dirty="0"/>
              <a:t>识别相等的二分查找算法</a:t>
            </a:r>
          </a:p>
        </p:txBody>
      </p:sp>
    </p:spTree>
    <p:extLst>
      <p:ext uri="{BB962C8B-B14F-4D97-AF65-F5344CB8AC3E}">
        <p14:creationId xmlns:p14="http://schemas.microsoft.com/office/powerpoint/2010/main" val="14411895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1909764" y="330201"/>
          <a:ext cx="7762875" cy="1941513"/>
        </p:xfrm>
        <a:graphic>
          <a:graphicData uri="http://schemas.openxmlformats.org/presentationml/2006/ole">
            <mc:AlternateContent xmlns:mc="http://schemas.openxmlformats.org/markup-compatibility/2006">
              <mc:Choice xmlns:v="urn:schemas-microsoft-com:vml" Requires="v">
                <p:oleObj name="文档" r:id="rId2" imgW="8144510" imgH="1978025" progId="Word.Document.8">
                  <p:embed/>
                </p:oleObj>
              </mc:Choice>
              <mc:Fallback>
                <p:oleObj name="文档" r:id="rId2" imgW="8144510" imgH="1978025" progId="Word.Document.8">
                  <p:embed/>
                  <p:pic>
                    <p:nvPicPr>
                      <p:cNvPr id="133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4" y="330201"/>
                        <a:ext cx="7762875"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Text Box 3"/>
          <p:cNvSpPr txBox="1">
            <a:spLocks noChangeArrowheads="1"/>
          </p:cNvSpPr>
          <p:nvPr/>
        </p:nvSpPr>
        <p:spPr bwMode="auto">
          <a:xfrm>
            <a:off x="1524001" y="2924176"/>
            <a:ext cx="29876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en-US" altLang="zh-CN" sz="4000" b="1" dirty="0">
                <a:solidFill>
                  <a:srgbClr val="660033"/>
                </a:solidFill>
                <a:latin typeface="Times New Roman" panose="02020603050405020304" pitchFamily="18" charset="0"/>
                <a:ea typeface="隶书" pitchFamily="49" charset="-122"/>
              </a:rPr>
              <a:t>Find </a:t>
            </a:r>
          </a:p>
          <a:p>
            <a:pPr>
              <a:spcBef>
                <a:spcPct val="0"/>
              </a:spcBef>
              <a:buNone/>
            </a:pPr>
            <a:r>
              <a:rPr kumimoji="1" lang="en-US" altLang="zh-CN" sz="4000" b="1" dirty="0">
                <a:solidFill>
                  <a:srgbClr val="CC0000"/>
                </a:solidFill>
                <a:latin typeface="Times New Roman" panose="02020603050405020304" pitchFamily="18" charset="0"/>
                <a:ea typeface="隶书" pitchFamily="49" charset="-122"/>
              </a:rPr>
              <a:t>k=64</a:t>
            </a:r>
          </a:p>
          <a:p>
            <a:pPr>
              <a:spcBef>
                <a:spcPct val="0"/>
              </a:spcBef>
              <a:buNone/>
            </a:pPr>
            <a:r>
              <a:rPr kumimoji="1" lang="en-US" altLang="zh-CN" sz="4000" b="1" dirty="0">
                <a:solidFill>
                  <a:srgbClr val="CC0000"/>
                </a:solidFill>
                <a:latin typeface="Times New Roman" panose="02020603050405020304" pitchFamily="18" charset="0"/>
                <a:ea typeface="隶书" pitchFamily="49" charset="-122"/>
              </a:rPr>
              <a:t>	</a:t>
            </a:r>
            <a:endParaRPr kumimoji="1" lang="en-US" altLang="zh-CN" sz="4000" dirty="0">
              <a:solidFill>
                <a:prstClr val="black"/>
              </a:solidFill>
              <a:latin typeface="Times New Roman" panose="02020603050405020304" pitchFamily="18" charset="0"/>
              <a:ea typeface="隶书" pitchFamily="49" charset="-122"/>
            </a:endParaRPr>
          </a:p>
        </p:txBody>
      </p:sp>
      <p:sp>
        <p:nvSpPr>
          <p:cNvPr id="13316" name="AutoShape 4"/>
          <p:cNvSpPr>
            <a:spLocks noChangeArrowheads="1"/>
          </p:cNvSpPr>
          <p:nvPr/>
        </p:nvSpPr>
        <p:spPr bwMode="auto">
          <a:xfrm>
            <a:off x="1989138" y="1362076"/>
            <a:ext cx="215900" cy="792163"/>
          </a:xfrm>
          <a:prstGeom prst="upArrow">
            <a:avLst>
              <a:gd name="adj1" fmla="val 50000"/>
              <a:gd name="adj2" fmla="val 91728"/>
            </a:avLst>
          </a:prstGeom>
          <a:solidFill>
            <a:srgbClr val="CC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17" name="Text Box 5"/>
          <p:cNvSpPr txBox="1">
            <a:spLocks noChangeArrowheads="1"/>
          </p:cNvSpPr>
          <p:nvPr/>
        </p:nvSpPr>
        <p:spPr bwMode="auto">
          <a:xfrm>
            <a:off x="1824038" y="2173288"/>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low=0</a:t>
            </a:r>
          </a:p>
        </p:txBody>
      </p:sp>
      <p:sp>
        <p:nvSpPr>
          <p:cNvPr id="13318" name="AutoShape 6"/>
          <p:cNvSpPr>
            <a:spLocks noChangeArrowheads="1"/>
          </p:cNvSpPr>
          <p:nvPr/>
        </p:nvSpPr>
        <p:spPr bwMode="auto">
          <a:xfrm>
            <a:off x="8129588" y="1270001"/>
            <a:ext cx="215900"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19" name="Text Box 7"/>
          <p:cNvSpPr txBox="1">
            <a:spLocks noChangeArrowheads="1"/>
          </p:cNvSpPr>
          <p:nvPr/>
        </p:nvSpPr>
        <p:spPr bwMode="auto">
          <a:xfrm>
            <a:off x="7964488" y="2081213"/>
            <a:ext cx="101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high=10</a:t>
            </a:r>
          </a:p>
        </p:txBody>
      </p:sp>
      <p:sp>
        <p:nvSpPr>
          <p:cNvPr id="13320" name="AutoShape 8"/>
          <p:cNvSpPr>
            <a:spLocks noChangeArrowheads="1"/>
          </p:cNvSpPr>
          <p:nvPr/>
        </p:nvSpPr>
        <p:spPr bwMode="auto">
          <a:xfrm>
            <a:off x="5084763" y="1289051"/>
            <a:ext cx="215900"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21" name="Text Box 9"/>
          <p:cNvSpPr txBox="1">
            <a:spLocks noChangeArrowheads="1"/>
          </p:cNvSpPr>
          <p:nvPr/>
        </p:nvSpPr>
        <p:spPr bwMode="auto">
          <a:xfrm>
            <a:off x="4919663" y="2100263"/>
            <a:ext cx="81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mid=5</a:t>
            </a:r>
          </a:p>
        </p:txBody>
      </p:sp>
      <p:sp>
        <p:nvSpPr>
          <p:cNvPr id="13322" name="AutoShape 10"/>
          <p:cNvSpPr>
            <a:spLocks noChangeArrowheads="1"/>
          </p:cNvSpPr>
          <p:nvPr/>
        </p:nvSpPr>
        <p:spPr bwMode="auto">
          <a:xfrm>
            <a:off x="5610225" y="2278063"/>
            <a:ext cx="215900"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23" name="Text Box 11"/>
          <p:cNvSpPr txBox="1">
            <a:spLocks noChangeArrowheads="1"/>
          </p:cNvSpPr>
          <p:nvPr/>
        </p:nvSpPr>
        <p:spPr bwMode="auto">
          <a:xfrm>
            <a:off x="5445125" y="3089276"/>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low=6</a:t>
            </a:r>
          </a:p>
        </p:txBody>
      </p:sp>
      <p:sp>
        <p:nvSpPr>
          <p:cNvPr id="13324" name="AutoShape 12"/>
          <p:cNvSpPr>
            <a:spLocks noChangeArrowheads="1"/>
          </p:cNvSpPr>
          <p:nvPr/>
        </p:nvSpPr>
        <p:spPr bwMode="auto">
          <a:xfrm>
            <a:off x="8108950" y="2276476"/>
            <a:ext cx="215900"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25" name="Text Box 13"/>
          <p:cNvSpPr txBox="1">
            <a:spLocks noChangeArrowheads="1"/>
          </p:cNvSpPr>
          <p:nvPr/>
        </p:nvSpPr>
        <p:spPr bwMode="auto">
          <a:xfrm>
            <a:off x="7964488" y="2997201"/>
            <a:ext cx="101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high=10</a:t>
            </a:r>
          </a:p>
        </p:txBody>
      </p:sp>
      <p:sp>
        <p:nvSpPr>
          <p:cNvPr id="13326" name="AutoShape 14"/>
          <p:cNvSpPr>
            <a:spLocks noChangeArrowheads="1"/>
          </p:cNvSpPr>
          <p:nvPr/>
        </p:nvSpPr>
        <p:spPr bwMode="auto">
          <a:xfrm>
            <a:off x="6816725" y="2276476"/>
            <a:ext cx="215900"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27" name="Text Box 15"/>
          <p:cNvSpPr txBox="1">
            <a:spLocks noChangeArrowheads="1"/>
          </p:cNvSpPr>
          <p:nvPr/>
        </p:nvSpPr>
        <p:spPr bwMode="auto">
          <a:xfrm>
            <a:off x="6597650" y="3089276"/>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mid=8</a:t>
            </a:r>
          </a:p>
        </p:txBody>
      </p:sp>
      <p:sp>
        <p:nvSpPr>
          <p:cNvPr id="13328" name="AutoShape 16"/>
          <p:cNvSpPr>
            <a:spLocks noChangeArrowheads="1"/>
          </p:cNvSpPr>
          <p:nvPr/>
        </p:nvSpPr>
        <p:spPr bwMode="auto">
          <a:xfrm>
            <a:off x="5516563" y="3594101"/>
            <a:ext cx="215900"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29" name="Text Box 17"/>
          <p:cNvSpPr txBox="1">
            <a:spLocks noChangeArrowheads="1"/>
          </p:cNvSpPr>
          <p:nvPr/>
        </p:nvSpPr>
        <p:spPr bwMode="auto">
          <a:xfrm>
            <a:off x="5016500" y="4437063"/>
            <a:ext cx="1227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low=6</a:t>
            </a:r>
          </a:p>
        </p:txBody>
      </p:sp>
      <p:sp>
        <p:nvSpPr>
          <p:cNvPr id="13330" name="AutoShape 18"/>
          <p:cNvSpPr>
            <a:spLocks noChangeArrowheads="1"/>
          </p:cNvSpPr>
          <p:nvPr/>
        </p:nvSpPr>
        <p:spPr bwMode="auto">
          <a:xfrm>
            <a:off x="6456363" y="3573463"/>
            <a:ext cx="215900"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31" name="Text Box 19"/>
          <p:cNvSpPr txBox="1">
            <a:spLocks noChangeArrowheads="1"/>
          </p:cNvSpPr>
          <p:nvPr/>
        </p:nvSpPr>
        <p:spPr bwMode="auto">
          <a:xfrm>
            <a:off x="6240463" y="4292601"/>
            <a:ext cx="883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high=7</a:t>
            </a:r>
          </a:p>
        </p:txBody>
      </p:sp>
      <p:sp>
        <p:nvSpPr>
          <p:cNvPr id="13332" name="AutoShape 20"/>
          <p:cNvSpPr>
            <a:spLocks noChangeArrowheads="1"/>
          </p:cNvSpPr>
          <p:nvPr/>
        </p:nvSpPr>
        <p:spPr bwMode="auto">
          <a:xfrm>
            <a:off x="5880100" y="3573463"/>
            <a:ext cx="215900" cy="792162"/>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3333" name="Text Box 21"/>
          <p:cNvSpPr txBox="1">
            <a:spLocks noChangeArrowheads="1"/>
          </p:cNvSpPr>
          <p:nvPr/>
        </p:nvSpPr>
        <p:spPr bwMode="auto">
          <a:xfrm>
            <a:off x="5448300" y="4076701"/>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mid=6</a:t>
            </a:r>
          </a:p>
        </p:txBody>
      </p:sp>
      <p:sp>
        <p:nvSpPr>
          <p:cNvPr id="13334" name="Text Box 22"/>
          <p:cNvSpPr txBox="1">
            <a:spLocks noChangeArrowheads="1"/>
          </p:cNvSpPr>
          <p:nvPr/>
        </p:nvSpPr>
        <p:spPr bwMode="auto">
          <a:xfrm>
            <a:off x="1774826" y="4816475"/>
            <a:ext cx="34575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1800" dirty="0">
                <a:solidFill>
                  <a:prstClr val="black"/>
                </a:solidFill>
              </a:rPr>
              <a:t>如果 </a:t>
            </a:r>
            <a:r>
              <a:rPr lang="en-US" altLang="zh-CN" sz="1800" dirty="0">
                <a:solidFill>
                  <a:prstClr val="black"/>
                </a:solidFill>
              </a:rPr>
              <a:t>target=data  </a:t>
            </a:r>
          </a:p>
          <a:p>
            <a:pPr>
              <a:spcBef>
                <a:spcPct val="0"/>
              </a:spcBef>
              <a:buNone/>
            </a:pPr>
            <a:r>
              <a:rPr lang="zh-CN" altLang="en-US" sz="1800" dirty="0">
                <a:solidFill>
                  <a:prstClr val="black"/>
                </a:solidFill>
              </a:rPr>
              <a:t>如果 </a:t>
            </a:r>
            <a:r>
              <a:rPr lang="en-US" altLang="zh-CN" sz="1800" dirty="0">
                <a:solidFill>
                  <a:prstClr val="black"/>
                </a:solidFill>
              </a:rPr>
              <a:t>target&lt;data  high=mid-1</a:t>
            </a:r>
          </a:p>
          <a:p>
            <a:pPr>
              <a:spcBef>
                <a:spcPct val="0"/>
              </a:spcBef>
              <a:buNone/>
            </a:pPr>
            <a:r>
              <a:rPr lang="zh-CN" altLang="en-US" sz="1800" dirty="0">
                <a:solidFill>
                  <a:prstClr val="black"/>
                </a:solidFill>
              </a:rPr>
              <a:t>如果 </a:t>
            </a:r>
            <a:r>
              <a:rPr lang="en-US" altLang="zh-CN" sz="1800" dirty="0">
                <a:solidFill>
                  <a:prstClr val="black"/>
                </a:solidFill>
              </a:rPr>
              <a:t>target&gt;data  low=mid+1</a:t>
            </a:r>
          </a:p>
        </p:txBody>
      </p:sp>
      <p:sp>
        <p:nvSpPr>
          <p:cNvPr id="2" name="文本框 1"/>
          <p:cNvSpPr txBox="1"/>
          <p:nvPr/>
        </p:nvSpPr>
        <p:spPr>
          <a:xfrm>
            <a:off x="8129588" y="5338606"/>
            <a:ext cx="1107996" cy="369332"/>
          </a:xfrm>
          <a:prstGeom prst="rect">
            <a:avLst/>
          </a:prstGeom>
          <a:noFill/>
        </p:spPr>
        <p:txBody>
          <a:bodyPr wrap="none" rtlCol="0">
            <a:spAutoFit/>
          </a:bodyPr>
          <a:lstStyle/>
          <a:p>
            <a:r>
              <a:rPr lang="zh-CN" altLang="en-US" dirty="0"/>
              <a:t>查找成功</a:t>
            </a:r>
            <a:endParaRPr lang="en-US" dirty="0"/>
          </a:p>
        </p:txBody>
      </p:sp>
    </p:spTree>
    <p:extLst>
      <p:ext uri="{BB962C8B-B14F-4D97-AF65-F5344CB8AC3E}">
        <p14:creationId xmlns:p14="http://schemas.microsoft.com/office/powerpoint/2010/main" val="44855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0-#ppt_w/2"/>
                                          </p:val>
                                        </p:tav>
                                        <p:tav tm="100000">
                                          <p:val>
                                            <p:strVal val="#ppt_x"/>
                                          </p:val>
                                        </p:tav>
                                      </p:tavLst>
                                    </p:anim>
                                    <p:anim calcmode="lin" valueType="num">
                                      <p:cBhvr additive="base">
                                        <p:cTn id="13"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31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3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3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3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3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3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3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3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3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3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3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3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33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3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33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33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333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333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333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nimBg="1"/>
      <p:bldP spid="13317" grpId="0"/>
      <p:bldP spid="13318" grpId="0" animBg="1"/>
      <p:bldP spid="13319" grpId="0"/>
      <p:bldP spid="13320" grpId="0" animBg="1"/>
      <p:bldP spid="13321" grpId="0"/>
      <p:bldP spid="13322" grpId="0" animBg="1"/>
      <p:bldP spid="13323" grpId="0"/>
      <p:bldP spid="13324" grpId="0" animBg="1"/>
      <p:bldP spid="13325" grpId="0"/>
      <p:bldP spid="13326" grpId="0" animBg="1"/>
      <p:bldP spid="13327" grpId="0"/>
      <p:bldP spid="13328" grpId="0" animBg="1"/>
      <p:bldP spid="13329" grpId="0"/>
      <p:bldP spid="13330" grpId="0" animBg="1"/>
      <p:bldP spid="13331" grpId="0"/>
      <p:bldP spid="13332" grpId="0" animBg="1"/>
      <p:bldP spid="13333" grpId="0"/>
      <p:bldP spid="13334"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927226" y="239416"/>
          <a:ext cx="7762875" cy="1941513"/>
        </p:xfrm>
        <a:graphic>
          <a:graphicData uri="http://schemas.openxmlformats.org/presentationml/2006/ole">
            <mc:AlternateContent xmlns:mc="http://schemas.openxmlformats.org/markup-compatibility/2006">
              <mc:Choice xmlns:v="urn:schemas-microsoft-com:vml" Requires="v">
                <p:oleObj name="文档" r:id="rId3" imgW="8144510" imgH="1978025" progId="Word.Document.8">
                  <p:embed/>
                </p:oleObj>
              </mc:Choice>
              <mc:Fallback>
                <p:oleObj name="文档" r:id="rId3" imgW="8144510" imgH="1978025" progId="Word.Document.8">
                  <p:embed/>
                  <p:pic>
                    <p:nvPicPr>
                      <p:cNvPr id="143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226" y="239416"/>
                        <a:ext cx="7762875"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 Box 3"/>
          <p:cNvSpPr txBox="1">
            <a:spLocks noChangeArrowheads="1"/>
          </p:cNvSpPr>
          <p:nvPr/>
        </p:nvSpPr>
        <p:spPr bwMode="auto">
          <a:xfrm>
            <a:off x="1524001" y="2565401"/>
            <a:ext cx="29876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en-US" altLang="zh-CN" sz="4000" b="1" dirty="0">
                <a:solidFill>
                  <a:srgbClr val="660033"/>
                </a:solidFill>
                <a:latin typeface="Times New Roman" panose="02020603050405020304" pitchFamily="18" charset="0"/>
                <a:ea typeface="隶书" pitchFamily="49" charset="-122"/>
              </a:rPr>
              <a:t>Find </a:t>
            </a:r>
          </a:p>
          <a:p>
            <a:pPr>
              <a:spcBef>
                <a:spcPct val="0"/>
              </a:spcBef>
              <a:buNone/>
            </a:pPr>
            <a:r>
              <a:rPr kumimoji="1" lang="en-US" altLang="zh-CN" sz="4000" b="1" dirty="0">
                <a:solidFill>
                  <a:srgbClr val="660033"/>
                </a:solidFill>
                <a:latin typeface="Times New Roman" panose="02020603050405020304" pitchFamily="18" charset="0"/>
                <a:ea typeface="隶书" pitchFamily="49" charset="-122"/>
              </a:rPr>
              <a:t>k</a:t>
            </a:r>
            <a:r>
              <a:rPr kumimoji="1" lang="en-US" altLang="zh-CN" sz="4000" b="1" dirty="0">
                <a:solidFill>
                  <a:srgbClr val="CC0000"/>
                </a:solidFill>
                <a:latin typeface="Times New Roman" panose="02020603050405020304" pitchFamily="18" charset="0"/>
                <a:ea typeface="隶书" pitchFamily="49" charset="-122"/>
              </a:rPr>
              <a:t>=68</a:t>
            </a:r>
            <a:endParaRPr kumimoji="1" lang="en-US" altLang="zh-CN" sz="4000" dirty="0">
              <a:solidFill>
                <a:prstClr val="black"/>
              </a:solidFill>
              <a:latin typeface="Times New Roman" panose="02020603050405020304" pitchFamily="18" charset="0"/>
              <a:ea typeface="隶书" pitchFamily="49" charset="-122"/>
            </a:endParaRPr>
          </a:p>
        </p:txBody>
      </p:sp>
      <p:sp>
        <p:nvSpPr>
          <p:cNvPr id="14352" name="AutoShape 16"/>
          <p:cNvSpPr>
            <a:spLocks noChangeArrowheads="1"/>
          </p:cNvSpPr>
          <p:nvPr/>
        </p:nvSpPr>
        <p:spPr bwMode="auto">
          <a:xfrm>
            <a:off x="5516563" y="2689573"/>
            <a:ext cx="215900"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53" name="Text Box 17"/>
          <p:cNvSpPr txBox="1">
            <a:spLocks noChangeArrowheads="1"/>
          </p:cNvSpPr>
          <p:nvPr/>
        </p:nvSpPr>
        <p:spPr bwMode="auto">
          <a:xfrm>
            <a:off x="4656139" y="3461098"/>
            <a:ext cx="1227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low=6</a:t>
            </a:r>
          </a:p>
        </p:txBody>
      </p:sp>
      <p:sp>
        <p:nvSpPr>
          <p:cNvPr id="14354" name="AutoShape 18"/>
          <p:cNvSpPr>
            <a:spLocks noChangeArrowheads="1"/>
          </p:cNvSpPr>
          <p:nvPr/>
        </p:nvSpPr>
        <p:spPr bwMode="auto">
          <a:xfrm>
            <a:off x="6456363" y="2668935"/>
            <a:ext cx="215900"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55" name="Text Box 19"/>
          <p:cNvSpPr txBox="1">
            <a:spLocks noChangeArrowheads="1"/>
          </p:cNvSpPr>
          <p:nvPr/>
        </p:nvSpPr>
        <p:spPr bwMode="auto">
          <a:xfrm>
            <a:off x="6240463" y="3388073"/>
            <a:ext cx="883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high=7</a:t>
            </a:r>
          </a:p>
        </p:txBody>
      </p:sp>
      <p:sp>
        <p:nvSpPr>
          <p:cNvPr id="14356" name="AutoShape 20"/>
          <p:cNvSpPr>
            <a:spLocks noChangeArrowheads="1"/>
          </p:cNvSpPr>
          <p:nvPr/>
        </p:nvSpPr>
        <p:spPr bwMode="auto">
          <a:xfrm>
            <a:off x="5880100" y="2668935"/>
            <a:ext cx="215900" cy="792162"/>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57" name="Text Box 21"/>
          <p:cNvSpPr txBox="1">
            <a:spLocks noChangeArrowheads="1"/>
          </p:cNvSpPr>
          <p:nvPr/>
        </p:nvSpPr>
        <p:spPr bwMode="auto">
          <a:xfrm>
            <a:off x="5448300" y="3172173"/>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mid=6</a:t>
            </a:r>
          </a:p>
        </p:txBody>
      </p:sp>
      <p:sp>
        <p:nvSpPr>
          <p:cNvPr id="14358" name="AutoShape 22"/>
          <p:cNvSpPr>
            <a:spLocks noChangeArrowheads="1"/>
          </p:cNvSpPr>
          <p:nvPr/>
        </p:nvSpPr>
        <p:spPr bwMode="auto">
          <a:xfrm>
            <a:off x="6167438" y="3892898"/>
            <a:ext cx="215900"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59" name="Text Box 23"/>
          <p:cNvSpPr txBox="1">
            <a:spLocks noChangeArrowheads="1"/>
          </p:cNvSpPr>
          <p:nvPr/>
        </p:nvSpPr>
        <p:spPr bwMode="auto">
          <a:xfrm>
            <a:off x="5303838" y="4540598"/>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low=7</a:t>
            </a:r>
          </a:p>
        </p:txBody>
      </p:sp>
      <p:sp>
        <p:nvSpPr>
          <p:cNvPr id="14360" name="AutoShape 24"/>
          <p:cNvSpPr>
            <a:spLocks noChangeArrowheads="1"/>
          </p:cNvSpPr>
          <p:nvPr/>
        </p:nvSpPr>
        <p:spPr bwMode="auto">
          <a:xfrm>
            <a:off x="6311900" y="3892898"/>
            <a:ext cx="215900"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61" name="Text Box 25"/>
          <p:cNvSpPr txBox="1">
            <a:spLocks noChangeArrowheads="1"/>
          </p:cNvSpPr>
          <p:nvPr/>
        </p:nvSpPr>
        <p:spPr bwMode="auto">
          <a:xfrm>
            <a:off x="6311900" y="4829523"/>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mid=7</a:t>
            </a:r>
          </a:p>
        </p:txBody>
      </p:sp>
      <p:sp>
        <p:nvSpPr>
          <p:cNvPr id="14362" name="AutoShape 26"/>
          <p:cNvSpPr>
            <a:spLocks noChangeArrowheads="1"/>
          </p:cNvSpPr>
          <p:nvPr/>
        </p:nvSpPr>
        <p:spPr bwMode="auto">
          <a:xfrm>
            <a:off x="6456363" y="3892898"/>
            <a:ext cx="215900"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63" name="Text Box 27"/>
          <p:cNvSpPr txBox="1">
            <a:spLocks noChangeArrowheads="1"/>
          </p:cNvSpPr>
          <p:nvPr/>
        </p:nvSpPr>
        <p:spPr bwMode="auto">
          <a:xfrm>
            <a:off x="6816724" y="4396135"/>
            <a:ext cx="1440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high=7</a:t>
            </a:r>
          </a:p>
        </p:txBody>
      </p:sp>
      <p:sp>
        <p:nvSpPr>
          <p:cNvPr id="14364" name="AutoShape 28"/>
          <p:cNvSpPr>
            <a:spLocks noChangeArrowheads="1"/>
          </p:cNvSpPr>
          <p:nvPr/>
        </p:nvSpPr>
        <p:spPr bwMode="auto">
          <a:xfrm>
            <a:off x="6096000" y="5161310"/>
            <a:ext cx="215900"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65" name="Text Box 29"/>
          <p:cNvSpPr txBox="1">
            <a:spLocks noChangeArrowheads="1"/>
          </p:cNvSpPr>
          <p:nvPr/>
        </p:nvSpPr>
        <p:spPr bwMode="auto">
          <a:xfrm>
            <a:off x="6240463" y="5586760"/>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low=7</a:t>
            </a:r>
          </a:p>
        </p:txBody>
      </p:sp>
      <p:sp>
        <p:nvSpPr>
          <p:cNvPr id="14366" name="AutoShape 30"/>
          <p:cNvSpPr>
            <a:spLocks noChangeArrowheads="1"/>
          </p:cNvSpPr>
          <p:nvPr/>
        </p:nvSpPr>
        <p:spPr bwMode="auto">
          <a:xfrm>
            <a:off x="5808663" y="5161310"/>
            <a:ext cx="215900"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endParaRPr lang="zh-CN" altLang="en-US" sz="1800">
              <a:solidFill>
                <a:prstClr val="black"/>
              </a:solidFill>
            </a:endParaRPr>
          </a:p>
        </p:txBody>
      </p:sp>
      <p:sp>
        <p:nvSpPr>
          <p:cNvPr id="14367" name="Text Box 31"/>
          <p:cNvSpPr txBox="1">
            <a:spLocks noChangeArrowheads="1"/>
          </p:cNvSpPr>
          <p:nvPr/>
        </p:nvSpPr>
        <p:spPr bwMode="auto">
          <a:xfrm>
            <a:off x="4872038" y="5586760"/>
            <a:ext cx="1223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prstClr val="black"/>
                </a:solidFill>
              </a:rPr>
              <a:t>high=6</a:t>
            </a:r>
          </a:p>
        </p:txBody>
      </p:sp>
      <p:sp>
        <p:nvSpPr>
          <p:cNvPr id="14368" name="Text Box 32"/>
          <p:cNvSpPr txBox="1">
            <a:spLocks noChangeArrowheads="1"/>
          </p:cNvSpPr>
          <p:nvPr/>
        </p:nvSpPr>
        <p:spPr bwMode="auto">
          <a:xfrm>
            <a:off x="1524001" y="5012878"/>
            <a:ext cx="34575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1800" dirty="0">
                <a:solidFill>
                  <a:prstClr val="black"/>
                </a:solidFill>
              </a:rPr>
              <a:t>如果 </a:t>
            </a:r>
            <a:r>
              <a:rPr lang="en-US" altLang="zh-CN" sz="1800" dirty="0">
                <a:solidFill>
                  <a:prstClr val="black"/>
                </a:solidFill>
              </a:rPr>
              <a:t>target==data  </a:t>
            </a:r>
          </a:p>
          <a:p>
            <a:pPr>
              <a:spcBef>
                <a:spcPct val="0"/>
              </a:spcBef>
              <a:buNone/>
            </a:pPr>
            <a:r>
              <a:rPr lang="zh-CN" altLang="en-US" sz="1800" dirty="0">
                <a:solidFill>
                  <a:prstClr val="black"/>
                </a:solidFill>
              </a:rPr>
              <a:t>如果 </a:t>
            </a:r>
            <a:r>
              <a:rPr lang="en-US" altLang="zh-CN" sz="1800" dirty="0">
                <a:solidFill>
                  <a:prstClr val="black"/>
                </a:solidFill>
              </a:rPr>
              <a:t>target&lt;data  high=mid-1</a:t>
            </a:r>
          </a:p>
          <a:p>
            <a:pPr>
              <a:spcBef>
                <a:spcPct val="0"/>
              </a:spcBef>
              <a:buNone/>
            </a:pPr>
            <a:r>
              <a:rPr lang="zh-CN" altLang="en-US" sz="1800" dirty="0">
                <a:solidFill>
                  <a:prstClr val="black"/>
                </a:solidFill>
              </a:rPr>
              <a:t>如果 </a:t>
            </a:r>
            <a:r>
              <a:rPr lang="en-US" altLang="zh-CN" sz="1800" dirty="0">
                <a:solidFill>
                  <a:prstClr val="black"/>
                </a:solidFill>
              </a:rPr>
              <a:t>target&gt;data  low=mid+1</a:t>
            </a:r>
          </a:p>
        </p:txBody>
      </p:sp>
      <p:sp>
        <p:nvSpPr>
          <p:cNvPr id="21" name="文本框 20"/>
          <p:cNvSpPr txBox="1"/>
          <p:nvPr/>
        </p:nvSpPr>
        <p:spPr>
          <a:xfrm>
            <a:off x="8129588" y="5338606"/>
            <a:ext cx="1107996" cy="369332"/>
          </a:xfrm>
          <a:prstGeom prst="rect">
            <a:avLst/>
          </a:prstGeom>
          <a:noFill/>
        </p:spPr>
        <p:txBody>
          <a:bodyPr wrap="none" rtlCol="0">
            <a:spAutoFit/>
          </a:bodyPr>
          <a:lstStyle/>
          <a:p>
            <a:r>
              <a:rPr lang="zh-CN" altLang="en-US" dirty="0"/>
              <a:t>查找失败</a:t>
            </a:r>
            <a:endParaRPr lang="en-US" dirty="0"/>
          </a:p>
        </p:txBody>
      </p:sp>
    </p:spTree>
    <p:extLst>
      <p:ext uri="{BB962C8B-B14F-4D97-AF65-F5344CB8AC3E}">
        <p14:creationId xmlns:p14="http://schemas.microsoft.com/office/powerpoint/2010/main" val="43310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9"/>
                                        </p:tgtEl>
                                        <p:attrNameLst>
                                          <p:attrName>style.visibility</p:attrName>
                                        </p:attrNameLst>
                                      </p:cBhvr>
                                      <p:to>
                                        <p:strVal val="visible"/>
                                      </p:to>
                                    </p:set>
                                    <p:anim calcmode="lin" valueType="num">
                                      <p:cBhvr additive="base">
                                        <p:cTn id="12" dur="500" fill="hold"/>
                                        <p:tgtEl>
                                          <p:spTgt spid="14339"/>
                                        </p:tgtEl>
                                        <p:attrNameLst>
                                          <p:attrName>ppt_x</p:attrName>
                                        </p:attrNameLst>
                                      </p:cBhvr>
                                      <p:tavLst>
                                        <p:tav tm="0">
                                          <p:val>
                                            <p:strVal val="0-#ppt_w/2"/>
                                          </p:val>
                                        </p:tav>
                                        <p:tav tm="100000">
                                          <p:val>
                                            <p:strVal val="#ppt_x"/>
                                          </p:val>
                                        </p:tav>
                                      </p:tavLst>
                                    </p:anim>
                                    <p:anim calcmode="lin" valueType="num">
                                      <p:cBhvr additive="base">
                                        <p:cTn id="13"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36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3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35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35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3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35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35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35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3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3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436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36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3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36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36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36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36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52" grpId="0" animBg="1"/>
      <p:bldP spid="14353" grpId="0"/>
      <p:bldP spid="14354" grpId="0" animBg="1"/>
      <p:bldP spid="14355" grpId="0"/>
      <p:bldP spid="14356" grpId="0" animBg="1"/>
      <p:bldP spid="14357" grpId="0"/>
      <p:bldP spid="14358" grpId="0" animBg="1"/>
      <p:bldP spid="14359" grpId="0"/>
      <p:bldP spid="14360" grpId="0" animBg="1"/>
      <p:bldP spid="14361" grpId="0"/>
      <p:bldP spid="14362" grpId="0" animBg="1"/>
      <p:bldP spid="14363" grpId="0"/>
      <p:bldP spid="14364" grpId="0" animBg="1"/>
      <p:bldP spid="14365" grpId="0"/>
      <p:bldP spid="14366" grpId="0" animBg="1"/>
      <p:bldP spid="14367" grpId="0"/>
      <p:bldP spid="14368"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260649"/>
            <a:ext cx="8291264" cy="5865515"/>
          </a:xfrm>
        </p:spPr>
        <p:txBody>
          <a:bodyPr>
            <a:normAutofit fontScale="85000" lnSpcReduction="10000"/>
          </a:bodyPr>
          <a:lstStyle/>
          <a:p>
            <a:pPr marL="0" indent="0">
              <a:buNone/>
            </a:pPr>
            <a:r>
              <a:rPr lang="zh-CN" altLang="zh-CN" dirty="0"/>
              <a:t>算法描述</a:t>
            </a:r>
          </a:p>
          <a:p>
            <a:pPr marL="0" indent="0">
              <a:buNone/>
            </a:pPr>
            <a:r>
              <a:rPr lang="en-US" altLang="zh-CN" dirty="0"/>
              <a:t>1</a:t>
            </a:r>
            <a:r>
              <a:rPr lang="zh-CN" altLang="en-US" dirty="0"/>
              <a:t>、</a:t>
            </a:r>
            <a:r>
              <a:rPr lang="zh-CN" altLang="zh-CN" dirty="0"/>
              <a:t>初始化：</a:t>
            </a:r>
            <a:r>
              <a:rPr lang="en-US" altLang="zh-CN" dirty="0"/>
              <a:t>low = 0; high = length- 1;</a:t>
            </a:r>
            <a:endParaRPr lang="zh-CN" altLang="zh-CN" dirty="0"/>
          </a:p>
          <a:p>
            <a:pPr marL="0" indent="0">
              <a:buNone/>
            </a:pPr>
            <a:r>
              <a:rPr lang="en-US" altLang="zh-CN" dirty="0"/>
              <a:t>2</a:t>
            </a:r>
            <a:r>
              <a:rPr lang="zh-CN" altLang="en-US" dirty="0"/>
              <a:t>、</a:t>
            </a:r>
            <a:r>
              <a:rPr lang="zh-CN" altLang="zh-CN" dirty="0"/>
              <a:t>循环地执行：</a:t>
            </a:r>
          </a:p>
          <a:p>
            <a:pPr marL="0" indent="0">
              <a:buNone/>
            </a:pPr>
            <a:r>
              <a:rPr lang="en-US" altLang="zh-CN" dirty="0"/>
              <a:t>mid = (</a:t>
            </a:r>
            <a:r>
              <a:rPr lang="en-US" altLang="zh-CN" dirty="0" err="1"/>
              <a:t>low+high</a:t>
            </a:r>
            <a:r>
              <a:rPr lang="en-US" altLang="zh-CN" dirty="0"/>
              <a:t>)/2;</a:t>
            </a:r>
            <a:endParaRPr lang="zh-CN" altLang="zh-CN" dirty="0"/>
          </a:p>
          <a:p>
            <a:pPr marL="0" indent="0">
              <a:buNone/>
            </a:pPr>
            <a:r>
              <a:rPr lang="zh-CN" altLang="zh-CN" dirty="0"/>
              <a:t>获得</a:t>
            </a:r>
            <a:r>
              <a:rPr lang="en-US" altLang="zh-CN" dirty="0"/>
              <a:t>mid</a:t>
            </a:r>
            <a:r>
              <a:rPr lang="zh-CN" altLang="zh-CN" dirty="0"/>
              <a:t>位置的记录，假设为</a:t>
            </a:r>
            <a:r>
              <a:rPr lang="en-US" altLang="zh-CN" dirty="0"/>
              <a:t>data</a:t>
            </a:r>
            <a:endParaRPr lang="zh-CN" altLang="zh-CN" dirty="0"/>
          </a:p>
          <a:p>
            <a:pPr marL="0" indent="0">
              <a:buNone/>
            </a:pPr>
            <a:r>
              <a:rPr lang="zh-CN" altLang="zh-CN" dirty="0"/>
              <a:t>将目标</a:t>
            </a:r>
            <a:r>
              <a:rPr lang="en-US" altLang="zh-CN" dirty="0"/>
              <a:t>target</a:t>
            </a:r>
            <a:r>
              <a:rPr lang="zh-CN" altLang="zh-CN" dirty="0"/>
              <a:t>与</a:t>
            </a:r>
            <a:r>
              <a:rPr lang="en-US" altLang="zh-CN" dirty="0"/>
              <a:t>data</a:t>
            </a:r>
            <a:r>
              <a:rPr lang="zh-CN" altLang="zh-CN" dirty="0"/>
              <a:t>做是否相等比较</a:t>
            </a:r>
          </a:p>
          <a:p>
            <a:pPr marL="0" indent="0">
              <a:buNone/>
            </a:pPr>
            <a:r>
              <a:rPr lang="zh-CN" altLang="zh-CN" dirty="0"/>
              <a:t>如果相等，</a:t>
            </a:r>
            <a:r>
              <a:rPr lang="zh-CN" altLang="zh-CN" dirty="0">
                <a:solidFill>
                  <a:srgbClr val="FF0000"/>
                </a:solidFill>
              </a:rPr>
              <a:t>则查找成功</a:t>
            </a:r>
            <a:r>
              <a:rPr lang="zh-CN" altLang="zh-CN" dirty="0"/>
              <a:t>，</a:t>
            </a:r>
            <a:r>
              <a:rPr lang="en-US" altLang="zh-CN" dirty="0"/>
              <a:t>mid</a:t>
            </a:r>
            <a:r>
              <a:rPr lang="zh-CN" altLang="zh-CN" dirty="0"/>
              <a:t>即为查找到的位置；</a:t>
            </a:r>
          </a:p>
          <a:p>
            <a:pPr marL="0" indent="0">
              <a:buNone/>
            </a:pPr>
            <a:r>
              <a:rPr lang="zh-CN" altLang="zh-CN" dirty="0"/>
              <a:t>如果</a:t>
            </a:r>
            <a:r>
              <a:rPr lang="en-US" altLang="zh-CN" dirty="0"/>
              <a:t>target&gt;data</a:t>
            </a:r>
            <a:r>
              <a:rPr lang="zh-CN" altLang="zh-CN" dirty="0"/>
              <a:t>，则继续到右半区间搜索，即</a:t>
            </a:r>
            <a:r>
              <a:rPr lang="en-US" altLang="zh-CN" dirty="0"/>
              <a:t>low=mid+1</a:t>
            </a:r>
            <a:endParaRPr lang="zh-CN" altLang="zh-CN" dirty="0"/>
          </a:p>
          <a:p>
            <a:pPr marL="0" indent="0">
              <a:buNone/>
            </a:pPr>
            <a:r>
              <a:rPr lang="zh-CN" altLang="zh-CN" dirty="0"/>
              <a:t>否则继续到左半区间搜索，即</a:t>
            </a:r>
            <a:r>
              <a:rPr lang="en-US" altLang="zh-CN" dirty="0"/>
              <a:t>high=mid-1</a:t>
            </a:r>
            <a:r>
              <a:rPr lang="zh-CN" altLang="zh-CN" dirty="0"/>
              <a:t>，从而将搜索范围每次缩小约一半。</a:t>
            </a:r>
          </a:p>
          <a:p>
            <a:pPr marL="0" indent="0">
              <a:buNone/>
            </a:pPr>
            <a:r>
              <a:rPr lang="zh-CN" altLang="zh-CN" dirty="0"/>
              <a:t>直至被搜索区间不存在，即</a:t>
            </a:r>
            <a:r>
              <a:rPr lang="en-US" altLang="zh-CN" dirty="0">
                <a:solidFill>
                  <a:srgbClr val="FF0000"/>
                </a:solidFill>
              </a:rPr>
              <a:t>low&gt;high,</a:t>
            </a:r>
            <a:r>
              <a:rPr lang="zh-CN" altLang="zh-CN" dirty="0">
                <a:solidFill>
                  <a:srgbClr val="FF0000"/>
                </a:solidFill>
              </a:rPr>
              <a:t>表示查找失败</a:t>
            </a:r>
            <a:r>
              <a:rPr lang="zh-CN" altLang="zh-CN" dirty="0"/>
              <a:t>。</a:t>
            </a:r>
          </a:p>
          <a:p>
            <a:pPr marL="0" indent="0">
              <a:buNone/>
            </a:pPr>
            <a:r>
              <a:rPr lang="en-US" altLang="zh-CN" dirty="0"/>
              <a:t> </a:t>
            </a:r>
            <a:endParaRPr lang="zh-CN" altLang="zh-CN" dirty="0"/>
          </a:p>
          <a:p>
            <a:pPr marL="0" indent="0">
              <a:buNone/>
            </a:pPr>
            <a:endParaRPr lang="zh-CN" altLang="en-US" dirty="0"/>
          </a:p>
        </p:txBody>
      </p:sp>
    </p:spTree>
    <p:extLst>
      <p:ext uri="{BB962C8B-B14F-4D97-AF65-F5344CB8AC3E}">
        <p14:creationId xmlns:p14="http://schemas.microsoft.com/office/powerpoint/2010/main" val="942704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143" y="1072077"/>
            <a:ext cx="10080172" cy="5632311"/>
          </a:xfrm>
          <a:prstGeom prst="rect">
            <a:avLst/>
          </a:prstGeom>
        </p:spPr>
        <p:txBody>
          <a:bodyPr wrap="square">
            <a:spAutoFit/>
          </a:bodyPr>
          <a:lstStyle/>
          <a:p>
            <a:r>
              <a:rPr lang="en-US" sz="2400" dirty="0">
                <a:solidFill>
                  <a:srgbClr val="0000FF"/>
                </a:solidFill>
                <a:latin typeface="新宋体" panose="02010609030101010101" pitchFamily="49" charset="-122"/>
                <a:ea typeface="新宋体" panose="02010609030101010101" pitchFamily="49" charset="-122"/>
              </a:rPr>
              <a:t>template</a:t>
            </a:r>
            <a:r>
              <a:rPr lang="en-US" sz="2400" dirty="0">
                <a:solidFill>
                  <a:srgbClr val="000000"/>
                </a:solidFill>
                <a:latin typeface="新宋体" panose="02010609030101010101" pitchFamily="49" charset="-122"/>
                <a:ea typeface="新宋体" panose="02010609030101010101" pitchFamily="49" charset="-122"/>
              </a:rPr>
              <a:t> &lt;</a:t>
            </a:r>
            <a:r>
              <a:rPr lang="en-US" sz="2400" dirty="0">
                <a:solidFill>
                  <a:srgbClr val="0000FF"/>
                </a:solidFill>
                <a:latin typeface="新宋体" panose="02010609030101010101" pitchFamily="49" charset="-122"/>
                <a:ea typeface="新宋体" panose="02010609030101010101" pitchFamily="49" charset="-122"/>
              </a:rPr>
              <a:t>class</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2B91AF"/>
                </a:solidFill>
                <a:latin typeface="新宋体" panose="02010609030101010101" pitchFamily="49" charset="-122"/>
                <a:ea typeface="新宋体" panose="02010609030101010101" pitchFamily="49" charset="-122"/>
              </a:rPr>
              <a:t>DataType</a:t>
            </a:r>
            <a:r>
              <a:rPr lang="en-US" sz="2400" dirty="0">
                <a:solidFill>
                  <a:srgbClr val="000000"/>
                </a:solidFill>
                <a:latin typeface="新宋体" panose="02010609030101010101" pitchFamily="49" charset="-122"/>
                <a:ea typeface="新宋体" panose="02010609030101010101" pitchFamily="49" charset="-122"/>
              </a:rPr>
              <a:t>&gt;</a:t>
            </a:r>
          </a:p>
          <a:p>
            <a:r>
              <a:rPr lang="en-US" sz="2400" dirty="0" err="1">
                <a:solidFill>
                  <a:srgbClr val="0000FF"/>
                </a:solidFill>
                <a:latin typeface="新宋体" panose="02010609030101010101" pitchFamily="49" charset="-122"/>
                <a:ea typeface="新宋体" panose="02010609030101010101" pitchFamily="49" charset="-122"/>
              </a:rPr>
              <a:t>int</a:t>
            </a:r>
            <a:r>
              <a:rPr lang="en-US" sz="2400" dirty="0">
                <a:solidFill>
                  <a:srgbClr val="000000"/>
                </a:solidFill>
                <a:latin typeface="新宋体" panose="02010609030101010101" pitchFamily="49" charset="-122"/>
                <a:ea typeface="新宋体" panose="02010609030101010101" pitchFamily="49" charset="-122"/>
              </a:rPr>
              <a:t> </a:t>
            </a:r>
            <a:r>
              <a:rPr lang="en-US" sz="2400" dirty="0" err="1">
                <a:solidFill>
                  <a:srgbClr val="2B91AF"/>
                </a:solidFill>
                <a:latin typeface="新宋体" panose="02010609030101010101" pitchFamily="49" charset="-122"/>
                <a:ea typeface="新宋体" panose="02010609030101010101" pitchFamily="49" charset="-122"/>
              </a:rPr>
              <a:t>OrderedList</a:t>
            </a:r>
            <a:r>
              <a:rPr lang="en-US" sz="2400" dirty="0">
                <a:solidFill>
                  <a:srgbClr val="000000"/>
                </a:solidFill>
                <a:latin typeface="新宋体" panose="02010609030101010101" pitchFamily="49" charset="-122"/>
                <a:ea typeface="新宋体" panose="02010609030101010101" pitchFamily="49" charset="-122"/>
              </a:rPr>
              <a:t>&lt;</a:t>
            </a:r>
            <a:r>
              <a:rPr lang="en-US" sz="2400" dirty="0" err="1">
                <a:solidFill>
                  <a:srgbClr val="2B91AF"/>
                </a:solidFill>
                <a:latin typeface="新宋体" panose="02010609030101010101" pitchFamily="49" charset="-122"/>
                <a:ea typeface="新宋体" panose="02010609030101010101" pitchFamily="49" charset="-122"/>
              </a:rPr>
              <a:t>DataType</a:t>
            </a:r>
            <a:r>
              <a:rPr lang="en-US" sz="2400" dirty="0">
                <a:solidFill>
                  <a:srgbClr val="000000"/>
                </a:solidFill>
                <a:latin typeface="新宋体" panose="02010609030101010101" pitchFamily="49" charset="-122"/>
                <a:ea typeface="新宋体" panose="02010609030101010101" pitchFamily="49" charset="-122"/>
              </a:rPr>
              <a:t>&gt;::BinSearch2(</a:t>
            </a:r>
            <a:r>
              <a:rPr lang="en-US" sz="2400" dirty="0" err="1">
                <a:solidFill>
                  <a:srgbClr val="0000FF"/>
                </a:solidFill>
                <a:latin typeface="新宋体" panose="02010609030101010101" pitchFamily="49" charset="-122"/>
                <a:ea typeface="新宋体" panose="02010609030101010101" pitchFamily="49" charset="-122"/>
              </a:rPr>
              <a:t>int</a:t>
            </a:r>
            <a:r>
              <a:rPr lang="en-US" sz="2400" dirty="0">
                <a:solidFill>
                  <a:srgbClr val="000000"/>
                </a:solidFill>
                <a:latin typeface="新宋体" panose="02010609030101010101" pitchFamily="49" charset="-122"/>
                <a:ea typeface="新宋体" panose="02010609030101010101" pitchFamily="49" charset="-122"/>
              </a:rPr>
              <a:t> </a:t>
            </a:r>
            <a:r>
              <a:rPr lang="en-US" sz="2400" dirty="0">
                <a:solidFill>
                  <a:srgbClr val="808080"/>
                </a:solidFill>
                <a:latin typeface="新宋体" panose="02010609030101010101" pitchFamily="49" charset="-122"/>
                <a:ea typeface="新宋体" panose="02010609030101010101" pitchFamily="49" charset="-122"/>
              </a:rPr>
              <a:t>k</a:t>
            </a:r>
            <a:r>
              <a:rPr lang="en-US" sz="2400" dirty="0">
                <a:solidFill>
                  <a:srgbClr val="000000"/>
                </a:solidFill>
                <a:latin typeface="新宋体" panose="02010609030101010101" pitchFamily="49" charset="-122"/>
                <a:ea typeface="新宋体" panose="02010609030101010101" pitchFamily="49" charset="-122"/>
              </a:rPr>
              <a:t>){</a:t>
            </a:r>
          </a:p>
          <a:p>
            <a:r>
              <a:rPr lang="en-US" sz="2400" dirty="0">
                <a:solidFill>
                  <a:srgbClr val="0000FF"/>
                </a:solidFill>
                <a:latin typeface="新宋体" panose="02010609030101010101" pitchFamily="49" charset="-122"/>
                <a:ea typeface="新宋体" panose="02010609030101010101" pitchFamily="49" charset="-122"/>
              </a:rPr>
              <a:t>	</a:t>
            </a:r>
            <a:r>
              <a:rPr lang="en-US" sz="2400" dirty="0" err="1">
                <a:solidFill>
                  <a:srgbClr val="0000FF"/>
                </a:solidFill>
                <a:latin typeface="新宋体" panose="02010609030101010101" pitchFamily="49" charset="-122"/>
                <a:ea typeface="新宋体" panose="02010609030101010101" pitchFamily="49" charset="-122"/>
              </a:rPr>
              <a:t>int</a:t>
            </a:r>
            <a:r>
              <a:rPr lang="en-US" sz="2400" dirty="0">
                <a:solidFill>
                  <a:srgbClr val="000000"/>
                </a:solidFill>
                <a:latin typeface="新宋体" panose="02010609030101010101" pitchFamily="49" charset="-122"/>
                <a:ea typeface="新宋体" panose="02010609030101010101" pitchFamily="49" charset="-122"/>
              </a:rPr>
              <a:t> mid, low = 0, high = </a:t>
            </a:r>
            <a:r>
              <a:rPr lang="en-US" sz="2400" dirty="0">
                <a:solidFill>
                  <a:srgbClr val="0000FF"/>
                </a:solidFill>
                <a:latin typeface="新宋体" panose="02010609030101010101" pitchFamily="49" charset="-122"/>
                <a:ea typeface="新宋体" panose="02010609030101010101" pitchFamily="49" charset="-122"/>
              </a:rPr>
              <a:t>this</a:t>
            </a:r>
            <a:r>
              <a:rPr lang="en-US" sz="2400" dirty="0">
                <a:solidFill>
                  <a:srgbClr val="000000"/>
                </a:solidFill>
                <a:latin typeface="新宋体" panose="02010609030101010101" pitchFamily="49" charset="-122"/>
                <a:ea typeface="新宋体" panose="02010609030101010101" pitchFamily="49" charset="-122"/>
              </a:rPr>
              <a:t>-&gt;length-1;</a:t>
            </a:r>
          </a:p>
          <a:p>
            <a:r>
              <a:rPr lang="en-US" sz="2400" dirty="0">
                <a:solidFill>
                  <a:srgbClr val="0000FF"/>
                </a:solidFill>
                <a:latin typeface="新宋体" panose="02010609030101010101" pitchFamily="49" charset="-122"/>
                <a:ea typeface="新宋体" panose="02010609030101010101" pitchFamily="49" charset="-122"/>
              </a:rPr>
              <a:t>	while</a:t>
            </a:r>
            <a:r>
              <a:rPr lang="en-US" sz="2400" dirty="0">
                <a:solidFill>
                  <a:srgbClr val="000000"/>
                </a:solidFill>
                <a:latin typeface="新宋体" panose="02010609030101010101" pitchFamily="49" charset="-122"/>
                <a:ea typeface="新宋体" panose="02010609030101010101" pitchFamily="49" charset="-122"/>
              </a:rPr>
              <a:t> (low &lt;= high){</a:t>
            </a:r>
          </a:p>
          <a:p>
            <a:r>
              <a:rPr lang="en-US" sz="2400" dirty="0">
                <a:solidFill>
                  <a:srgbClr val="000000"/>
                </a:solidFill>
                <a:latin typeface="新宋体" panose="02010609030101010101" pitchFamily="49" charset="-122"/>
                <a:ea typeface="新宋体" panose="02010609030101010101" pitchFamily="49" charset="-122"/>
              </a:rPr>
              <a:t>		mid = (low + high) / 2;</a:t>
            </a:r>
          </a:p>
          <a:p>
            <a:r>
              <a:rPr lang="en-US" sz="2400" dirty="0">
                <a:solidFill>
                  <a:srgbClr val="0000FF"/>
                </a:solidFill>
                <a:latin typeface="新宋体" panose="02010609030101010101" pitchFamily="49" charset="-122"/>
                <a:ea typeface="新宋体" panose="02010609030101010101" pitchFamily="49" charset="-122"/>
              </a:rPr>
              <a:t>		if</a:t>
            </a:r>
            <a:r>
              <a:rPr lang="en-US" sz="2400" dirty="0">
                <a:solidFill>
                  <a:srgbClr val="000000"/>
                </a:solidFill>
                <a:latin typeface="新宋体" panose="02010609030101010101" pitchFamily="49" charset="-122"/>
                <a:ea typeface="新宋体" panose="02010609030101010101" pitchFamily="49" charset="-122"/>
              </a:rPr>
              <a:t> (</a:t>
            </a:r>
            <a:r>
              <a:rPr lang="en-US" sz="2400" dirty="0">
                <a:solidFill>
                  <a:srgbClr val="808080"/>
                </a:solidFill>
                <a:latin typeface="新宋体" panose="02010609030101010101" pitchFamily="49" charset="-122"/>
                <a:ea typeface="新宋体" panose="02010609030101010101" pitchFamily="49" charset="-122"/>
              </a:rPr>
              <a:t>k</a:t>
            </a:r>
            <a:r>
              <a:rPr lang="en-US" sz="2400" dirty="0">
                <a:solidFill>
                  <a:srgbClr val="000000"/>
                </a:solidFill>
                <a:latin typeface="新宋体" panose="02010609030101010101" pitchFamily="49" charset="-122"/>
                <a:ea typeface="新宋体" panose="02010609030101010101" pitchFamily="49" charset="-122"/>
              </a:rPr>
              <a:t> == </a:t>
            </a:r>
            <a:r>
              <a:rPr lang="en-US" sz="2400" dirty="0">
                <a:solidFill>
                  <a:srgbClr val="0000FF"/>
                </a:solidFill>
                <a:latin typeface="新宋体" panose="02010609030101010101" pitchFamily="49" charset="-122"/>
                <a:ea typeface="新宋体" panose="02010609030101010101" pitchFamily="49" charset="-122"/>
              </a:rPr>
              <a:t>this</a:t>
            </a:r>
            <a:r>
              <a:rPr lang="en-US" sz="2400" dirty="0">
                <a:solidFill>
                  <a:srgbClr val="000000"/>
                </a:solidFill>
                <a:latin typeface="新宋体" panose="02010609030101010101" pitchFamily="49" charset="-122"/>
                <a:ea typeface="新宋体" panose="02010609030101010101" pitchFamily="49" charset="-122"/>
              </a:rPr>
              <a:t>-&gt;data[mid])</a:t>
            </a:r>
          </a:p>
          <a:p>
            <a:r>
              <a:rPr lang="en-US" sz="2400" dirty="0">
                <a:solidFill>
                  <a:srgbClr val="0000FF"/>
                </a:solidFill>
                <a:latin typeface="新宋体" panose="02010609030101010101" pitchFamily="49" charset="-122"/>
                <a:ea typeface="新宋体" panose="02010609030101010101" pitchFamily="49" charset="-122"/>
              </a:rPr>
              <a:t>			return</a:t>
            </a:r>
            <a:r>
              <a:rPr lang="en-US" sz="2400" dirty="0">
                <a:solidFill>
                  <a:srgbClr val="000000"/>
                </a:solidFill>
                <a:latin typeface="新宋体" panose="02010609030101010101" pitchFamily="49" charset="-122"/>
                <a:ea typeface="新宋体" panose="02010609030101010101" pitchFamily="49" charset="-122"/>
              </a:rPr>
              <a:t> mid + 1; </a:t>
            </a:r>
          </a:p>
          <a:p>
            <a:r>
              <a:rPr lang="en-US" sz="2400" dirty="0">
                <a:solidFill>
                  <a:srgbClr val="0000FF"/>
                </a:solidFill>
                <a:latin typeface="新宋体" panose="02010609030101010101" pitchFamily="49" charset="-122"/>
                <a:ea typeface="新宋体" panose="02010609030101010101" pitchFamily="49" charset="-122"/>
              </a:rPr>
              <a:t>		else</a:t>
            </a:r>
            <a:r>
              <a:rPr lang="en-US" sz="2400" dirty="0">
                <a:solidFill>
                  <a:srgbClr val="000000"/>
                </a:solidFill>
                <a:latin typeface="新宋体" panose="02010609030101010101" pitchFamily="49" charset="-122"/>
                <a:ea typeface="新宋体" panose="02010609030101010101" pitchFamily="49" charset="-122"/>
              </a:rPr>
              <a:t>  </a:t>
            </a:r>
          </a:p>
          <a:p>
            <a:r>
              <a:rPr lang="en-US" sz="2400" dirty="0">
                <a:solidFill>
                  <a:srgbClr val="0000FF"/>
                </a:solidFill>
                <a:latin typeface="新宋体" panose="02010609030101010101" pitchFamily="49" charset="-122"/>
                <a:ea typeface="新宋体" panose="02010609030101010101" pitchFamily="49" charset="-122"/>
              </a:rPr>
              <a:t>			if</a:t>
            </a:r>
            <a:r>
              <a:rPr lang="en-US" sz="2400" dirty="0">
                <a:solidFill>
                  <a:srgbClr val="000000"/>
                </a:solidFill>
                <a:latin typeface="新宋体" panose="02010609030101010101" pitchFamily="49" charset="-122"/>
                <a:ea typeface="新宋体" panose="02010609030101010101" pitchFamily="49" charset="-122"/>
              </a:rPr>
              <a:t> (</a:t>
            </a:r>
            <a:r>
              <a:rPr lang="en-US" sz="2400" dirty="0">
                <a:solidFill>
                  <a:srgbClr val="808080"/>
                </a:solidFill>
                <a:latin typeface="新宋体" panose="02010609030101010101" pitchFamily="49" charset="-122"/>
                <a:ea typeface="新宋体" panose="02010609030101010101" pitchFamily="49" charset="-122"/>
              </a:rPr>
              <a:t>k</a:t>
            </a:r>
            <a:r>
              <a:rPr lang="en-US" sz="2400" dirty="0">
                <a:solidFill>
                  <a:srgbClr val="000000"/>
                </a:solidFill>
                <a:latin typeface="新宋体" panose="02010609030101010101" pitchFamily="49" charset="-122"/>
                <a:ea typeface="新宋体" panose="02010609030101010101" pitchFamily="49" charset="-122"/>
              </a:rPr>
              <a:t> &gt; </a:t>
            </a:r>
            <a:r>
              <a:rPr lang="en-US" sz="2400" dirty="0">
                <a:solidFill>
                  <a:srgbClr val="0000FF"/>
                </a:solidFill>
                <a:latin typeface="新宋体" panose="02010609030101010101" pitchFamily="49" charset="-122"/>
                <a:ea typeface="新宋体" panose="02010609030101010101" pitchFamily="49" charset="-122"/>
              </a:rPr>
              <a:t>this</a:t>
            </a:r>
            <a:r>
              <a:rPr lang="en-US" sz="2400" dirty="0">
                <a:solidFill>
                  <a:srgbClr val="000000"/>
                </a:solidFill>
                <a:latin typeface="新宋体" panose="02010609030101010101" pitchFamily="49" charset="-122"/>
                <a:ea typeface="新宋体" panose="02010609030101010101" pitchFamily="49" charset="-122"/>
              </a:rPr>
              <a:t>-&gt;data[mid])</a:t>
            </a:r>
          </a:p>
          <a:p>
            <a:r>
              <a:rPr lang="en-US" sz="2400" dirty="0">
                <a:solidFill>
                  <a:srgbClr val="000000"/>
                </a:solidFill>
                <a:latin typeface="新宋体" panose="02010609030101010101" pitchFamily="49" charset="-122"/>
                <a:ea typeface="新宋体" panose="02010609030101010101" pitchFamily="49" charset="-122"/>
              </a:rPr>
              <a:t>				low = mid + 1;</a:t>
            </a:r>
          </a:p>
          <a:p>
            <a:r>
              <a:rPr lang="en-US" sz="2400" dirty="0">
                <a:solidFill>
                  <a:srgbClr val="0000FF"/>
                </a:solidFill>
                <a:latin typeface="新宋体" panose="02010609030101010101" pitchFamily="49" charset="-122"/>
                <a:ea typeface="新宋体" panose="02010609030101010101" pitchFamily="49" charset="-122"/>
              </a:rPr>
              <a:t>			else</a:t>
            </a:r>
            <a:endParaRPr lang="en-US" sz="2400" dirty="0">
              <a:solidFill>
                <a:srgbClr val="000000"/>
              </a:solidFill>
              <a:latin typeface="新宋体" panose="02010609030101010101" pitchFamily="49" charset="-122"/>
              <a:ea typeface="新宋体" panose="02010609030101010101" pitchFamily="49" charset="-122"/>
            </a:endParaRPr>
          </a:p>
          <a:p>
            <a:r>
              <a:rPr lang="en-US" sz="2400" dirty="0">
                <a:solidFill>
                  <a:srgbClr val="000000"/>
                </a:solidFill>
                <a:latin typeface="新宋体" panose="02010609030101010101" pitchFamily="49" charset="-122"/>
                <a:ea typeface="新宋体" panose="02010609030101010101" pitchFamily="49" charset="-122"/>
              </a:rPr>
              <a:t>				high = mid - 1;</a:t>
            </a:r>
          </a:p>
          <a:p>
            <a:r>
              <a:rPr lang="en-US" sz="2400" dirty="0">
                <a:solidFill>
                  <a:srgbClr val="000000"/>
                </a:solidFill>
                <a:latin typeface="新宋体" panose="02010609030101010101" pitchFamily="49" charset="-122"/>
                <a:ea typeface="新宋体" panose="02010609030101010101" pitchFamily="49" charset="-122"/>
              </a:rPr>
              <a:t>		}</a:t>
            </a:r>
          </a:p>
          <a:p>
            <a:r>
              <a:rPr lang="en-US" sz="2400" dirty="0">
                <a:solidFill>
                  <a:srgbClr val="0000FF"/>
                </a:solidFill>
                <a:latin typeface="新宋体" panose="02010609030101010101" pitchFamily="49" charset="-122"/>
                <a:ea typeface="新宋体" panose="02010609030101010101" pitchFamily="49" charset="-122"/>
              </a:rPr>
              <a:t>	return</a:t>
            </a:r>
            <a:r>
              <a:rPr lang="en-US" sz="2400" dirty="0">
                <a:solidFill>
                  <a:srgbClr val="000000"/>
                </a:solidFill>
                <a:latin typeface="新宋体" panose="02010609030101010101" pitchFamily="49" charset="-122"/>
                <a:ea typeface="新宋体" panose="02010609030101010101" pitchFamily="49" charset="-122"/>
              </a:rPr>
              <a:t> 0;</a:t>
            </a:r>
          </a:p>
          <a:p>
            <a:r>
              <a:rPr lang="en-US" sz="2400" dirty="0">
                <a:solidFill>
                  <a:srgbClr val="000000"/>
                </a:solidFill>
                <a:latin typeface="新宋体" panose="02010609030101010101" pitchFamily="49" charset="-122"/>
                <a:ea typeface="新宋体" panose="02010609030101010101" pitchFamily="49" charset="-122"/>
              </a:rPr>
              <a:t>}</a:t>
            </a:r>
            <a:endParaRPr lang="en-US" sz="2400" dirty="0"/>
          </a:p>
        </p:txBody>
      </p:sp>
      <p:sp>
        <p:nvSpPr>
          <p:cNvPr id="4" name="标题 3"/>
          <p:cNvSpPr>
            <a:spLocks noGrp="1"/>
          </p:cNvSpPr>
          <p:nvPr>
            <p:ph type="title"/>
          </p:nvPr>
        </p:nvSpPr>
        <p:spPr/>
        <p:txBody>
          <a:bodyPr>
            <a:normAutofit fontScale="90000"/>
          </a:bodyPr>
          <a:lstStyle/>
          <a:p>
            <a:r>
              <a:rPr lang="zh-CN" altLang="en-US" dirty="0"/>
              <a:t>非递归算法</a:t>
            </a:r>
            <a:endParaRPr lang="en-US" dirty="0"/>
          </a:p>
        </p:txBody>
      </p:sp>
    </p:spTree>
    <p:extLst>
      <p:ext uri="{BB962C8B-B14F-4D97-AF65-F5344CB8AC3E}">
        <p14:creationId xmlns:p14="http://schemas.microsoft.com/office/powerpoint/2010/main" val="2488681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7528" y="52616"/>
            <a:ext cx="8136904" cy="2862322"/>
          </a:xfrm>
          <a:prstGeom prst="rect">
            <a:avLst/>
          </a:prstGeom>
        </p:spPr>
        <p:txBody>
          <a:bodyPr wrap="square">
            <a:spAutoFit/>
          </a:bodyPr>
          <a:lstStyle/>
          <a:p>
            <a:pPr algn="just">
              <a:lnSpc>
                <a:spcPct val="150000"/>
              </a:lnSpc>
            </a:pPr>
            <a:r>
              <a:rPr lang="zh-CN" altLang="zh-CN" sz="2400" b="1" kern="100" dirty="0">
                <a:solidFill>
                  <a:prstClr val="black"/>
                </a:solidFill>
                <a:latin typeface="Arial" panose="020B0604020202020204"/>
                <a:ea typeface="宋体" panose="02010600030101010101" pitchFamily="2" charset="-122"/>
                <a:cs typeface="Times New Roman" panose="02020603050405020304"/>
              </a:rPr>
              <a:t>思考</a:t>
            </a:r>
            <a:endParaRPr lang="en-US" altLang="zh-CN" sz="2400" b="1" kern="100" dirty="0">
              <a:solidFill>
                <a:prstClr val="black"/>
              </a:solidFill>
              <a:latin typeface="Calibri"/>
              <a:ea typeface="宋体" panose="02010600030101010101" pitchFamily="2" charset="-122"/>
              <a:cs typeface="Times New Roman" panose="02020603050405020304"/>
            </a:endParaRPr>
          </a:p>
          <a:p>
            <a:pPr indent="304800" algn="just">
              <a:lnSpc>
                <a:spcPct val="150000"/>
              </a:lnSpc>
            </a:pPr>
            <a:r>
              <a:rPr lang="zh-CN" altLang="zh-CN" sz="2400" b="1" kern="100" dirty="0">
                <a:solidFill>
                  <a:prstClr val="black"/>
                </a:solidFill>
                <a:latin typeface="Arial" panose="020B0604020202020204"/>
                <a:ea typeface="宋体" panose="02010600030101010101" pitchFamily="2" charset="-122"/>
                <a:cs typeface="Times New Roman" panose="02020603050405020304"/>
              </a:rPr>
              <a:t>我们的</a:t>
            </a:r>
            <a:r>
              <a:rPr lang="en-US" altLang="zh-CN" sz="2400" b="1" kern="100" dirty="0">
                <a:solidFill>
                  <a:prstClr val="black"/>
                </a:solidFill>
                <a:latin typeface="Arial" panose="020B0604020202020204"/>
                <a:ea typeface="宋体" panose="02010600030101010101" pitchFamily="2" charset="-122"/>
                <a:cs typeface="Times New Roman" panose="02020603050405020304"/>
              </a:rPr>
              <a:t>binary_search1</a:t>
            </a:r>
            <a:r>
              <a:rPr lang="zh-CN" altLang="zh-CN" sz="2400" b="1" kern="100" dirty="0">
                <a:solidFill>
                  <a:prstClr val="black"/>
                </a:solidFill>
                <a:latin typeface="Arial" panose="020B0604020202020204"/>
                <a:ea typeface="宋体" panose="02010600030101010101" pitchFamily="2" charset="-122"/>
                <a:cs typeface="Times New Roman" panose="02020603050405020304"/>
              </a:rPr>
              <a:t>和</a:t>
            </a:r>
            <a:r>
              <a:rPr lang="en-US" altLang="zh-CN" sz="2400" b="1" kern="100" dirty="0">
                <a:solidFill>
                  <a:prstClr val="black"/>
                </a:solidFill>
                <a:latin typeface="Arial" panose="020B0604020202020204"/>
                <a:ea typeface="宋体" panose="02010600030101010101" pitchFamily="2" charset="-122"/>
                <a:cs typeface="Times New Roman" panose="02020603050405020304"/>
              </a:rPr>
              <a:t>binary_search2</a:t>
            </a:r>
            <a:r>
              <a:rPr lang="zh-CN" altLang="zh-CN" sz="2400" b="1" kern="100" dirty="0">
                <a:solidFill>
                  <a:prstClr val="black"/>
                </a:solidFill>
                <a:latin typeface="Arial" panose="020B0604020202020204"/>
                <a:ea typeface="宋体" panose="02010600030101010101" pitchFamily="2" charset="-122"/>
                <a:cs typeface="Times New Roman" panose="02020603050405020304"/>
              </a:rPr>
              <a:t>这两个二分查找算法能否在有序的链表下进行？</a:t>
            </a:r>
            <a:endParaRPr lang="zh-CN" altLang="zh-CN" sz="2400" b="1" kern="100" dirty="0">
              <a:solidFill>
                <a:prstClr val="black"/>
              </a:solidFill>
              <a:latin typeface="Calibri"/>
              <a:ea typeface="宋体" panose="02010600030101010101" pitchFamily="2" charset="-122"/>
              <a:cs typeface="Times New Roman" panose="02020603050405020304"/>
            </a:endParaRPr>
          </a:p>
          <a:p>
            <a:pPr algn="just">
              <a:lnSpc>
                <a:spcPct val="150000"/>
              </a:lnSpc>
            </a:pPr>
            <a:endParaRPr lang="zh-CN" altLang="zh-CN" sz="2400" b="1" kern="100" dirty="0">
              <a:solidFill>
                <a:prstClr val="black"/>
              </a:solidFill>
              <a:latin typeface="Calibri"/>
              <a:ea typeface="宋体" panose="02010600030101010101" pitchFamily="2" charset="-122"/>
              <a:cs typeface="Times New Roman" panose="02020603050405020304"/>
            </a:endParaRPr>
          </a:p>
          <a:p>
            <a:pPr indent="304800" algn="just">
              <a:lnSpc>
                <a:spcPct val="150000"/>
              </a:lnSpc>
            </a:pPr>
            <a:r>
              <a:rPr lang="en-US" altLang="zh-CN" sz="2400" b="1" kern="100" dirty="0">
                <a:solidFill>
                  <a:prstClr val="black"/>
                </a:solidFill>
                <a:latin typeface="Arial" panose="020B0604020202020204"/>
                <a:ea typeface="宋体" panose="02010600030101010101" pitchFamily="2" charset="-122"/>
                <a:cs typeface="Times New Roman" panose="02020603050405020304"/>
              </a:rPr>
              <a:t> </a:t>
            </a:r>
            <a:endParaRPr lang="zh-CN" altLang="zh-CN" sz="2400" b="1" kern="100" dirty="0">
              <a:solidFill>
                <a:prstClr val="black"/>
              </a:solidFill>
              <a:latin typeface="Calibri"/>
              <a:ea typeface="宋体" panose="02010600030101010101" pitchFamily="2" charset="-122"/>
              <a:cs typeface="Times New Roman" panose="02020603050405020304"/>
            </a:endParaRPr>
          </a:p>
        </p:txBody>
      </p:sp>
    </p:spTree>
    <p:extLst>
      <p:ext uri="{BB962C8B-B14F-4D97-AF65-F5344CB8AC3E}">
        <p14:creationId xmlns:p14="http://schemas.microsoft.com/office/powerpoint/2010/main" val="109261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线性表下的查找</a:t>
            </a:r>
            <a:endParaRPr lang="en-US" altLang="zh-CN" dirty="0"/>
          </a:p>
          <a:p>
            <a:r>
              <a:rPr lang="en-US" altLang="zh-CN" dirty="0"/>
              <a:t>ASL</a:t>
            </a:r>
            <a:r>
              <a:rPr lang="zh-CN" altLang="en-US" dirty="0"/>
              <a:t>计算</a:t>
            </a:r>
            <a:endParaRPr lang="en-US" altLang="zh-CN" dirty="0"/>
          </a:p>
          <a:p>
            <a:r>
              <a:rPr lang="zh-CN" altLang="en-US" dirty="0"/>
              <a:t>比较树画法</a:t>
            </a:r>
            <a:endParaRPr lang="en-US" altLang="zh-CN" dirty="0"/>
          </a:p>
          <a:p>
            <a:r>
              <a:rPr lang="zh-CN" altLang="en-US" dirty="0"/>
              <a:t>各个算法性能比较</a:t>
            </a:r>
            <a:endParaRPr lang="en-US" altLang="zh-CN" dirty="0"/>
          </a:p>
          <a:p>
            <a:pPr lvl="1"/>
            <a:r>
              <a:rPr lang="zh-CN" altLang="en-US" dirty="0"/>
              <a:t>无序表下顺序查找</a:t>
            </a:r>
            <a:endParaRPr lang="en-US" altLang="zh-CN" dirty="0"/>
          </a:p>
          <a:p>
            <a:pPr lvl="1"/>
            <a:r>
              <a:rPr lang="zh-CN" altLang="en-US" dirty="0"/>
              <a:t>有序表下顺序查找</a:t>
            </a:r>
            <a:endParaRPr lang="en-US" altLang="zh-CN" dirty="0"/>
          </a:p>
          <a:p>
            <a:pPr lvl="1"/>
            <a:r>
              <a:rPr lang="zh-CN" altLang="en-US" dirty="0"/>
              <a:t>二分查找</a:t>
            </a:r>
            <a:r>
              <a:rPr lang="en-US" altLang="zh-CN" dirty="0"/>
              <a:t>1</a:t>
            </a:r>
            <a:r>
              <a:rPr lang="zh-CN" altLang="en-US" dirty="0"/>
              <a:t>（递归与非递归实现）</a:t>
            </a:r>
            <a:endParaRPr lang="en-US" altLang="zh-CN" dirty="0"/>
          </a:p>
          <a:p>
            <a:pPr lvl="1"/>
            <a:r>
              <a:rPr lang="zh-CN" altLang="en-US" dirty="0"/>
              <a:t>二分查找</a:t>
            </a:r>
            <a:r>
              <a:rPr lang="en-US" altLang="zh-CN" dirty="0"/>
              <a:t>2</a:t>
            </a:r>
            <a:r>
              <a:rPr lang="zh-CN" altLang="en-US" dirty="0"/>
              <a:t>（递归与非递归实现）</a:t>
            </a:r>
            <a:endParaRPr lang="en-US" altLang="zh-CN" dirty="0"/>
          </a:p>
          <a:p>
            <a:pPr lvl="1"/>
            <a:r>
              <a:rPr lang="zh-CN" altLang="en-US" dirty="0"/>
              <a:t>索引顺序查找</a:t>
            </a:r>
            <a:endParaRPr lang="en-US" altLang="zh-CN" dirty="0"/>
          </a:p>
          <a:p>
            <a:r>
              <a:rPr lang="zh-CN" altLang="en-US" dirty="0"/>
              <a:t>基于关键字比较的查找算法性能下界</a:t>
            </a:r>
            <a:endParaRPr lang="en-US" altLang="zh-CN" dirty="0"/>
          </a:p>
          <a:p>
            <a:endParaRPr lang="zh-CN" altLang="en-US" dirty="0"/>
          </a:p>
        </p:txBody>
      </p:sp>
    </p:spTree>
    <p:extLst>
      <p:ext uri="{BB962C8B-B14F-4D97-AF65-F5344CB8AC3E}">
        <p14:creationId xmlns:p14="http://schemas.microsoft.com/office/powerpoint/2010/main" val="3387461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568" y="982177"/>
            <a:ext cx="7272808" cy="3046988"/>
          </a:xfrm>
          <a:prstGeom prst="rect">
            <a:avLst/>
          </a:prstGeom>
        </p:spPr>
        <p:txBody>
          <a:bodyPr wrap="square">
            <a:spAutoFit/>
          </a:bodyPr>
          <a:lstStyle/>
          <a:p>
            <a:r>
              <a:rPr lang="zh-CN" altLang="zh-CN" sz="2400" b="1" kern="100" dirty="0">
                <a:solidFill>
                  <a:prstClr val="black"/>
                </a:solidFill>
                <a:latin typeface="Arial" panose="020B0604020202020204"/>
                <a:ea typeface="宋体" panose="02010600030101010101" pitchFamily="2" charset="-122"/>
                <a:cs typeface="Times New Roman" panose="02020603050405020304"/>
              </a:rPr>
              <a:t>但是，我们看到，我们需要不断地获得中间位置的元素，在链表下这个操作效率是线性阶</a:t>
            </a:r>
            <a:r>
              <a:rPr lang="en-US" altLang="zh-CN" sz="2400" b="1" kern="100" dirty="0">
                <a:solidFill>
                  <a:prstClr val="black"/>
                </a:solidFill>
                <a:latin typeface="Arial" panose="020B0604020202020204"/>
                <a:ea typeface="宋体" panose="02010600030101010101" pitchFamily="2" charset="-122"/>
                <a:cs typeface="Times New Roman" panose="02020603050405020304"/>
              </a:rPr>
              <a:t>O(n)</a:t>
            </a:r>
            <a:r>
              <a:rPr lang="zh-CN" altLang="zh-CN" sz="2400" b="1" kern="100" dirty="0">
                <a:solidFill>
                  <a:prstClr val="black"/>
                </a:solidFill>
                <a:latin typeface="Arial" panose="020B0604020202020204"/>
                <a:ea typeface="宋体" panose="02010600030101010101" pitchFamily="2" charset="-122"/>
                <a:cs typeface="Times New Roman" panose="02020603050405020304"/>
              </a:rPr>
              <a:t>的，也即一次</a:t>
            </a:r>
            <a:r>
              <a:rPr lang="zh-CN" altLang="en-US" sz="2400" b="1" kern="100" dirty="0">
                <a:solidFill>
                  <a:prstClr val="black"/>
                </a:solidFill>
                <a:latin typeface="Arial" panose="020B0604020202020204"/>
                <a:ea typeface="宋体" panose="02010600030101010101" pitchFamily="2" charset="-122"/>
                <a:cs typeface="Times New Roman" panose="02020603050405020304"/>
              </a:rPr>
              <a:t>获取中间位置元素的操作</a:t>
            </a:r>
            <a:r>
              <a:rPr lang="zh-CN" altLang="zh-CN" sz="2400" b="1" kern="100" dirty="0">
                <a:solidFill>
                  <a:prstClr val="black"/>
                </a:solidFill>
                <a:latin typeface="Arial" panose="020B0604020202020204"/>
                <a:ea typeface="宋体" panose="02010600030101010101" pitchFamily="2" charset="-122"/>
                <a:cs typeface="Times New Roman" panose="02020603050405020304"/>
              </a:rPr>
              <a:t>就跟顺序查找本身的效率同数量级了。</a:t>
            </a:r>
            <a:endParaRPr lang="en-US" altLang="zh-CN" sz="2400" b="1" kern="100" dirty="0">
              <a:solidFill>
                <a:prstClr val="black"/>
              </a:solidFill>
              <a:latin typeface="Arial" panose="020B0604020202020204"/>
              <a:ea typeface="宋体" panose="02010600030101010101" pitchFamily="2" charset="-122"/>
              <a:cs typeface="Times New Roman" panose="02020603050405020304"/>
            </a:endParaRPr>
          </a:p>
          <a:p>
            <a:r>
              <a:rPr lang="zh-CN" altLang="zh-CN" sz="2400" b="1" kern="100" dirty="0">
                <a:solidFill>
                  <a:prstClr val="black"/>
                </a:solidFill>
                <a:latin typeface="Arial" panose="020B0604020202020204"/>
                <a:ea typeface="宋体" panose="02010600030101010101" pitchFamily="2" charset="-122"/>
                <a:cs typeface="Times New Roman" panose="02020603050405020304"/>
              </a:rPr>
              <a:t>因此链表下做二分查找效率是非常低下的，不值得尝试。而在顺序表下是根据位序直接读写的。</a:t>
            </a:r>
            <a:endParaRPr lang="en-US" altLang="zh-CN" sz="2400" b="1" kern="100" dirty="0">
              <a:solidFill>
                <a:prstClr val="black"/>
              </a:solidFill>
              <a:latin typeface="Arial" panose="020B0604020202020204"/>
              <a:ea typeface="宋体" panose="02010600030101010101" pitchFamily="2" charset="-122"/>
              <a:cs typeface="Times New Roman" panose="02020603050405020304"/>
            </a:endParaRPr>
          </a:p>
          <a:p>
            <a:r>
              <a:rPr lang="zh-CN" altLang="zh-CN" sz="2400" b="1" kern="100" dirty="0">
                <a:solidFill>
                  <a:srgbClr val="FF0000"/>
                </a:solidFill>
                <a:latin typeface="Arial" panose="020B0604020202020204"/>
                <a:ea typeface="宋体" panose="02010600030101010101" pitchFamily="2" charset="-122"/>
                <a:cs typeface="Times New Roman" panose="02020603050405020304"/>
              </a:rPr>
              <a:t>因此高效率的二分查找算法，必然是在有序顺序表下进行的。这也是二分查找的前提</a:t>
            </a:r>
            <a:r>
              <a:rPr lang="zh-CN" altLang="zh-CN" sz="2400" b="1" kern="100" dirty="0">
                <a:solidFill>
                  <a:prstClr val="black"/>
                </a:solidFill>
                <a:latin typeface="Arial" panose="020B0604020202020204"/>
                <a:ea typeface="宋体" panose="02010600030101010101" pitchFamily="2" charset="-122"/>
                <a:cs typeface="Times New Roman" panose="02020603050405020304"/>
              </a:rPr>
              <a:t>。</a:t>
            </a:r>
            <a:endParaRPr lang="zh-CN" altLang="en-US"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4267455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20000"/>
              </a:lnSpc>
              <a:spcBef>
                <a:spcPct val="5000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Rectangle 2"/>
          <p:cNvSpPr/>
          <p:nvPr/>
        </p:nvSpPr>
        <p:spPr>
          <a:xfrm>
            <a:off x="3381156" y="3981332"/>
            <a:ext cx="5657850" cy="500265"/>
          </a:xfrm>
          <a:prstGeom prst="rect">
            <a:avLst/>
          </a:prstGeom>
        </p:spPr>
        <p:txBody>
          <a:bodyPr wrap="square">
            <a:spAutoFit/>
          </a:bodyPr>
          <a:lstStyle/>
          <a:p>
            <a:pPr marL="0" marR="0" lvl="0" indent="0" algn="ctr" defTabSz="914400" rtl="0" eaLnBrk="1" fontAlgn="auto" latinLnBrk="0" hangingPunct="1">
              <a:lnSpc>
                <a:spcPct val="150000"/>
              </a:lnSpc>
              <a:spcBef>
                <a:spcPct val="5000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rPr>
              <a:t>补充：比较树的画法</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v</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5C307D"/>
                </a:solidFill>
                <a:effectLst/>
                <a:uLnTx/>
                <a:uFillTx/>
                <a:latin typeface="Microsoft YaHei UI" panose="020B0503020204020204" pitchFamily="34" charset="-122"/>
                <a:ea typeface="Microsoft YaHei UI" panose="020B0503020204020204" pitchFamily="34" charset="-122"/>
                <a:cs typeface="+mn-cs"/>
              </a:rPr>
              <a:t>第七章    查找技术</a:t>
            </a:r>
          </a:p>
        </p:txBody>
      </p:sp>
    </p:spTree>
    <p:extLst>
      <p:ext uri="{BB962C8B-B14F-4D97-AF65-F5344CB8AC3E}">
        <p14:creationId xmlns:p14="http://schemas.microsoft.com/office/powerpoint/2010/main" val="329398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274638"/>
            <a:ext cx="8229600" cy="825500"/>
          </a:xfrm>
        </p:spPr>
        <p:txBody>
          <a:bodyPr>
            <a:normAutofit fontScale="90000"/>
          </a:bodyPr>
          <a:lstStyle/>
          <a:p>
            <a:pPr eaLnBrk="1" hangingPunct="1">
              <a:lnSpc>
                <a:spcPct val="75000"/>
              </a:lnSpc>
            </a:pPr>
            <a:r>
              <a:rPr lang="en-US" altLang="zh-CN" b="1">
                <a:solidFill>
                  <a:srgbClr val="0000DA"/>
                </a:solidFill>
                <a:latin typeface="Comic Sans MS" panose="030F0702030302020204" pitchFamily="66" charset="0"/>
              </a:rPr>
              <a:t>Comparison Trees</a:t>
            </a:r>
            <a:br>
              <a:rPr lang="en-US" altLang="zh-CN" b="1">
                <a:solidFill>
                  <a:srgbClr val="0000DA"/>
                </a:solidFill>
                <a:latin typeface="Comic Sans MS" panose="030F0702030302020204" pitchFamily="66" charset="0"/>
              </a:rPr>
            </a:br>
            <a:r>
              <a:rPr lang="en-US" altLang="zh-CN" b="1">
                <a:solidFill>
                  <a:srgbClr val="0000DA"/>
                </a:solidFill>
                <a:latin typeface="Comic Sans MS" panose="030F0702030302020204" pitchFamily="66" charset="0"/>
              </a:rPr>
              <a:t> </a:t>
            </a:r>
            <a:r>
              <a:rPr lang="zh-CN" altLang="en-US" sz="2800" b="1">
                <a:solidFill>
                  <a:srgbClr val="0000DA"/>
                </a:solidFill>
                <a:latin typeface="Comic Sans MS" panose="030F0702030302020204" pitchFamily="66" charset="0"/>
              </a:rPr>
              <a:t>（比较树）</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338" y="1590676"/>
            <a:ext cx="474345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7" name="AutoShape 7"/>
          <p:cNvSpPr>
            <a:spLocks noChangeArrowheads="1"/>
          </p:cNvSpPr>
          <p:nvPr/>
        </p:nvSpPr>
        <p:spPr bwMode="auto">
          <a:xfrm>
            <a:off x="9533521" y="797730"/>
            <a:ext cx="2555875" cy="1368425"/>
          </a:xfrm>
          <a:prstGeom prst="wedgeRectCallout">
            <a:avLst>
              <a:gd name="adj1" fmla="val -46273"/>
              <a:gd name="adj2" fmla="val 8341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000" b="1">
                <a:solidFill>
                  <a:prstClr val="black"/>
                </a:solidFill>
              </a:rPr>
              <a:t>注意在画比较树时，被比较的关键字的序号通常是从</a:t>
            </a:r>
            <a:r>
              <a:rPr lang="en-US" altLang="zh-CN" sz="2000" b="1">
                <a:solidFill>
                  <a:prstClr val="black"/>
                </a:solidFill>
              </a:rPr>
              <a:t>1</a:t>
            </a:r>
            <a:r>
              <a:rPr lang="zh-CN" altLang="en-US" sz="2000" b="1">
                <a:solidFill>
                  <a:prstClr val="black"/>
                </a:solidFill>
              </a:rPr>
              <a:t>开始编号的。</a:t>
            </a:r>
          </a:p>
          <a:p>
            <a:pPr algn="ctr">
              <a:spcBef>
                <a:spcPct val="0"/>
              </a:spcBef>
              <a:buNone/>
            </a:pPr>
            <a:endParaRPr lang="en-US" altLang="zh-CN" sz="1800" b="1">
              <a:solidFill>
                <a:prstClr val="black"/>
              </a:solidFill>
            </a:endParaRPr>
          </a:p>
        </p:txBody>
      </p:sp>
      <p:sp>
        <p:nvSpPr>
          <p:cNvPr id="2" name="矩形 1"/>
          <p:cNvSpPr/>
          <p:nvPr/>
        </p:nvSpPr>
        <p:spPr>
          <a:xfrm>
            <a:off x="8755113" y="85716"/>
            <a:ext cx="2911374" cy="523092"/>
          </a:xfrm>
          <a:prstGeom prst="rect">
            <a:avLst/>
          </a:prstGeom>
        </p:spPr>
        <p:txBody>
          <a:bodyPr wrap="none">
            <a:spAutoFit/>
          </a:bodyPr>
          <a:lstStyle/>
          <a:p>
            <a:r>
              <a:rPr lang="en-US" altLang="zh-CN" sz="2799" b="1" kern="0" dirty="0">
                <a:solidFill>
                  <a:srgbClr val="000000"/>
                </a:solidFill>
                <a:latin typeface="Calibri" panose="020F0502020204030204" pitchFamily="34" charset="0"/>
              </a:rPr>
              <a:t>L=(a</a:t>
            </a:r>
            <a:r>
              <a:rPr lang="en-US" altLang="zh-CN" sz="2599" kern="0" baseline="-25000" dirty="0">
                <a:solidFill>
                  <a:srgbClr val="000000"/>
                </a:solidFill>
                <a:latin typeface="Verdana"/>
              </a:rPr>
              <a:t>1</a:t>
            </a:r>
            <a:r>
              <a:rPr lang="en-US" altLang="zh-CN" sz="2799" b="1" kern="0" dirty="0">
                <a:solidFill>
                  <a:srgbClr val="000000"/>
                </a:solidFill>
                <a:latin typeface="Calibri" panose="020F0502020204030204" pitchFamily="34" charset="0"/>
              </a:rPr>
              <a:t>,a</a:t>
            </a:r>
            <a:r>
              <a:rPr lang="en-US" altLang="zh-CN" sz="2599" kern="0" baseline="-25000" dirty="0">
                <a:solidFill>
                  <a:srgbClr val="000000"/>
                </a:solidFill>
                <a:latin typeface="Verdana"/>
              </a:rPr>
              <a:t>2</a:t>
            </a:r>
            <a:r>
              <a:rPr lang="en-US" altLang="zh-CN" sz="2799" b="1" kern="0" dirty="0">
                <a:solidFill>
                  <a:srgbClr val="000000"/>
                </a:solidFill>
                <a:latin typeface="Calibri" panose="020F0502020204030204" pitchFamily="34" charset="0"/>
              </a:rPr>
              <a:t>,…,</a:t>
            </a:r>
            <a:r>
              <a:rPr lang="en-US" altLang="zh-CN" sz="2799" b="1" kern="0" dirty="0" err="1">
                <a:solidFill>
                  <a:srgbClr val="000000"/>
                </a:solidFill>
                <a:latin typeface="Calibri" panose="020F0502020204030204" pitchFamily="34" charset="0"/>
              </a:rPr>
              <a:t>a</a:t>
            </a:r>
            <a:r>
              <a:rPr lang="en-US" altLang="zh-CN" sz="2599" kern="0" baseline="-25000" dirty="0" err="1">
                <a:solidFill>
                  <a:srgbClr val="000000"/>
                </a:solidFill>
                <a:latin typeface="Verdana"/>
              </a:rPr>
              <a:t>i</a:t>
            </a:r>
            <a:r>
              <a:rPr lang="en-US" altLang="zh-CN" sz="2799" b="1" kern="0" dirty="0">
                <a:solidFill>
                  <a:srgbClr val="000000"/>
                </a:solidFill>
                <a:latin typeface="Calibri" panose="020F0502020204030204" pitchFamily="34" charset="0"/>
              </a:rPr>
              <a:t>,…,a</a:t>
            </a:r>
            <a:r>
              <a:rPr lang="en-US" altLang="zh-CN" sz="2599" kern="0" baseline="-25000" dirty="0">
                <a:solidFill>
                  <a:srgbClr val="000000"/>
                </a:solidFill>
                <a:latin typeface="Verdana"/>
              </a:rPr>
              <a:t>n</a:t>
            </a:r>
            <a:r>
              <a:rPr lang="en-US" altLang="zh-CN" sz="2799" b="1" kern="0" dirty="0">
                <a:solidFill>
                  <a:srgbClr val="000000"/>
                </a:solidFill>
                <a:latin typeface="Calibri" panose="020F0502020204030204" pitchFamily="34" charset="0"/>
              </a:rPr>
              <a:t>)</a:t>
            </a:r>
            <a:endParaRPr lang="zh-CN" altLang="en-US" dirty="0"/>
          </a:p>
        </p:txBody>
      </p:sp>
      <p:sp>
        <p:nvSpPr>
          <p:cNvPr id="7" name="文本占位符 1"/>
          <p:cNvSpPr txBox="1">
            <a:spLocks/>
          </p:cNvSpPr>
          <p:nvPr/>
        </p:nvSpPr>
        <p:spPr>
          <a:xfrm>
            <a:off x="401369" y="937225"/>
            <a:ext cx="7710757" cy="5450437"/>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600"/>
              </a:spcBef>
            </a:pPr>
            <a:r>
              <a:rPr lang="zh-CN" altLang="en-US" sz="2000" dirty="0"/>
              <a:t>在比较树上三个不同的要素：圆形内部结点、方形外部结点和分支。</a:t>
            </a:r>
            <a:endParaRPr lang="en-US" altLang="zh-CN" sz="2000" dirty="0"/>
          </a:p>
          <a:p>
            <a:pPr>
              <a:lnSpc>
                <a:spcPct val="120000"/>
              </a:lnSpc>
              <a:spcBef>
                <a:spcPts val="600"/>
              </a:spcBef>
            </a:pPr>
            <a:r>
              <a:rPr lang="zh-CN" altLang="en-US" sz="2000" dirty="0">
                <a:solidFill>
                  <a:srgbClr val="FF0000"/>
                </a:solidFill>
              </a:rPr>
              <a:t>圆形结点</a:t>
            </a:r>
            <a:r>
              <a:rPr lang="zh-CN" altLang="en-US" sz="2000" dirty="0"/>
              <a:t>表示一次比较，其中的数字表示与目标比较的记录在表中的位序号，</a:t>
            </a:r>
            <a:r>
              <a:rPr lang="zh-CN" altLang="en-US" sz="2000" dirty="0">
                <a:solidFill>
                  <a:srgbClr val="FF0000"/>
                </a:solidFill>
              </a:rPr>
              <a:t>比较树上的位序通常从</a:t>
            </a:r>
            <a:r>
              <a:rPr lang="en-US" altLang="zh-CN" sz="2000" dirty="0">
                <a:solidFill>
                  <a:srgbClr val="FF0000"/>
                </a:solidFill>
              </a:rPr>
              <a:t>1</a:t>
            </a:r>
            <a:r>
              <a:rPr lang="zh-CN" altLang="en-US" sz="2000" dirty="0">
                <a:solidFill>
                  <a:srgbClr val="FF0000"/>
                </a:solidFill>
              </a:rPr>
              <a:t>开始编序</a:t>
            </a:r>
            <a:r>
              <a:rPr lang="zh-CN" altLang="en-US" sz="2000" dirty="0"/>
              <a:t>，即长度为</a:t>
            </a:r>
            <a:r>
              <a:rPr lang="en-US" altLang="zh-CN" sz="2000" dirty="0"/>
              <a:t>n</a:t>
            </a:r>
            <a:r>
              <a:rPr lang="zh-CN" altLang="en-US" sz="2000" dirty="0"/>
              <a:t>的线性表，元素的编号依次为</a:t>
            </a:r>
            <a:r>
              <a:rPr lang="en-US" altLang="zh-CN" sz="2000" dirty="0"/>
              <a:t>1,2,3,……,n</a:t>
            </a:r>
            <a:r>
              <a:rPr lang="zh-CN" altLang="en-US" sz="2000" dirty="0"/>
              <a:t>。</a:t>
            </a:r>
            <a:endParaRPr lang="en-US" altLang="zh-CN" sz="2000" dirty="0"/>
          </a:p>
          <a:p>
            <a:pPr>
              <a:lnSpc>
                <a:spcPct val="120000"/>
              </a:lnSpc>
              <a:spcBef>
                <a:spcPts val="600"/>
              </a:spcBef>
            </a:pPr>
            <a:r>
              <a:rPr lang="zh-CN" altLang="en-US" sz="2000" dirty="0"/>
              <a:t>由圆形结点向左右伸出的</a:t>
            </a:r>
            <a:r>
              <a:rPr lang="zh-CN" altLang="en-US" sz="2000" dirty="0">
                <a:solidFill>
                  <a:srgbClr val="FF0000"/>
                </a:solidFill>
              </a:rPr>
              <a:t>分支</a:t>
            </a:r>
            <a:r>
              <a:rPr lang="zh-CN" altLang="en-US" sz="2000" dirty="0"/>
              <a:t>表示此次比较产生的不同结果。如目标与</a:t>
            </a:r>
            <a:r>
              <a:rPr lang="en-US" altLang="zh-CN" sz="2000" dirty="0"/>
              <a:t>1</a:t>
            </a:r>
            <a:r>
              <a:rPr lang="zh-CN" altLang="en-US" sz="2000" dirty="0"/>
              <a:t>号记录比较，可能相等，也可能不等。</a:t>
            </a:r>
            <a:endParaRPr lang="en-US" altLang="zh-CN" sz="2000" dirty="0"/>
          </a:p>
          <a:p>
            <a:pPr>
              <a:lnSpc>
                <a:spcPct val="120000"/>
              </a:lnSpc>
              <a:spcBef>
                <a:spcPts val="600"/>
              </a:spcBef>
            </a:pPr>
            <a:r>
              <a:rPr lang="zh-CN" altLang="en-US" sz="2000" dirty="0"/>
              <a:t>方形的结点表示比较查找成功或失败的结果，其中</a:t>
            </a:r>
            <a:r>
              <a:rPr lang="en-US" altLang="zh-CN" sz="2000" dirty="0"/>
              <a:t>F</a:t>
            </a:r>
            <a:r>
              <a:rPr lang="zh-CN" altLang="en-US" sz="2000" dirty="0"/>
              <a:t>表示失败查找，而方块中含有数字</a:t>
            </a:r>
            <a:r>
              <a:rPr lang="en-US" altLang="zh-CN" sz="2000" dirty="0"/>
              <a:t>k</a:t>
            </a:r>
            <a:r>
              <a:rPr lang="zh-CN" altLang="en-US" sz="2000" dirty="0"/>
              <a:t>则表示成功查找结束于</a:t>
            </a:r>
            <a:r>
              <a:rPr lang="en-US" altLang="zh-CN" sz="2000" dirty="0"/>
              <a:t>k</a:t>
            </a:r>
            <a:r>
              <a:rPr lang="zh-CN" altLang="en-US" sz="2000" dirty="0"/>
              <a:t>号记录。</a:t>
            </a:r>
          </a:p>
          <a:p>
            <a:pPr>
              <a:lnSpc>
                <a:spcPct val="120000"/>
              </a:lnSpc>
              <a:spcBef>
                <a:spcPts val="600"/>
              </a:spcBef>
            </a:pPr>
            <a:r>
              <a:rPr lang="zh-CN" altLang="en-US" sz="2000" dirty="0">
                <a:solidFill>
                  <a:srgbClr val="FF0000"/>
                </a:solidFill>
              </a:rPr>
              <a:t>任一次查找都是从根结点开始，终止于某一个方形结点的过程。</a:t>
            </a:r>
            <a:endParaRPr lang="en-US" altLang="zh-CN" sz="2000" dirty="0">
              <a:solidFill>
                <a:srgbClr val="FF0000"/>
              </a:solidFill>
            </a:endParaRPr>
          </a:p>
          <a:p>
            <a:pPr lvl="1">
              <a:lnSpc>
                <a:spcPct val="120000"/>
              </a:lnSpc>
              <a:spcBef>
                <a:spcPts val="600"/>
              </a:spcBef>
            </a:pPr>
            <a:r>
              <a:rPr lang="zh-CN" altLang="en-US" dirty="0"/>
              <a:t>如查找</a:t>
            </a:r>
            <a:r>
              <a:rPr lang="en-US" altLang="zh-CN" dirty="0"/>
              <a:t>2</a:t>
            </a:r>
            <a:r>
              <a:rPr lang="zh-CN" altLang="en-US" dirty="0"/>
              <a:t>号记录的过程为：目标先与</a:t>
            </a:r>
            <a:r>
              <a:rPr lang="en-US" altLang="zh-CN" dirty="0"/>
              <a:t>1</a:t>
            </a:r>
            <a:r>
              <a:rPr lang="zh-CN" altLang="en-US" dirty="0"/>
              <a:t>号记录比较，不等，然后再与</a:t>
            </a:r>
            <a:r>
              <a:rPr lang="en-US" altLang="zh-CN" dirty="0"/>
              <a:t>2</a:t>
            </a:r>
            <a:r>
              <a:rPr lang="zh-CN" altLang="en-US" dirty="0"/>
              <a:t>号记录比较，相等，成功查找而结束；</a:t>
            </a:r>
            <a:endParaRPr lang="en-US" altLang="zh-CN" dirty="0"/>
          </a:p>
          <a:p>
            <a:pPr lvl="1">
              <a:lnSpc>
                <a:spcPct val="120000"/>
              </a:lnSpc>
              <a:spcBef>
                <a:spcPts val="600"/>
              </a:spcBef>
            </a:pPr>
            <a:r>
              <a:rPr lang="zh-CN" altLang="en-US" dirty="0"/>
              <a:t>失败查找的任何情况都对应于从根结点走到底部</a:t>
            </a:r>
            <a:r>
              <a:rPr lang="en-US" altLang="zh-CN" dirty="0"/>
              <a:t>F</a:t>
            </a:r>
            <a:r>
              <a:rPr lang="zh-CN" altLang="en-US" dirty="0"/>
              <a:t>结点的过程，比较次数总是</a:t>
            </a:r>
            <a:r>
              <a:rPr lang="en-US" altLang="zh-CN" dirty="0"/>
              <a:t>n</a:t>
            </a:r>
            <a:r>
              <a:rPr lang="zh-CN" altLang="en-US" dirty="0"/>
              <a:t>。</a:t>
            </a:r>
          </a:p>
        </p:txBody>
      </p:sp>
    </p:spTree>
    <p:extLst>
      <p:ext uri="{BB962C8B-B14F-4D97-AF65-F5344CB8AC3E}">
        <p14:creationId xmlns:p14="http://schemas.microsoft.com/office/powerpoint/2010/main" val="121711638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878388" y="4048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3" name="TextBox 2"/>
          <p:cNvSpPr txBox="1">
            <a:spLocks noChangeArrowheads="1"/>
          </p:cNvSpPr>
          <p:nvPr/>
        </p:nvSpPr>
        <p:spPr bwMode="auto">
          <a:xfrm>
            <a:off x="5022850" y="496889"/>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1</a:t>
            </a:r>
            <a:endParaRPr lang="zh-CN" altLang="en-US" sz="2400">
              <a:solidFill>
                <a:prstClr val="black"/>
              </a:solidFill>
            </a:endParaRPr>
          </a:p>
        </p:txBody>
      </p:sp>
      <p:cxnSp>
        <p:nvCxnSpPr>
          <p:cNvPr id="5" name="Straight Connector 4"/>
          <p:cNvCxnSpPr/>
          <p:nvPr/>
        </p:nvCxnSpPr>
        <p:spPr>
          <a:xfrm flipH="1">
            <a:off x="4410075" y="896939"/>
            <a:ext cx="533400" cy="5857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508626" y="823914"/>
            <a:ext cx="587375" cy="587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880100" y="1403350"/>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13" name="Rectangle 12"/>
          <p:cNvSpPr>
            <a:spLocks noRot="1" noChangeAspect="1" noMove="1" noResize="1" noEditPoints="1" noAdjustHandles="1" noChangeArrowheads="1" noChangeShapeType="1" noTextEdit="1"/>
          </p:cNvSpPr>
          <p:nvPr/>
        </p:nvSpPr>
        <p:spPr>
          <a:xfrm>
            <a:off x="5723592" y="896367"/>
            <a:ext cx="447558" cy="400110"/>
          </a:xfrm>
          <a:prstGeom prst="rect">
            <a:avLst/>
          </a:prstGeom>
          <a:blipFill rotWithShape="1">
            <a:blip r:embed="rId2"/>
            <a:stretch>
              <a:fillRect/>
            </a:stretch>
          </a:blipFill>
        </p:spPr>
        <p:txBody>
          <a:bodyPr/>
          <a:lstStyle/>
          <a:p>
            <a:pPr>
              <a:defRPr/>
            </a:pPr>
            <a:r>
              <a:rPr lang="zh-CN" altLang="en-US">
                <a:noFill/>
                <a:latin typeface="Calibri"/>
                <a:ea typeface="宋体" panose="02010600030101010101" pitchFamily="2" charset="-122"/>
              </a:rPr>
              <a:t> </a:t>
            </a:r>
          </a:p>
        </p:txBody>
      </p:sp>
      <p:sp>
        <p:nvSpPr>
          <p:cNvPr id="14" name="Rectangle 13"/>
          <p:cNvSpPr>
            <a:spLocks noRot="1" noChangeAspect="1" noMove="1" noResize="1" noEditPoints="1" noAdjustHandles="1" noChangeArrowheads="1" noChangeShapeType="1" noTextEdit="1"/>
          </p:cNvSpPr>
          <p:nvPr/>
        </p:nvSpPr>
        <p:spPr>
          <a:xfrm>
            <a:off x="4323676" y="917352"/>
            <a:ext cx="447558" cy="400110"/>
          </a:xfrm>
          <a:prstGeom prst="rect">
            <a:avLst/>
          </a:prstGeom>
          <a:blipFill rotWithShape="1">
            <a:blip r:embed="rId3"/>
            <a:stretch>
              <a:fillRect/>
            </a:stretch>
          </a:blipFill>
        </p:spPr>
        <p:txBody>
          <a:bodyPr/>
          <a:lstStyle/>
          <a:p>
            <a:pPr>
              <a:defRPr/>
            </a:pPr>
            <a:r>
              <a:rPr lang="zh-CN" altLang="en-US">
                <a:noFill/>
                <a:latin typeface="Calibri"/>
                <a:ea typeface="宋体" panose="02010600030101010101" pitchFamily="2" charset="-122"/>
              </a:rPr>
              <a:t> </a:t>
            </a:r>
          </a:p>
        </p:txBody>
      </p:sp>
      <p:sp>
        <p:nvSpPr>
          <p:cNvPr id="15" name="Rectangle 14"/>
          <p:cNvSpPr/>
          <p:nvPr/>
        </p:nvSpPr>
        <p:spPr>
          <a:xfrm>
            <a:off x="4079875" y="1487489"/>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sp>
        <p:nvSpPr>
          <p:cNvPr id="16" name="TextBox 15"/>
          <p:cNvSpPr txBox="1">
            <a:spLocks noChangeArrowheads="1"/>
          </p:cNvSpPr>
          <p:nvPr/>
        </p:nvSpPr>
        <p:spPr bwMode="auto">
          <a:xfrm>
            <a:off x="4230688" y="1533526"/>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1</a:t>
            </a:r>
            <a:endParaRPr lang="zh-CN" altLang="en-US" sz="2400">
              <a:solidFill>
                <a:prstClr val="black"/>
              </a:solidFill>
            </a:endParaRPr>
          </a:p>
        </p:txBody>
      </p:sp>
      <p:sp>
        <p:nvSpPr>
          <p:cNvPr id="17" name="TextBox 16"/>
          <p:cNvSpPr txBox="1">
            <a:spLocks noChangeArrowheads="1"/>
          </p:cNvSpPr>
          <p:nvPr/>
        </p:nvSpPr>
        <p:spPr bwMode="auto">
          <a:xfrm>
            <a:off x="6007100" y="1514476"/>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2</a:t>
            </a:r>
            <a:endParaRPr lang="zh-CN" altLang="en-US" sz="2400">
              <a:solidFill>
                <a:prstClr val="black"/>
              </a:solidFill>
            </a:endParaRPr>
          </a:p>
        </p:txBody>
      </p:sp>
      <p:cxnSp>
        <p:nvCxnSpPr>
          <p:cNvPr id="18" name="Straight Connector 17"/>
          <p:cNvCxnSpPr/>
          <p:nvPr/>
        </p:nvCxnSpPr>
        <p:spPr>
          <a:xfrm flipH="1">
            <a:off x="5418138" y="1905000"/>
            <a:ext cx="533400" cy="585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3663" y="1893888"/>
            <a:ext cx="588962" cy="658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743700" y="2484438"/>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21" name="Rectangle 20"/>
          <p:cNvSpPr>
            <a:spLocks noRot="1" noChangeAspect="1" noMove="1" noResize="1" noEditPoints="1" noAdjustHandles="1" noChangeArrowheads="1" noChangeShapeType="1" noTextEdit="1"/>
          </p:cNvSpPr>
          <p:nvPr/>
        </p:nvSpPr>
        <p:spPr>
          <a:xfrm>
            <a:off x="6659696" y="1904479"/>
            <a:ext cx="447558" cy="400110"/>
          </a:xfrm>
          <a:prstGeom prst="rect">
            <a:avLst/>
          </a:prstGeom>
          <a:blipFill rotWithShape="1">
            <a:blip r:embed="rId4"/>
            <a:stretch>
              <a:fillRect/>
            </a:stretch>
          </a:blipFill>
        </p:spPr>
        <p:txBody>
          <a:bodyPr/>
          <a:lstStyle/>
          <a:p>
            <a:pPr>
              <a:defRPr/>
            </a:pPr>
            <a:r>
              <a:rPr lang="zh-CN" altLang="en-US">
                <a:noFill/>
                <a:latin typeface="Calibri"/>
                <a:ea typeface="宋体" panose="02010600030101010101" pitchFamily="2" charset="-122"/>
              </a:rPr>
              <a:t> </a:t>
            </a:r>
          </a:p>
        </p:txBody>
      </p:sp>
      <p:sp>
        <p:nvSpPr>
          <p:cNvPr id="22" name="Rectangle 21"/>
          <p:cNvSpPr>
            <a:spLocks noRot="1" noChangeAspect="1" noMove="1" noResize="1" noEditPoints="1" noAdjustHandles="1" noChangeArrowheads="1" noChangeShapeType="1" noTextEdit="1"/>
          </p:cNvSpPr>
          <p:nvPr/>
        </p:nvSpPr>
        <p:spPr>
          <a:xfrm>
            <a:off x="5259780" y="1997472"/>
            <a:ext cx="447558" cy="400110"/>
          </a:xfrm>
          <a:prstGeom prst="rect">
            <a:avLst/>
          </a:prstGeom>
          <a:blipFill rotWithShape="1">
            <a:blip r:embed="rId5"/>
            <a:stretch>
              <a:fillRect/>
            </a:stretch>
          </a:blipFill>
        </p:spPr>
        <p:txBody>
          <a:bodyPr/>
          <a:lstStyle/>
          <a:p>
            <a:pPr>
              <a:defRPr/>
            </a:pPr>
            <a:r>
              <a:rPr lang="zh-CN" altLang="en-US">
                <a:noFill/>
                <a:latin typeface="Calibri"/>
                <a:ea typeface="宋体" panose="02010600030101010101" pitchFamily="2" charset="-122"/>
              </a:rPr>
              <a:t> </a:t>
            </a:r>
          </a:p>
        </p:txBody>
      </p:sp>
      <p:sp>
        <p:nvSpPr>
          <p:cNvPr id="23" name="Rectangle 22"/>
          <p:cNvSpPr/>
          <p:nvPr/>
        </p:nvSpPr>
        <p:spPr>
          <a:xfrm>
            <a:off x="5081588" y="2487614"/>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sp>
        <p:nvSpPr>
          <p:cNvPr id="24" name="TextBox 23"/>
          <p:cNvSpPr txBox="1">
            <a:spLocks noChangeArrowheads="1"/>
          </p:cNvSpPr>
          <p:nvPr/>
        </p:nvSpPr>
        <p:spPr bwMode="auto">
          <a:xfrm>
            <a:off x="5305425" y="25765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2</a:t>
            </a:r>
            <a:endParaRPr lang="zh-CN" altLang="en-US" sz="2400">
              <a:solidFill>
                <a:prstClr val="black"/>
              </a:solidFill>
            </a:endParaRPr>
          </a:p>
        </p:txBody>
      </p:sp>
      <p:sp>
        <p:nvSpPr>
          <p:cNvPr id="25" name="TextBox 24"/>
          <p:cNvSpPr txBox="1">
            <a:spLocks noChangeArrowheads="1"/>
          </p:cNvSpPr>
          <p:nvPr/>
        </p:nvSpPr>
        <p:spPr bwMode="auto">
          <a:xfrm>
            <a:off x="6888163" y="26146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3</a:t>
            </a:r>
            <a:endParaRPr lang="zh-CN" altLang="en-US" sz="2400">
              <a:solidFill>
                <a:prstClr val="black"/>
              </a:solidFill>
            </a:endParaRPr>
          </a:p>
        </p:txBody>
      </p:sp>
      <p:cxnSp>
        <p:nvCxnSpPr>
          <p:cNvPr id="29" name="Straight Connector 28"/>
          <p:cNvCxnSpPr/>
          <p:nvPr/>
        </p:nvCxnSpPr>
        <p:spPr>
          <a:xfrm>
            <a:off x="7361239" y="3074988"/>
            <a:ext cx="587375" cy="658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283325" y="3068639"/>
            <a:ext cx="533400" cy="587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a:spLocks noRot="1" noChangeAspect="1" noMove="1" noResize="1" noEditPoints="1" noAdjustHandles="1" noChangeArrowheads="1" noChangeShapeType="1" noTextEdit="1"/>
          </p:cNvSpPr>
          <p:nvPr/>
        </p:nvSpPr>
        <p:spPr>
          <a:xfrm>
            <a:off x="6123876" y="3161953"/>
            <a:ext cx="447558" cy="400110"/>
          </a:xfrm>
          <a:prstGeom prst="rect">
            <a:avLst/>
          </a:prstGeom>
          <a:blipFill rotWithShape="1">
            <a:blip r:embed="rId6"/>
            <a:stretch>
              <a:fillRect/>
            </a:stretch>
          </a:blipFill>
        </p:spPr>
        <p:txBody>
          <a:bodyPr/>
          <a:lstStyle/>
          <a:p>
            <a:pPr>
              <a:defRPr/>
            </a:pPr>
            <a:r>
              <a:rPr lang="zh-CN" altLang="en-US">
                <a:noFill/>
                <a:latin typeface="Calibri"/>
                <a:ea typeface="宋体" panose="02010600030101010101" pitchFamily="2" charset="-122"/>
              </a:rPr>
              <a:t> </a:t>
            </a:r>
          </a:p>
        </p:txBody>
      </p:sp>
      <p:sp>
        <p:nvSpPr>
          <p:cNvPr id="32" name="Rectangle 31"/>
          <p:cNvSpPr/>
          <p:nvPr/>
        </p:nvSpPr>
        <p:spPr>
          <a:xfrm>
            <a:off x="5945189" y="3652839"/>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sp>
        <p:nvSpPr>
          <p:cNvPr id="33" name="TextBox 32"/>
          <p:cNvSpPr txBox="1">
            <a:spLocks noChangeArrowheads="1"/>
          </p:cNvSpPr>
          <p:nvPr/>
        </p:nvSpPr>
        <p:spPr bwMode="auto">
          <a:xfrm>
            <a:off x="6099175" y="371633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3</a:t>
            </a:r>
            <a:endParaRPr lang="zh-CN" altLang="en-US" sz="2400">
              <a:solidFill>
                <a:prstClr val="black"/>
              </a:solidFill>
            </a:endParaRPr>
          </a:p>
        </p:txBody>
      </p:sp>
      <p:sp>
        <p:nvSpPr>
          <p:cNvPr id="35" name="Rectangle 34"/>
          <p:cNvSpPr>
            <a:spLocks noRot="1" noChangeAspect="1" noMove="1" noResize="1" noEditPoints="1" noAdjustHandles="1" noChangeArrowheads="1" noChangeShapeType="1" noTextEdit="1"/>
          </p:cNvSpPr>
          <p:nvPr/>
        </p:nvSpPr>
        <p:spPr>
          <a:xfrm>
            <a:off x="7725506" y="3116590"/>
            <a:ext cx="447558" cy="400110"/>
          </a:xfrm>
          <a:prstGeom prst="rect">
            <a:avLst/>
          </a:prstGeom>
          <a:blipFill rotWithShape="1">
            <a:blip r:embed="rId7"/>
            <a:stretch>
              <a:fillRect/>
            </a:stretch>
          </a:blipFill>
        </p:spPr>
        <p:txBody>
          <a:bodyPr/>
          <a:lstStyle/>
          <a:p>
            <a:pPr>
              <a:defRPr/>
            </a:pPr>
            <a:r>
              <a:rPr lang="zh-CN" altLang="en-US">
                <a:noFill/>
                <a:latin typeface="Calibri"/>
                <a:ea typeface="宋体" panose="02010600030101010101" pitchFamily="2" charset="-122"/>
              </a:rPr>
              <a:t> </a:t>
            </a:r>
          </a:p>
        </p:txBody>
      </p:sp>
      <p:sp>
        <p:nvSpPr>
          <p:cNvPr id="36" name="Oval 35"/>
          <p:cNvSpPr/>
          <p:nvPr/>
        </p:nvSpPr>
        <p:spPr>
          <a:xfrm>
            <a:off x="8472488" y="4724400"/>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37" name="TextBox 36"/>
          <p:cNvSpPr txBox="1">
            <a:spLocks noChangeArrowheads="1"/>
          </p:cNvSpPr>
          <p:nvPr/>
        </p:nvSpPr>
        <p:spPr bwMode="auto">
          <a:xfrm>
            <a:off x="8616950" y="481806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n</a:t>
            </a:r>
            <a:endParaRPr lang="zh-CN" altLang="en-US" sz="2400">
              <a:solidFill>
                <a:prstClr val="black"/>
              </a:solidFill>
            </a:endParaRPr>
          </a:p>
        </p:txBody>
      </p:sp>
      <p:cxnSp>
        <p:nvCxnSpPr>
          <p:cNvPr id="38" name="Straight Connector 37"/>
          <p:cNvCxnSpPr/>
          <p:nvPr/>
        </p:nvCxnSpPr>
        <p:spPr>
          <a:xfrm>
            <a:off x="8159751" y="4073526"/>
            <a:ext cx="587375" cy="6588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a:spLocks noChangeArrowheads="1"/>
          </p:cNvSpPr>
          <p:nvPr/>
        </p:nvSpPr>
        <p:spPr bwMode="auto">
          <a:xfrm>
            <a:off x="7877175" y="3713164"/>
            <a:ext cx="41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b="1">
                <a:solidFill>
                  <a:prstClr val="black"/>
                </a:solidFill>
              </a:rPr>
              <a:t>…</a:t>
            </a:r>
            <a:endParaRPr lang="zh-CN" altLang="en-US" sz="1800" b="1">
              <a:solidFill>
                <a:prstClr val="black"/>
              </a:solidFill>
            </a:endParaRPr>
          </a:p>
        </p:txBody>
      </p:sp>
      <p:cxnSp>
        <p:nvCxnSpPr>
          <p:cNvPr id="41" name="Straight Connector 40"/>
          <p:cNvCxnSpPr>
            <a:endCxn id="49" idx="0"/>
          </p:cNvCxnSpPr>
          <p:nvPr/>
        </p:nvCxnSpPr>
        <p:spPr>
          <a:xfrm>
            <a:off x="9090026" y="5164139"/>
            <a:ext cx="639763" cy="568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010525" y="5157789"/>
            <a:ext cx="533400" cy="587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a:spLocks noRot="1" noChangeAspect="1" noMove="1" noResize="1" noEditPoints="1" noAdjustHandles="1" noChangeArrowheads="1" noChangeShapeType="1" noTextEdit="1"/>
          </p:cNvSpPr>
          <p:nvPr/>
        </p:nvSpPr>
        <p:spPr>
          <a:xfrm>
            <a:off x="7852068" y="5251098"/>
            <a:ext cx="447558" cy="400110"/>
          </a:xfrm>
          <a:prstGeom prst="rect">
            <a:avLst/>
          </a:prstGeom>
          <a:blipFill rotWithShape="1">
            <a:blip r:embed="rId8"/>
            <a:stretch>
              <a:fillRect/>
            </a:stretch>
          </a:blipFill>
        </p:spPr>
        <p:txBody>
          <a:bodyPr/>
          <a:lstStyle/>
          <a:p>
            <a:pPr>
              <a:defRPr/>
            </a:pPr>
            <a:r>
              <a:rPr lang="zh-CN" altLang="en-US">
                <a:noFill/>
                <a:latin typeface="Calibri"/>
                <a:ea typeface="宋体" panose="02010600030101010101" pitchFamily="2" charset="-122"/>
              </a:rPr>
              <a:t> </a:t>
            </a:r>
          </a:p>
        </p:txBody>
      </p:sp>
      <p:sp>
        <p:nvSpPr>
          <p:cNvPr id="44" name="Rectangle 43"/>
          <p:cNvSpPr/>
          <p:nvPr/>
        </p:nvSpPr>
        <p:spPr>
          <a:xfrm>
            <a:off x="7673975" y="5741989"/>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sp>
        <p:nvSpPr>
          <p:cNvPr id="45" name="TextBox 44"/>
          <p:cNvSpPr txBox="1">
            <a:spLocks noChangeArrowheads="1"/>
          </p:cNvSpPr>
          <p:nvPr/>
        </p:nvSpPr>
        <p:spPr bwMode="auto">
          <a:xfrm>
            <a:off x="7827963" y="58054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n</a:t>
            </a:r>
            <a:endParaRPr lang="zh-CN" altLang="en-US" sz="2400">
              <a:solidFill>
                <a:prstClr val="black"/>
              </a:solidFill>
            </a:endParaRPr>
          </a:p>
        </p:txBody>
      </p:sp>
      <p:sp>
        <p:nvSpPr>
          <p:cNvPr id="46" name="Rectangle 45"/>
          <p:cNvSpPr>
            <a:spLocks noRot="1" noChangeAspect="1" noMove="1" noResize="1" noEditPoints="1" noAdjustHandles="1" noChangeArrowheads="1" noChangeShapeType="1" noTextEdit="1"/>
          </p:cNvSpPr>
          <p:nvPr/>
        </p:nvSpPr>
        <p:spPr>
          <a:xfrm>
            <a:off x="9453698" y="5205735"/>
            <a:ext cx="447558" cy="400110"/>
          </a:xfrm>
          <a:prstGeom prst="rect">
            <a:avLst/>
          </a:prstGeom>
          <a:blipFill rotWithShape="1">
            <a:blip r:embed="rId9"/>
            <a:stretch>
              <a:fillRect/>
            </a:stretch>
          </a:blipFill>
        </p:spPr>
        <p:txBody>
          <a:bodyPr/>
          <a:lstStyle/>
          <a:p>
            <a:pPr>
              <a:defRPr/>
            </a:pPr>
            <a:r>
              <a:rPr lang="zh-CN" altLang="en-US">
                <a:noFill/>
                <a:latin typeface="Calibri"/>
                <a:ea typeface="宋体" panose="02010600030101010101" pitchFamily="2" charset="-122"/>
              </a:rPr>
              <a:t> </a:t>
            </a:r>
          </a:p>
        </p:txBody>
      </p:sp>
      <p:sp>
        <p:nvSpPr>
          <p:cNvPr id="49" name="Rectangle 48"/>
          <p:cNvSpPr/>
          <p:nvPr/>
        </p:nvSpPr>
        <p:spPr>
          <a:xfrm>
            <a:off x="9401175" y="5732463"/>
            <a:ext cx="655638" cy="569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sp>
        <p:nvSpPr>
          <p:cNvPr id="50" name="TextBox 49"/>
          <p:cNvSpPr txBox="1">
            <a:spLocks noChangeArrowheads="1"/>
          </p:cNvSpPr>
          <p:nvPr/>
        </p:nvSpPr>
        <p:spPr bwMode="auto">
          <a:xfrm>
            <a:off x="9556751" y="5805488"/>
            <a:ext cx="37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F</a:t>
            </a:r>
            <a:endParaRPr lang="zh-CN" altLang="en-US" sz="2400">
              <a:solidFill>
                <a:prstClr val="black"/>
              </a:solidFill>
            </a:endParaRPr>
          </a:p>
        </p:txBody>
      </p:sp>
      <p:sp>
        <p:nvSpPr>
          <p:cNvPr id="4" name="TextBox 3"/>
          <p:cNvSpPr txBox="1"/>
          <p:nvPr/>
        </p:nvSpPr>
        <p:spPr>
          <a:xfrm>
            <a:off x="1703512" y="522566"/>
            <a:ext cx="1872208" cy="1384995"/>
          </a:xfrm>
          <a:prstGeom prst="rect">
            <a:avLst/>
          </a:prstGeom>
          <a:noFill/>
        </p:spPr>
        <p:txBody>
          <a:bodyPr wrap="square" rtlCol="0">
            <a:spAutoFit/>
          </a:bodyPr>
          <a:lstStyle/>
          <a:p>
            <a:r>
              <a:rPr lang="zh-CN" altLang="en-US" sz="2800" b="1" dirty="0">
                <a:solidFill>
                  <a:prstClr val="black"/>
                </a:solidFill>
                <a:latin typeface="Calibri"/>
                <a:ea typeface="宋体" panose="02010600030101010101" pitchFamily="2" charset="-122"/>
              </a:rPr>
              <a:t>顺序查找比较树画法</a:t>
            </a:r>
          </a:p>
        </p:txBody>
      </p:sp>
    </p:spTree>
    <p:extLst>
      <p:ext uri="{BB962C8B-B14F-4D97-AF65-F5344CB8AC3E}">
        <p14:creationId xmlns:p14="http://schemas.microsoft.com/office/powerpoint/2010/main" val="391597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animBg="1"/>
      <p:bldP spid="15" grpId="0" animBg="1"/>
      <p:bldP spid="16" grpId="0"/>
      <p:bldP spid="17" grpId="0"/>
      <p:bldP spid="20" grpId="0" animBg="1"/>
      <p:bldP spid="23" grpId="0" animBg="1"/>
      <p:bldP spid="24" grpId="0"/>
      <p:bldP spid="25" grpId="0"/>
      <p:bldP spid="32" grpId="0" animBg="1"/>
      <p:bldP spid="33" grpId="0"/>
      <p:bldP spid="36" grpId="0" animBg="1"/>
      <p:bldP spid="37" grpId="0"/>
      <p:bldP spid="40" grpId="0"/>
      <p:bldP spid="44" grpId="0" animBg="1"/>
      <p:bldP spid="45" grpId="0"/>
      <p:bldP spid="49" grpId="0" animBg="1"/>
      <p:bldP spid="5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Oval 43"/>
          <p:cNvSpPr/>
          <p:nvPr/>
        </p:nvSpPr>
        <p:spPr>
          <a:xfrm>
            <a:off x="3666015" y="2539412"/>
            <a:ext cx="647784"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88" name="Oval 1"/>
          <p:cNvSpPr/>
          <p:nvPr/>
        </p:nvSpPr>
        <p:spPr>
          <a:xfrm>
            <a:off x="4212186" y="188869"/>
            <a:ext cx="647784"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89" name="TextBox 288"/>
          <p:cNvSpPr txBox="1">
            <a:spLocks noChangeArrowheads="1"/>
          </p:cNvSpPr>
          <p:nvPr/>
        </p:nvSpPr>
        <p:spPr bwMode="auto">
          <a:xfrm>
            <a:off x="4356667" y="280927"/>
            <a:ext cx="35564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cxnSp>
        <p:nvCxnSpPr>
          <p:cNvPr id="290" name="Straight Connector 3"/>
          <p:cNvCxnSpPr>
            <a:stCxn id="288" idx="2"/>
            <a:endCxn id="310" idx="7"/>
          </p:cNvCxnSpPr>
          <p:nvPr/>
        </p:nvCxnSpPr>
        <p:spPr>
          <a:xfrm flipH="1">
            <a:off x="2857872" y="512649"/>
            <a:ext cx="1354314" cy="9697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4"/>
          <p:cNvCxnSpPr>
            <a:endCxn id="292" idx="1"/>
          </p:cNvCxnSpPr>
          <p:nvPr/>
        </p:nvCxnSpPr>
        <p:spPr>
          <a:xfrm>
            <a:off x="4866326" y="539630"/>
            <a:ext cx="954211" cy="8237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Oval 5"/>
          <p:cNvSpPr/>
          <p:nvPr/>
        </p:nvSpPr>
        <p:spPr>
          <a:xfrm>
            <a:off x="5725270" y="1268119"/>
            <a:ext cx="647784"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93" name="TextBox 292"/>
          <p:cNvSpPr txBox="1">
            <a:spLocks noChangeArrowheads="1"/>
          </p:cNvSpPr>
          <p:nvPr/>
        </p:nvSpPr>
        <p:spPr bwMode="auto">
          <a:xfrm>
            <a:off x="5877694" y="1355416"/>
            <a:ext cx="357235"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cxnSp>
        <p:nvCxnSpPr>
          <p:cNvPr id="294" name="Straight Connector 11"/>
          <p:cNvCxnSpPr/>
          <p:nvPr/>
        </p:nvCxnSpPr>
        <p:spPr>
          <a:xfrm flipH="1">
            <a:off x="5601429" y="1891862"/>
            <a:ext cx="296902" cy="6681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12"/>
          <p:cNvCxnSpPr>
            <a:stCxn id="292" idx="5"/>
          </p:cNvCxnSpPr>
          <p:nvPr/>
        </p:nvCxnSpPr>
        <p:spPr>
          <a:xfrm>
            <a:off x="6277792" y="1822028"/>
            <a:ext cx="584276" cy="717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Oval 13"/>
          <p:cNvSpPr/>
          <p:nvPr/>
        </p:nvSpPr>
        <p:spPr>
          <a:xfrm>
            <a:off x="5382326" y="2560050"/>
            <a:ext cx="647784" cy="64913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97" name="TextBox 296"/>
          <p:cNvSpPr txBox="1">
            <a:spLocks noChangeArrowheads="1"/>
          </p:cNvSpPr>
          <p:nvPr/>
        </p:nvSpPr>
        <p:spPr bwMode="auto">
          <a:xfrm>
            <a:off x="3762865" y="2682254"/>
            <a:ext cx="355646"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sp>
        <p:nvSpPr>
          <p:cNvPr id="298" name="TextBox 297"/>
          <p:cNvSpPr txBox="1">
            <a:spLocks noChangeArrowheads="1"/>
          </p:cNvSpPr>
          <p:nvPr/>
        </p:nvSpPr>
        <p:spPr bwMode="auto">
          <a:xfrm>
            <a:off x="5526808" y="2691777"/>
            <a:ext cx="355646"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sp>
        <p:nvSpPr>
          <p:cNvPr id="299" name="Oval 25"/>
          <p:cNvSpPr/>
          <p:nvPr/>
        </p:nvSpPr>
        <p:spPr>
          <a:xfrm>
            <a:off x="6733465" y="2499734"/>
            <a:ext cx="647784"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00" name="TextBox 299"/>
          <p:cNvSpPr txBox="1">
            <a:spLocks noChangeArrowheads="1"/>
          </p:cNvSpPr>
          <p:nvPr/>
        </p:nvSpPr>
        <p:spPr bwMode="auto">
          <a:xfrm>
            <a:off x="6876358" y="2591792"/>
            <a:ext cx="357234"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5</a:t>
            </a:r>
            <a:endParaRPr lang="zh-CN" altLang="en-US" sz="2400"/>
          </a:p>
        </p:txBody>
      </p:sp>
      <p:cxnSp>
        <p:nvCxnSpPr>
          <p:cNvPr id="301" name="Straight Connector 29"/>
          <p:cNvCxnSpPr>
            <a:stCxn id="299" idx="5"/>
            <a:endCxn id="306" idx="0"/>
          </p:cNvCxnSpPr>
          <p:nvPr/>
        </p:nvCxnSpPr>
        <p:spPr>
          <a:xfrm>
            <a:off x="7285991" y="3052061"/>
            <a:ext cx="611267" cy="630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
          <p:cNvCxnSpPr>
            <a:stCxn id="299" idx="4"/>
          </p:cNvCxnSpPr>
          <p:nvPr/>
        </p:nvCxnSpPr>
        <p:spPr>
          <a:xfrm flipH="1">
            <a:off x="6984326" y="3147289"/>
            <a:ext cx="73035" cy="5348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1"/>
          <p:cNvSpPr>
            <a:spLocks noRot="1" noChangeAspect="1" noMove="1" noResize="1" noEditPoints="1" noAdjustHandles="1" noChangeArrowheads="1" noChangeShapeType="1" noTextEdit="1"/>
          </p:cNvSpPr>
          <p:nvPr/>
        </p:nvSpPr>
        <p:spPr>
          <a:xfrm>
            <a:off x="344109" y="4267324"/>
            <a:ext cx="447616" cy="400017"/>
          </a:xfrm>
          <a:prstGeom prst="rect">
            <a:avLst/>
          </a:prstGeom>
          <a:blipFill rotWithShape="1">
            <a:blip r:embed="rId2"/>
            <a:stretch>
              <a:fillRect/>
            </a:stretch>
          </a:blipFill>
        </p:spPr>
        <p:txBody>
          <a:bodyPr/>
          <a:lstStyle/>
          <a:p>
            <a:pPr>
              <a:defRPr/>
            </a:pPr>
            <a:r>
              <a:rPr lang="zh-CN" altLang="en-US">
                <a:noFill/>
              </a:rPr>
              <a:t> </a:t>
            </a:r>
          </a:p>
        </p:txBody>
      </p:sp>
      <p:sp>
        <p:nvSpPr>
          <p:cNvPr id="304" name="Rectangle 32"/>
          <p:cNvSpPr/>
          <p:nvPr/>
        </p:nvSpPr>
        <p:spPr>
          <a:xfrm>
            <a:off x="6727118" y="3678978"/>
            <a:ext cx="654135"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5" name="TextBox 304"/>
          <p:cNvSpPr txBox="1">
            <a:spLocks noChangeArrowheads="1"/>
          </p:cNvSpPr>
          <p:nvPr/>
        </p:nvSpPr>
        <p:spPr bwMode="auto">
          <a:xfrm>
            <a:off x="6881121" y="3744046"/>
            <a:ext cx="35564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5</a:t>
            </a:r>
            <a:endParaRPr lang="zh-CN" altLang="en-US" sz="2400"/>
          </a:p>
        </p:txBody>
      </p:sp>
      <p:sp>
        <p:nvSpPr>
          <p:cNvPr id="306" name="Rectangle 35"/>
          <p:cNvSpPr/>
          <p:nvPr/>
        </p:nvSpPr>
        <p:spPr>
          <a:xfrm>
            <a:off x="7570185" y="3682152"/>
            <a:ext cx="654135"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 name="TextBox 306"/>
          <p:cNvSpPr txBox="1">
            <a:spLocks noChangeArrowheads="1"/>
          </p:cNvSpPr>
          <p:nvPr/>
        </p:nvSpPr>
        <p:spPr bwMode="auto">
          <a:xfrm>
            <a:off x="7724193" y="3753573"/>
            <a:ext cx="373111"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08" name="TextBox 307"/>
          <p:cNvSpPr txBox="1">
            <a:spLocks noRot="1" noChangeAspect="1" noMove="1" noResize="1" noEditPoints="1" noAdjustHandles="1" noChangeArrowheads="1" noChangeShapeType="1" noTextEdit="1"/>
          </p:cNvSpPr>
          <p:nvPr/>
        </p:nvSpPr>
        <p:spPr>
          <a:xfrm>
            <a:off x="5184336" y="511473"/>
            <a:ext cx="447616" cy="400017"/>
          </a:xfrm>
          <a:prstGeom prst="rect">
            <a:avLst/>
          </a:prstGeom>
          <a:blipFill rotWithShape="1">
            <a:blip r:embed="rId3"/>
            <a:stretch>
              <a:fillRect/>
            </a:stretch>
          </a:blipFill>
        </p:spPr>
        <p:txBody>
          <a:bodyPr/>
          <a:lstStyle/>
          <a:p>
            <a:pPr>
              <a:defRPr/>
            </a:pPr>
            <a:r>
              <a:rPr lang="zh-CN" altLang="en-US">
                <a:noFill/>
              </a:rPr>
              <a:t> </a:t>
            </a:r>
          </a:p>
        </p:txBody>
      </p:sp>
      <p:sp>
        <p:nvSpPr>
          <p:cNvPr id="309" name="Rectangle 38"/>
          <p:cNvSpPr>
            <a:spLocks noRot="1" noChangeAspect="1" noMove="1" noResize="1" noEditPoints="1" noAdjustHandles="1" noChangeArrowheads="1" noChangeShapeType="1" noTextEdit="1"/>
          </p:cNvSpPr>
          <p:nvPr/>
        </p:nvSpPr>
        <p:spPr>
          <a:xfrm>
            <a:off x="3403764" y="464215"/>
            <a:ext cx="447616" cy="400017"/>
          </a:xfrm>
          <a:prstGeom prst="rect">
            <a:avLst/>
          </a:prstGeom>
          <a:blipFill rotWithShape="1">
            <a:blip r:embed="rId4"/>
            <a:stretch>
              <a:fillRect/>
            </a:stretch>
          </a:blipFill>
        </p:spPr>
        <p:txBody>
          <a:bodyPr/>
          <a:lstStyle/>
          <a:p>
            <a:pPr>
              <a:defRPr/>
            </a:pPr>
            <a:r>
              <a:rPr lang="zh-CN" altLang="en-US">
                <a:noFill/>
              </a:rPr>
              <a:t> </a:t>
            </a:r>
          </a:p>
        </p:txBody>
      </p:sp>
      <p:sp>
        <p:nvSpPr>
          <p:cNvPr id="310" name="Oval 39"/>
          <p:cNvSpPr/>
          <p:nvPr/>
        </p:nvSpPr>
        <p:spPr>
          <a:xfrm>
            <a:off x="2303763" y="1387154"/>
            <a:ext cx="647784" cy="64913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11" name="TextBox 310"/>
          <p:cNvSpPr txBox="1">
            <a:spLocks noChangeArrowheads="1"/>
          </p:cNvSpPr>
          <p:nvPr/>
        </p:nvSpPr>
        <p:spPr bwMode="auto">
          <a:xfrm>
            <a:off x="2430784" y="1498258"/>
            <a:ext cx="357234"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cxnSp>
        <p:nvCxnSpPr>
          <p:cNvPr id="312" name="Straight Connector 41"/>
          <p:cNvCxnSpPr>
            <a:stCxn id="310" idx="3"/>
          </p:cNvCxnSpPr>
          <p:nvPr/>
        </p:nvCxnSpPr>
        <p:spPr>
          <a:xfrm flipH="1">
            <a:off x="1822692" y="1941068"/>
            <a:ext cx="576338" cy="6808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42"/>
          <p:cNvCxnSpPr>
            <a:endCxn id="287" idx="1"/>
          </p:cNvCxnSpPr>
          <p:nvPr/>
        </p:nvCxnSpPr>
        <p:spPr>
          <a:xfrm>
            <a:off x="2951552" y="1826790"/>
            <a:ext cx="809730" cy="806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45"/>
          <p:cNvCxnSpPr>
            <a:endCxn id="329" idx="0"/>
          </p:cNvCxnSpPr>
          <p:nvPr/>
        </p:nvCxnSpPr>
        <p:spPr>
          <a:xfrm flipH="1">
            <a:off x="614443" y="4286845"/>
            <a:ext cx="233392" cy="4761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5" name="TextBox 314"/>
          <p:cNvSpPr txBox="1">
            <a:spLocks noRot="1" noChangeAspect="1" noMove="1" noResize="1" noEditPoints="1" noAdjustHandles="1" noChangeArrowheads="1" noChangeShapeType="1" noTextEdit="1"/>
          </p:cNvSpPr>
          <p:nvPr/>
        </p:nvSpPr>
        <p:spPr>
          <a:xfrm>
            <a:off x="3121163" y="1872368"/>
            <a:ext cx="447616" cy="400017"/>
          </a:xfrm>
          <a:prstGeom prst="rect">
            <a:avLst/>
          </a:prstGeom>
          <a:blipFill rotWithShape="1">
            <a:blip r:embed="rId5"/>
            <a:stretch>
              <a:fillRect/>
            </a:stretch>
          </a:blipFill>
        </p:spPr>
        <p:txBody>
          <a:bodyPr/>
          <a:lstStyle/>
          <a:p>
            <a:pPr>
              <a:defRPr/>
            </a:pPr>
            <a:r>
              <a:rPr lang="zh-CN" altLang="en-US">
                <a:noFill/>
              </a:rPr>
              <a:t> </a:t>
            </a:r>
          </a:p>
        </p:txBody>
      </p:sp>
      <p:sp>
        <p:nvSpPr>
          <p:cNvPr id="316" name="Rectangle 48"/>
          <p:cNvSpPr>
            <a:spLocks noRot="1" noChangeAspect="1" noMove="1" noResize="1" noEditPoints="1" noAdjustHandles="1" noChangeArrowheads="1" noChangeShapeType="1" noTextEdit="1"/>
          </p:cNvSpPr>
          <p:nvPr/>
        </p:nvSpPr>
        <p:spPr>
          <a:xfrm>
            <a:off x="1883675" y="1881374"/>
            <a:ext cx="447616" cy="400017"/>
          </a:xfrm>
          <a:prstGeom prst="rect">
            <a:avLst/>
          </a:prstGeom>
          <a:blipFill rotWithShape="1">
            <a:blip r:embed="rId6"/>
            <a:stretch>
              <a:fillRect b="-1538"/>
            </a:stretch>
          </a:blipFill>
        </p:spPr>
        <p:txBody>
          <a:bodyPr/>
          <a:lstStyle/>
          <a:p>
            <a:pPr>
              <a:defRPr/>
            </a:pPr>
            <a:r>
              <a:rPr lang="zh-CN" altLang="en-US">
                <a:noFill/>
              </a:rPr>
              <a:t> </a:t>
            </a:r>
          </a:p>
        </p:txBody>
      </p:sp>
      <p:sp>
        <p:nvSpPr>
          <p:cNvPr id="317" name="Oval 49"/>
          <p:cNvSpPr/>
          <p:nvPr/>
        </p:nvSpPr>
        <p:spPr>
          <a:xfrm>
            <a:off x="1511497" y="2607659"/>
            <a:ext cx="647784"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18" name="TextBox 317"/>
          <p:cNvSpPr txBox="1">
            <a:spLocks noChangeArrowheads="1"/>
          </p:cNvSpPr>
          <p:nvPr/>
        </p:nvSpPr>
        <p:spPr bwMode="auto">
          <a:xfrm>
            <a:off x="1640102" y="2718759"/>
            <a:ext cx="355646"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cxnSp>
        <p:nvCxnSpPr>
          <p:cNvPr id="319" name="Straight Connector 53"/>
          <p:cNvCxnSpPr/>
          <p:nvPr/>
        </p:nvCxnSpPr>
        <p:spPr>
          <a:xfrm flipH="1">
            <a:off x="1203482" y="3115546"/>
            <a:ext cx="360410" cy="6189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54"/>
          <p:cNvCxnSpPr>
            <a:stCxn id="317" idx="5"/>
          </p:cNvCxnSpPr>
          <p:nvPr/>
        </p:nvCxnSpPr>
        <p:spPr>
          <a:xfrm>
            <a:off x="2065611" y="3159982"/>
            <a:ext cx="544583" cy="538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1" name="Oval 55"/>
          <p:cNvSpPr/>
          <p:nvPr/>
        </p:nvSpPr>
        <p:spPr>
          <a:xfrm>
            <a:off x="2268833" y="3647230"/>
            <a:ext cx="647784"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22" name="TextBox 321"/>
          <p:cNvSpPr txBox="1">
            <a:spLocks noChangeArrowheads="1"/>
          </p:cNvSpPr>
          <p:nvPr/>
        </p:nvSpPr>
        <p:spPr bwMode="auto">
          <a:xfrm>
            <a:off x="2395850" y="3758330"/>
            <a:ext cx="355646"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cxnSp>
        <p:nvCxnSpPr>
          <p:cNvPr id="323" name="Straight Connector 58"/>
          <p:cNvCxnSpPr>
            <a:endCxn id="331" idx="0"/>
          </p:cNvCxnSpPr>
          <p:nvPr/>
        </p:nvCxnSpPr>
        <p:spPr>
          <a:xfrm>
            <a:off x="1278105" y="4140829"/>
            <a:ext cx="309602" cy="6142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TextBox 323"/>
          <p:cNvSpPr txBox="1">
            <a:spLocks noRot="1" noChangeAspect="1" noMove="1" noResize="1" noEditPoints="1" noAdjustHandles="1" noChangeArrowheads="1" noChangeShapeType="1" noTextEdit="1"/>
          </p:cNvSpPr>
          <p:nvPr/>
        </p:nvSpPr>
        <p:spPr>
          <a:xfrm>
            <a:off x="2124005" y="3028193"/>
            <a:ext cx="447616" cy="400017"/>
          </a:xfrm>
          <a:prstGeom prst="rect">
            <a:avLst/>
          </a:prstGeom>
          <a:blipFill rotWithShape="1">
            <a:blip r:embed="rId7"/>
            <a:stretch>
              <a:fillRect/>
            </a:stretch>
          </a:blipFill>
        </p:spPr>
        <p:txBody>
          <a:bodyPr/>
          <a:lstStyle/>
          <a:p>
            <a:pPr>
              <a:defRPr/>
            </a:pPr>
            <a:r>
              <a:rPr lang="zh-CN" altLang="en-US">
                <a:noFill/>
              </a:rPr>
              <a:t> </a:t>
            </a:r>
          </a:p>
        </p:txBody>
      </p:sp>
      <p:sp>
        <p:nvSpPr>
          <p:cNvPr id="325" name="Rectangle 60"/>
          <p:cNvSpPr>
            <a:spLocks noRot="1" noChangeAspect="1" noMove="1" noResize="1" noEditPoints="1" noAdjustHandles="1" noChangeArrowheads="1" noChangeShapeType="1" noTextEdit="1"/>
          </p:cNvSpPr>
          <p:nvPr/>
        </p:nvSpPr>
        <p:spPr>
          <a:xfrm>
            <a:off x="1043744" y="3068254"/>
            <a:ext cx="447616" cy="400017"/>
          </a:xfrm>
          <a:prstGeom prst="rect">
            <a:avLst/>
          </a:prstGeom>
          <a:blipFill rotWithShape="1">
            <a:blip r:embed="rId8"/>
            <a:stretch>
              <a:fillRect/>
            </a:stretch>
          </a:blipFill>
        </p:spPr>
        <p:txBody>
          <a:bodyPr/>
          <a:lstStyle/>
          <a:p>
            <a:pPr>
              <a:defRPr/>
            </a:pPr>
            <a:r>
              <a:rPr lang="zh-CN" altLang="en-US">
                <a:noFill/>
              </a:rPr>
              <a:t> </a:t>
            </a:r>
          </a:p>
        </p:txBody>
      </p:sp>
      <p:sp>
        <p:nvSpPr>
          <p:cNvPr id="326" name="Oval 61"/>
          <p:cNvSpPr/>
          <p:nvPr/>
        </p:nvSpPr>
        <p:spPr>
          <a:xfrm>
            <a:off x="719236" y="3686909"/>
            <a:ext cx="649372" cy="64755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27" name="TextBox 326"/>
          <p:cNvSpPr txBox="1">
            <a:spLocks noChangeArrowheads="1"/>
          </p:cNvSpPr>
          <p:nvPr/>
        </p:nvSpPr>
        <p:spPr bwMode="auto">
          <a:xfrm>
            <a:off x="847836" y="3798013"/>
            <a:ext cx="35564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sp>
        <p:nvSpPr>
          <p:cNvPr id="328" name="Rectangle 63"/>
          <p:cNvSpPr>
            <a:spLocks noRot="1" noChangeAspect="1" noMove="1" noResize="1" noEditPoints="1" noAdjustHandles="1" noChangeArrowheads="1" noChangeShapeType="1" noTextEdit="1"/>
          </p:cNvSpPr>
          <p:nvPr/>
        </p:nvSpPr>
        <p:spPr>
          <a:xfrm>
            <a:off x="1350533" y="4267324"/>
            <a:ext cx="447616" cy="400017"/>
          </a:xfrm>
          <a:prstGeom prst="rect">
            <a:avLst/>
          </a:prstGeom>
          <a:blipFill rotWithShape="1">
            <a:blip r:embed="rId9"/>
            <a:stretch>
              <a:fillRect/>
            </a:stretch>
          </a:blipFill>
        </p:spPr>
        <p:txBody>
          <a:bodyPr/>
          <a:lstStyle/>
          <a:p>
            <a:pPr>
              <a:defRPr/>
            </a:pPr>
            <a:r>
              <a:rPr lang="zh-CN" altLang="en-US">
                <a:noFill/>
              </a:rPr>
              <a:t> </a:t>
            </a:r>
          </a:p>
        </p:txBody>
      </p:sp>
      <p:sp>
        <p:nvSpPr>
          <p:cNvPr id="329" name="Rectangle 66"/>
          <p:cNvSpPr/>
          <p:nvPr/>
        </p:nvSpPr>
        <p:spPr>
          <a:xfrm>
            <a:off x="287376" y="4762990"/>
            <a:ext cx="655722"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0" name="TextBox 329"/>
          <p:cNvSpPr txBox="1">
            <a:spLocks noChangeArrowheads="1"/>
          </p:cNvSpPr>
          <p:nvPr/>
        </p:nvSpPr>
        <p:spPr bwMode="auto">
          <a:xfrm>
            <a:off x="442971" y="4851869"/>
            <a:ext cx="35564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sp>
        <p:nvSpPr>
          <p:cNvPr id="331" name="Rectangle 68"/>
          <p:cNvSpPr/>
          <p:nvPr/>
        </p:nvSpPr>
        <p:spPr>
          <a:xfrm>
            <a:off x="1259057" y="4755054"/>
            <a:ext cx="655722"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2" name="TextBox 331"/>
          <p:cNvSpPr txBox="1">
            <a:spLocks noChangeArrowheads="1"/>
          </p:cNvSpPr>
          <p:nvPr/>
        </p:nvSpPr>
        <p:spPr bwMode="auto">
          <a:xfrm>
            <a:off x="1414652" y="4826470"/>
            <a:ext cx="371523"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33" name="Rectangle 74"/>
          <p:cNvSpPr>
            <a:spLocks noRot="1" noChangeAspect="1" noMove="1" noResize="1" noEditPoints="1" noAdjustHandles="1" noChangeArrowheads="1" noChangeShapeType="1" noTextEdit="1"/>
          </p:cNvSpPr>
          <p:nvPr/>
        </p:nvSpPr>
        <p:spPr>
          <a:xfrm>
            <a:off x="1979970" y="4298493"/>
            <a:ext cx="447616" cy="400017"/>
          </a:xfrm>
          <a:prstGeom prst="rect">
            <a:avLst/>
          </a:prstGeom>
          <a:blipFill rotWithShape="1">
            <a:blip r:embed="rId10"/>
            <a:stretch>
              <a:fillRect/>
            </a:stretch>
          </a:blipFill>
        </p:spPr>
        <p:txBody>
          <a:bodyPr/>
          <a:lstStyle/>
          <a:p>
            <a:pPr>
              <a:defRPr/>
            </a:pPr>
            <a:r>
              <a:rPr lang="zh-CN" altLang="en-US">
                <a:noFill/>
              </a:rPr>
              <a:t> </a:t>
            </a:r>
          </a:p>
        </p:txBody>
      </p:sp>
      <p:cxnSp>
        <p:nvCxnSpPr>
          <p:cNvPr id="334" name="Straight Connector 75"/>
          <p:cNvCxnSpPr/>
          <p:nvPr/>
        </p:nvCxnSpPr>
        <p:spPr>
          <a:xfrm flipH="1">
            <a:off x="2268833" y="4291611"/>
            <a:ext cx="188937" cy="487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76"/>
          <p:cNvCxnSpPr>
            <a:endCxn id="339" idx="0"/>
          </p:cNvCxnSpPr>
          <p:nvPr/>
        </p:nvCxnSpPr>
        <p:spPr>
          <a:xfrm>
            <a:off x="2843588" y="4142420"/>
            <a:ext cx="471548" cy="611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77"/>
          <p:cNvSpPr>
            <a:spLocks noRot="1" noChangeAspect="1" noMove="1" noResize="1" noEditPoints="1" noAdjustHandles="1" noChangeArrowheads="1" noChangeShapeType="1" noTextEdit="1"/>
          </p:cNvSpPr>
          <p:nvPr/>
        </p:nvSpPr>
        <p:spPr>
          <a:xfrm>
            <a:off x="3044718" y="4252046"/>
            <a:ext cx="447616" cy="400017"/>
          </a:xfrm>
          <a:prstGeom prst="rect">
            <a:avLst/>
          </a:prstGeom>
          <a:blipFill rotWithShape="1">
            <a:blip r:embed="rId11"/>
            <a:stretch>
              <a:fillRect/>
            </a:stretch>
          </a:blipFill>
        </p:spPr>
        <p:txBody>
          <a:bodyPr/>
          <a:lstStyle/>
          <a:p>
            <a:pPr>
              <a:defRPr/>
            </a:pPr>
            <a:r>
              <a:rPr lang="zh-CN" altLang="en-US">
                <a:noFill/>
              </a:rPr>
              <a:t> </a:t>
            </a:r>
          </a:p>
        </p:txBody>
      </p:sp>
      <p:sp>
        <p:nvSpPr>
          <p:cNvPr id="337" name="Rectangle 78"/>
          <p:cNvSpPr/>
          <p:nvPr/>
        </p:nvSpPr>
        <p:spPr>
          <a:xfrm>
            <a:off x="2064023" y="4761402"/>
            <a:ext cx="654135" cy="5697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 name="TextBox 337"/>
          <p:cNvSpPr txBox="1">
            <a:spLocks noChangeArrowheads="1"/>
          </p:cNvSpPr>
          <p:nvPr/>
        </p:nvSpPr>
        <p:spPr bwMode="auto">
          <a:xfrm>
            <a:off x="2218031" y="4783618"/>
            <a:ext cx="357234"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sp>
        <p:nvSpPr>
          <p:cNvPr id="339" name="Rectangle 80"/>
          <p:cNvSpPr/>
          <p:nvPr/>
        </p:nvSpPr>
        <p:spPr>
          <a:xfrm>
            <a:off x="2988064" y="4753467"/>
            <a:ext cx="655723"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0" name="TextBox 339"/>
          <p:cNvSpPr txBox="1">
            <a:spLocks noChangeArrowheads="1"/>
          </p:cNvSpPr>
          <p:nvPr/>
        </p:nvSpPr>
        <p:spPr bwMode="auto">
          <a:xfrm>
            <a:off x="3132550" y="4824883"/>
            <a:ext cx="371523"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41" name="Rectangle 85"/>
          <p:cNvSpPr>
            <a:spLocks noRot="1" noChangeAspect="1" noMove="1" noResize="1" noEditPoints="1" noAdjustHandles="1" noChangeArrowheads="1" noChangeShapeType="1" noTextEdit="1"/>
          </p:cNvSpPr>
          <p:nvPr/>
        </p:nvSpPr>
        <p:spPr>
          <a:xfrm>
            <a:off x="3312333" y="3257597"/>
            <a:ext cx="447616" cy="400017"/>
          </a:xfrm>
          <a:prstGeom prst="rect">
            <a:avLst/>
          </a:prstGeom>
          <a:blipFill rotWithShape="1">
            <a:blip r:embed="rId12"/>
            <a:stretch>
              <a:fillRect/>
            </a:stretch>
          </a:blipFill>
        </p:spPr>
        <p:txBody>
          <a:bodyPr/>
          <a:lstStyle/>
          <a:p>
            <a:pPr>
              <a:defRPr/>
            </a:pPr>
            <a:r>
              <a:rPr lang="zh-CN" altLang="en-US">
                <a:noFill/>
              </a:rPr>
              <a:t> </a:t>
            </a:r>
          </a:p>
        </p:txBody>
      </p:sp>
      <p:cxnSp>
        <p:nvCxnSpPr>
          <p:cNvPr id="342" name="Straight Connector 86"/>
          <p:cNvCxnSpPr>
            <a:endCxn id="345" idx="0"/>
          </p:cNvCxnSpPr>
          <p:nvPr/>
        </p:nvCxnSpPr>
        <p:spPr>
          <a:xfrm flipH="1">
            <a:off x="3589810" y="3186966"/>
            <a:ext cx="261971" cy="536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87"/>
          <p:cNvCxnSpPr/>
          <p:nvPr/>
        </p:nvCxnSpPr>
        <p:spPr>
          <a:xfrm>
            <a:off x="4177257" y="3102849"/>
            <a:ext cx="417566" cy="6316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4" name="Rectangle 88"/>
          <p:cNvSpPr>
            <a:spLocks noRot="1" noChangeAspect="1" noMove="1" noResize="1" noEditPoints="1" noAdjustHandles="1" noChangeArrowheads="1" noChangeShapeType="1" noTextEdit="1"/>
          </p:cNvSpPr>
          <p:nvPr/>
        </p:nvSpPr>
        <p:spPr>
          <a:xfrm>
            <a:off x="4305065" y="3217693"/>
            <a:ext cx="447616" cy="400017"/>
          </a:xfrm>
          <a:prstGeom prst="rect">
            <a:avLst/>
          </a:prstGeom>
          <a:blipFill rotWithShape="1">
            <a:blip r:embed="rId13"/>
            <a:stretch>
              <a:fillRect/>
            </a:stretch>
          </a:blipFill>
        </p:spPr>
        <p:txBody>
          <a:bodyPr/>
          <a:lstStyle/>
          <a:p>
            <a:pPr>
              <a:defRPr/>
            </a:pPr>
            <a:r>
              <a:rPr lang="zh-CN" altLang="en-US">
                <a:noFill/>
              </a:rPr>
              <a:t> </a:t>
            </a:r>
          </a:p>
        </p:txBody>
      </p:sp>
      <p:sp>
        <p:nvSpPr>
          <p:cNvPr id="345" name="Rectangle 89"/>
          <p:cNvSpPr/>
          <p:nvPr/>
        </p:nvSpPr>
        <p:spPr>
          <a:xfrm>
            <a:off x="3262738" y="3723418"/>
            <a:ext cx="655722"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6" name="TextBox 345"/>
          <p:cNvSpPr txBox="1">
            <a:spLocks noChangeArrowheads="1"/>
          </p:cNvSpPr>
          <p:nvPr/>
        </p:nvSpPr>
        <p:spPr bwMode="auto">
          <a:xfrm>
            <a:off x="3294492" y="3788490"/>
            <a:ext cx="35564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sp>
        <p:nvSpPr>
          <p:cNvPr id="347" name="Rectangle 91"/>
          <p:cNvSpPr/>
          <p:nvPr/>
        </p:nvSpPr>
        <p:spPr>
          <a:xfrm>
            <a:off x="4140739" y="3715482"/>
            <a:ext cx="654135"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 name="TextBox 347"/>
          <p:cNvSpPr txBox="1">
            <a:spLocks noChangeArrowheads="1"/>
          </p:cNvSpPr>
          <p:nvPr/>
        </p:nvSpPr>
        <p:spPr bwMode="auto">
          <a:xfrm>
            <a:off x="4231243" y="3786903"/>
            <a:ext cx="373111"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49" name="Rectangle 133"/>
          <p:cNvSpPr>
            <a:spLocks noRot="1" noChangeAspect="1" noMove="1" noResize="1" noEditPoints="1" noAdjustHandles="1" noChangeArrowheads="1" noChangeShapeType="1" noTextEdit="1"/>
          </p:cNvSpPr>
          <p:nvPr/>
        </p:nvSpPr>
        <p:spPr>
          <a:xfrm>
            <a:off x="4961966" y="3257597"/>
            <a:ext cx="447616" cy="400017"/>
          </a:xfrm>
          <a:prstGeom prst="rect">
            <a:avLst/>
          </a:prstGeom>
          <a:blipFill rotWithShape="1">
            <a:blip r:embed="rId14"/>
            <a:stretch>
              <a:fillRect/>
            </a:stretch>
          </a:blipFill>
        </p:spPr>
        <p:txBody>
          <a:bodyPr/>
          <a:lstStyle/>
          <a:p>
            <a:pPr>
              <a:defRPr/>
            </a:pPr>
            <a:r>
              <a:rPr lang="zh-CN" altLang="en-US">
                <a:noFill/>
              </a:rPr>
              <a:t> </a:t>
            </a:r>
          </a:p>
        </p:txBody>
      </p:sp>
      <p:cxnSp>
        <p:nvCxnSpPr>
          <p:cNvPr id="350" name="Straight Connector 134"/>
          <p:cNvCxnSpPr>
            <a:endCxn id="353" idx="0"/>
          </p:cNvCxnSpPr>
          <p:nvPr/>
        </p:nvCxnSpPr>
        <p:spPr>
          <a:xfrm flipH="1">
            <a:off x="5347396" y="3186966"/>
            <a:ext cx="154008" cy="5110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135"/>
          <p:cNvCxnSpPr>
            <a:stCxn id="296" idx="5"/>
          </p:cNvCxnSpPr>
          <p:nvPr/>
        </p:nvCxnSpPr>
        <p:spPr>
          <a:xfrm>
            <a:off x="5934852" y="3113959"/>
            <a:ext cx="309603" cy="620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2" name="Rectangle 136"/>
          <p:cNvSpPr>
            <a:spLocks noRot="1" noChangeAspect="1" noMove="1" noResize="1" noEditPoints="1" noAdjustHandles="1" noChangeArrowheads="1" noChangeShapeType="1" noTextEdit="1"/>
          </p:cNvSpPr>
          <p:nvPr/>
        </p:nvSpPr>
        <p:spPr>
          <a:xfrm>
            <a:off x="5954697" y="3217693"/>
            <a:ext cx="447616" cy="400017"/>
          </a:xfrm>
          <a:prstGeom prst="rect">
            <a:avLst/>
          </a:prstGeom>
          <a:blipFill rotWithShape="1">
            <a:blip r:embed="rId15"/>
            <a:stretch>
              <a:fillRect/>
            </a:stretch>
          </a:blipFill>
        </p:spPr>
        <p:txBody>
          <a:bodyPr/>
          <a:lstStyle/>
          <a:p>
            <a:pPr>
              <a:defRPr/>
            </a:pPr>
            <a:r>
              <a:rPr lang="zh-CN" altLang="en-US">
                <a:noFill/>
              </a:rPr>
              <a:t> </a:t>
            </a:r>
          </a:p>
        </p:txBody>
      </p:sp>
      <p:sp>
        <p:nvSpPr>
          <p:cNvPr id="353" name="Rectangle 137"/>
          <p:cNvSpPr/>
          <p:nvPr/>
        </p:nvSpPr>
        <p:spPr>
          <a:xfrm>
            <a:off x="5020333" y="3698023"/>
            <a:ext cx="655723" cy="5697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4" name="TextBox 353"/>
          <p:cNvSpPr txBox="1">
            <a:spLocks noChangeArrowheads="1"/>
          </p:cNvSpPr>
          <p:nvPr/>
        </p:nvSpPr>
        <p:spPr bwMode="auto">
          <a:xfrm>
            <a:off x="5052083" y="3763096"/>
            <a:ext cx="35564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sp>
        <p:nvSpPr>
          <p:cNvPr id="355" name="Rectangle 139"/>
          <p:cNvSpPr/>
          <p:nvPr/>
        </p:nvSpPr>
        <p:spPr>
          <a:xfrm>
            <a:off x="5898335" y="3690084"/>
            <a:ext cx="654135" cy="5697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6" name="TextBox 355"/>
          <p:cNvSpPr txBox="1">
            <a:spLocks noChangeArrowheads="1"/>
          </p:cNvSpPr>
          <p:nvPr/>
        </p:nvSpPr>
        <p:spPr bwMode="auto">
          <a:xfrm>
            <a:off x="5988834" y="3763092"/>
            <a:ext cx="373112"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57" name="Rectangle 153"/>
          <p:cNvSpPr>
            <a:spLocks noRot="1" noChangeAspect="1" noMove="1" noResize="1" noEditPoints="1" noAdjustHandles="1" noChangeArrowheads="1" noChangeShapeType="1" noTextEdit="1"/>
          </p:cNvSpPr>
          <p:nvPr/>
        </p:nvSpPr>
        <p:spPr>
          <a:xfrm>
            <a:off x="6657196" y="3127031"/>
            <a:ext cx="447616" cy="400017"/>
          </a:xfrm>
          <a:prstGeom prst="rect">
            <a:avLst/>
          </a:prstGeom>
          <a:blipFill rotWithShape="1">
            <a:blip r:embed="rId16"/>
            <a:stretch>
              <a:fillRect/>
            </a:stretch>
          </a:blipFill>
        </p:spPr>
        <p:txBody>
          <a:bodyPr/>
          <a:lstStyle/>
          <a:p>
            <a:pPr>
              <a:defRPr/>
            </a:pPr>
            <a:r>
              <a:rPr lang="zh-CN" altLang="en-US">
                <a:noFill/>
              </a:rPr>
              <a:t> </a:t>
            </a:r>
          </a:p>
        </p:txBody>
      </p:sp>
      <p:sp>
        <p:nvSpPr>
          <p:cNvPr id="358" name="Rectangle 154"/>
          <p:cNvSpPr>
            <a:spLocks noRot="1" noChangeAspect="1" noMove="1" noResize="1" noEditPoints="1" noAdjustHandles="1" noChangeArrowheads="1" noChangeShapeType="1" noTextEdit="1"/>
          </p:cNvSpPr>
          <p:nvPr/>
        </p:nvSpPr>
        <p:spPr>
          <a:xfrm>
            <a:off x="7714304" y="3117549"/>
            <a:ext cx="447616" cy="400017"/>
          </a:xfrm>
          <a:prstGeom prst="rect">
            <a:avLst/>
          </a:prstGeom>
          <a:blipFill rotWithShape="1">
            <a:blip r:embed="rId17"/>
            <a:stretch>
              <a:fillRect/>
            </a:stretch>
          </a:blipFill>
        </p:spPr>
        <p:txBody>
          <a:bodyPr/>
          <a:lstStyle/>
          <a:p>
            <a:pPr>
              <a:defRPr/>
            </a:pPr>
            <a:r>
              <a:rPr lang="zh-CN" altLang="en-US">
                <a:noFill/>
              </a:rPr>
              <a:t> </a:t>
            </a:r>
          </a:p>
        </p:txBody>
      </p:sp>
      <p:sp>
        <p:nvSpPr>
          <p:cNvPr id="359" name="Rectangle 155"/>
          <p:cNvSpPr>
            <a:spLocks noRot="1" noChangeAspect="1" noMove="1" noResize="1" noEditPoints="1" noAdjustHandles="1" noChangeArrowheads="1" noChangeShapeType="1" noTextEdit="1"/>
          </p:cNvSpPr>
          <p:nvPr/>
        </p:nvSpPr>
        <p:spPr>
          <a:xfrm>
            <a:off x="5436804" y="1916388"/>
            <a:ext cx="447616" cy="400017"/>
          </a:xfrm>
          <a:prstGeom prst="rect">
            <a:avLst/>
          </a:prstGeom>
          <a:blipFill rotWithShape="1">
            <a:blip r:embed="rId18"/>
            <a:stretch>
              <a:fillRect/>
            </a:stretch>
          </a:blipFill>
        </p:spPr>
        <p:txBody>
          <a:bodyPr/>
          <a:lstStyle/>
          <a:p>
            <a:pPr>
              <a:defRPr/>
            </a:pPr>
            <a:r>
              <a:rPr lang="zh-CN" altLang="en-US">
                <a:noFill/>
              </a:rPr>
              <a:t> </a:t>
            </a:r>
          </a:p>
        </p:txBody>
      </p:sp>
      <p:sp>
        <p:nvSpPr>
          <p:cNvPr id="360" name="TextBox 359"/>
          <p:cNvSpPr txBox="1">
            <a:spLocks noRot="1" noChangeAspect="1" noMove="1" noResize="1" noEditPoints="1" noAdjustHandles="1" noChangeArrowheads="1" noChangeShapeType="1" noTextEdit="1"/>
          </p:cNvSpPr>
          <p:nvPr/>
        </p:nvSpPr>
        <p:spPr>
          <a:xfrm>
            <a:off x="6386896" y="1876332"/>
            <a:ext cx="447616" cy="400017"/>
          </a:xfrm>
          <a:prstGeom prst="rect">
            <a:avLst/>
          </a:prstGeom>
          <a:blipFill rotWithShape="1">
            <a:blip r:embed="rId19"/>
            <a:stretch>
              <a:fillRect/>
            </a:stretch>
          </a:blipFill>
        </p:spPr>
        <p:txBody>
          <a:bodyPr/>
          <a:lstStyle/>
          <a:p>
            <a:pPr>
              <a:defRPr/>
            </a:pPr>
            <a:r>
              <a:rPr lang="zh-CN" altLang="en-US">
                <a:noFill/>
              </a:rPr>
              <a:t> </a:t>
            </a:r>
          </a:p>
        </p:txBody>
      </p:sp>
      <p:sp>
        <p:nvSpPr>
          <p:cNvPr id="361" name="TextBox 159"/>
          <p:cNvSpPr txBox="1">
            <a:spLocks noChangeArrowheads="1"/>
          </p:cNvSpPr>
          <p:nvPr/>
        </p:nvSpPr>
        <p:spPr bwMode="auto">
          <a:xfrm>
            <a:off x="348501" y="188874"/>
            <a:ext cx="1035185" cy="52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a:t>1-5</a:t>
            </a:r>
            <a:endParaRPr lang="zh-CN" altLang="en-US" sz="2800" dirty="0"/>
          </a:p>
        </p:txBody>
      </p:sp>
      <p:sp>
        <p:nvSpPr>
          <p:cNvPr id="362" name="TextBox 361"/>
          <p:cNvSpPr txBox="1">
            <a:spLocks noChangeArrowheads="1"/>
          </p:cNvSpPr>
          <p:nvPr/>
        </p:nvSpPr>
        <p:spPr bwMode="auto">
          <a:xfrm>
            <a:off x="2843583" y="839598"/>
            <a:ext cx="1035185" cy="36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1-3</a:t>
            </a:r>
            <a:endParaRPr lang="zh-CN" altLang="en-US" sz="1800"/>
          </a:p>
        </p:txBody>
      </p:sp>
      <p:sp>
        <p:nvSpPr>
          <p:cNvPr id="363" name="TextBox 362"/>
          <p:cNvSpPr txBox="1">
            <a:spLocks noChangeArrowheads="1"/>
          </p:cNvSpPr>
          <p:nvPr/>
        </p:nvSpPr>
        <p:spPr bwMode="auto">
          <a:xfrm>
            <a:off x="5436312" y="812612"/>
            <a:ext cx="1036773" cy="36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4-5</a:t>
            </a:r>
            <a:endParaRPr lang="zh-CN" altLang="en-US" sz="1800"/>
          </a:p>
        </p:txBody>
      </p:sp>
      <p:sp>
        <p:nvSpPr>
          <p:cNvPr id="364" name="TextBox 363"/>
          <p:cNvSpPr txBox="1">
            <a:spLocks noChangeArrowheads="1"/>
          </p:cNvSpPr>
          <p:nvPr/>
        </p:nvSpPr>
        <p:spPr bwMode="auto">
          <a:xfrm>
            <a:off x="1432111" y="2129932"/>
            <a:ext cx="1036773" cy="36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1-2</a:t>
            </a:r>
            <a:endParaRPr lang="zh-CN" altLang="en-US" sz="1800"/>
          </a:p>
        </p:txBody>
      </p:sp>
      <p:sp>
        <p:nvSpPr>
          <p:cNvPr id="365" name="TextBox 364"/>
          <p:cNvSpPr txBox="1">
            <a:spLocks noChangeArrowheads="1"/>
          </p:cNvSpPr>
          <p:nvPr/>
        </p:nvSpPr>
        <p:spPr bwMode="auto">
          <a:xfrm>
            <a:off x="3537410" y="2180724"/>
            <a:ext cx="1035185" cy="3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3-3</a:t>
            </a:r>
            <a:endParaRPr lang="zh-CN" altLang="en-US" sz="1800"/>
          </a:p>
        </p:txBody>
      </p:sp>
      <p:sp>
        <p:nvSpPr>
          <p:cNvPr id="366" name="TextBox 365"/>
          <p:cNvSpPr txBox="1">
            <a:spLocks noChangeArrowheads="1"/>
          </p:cNvSpPr>
          <p:nvPr/>
        </p:nvSpPr>
        <p:spPr bwMode="auto">
          <a:xfrm>
            <a:off x="795441" y="3364721"/>
            <a:ext cx="1035185" cy="36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1-1</a:t>
            </a:r>
            <a:endParaRPr lang="zh-CN" altLang="en-US" sz="1800"/>
          </a:p>
        </p:txBody>
      </p:sp>
      <p:sp>
        <p:nvSpPr>
          <p:cNvPr id="367" name="TextBox 366"/>
          <p:cNvSpPr txBox="1">
            <a:spLocks noChangeArrowheads="1"/>
          </p:cNvSpPr>
          <p:nvPr/>
        </p:nvSpPr>
        <p:spPr bwMode="auto">
          <a:xfrm>
            <a:off x="2457774" y="3321873"/>
            <a:ext cx="1035185" cy="3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2-2</a:t>
            </a:r>
            <a:endParaRPr lang="zh-CN" altLang="en-US" sz="1800"/>
          </a:p>
        </p:txBody>
      </p:sp>
      <p:sp>
        <p:nvSpPr>
          <p:cNvPr id="368" name="TextBox 367"/>
          <p:cNvSpPr txBox="1">
            <a:spLocks noChangeArrowheads="1"/>
          </p:cNvSpPr>
          <p:nvPr/>
        </p:nvSpPr>
        <p:spPr bwMode="auto">
          <a:xfrm>
            <a:off x="5121946" y="2282297"/>
            <a:ext cx="1035185" cy="36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4-4</a:t>
            </a:r>
            <a:endParaRPr lang="zh-CN" altLang="en-US" sz="1800"/>
          </a:p>
        </p:txBody>
      </p:sp>
      <p:sp>
        <p:nvSpPr>
          <p:cNvPr id="369" name="TextBox 368"/>
          <p:cNvSpPr txBox="1">
            <a:spLocks noChangeArrowheads="1"/>
          </p:cNvSpPr>
          <p:nvPr/>
        </p:nvSpPr>
        <p:spPr bwMode="auto">
          <a:xfrm>
            <a:off x="6777920" y="2204532"/>
            <a:ext cx="1035185" cy="36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5-5</a:t>
            </a:r>
            <a:endParaRPr lang="zh-CN" altLang="en-US" sz="1800"/>
          </a:p>
        </p:txBody>
      </p:sp>
      <p:sp>
        <p:nvSpPr>
          <p:cNvPr id="370" name="TextBox 369"/>
          <p:cNvSpPr txBox="1"/>
          <p:nvPr/>
        </p:nvSpPr>
        <p:spPr>
          <a:xfrm>
            <a:off x="8097308" y="284172"/>
            <a:ext cx="3416320" cy="954107"/>
          </a:xfrm>
          <a:prstGeom prst="rect">
            <a:avLst/>
          </a:prstGeom>
          <a:noFill/>
        </p:spPr>
        <p:txBody>
          <a:bodyPr wrap="none" rtlCol="0">
            <a:spAutoFit/>
          </a:bodyPr>
          <a:lstStyle/>
          <a:p>
            <a:r>
              <a:rPr lang="zh-CN" altLang="en-US" sz="2800"/>
              <a:t>不识别相等</a:t>
            </a:r>
            <a:br>
              <a:rPr lang="en-US" altLang="zh-CN" sz="2800" dirty="0"/>
            </a:br>
            <a:r>
              <a:rPr lang="zh-CN" altLang="en-US" sz="2800" dirty="0"/>
              <a:t>二分查找比较树画法</a:t>
            </a:r>
          </a:p>
        </p:txBody>
      </p:sp>
      <p:sp>
        <p:nvSpPr>
          <p:cNvPr id="371" name="Text Box 5"/>
          <p:cNvSpPr txBox="1">
            <a:spLocks noChangeArrowheads="1"/>
          </p:cNvSpPr>
          <p:nvPr/>
        </p:nvSpPr>
        <p:spPr bwMode="auto">
          <a:xfrm>
            <a:off x="269577" y="5741931"/>
            <a:ext cx="4572595" cy="830805"/>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a:t>
            </a:r>
            <a:r>
              <a:rPr lang="zh-CN" altLang="en-US" sz="2400"/>
              <a:t>成功时</a:t>
            </a:r>
            <a:r>
              <a:rPr lang="en-US" altLang="zh-CN" sz="2400"/>
              <a:t>)</a:t>
            </a:r>
            <a:r>
              <a:rPr lang="zh-CN" altLang="en-US" sz="2400" dirty="0"/>
              <a:t>平均</a:t>
            </a:r>
            <a:r>
              <a:rPr lang="zh-CN" altLang="en-US" sz="2400"/>
              <a:t>比较次数：</a:t>
            </a:r>
            <a:endParaRPr lang="en-US" altLang="zh-CN" sz="2400" dirty="0">
              <a:sym typeface="Wingdings" panose="05000000000000000000" pitchFamily="2" charset="2"/>
            </a:endParaRPr>
          </a:p>
          <a:p>
            <a:pPr eaLnBrk="1" hangingPunct="1">
              <a:spcBef>
                <a:spcPct val="0"/>
              </a:spcBef>
              <a:buFontTx/>
              <a:buNone/>
            </a:pPr>
            <a:r>
              <a:rPr lang="en-US" altLang="zh-CN" sz="2400">
                <a:sym typeface="Wingdings" panose="05000000000000000000" pitchFamily="2" charset="2"/>
              </a:rPr>
              <a:t>(</a:t>
            </a:r>
            <a:r>
              <a:rPr lang="zh-CN" altLang="en-US" sz="2400">
                <a:sym typeface="Wingdings" panose="05000000000000000000" pitchFamily="2" charset="2"/>
              </a:rPr>
              <a:t>失败时</a:t>
            </a:r>
            <a:r>
              <a:rPr lang="en-US" altLang="zh-CN" sz="2400">
                <a:sym typeface="Wingdings" panose="05000000000000000000" pitchFamily="2" charset="2"/>
              </a:rPr>
              <a:t>)</a:t>
            </a:r>
            <a:r>
              <a:rPr lang="zh-CN" altLang="en-US" sz="2400" dirty="0">
                <a:sym typeface="Wingdings" panose="05000000000000000000" pitchFamily="2" charset="2"/>
              </a:rPr>
              <a:t>平均比较次数：</a:t>
            </a:r>
            <a:endParaRPr lang="en-US" altLang="zh-CN" sz="2400" dirty="0">
              <a:sym typeface="Wingdings" panose="05000000000000000000" pitchFamily="2" charset="2"/>
            </a:endParaRPr>
          </a:p>
        </p:txBody>
      </p:sp>
      <p:pic>
        <p:nvPicPr>
          <p:cNvPr id="372"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8343" y="5697403"/>
            <a:ext cx="4262611" cy="91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837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6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3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3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3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3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3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3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3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4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6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9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4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4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4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4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34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4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4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4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363"/>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9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9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2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5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36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9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68"/>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9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9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50"/>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34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5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35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53"/>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54"/>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35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5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369"/>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99"/>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00"/>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302"/>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357"/>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30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358"/>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0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05"/>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306"/>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0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37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8" grpId="0" animBg="1"/>
      <p:bldP spid="289" grpId="0"/>
      <p:bldP spid="292" grpId="0" animBg="1"/>
      <p:bldP spid="293" grpId="0"/>
      <p:bldP spid="296" grpId="0" animBg="1"/>
      <p:bldP spid="297" grpId="0"/>
      <p:bldP spid="298" grpId="0"/>
      <p:bldP spid="299" grpId="0" animBg="1"/>
      <p:bldP spid="300" grpId="0"/>
      <p:bldP spid="304" grpId="0" animBg="1"/>
      <p:bldP spid="305" grpId="0"/>
      <p:bldP spid="306" grpId="0" animBg="1"/>
      <p:bldP spid="307" grpId="0"/>
      <p:bldP spid="310" grpId="0" animBg="1"/>
      <p:bldP spid="311" grpId="0"/>
      <p:bldP spid="317" grpId="0" animBg="1"/>
      <p:bldP spid="318" grpId="0"/>
      <p:bldP spid="321" grpId="0" animBg="1"/>
      <p:bldP spid="322" grpId="0"/>
      <p:bldP spid="326" grpId="0" animBg="1"/>
      <p:bldP spid="327" grpId="0"/>
      <p:bldP spid="329" grpId="0" animBg="1"/>
      <p:bldP spid="330" grpId="0"/>
      <p:bldP spid="331" grpId="0" animBg="1"/>
      <p:bldP spid="332" grpId="0"/>
      <p:bldP spid="337" grpId="0" animBg="1"/>
      <p:bldP spid="338" grpId="0"/>
      <p:bldP spid="339" grpId="0" animBg="1"/>
      <p:bldP spid="340" grpId="0"/>
      <p:bldP spid="345" grpId="0" animBg="1"/>
      <p:bldP spid="346" grpId="0"/>
      <p:bldP spid="347" grpId="0" animBg="1"/>
      <p:bldP spid="348" grpId="0"/>
      <p:bldP spid="353" grpId="0" animBg="1"/>
      <p:bldP spid="354" grpId="0"/>
      <p:bldP spid="355" grpId="0" animBg="1"/>
      <p:bldP spid="356" grpId="0"/>
      <p:bldP spid="362" grpId="0"/>
      <p:bldP spid="363" grpId="0"/>
      <p:bldP spid="364" grpId="0"/>
      <p:bldP spid="365" grpId="0"/>
      <p:bldP spid="366" grpId="0"/>
      <p:bldP spid="367" grpId="0"/>
      <p:bldP spid="368" grpId="0"/>
      <p:bldP spid="369" grpId="0"/>
      <p:bldP spid="3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4" y="-1650"/>
            <a:ext cx="11372020" cy="567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矩形 64"/>
          <p:cNvSpPr/>
          <p:nvPr/>
        </p:nvSpPr>
        <p:spPr>
          <a:xfrm>
            <a:off x="3791968" y="6071509"/>
            <a:ext cx="2887778" cy="369332"/>
          </a:xfrm>
          <a:prstGeom prst="rect">
            <a:avLst/>
          </a:prstGeom>
        </p:spPr>
        <p:txBody>
          <a:bodyPr wrap="none">
            <a:spAutoFit/>
          </a:bodyPr>
          <a:lstStyle/>
          <a:p>
            <a:pPr>
              <a:spcBef>
                <a:spcPct val="50000"/>
              </a:spcBef>
            </a:pPr>
            <a:r>
              <a:rPr lang="en-US" altLang="zh-CN">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ASL=(</a:t>
            </a:r>
            <a:r>
              <a:rPr lang="en-US" altLang="zh-CN">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5×4+6×5</a:t>
            </a:r>
            <a:r>
              <a:rPr lang="en-US" altLang="zh-CN">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)/11 = 50/11</a:t>
            </a:r>
            <a:endParaRPr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Text Box 5"/>
          <p:cNvSpPr txBox="1">
            <a:spLocks noChangeArrowheads="1"/>
          </p:cNvSpPr>
          <p:nvPr/>
        </p:nvSpPr>
        <p:spPr bwMode="auto">
          <a:xfrm>
            <a:off x="313392" y="5902314"/>
            <a:ext cx="3384817" cy="707722"/>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t>(</a:t>
            </a:r>
            <a:r>
              <a:rPr lang="zh-CN" altLang="en-US" sz="2000"/>
              <a:t>成功时</a:t>
            </a:r>
            <a:r>
              <a:rPr lang="en-US" altLang="zh-CN" sz="2000"/>
              <a:t>)</a:t>
            </a:r>
            <a:r>
              <a:rPr lang="zh-CN" altLang="en-US" sz="2000" dirty="0"/>
              <a:t>平均</a:t>
            </a:r>
            <a:r>
              <a:rPr lang="zh-CN" altLang="en-US" sz="2000"/>
              <a:t>比较次数：</a:t>
            </a:r>
            <a:endParaRPr lang="en-US" altLang="zh-CN" sz="2000" dirty="0"/>
          </a:p>
          <a:p>
            <a:pPr eaLnBrk="1" hangingPunct="1">
              <a:spcBef>
                <a:spcPct val="0"/>
              </a:spcBef>
              <a:buFontTx/>
              <a:buNone/>
            </a:pPr>
            <a:r>
              <a:rPr lang="zh-CN" altLang="en-US" sz="2000" dirty="0">
                <a:sym typeface="Wingdings" panose="05000000000000000000" pitchFamily="2" charset="2"/>
              </a:rPr>
              <a:t> </a:t>
            </a:r>
            <a:r>
              <a:rPr lang="en-US" altLang="zh-CN" sz="2000" dirty="0">
                <a:sym typeface="Wingdings" panose="05000000000000000000" pitchFamily="2" charset="2"/>
              </a:rPr>
              <a:t>(</a:t>
            </a:r>
            <a:r>
              <a:rPr lang="zh-CN" altLang="en-US" sz="2000" dirty="0">
                <a:sym typeface="Wingdings" panose="05000000000000000000" pitchFamily="2" charset="2"/>
              </a:rPr>
              <a:t>不</a:t>
            </a:r>
            <a:r>
              <a:rPr lang="zh-CN" altLang="en-US" sz="2000">
                <a:sym typeface="Wingdings" panose="05000000000000000000" pitchFamily="2" charset="2"/>
              </a:rPr>
              <a:t>成功时</a:t>
            </a:r>
            <a:r>
              <a:rPr lang="en-US" altLang="zh-CN" sz="2000">
                <a:sym typeface="Wingdings" panose="05000000000000000000" pitchFamily="2" charset="2"/>
              </a:rPr>
              <a:t>)</a:t>
            </a:r>
            <a:r>
              <a:rPr lang="zh-CN" altLang="en-US" sz="2000" dirty="0">
                <a:sym typeface="Wingdings" panose="05000000000000000000" pitchFamily="2" charset="2"/>
              </a:rPr>
              <a:t>平均比较次数：</a:t>
            </a:r>
            <a:endParaRPr lang="en-US" altLang="zh-CN" sz="2000" dirty="0">
              <a:sym typeface="Wingdings" panose="05000000000000000000" pitchFamily="2" charset="2"/>
            </a:endParaRPr>
          </a:p>
        </p:txBody>
      </p:sp>
      <p:sp>
        <p:nvSpPr>
          <p:cNvPr id="68" name="TextBox 67"/>
          <p:cNvSpPr txBox="1"/>
          <p:nvPr/>
        </p:nvSpPr>
        <p:spPr>
          <a:xfrm>
            <a:off x="9446028" y="4752059"/>
            <a:ext cx="274597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FF0000"/>
                </a:solidFill>
              </a:rPr>
              <a:t>与树的高度相关</a:t>
            </a:r>
            <a:endParaRPr lang="en-US" altLang="zh-CN" sz="2400" dirty="0">
              <a:solidFill>
                <a:srgbClr val="FF0000"/>
              </a:solidFill>
            </a:endParaRPr>
          </a:p>
          <a:p>
            <a:r>
              <a:rPr lang="en-US" altLang="zh-CN" sz="2400" dirty="0">
                <a:solidFill>
                  <a:srgbClr val="FF0000"/>
                </a:solidFill>
              </a:rPr>
              <a:t>h=d+1</a:t>
            </a:r>
            <a:endParaRPr lang="zh-CN" altLang="en-US" sz="2400" dirty="0">
              <a:solidFill>
                <a:srgbClr val="FF0000"/>
              </a:solidFill>
            </a:endParaRPr>
          </a:p>
        </p:txBody>
      </p:sp>
      <p:sp>
        <p:nvSpPr>
          <p:cNvPr id="69" name="TextBox 9"/>
          <p:cNvSpPr txBox="1"/>
          <p:nvPr/>
        </p:nvSpPr>
        <p:spPr>
          <a:xfrm>
            <a:off x="7505521" y="4752059"/>
            <a:ext cx="1988304" cy="5230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dirty="0">
                <a:latin typeface="Comic Sans MS" panose="030F0702030302020204" pitchFamily="66" charset="0"/>
                <a:ea typeface="宋体" panose="02010600030101010101" pitchFamily="2" charset="-122"/>
              </a:rPr>
              <a:t>时间复杂度</a:t>
            </a:r>
          </a:p>
        </p:txBody>
      </p:sp>
      <mc:AlternateContent xmlns:mc="http://schemas.openxmlformats.org/markup-compatibility/2006" xmlns:a14="http://schemas.microsoft.com/office/drawing/2010/main">
        <mc:Choice Requires="a14">
          <p:sp>
            <p:nvSpPr>
              <p:cNvPr id="70" name="矩形 69"/>
              <p:cNvSpPr/>
              <p:nvPr/>
            </p:nvSpPr>
            <p:spPr>
              <a:xfrm>
                <a:off x="7195901" y="5766810"/>
                <a:ext cx="5156165" cy="609398"/>
              </a:xfrm>
              <a:prstGeom prst="rect">
                <a:avLst/>
              </a:prstGeom>
            </p:spPr>
            <p:txBody>
              <a:bodyPr wrap="square">
                <a:spAutoFit/>
              </a:bodyPr>
              <a:lstStyle/>
              <a:p>
                <a:pPr lvl="0" algn="just" defTabSz="586060">
                  <a:lnSpc>
                    <a:spcPct val="120000"/>
                  </a:lnSpc>
                  <a:spcBef>
                    <a:spcPts val="600"/>
                  </a:spcBef>
                  <a:spcAft>
                    <a:spcPts val="600"/>
                  </a:spcAft>
                </a:pPr>
                <a:r>
                  <a:rPr lang="en-US" altLang="zh-CN" sz="2800" b="1" dirty="0">
                    <a:solidFill>
                      <a:prstClr val="black"/>
                    </a:solidFill>
                    <a:latin typeface="Calibri" panose="020F0502020204030204" pitchFamily="34" charset="0"/>
                  </a:rPr>
                  <a:t>d</a:t>
                </a:r>
                <a:r>
                  <a:rPr lang="zh-CN" altLang="en-US" sz="2800" b="1" dirty="0">
                    <a:solidFill>
                      <a:prstClr val="black"/>
                    </a:solidFill>
                    <a:latin typeface="Calibri" panose="020F0502020204030204" pitchFamily="34" charset="0"/>
                  </a:rPr>
                  <a:t>≈</a:t>
                </a:r>
                <a14:m>
                  <m:oMath xmlns:m="http://schemas.openxmlformats.org/officeDocument/2006/math">
                    <m:d>
                      <m:dPr>
                        <m:begChr m:val="⌈"/>
                        <m:endChr m:val="⌉"/>
                        <m:ctrlPr>
                          <a:rPr lang="zh-CN" altLang="zh-CN" sz="2800" b="1" i="1">
                            <a:solidFill>
                              <a:srgbClr val="FF0000"/>
                            </a:solidFill>
                            <a:latin typeface="Cambria Math" panose="02040503050406030204" pitchFamily="18" charset="0"/>
                          </a:rPr>
                        </m:ctrlPr>
                      </m:dPr>
                      <m:e>
                        <m:r>
                          <m:rPr>
                            <m:sty m:val="p"/>
                          </m:rPr>
                          <a:rPr lang="en-US" altLang="zh-CN" sz="2800" b="1">
                            <a:solidFill>
                              <a:srgbClr val="FF0000"/>
                            </a:solidFill>
                            <a:latin typeface="Cambria Math"/>
                          </a:rPr>
                          <m:t>l</m:t>
                        </m:r>
                        <m:r>
                          <m:rPr>
                            <m:sty m:val="p"/>
                          </m:rPr>
                          <a:rPr lang="en-US" altLang="zh-CN" sz="2800" b="1" i="1">
                            <a:solidFill>
                              <a:srgbClr val="FF0000"/>
                            </a:solidFill>
                            <a:latin typeface="Cambria Math" panose="02040503050406030204" pitchFamily="18" charset="0"/>
                          </a:rPr>
                          <m:t>o</m:t>
                        </m:r>
                        <m:r>
                          <m:rPr>
                            <m:sty m:val="p"/>
                          </m:rPr>
                          <a:rPr lang="en-US" altLang="zh-CN" sz="2800" b="1">
                            <a:solidFill>
                              <a:srgbClr val="FF0000"/>
                            </a:solidFill>
                            <a:latin typeface="Cambria Math"/>
                          </a:rPr>
                          <m:t>g</m:t>
                        </m:r>
                        <m:r>
                          <a:rPr lang="en-US" altLang="zh-CN" sz="2800" b="1" i="1">
                            <a:solidFill>
                              <a:srgbClr val="FF0000"/>
                            </a:solidFill>
                            <a:latin typeface="Cambria Math"/>
                          </a:rPr>
                          <m:t>(</m:t>
                        </m:r>
                        <m:r>
                          <a:rPr lang="en-US" altLang="zh-CN" sz="2800" b="1" i="1">
                            <a:solidFill>
                              <a:srgbClr val="FF0000"/>
                            </a:solidFill>
                            <a:latin typeface="Cambria Math"/>
                          </a:rPr>
                          <m:t>𝟐</m:t>
                        </m:r>
                        <m:r>
                          <a:rPr lang="en-US" altLang="zh-CN" sz="2800" b="1" i="1">
                            <a:solidFill>
                              <a:srgbClr val="FF0000"/>
                            </a:solidFill>
                            <a:latin typeface="Cambria Math"/>
                          </a:rPr>
                          <m:t>𝒏</m:t>
                        </m:r>
                        <m:r>
                          <a:rPr lang="en-US" altLang="zh-CN" sz="2800" b="1" i="1">
                            <a:solidFill>
                              <a:srgbClr val="FF0000"/>
                            </a:solidFill>
                            <a:latin typeface="Cambria Math"/>
                          </a:rPr>
                          <m:t>)</m:t>
                        </m:r>
                      </m:e>
                    </m:d>
                  </m:oMath>
                </a14:m>
                <a:r>
                  <a:rPr lang="zh-CN" altLang="en-US" sz="2800" b="1" dirty="0">
                    <a:solidFill>
                      <a:prstClr val="black"/>
                    </a:solidFill>
                    <a:latin typeface="Calibri" panose="020F0502020204030204" pitchFamily="34" charset="0"/>
                  </a:rPr>
                  <a:t>，即</a:t>
                </a:r>
                <a14:m>
                  <m:oMath xmlns:m="http://schemas.openxmlformats.org/officeDocument/2006/math">
                    <m:d>
                      <m:dPr>
                        <m:begChr m:val="⌈"/>
                        <m:endChr m:val="⌉"/>
                        <m:ctrlPr>
                          <a:rPr lang="zh-CN" altLang="zh-CN" sz="2800" b="1" i="1">
                            <a:solidFill>
                              <a:srgbClr val="FF0000"/>
                            </a:solidFill>
                            <a:latin typeface="Cambria Math" panose="02040503050406030204" pitchFamily="18" charset="0"/>
                          </a:rPr>
                        </m:ctrlPr>
                      </m:dPr>
                      <m:e>
                        <m:r>
                          <m:rPr>
                            <m:sty m:val="p"/>
                          </m:rPr>
                          <a:rPr lang="en-US" altLang="zh-CN" sz="2800" b="1">
                            <a:solidFill>
                              <a:srgbClr val="FF0000"/>
                            </a:solidFill>
                            <a:latin typeface="Cambria Math"/>
                          </a:rPr>
                          <m:t>l</m:t>
                        </m:r>
                        <m:r>
                          <m:rPr>
                            <m:sty m:val="p"/>
                          </m:rPr>
                          <a:rPr lang="en-US" altLang="zh-CN" sz="2800" b="1" i="1">
                            <a:solidFill>
                              <a:srgbClr val="FF0000"/>
                            </a:solidFill>
                            <a:latin typeface="Cambria Math" panose="02040503050406030204" pitchFamily="18" charset="0"/>
                          </a:rPr>
                          <m:t>o</m:t>
                        </m:r>
                        <m:r>
                          <m:rPr>
                            <m:sty m:val="p"/>
                          </m:rPr>
                          <a:rPr lang="en-US" altLang="zh-CN" sz="2800" b="1">
                            <a:solidFill>
                              <a:srgbClr val="FF0000"/>
                            </a:solidFill>
                            <a:latin typeface="Cambria Math"/>
                          </a:rPr>
                          <m:t>g</m:t>
                        </m:r>
                        <m:r>
                          <a:rPr lang="en-US" altLang="zh-CN" sz="2800" b="1" i="1">
                            <a:solidFill>
                              <a:srgbClr val="FF0000"/>
                            </a:solidFill>
                            <a:latin typeface="Cambria Math"/>
                          </a:rPr>
                          <m:t>𝒏</m:t>
                        </m:r>
                      </m:e>
                    </m:d>
                    <m:r>
                      <a:rPr lang="en-US" altLang="zh-CN" sz="2800" b="1" i="1">
                        <a:solidFill>
                          <a:srgbClr val="FF0000"/>
                        </a:solidFill>
                        <a:latin typeface="Cambria Math"/>
                      </a:rPr>
                      <m:t> +</m:t>
                    </m:r>
                  </m:oMath>
                </a14:m>
                <a:r>
                  <a:rPr lang="en-US" altLang="zh-CN" sz="2800" b="1" dirty="0">
                    <a:solidFill>
                      <a:prstClr val="black"/>
                    </a:solidFill>
                    <a:latin typeface="Calibri" panose="020F0502020204030204" pitchFamily="34" charset="0"/>
                  </a:rPr>
                  <a:t>1</a:t>
                </a:r>
              </a:p>
            </p:txBody>
          </p:sp>
        </mc:Choice>
        <mc:Fallback xmlns="">
          <p:sp>
            <p:nvSpPr>
              <p:cNvPr id="70" name="矩形 69"/>
              <p:cNvSpPr>
                <a:spLocks noRot="1" noChangeAspect="1" noMove="1" noResize="1" noEditPoints="1" noAdjustHandles="1" noChangeArrowheads="1" noChangeShapeType="1" noTextEdit="1"/>
              </p:cNvSpPr>
              <p:nvPr/>
            </p:nvSpPr>
            <p:spPr>
              <a:xfrm>
                <a:off x="7195901" y="5766810"/>
                <a:ext cx="5156165" cy="609398"/>
              </a:xfrm>
              <a:prstGeom prst="rect">
                <a:avLst/>
              </a:prstGeom>
              <a:blipFill>
                <a:blip r:embed="rId4"/>
                <a:stretch>
                  <a:fillRect l="-2364" t="-8000" b="-2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90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animBg="1"/>
      <p:bldP spid="68" grpId="0"/>
      <p:bldP spid="69" grpId="0"/>
      <p:bldP spid="7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679246" y="5216039"/>
            <a:ext cx="3383593" cy="707722"/>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t>(</a:t>
            </a:r>
            <a:r>
              <a:rPr lang="zh-CN" altLang="en-US" sz="2000"/>
              <a:t>成功时</a:t>
            </a:r>
            <a:r>
              <a:rPr lang="en-US" altLang="zh-CN" sz="2000"/>
              <a:t>)</a:t>
            </a:r>
            <a:r>
              <a:rPr lang="zh-CN" altLang="en-US" sz="2000" dirty="0"/>
              <a:t>平均</a:t>
            </a:r>
            <a:r>
              <a:rPr lang="zh-CN" altLang="en-US" sz="2000"/>
              <a:t>比较次数：</a:t>
            </a:r>
            <a:endParaRPr lang="en-US" altLang="zh-CN" sz="2000" dirty="0"/>
          </a:p>
          <a:p>
            <a:pPr eaLnBrk="1" hangingPunct="1">
              <a:spcBef>
                <a:spcPct val="0"/>
              </a:spcBef>
              <a:buFontTx/>
              <a:buNone/>
            </a:pPr>
            <a:r>
              <a:rPr lang="zh-CN" altLang="en-US" sz="2000" dirty="0">
                <a:sym typeface="Wingdings" panose="05000000000000000000" pitchFamily="2" charset="2"/>
              </a:rPr>
              <a:t> </a:t>
            </a:r>
            <a:r>
              <a:rPr lang="en-US" altLang="zh-CN" sz="2000" dirty="0">
                <a:sym typeface="Wingdings" panose="05000000000000000000" pitchFamily="2" charset="2"/>
              </a:rPr>
              <a:t>(</a:t>
            </a:r>
            <a:r>
              <a:rPr lang="zh-CN" altLang="en-US" sz="2000" dirty="0">
                <a:sym typeface="Wingdings" panose="05000000000000000000" pitchFamily="2" charset="2"/>
              </a:rPr>
              <a:t>不</a:t>
            </a:r>
            <a:r>
              <a:rPr lang="zh-CN" altLang="en-US" sz="2000">
                <a:sym typeface="Wingdings" panose="05000000000000000000" pitchFamily="2" charset="2"/>
              </a:rPr>
              <a:t>成功时</a:t>
            </a:r>
            <a:r>
              <a:rPr lang="en-US" altLang="zh-CN" sz="2000">
                <a:sym typeface="Wingdings" panose="05000000000000000000" pitchFamily="2" charset="2"/>
              </a:rPr>
              <a:t>)</a:t>
            </a:r>
            <a:r>
              <a:rPr lang="zh-CN" altLang="en-US" sz="2000" dirty="0">
                <a:sym typeface="Wingdings" panose="05000000000000000000" pitchFamily="2" charset="2"/>
              </a:rPr>
              <a:t>平均比较次数：</a:t>
            </a:r>
            <a:endParaRPr lang="en-US" altLang="zh-CN" sz="2000" dirty="0">
              <a:sym typeface="Wingdings" panose="05000000000000000000" pitchFamily="2" charset="2"/>
            </a:endParaRPr>
          </a:p>
        </p:txBody>
      </p:sp>
      <p:sp>
        <p:nvSpPr>
          <p:cNvPr id="14" name="TextBox 9"/>
          <p:cNvSpPr txBox="1"/>
          <p:nvPr/>
        </p:nvSpPr>
        <p:spPr>
          <a:xfrm>
            <a:off x="1665507" y="6081762"/>
            <a:ext cx="1987585" cy="5230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799" b="1">
                <a:latin typeface="Comic Sans MS" panose="030F0702030302020204" pitchFamily="66" charset="0"/>
                <a:ea typeface="宋体" panose="02010600030101010101" pitchFamily="2" charset="-122"/>
              </a:rPr>
              <a:t>时间复杂度</a:t>
            </a:r>
            <a:endParaRPr kumimoji="1" lang="zh-CN" altLang="en-US" sz="2799" b="1" dirty="0">
              <a:latin typeface="Comic Sans MS" panose="030F0702030302020204" pitchFamily="66" charset="0"/>
              <a:ea typeface="宋体" panose="02010600030101010101" pitchFamily="2" charset="-122"/>
            </a:endParaRPr>
          </a:p>
        </p:txBody>
      </p:sp>
      <p:sp>
        <p:nvSpPr>
          <p:cNvPr id="17" name="TextBox 159"/>
          <p:cNvSpPr txBox="1">
            <a:spLocks noChangeArrowheads="1"/>
          </p:cNvSpPr>
          <p:nvPr/>
        </p:nvSpPr>
        <p:spPr bwMode="auto">
          <a:xfrm>
            <a:off x="390555" y="1006589"/>
            <a:ext cx="1034810" cy="52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799"/>
              <a:t>1-10</a:t>
            </a:r>
            <a:endParaRPr lang="zh-CN" altLang="en-US" sz="2799" dirty="0"/>
          </a:p>
        </p:txBody>
      </p:sp>
      <p:graphicFrame>
        <p:nvGraphicFramePr>
          <p:cNvPr id="4" name="对象 3"/>
          <p:cNvGraphicFramePr>
            <a:graphicFrameLocks noChangeAspect="1"/>
          </p:cNvGraphicFramePr>
          <p:nvPr/>
        </p:nvGraphicFramePr>
        <p:xfrm>
          <a:off x="768642" y="117399"/>
          <a:ext cx="10185497" cy="5065021"/>
        </p:xfrm>
        <a:graphic>
          <a:graphicData uri="http://schemas.openxmlformats.org/presentationml/2006/ole">
            <mc:AlternateContent xmlns:mc="http://schemas.openxmlformats.org/markup-compatibility/2006">
              <mc:Choice xmlns:v="urn:schemas-microsoft-com:vml" Requires="v">
                <p:oleObj name="Visio" r:id="rId2" imgW="14820944" imgH="7382084" progId="Visio.Drawing.15">
                  <p:embed/>
                </p:oleObj>
              </mc:Choice>
              <mc:Fallback>
                <p:oleObj name="Visio" r:id="rId2" imgW="14820944" imgH="7382084" progId="Visio.Drawing.15">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42" y="117399"/>
                        <a:ext cx="10185497" cy="506502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矩形 4"/>
              <p:cNvSpPr/>
              <p:nvPr/>
            </p:nvSpPr>
            <p:spPr>
              <a:xfrm>
                <a:off x="4081884" y="5024897"/>
                <a:ext cx="4436855" cy="8468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ASL</m:t>
                          </m:r>
                        </m:e>
                        <m:sub/>
                      </m:sSub>
                      <m:r>
                        <a:rPr lang="zh-CN" altLang="en-US">
                          <a:latin typeface="Cambria Math" panose="02040503050406030204" pitchFamily="18" charset="0"/>
                        </a:rPr>
                        <m:t>=</m:t>
                      </m:r>
                      <m:nary>
                        <m:naryPr>
                          <m:chr m:val="∑"/>
                          <m:limLoc m:val="undOvr"/>
                          <m:ctrlPr>
                            <a:rPr lang="zh-CN" altLang="en-US" i="1">
                              <a:latin typeface="Cambria Math" panose="02040503050406030204" pitchFamily="18" charset="0"/>
                            </a:rPr>
                          </m:ctrlPr>
                        </m:naryPr>
                        <m:sub>
                          <m:r>
                            <m:rPr>
                              <m:sty m:val="p"/>
                            </m:rPr>
                            <a:rPr lang="zh-CN" altLang="en-US">
                              <a:latin typeface="Cambria Math" panose="02040503050406030204" pitchFamily="18" charset="0"/>
                            </a:rPr>
                            <m:t>i</m:t>
                          </m:r>
                          <m:r>
                            <a:rPr lang="zh-CN" altLang="en-US">
                              <a:latin typeface="Cambria Math" panose="02040503050406030204" pitchFamily="18" charset="0"/>
                            </a:rPr>
                            <m:t>=1</m:t>
                          </m:r>
                        </m:sub>
                        <m:sup>
                          <m:r>
                            <m:rPr>
                              <m:sty m:val="p"/>
                            </m:rPr>
                            <a:rPr lang="zh-CN" altLang="en-US">
                              <a:latin typeface="Cambria Math" panose="02040503050406030204" pitchFamily="18" charset="0"/>
                            </a:rPr>
                            <m:t>n</m:t>
                          </m:r>
                        </m:sup>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p</m:t>
                              </m:r>
                            </m:e>
                            <m:sub>
                              <m:r>
                                <m:rPr>
                                  <m:sty m:val="p"/>
                                </m:rPr>
                                <a:rPr lang="zh-CN" altLang="en-US">
                                  <a:latin typeface="Cambria Math" panose="02040503050406030204" pitchFamily="18" charset="0"/>
                                </a:rPr>
                                <m:t>i</m:t>
                              </m:r>
                            </m:sub>
                          </m:sSub>
                        </m:e>
                      </m:nary>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c</m:t>
                          </m:r>
                        </m:e>
                        <m:sub>
                          <m:r>
                            <m:rPr>
                              <m:sty m:val="p"/>
                            </m:rPr>
                            <a:rPr lang="zh-CN" altLang="en-US">
                              <a:latin typeface="Cambria Math" panose="02040503050406030204" pitchFamily="18" charset="0"/>
                            </a:rPr>
                            <m:t>i</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a:latin typeface="Cambria Math" panose="02040503050406030204" pitchFamily="18" charset="0"/>
                            </a:rPr>
                            <m:t>10</m:t>
                          </m:r>
                        </m:den>
                      </m:f>
                      <m:d>
                        <m:dPr>
                          <m:ctrlPr>
                            <a:rPr lang="zh-CN" altLang="en-US" i="1">
                              <a:latin typeface="Cambria Math" panose="02040503050406030204" pitchFamily="18" charset="0"/>
                            </a:rPr>
                          </m:ctrlPr>
                        </m:dPr>
                        <m:e>
                          <m:r>
                            <a:rPr lang="zh-CN" altLang="en-US">
                              <a:latin typeface="Cambria Math" panose="02040503050406030204" pitchFamily="18" charset="0"/>
                            </a:rPr>
                            <m:t>6∗4+4∗5</m:t>
                          </m:r>
                        </m:e>
                      </m:d>
                      <m:r>
                        <a:rPr lang="zh-CN" altLang="en-US">
                          <a:latin typeface="Cambria Math" panose="02040503050406030204" pitchFamily="18" charset="0"/>
                        </a:rPr>
                        <m:t>=4.4</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081884" y="5024897"/>
                <a:ext cx="4436855" cy="846831"/>
              </a:xfrm>
              <a:prstGeom prst="rect">
                <a:avLst/>
              </a:prstGeom>
              <a:blipFill>
                <a:blip r:embed="rId5"/>
                <a:stretch>
                  <a:fillRect/>
                </a:stretch>
              </a:blipFill>
            </p:spPr>
            <p:txBody>
              <a:bodyPr/>
              <a:lstStyle/>
              <a:p>
                <a:r>
                  <a:rPr lang="zh-CN" altLang="en-US">
                    <a:noFill/>
                  </a:rPr>
                  <a:t> </a:t>
                </a:r>
              </a:p>
            </p:txBody>
          </p:sp>
        </mc:Fallback>
      </mc:AlternateContent>
      <p:sp>
        <p:nvSpPr>
          <p:cNvPr id="9" name="TextBox 67"/>
          <p:cNvSpPr txBox="1"/>
          <p:nvPr/>
        </p:nvSpPr>
        <p:spPr>
          <a:xfrm>
            <a:off x="4449929" y="5960709"/>
            <a:ext cx="274597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FF0000"/>
                </a:solidFill>
              </a:rPr>
              <a:t>与树的高度相关</a:t>
            </a:r>
            <a:endParaRPr lang="en-US" altLang="zh-CN" sz="2400" dirty="0">
              <a:solidFill>
                <a:srgbClr val="FF0000"/>
              </a:solidFill>
            </a:endParaRPr>
          </a:p>
          <a:p>
            <a:r>
              <a:rPr lang="en-US" altLang="zh-CN" sz="2400" dirty="0">
                <a:solidFill>
                  <a:srgbClr val="FF0000"/>
                </a:solidFill>
              </a:rPr>
              <a:t>h=d+1</a:t>
            </a:r>
            <a:endParaRPr lang="zh-CN" altLang="en-US" sz="2400" dirty="0">
              <a:solidFill>
                <a:srgbClr val="FF0000"/>
              </a:solidFill>
            </a:endParaRPr>
          </a:p>
        </p:txBody>
      </p:sp>
      <mc:AlternateContent xmlns:mc="http://schemas.openxmlformats.org/markup-compatibility/2006" xmlns:a14="http://schemas.microsoft.com/office/drawing/2010/main">
        <mc:Choice Requires="a14">
          <p:sp>
            <p:nvSpPr>
              <p:cNvPr id="11" name="矩形 10"/>
              <p:cNvSpPr/>
              <p:nvPr/>
            </p:nvSpPr>
            <p:spPr>
              <a:xfrm>
                <a:off x="7195901" y="5766810"/>
                <a:ext cx="5156165" cy="609398"/>
              </a:xfrm>
              <a:prstGeom prst="rect">
                <a:avLst/>
              </a:prstGeom>
            </p:spPr>
            <p:txBody>
              <a:bodyPr wrap="square">
                <a:spAutoFit/>
              </a:bodyPr>
              <a:lstStyle/>
              <a:p>
                <a:pPr lvl="0" algn="just" defTabSz="586060">
                  <a:lnSpc>
                    <a:spcPct val="120000"/>
                  </a:lnSpc>
                  <a:spcBef>
                    <a:spcPts val="600"/>
                  </a:spcBef>
                  <a:spcAft>
                    <a:spcPts val="600"/>
                  </a:spcAft>
                </a:pPr>
                <a:r>
                  <a:rPr lang="en-US" altLang="zh-CN" sz="2800" b="1" dirty="0">
                    <a:solidFill>
                      <a:prstClr val="black"/>
                    </a:solidFill>
                    <a:latin typeface="Calibri" panose="020F0502020204030204" pitchFamily="34" charset="0"/>
                  </a:rPr>
                  <a:t>d</a:t>
                </a:r>
                <a:r>
                  <a:rPr lang="zh-CN" altLang="en-US" sz="2800" b="1" dirty="0">
                    <a:solidFill>
                      <a:prstClr val="black"/>
                    </a:solidFill>
                    <a:latin typeface="Calibri" panose="020F0502020204030204" pitchFamily="34" charset="0"/>
                  </a:rPr>
                  <a:t>≈</a:t>
                </a:r>
                <a14:m>
                  <m:oMath xmlns:m="http://schemas.openxmlformats.org/officeDocument/2006/math">
                    <m:d>
                      <m:dPr>
                        <m:begChr m:val="⌈"/>
                        <m:endChr m:val="⌉"/>
                        <m:ctrlPr>
                          <a:rPr lang="zh-CN" altLang="zh-CN" sz="2800" b="1" i="1">
                            <a:solidFill>
                              <a:srgbClr val="FF0000"/>
                            </a:solidFill>
                            <a:latin typeface="Cambria Math" panose="02040503050406030204" pitchFamily="18" charset="0"/>
                          </a:rPr>
                        </m:ctrlPr>
                      </m:dPr>
                      <m:e>
                        <m:r>
                          <m:rPr>
                            <m:sty m:val="p"/>
                          </m:rPr>
                          <a:rPr lang="en-US" altLang="zh-CN" sz="2800" b="1">
                            <a:solidFill>
                              <a:srgbClr val="FF0000"/>
                            </a:solidFill>
                            <a:latin typeface="Cambria Math"/>
                          </a:rPr>
                          <m:t>l</m:t>
                        </m:r>
                        <m:r>
                          <m:rPr>
                            <m:sty m:val="p"/>
                          </m:rPr>
                          <a:rPr lang="en-US" altLang="zh-CN" sz="2800" b="1" i="1">
                            <a:solidFill>
                              <a:srgbClr val="FF0000"/>
                            </a:solidFill>
                            <a:latin typeface="Cambria Math" panose="02040503050406030204" pitchFamily="18" charset="0"/>
                          </a:rPr>
                          <m:t>o</m:t>
                        </m:r>
                        <m:r>
                          <m:rPr>
                            <m:sty m:val="p"/>
                          </m:rPr>
                          <a:rPr lang="en-US" altLang="zh-CN" sz="2800" b="1">
                            <a:solidFill>
                              <a:srgbClr val="FF0000"/>
                            </a:solidFill>
                            <a:latin typeface="Cambria Math"/>
                          </a:rPr>
                          <m:t>g</m:t>
                        </m:r>
                        <m:r>
                          <a:rPr lang="en-US" altLang="zh-CN" sz="2800" b="1" i="1">
                            <a:solidFill>
                              <a:srgbClr val="FF0000"/>
                            </a:solidFill>
                            <a:latin typeface="Cambria Math"/>
                          </a:rPr>
                          <m:t>(</m:t>
                        </m:r>
                        <m:r>
                          <a:rPr lang="en-US" altLang="zh-CN" sz="2800" b="1" i="1">
                            <a:solidFill>
                              <a:srgbClr val="FF0000"/>
                            </a:solidFill>
                            <a:latin typeface="Cambria Math"/>
                          </a:rPr>
                          <m:t>𝟐</m:t>
                        </m:r>
                        <m:r>
                          <a:rPr lang="en-US" altLang="zh-CN" sz="2800" b="1" i="1">
                            <a:solidFill>
                              <a:srgbClr val="FF0000"/>
                            </a:solidFill>
                            <a:latin typeface="Cambria Math"/>
                          </a:rPr>
                          <m:t>𝒏</m:t>
                        </m:r>
                        <m:r>
                          <a:rPr lang="en-US" altLang="zh-CN" sz="2800" b="1" i="1">
                            <a:solidFill>
                              <a:srgbClr val="FF0000"/>
                            </a:solidFill>
                            <a:latin typeface="Cambria Math"/>
                          </a:rPr>
                          <m:t>)</m:t>
                        </m:r>
                      </m:e>
                    </m:d>
                  </m:oMath>
                </a14:m>
                <a:r>
                  <a:rPr lang="zh-CN" altLang="en-US" sz="2800" b="1" dirty="0">
                    <a:solidFill>
                      <a:prstClr val="black"/>
                    </a:solidFill>
                    <a:latin typeface="Calibri" panose="020F0502020204030204" pitchFamily="34" charset="0"/>
                  </a:rPr>
                  <a:t>，即</a:t>
                </a:r>
                <a14:m>
                  <m:oMath xmlns:m="http://schemas.openxmlformats.org/officeDocument/2006/math">
                    <m:d>
                      <m:dPr>
                        <m:begChr m:val="⌈"/>
                        <m:endChr m:val="⌉"/>
                        <m:ctrlPr>
                          <a:rPr lang="zh-CN" altLang="zh-CN" sz="2800" b="1" i="1">
                            <a:solidFill>
                              <a:srgbClr val="FF0000"/>
                            </a:solidFill>
                            <a:latin typeface="Cambria Math" panose="02040503050406030204" pitchFamily="18" charset="0"/>
                          </a:rPr>
                        </m:ctrlPr>
                      </m:dPr>
                      <m:e>
                        <m:r>
                          <m:rPr>
                            <m:sty m:val="p"/>
                          </m:rPr>
                          <a:rPr lang="en-US" altLang="zh-CN" sz="2800" b="1">
                            <a:solidFill>
                              <a:srgbClr val="FF0000"/>
                            </a:solidFill>
                            <a:latin typeface="Cambria Math"/>
                          </a:rPr>
                          <m:t>l</m:t>
                        </m:r>
                        <m:r>
                          <m:rPr>
                            <m:sty m:val="p"/>
                          </m:rPr>
                          <a:rPr lang="en-US" altLang="zh-CN" sz="2800" b="1" i="1">
                            <a:solidFill>
                              <a:srgbClr val="FF0000"/>
                            </a:solidFill>
                            <a:latin typeface="Cambria Math" panose="02040503050406030204" pitchFamily="18" charset="0"/>
                          </a:rPr>
                          <m:t>o</m:t>
                        </m:r>
                        <m:r>
                          <m:rPr>
                            <m:sty m:val="p"/>
                          </m:rPr>
                          <a:rPr lang="en-US" altLang="zh-CN" sz="2800" b="1">
                            <a:solidFill>
                              <a:srgbClr val="FF0000"/>
                            </a:solidFill>
                            <a:latin typeface="Cambria Math"/>
                          </a:rPr>
                          <m:t>g</m:t>
                        </m:r>
                        <m:r>
                          <a:rPr lang="en-US" altLang="zh-CN" sz="2800" b="1" i="1">
                            <a:solidFill>
                              <a:srgbClr val="FF0000"/>
                            </a:solidFill>
                            <a:latin typeface="Cambria Math"/>
                          </a:rPr>
                          <m:t>𝒏</m:t>
                        </m:r>
                      </m:e>
                    </m:d>
                    <m:r>
                      <a:rPr lang="en-US" altLang="zh-CN" sz="2800" b="1" i="1">
                        <a:solidFill>
                          <a:srgbClr val="FF0000"/>
                        </a:solidFill>
                        <a:latin typeface="Cambria Math"/>
                      </a:rPr>
                      <m:t> +</m:t>
                    </m:r>
                  </m:oMath>
                </a14:m>
                <a:r>
                  <a:rPr lang="en-US" altLang="zh-CN" sz="2800" b="1" dirty="0">
                    <a:solidFill>
                      <a:prstClr val="black"/>
                    </a:solidFill>
                    <a:latin typeface="Calibri" panose="020F0502020204030204" pitchFamily="34" charset="0"/>
                  </a:rPr>
                  <a:t>1</a:t>
                </a:r>
              </a:p>
            </p:txBody>
          </p:sp>
        </mc:Choice>
        <mc:Fallback xmlns="">
          <p:sp>
            <p:nvSpPr>
              <p:cNvPr id="11" name="矩形 10"/>
              <p:cNvSpPr>
                <a:spLocks noRot="1" noChangeAspect="1" noMove="1" noResize="1" noEditPoints="1" noAdjustHandles="1" noChangeArrowheads="1" noChangeShapeType="1" noTextEdit="1"/>
              </p:cNvSpPr>
              <p:nvPr/>
            </p:nvSpPr>
            <p:spPr>
              <a:xfrm>
                <a:off x="7195901" y="5766810"/>
                <a:ext cx="5156165" cy="609398"/>
              </a:xfrm>
              <a:prstGeom prst="rect">
                <a:avLst/>
              </a:prstGeom>
              <a:blipFill>
                <a:blip r:embed="rId6"/>
                <a:stretch>
                  <a:fillRect l="-2364" t="-8000" b="-2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24985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5" grpId="0"/>
      <p:bldP spid="9"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552667" y="981295"/>
                <a:ext cx="10942683" cy="5471341"/>
              </a:xfrm>
            </p:spPr>
            <p:txBody>
              <a:bodyPr>
                <a:noAutofit/>
              </a:bodyPr>
              <a:lstStyle/>
              <a:p>
                <a:pPr>
                  <a:lnSpc>
                    <a:spcPct val="120000"/>
                  </a:lnSpc>
                  <a:spcBef>
                    <a:spcPts val="600"/>
                  </a:spcBef>
                  <a:spcAft>
                    <a:spcPts val="600"/>
                  </a:spcAft>
                </a:pPr>
                <a:r>
                  <a:rPr lang="zh-CN" altLang="en-US" sz="2400" dirty="0"/>
                  <a:t>每次比较之后，左右子表基本均匀二分，比较树左右基本对称，除了最下层的结点，每一层上的结点都从左到右依次分布。</a:t>
                </a:r>
                <a:endParaRPr lang="en-US" altLang="zh-CN" sz="2400" dirty="0"/>
              </a:p>
              <a:p>
                <a:pPr>
                  <a:lnSpc>
                    <a:spcPct val="120000"/>
                  </a:lnSpc>
                  <a:spcBef>
                    <a:spcPts val="600"/>
                  </a:spcBef>
                  <a:spcAft>
                    <a:spcPts val="600"/>
                  </a:spcAft>
                </a:pPr>
                <a:r>
                  <a:rPr lang="zh-CN" altLang="en-US" sz="2400" dirty="0"/>
                  <a:t>设根结点处于</a:t>
                </a:r>
                <a:r>
                  <a:rPr lang="en-US" altLang="zh-CN" sz="2400" dirty="0"/>
                  <a:t>0</a:t>
                </a:r>
                <a:r>
                  <a:rPr lang="zh-CN" altLang="en-US" sz="2400" dirty="0"/>
                  <a:t>层，在</a:t>
                </a:r>
                <a:r>
                  <a:rPr lang="en-US" altLang="zh-CN" sz="2400" dirty="0"/>
                  <a:t>0</a:t>
                </a:r>
                <a:r>
                  <a:rPr lang="zh-CN" altLang="en-US" sz="2400" dirty="0"/>
                  <a:t>层有</a:t>
                </a:r>
                <a:r>
                  <a:rPr lang="en-US" altLang="zh-CN" sz="2400" dirty="0"/>
                  <a:t>1</a:t>
                </a:r>
                <a:r>
                  <a:rPr lang="zh-CN" altLang="en-US" sz="2400" dirty="0"/>
                  <a:t>个结点，在</a:t>
                </a:r>
                <a:r>
                  <a:rPr lang="en-US" altLang="zh-CN" sz="2400" dirty="0"/>
                  <a:t>1</a:t>
                </a:r>
                <a:r>
                  <a:rPr lang="zh-CN" altLang="en-US" sz="2400" dirty="0"/>
                  <a:t>层有</a:t>
                </a:r>
                <a:r>
                  <a:rPr lang="en-US" altLang="zh-CN" sz="2400" dirty="0"/>
                  <a:t>2</a:t>
                </a:r>
                <a:r>
                  <a:rPr lang="zh-CN" altLang="en-US" sz="2400" dirty="0"/>
                  <a:t>个结点，在</a:t>
                </a:r>
                <a:r>
                  <a:rPr lang="en-US" altLang="zh-CN" sz="2400" dirty="0"/>
                  <a:t>2</a:t>
                </a:r>
                <a:r>
                  <a:rPr lang="zh-CN" altLang="en-US" sz="2400" dirty="0"/>
                  <a:t>层有</a:t>
                </a:r>
                <a:r>
                  <a:rPr lang="en-US" altLang="zh-CN" sz="2400" dirty="0"/>
                  <a:t>4</a:t>
                </a:r>
                <a:r>
                  <a:rPr lang="zh-CN" altLang="en-US" sz="2400" dirty="0"/>
                  <a:t>个结点，</a:t>
                </a:r>
                <a:r>
                  <a:rPr lang="en-US" altLang="zh-CN" sz="2400" dirty="0"/>
                  <a:t>….</a:t>
                </a:r>
                <a:r>
                  <a:rPr lang="zh-CN" altLang="en-US" sz="2400" dirty="0"/>
                  <a:t>在</a:t>
                </a:r>
                <a:r>
                  <a:rPr lang="en-US" altLang="zh-CN" sz="2400" dirty="0" err="1"/>
                  <a:t>i</a:t>
                </a:r>
                <a:r>
                  <a:rPr lang="zh-CN" altLang="en-US" sz="2400" dirty="0"/>
                  <a:t>层有</a:t>
                </a:r>
                <a:r>
                  <a:rPr lang="en-US" altLang="zh-CN" sz="2400" dirty="0"/>
                  <a:t>2</a:t>
                </a:r>
                <a:r>
                  <a:rPr lang="en-US" altLang="zh-CN" sz="2400" baseline="30000" dirty="0"/>
                  <a:t>i</a:t>
                </a:r>
                <a:r>
                  <a:rPr lang="zh-CN" altLang="en-US" sz="2400" dirty="0"/>
                  <a:t>个结点，</a:t>
                </a:r>
                <a:r>
                  <a:rPr lang="en-US" altLang="zh-CN" sz="2400" dirty="0"/>
                  <a:t>…</a:t>
                </a:r>
                <a:r>
                  <a:rPr lang="zh-CN" altLang="en-US" sz="2400" dirty="0"/>
                  <a:t>。即具有</a:t>
                </a:r>
                <a:r>
                  <a:rPr lang="en-US" altLang="zh-CN" sz="2400" dirty="0"/>
                  <a:t>m</a:t>
                </a:r>
                <a:r>
                  <a:rPr lang="zh-CN" altLang="en-US" sz="2400" dirty="0"/>
                  <a:t>个结点且结点全满的一层，它的层次</a:t>
                </a:r>
                <a:r>
                  <a:rPr lang="en-US" altLang="zh-CN" sz="2400" dirty="0"/>
                  <a:t>d</a:t>
                </a:r>
                <a:r>
                  <a:rPr lang="zh-CN" altLang="en-US" sz="2400" dirty="0"/>
                  <a:t>应为</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a:latin typeface="Cambria Math"/>
                          </a:rPr>
                          <m:t>2</m:t>
                        </m:r>
                      </m:sub>
                    </m:sSub>
                    <m:r>
                      <m:rPr>
                        <m:sty m:val="p"/>
                      </m:rPr>
                      <a:rPr lang="en-US" altLang="zh-CN" sz="2400">
                        <a:latin typeface="Cambria Math"/>
                      </a:rPr>
                      <m:t>m</m:t>
                    </m:r>
                  </m:oMath>
                </a14:m>
                <a:r>
                  <a:rPr lang="zh-CN" altLang="en-US" sz="2400" dirty="0"/>
                  <a:t>。</a:t>
                </a:r>
                <a:endParaRPr lang="en-US" altLang="zh-CN" sz="2400" dirty="0"/>
              </a:p>
              <a:p>
                <a:pPr>
                  <a:lnSpc>
                    <a:spcPct val="120000"/>
                  </a:lnSpc>
                  <a:spcBef>
                    <a:spcPts val="600"/>
                  </a:spcBef>
                  <a:spcAft>
                    <a:spcPts val="600"/>
                  </a:spcAft>
                </a:pPr>
                <a:r>
                  <a:rPr lang="zh-CN" altLang="en-US" sz="2400" dirty="0"/>
                  <a:t>叶子结点表示查找成功和不成功的所有情况，二分查找</a:t>
                </a:r>
                <a:r>
                  <a:rPr lang="en-US" altLang="zh-CN" sz="2400" dirty="0"/>
                  <a:t>1</a:t>
                </a:r>
                <a:r>
                  <a:rPr lang="zh-CN" altLang="en-US" sz="2400" dirty="0"/>
                  <a:t>算法叶结点总数为</a:t>
                </a:r>
                <a:r>
                  <a:rPr lang="en-US" altLang="zh-CN" sz="2400" dirty="0"/>
                  <a:t>2n</a:t>
                </a:r>
                <a:r>
                  <a:rPr lang="zh-CN" altLang="en-US" sz="2400" dirty="0"/>
                  <a:t>个。</a:t>
                </a:r>
                <a:endParaRPr lang="en-US" altLang="zh-CN" sz="2400" dirty="0"/>
              </a:p>
              <a:p>
                <a:pPr>
                  <a:lnSpc>
                    <a:spcPct val="120000"/>
                  </a:lnSpc>
                  <a:spcBef>
                    <a:spcPts val="600"/>
                  </a:spcBef>
                  <a:spcAft>
                    <a:spcPts val="600"/>
                  </a:spcAft>
                </a:pPr>
                <a:r>
                  <a:rPr lang="zh-CN" altLang="zh-CN" sz="2400" dirty="0"/>
                  <a:t>这些叶子结点都分布在最下面的两层。假设所有的叶子结点都分布在最下层，则该层的层次为</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a:latin typeface="Cambria Math"/>
                          </a:rPr>
                          <m:t>2</m:t>
                        </m:r>
                      </m:sub>
                    </m:sSub>
                    <m:r>
                      <a:rPr lang="en-US" altLang="zh-CN" sz="2400">
                        <a:latin typeface="Cambria Math"/>
                      </a:rPr>
                      <m:t>(2</m:t>
                    </m:r>
                    <m:r>
                      <m:rPr>
                        <m:sty m:val="p"/>
                      </m:rPr>
                      <a:rPr lang="en-US" altLang="zh-CN" sz="2400">
                        <a:latin typeface="Cambria Math"/>
                      </a:rPr>
                      <m:t>n</m:t>
                    </m:r>
                    <m:r>
                      <a:rPr lang="en-US" altLang="zh-CN" sz="2400">
                        <a:latin typeface="Cambria Math"/>
                      </a:rPr>
                      <m:t>)</m:t>
                    </m:r>
                  </m:oMath>
                </a14:m>
                <a:r>
                  <a:rPr lang="zh-CN" altLang="zh-CN" sz="2400" dirty="0"/>
                  <a:t>，即</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a:latin typeface="Cambria Math"/>
                          </a:rPr>
                          <m:t>2</m:t>
                        </m:r>
                      </m:sub>
                    </m:sSub>
                    <m:r>
                      <m:rPr>
                        <m:sty m:val="p"/>
                      </m:rPr>
                      <a:rPr lang="en-US" altLang="zh-CN" sz="2400">
                        <a:latin typeface="Cambria Math"/>
                      </a:rPr>
                      <m:t>n</m:t>
                    </m:r>
                    <m:r>
                      <a:rPr lang="en-US" altLang="zh-CN" sz="2400">
                        <a:latin typeface="Cambria Math"/>
                      </a:rPr>
                      <m:t>+1</m:t>
                    </m:r>
                  </m:oMath>
                </a14:m>
                <a:r>
                  <a:rPr lang="zh-CN" altLang="zh-CN" sz="2400" dirty="0"/>
                  <a:t>，因此从根走到叶子，需要比较的结点数为</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a:latin typeface="Cambria Math"/>
                          </a:rPr>
                          <m:t>2</m:t>
                        </m:r>
                      </m:sub>
                    </m:sSub>
                    <m:r>
                      <m:rPr>
                        <m:sty m:val="p"/>
                      </m:rPr>
                      <a:rPr lang="en-US" altLang="zh-CN" sz="2400">
                        <a:latin typeface="Cambria Math"/>
                      </a:rPr>
                      <m:t>n</m:t>
                    </m:r>
                    <m:r>
                      <a:rPr lang="en-US" altLang="zh-CN" sz="2400">
                        <a:latin typeface="Cambria Math"/>
                      </a:rPr>
                      <m:t>+1</m:t>
                    </m:r>
                  </m:oMath>
                </a14:m>
                <a:r>
                  <a:rPr lang="zh-CN" altLang="zh-CN" sz="2400" dirty="0"/>
                  <a:t>，比较次数也为</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a:rPr>
                          <m:t>log</m:t>
                        </m:r>
                      </m:e>
                      <m:sub>
                        <m:r>
                          <a:rPr lang="en-US" altLang="zh-CN" sz="2400">
                            <a:latin typeface="Cambria Math"/>
                          </a:rPr>
                          <m:t>2</m:t>
                        </m:r>
                      </m:sub>
                    </m:sSub>
                    <m:r>
                      <m:rPr>
                        <m:sty m:val="p"/>
                      </m:rPr>
                      <a:rPr lang="en-US" altLang="zh-CN" sz="2400">
                        <a:latin typeface="Cambria Math"/>
                      </a:rPr>
                      <m:t>n</m:t>
                    </m:r>
                    <m:r>
                      <a:rPr lang="en-US" altLang="zh-CN" sz="2400">
                        <a:latin typeface="Cambria Math"/>
                      </a:rPr>
                      <m:t>+1</m:t>
                    </m:r>
                  </m:oMath>
                </a14:m>
                <a:r>
                  <a:rPr lang="zh-CN" altLang="zh-CN" sz="2400" dirty="0"/>
                  <a:t>。</a:t>
                </a:r>
                <a:endParaRPr lang="en-US" altLang="zh-CN" sz="2400"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552667" y="981295"/>
                <a:ext cx="10942683" cy="5471341"/>
              </a:xfrm>
              <a:blipFill>
                <a:blip r:embed="rId2"/>
                <a:stretch>
                  <a:fillRect l="-780" t="-668" r="-3565"/>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dirty="0">
                <a:solidFill>
                  <a:srgbClr val="FF0000"/>
                </a:solidFill>
              </a:rPr>
              <a:t>性能分析</a:t>
            </a:r>
          </a:p>
        </p:txBody>
      </p:sp>
    </p:spTree>
    <p:extLst>
      <p:ext uri="{BB962C8B-B14F-4D97-AF65-F5344CB8AC3E}">
        <p14:creationId xmlns:p14="http://schemas.microsoft.com/office/powerpoint/2010/main" val="2904003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lstStyle/>
              <a:p>
                <a:r>
                  <a:rPr lang="zh-CN" altLang="zh-CN" sz="3199" dirty="0"/>
                  <a:t>如果叶子结点分布在最下面的两层，则这棵树的最大层次为</a:t>
                </a:r>
                <a14:m>
                  <m:oMath xmlns:m="http://schemas.openxmlformats.org/officeDocument/2006/math">
                    <m:d>
                      <m:dPr>
                        <m:begChr m:val="⌈"/>
                        <m:endChr m:val="⌉"/>
                        <m:ctrlPr>
                          <a:rPr lang="zh-CN" altLang="zh-CN" sz="3199" i="1">
                            <a:latin typeface="Cambria Math" panose="02040503050406030204" pitchFamily="18" charset="0"/>
                          </a:rPr>
                        </m:ctrlPr>
                      </m:dPr>
                      <m:e>
                        <m:sSub>
                          <m:sSubPr>
                            <m:ctrlPr>
                              <a:rPr lang="zh-CN" altLang="zh-CN" sz="3199" i="1">
                                <a:latin typeface="Cambria Math" panose="02040503050406030204" pitchFamily="18" charset="0"/>
                              </a:rPr>
                            </m:ctrlPr>
                          </m:sSubPr>
                          <m:e>
                            <m:r>
                              <m:rPr>
                                <m:sty m:val="p"/>
                              </m:rPr>
                              <a:rPr lang="en-US" altLang="zh-CN" sz="3199">
                                <a:latin typeface="Cambria Math"/>
                              </a:rPr>
                              <m:t>log</m:t>
                            </m:r>
                          </m:e>
                          <m:sub>
                            <m:r>
                              <a:rPr lang="en-US" altLang="zh-CN" sz="3199">
                                <a:latin typeface="Cambria Math"/>
                              </a:rPr>
                              <m:t>2</m:t>
                            </m:r>
                          </m:sub>
                        </m:sSub>
                        <m:r>
                          <m:rPr>
                            <m:sty m:val="p"/>
                          </m:rPr>
                          <a:rPr lang="en-US" altLang="zh-CN" sz="3199">
                            <a:latin typeface="Cambria Math"/>
                          </a:rPr>
                          <m:t>n</m:t>
                        </m:r>
                        <m:r>
                          <a:rPr lang="en-US" altLang="zh-CN" sz="3199">
                            <a:latin typeface="Cambria Math"/>
                          </a:rPr>
                          <m:t>+1</m:t>
                        </m:r>
                      </m:e>
                    </m:d>
                  </m:oMath>
                </a14:m>
                <a:r>
                  <a:rPr lang="zh-CN" altLang="zh-CN" sz="3199" dirty="0"/>
                  <a:t>，如</a:t>
                </a:r>
                <a:r>
                  <a:rPr lang="en-US" altLang="zh-CN" sz="3199" dirty="0"/>
                  <a:t>n=10</a:t>
                </a:r>
                <a:r>
                  <a:rPr lang="zh-CN" altLang="zh-CN" sz="3199" dirty="0"/>
                  <a:t>时，该二叉树的最大层次为</a:t>
                </a:r>
                <a:r>
                  <a:rPr lang="en-US" altLang="zh-CN" sz="3199" dirty="0"/>
                  <a:t>5</a:t>
                </a:r>
                <a:r>
                  <a:rPr lang="zh-CN" altLang="zh-CN" sz="3199" dirty="0"/>
                  <a:t>。</a:t>
                </a:r>
              </a:p>
              <a:p>
                <a:pPr>
                  <a:lnSpc>
                    <a:spcPct val="120000"/>
                  </a:lnSpc>
                  <a:spcBef>
                    <a:spcPts val="600"/>
                  </a:spcBef>
                  <a:spcAft>
                    <a:spcPts val="600"/>
                  </a:spcAft>
                </a:pPr>
                <a:r>
                  <a:rPr lang="zh-CN" altLang="zh-CN" sz="3199" dirty="0"/>
                  <a:t>采用不识别相等的二分查找算法，</a:t>
                </a:r>
                <a:r>
                  <a:rPr lang="zh-CN" altLang="zh-CN" sz="3199" dirty="0">
                    <a:solidFill>
                      <a:srgbClr val="FF0000"/>
                    </a:solidFill>
                  </a:rPr>
                  <a:t>最坏情况</a:t>
                </a:r>
                <a:r>
                  <a:rPr lang="zh-CN" altLang="zh-CN" sz="3199" dirty="0"/>
                  <a:t>下，查找从根开始终止于最下层，关键字比较次数为</a:t>
                </a:r>
                <a14:m>
                  <m:oMath xmlns:m="http://schemas.openxmlformats.org/officeDocument/2006/math">
                    <m:d>
                      <m:dPr>
                        <m:begChr m:val="⌈"/>
                        <m:endChr m:val="⌉"/>
                        <m:ctrlPr>
                          <a:rPr lang="zh-CN" altLang="zh-CN" sz="3199" i="1">
                            <a:latin typeface="Cambria Math" panose="02040503050406030204" pitchFamily="18" charset="0"/>
                          </a:rPr>
                        </m:ctrlPr>
                      </m:dPr>
                      <m:e>
                        <m:sSub>
                          <m:sSubPr>
                            <m:ctrlPr>
                              <a:rPr lang="zh-CN" altLang="zh-CN" sz="3199" i="1">
                                <a:latin typeface="Cambria Math" panose="02040503050406030204" pitchFamily="18" charset="0"/>
                              </a:rPr>
                            </m:ctrlPr>
                          </m:sSubPr>
                          <m:e>
                            <m:r>
                              <m:rPr>
                                <m:sty m:val="p"/>
                              </m:rPr>
                              <a:rPr lang="en-US" altLang="zh-CN" sz="3199">
                                <a:latin typeface="Cambria Math"/>
                              </a:rPr>
                              <m:t>log</m:t>
                            </m:r>
                          </m:e>
                          <m:sub>
                            <m:r>
                              <a:rPr lang="en-US" altLang="zh-CN" sz="3199">
                                <a:latin typeface="Cambria Math"/>
                              </a:rPr>
                              <m:t>2</m:t>
                            </m:r>
                          </m:sub>
                        </m:sSub>
                        <m:r>
                          <m:rPr>
                            <m:sty m:val="p"/>
                          </m:rPr>
                          <a:rPr lang="en-US" altLang="zh-CN" sz="3199">
                            <a:latin typeface="Cambria Math"/>
                          </a:rPr>
                          <m:t>n</m:t>
                        </m:r>
                        <m:r>
                          <a:rPr lang="en-US" altLang="zh-CN" sz="3199">
                            <a:latin typeface="Cambria Math"/>
                          </a:rPr>
                          <m:t>+1</m:t>
                        </m:r>
                      </m:e>
                    </m:d>
                  </m:oMath>
                </a14:m>
                <a:r>
                  <a:rPr lang="zh-CN" altLang="zh-CN" sz="3199" dirty="0"/>
                  <a:t>；</a:t>
                </a:r>
                <a:r>
                  <a:rPr lang="zh-CN" altLang="zh-CN" sz="3199" dirty="0">
                    <a:solidFill>
                      <a:srgbClr val="FF0000"/>
                    </a:solidFill>
                  </a:rPr>
                  <a:t>平均情况</a:t>
                </a:r>
                <a:r>
                  <a:rPr lang="zh-CN" altLang="zh-CN" sz="3199" dirty="0"/>
                  <a:t>下，查找则从根开始终止于倒数第二层，比较次数为</a:t>
                </a:r>
                <a14:m>
                  <m:oMath xmlns:m="http://schemas.openxmlformats.org/officeDocument/2006/math">
                    <m:d>
                      <m:dPr>
                        <m:begChr m:val="⌈"/>
                        <m:endChr m:val="⌉"/>
                        <m:ctrlPr>
                          <a:rPr lang="zh-CN" altLang="zh-CN" sz="3199" i="1">
                            <a:latin typeface="Cambria Math" panose="02040503050406030204" pitchFamily="18" charset="0"/>
                          </a:rPr>
                        </m:ctrlPr>
                      </m:dPr>
                      <m:e>
                        <m:sSub>
                          <m:sSubPr>
                            <m:ctrlPr>
                              <a:rPr lang="zh-CN" altLang="zh-CN" sz="3199" i="1">
                                <a:latin typeface="Cambria Math" panose="02040503050406030204" pitchFamily="18" charset="0"/>
                              </a:rPr>
                            </m:ctrlPr>
                          </m:sSubPr>
                          <m:e>
                            <m:r>
                              <m:rPr>
                                <m:sty m:val="p"/>
                              </m:rPr>
                              <a:rPr lang="en-US" altLang="zh-CN" sz="3199">
                                <a:latin typeface="Cambria Math"/>
                              </a:rPr>
                              <m:t>log</m:t>
                            </m:r>
                          </m:e>
                          <m:sub>
                            <m:r>
                              <a:rPr lang="en-US" altLang="zh-CN" sz="3199">
                                <a:latin typeface="Cambria Math"/>
                              </a:rPr>
                              <m:t>2</m:t>
                            </m:r>
                          </m:sub>
                        </m:sSub>
                        <m:r>
                          <m:rPr>
                            <m:sty m:val="p"/>
                          </m:rPr>
                          <a:rPr lang="en-US" altLang="zh-CN" sz="3199">
                            <a:latin typeface="Cambria Math"/>
                          </a:rPr>
                          <m:t>n</m:t>
                        </m:r>
                      </m:e>
                    </m:d>
                    <m:r>
                      <a:rPr lang="zh-CN" altLang="en-US" sz="3199" i="1">
                        <a:latin typeface="Cambria Math" panose="02040503050406030204" pitchFamily="18" charset="0"/>
                      </a:rPr>
                      <m:t>，</m:t>
                    </m:r>
                  </m:oMath>
                </a14:m>
                <a:r>
                  <a:rPr lang="zh-CN" altLang="en-US" sz="3199" dirty="0"/>
                  <a:t>即约为</a:t>
                </a:r>
                <a14:m>
                  <m:oMath xmlns:m="http://schemas.openxmlformats.org/officeDocument/2006/math">
                    <m:sSub>
                      <m:sSubPr>
                        <m:ctrlPr>
                          <a:rPr lang="zh-CN" altLang="zh-CN" sz="3199" i="1">
                            <a:latin typeface="Cambria Math" panose="02040503050406030204" pitchFamily="18" charset="0"/>
                          </a:rPr>
                        </m:ctrlPr>
                      </m:sSubPr>
                      <m:e>
                        <m:r>
                          <m:rPr>
                            <m:sty m:val="p"/>
                          </m:rPr>
                          <a:rPr lang="en-US" altLang="zh-CN" sz="3199">
                            <a:latin typeface="Cambria Math"/>
                          </a:rPr>
                          <m:t>log</m:t>
                        </m:r>
                      </m:e>
                      <m:sub>
                        <m:r>
                          <a:rPr lang="en-US" altLang="zh-CN" sz="3199">
                            <a:latin typeface="Cambria Math"/>
                          </a:rPr>
                          <m:t>2</m:t>
                        </m:r>
                      </m:sub>
                    </m:sSub>
                    <m:r>
                      <m:rPr>
                        <m:sty m:val="p"/>
                      </m:rPr>
                      <a:rPr lang="en-US" altLang="zh-CN" sz="3199">
                        <a:latin typeface="Cambria Math"/>
                      </a:rPr>
                      <m:t>n</m:t>
                    </m:r>
                    <m:r>
                      <a:rPr lang="en-US" altLang="zh-CN" sz="3199">
                        <a:latin typeface="Cambria Math"/>
                      </a:rPr>
                      <m:t>+1</m:t>
                    </m:r>
                  </m:oMath>
                </a14:m>
                <a:r>
                  <a:rPr lang="zh-CN" altLang="zh-CN" sz="3199" dirty="0"/>
                  <a:t>。</a:t>
                </a:r>
                <a:endParaRPr lang="en-US" altLang="zh-CN" sz="3199" dirty="0"/>
              </a:p>
              <a:p>
                <a:pPr>
                  <a:lnSpc>
                    <a:spcPct val="120000"/>
                  </a:lnSpc>
                  <a:spcBef>
                    <a:spcPts val="600"/>
                  </a:spcBef>
                  <a:spcAft>
                    <a:spcPts val="600"/>
                  </a:spcAft>
                </a:pPr>
                <a:r>
                  <a:rPr lang="zh-CN" altLang="zh-CN" sz="3199" dirty="0"/>
                  <a:t>算法时间复杂度为</a:t>
                </a:r>
                <a14:m>
                  <m:oMath xmlns:m="http://schemas.openxmlformats.org/officeDocument/2006/math">
                    <m:r>
                      <m:rPr>
                        <m:sty m:val="p"/>
                      </m:rPr>
                      <a:rPr lang="en-US" altLang="zh-CN" sz="3199">
                        <a:latin typeface="Cambria Math"/>
                      </a:rPr>
                      <m:t>O</m:t>
                    </m:r>
                    <m:r>
                      <a:rPr lang="en-US" altLang="zh-CN" sz="3199">
                        <a:latin typeface="Cambria Math"/>
                      </a:rPr>
                      <m:t>(</m:t>
                    </m:r>
                    <m:sSub>
                      <m:sSubPr>
                        <m:ctrlPr>
                          <a:rPr lang="zh-CN" altLang="zh-CN" sz="3199" i="1">
                            <a:latin typeface="Cambria Math" panose="02040503050406030204" pitchFamily="18" charset="0"/>
                          </a:rPr>
                        </m:ctrlPr>
                      </m:sSubPr>
                      <m:e>
                        <m:r>
                          <m:rPr>
                            <m:sty m:val="p"/>
                          </m:rPr>
                          <a:rPr lang="en-US" altLang="zh-CN" sz="3199">
                            <a:latin typeface="Cambria Math"/>
                          </a:rPr>
                          <m:t>log</m:t>
                        </m:r>
                      </m:e>
                      <m:sub>
                        <m:r>
                          <a:rPr lang="en-US" altLang="zh-CN" sz="3199">
                            <a:latin typeface="Cambria Math"/>
                          </a:rPr>
                          <m:t>2</m:t>
                        </m:r>
                      </m:sub>
                    </m:sSub>
                    <m:r>
                      <m:rPr>
                        <m:sty m:val="p"/>
                      </m:rPr>
                      <a:rPr lang="en-US" altLang="zh-CN" sz="3199">
                        <a:latin typeface="Cambria Math"/>
                      </a:rPr>
                      <m:t>n</m:t>
                    </m:r>
                  </m:oMath>
                </a14:m>
                <a:r>
                  <a:rPr lang="en-US" altLang="zh-CN" sz="3199" dirty="0"/>
                  <a:t>)</a:t>
                </a:r>
                <a:r>
                  <a:rPr lang="zh-CN" altLang="zh-CN" sz="3199" dirty="0"/>
                  <a:t>。</a:t>
                </a:r>
              </a:p>
              <a:p>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1306" t="-1627" r="-1476"/>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a:solidFill>
                  <a:srgbClr val="FF0000"/>
                </a:solidFill>
              </a:rPr>
              <a:t>性能分析</a:t>
            </a:r>
          </a:p>
        </p:txBody>
      </p:sp>
    </p:spTree>
    <p:extLst>
      <p:ext uri="{BB962C8B-B14F-4D97-AF65-F5344CB8AC3E}">
        <p14:creationId xmlns:p14="http://schemas.microsoft.com/office/powerpoint/2010/main" val="3472392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735638" y="1889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16387" name="TextBox 2"/>
          <p:cNvSpPr txBox="1">
            <a:spLocks noChangeArrowheads="1"/>
          </p:cNvSpPr>
          <p:nvPr/>
        </p:nvSpPr>
        <p:spPr bwMode="auto">
          <a:xfrm>
            <a:off x="5880100" y="2809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3</a:t>
            </a:r>
            <a:endParaRPr lang="zh-CN" altLang="en-US" sz="2400">
              <a:solidFill>
                <a:prstClr val="black"/>
              </a:solidFill>
            </a:endParaRPr>
          </a:p>
        </p:txBody>
      </p:sp>
      <p:cxnSp>
        <p:nvCxnSpPr>
          <p:cNvPr id="4" name="Straight Connector 3"/>
          <p:cNvCxnSpPr>
            <a:endCxn id="13" idx="0"/>
          </p:cNvCxnSpPr>
          <p:nvPr/>
        </p:nvCxnSpPr>
        <p:spPr>
          <a:xfrm flipH="1">
            <a:off x="4954588" y="620713"/>
            <a:ext cx="781050" cy="698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389689" y="585788"/>
            <a:ext cx="954087" cy="82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a:spLocks noRot="1" noChangeAspect="1" noMove="1" noResize="1" noEditPoints="1" noAdjustHandles="1" noChangeArrowheads="1" noChangeShapeType="1" noTextEdit="1"/>
          </p:cNvSpPr>
          <p:nvPr/>
        </p:nvSpPr>
        <p:spPr>
          <a:xfrm>
            <a:off x="8240730" y="1894037"/>
            <a:ext cx="447558" cy="400110"/>
          </a:xfrm>
          <a:prstGeom prst="rect">
            <a:avLst/>
          </a:prstGeom>
          <a:blipFill rotWithShape="1">
            <a:blip r:embed="rId2"/>
            <a:stretch>
              <a:fillRect/>
            </a:stretch>
          </a:blipFill>
        </p:spPr>
        <p:txBody>
          <a:bodyPr/>
          <a:lstStyle/>
          <a:p>
            <a:pPr>
              <a:defRPr/>
            </a:pPr>
            <a:r>
              <a:rPr lang="zh-CN" altLang="en-US">
                <a:noFill/>
                <a:latin typeface="Calibri"/>
                <a:ea typeface="宋体" panose="02010600030101010101" pitchFamily="2" charset="-122"/>
              </a:rPr>
              <a:t> </a:t>
            </a:r>
          </a:p>
        </p:txBody>
      </p:sp>
      <p:sp>
        <p:nvSpPr>
          <p:cNvPr id="10" name="Rectangle 9"/>
          <p:cNvSpPr>
            <a:spLocks noRot="1" noChangeAspect="1" noMove="1" noResize="1" noEditPoints="1" noAdjustHandles="1" noChangeArrowheads="1" noChangeShapeType="1" noTextEdit="1"/>
          </p:cNvSpPr>
          <p:nvPr/>
        </p:nvSpPr>
        <p:spPr>
          <a:xfrm>
            <a:off x="4834678" y="597678"/>
            <a:ext cx="447558" cy="400110"/>
          </a:xfrm>
          <a:prstGeom prst="rect">
            <a:avLst/>
          </a:prstGeom>
          <a:blipFill rotWithShape="1">
            <a:blip r:embed="rId3"/>
            <a:stretch>
              <a:fillRect/>
            </a:stretch>
          </a:blipFill>
        </p:spPr>
        <p:txBody>
          <a:bodyPr/>
          <a:lstStyle/>
          <a:p>
            <a:pPr>
              <a:defRPr/>
            </a:pPr>
            <a:r>
              <a:rPr lang="zh-CN" altLang="en-US">
                <a:noFill/>
                <a:latin typeface="Calibri"/>
                <a:ea typeface="宋体" panose="02010600030101010101" pitchFamily="2" charset="-122"/>
              </a:rPr>
              <a:t> </a:t>
            </a:r>
          </a:p>
        </p:txBody>
      </p:sp>
      <p:sp>
        <p:nvSpPr>
          <p:cNvPr id="11" name="Rectangle 10"/>
          <p:cNvSpPr>
            <a:spLocks noRot="1" noChangeAspect="1" noMove="1" noResize="1" noEditPoints="1" noAdjustHandles="1" noChangeArrowheads="1" noChangeShapeType="1" noTextEdit="1"/>
          </p:cNvSpPr>
          <p:nvPr/>
        </p:nvSpPr>
        <p:spPr>
          <a:xfrm>
            <a:off x="6954530" y="636657"/>
            <a:ext cx="447558" cy="400110"/>
          </a:xfrm>
          <a:prstGeom prst="rect">
            <a:avLst/>
          </a:prstGeom>
          <a:blipFill rotWithShape="1">
            <a:blip r:embed="rId4"/>
            <a:stretch>
              <a:fillRect/>
            </a:stretch>
          </a:blipFill>
        </p:spPr>
        <p:txBody>
          <a:bodyPr/>
          <a:lstStyle/>
          <a:p>
            <a:pPr>
              <a:defRPr/>
            </a:pPr>
            <a:r>
              <a:rPr lang="zh-CN" altLang="en-US">
                <a:noFill/>
                <a:latin typeface="Calibri"/>
                <a:ea typeface="宋体" panose="02010600030101010101" pitchFamily="2" charset="-122"/>
              </a:rPr>
              <a:t> </a:t>
            </a:r>
          </a:p>
        </p:txBody>
      </p:sp>
      <p:sp>
        <p:nvSpPr>
          <p:cNvPr id="13" name="Rectangle 12"/>
          <p:cNvSpPr/>
          <p:nvPr/>
        </p:nvSpPr>
        <p:spPr>
          <a:xfrm>
            <a:off x="4627563" y="1319214"/>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sp>
        <p:nvSpPr>
          <p:cNvPr id="16394" name="TextBox 13"/>
          <p:cNvSpPr txBox="1">
            <a:spLocks noChangeArrowheads="1"/>
          </p:cNvSpPr>
          <p:nvPr/>
        </p:nvSpPr>
        <p:spPr bwMode="auto">
          <a:xfrm>
            <a:off x="4659313" y="1384301"/>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3</a:t>
            </a:r>
            <a:endParaRPr lang="zh-CN" altLang="en-US" sz="2400">
              <a:solidFill>
                <a:prstClr val="black"/>
              </a:solidFill>
            </a:endParaRPr>
          </a:p>
        </p:txBody>
      </p:sp>
      <p:sp>
        <p:nvSpPr>
          <p:cNvPr id="16" name="Oval 15"/>
          <p:cNvSpPr/>
          <p:nvPr/>
        </p:nvSpPr>
        <p:spPr>
          <a:xfrm>
            <a:off x="7137400" y="1343025"/>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16396" name="TextBox 16"/>
          <p:cNvSpPr txBox="1">
            <a:spLocks noChangeArrowheads="1"/>
          </p:cNvSpPr>
          <p:nvPr/>
        </p:nvSpPr>
        <p:spPr bwMode="auto">
          <a:xfrm>
            <a:off x="7324725" y="1455739"/>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3</a:t>
            </a:r>
            <a:endParaRPr lang="zh-CN" altLang="en-US" sz="2400">
              <a:solidFill>
                <a:prstClr val="black"/>
              </a:solidFill>
            </a:endParaRPr>
          </a:p>
        </p:txBody>
      </p:sp>
      <p:cxnSp>
        <p:nvCxnSpPr>
          <p:cNvPr id="18" name="Straight Connector 17"/>
          <p:cNvCxnSpPr/>
          <p:nvPr/>
        </p:nvCxnSpPr>
        <p:spPr>
          <a:xfrm flipH="1">
            <a:off x="6600825" y="1919288"/>
            <a:ext cx="655638" cy="749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85100" y="1768476"/>
            <a:ext cx="952500" cy="823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a:spLocks noRot="1" noChangeAspect="1" noMove="1" noResize="1" noEditPoints="1" noAdjustHandles="1" noChangeArrowheads="1" noChangeShapeType="1" noTextEdit="1"/>
          </p:cNvSpPr>
          <p:nvPr/>
        </p:nvSpPr>
        <p:spPr>
          <a:xfrm>
            <a:off x="6655428" y="1991601"/>
            <a:ext cx="421910" cy="369332"/>
          </a:xfrm>
          <a:prstGeom prst="rect">
            <a:avLst/>
          </a:prstGeom>
          <a:blipFill rotWithShape="1">
            <a:blip r:embed="rId5"/>
            <a:stretch>
              <a:fillRect/>
            </a:stretch>
          </a:blipFill>
        </p:spPr>
        <p:txBody>
          <a:bodyPr/>
          <a:lstStyle/>
          <a:p>
            <a:pPr>
              <a:defRPr/>
            </a:pPr>
            <a:r>
              <a:rPr lang="zh-CN" altLang="en-US">
                <a:noFill/>
                <a:latin typeface="Calibri"/>
                <a:ea typeface="宋体" panose="02010600030101010101" pitchFamily="2" charset="-122"/>
              </a:rPr>
              <a:t> </a:t>
            </a:r>
          </a:p>
        </p:txBody>
      </p:sp>
      <p:sp>
        <p:nvSpPr>
          <p:cNvPr id="22" name="TextBox 21"/>
          <p:cNvSpPr txBox="1">
            <a:spLocks noRot="1" noChangeAspect="1" noMove="1" noResize="1" noEditPoints="1" noAdjustHandles="1" noChangeArrowheads="1" noChangeShapeType="1" noTextEdit="1"/>
          </p:cNvSpPr>
          <p:nvPr/>
        </p:nvSpPr>
        <p:spPr>
          <a:xfrm>
            <a:off x="6368522" y="4454387"/>
            <a:ext cx="447558" cy="400110"/>
          </a:xfrm>
          <a:prstGeom prst="rect">
            <a:avLst/>
          </a:prstGeom>
          <a:blipFill rotWithShape="1">
            <a:blip r:embed="rId6"/>
            <a:stretch>
              <a:fillRect/>
            </a:stretch>
          </a:blipFill>
        </p:spPr>
        <p:txBody>
          <a:bodyPr/>
          <a:lstStyle/>
          <a:p>
            <a:pPr>
              <a:defRPr/>
            </a:pPr>
            <a:r>
              <a:rPr lang="zh-CN" altLang="en-US">
                <a:noFill/>
                <a:latin typeface="Calibri"/>
                <a:ea typeface="宋体" panose="02010600030101010101" pitchFamily="2" charset="-122"/>
              </a:rPr>
              <a:t> </a:t>
            </a:r>
          </a:p>
        </p:txBody>
      </p:sp>
      <p:sp>
        <p:nvSpPr>
          <p:cNvPr id="23" name="Oval 22"/>
          <p:cNvSpPr/>
          <p:nvPr/>
        </p:nvSpPr>
        <p:spPr>
          <a:xfrm>
            <a:off x="5264150" y="390366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prstClr val="white"/>
                </a:solidFill>
                <a:latin typeface="Calibri"/>
                <a:ea typeface="宋体" panose="02010600030101010101" pitchFamily="2" charset="-122"/>
              </a:rPr>
              <a:t>一</a:t>
            </a:r>
            <a:r>
              <a:rPr lang="en-US" altLang="zh-CN" dirty="0">
                <a:solidFill>
                  <a:prstClr val="white"/>
                </a:solidFill>
                <a:latin typeface="Calibri"/>
                <a:ea typeface="宋体" panose="02010600030101010101" pitchFamily="2" charset="-122"/>
              </a:rPr>
              <a:t>1evel</a:t>
            </a:r>
            <a:endParaRPr lang="zh-CN" altLang="en-US" dirty="0">
              <a:solidFill>
                <a:prstClr val="white"/>
              </a:solidFill>
              <a:latin typeface="Calibri"/>
              <a:ea typeface="宋体" panose="02010600030101010101" pitchFamily="2" charset="-122"/>
            </a:endParaRPr>
          </a:p>
        </p:txBody>
      </p:sp>
      <p:sp>
        <p:nvSpPr>
          <p:cNvPr id="16402" name="TextBox 23"/>
          <p:cNvSpPr txBox="1">
            <a:spLocks noChangeArrowheads="1"/>
          </p:cNvSpPr>
          <p:nvPr/>
        </p:nvSpPr>
        <p:spPr bwMode="auto">
          <a:xfrm>
            <a:off x="5451475" y="40147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400">
                <a:solidFill>
                  <a:prstClr val="black"/>
                </a:solidFill>
              </a:rPr>
              <a:t>3</a:t>
            </a:r>
            <a:endParaRPr lang="zh-CN" altLang="en-US" sz="2400">
              <a:solidFill>
                <a:prstClr val="black"/>
              </a:solidFill>
            </a:endParaRPr>
          </a:p>
        </p:txBody>
      </p:sp>
      <p:cxnSp>
        <p:nvCxnSpPr>
          <p:cNvPr id="25" name="Straight Connector 24"/>
          <p:cNvCxnSpPr/>
          <p:nvPr/>
        </p:nvCxnSpPr>
        <p:spPr>
          <a:xfrm flipH="1">
            <a:off x="4572000" y="4403725"/>
            <a:ext cx="742950" cy="749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911850" y="4329113"/>
            <a:ext cx="954088" cy="8239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Rot="1" noChangeAspect="1" noMove="1" noResize="1" noEditPoints="1" noAdjustHandles="1" noChangeArrowheads="1" noChangeShapeType="1" noTextEdit="1"/>
          </p:cNvSpPr>
          <p:nvPr/>
        </p:nvSpPr>
        <p:spPr>
          <a:xfrm>
            <a:off x="4572265" y="4454387"/>
            <a:ext cx="421910" cy="369332"/>
          </a:xfrm>
          <a:prstGeom prst="rect">
            <a:avLst/>
          </a:prstGeom>
          <a:blipFill rotWithShape="1">
            <a:blip r:embed="rId7"/>
            <a:stretch>
              <a:fillRect/>
            </a:stretch>
          </a:blipFill>
        </p:spPr>
        <p:txBody>
          <a:bodyPr/>
          <a:lstStyle/>
          <a:p>
            <a:pPr>
              <a:defRPr/>
            </a:pPr>
            <a:r>
              <a:rPr lang="zh-CN" altLang="en-US">
                <a:noFill/>
                <a:latin typeface="Calibri"/>
                <a:ea typeface="宋体" panose="02010600030101010101" pitchFamily="2" charset="-122"/>
              </a:rPr>
              <a:t> </a:t>
            </a:r>
          </a:p>
        </p:txBody>
      </p:sp>
      <p:sp>
        <p:nvSpPr>
          <p:cNvPr id="29" name="Rectangle 28"/>
          <p:cNvSpPr>
            <a:spLocks noRot="1" noChangeAspect="1" noMove="1" noResize="1" noEditPoints="1" noAdjustHandles="1" noChangeArrowheads="1" noChangeShapeType="1" noTextEdit="1"/>
          </p:cNvSpPr>
          <p:nvPr/>
        </p:nvSpPr>
        <p:spPr>
          <a:xfrm>
            <a:off x="5432418" y="4469050"/>
            <a:ext cx="447558" cy="400110"/>
          </a:xfrm>
          <a:prstGeom prst="rect">
            <a:avLst/>
          </a:prstGeom>
          <a:blipFill rotWithShape="1">
            <a:blip r:embed="rId8"/>
            <a:stretch>
              <a:fillRect/>
            </a:stretch>
          </a:blipFill>
        </p:spPr>
        <p:txBody>
          <a:bodyPr/>
          <a:lstStyle/>
          <a:p>
            <a:pPr>
              <a:defRPr/>
            </a:pPr>
            <a:r>
              <a:rPr lang="zh-CN" altLang="en-US">
                <a:noFill/>
                <a:latin typeface="Calibri"/>
                <a:ea typeface="宋体" panose="02010600030101010101" pitchFamily="2" charset="-122"/>
              </a:rPr>
              <a:t> </a:t>
            </a:r>
          </a:p>
        </p:txBody>
      </p:sp>
      <p:sp>
        <p:nvSpPr>
          <p:cNvPr id="24" name="TextBox 23"/>
          <p:cNvSpPr txBox="1"/>
          <p:nvPr/>
        </p:nvSpPr>
        <p:spPr>
          <a:xfrm>
            <a:off x="7029440" y="5262419"/>
            <a:ext cx="3416320" cy="954107"/>
          </a:xfrm>
          <a:prstGeom prst="rect">
            <a:avLst/>
          </a:prstGeom>
          <a:noFill/>
        </p:spPr>
        <p:txBody>
          <a:bodyPr wrap="none" rtlCol="0">
            <a:spAutoFit/>
          </a:bodyPr>
          <a:lstStyle/>
          <a:p>
            <a:r>
              <a:rPr lang="zh-CN" altLang="en-US" sz="2800" b="1" dirty="0">
                <a:solidFill>
                  <a:prstClr val="black"/>
                </a:solidFill>
                <a:latin typeface="Calibri"/>
                <a:ea typeface="宋体" panose="02010600030101010101" pitchFamily="2" charset="-122"/>
              </a:rPr>
              <a:t>识别相等</a:t>
            </a:r>
            <a:br>
              <a:rPr lang="en-US" altLang="zh-CN" sz="2800" b="1" dirty="0">
                <a:solidFill>
                  <a:prstClr val="black"/>
                </a:solidFill>
                <a:latin typeface="Calibri"/>
                <a:ea typeface="宋体" panose="02010600030101010101" pitchFamily="2" charset="-122"/>
              </a:rPr>
            </a:br>
            <a:r>
              <a:rPr lang="zh-CN" altLang="en-US" sz="2800" b="1" dirty="0">
                <a:solidFill>
                  <a:prstClr val="black"/>
                </a:solidFill>
                <a:latin typeface="Calibri"/>
                <a:ea typeface="宋体" panose="02010600030101010101" pitchFamily="2" charset="-122"/>
              </a:rPr>
              <a:t>二分查找比较树画法</a:t>
            </a:r>
          </a:p>
        </p:txBody>
      </p:sp>
    </p:spTree>
    <p:extLst>
      <p:ext uri="{BB962C8B-B14F-4D97-AF65-F5344CB8AC3E}">
        <p14:creationId xmlns:p14="http://schemas.microsoft.com/office/powerpoint/2010/main" val="199300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查找概述</a:t>
            </a:r>
          </a:p>
        </p:txBody>
      </p:sp>
    </p:spTree>
    <p:extLst>
      <p:ext uri="{BB962C8B-B14F-4D97-AF65-F5344CB8AC3E}">
        <p14:creationId xmlns:p14="http://schemas.microsoft.com/office/powerpoint/2010/main" val="162583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3"/>
          <p:cNvCxnSpPr>
            <a:stCxn id="60" idx="2"/>
            <a:endCxn id="63" idx="7"/>
          </p:cNvCxnSpPr>
          <p:nvPr/>
        </p:nvCxnSpPr>
        <p:spPr>
          <a:xfrm flipH="1">
            <a:off x="2903042" y="405992"/>
            <a:ext cx="1311417" cy="102661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4"/>
          <p:cNvCxnSpPr>
            <a:stCxn id="60" idx="6"/>
          </p:cNvCxnSpPr>
          <p:nvPr/>
        </p:nvCxnSpPr>
        <p:spPr>
          <a:xfrm>
            <a:off x="4854104" y="405992"/>
            <a:ext cx="966533" cy="95735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11"/>
          <p:cNvCxnSpPr/>
          <p:nvPr/>
        </p:nvCxnSpPr>
        <p:spPr>
          <a:xfrm flipH="1">
            <a:off x="5601609" y="1891862"/>
            <a:ext cx="296794" cy="66818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12"/>
          <p:cNvCxnSpPr/>
          <p:nvPr/>
        </p:nvCxnSpPr>
        <p:spPr>
          <a:xfrm>
            <a:off x="6277727" y="1822028"/>
            <a:ext cx="584065" cy="71738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29"/>
          <p:cNvCxnSpPr>
            <a:stCxn id="70" idx="5"/>
            <a:endCxn id="19" idx="0"/>
          </p:cNvCxnSpPr>
          <p:nvPr/>
        </p:nvCxnSpPr>
        <p:spPr>
          <a:xfrm>
            <a:off x="7286485" y="3003242"/>
            <a:ext cx="504300" cy="67890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30"/>
          <p:cNvCxnSpPr>
            <a:endCxn id="17" idx="0"/>
          </p:cNvCxnSpPr>
          <p:nvPr/>
        </p:nvCxnSpPr>
        <p:spPr>
          <a:xfrm flipH="1">
            <a:off x="6651502" y="3103677"/>
            <a:ext cx="278960" cy="61656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Rectangle 31"/>
          <p:cNvSpPr>
            <a:spLocks noRot="1" noChangeAspect="1" noMove="1" noResize="1" noEditPoints="1" noAdjustHandles="1" noChangeArrowheads="1" noChangeShapeType="1" noTextEdit="1"/>
          </p:cNvSpPr>
          <p:nvPr/>
        </p:nvSpPr>
        <p:spPr>
          <a:xfrm>
            <a:off x="3790530" y="3127959"/>
            <a:ext cx="447454" cy="400017"/>
          </a:xfrm>
          <a:prstGeom prst="rect">
            <a:avLst/>
          </a:prstGeom>
          <a:blipFill rotWithShape="1">
            <a:blip r:embed="rId2"/>
            <a:stretch>
              <a:fillRect/>
            </a:stretch>
          </a:blipFill>
        </p:spPr>
        <p:txBody>
          <a:bodyPr/>
          <a:lstStyle/>
          <a:p>
            <a:pPr>
              <a:defRPr/>
            </a:pPr>
            <a:r>
              <a:rPr lang="zh-CN" altLang="en-US">
                <a:noFill/>
              </a:rPr>
              <a:t> </a:t>
            </a:r>
          </a:p>
        </p:txBody>
      </p:sp>
      <p:sp>
        <p:nvSpPr>
          <p:cNvPr id="17" name="Rectangle 32"/>
          <p:cNvSpPr/>
          <p:nvPr/>
        </p:nvSpPr>
        <p:spPr>
          <a:xfrm>
            <a:off x="6323759" y="3720243"/>
            <a:ext cx="655485" cy="5697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33"/>
          <p:cNvSpPr txBox="1">
            <a:spLocks noChangeArrowheads="1"/>
          </p:cNvSpPr>
          <p:nvPr/>
        </p:nvSpPr>
        <p:spPr bwMode="auto">
          <a:xfrm>
            <a:off x="6466601" y="3769445"/>
            <a:ext cx="371389"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19" name="Rectangle 35"/>
          <p:cNvSpPr/>
          <p:nvPr/>
        </p:nvSpPr>
        <p:spPr>
          <a:xfrm>
            <a:off x="7463835" y="3682152"/>
            <a:ext cx="653899"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36"/>
          <p:cNvSpPr txBox="1">
            <a:spLocks noChangeArrowheads="1"/>
          </p:cNvSpPr>
          <p:nvPr/>
        </p:nvSpPr>
        <p:spPr bwMode="auto">
          <a:xfrm>
            <a:off x="7569511" y="3758080"/>
            <a:ext cx="372976"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21" name="TextBox 20"/>
          <p:cNvSpPr txBox="1">
            <a:spLocks noRot="1" noChangeAspect="1" noMove="1" noResize="1" noEditPoints="1" noAdjustHandles="1" noChangeArrowheads="1" noChangeShapeType="1" noTextEdit="1"/>
          </p:cNvSpPr>
          <p:nvPr/>
        </p:nvSpPr>
        <p:spPr>
          <a:xfrm>
            <a:off x="5184666" y="511473"/>
            <a:ext cx="447454" cy="400017"/>
          </a:xfrm>
          <a:prstGeom prst="rect">
            <a:avLst/>
          </a:prstGeom>
          <a:blipFill rotWithShape="1">
            <a:blip r:embed="rId3"/>
            <a:stretch>
              <a:fillRect/>
            </a:stretch>
          </a:blipFill>
        </p:spPr>
        <p:txBody>
          <a:bodyPr/>
          <a:lstStyle/>
          <a:p>
            <a:pPr>
              <a:defRPr/>
            </a:pPr>
            <a:r>
              <a:rPr lang="zh-CN" altLang="en-US">
                <a:noFill/>
              </a:rPr>
              <a:t> </a:t>
            </a:r>
          </a:p>
        </p:txBody>
      </p:sp>
      <p:sp>
        <p:nvSpPr>
          <p:cNvPr id="22" name="Rectangle 38"/>
          <p:cNvSpPr>
            <a:spLocks noRot="1" noChangeAspect="1" noMove="1" noResize="1" noEditPoints="1" noAdjustHandles="1" noChangeArrowheads="1" noChangeShapeType="1" noTextEdit="1"/>
          </p:cNvSpPr>
          <p:nvPr/>
        </p:nvSpPr>
        <p:spPr>
          <a:xfrm>
            <a:off x="1837476" y="1916388"/>
            <a:ext cx="447454" cy="400017"/>
          </a:xfrm>
          <a:prstGeom prst="rect">
            <a:avLst/>
          </a:prstGeom>
          <a:blipFill rotWithShape="1">
            <a:blip r:embed="rId4"/>
            <a:stretch>
              <a:fillRect/>
            </a:stretch>
          </a:blipFill>
        </p:spPr>
        <p:txBody>
          <a:bodyPr/>
          <a:lstStyle/>
          <a:p>
            <a:pPr>
              <a:defRPr/>
            </a:pPr>
            <a:r>
              <a:rPr lang="zh-CN" altLang="en-US">
                <a:noFill/>
              </a:rPr>
              <a:t> </a:t>
            </a:r>
          </a:p>
        </p:txBody>
      </p:sp>
      <p:cxnSp>
        <p:nvCxnSpPr>
          <p:cNvPr id="25" name="Straight Connector 41"/>
          <p:cNvCxnSpPr>
            <a:stCxn id="63" idx="3"/>
            <a:endCxn id="32" idx="0"/>
          </p:cNvCxnSpPr>
          <p:nvPr/>
        </p:nvCxnSpPr>
        <p:spPr>
          <a:xfrm flipH="1">
            <a:off x="1861531" y="1889455"/>
            <a:ext cx="589214" cy="69122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42"/>
          <p:cNvCxnSpPr/>
          <p:nvPr/>
        </p:nvCxnSpPr>
        <p:spPr>
          <a:xfrm>
            <a:off x="2952689" y="1826790"/>
            <a:ext cx="809438" cy="8062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45"/>
          <p:cNvCxnSpPr>
            <a:endCxn id="30" idx="0"/>
          </p:cNvCxnSpPr>
          <p:nvPr/>
        </p:nvCxnSpPr>
        <p:spPr>
          <a:xfrm flipH="1">
            <a:off x="3497071" y="3091738"/>
            <a:ext cx="265052" cy="6316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Rot="1" noChangeAspect="1" noMove="1" noResize="1" noEditPoints="1" noAdjustHandles="1" noChangeArrowheads="1" noChangeShapeType="1" noTextEdit="1"/>
          </p:cNvSpPr>
          <p:nvPr/>
        </p:nvSpPr>
        <p:spPr>
          <a:xfrm>
            <a:off x="3122240" y="1872368"/>
            <a:ext cx="447454" cy="400017"/>
          </a:xfrm>
          <a:prstGeom prst="rect">
            <a:avLst/>
          </a:prstGeom>
          <a:blipFill rotWithShape="1">
            <a:blip r:embed="rId5"/>
            <a:stretch>
              <a:fillRect/>
            </a:stretch>
          </a:blipFill>
        </p:spPr>
        <p:txBody>
          <a:bodyPr/>
          <a:lstStyle/>
          <a:p>
            <a:pPr>
              <a:defRPr/>
            </a:pPr>
            <a:r>
              <a:rPr lang="zh-CN" altLang="en-US">
                <a:noFill/>
              </a:rPr>
              <a:t> </a:t>
            </a:r>
          </a:p>
        </p:txBody>
      </p:sp>
      <p:sp>
        <p:nvSpPr>
          <p:cNvPr id="29" name="TextBox 28"/>
          <p:cNvSpPr txBox="1">
            <a:spLocks noRot="1" noChangeAspect="1" noMove="1" noResize="1" noEditPoints="1" noAdjustHandles="1" noChangeArrowheads="1" noChangeShapeType="1" noTextEdit="1"/>
          </p:cNvSpPr>
          <p:nvPr/>
        </p:nvSpPr>
        <p:spPr>
          <a:xfrm>
            <a:off x="4302151" y="3133367"/>
            <a:ext cx="447454" cy="400017"/>
          </a:xfrm>
          <a:prstGeom prst="rect">
            <a:avLst/>
          </a:prstGeom>
          <a:blipFill rotWithShape="1">
            <a:blip r:embed="rId6"/>
            <a:stretch>
              <a:fillRect/>
            </a:stretch>
          </a:blipFill>
        </p:spPr>
        <p:txBody>
          <a:bodyPr/>
          <a:lstStyle/>
          <a:p>
            <a:pPr>
              <a:defRPr/>
            </a:pPr>
            <a:r>
              <a:rPr lang="zh-CN" altLang="en-US">
                <a:noFill/>
              </a:rPr>
              <a:t> </a:t>
            </a:r>
          </a:p>
        </p:txBody>
      </p:sp>
      <p:sp>
        <p:nvSpPr>
          <p:cNvPr id="30" name="Rectangle 66"/>
          <p:cNvSpPr/>
          <p:nvPr/>
        </p:nvSpPr>
        <p:spPr>
          <a:xfrm>
            <a:off x="3168539" y="3723418"/>
            <a:ext cx="655485"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TextBox 67"/>
          <p:cNvSpPr txBox="1">
            <a:spLocks noChangeArrowheads="1"/>
          </p:cNvSpPr>
          <p:nvPr/>
        </p:nvSpPr>
        <p:spPr bwMode="auto">
          <a:xfrm>
            <a:off x="3324078" y="3813885"/>
            <a:ext cx="371389" cy="4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2" name="Rectangle 68"/>
          <p:cNvSpPr/>
          <p:nvPr/>
        </p:nvSpPr>
        <p:spPr>
          <a:xfrm>
            <a:off x="1533789" y="2580682"/>
            <a:ext cx="655485"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TextBox 69"/>
          <p:cNvSpPr txBox="1">
            <a:spLocks noChangeArrowheads="1"/>
          </p:cNvSpPr>
          <p:nvPr/>
        </p:nvSpPr>
        <p:spPr bwMode="auto">
          <a:xfrm>
            <a:off x="1689332" y="2652103"/>
            <a:ext cx="371389"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4" name="Rectangle 85"/>
          <p:cNvSpPr>
            <a:spLocks noRot="1" noChangeAspect="1" noMove="1" noResize="1" noEditPoints="1" noAdjustHandles="1" noChangeArrowheads="1" noChangeShapeType="1" noTextEdit="1"/>
          </p:cNvSpPr>
          <p:nvPr/>
        </p:nvSpPr>
        <p:spPr>
          <a:xfrm>
            <a:off x="4349420" y="743126"/>
            <a:ext cx="447454" cy="400017"/>
          </a:xfrm>
          <a:prstGeom prst="rect">
            <a:avLst/>
          </a:prstGeom>
          <a:blipFill rotWithShape="1">
            <a:blip r:embed="rId7"/>
            <a:stretch>
              <a:fillRect/>
            </a:stretch>
          </a:blipFill>
        </p:spPr>
        <p:txBody>
          <a:bodyPr/>
          <a:lstStyle/>
          <a:p>
            <a:pPr>
              <a:defRPr/>
            </a:pPr>
            <a:r>
              <a:rPr lang="zh-CN" altLang="en-US">
                <a:noFill/>
              </a:rPr>
              <a:t> </a:t>
            </a:r>
          </a:p>
        </p:txBody>
      </p:sp>
      <p:cxnSp>
        <p:nvCxnSpPr>
          <p:cNvPr id="35" name="Straight Connector 87"/>
          <p:cNvCxnSpPr/>
          <p:nvPr/>
        </p:nvCxnSpPr>
        <p:spPr>
          <a:xfrm>
            <a:off x="4177951" y="3102849"/>
            <a:ext cx="417415" cy="631679"/>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6" name="Rectangle 91"/>
          <p:cNvSpPr/>
          <p:nvPr/>
        </p:nvSpPr>
        <p:spPr>
          <a:xfrm>
            <a:off x="4141446" y="3715482"/>
            <a:ext cx="653899"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TextBox 92"/>
          <p:cNvSpPr txBox="1">
            <a:spLocks noChangeArrowheads="1"/>
          </p:cNvSpPr>
          <p:nvPr/>
        </p:nvSpPr>
        <p:spPr bwMode="auto">
          <a:xfrm>
            <a:off x="4231917" y="3786903"/>
            <a:ext cx="372976" cy="4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8" name="Rectangle 139"/>
          <p:cNvSpPr/>
          <p:nvPr/>
        </p:nvSpPr>
        <p:spPr>
          <a:xfrm>
            <a:off x="5292122" y="2523545"/>
            <a:ext cx="653899" cy="5681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TextBox 140"/>
          <p:cNvSpPr txBox="1">
            <a:spLocks noChangeArrowheads="1"/>
          </p:cNvSpPr>
          <p:nvPr/>
        </p:nvSpPr>
        <p:spPr bwMode="auto">
          <a:xfrm>
            <a:off x="5382589" y="2594962"/>
            <a:ext cx="371389" cy="4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40" name="Rectangle 153"/>
          <p:cNvSpPr>
            <a:spLocks noRot="1" noChangeAspect="1" noMove="1" noResize="1" noEditPoints="1" noAdjustHandles="1" noChangeArrowheads="1" noChangeShapeType="1" noTextEdit="1"/>
          </p:cNvSpPr>
          <p:nvPr/>
        </p:nvSpPr>
        <p:spPr>
          <a:xfrm>
            <a:off x="7071596" y="3051348"/>
            <a:ext cx="447454" cy="400017"/>
          </a:xfrm>
          <a:prstGeom prst="rect">
            <a:avLst/>
          </a:prstGeom>
          <a:blipFill rotWithShape="1">
            <a:blip r:embed="rId8"/>
            <a:stretch>
              <a:fillRect/>
            </a:stretch>
          </a:blipFill>
        </p:spPr>
        <p:txBody>
          <a:bodyPr/>
          <a:lstStyle/>
          <a:p>
            <a:pPr>
              <a:defRPr/>
            </a:pPr>
            <a:r>
              <a:rPr lang="zh-CN" altLang="en-US">
                <a:noFill/>
              </a:rPr>
              <a:t> </a:t>
            </a:r>
          </a:p>
        </p:txBody>
      </p:sp>
      <p:sp>
        <p:nvSpPr>
          <p:cNvPr id="41" name="TextBox 40"/>
          <p:cNvSpPr txBox="1">
            <a:spLocks noRot="1" noChangeAspect="1" noMove="1" noResize="1" noEditPoints="1" noAdjustHandles="1" noChangeArrowheads="1" noChangeShapeType="1" noTextEdit="1"/>
          </p:cNvSpPr>
          <p:nvPr/>
        </p:nvSpPr>
        <p:spPr>
          <a:xfrm>
            <a:off x="6386792" y="1876332"/>
            <a:ext cx="447454" cy="400017"/>
          </a:xfrm>
          <a:prstGeom prst="rect">
            <a:avLst/>
          </a:prstGeom>
          <a:blipFill rotWithShape="1">
            <a:blip r:embed="rId9"/>
            <a:stretch>
              <a:fillRect/>
            </a:stretch>
          </a:blipFill>
        </p:spPr>
        <p:txBody>
          <a:bodyPr/>
          <a:lstStyle/>
          <a:p>
            <a:pPr>
              <a:defRPr/>
            </a:pPr>
            <a:r>
              <a:rPr lang="zh-CN" altLang="en-US">
                <a:noFill/>
              </a:rPr>
              <a:t> </a:t>
            </a:r>
          </a:p>
        </p:txBody>
      </p:sp>
      <p:sp>
        <p:nvSpPr>
          <p:cNvPr id="42" name="TextBox 159"/>
          <p:cNvSpPr txBox="1">
            <a:spLocks noChangeArrowheads="1"/>
          </p:cNvSpPr>
          <p:nvPr/>
        </p:nvSpPr>
        <p:spPr bwMode="auto">
          <a:xfrm>
            <a:off x="104517" y="1711314"/>
            <a:ext cx="1034810" cy="52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799" dirty="0"/>
              <a:t>1-5</a:t>
            </a:r>
            <a:endParaRPr lang="zh-CN" altLang="en-US" sz="2799" dirty="0"/>
          </a:p>
        </p:txBody>
      </p:sp>
      <p:sp>
        <p:nvSpPr>
          <p:cNvPr id="43" name="TextBox 162"/>
          <p:cNvSpPr txBox="1">
            <a:spLocks noChangeArrowheads="1"/>
          </p:cNvSpPr>
          <p:nvPr/>
        </p:nvSpPr>
        <p:spPr bwMode="auto">
          <a:xfrm>
            <a:off x="2561949" y="973646"/>
            <a:ext cx="1034810" cy="36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1-2</a:t>
            </a:r>
            <a:endParaRPr lang="zh-CN" altLang="en-US" sz="1800"/>
          </a:p>
        </p:txBody>
      </p:sp>
      <p:sp>
        <p:nvSpPr>
          <p:cNvPr id="44" name="TextBox 163"/>
          <p:cNvSpPr txBox="1">
            <a:spLocks noChangeArrowheads="1"/>
          </p:cNvSpPr>
          <p:nvPr/>
        </p:nvSpPr>
        <p:spPr bwMode="auto">
          <a:xfrm>
            <a:off x="5599584" y="951333"/>
            <a:ext cx="1036398" cy="369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4-5</a:t>
            </a:r>
            <a:endParaRPr lang="zh-CN" altLang="en-US" sz="1800"/>
          </a:p>
        </p:txBody>
      </p:sp>
      <p:sp>
        <p:nvSpPr>
          <p:cNvPr id="45" name="TextBox 165"/>
          <p:cNvSpPr txBox="1">
            <a:spLocks noChangeArrowheads="1"/>
          </p:cNvSpPr>
          <p:nvPr/>
        </p:nvSpPr>
        <p:spPr bwMode="auto">
          <a:xfrm>
            <a:off x="3538336" y="2180724"/>
            <a:ext cx="1034810" cy="36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2-2</a:t>
            </a:r>
            <a:endParaRPr lang="zh-CN" altLang="en-US" sz="1800"/>
          </a:p>
        </p:txBody>
      </p:sp>
      <p:sp>
        <p:nvSpPr>
          <p:cNvPr id="46" name="TextBox 169"/>
          <p:cNvSpPr txBox="1">
            <a:spLocks noChangeArrowheads="1"/>
          </p:cNvSpPr>
          <p:nvPr/>
        </p:nvSpPr>
        <p:spPr bwMode="auto">
          <a:xfrm>
            <a:off x="6777674" y="2204532"/>
            <a:ext cx="1034810" cy="36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5-5</a:t>
            </a:r>
            <a:endParaRPr lang="zh-CN" altLang="en-US" sz="1800"/>
          </a:p>
        </p:txBody>
      </p:sp>
      <p:sp>
        <p:nvSpPr>
          <p:cNvPr id="47" name="Rectangle 94"/>
          <p:cNvSpPr>
            <a:spLocks noRot="1" noChangeAspect="1" noMove="1" noResize="1" noEditPoints="1" noAdjustHandles="1" noChangeArrowheads="1" noChangeShapeType="1" noTextEdit="1"/>
          </p:cNvSpPr>
          <p:nvPr/>
        </p:nvSpPr>
        <p:spPr>
          <a:xfrm>
            <a:off x="2428913" y="1960237"/>
            <a:ext cx="447454" cy="400017"/>
          </a:xfrm>
          <a:prstGeom prst="rect">
            <a:avLst/>
          </a:prstGeom>
          <a:blipFill rotWithShape="1">
            <a:blip r:embed="rId10"/>
            <a:stretch>
              <a:fillRect/>
            </a:stretch>
          </a:blipFill>
        </p:spPr>
        <p:txBody>
          <a:bodyPr/>
          <a:lstStyle/>
          <a:p>
            <a:pPr>
              <a:defRPr/>
            </a:pPr>
            <a:r>
              <a:rPr lang="zh-CN" altLang="en-US">
                <a:noFill/>
              </a:rPr>
              <a:t> </a:t>
            </a:r>
          </a:p>
        </p:txBody>
      </p:sp>
      <p:sp>
        <p:nvSpPr>
          <p:cNvPr id="48" name="Rectangle 95"/>
          <p:cNvSpPr>
            <a:spLocks noRot="1" noChangeAspect="1" noMove="1" noResize="1" noEditPoints="1" noAdjustHandles="1" noChangeArrowheads="1" noChangeShapeType="1" noTextEdit="1"/>
          </p:cNvSpPr>
          <p:nvPr/>
        </p:nvSpPr>
        <p:spPr>
          <a:xfrm>
            <a:off x="3333376" y="551315"/>
            <a:ext cx="447454" cy="400017"/>
          </a:xfrm>
          <a:prstGeom prst="rect">
            <a:avLst/>
          </a:prstGeom>
          <a:blipFill rotWithShape="1">
            <a:blip r:embed="rId11"/>
            <a:stretch>
              <a:fillRect/>
            </a:stretch>
          </a:blipFill>
        </p:spPr>
        <p:txBody>
          <a:bodyPr/>
          <a:lstStyle/>
          <a:p>
            <a:pPr>
              <a:defRPr/>
            </a:pPr>
            <a:r>
              <a:rPr lang="zh-CN" altLang="en-US">
                <a:noFill/>
              </a:rPr>
              <a:t> </a:t>
            </a:r>
          </a:p>
        </p:txBody>
      </p:sp>
      <p:sp>
        <p:nvSpPr>
          <p:cNvPr id="49" name="Rectangle 96"/>
          <p:cNvSpPr>
            <a:spLocks noRot="1" noChangeAspect="1" noMove="1" noResize="1" noEditPoints="1" noAdjustHandles="1" noChangeArrowheads="1" noChangeShapeType="1" noTextEdit="1"/>
          </p:cNvSpPr>
          <p:nvPr/>
        </p:nvSpPr>
        <p:spPr>
          <a:xfrm>
            <a:off x="3251832" y="3157633"/>
            <a:ext cx="447454" cy="400017"/>
          </a:xfrm>
          <a:prstGeom prst="rect">
            <a:avLst/>
          </a:prstGeom>
          <a:blipFill rotWithShape="1">
            <a:blip r:embed="rId12"/>
            <a:stretch>
              <a:fillRect/>
            </a:stretch>
          </a:blipFill>
        </p:spPr>
        <p:txBody>
          <a:bodyPr/>
          <a:lstStyle/>
          <a:p>
            <a:pPr>
              <a:defRPr/>
            </a:pPr>
            <a:r>
              <a:rPr lang="zh-CN" altLang="en-US">
                <a:noFill/>
              </a:rPr>
              <a:t> </a:t>
            </a:r>
          </a:p>
        </p:txBody>
      </p:sp>
      <p:sp>
        <p:nvSpPr>
          <p:cNvPr id="50" name="Rectangle 98"/>
          <p:cNvSpPr>
            <a:spLocks noRot="1" noChangeAspect="1" noMove="1" noResize="1" noEditPoints="1" noAdjustHandles="1" noChangeArrowheads="1" noChangeShapeType="1" noTextEdit="1"/>
          </p:cNvSpPr>
          <p:nvPr/>
        </p:nvSpPr>
        <p:spPr>
          <a:xfrm>
            <a:off x="5396982" y="1988410"/>
            <a:ext cx="447454" cy="400017"/>
          </a:xfrm>
          <a:prstGeom prst="rect">
            <a:avLst/>
          </a:prstGeom>
          <a:blipFill rotWithShape="1">
            <a:blip r:embed="rId13"/>
            <a:stretch>
              <a:fillRect/>
            </a:stretch>
          </a:blipFill>
        </p:spPr>
        <p:txBody>
          <a:bodyPr/>
          <a:lstStyle/>
          <a:p>
            <a:pPr>
              <a:defRPr/>
            </a:pPr>
            <a:r>
              <a:rPr lang="zh-CN" altLang="en-US">
                <a:noFill/>
              </a:rPr>
              <a:t> </a:t>
            </a:r>
          </a:p>
        </p:txBody>
      </p:sp>
      <p:sp>
        <p:nvSpPr>
          <p:cNvPr id="51" name="TextBox 50"/>
          <p:cNvSpPr txBox="1">
            <a:spLocks noRot="1" noChangeAspect="1" noMove="1" noResize="1" noEditPoints="1" noAdjustHandles="1" noChangeArrowheads="1" noChangeShapeType="1" noTextEdit="1"/>
          </p:cNvSpPr>
          <p:nvPr/>
        </p:nvSpPr>
        <p:spPr>
          <a:xfrm>
            <a:off x="7569511" y="3091101"/>
            <a:ext cx="447454" cy="400017"/>
          </a:xfrm>
          <a:prstGeom prst="rect">
            <a:avLst/>
          </a:prstGeom>
          <a:blipFill rotWithShape="1">
            <a:blip r:embed="rId14"/>
            <a:stretch>
              <a:fillRect/>
            </a:stretch>
          </a:blipFill>
        </p:spPr>
        <p:txBody>
          <a:bodyPr/>
          <a:lstStyle/>
          <a:p>
            <a:pPr>
              <a:defRPr/>
            </a:pPr>
            <a:r>
              <a:rPr lang="zh-CN" altLang="en-US">
                <a:noFill/>
              </a:rPr>
              <a:t> </a:t>
            </a:r>
          </a:p>
        </p:txBody>
      </p:sp>
      <p:sp>
        <p:nvSpPr>
          <p:cNvPr id="52" name="Rectangle 101"/>
          <p:cNvSpPr>
            <a:spLocks noRot="1" noChangeAspect="1" noMove="1" noResize="1" noEditPoints="1" noAdjustHandles="1" noChangeArrowheads="1" noChangeShapeType="1" noTextEdit="1"/>
          </p:cNvSpPr>
          <p:nvPr/>
        </p:nvSpPr>
        <p:spPr>
          <a:xfrm>
            <a:off x="6472182" y="3151824"/>
            <a:ext cx="447454" cy="400017"/>
          </a:xfrm>
          <a:prstGeom prst="rect">
            <a:avLst/>
          </a:prstGeom>
          <a:blipFill rotWithShape="1">
            <a:blip r:embed="rId15"/>
            <a:stretch>
              <a:fillRect/>
            </a:stretch>
          </a:blipFill>
        </p:spPr>
        <p:txBody>
          <a:bodyPr/>
          <a:lstStyle/>
          <a:p>
            <a:pPr>
              <a:defRPr/>
            </a:pPr>
            <a:r>
              <a:rPr lang="zh-CN" altLang="en-US">
                <a:noFill/>
              </a:rPr>
              <a:t> </a:t>
            </a:r>
          </a:p>
        </p:txBody>
      </p:sp>
      <p:sp>
        <p:nvSpPr>
          <p:cNvPr id="53" name="Rectangle 102"/>
          <p:cNvSpPr>
            <a:spLocks noRot="1" noChangeAspect="1" noMove="1" noResize="1" noEditPoints="1" noAdjustHandles="1" noChangeArrowheads="1" noChangeShapeType="1" noTextEdit="1"/>
          </p:cNvSpPr>
          <p:nvPr/>
        </p:nvSpPr>
        <p:spPr>
          <a:xfrm>
            <a:off x="5939337" y="1878667"/>
            <a:ext cx="447454" cy="400017"/>
          </a:xfrm>
          <a:prstGeom prst="rect">
            <a:avLst/>
          </a:prstGeom>
          <a:blipFill rotWithShape="1">
            <a:blip r:embed="rId16"/>
            <a:stretch>
              <a:fillRect/>
            </a:stretch>
          </a:blipFill>
        </p:spPr>
        <p:txBody>
          <a:bodyPr/>
          <a:lstStyle/>
          <a:p>
            <a:pPr>
              <a:defRPr/>
            </a:pPr>
            <a:r>
              <a:rPr lang="zh-CN" altLang="en-US">
                <a:noFill/>
              </a:rPr>
              <a:t> </a:t>
            </a:r>
          </a:p>
        </p:txBody>
      </p:sp>
      <p:sp>
        <p:nvSpPr>
          <p:cNvPr id="57" name="TextBox 56"/>
          <p:cNvSpPr txBox="1"/>
          <p:nvPr/>
        </p:nvSpPr>
        <p:spPr>
          <a:xfrm>
            <a:off x="626849" y="4702801"/>
            <a:ext cx="1626992" cy="523099"/>
          </a:xfrm>
          <a:prstGeom prst="rect">
            <a:avLst/>
          </a:prstGeom>
          <a:noFill/>
        </p:spPr>
        <p:txBody>
          <a:bodyPr wrap="none" rtlCol="0">
            <a:spAutoFit/>
          </a:bodyPr>
          <a:lstStyle/>
          <a:p>
            <a:r>
              <a:rPr lang="zh-CN" altLang="en-US" sz="2799" b="1" dirty="0"/>
              <a:t>成功时：</a:t>
            </a:r>
          </a:p>
        </p:txBody>
      </p:sp>
      <p:sp>
        <p:nvSpPr>
          <p:cNvPr id="58" name="TextBox 57"/>
          <p:cNvSpPr txBox="1"/>
          <p:nvPr/>
        </p:nvSpPr>
        <p:spPr>
          <a:xfrm>
            <a:off x="602026" y="5644087"/>
            <a:ext cx="1626992" cy="523099"/>
          </a:xfrm>
          <a:prstGeom prst="rect">
            <a:avLst/>
          </a:prstGeom>
          <a:noFill/>
        </p:spPr>
        <p:txBody>
          <a:bodyPr wrap="none" rtlCol="0">
            <a:spAutoFit/>
          </a:bodyPr>
          <a:lstStyle/>
          <a:p>
            <a:r>
              <a:rPr lang="zh-CN" altLang="en-US" sz="2799" b="1" dirty="0"/>
              <a:t>失败时：</a:t>
            </a:r>
          </a:p>
        </p:txBody>
      </p:sp>
      <p:sp>
        <p:nvSpPr>
          <p:cNvPr id="59" name="TextBox 46"/>
          <p:cNvSpPr txBox="1">
            <a:spLocks noChangeArrowheads="1"/>
          </p:cNvSpPr>
          <p:nvPr/>
        </p:nvSpPr>
        <p:spPr bwMode="auto">
          <a:xfrm>
            <a:off x="4356251" y="207323"/>
            <a:ext cx="356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0000"/>
                </a:solidFill>
              </a:rPr>
              <a:t>3</a:t>
            </a:r>
            <a:endParaRPr lang="zh-CN" altLang="en-US" sz="2400">
              <a:solidFill>
                <a:srgbClr val="000000"/>
              </a:solidFill>
            </a:endParaRPr>
          </a:p>
        </p:txBody>
      </p:sp>
      <p:sp>
        <p:nvSpPr>
          <p:cNvPr id="60" name="流程图: 接点 59"/>
          <p:cNvSpPr/>
          <p:nvPr/>
        </p:nvSpPr>
        <p:spPr>
          <a:xfrm>
            <a:off x="4214459" y="82951"/>
            <a:ext cx="639645" cy="646081"/>
          </a:xfrm>
          <a:prstGeom prst="flowChartConnector">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62" name="TextBox 46"/>
          <p:cNvSpPr txBox="1">
            <a:spLocks noChangeArrowheads="1"/>
          </p:cNvSpPr>
          <p:nvPr/>
        </p:nvSpPr>
        <p:spPr bwMode="auto">
          <a:xfrm>
            <a:off x="2498862" y="1430197"/>
            <a:ext cx="356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0000"/>
                </a:solidFill>
              </a:rPr>
              <a:t>1</a:t>
            </a:r>
            <a:endParaRPr lang="zh-CN" altLang="en-US" sz="2400">
              <a:solidFill>
                <a:srgbClr val="000000"/>
              </a:solidFill>
            </a:endParaRPr>
          </a:p>
        </p:txBody>
      </p:sp>
      <p:sp>
        <p:nvSpPr>
          <p:cNvPr id="63" name="流程图: 接点 62"/>
          <p:cNvSpPr/>
          <p:nvPr/>
        </p:nvSpPr>
        <p:spPr>
          <a:xfrm>
            <a:off x="2357071" y="1337990"/>
            <a:ext cx="639645" cy="646081"/>
          </a:xfrm>
          <a:prstGeom prst="flowChartConnector">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64" name="TextBox 46"/>
          <p:cNvSpPr txBox="1">
            <a:spLocks noChangeArrowheads="1"/>
          </p:cNvSpPr>
          <p:nvPr/>
        </p:nvSpPr>
        <p:spPr bwMode="auto">
          <a:xfrm>
            <a:off x="3805468" y="2608485"/>
            <a:ext cx="356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0000"/>
                </a:solidFill>
              </a:rPr>
              <a:t>2</a:t>
            </a:r>
            <a:endParaRPr lang="zh-CN" altLang="en-US" sz="2400">
              <a:solidFill>
                <a:srgbClr val="000000"/>
              </a:solidFill>
            </a:endParaRPr>
          </a:p>
        </p:txBody>
      </p:sp>
      <p:sp>
        <p:nvSpPr>
          <p:cNvPr id="65" name="流程图: 接点 64"/>
          <p:cNvSpPr/>
          <p:nvPr/>
        </p:nvSpPr>
        <p:spPr>
          <a:xfrm>
            <a:off x="3663677" y="2516278"/>
            <a:ext cx="639645" cy="646081"/>
          </a:xfrm>
          <a:prstGeom prst="flowChartConnector">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67" name="TextBox 46"/>
          <p:cNvSpPr txBox="1">
            <a:spLocks noChangeArrowheads="1"/>
          </p:cNvSpPr>
          <p:nvPr/>
        </p:nvSpPr>
        <p:spPr bwMode="auto">
          <a:xfrm>
            <a:off x="5861571" y="1382808"/>
            <a:ext cx="356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0000"/>
                </a:solidFill>
              </a:rPr>
              <a:t>4</a:t>
            </a:r>
            <a:endParaRPr lang="zh-CN" altLang="en-US" sz="2400">
              <a:solidFill>
                <a:srgbClr val="000000"/>
              </a:solidFill>
            </a:endParaRPr>
          </a:p>
        </p:txBody>
      </p:sp>
      <p:sp>
        <p:nvSpPr>
          <p:cNvPr id="68" name="流程图: 接点 67"/>
          <p:cNvSpPr/>
          <p:nvPr/>
        </p:nvSpPr>
        <p:spPr>
          <a:xfrm>
            <a:off x="5719780" y="1290601"/>
            <a:ext cx="639645" cy="646081"/>
          </a:xfrm>
          <a:prstGeom prst="flowChartConnector">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69" name="TextBox 46"/>
          <p:cNvSpPr txBox="1">
            <a:spLocks noChangeArrowheads="1"/>
          </p:cNvSpPr>
          <p:nvPr/>
        </p:nvSpPr>
        <p:spPr bwMode="auto">
          <a:xfrm>
            <a:off x="6992318" y="2645562"/>
            <a:ext cx="356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solidFill>
                  <a:srgbClr val="000000"/>
                </a:solidFill>
              </a:rPr>
              <a:t>5</a:t>
            </a:r>
            <a:endParaRPr lang="zh-CN" altLang="en-US" sz="2400">
              <a:solidFill>
                <a:srgbClr val="000000"/>
              </a:solidFill>
            </a:endParaRPr>
          </a:p>
        </p:txBody>
      </p:sp>
      <p:sp>
        <p:nvSpPr>
          <p:cNvPr id="70" name="流程图: 接点 69"/>
          <p:cNvSpPr/>
          <p:nvPr/>
        </p:nvSpPr>
        <p:spPr>
          <a:xfrm>
            <a:off x="6740514" y="2451778"/>
            <a:ext cx="639645" cy="646081"/>
          </a:xfrm>
          <a:prstGeom prst="flowChartConnector">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mc:AlternateContent xmlns:mc="http://schemas.openxmlformats.org/markup-compatibility/2006" xmlns:a14="http://schemas.microsoft.com/office/drawing/2010/main">
        <mc:Choice Requires="a14">
          <p:sp>
            <p:nvSpPr>
              <p:cNvPr id="78" name="矩形 77"/>
              <p:cNvSpPr/>
              <p:nvPr/>
            </p:nvSpPr>
            <p:spPr>
              <a:xfrm>
                <a:off x="2029103" y="4431819"/>
                <a:ext cx="4864758" cy="8468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ASL</m:t>
                          </m:r>
                        </m:e>
                        <m:sub>
                          <m:r>
                            <m:rPr>
                              <m:sty m:val="p"/>
                            </m:rPr>
                            <a:rPr lang="zh-CN" altLang="en-US">
                              <a:latin typeface="Cambria Math" panose="02040503050406030204" pitchFamily="18" charset="0"/>
                            </a:rPr>
                            <m:t>succ</m:t>
                          </m:r>
                        </m:sub>
                      </m:sSub>
                      <m:r>
                        <a:rPr lang="zh-CN" altLang="en-US">
                          <a:latin typeface="Cambria Math" panose="02040503050406030204" pitchFamily="18" charset="0"/>
                        </a:rPr>
                        <m:t>=</m:t>
                      </m:r>
                      <m:nary>
                        <m:naryPr>
                          <m:chr m:val="∑"/>
                          <m:limLoc m:val="undOvr"/>
                          <m:ctrlPr>
                            <a:rPr lang="zh-CN" altLang="en-US" i="1">
                              <a:latin typeface="Cambria Math" panose="02040503050406030204" pitchFamily="18" charset="0"/>
                            </a:rPr>
                          </m:ctrlPr>
                        </m:naryPr>
                        <m:sub>
                          <m:r>
                            <m:rPr>
                              <m:sty m:val="p"/>
                            </m:rPr>
                            <a:rPr lang="zh-CN" altLang="en-US">
                              <a:latin typeface="Cambria Math" panose="02040503050406030204" pitchFamily="18" charset="0"/>
                            </a:rPr>
                            <m:t>i</m:t>
                          </m:r>
                          <m:r>
                            <a:rPr lang="zh-CN" altLang="en-US">
                              <a:latin typeface="Cambria Math" panose="02040503050406030204" pitchFamily="18" charset="0"/>
                            </a:rPr>
                            <m:t>=1</m:t>
                          </m:r>
                        </m:sub>
                        <m:sup>
                          <m:r>
                            <m:rPr>
                              <m:sty m:val="p"/>
                            </m:rPr>
                            <a:rPr lang="zh-CN" altLang="en-US">
                              <a:latin typeface="Cambria Math" panose="02040503050406030204" pitchFamily="18" charset="0"/>
                            </a:rPr>
                            <m:t>n</m:t>
                          </m:r>
                        </m:sup>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p</m:t>
                              </m:r>
                            </m:e>
                            <m:sub>
                              <m:r>
                                <m:rPr>
                                  <m:sty m:val="p"/>
                                </m:rPr>
                                <a:rPr lang="zh-CN" altLang="en-US">
                                  <a:latin typeface="Cambria Math" panose="02040503050406030204" pitchFamily="18" charset="0"/>
                                </a:rPr>
                                <m:t>i</m:t>
                              </m:r>
                            </m:sub>
                          </m:sSub>
                        </m:e>
                      </m:nary>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c</m:t>
                          </m:r>
                        </m:e>
                        <m:sub>
                          <m:r>
                            <m:rPr>
                              <m:sty m:val="p"/>
                            </m:rPr>
                            <a:rPr lang="zh-CN" altLang="en-US">
                              <a:latin typeface="Cambria Math" panose="02040503050406030204" pitchFamily="18" charset="0"/>
                            </a:rPr>
                            <m:t>i</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a:latin typeface="Cambria Math" panose="02040503050406030204" pitchFamily="18" charset="0"/>
                            </a:rPr>
                            <m:t>5</m:t>
                          </m:r>
                        </m:den>
                      </m:f>
                      <m:d>
                        <m:dPr>
                          <m:ctrlPr>
                            <a:rPr lang="zh-CN" altLang="en-US" i="1">
                              <a:latin typeface="Cambria Math" panose="02040503050406030204" pitchFamily="18" charset="0"/>
                            </a:rPr>
                          </m:ctrlPr>
                        </m:dPr>
                        <m:e>
                          <m:r>
                            <a:rPr lang="zh-CN" altLang="en-US">
                              <a:latin typeface="Cambria Math" panose="02040503050406030204" pitchFamily="18" charset="0"/>
                            </a:rPr>
                            <m:t>1+2∗3+2∗5</m:t>
                          </m:r>
                        </m:e>
                      </m:d>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17</m:t>
                          </m:r>
                        </m:num>
                        <m:den>
                          <m:r>
                            <a:rPr lang="zh-CN" altLang="en-US">
                              <a:latin typeface="Cambria Math" panose="02040503050406030204" pitchFamily="18" charset="0"/>
                            </a:rPr>
                            <m:t>5</m:t>
                          </m:r>
                        </m:den>
                      </m:f>
                    </m:oMath>
                  </m:oMathPara>
                </a14:m>
                <a:endParaRPr lang="zh-CN" altLang="en-US"/>
              </a:p>
            </p:txBody>
          </p:sp>
        </mc:Choice>
        <mc:Fallback xmlns="">
          <p:sp>
            <p:nvSpPr>
              <p:cNvPr id="78" name="矩形 77"/>
              <p:cNvSpPr>
                <a:spLocks noRot="1" noChangeAspect="1" noMove="1" noResize="1" noEditPoints="1" noAdjustHandles="1" noChangeArrowheads="1" noChangeShapeType="1" noTextEdit="1"/>
              </p:cNvSpPr>
              <p:nvPr/>
            </p:nvSpPr>
            <p:spPr>
              <a:xfrm>
                <a:off x="2029103" y="4431819"/>
                <a:ext cx="4864758" cy="84683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p:cNvSpPr/>
              <p:nvPr/>
            </p:nvSpPr>
            <p:spPr>
              <a:xfrm>
                <a:off x="2029104" y="5448626"/>
                <a:ext cx="4690263" cy="8688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ASL</m:t>
                          </m:r>
                        </m:e>
                        <m:sub>
                          <m:r>
                            <m:rPr>
                              <m:sty m:val="p"/>
                            </m:rPr>
                            <a:rPr lang="zh-CN" altLang="en-US">
                              <a:latin typeface="Cambria Math" panose="02040503050406030204" pitchFamily="18" charset="0"/>
                            </a:rPr>
                            <m:t>unsucc</m:t>
                          </m:r>
                        </m:sub>
                      </m:sSub>
                      <m:r>
                        <a:rPr lang="zh-CN" altLang="en-US">
                          <a:latin typeface="Cambria Math" panose="02040503050406030204" pitchFamily="18" charset="0"/>
                        </a:rPr>
                        <m:t>=</m:t>
                      </m:r>
                      <m:nary>
                        <m:naryPr>
                          <m:chr m:val="∑"/>
                          <m:limLoc m:val="undOvr"/>
                          <m:ctrlPr>
                            <a:rPr lang="zh-CN" altLang="en-US" i="1">
                              <a:latin typeface="Cambria Math" panose="02040503050406030204" pitchFamily="18" charset="0"/>
                            </a:rPr>
                          </m:ctrlPr>
                        </m:naryPr>
                        <m:sub>
                          <m:r>
                            <m:rPr>
                              <m:sty m:val="p"/>
                            </m:rPr>
                            <a:rPr lang="zh-CN" altLang="en-US">
                              <a:latin typeface="Cambria Math" panose="02040503050406030204" pitchFamily="18" charset="0"/>
                            </a:rPr>
                            <m:t>i</m:t>
                          </m:r>
                          <m:r>
                            <a:rPr lang="zh-CN" altLang="en-US">
                              <a:latin typeface="Cambria Math" panose="02040503050406030204" pitchFamily="18" charset="0"/>
                            </a:rPr>
                            <m:t>=1</m:t>
                          </m:r>
                        </m:sub>
                        <m:sup>
                          <m:r>
                            <m:rPr>
                              <m:sty m:val="p"/>
                            </m:rPr>
                            <a:rPr lang="zh-CN" altLang="en-US">
                              <a:latin typeface="Cambria Math" panose="02040503050406030204" pitchFamily="18" charset="0"/>
                            </a:rPr>
                            <m:t>n</m:t>
                          </m:r>
                          <m:r>
                            <a:rPr lang="zh-CN" altLang="en-US">
                              <a:latin typeface="Cambria Math" panose="02040503050406030204" pitchFamily="18" charset="0"/>
                            </a:rPr>
                            <m:t>+1</m:t>
                          </m:r>
                        </m:sup>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p</m:t>
                              </m:r>
                            </m:e>
                            <m:sub>
                              <m:r>
                                <m:rPr>
                                  <m:sty m:val="p"/>
                                </m:rPr>
                                <a:rPr lang="zh-CN" altLang="en-US">
                                  <a:latin typeface="Cambria Math" panose="02040503050406030204" pitchFamily="18" charset="0"/>
                                </a:rPr>
                                <m:t>i</m:t>
                              </m:r>
                            </m:sub>
                          </m:sSub>
                        </m:e>
                      </m:nary>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c</m:t>
                          </m:r>
                        </m:e>
                        <m:sub>
                          <m:r>
                            <m:rPr>
                              <m:sty m:val="p"/>
                            </m:rPr>
                            <a:rPr lang="zh-CN" altLang="en-US">
                              <a:latin typeface="Cambria Math" panose="02040503050406030204" pitchFamily="18" charset="0"/>
                            </a:rPr>
                            <m:t>i</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a:latin typeface="Cambria Math" panose="02040503050406030204" pitchFamily="18" charset="0"/>
                            </a:rPr>
                            <m:t>6</m:t>
                          </m:r>
                        </m:den>
                      </m:f>
                      <m:d>
                        <m:dPr>
                          <m:ctrlPr>
                            <a:rPr lang="zh-CN" altLang="en-US" i="1">
                              <a:latin typeface="Cambria Math" panose="02040503050406030204" pitchFamily="18" charset="0"/>
                            </a:rPr>
                          </m:ctrlPr>
                        </m:dPr>
                        <m:e>
                          <m:r>
                            <a:rPr lang="zh-CN" altLang="en-US">
                              <a:latin typeface="Cambria Math" panose="02040503050406030204" pitchFamily="18" charset="0"/>
                            </a:rPr>
                            <m:t>2∗4+4∗6</m:t>
                          </m:r>
                        </m:e>
                      </m:d>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16</m:t>
                          </m:r>
                        </m:num>
                        <m:den>
                          <m:r>
                            <a:rPr lang="zh-CN" altLang="en-US">
                              <a:latin typeface="Cambria Math" panose="02040503050406030204" pitchFamily="18" charset="0"/>
                            </a:rPr>
                            <m:t>3</m:t>
                          </m:r>
                        </m:den>
                      </m:f>
                    </m:oMath>
                  </m:oMathPara>
                </a14:m>
                <a:endParaRPr lang="zh-CN" altLang="en-US"/>
              </a:p>
            </p:txBody>
          </p:sp>
        </mc:Choice>
        <mc:Fallback xmlns="">
          <p:sp>
            <p:nvSpPr>
              <p:cNvPr id="79" name="矩形 78"/>
              <p:cNvSpPr>
                <a:spLocks noRot="1" noChangeAspect="1" noMove="1" noResize="1" noEditPoints="1" noAdjustHandles="1" noChangeArrowheads="1" noChangeShapeType="1" noTextEdit="1"/>
              </p:cNvSpPr>
              <p:nvPr/>
            </p:nvSpPr>
            <p:spPr>
              <a:xfrm>
                <a:off x="2029104" y="5448626"/>
                <a:ext cx="4690263" cy="868819"/>
              </a:xfrm>
              <a:prstGeom prst="rect">
                <a:avLst/>
              </a:prstGeom>
              <a:blipFill>
                <a:blip r:embed="rId1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19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5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30" grpId="0" animBg="1"/>
      <p:bldP spid="31" grpId="0"/>
      <p:bldP spid="32" grpId="0" animBg="1"/>
      <p:bldP spid="33" grpId="0"/>
      <p:bldP spid="36" grpId="0" animBg="1"/>
      <p:bldP spid="37" grpId="0"/>
      <p:bldP spid="38" grpId="0" animBg="1"/>
      <p:bldP spid="39" grpId="0"/>
      <p:bldP spid="43" grpId="0"/>
      <p:bldP spid="44" grpId="0"/>
      <p:bldP spid="45" grpId="0"/>
      <p:bldP spid="46" grpId="0"/>
      <p:bldP spid="57" grpId="0"/>
      <p:bldP spid="58" grpId="0"/>
      <p:bldP spid="59" grpId="0"/>
      <p:bldP spid="60" grpId="0" animBg="1"/>
      <p:bldP spid="62" grpId="0"/>
      <p:bldP spid="63" grpId="0" animBg="1"/>
      <p:bldP spid="64" grpId="0"/>
      <p:bldP spid="65" grpId="0" animBg="1"/>
      <p:bldP spid="67" grpId="0"/>
      <p:bldP spid="68" grpId="0" animBg="1"/>
      <p:bldP spid="69" grpId="0"/>
      <p:bldP spid="70" grpId="0" animBg="1"/>
      <p:bldP spid="78" grpId="0"/>
      <p:bldP spid="7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solidFill>
                  <a:srgbClr val="FF0000"/>
                </a:solidFill>
              </a:rPr>
              <a:t>10</a:t>
            </a:r>
            <a:r>
              <a:rPr lang="zh-CN" altLang="en-US" dirty="0">
                <a:solidFill>
                  <a:srgbClr val="FF0000"/>
                </a:solidFill>
              </a:rPr>
              <a:t>个元素有序表下二分查找</a:t>
            </a:r>
            <a:r>
              <a:rPr lang="en-US" altLang="zh-CN" dirty="0">
                <a:solidFill>
                  <a:srgbClr val="FF0000"/>
                </a:solidFill>
              </a:rPr>
              <a:t>2</a:t>
            </a:r>
            <a:r>
              <a:rPr lang="zh-CN" altLang="en-US" dirty="0">
                <a:solidFill>
                  <a:srgbClr val="FF0000"/>
                </a:solidFill>
              </a:rPr>
              <a:t>比较树</a:t>
            </a:r>
          </a:p>
        </p:txBody>
      </p:sp>
      <p:sp>
        <p:nvSpPr>
          <p:cNvPr id="5" name="Rectangle 4"/>
          <p:cNvSpPr>
            <a:spLocks noChangeArrowheads="1"/>
          </p:cNvSpPr>
          <p:nvPr/>
        </p:nvSpPr>
        <p:spPr bwMode="auto">
          <a:xfrm>
            <a:off x="1034511" y="5644497"/>
            <a:ext cx="8073371" cy="707722"/>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000" b="1" dirty="0">
                <a:latin typeface="Arial" panose="020B0604020202020204" pitchFamily="34" charset="0"/>
                <a:ea typeface="宋体" panose="02010600030101010101" pitchFamily="2" charset="-122"/>
              </a:rPr>
              <a:t>（成功时）平均比较次数：</a:t>
            </a:r>
            <a:r>
              <a:rPr lang="pt-BR" altLang="zh-CN" sz="2000" b="1" dirty="0">
                <a:latin typeface="Arial" panose="020B0604020202020204" pitchFamily="34" charset="0"/>
                <a:ea typeface="宋体" panose="02010600030101010101" pitchFamily="2" charset="-122"/>
              </a:rPr>
              <a:t>ASL=</a:t>
            </a:r>
            <a:r>
              <a:rPr lang="en-US" altLang="zh-CN" sz="2000" b="1" dirty="0">
                <a:latin typeface="Arial" panose="020B0604020202020204" pitchFamily="34" charset="0"/>
                <a:ea typeface="宋体" panose="02010600030101010101" pitchFamily="2" charset="-122"/>
              </a:rPr>
              <a:t>(1+2*3+4*5+3*7)=4.8</a:t>
            </a:r>
            <a:endParaRPr lang="zh-CN" altLang="zh-CN" sz="2000" b="1" dirty="0">
              <a:latin typeface="Arial" panose="020B0604020202020204" pitchFamily="34" charset="0"/>
              <a:ea typeface="宋体" panose="02010600030101010101" pitchFamily="2" charset="-122"/>
            </a:endParaRPr>
          </a:p>
          <a:p>
            <a:pPr>
              <a:spcBef>
                <a:spcPct val="0"/>
              </a:spcBef>
            </a:pPr>
            <a:r>
              <a:rPr lang="zh-CN" altLang="en-US" sz="2000" b="1" dirty="0">
                <a:latin typeface="Arial" panose="020B0604020202020204" pitchFamily="34" charset="0"/>
                <a:ea typeface="宋体" panose="02010600030101010101" pitchFamily="2" charset="-122"/>
                <a:sym typeface="Wingdings" panose="05000000000000000000" pitchFamily="2" charset="2"/>
              </a:rPr>
              <a:t>（不成功时）平均比较次数：</a:t>
            </a:r>
            <a:r>
              <a:rPr lang="pt-BR" altLang="zh-CN" sz="2000" b="1" dirty="0">
                <a:latin typeface="Arial" panose="020B0604020202020204" pitchFamily="34" charset="0"/>
                <a:ea typeface="宋体" panose="02010600030101010101" pitchFamily="2" charset="-122"/>
              </a:rPr>
              <a:t>ASL=</a:t>
            </a:r>
            <a:r>
              <a:rPr lang="en-US" altLang="zh-CN" sz="2000" b="1" dirty="0">
                <a:latin typeface="Arial" panose="020B0604020202020204" pitchFamily="34" charset="0"/>
                <a:ea typeface="宋体" panose="02010600030101010101" pitchFamily="2" charset="-122"/>
              </a:rPr>
              <a:t> (5*6+6*8)/11=78/11</a:t>
            </a:r>
            <a:endParaRPr lang="zh-CN" altLang="zh-CN" sz="2000" b="1" dirty="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 name="矩形 5"/>
              <p:cNvSpPr/>
              <p:nvPr/>
            </p:nvSpPr>
            <p:spPr>
              <a:xfrm>
                <a:off x="8300620" y="1061969"/>
                <a:ext cx="2690791" cy="400017"/>
              </a:xfrm>
              <a:prstGeom prst="rect">
                <a:avLst/>
              </a:prstGeom>
            </p:spPr>
            <p:txBody>
              <a:bodyPr wrap="square">
                <a:spAutoFit/>
              </a:bodyPr>
              <a:lstStyle/>
              <a:p>
                <a:pPr algn="just" defTabSz="585943">
                  <a:spcBef>
                    <a:spcPts val="600"/>
                  </a:spcBef>
                  <a:spcAft>
                    <a:spcPts val="600"/>
                  </a:spcAft>
                </a:pPr>
                <a:r>
                  <a:rPr lang="en-US" altLang="zh-CN" sz="2000" b="1">
                    <a:solidFill>
                      <a:prstClr val="black"/>
                    </a:solidFill>
                    <a:latin typeface="Calibri" panose="020F0502020204030204" pitchFamily="34" charset="0"/>
                  </a:rPr>
                  <a:t>d=</a:t>
                </a:r>
                <a:r>
                  <a:rPr lang="zh-CN" altLang="zh-CN" sz="2000" b="1">
                    <a:solidFill>
                      <a:srgbClr val="FF0000"/>
                    </a:solidFill>
                    <a:latin typeface="Calibri" panose="020F0502020204030204" pitchFamily="34" charset="0"/>
                  </a:rPr>
                  <a:t> </a:t>
                </a:r>
                <a14:m>
                  <m:oMath xmlns:m="http://schemas.openxmlformats.org/officeDocument/2006/math">
                    <m:d>
                      <m:dPr>
                        <m:begChr m:val="⌈"/>
                        <m:endChr m:val="⌉"/>
                        <m:ctrlPr>
                          <a:rPr lang="zh-CN" altLang="zh-CN" sz="2000" b="1" i="1">
                            <a:solidFill>
                              <a:srgbClr val="FF0000"/>
                            </a:solidFill>
                            <a:latin typeface="Cambria Math" panose="02040503050406030204" pitchFamily="18" charset="0"/>
                          </a:rPr>
                        </m:ctrlPr>
                      </m:dPr>
                      <m:e>
                        <m:r>
                          <m:rPr>
                            <m:sty m:val="p"/>
                          </m:rPr>
                          <a:rPr lang="en-US" altLang="zh-CN" sz="2000" b="1">
                            <a:solidFill>
                              <a:srgbClr val="FF0000"/>
                            </a:solidFill>
                            <a:latin typeface="Cambria Math"/>
                          </a:rPr>
                          <m:t>l</m:t>
                        </m:r>
                        <m:r>
                          <a:rPr lang="en-US" altLang="zh-CN" sz="2000" b="1">
                            <a:solidFill>
                              <a:srgbClr val="FF0000"/>
                            </a:solidFill>
                            <a:latin typeface="Cambria Math" panose="02040503050406030204" pitchFamily="18" charset="0"/>
                          </a:rPr>
                          <m:t>𝐨</m:t>
                        </m:r>
                        <m:r>
                          <m:rPr>
                            <m:sty m:val="p"/>
                          </m:rPr>
                          <a:rPr lang="en-US" altLang="zh-CN" sz="2000" b="1">
                            <a:solidFill>
                              <a:srgbClr val="FF0000"/>
                            </a:solidFill>
                            <a:latin typeface="Cambria Math"/>
                          </a:rPr>
                          <m:t>g</m:t>
                        </m:r>
                        <m:r>
                          <a:rPr lang="en-US" altLang="zh-CN" sz="2000" b="1" baseline="-25000">
                            <a:solidFill>
                              <a:srgbClr val="FF0000"/>
                            </a:solidFill>
                            <a:latin typeface="Cambria Math" panose="02040503050406030204" pitchFamily="18" charset="0"/>
                          </a:rPr>
                          <m:t>𝟐</m:t>
                        </m:r>
                        <m:r>
                          <a:rPr lang="en-US" altLang="zh-CN" sz="2000" b="1" i="1">
                            <a:solidFill>
                              <a:srgbClr val="FF0000"/>
                            </a:solidFill>
                            <a:latin typeface="Cambria Math"/>
                          </a:rPr>
                          <m:t>(</m:t>
                        </m:r>
                        <m:r>
                          <a:rPr lang="en-US" altLang="zh-CN" sz="2000" b="1" i="1">
                            <a:solidFill>
                              <a:srgbClr val="FF0000"/>
                            </a:solidFill>
                            <a:latin typeface="Cambria Math"/>
                          </a:rPr>
                          <m:t>𝒏</m:t>
                        </m:r>
                        <m:r>
                          <a:rPr lang="en-US" altLang="zh-CN" sz="2000" b="1" i="1">
                            <a:solidFill>
                              <a:srgbClr val="FF0000"/>
                            </a:solidFill>
                            <a:latin typeface="Cambria Math"/>
                          </a:rPr>
                          <m:t>+</m:t>
                        </m:r>
                        <m:r>
                          <a:rPr lang="en-US" altLang="zh-CN" sz="2000" b="1" i="1">
                            <a:solidFill>
                              <a:srgbClr val="FF0000"/>
                            </a:solidFill>
                            <a:latin typeface="Cambria Math"/>
                          </a:rPr>
                          <m:t>𝟏</m:t>
                        </m:r>
                        <m:r>
                          <a:rPr lang="en-US" altLang="zh-CN" sz="2000" b="1" i="1">
                            <a:solidFill>
                              <a:srgbClr val="FF0000"/>
                            </a:solidFill>
                            <a:latin typeface="Cambria Math"/>
                          </a:rPr>
                          <m:t>)</m:t>
                        </m:r>
                      </m:e>
                    </m:d>
                    <m:r>
                      <a:rPr lang="en-US" altLang="zh-CN" sz="2000" b="1" i="1">
                        <a:solidFill>
                          <a:srgbClr val="FF0000"/>
                        </a:solidFill>
                        <a:latin typeface="Cambria Math"/>
                      </a:rPr>
                      <m:t>=</m:t>
                    </m:r>
                    <m:r>
                      <a:rPr lang="en-US" altLang="zh-CN" sz="2000" b="1" i="1">
                        <a:solidFill>
                          <a:srgbClr val="FF0000"/>
                        </a:solidFill>
                        <a:latin typeface="Cambria Math"/>
                      </a:rPr>
                      <m:t>𝟒</m:t>
                    </m:r>
                  </m:oMath>
                </a14:m>
                <a:endParaRPr lang="en-US" altLang="zh-CN" sz="2000" b="1">
                  <a:solidFill>
                    <a:srgbClr val="FF0000"/>
                  </a:solidFill>
                  <a:latin typeface="Calibri" panose="020F050202020403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8300620" y="1061969"/>
                <a:ext cx="2690791" cy="400017"/>
              </a:xfrm>
              <a:prstGeom prst="rect">
                <a:avLst/>
              </a:prstGeom>
              <a:blipFill>
                <a:blip r:embed="rId3"/>
                <a:stretch>
                  <a:fillRect l="-2494" t="-7576" b="-25758"/>
                </a:stretch>
              </a:blipFill>
            </p:spPr>
            <p:txBody>
              <a:bodyPr/>
              <a:lstStyle/>
              <a:p>
                <a:r>
                  <a:rPr lang="zh-CN" altLang="en-US">
                    <a:noFill/>
                  </a:rPr>
                  <a:t> </a:t>
                </a:r>
              </a:p>
            </p:txBody>
          </p:sp>
        </mc:Fallback>
      </mc:AlternateContent>
      <p:sp>
        <p:nvSpPr>
          <p:cNvPr id="2" name="矩形 1"/>
          <p:cNvSpPr/>
          <p:nvPr/>
        </p:nvSpPr>
        <p:spPr>
          <a:xfrm>
            <a:off x="8300620" y="1608950"/>
            <a:ext cx="3770661" cy="1323133"/>
          </a:xfrm>
          <a:prstGeom prst="rect">
            <a:avLst/>
          </a:prstGeom>
        </p:spPr>
        <p:txBody>
          <a:bodyPr wrap="square">
            <a:spAutoFit/>
          </a:bodyPr>
          <a:lstStyle/>
          <a:p>
            <a:pPr algn="just" defTabSz="585943">
              <a:spcBef>
                <a:spcPts val="600"/>
              </a:spcBef>
              <a:spcAft>
                <a:spcPts val="600"/>
              </a:spcAft>
            </a:pPr>
            <a:r>
              <a:rPr lang="zh-CN" altLang="en-US" sz="2000" b="1">
                <a:solidFill>
                  <a:srgbClr val="FF0000"/>
                </a:solidFill>
                <a:latin typeface="Calibri" panose="020F0502020204030204" pitchFamily="34" charset="0"/>
              </a:rPr>
              <a:t>成功</a:t>
            </a:r>
            <a:endParaRPr lang="en-US" altLang="zh-CN" sz="2000" b="1">
              <a:solidFill>
                <a:srgbClr val="FF0000"/>
              </a:solidFill>
              <a:latin typeface="Calibri" panose="020F0502020204030204" pitchFamily="34" charset="0"/>
            </a:endParaRPr>
          </a:p>
          <a:p>
            <a:pPr algn="just" defTabSz="585943">
              <a:spcBef>
                <a:spcPts val="600"/>
              </a:spcBef>
              <a:spcAft>
                <a:spcPts val="600"/>
              </a:spcAft>
            </a:pPr>
            <a:r>
              <a:rPr lang="zh-CN" altLang="en-US" sz="2000" b="1">
                <a:solidFill>
                  <a:prstClr val="black"/>
                </a:solidFill>
                <a:latin typeface="Calibri" panose="020F0502020204030204" pitchFamily="34" charset="0"/>
              </a:rPr>
              <a:t>最好，比较</a:t>
            </a:r>
            <a:r>
              <a:rPr lang="en-US" altLang="zh-CN" sz="2000" b="1">
                <a:solidFill>
                  <a:prstClr val="black"/>
                </a:solidFill>
                <a:latin typeface="Calibri" panose="020F0502020204030204" pitchFamily="34" charset="0"/>
              </a:rPr>
              <a:t>1</a:t>
            </a:r>
            <a:r>
              <a:rPr lang="zh-CN" altLang="en-US" sz="2000" b="1">
                <a:solidFill>
                  <a:prstClr val="black"/>
                </a:solidFill>
                <a:latin typeface="Calibri" panose="020F0502020204030204" pitchFamily="34" charset="0"/>
              </a:rPr>
              <a:t>次</a:t>
            </a:r>
            <a:endParaRPr lang="en-US" altLang="zh-CN" sz="2000" b="1">
              <a:solidFill>
                <a:prstClr val="black"/>
              </a:solidFill>
              <a:latin typeface="Calibri" panose="020F0502020204030204" pitchFamily="34" charset="0"/>
            </a:endParaRPr>
          </a:p>
          <a:p>
            <a:pPr algn="just" defTabSz="585943">
              <a:spcBef>
                <a:spcPts val="600"/>
              </a:spcBef>
              <a:spcAft>
                <a:spcPts val="600"/>
              </a:spcAft>
            </a:pPr>
            <a:r>
              <a:rPr lang="zh-CN" altLang="en-US" sz="2000" b="1">
                <a:solidFill>
                  <a:prstClr val="black"/>
                </a:solidFill>
                <a:latin typeface="Calibri" panose="020F0502020204030204" pitchFamily="34" charset="0"/>
              </a:rPr>
              <a:t>最坏，比较</a:t>
            </a:r>
            <a:r>
              <a:rPr lang="en-US" altLang="zh-CN" sz="2000" b="1">
                <a:solidFill>
                  <a:prstClr val="black"/>
                </a:solidFill>
                <a:latin typeface="Calibri" panose="020F0502020204030204" pitchFamily="34" charset="0"/>
              </a:rPr>
              <a:t>7</a:t>
            </a:r>
            <a:r>
              <a:rPr lang="zh-CN" altLang="en-US" sz="2000" b="1">
                <a:solidFill>
                  <a:prstClr val="black"/>
                </a:solidFill>
                <a:latin typeface="Calibri" panose="020F0502020204030204" pitchFamily="34" charset="0"/>
              </a:rPr>
              <a:t>次，即：</a:t>
            </a:r>
            <a:r>
              <a:rPr lang="en-US" altLang="zh-CN" sz="2000" b="1">
                <a:solidFill>
                  <a:prstClr val="black"/>
                </a:solidFill>
                <a:latin typeface="Calibri" panose="020F0502020204030204" pitchFamily="34" charset="0"/>
              </a:rPr>
              <a:t>2(d-1)+1</a:t>
            </a:r>
            <a:r>
              <a:rPr lang="zh-CN" altLang="en-US" sz="2000" b="1">
                <a:solidFill>
                  <a:prstClr val="black"/>
                </a:solidFill>
                <a:latin typeface="Calibri" panose="020F0502020204030204" pitchFamily="34" charset="0"/>
              </a:rPr>
              <a:t>次</a:t>
            </a:r>
            <a:endParaRPr lang="zh-CN" altLang="en-US"/>
          </a:p>
        </p:txBody>
      </p:sp>
      <p:graphicFrame>
        <p:nvGraphicFramePr>
          <p:cNvPr id="7" name="对象 6"/>
          <p:cNvGraphicFramePr>
            <a:graphicFrameLocks noChangeAspect="1"/>
          </p:cNvGraphicFramePr>
          <p:nvPr/>
        </p:nvGraphicFramePr>
        <p:xfrm>
          <a:off x="1056607" y="943230"/>
          <a:ext cx="6741717" cy="4596626"/>
        </p:xfrm>
        <a:graphic>
          <a:graphicData uri="http://schemas.openxmlformats.org/presentationml/2006/ole">
            <mc:AlternateContent xmlns:mc="http://schemas.openxmlformats.org/markup-compatibility/2006">
              <mc:Choice xmlns:v="urn:schemas-microsoft-com:vml" Requires="v">
                <p:oleObj name="Visio" r:id="rId4" imgW="8486677" imgH="5772334" progId="Visio.Drawing.15">
                  <p:embed/>
                </p:oleObj>
              </mc:Choice>
              <mc:Fallback>
                <p:oleObj name="Visio" r:id="rId4" imgW="8486677" imgH="5772334" progId="Visio.Drawing.15">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607" y="943230"/>
                        <a:ext cx="6741717" cy="4596626"/>
                      </a:xfrm>
                      <a:prstGeom prst="rect">
                        <a:avLst/>
                      </a:prstGeom>
                      <a:noFill/>
                    </p:spPr>
                  </p:pic>
                </p:oleObj>
              </mc:Fallback>
            </mc:AlternateContent>
          </a:graphicData>
        </a:graphic>
      </p:graphicFrame>
      <p:sp>
        <p:nvSpPr>
          <p:cNvPr id="8" name="矩形 7"/>
          <p:cNvSpPr/>
          <p:nvPr/>
        </p:nvSpPr>
        <p:spPr>
          <a:xfrm>
            <a:off x="8300620" y="3241544"/>
            <a:ext cx="3409449" cy="1323133"/>
          </a:xfrm>
          <a:prstGeom prst="rect">
            <a:avLst/>
          </a:prstGeom>
        </p:spPr>
        <p:txBody>
          <a:bodyPr wrap="square">
            <a:spAutoFit/>
          </a:bodyPr>
          <a:lstStyle/>
          <a:p>
            <a:pPr algn="just" defTabSz="585943">
              <a:spcBef>
                <a:spcPts val="600"/>
              </a:spcBef>
              <a:spcAft>
                <a:spcPts val="600"/>
              </a:spcAft>
            </a:pPr>
            <a:r>
              <a:rPr lang="zh-CN" altLang="en-US" sz="2000" b="1">
                <a:solidFill>
                  <a:srgbClr val="FF0000"/>
                </a:solidFill>
                <a:latin typeface="Calibri" panose="020F0502020204030204" pitchFamily="34" charset="0"/>
              </a:rPr>
              <a:t>失败</a:t>
            </a:r>
            <a:endParaRPr lang="en-US" altLang="zh-CN" sz="2000" b="1">
              <a:solidFill>
                <a:srgbClr val="FF0000"/>
              </a:solidFill>
              <a:latin typeface="Calibri" panose="020F0502020204030204" pitchFamily="34" charset="0"/>
            </a:endParaRPr>
          </a:p>
          <a:p>
            <a:pPr algn="just" defTabSz="585943">
              <a:spcBef>
                <a:spcPts val="600"/>
              </a:spcBef>
              <a:spcAft>
                <a:spcPts val="600"/>
              </a:spcAft>
            </a:pPr>
            <a:r>
              <a:rPr lang="zh-CN" altLang="en-US" sz="2000" b="1">
                <a:solidFill>
                  <a:prstClr val="black"/>
                </a:solidFill>
                <a:latin typeface="Calibri" panose="020F0502020204030204" pitchFamily="34" charset="0"/>
              </a:rPr>
              <a:t>最坏，比较</a:t>
            </a:r>
            <a:r>
              <a:rPr lang="en-US" altLang="zh-CN" sz="2000" b="1">
                <a:solidFill>
                  <a:prstClr val="black"/>
                </a:solidFill>
                <a:latin typeface="Calibri" panose="020F0502020204030204" pitchFamily="34" charset="0"/>
              </a:rPr>
              <a:t>8</a:t>
            </a:r>
            <a:r>
              <a:rPr lang="zh-CN" altLang="en-US" sz="2000" b="1">
                <a:solidFill>
                  <a:prstClr val="black"/>
                </a:solidFill>
                <a:latin typeface="Calibri" panose="020F0502020204030204" pitchFamily="34" charset="0"/>
              </a:rPr>
              <a:t>次</a:t>
            </a:r>
            <a:endParaRPr lang="en-US" altLang="zh-CN" sz="2000" b="1">
              <a:solidFill>
                <a:prstClr val="black"/>
              </a:solidFill>
              <a:latin typeface="Calibri" panose="020F0502020204030204" pitchFamily="34" charset="0"/>
            </a:endParaRPr>
          </a:p>
          <a:p>
            <a:pPr algn="just" defTabSz="585943">
              <a:spcBef>
                <a:spcPts val="600"/>
              </a:spcBef>
              <a:spcAft>
                <a:spcPts val="600"/>
              </a:spcAft>
            </a:pPr>
            <a:r>
              <a:rPr lang="zh-CN" altLang="en-US" sz="2000" b="1">
                <a:solidFill>
                  <a:prstClr val="black"/>
                </a:solidFill>
                <a:latin typeface="Calibri" panose="020F0502020204030204" pitchFamily="34" charset="0"/>
              </a:rPr>
              <a:t>平均</a:t>
            </a:r>
            <a:r>
              <a:rPr lang="en-US" altLang="zh-CN" sz="2000" b="1">
                <a:solidFill>
                  <a:prstClr val="black"/>
                </a:solidFill>
                <a:latin typeface="Calibri" panose="020F0502020204030204" pitchFamily="34" charset="0"/>
              </a:rPr>
              <a:t>6</a:t>
            </a:r>
            <a:r>
              <a:rPr lang="zh-CN" altLang="en-US" sz="2000" b="1">
                <a:solidFill>
                  <a:prstClr val="black"/>
                </a:solidFill>
                <a:latin typeface="Calibri" panose="020F0502020204030204" pitchFamily="34" charset="0"/>
              </a:rPr>
              <a:t>次，</a:t>
            </a:r>
            <a:r>
              <a:rPr lang="en-US" altLang="zh-CN" sz="2000" b="1">
                <a:solidFill>
                  <a:prstClr val="black"/>
                </a:solidFill>
                <a:latin typeface="Calibri" panose="020F0502020204030204" pitchFamily="34" charset="0"/>
              </a:rPr>
              <a:t>2log</a:t>
            </a:r>
            <a:r>
              <a:rPr lang="en-US" altLang="zh-CN" sz="2000" b="1" baseline="-25000">
                <a:solidFill>
                  <a:prstClr val="black"/>
                </a:solidFill>
                <a:latin typeface="Calibri" panose="020F0502020204030204" pitchFamily="34" charset="0"/>
              </a:rPr>
              <a:t>2</a:t>
            </a:r>
            <a:r>
              <a:rPr lang="en-US" altLang="zh-CN" sz="2000" b="1">
                <a:solidFill>
                  <a:prstClr val="black"/>
                </a:solidFill>
                <a:latin typeface="Calibri" panose="020F0502020204030204" pitchFamily="34" charset="0"/>
              </a:rPr>
              <a:t>(n+1)</a:t>
            </a:r>
            <a:r>
              <a:rPr lang="zh-CN" altLang="en-US" sz="2000" b="1">
                <a:solidFill>
                  <a:prstClr val="black"/>
                </a:solidFill>
                <a:latin typeface="Calibri" panose="020F0502020204030204" pitchFamily="34" charset="0"/>
              </a:rPr>
              <a:t>。</a:t>
            </a:r>
            <a:endParaRPr lang="en-US" altLang="zh-CN" sz="2000" b="1">
              <a:solidFill>
                <a:prstClr val="black"/>
              </a:solidFill>
              <a:latin typeface="Calibri" panose="020F0502020204030204" pitchFamily="34" charset="0"/>
            </a:endParaRPr>
          </a:p>
        </p:txBody>
      </p:sp>
    </p:spTree>
    <p:extLst>
      <p:ext uri="{BB962C8B-B14F-4D97-AF65-F5344CB8AC3E}">
        <p14:creationId xmlns:p14="http://schemas.microsoft.com/office/powerpoint/2010/main" val="427532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fontScale="92500" lnSpcReduction="20000"/>
              </a:bodyPr>
              <a:lstStyle/>
              <a:p>
                <a:pPr indent="266647">
                  <a:lnSpc>
                    <a:spcPct val="150000"/>
                  </a:lnSpc>
                  <a:spcAft>
                    <a:spcPts val="0"/>
                  </a:spcAft>
                </a:pPr>
                <a:r>
                  <a:rPr lang="zh-CN" altLang="en-US" sz="3199" dirty="0"/>
                  <a:t>比较</a:t>
                </a:r>
                <a:r>
                  <a:rPr lang="zh-CN" altLang="zh-CN" sz="3199" dirty="0"/>
                  <a:t>树的高度仍与</a:t>
                </a:r>
                <a:r>
                  <a:rPr lang="en-US" altLang="zh-CN" sz="3199" dirty="0"/>
                  <a:t>log</a:t>
                </a:r>
                <a:r>
                  <a:rPr lang="en-US" altLang="zh-CN" sz="3199" baseline="-25000" dirty="0"/>
                  <a:t>2</a:t>
                </a:r>
                <a:r>
                  <a:rPr lang="en-US" altLang="zh-CN" sz="3199" dirty="0"/>
                  <a:t>n</a:t>
                </a:r>
                <a:r>
                  <a:rPr lang="zh-CN" altLang="zh-CN" sz="3199" dirty="0"/>
                  <a:t>成正比，因此，</a:t>
                </a:r>
                <a:r>
                  <a:rPr lang="en-US" altLang="zh-CN" sz="3199" dirty="0">
                    <a:solidFill>
                      <a:srgbClr val="FF0000"/>
                    </a:solidFill>
                  </a:rPr>
                  <a:t>binary_search2</a:t>
                </a:r>
                <a:r>
                  <a:rPr lang="zh-CN" altLang="zh-CN" sz="3199" dirty="0"/>
                  <a:t>算法的时间效率也为</a:t>
                </a:r>
                <a:r>
                  <a:rPr lang="en-US" altLang="zh-CN" sz="3199" dirty="0"/>
                  <a:t>O(log</a:t>
                </a:r>
                <a:r>
                  <a:rPr lang="en-US" altLang="zh-CN" sz="3199" baseline="-25000" dirty="0"/>
                  <a:t>2</a:t>
                </a:r>
                <a:r>
                  <a:rPr lang="en-US" altLang="zh-CN" sz="3199" dirty="0"/>
                  <a:t>n)</a:t>
                </a:r>
                <a:r>
                  <a:rPr lang="zh-CN" altLang="zh-CN" sz="3199" dirty="0"/>
                  <a:t>。虽然这棵树略矮于</a:t>
                </a:r>
                <a:r>
                  <a:rPr lang="en-US" altLang="zh-CN" sz="3199" dirty="0"/>
                  <a:t>binary_search1</a:t>
                </a:r>
                <a:r>
                  <a:rPr lang="zh-CN" altLang="zh-CN" sz="3199" dirty="0"/>
                  <a:t>的比较树，但由于在每个结点处要比较</a:t>
                </a:r>
                <a:r>
                  <a:rPr lang="en-US" altLang="zh-CN" sz="3199" dirty="0"/>
                  <a:t>2</a:t>
                </a:r>
                <a:r>
                  <a:rPr lang="zh-CN" altLang="zh-CN" sz="3199" dirty="0"/>
                  <a:t>次，其算法效率比第一个算法差。</a:t>
                </a:r>
              </a:p>
              <a:p>
                <a:pPr indent="266647">
                  <a:lnSpc>
                    <a:spcPct val="150000"/>
                  </a:lnSpc>
                  <a:spcAft>
                    <a:spcPts val="0"/>
                  </a:spcAft>
                </a:pPr>
                <a:r>
                  <a:rPr lang="zh-CN" altLang="zh-CN" sz="3199" kern="100" dirty="0">
                    <a:solidFill>
                      <a:srgbClr val="2E3033"/>
                    </a:solidFill>
                    <a:latin typeface="Arial"/>
                    <a:cs typeface="Arial"/>
                  </a:rPr>
                  <a:t>二分查找</a:t>
                </a:r>
                <a:r>
                  <a:rPr lang="en-US" altLang="zh-CN" sz="3199" kern="100" dirty="0">
                    <a:solidFill>
                      <a:srgbClr val="2E3033"/>
                    </a:solidFill>
                    <a:latin typeface="Arial"/>
                    <a:cs typeface="Arial"/>
                  </a:rPr>
                  <a:t>2</a:t>
                </a:r>
                <a:r>
                  <a:rPr lang="zh-CN" altLang="zh-CN" sz="3199" kern="100" dirty="0">
                    <a:solidFill>
                      <a:srgbClr val="2E3033"/>
                    </a:solidFill>
                    <a:latin typeface="Arial"/>
                    <a:cs typeface="Arial"/>
                  </a:rPr>
                  <a:t>算法在失败查找时，</a:t>
                </a:r>
                <a:r>
                  <a:rPr lang="zh-CN" altLang="zh-CN" sz="3199" kern="100" dirty="0">
                    <a:solidFill>
                      <a:srgbClr val="FF0000"/>
                    </a:solidFill>
                    <a:latin typeface="Arial"/>
                    <a:cs typeface="Arial"/>
                  </a:rPr>
                  <a:t>平均情况</a:t>
                </a:r>
                <a:r>
                  <a:rPr lang="zh-CN" altLang="zh-CN" sz="3199" kern="100" dirty="0">
                    <a:solidFill>
                      <a:srgbClr val="2E3033"/>
                    </a:solidFill>
                    <a:latin typeface="Arial"/>
                    <a:cs typeface="Arial"/>
                  </a:rPr>
                  <a:t>下关键字比较次数约为</a:t>
                </a:r>
                <a:r>
                  <a:rPr lang="en-US" altLang="zh-CN" sz="3199" dirty="0">
                    <a:solidFill>
                      <a:prstClr val="black"/>
                    </a:solidFill>
                  </a:rPr>
                  <a:t>2log</a:t>
                </a:r>
                <a:r>
                  <a:rPr lang="en-US" altLang="zh-CN" sz="3199" baseline="-25000" dirty="0">
                    <a:solidFill>
                      <a:prstClr val="black"/>
                    </a:solidFill>
                  </a:rPr>
                  <a:t>2</a:t>
                </a:r>
                <a:r>
                  <a:rPr lang="en-US" altLang="zh-CN" sz="3199" dirty="0">
                    <a:solidFill>
                      <a:prstClr val="black"/>
                    </a:solidFill>
                  </a:rPr>
                  <a:t>(n+1)</a:t>
                </a:r>
                <a:r>
                  <a:rPr lang="zh-CN" altLang="en-US" sz="3199" kern="0" dirty="0">
                    <a:cs typeface="宋体"/>
                  </a:rPr>
                  <a:t> </a:t>
                </a:r>
                <a14:m>
                  <m:oMath xmlns:m="http://schemas.openxmlformats.org/officeDocument/2006/math">
                    <m:r>
                      <a:rPr lang="zh-CN" altLang="en-US" sz="3199" i="1" kern="0">
                        <a:latin typeface="Cambria Math"/>
                        <a:cs typeface="宋体"/>
                      </a:rPr>
                      <m:t>≈</m:t>
                    </m:r>
                    <m:r>
                      <m:rPr>
                        <m:nor/>
                      </m:rPr>
                      <a:rPr lang="en-US" altLang="zh-CN" sz="3199">
                        <a:solidFill>
                          <a:prstClr val="black"/>
                        </a:solidFill>
                      </a:rPr>
                      <m:t>2</m:t>
                    </m:r>
                    <m:r>
                      <m:rPr>
                        <m:nor/>
                      </m:rPr>
                      <a:rPr lang="en-US" altLang="zh-CN" sz="3199">
                        <a:solidFill>
                          <a:prstClr val="black"/>
                        </a:solidFill>
                      </a:rPr>
                      <m:t>log</m:t>
                    </m:r>
                    <m:r>
                      <m:rPr>
                        <m:nor/>
                      </m:rPr>
                      <a:rPr lang="en-US" altLang="zh-CN" sz="3199" baseline="-25000">
                        <a:solidFill>
                          <a:prstClr val="black"/>
                        </a:solidFill>
                      </a:rPr>
                      <m:t>2</m:t>
                    </m:r>
                    <m:r>
                      <m:rPr>
                        <m:nor/>
                      </m:rPr>
                      <a:rPr lang="en-US" altLang="zh-CN" sz="3199">
                        <a:solidFill>
                          <a:prstClr val="black"/>
                        </a:solidFill>
                      </a:rPr>
                      <m:t>n</m:t>
                    </m:r>
                  </m:oMath>
                </a14:m>
                <a:r>
                  <a:rPr lang="en-US" altLang="zh-CN" sz="3199" kern="100" dirty="0"/>
                  <a:t> </a:t>
                </a:r>
                <a:r>
                  <a:rPr lang="zh-CN" altLang="zh-CN" sz="3199" kern="100" dirty="0">
                    <a:solidFill>
                      <a:srgbClr val="2E3033"/>
                    </a:solidFill>
                    <a:latin typeface="Arial"/>
                    <a:cs typeface="Arial"/>
                  </a:rPr>
                  <a:t>，</a:t>
                </a:r>
                <a:r>
                  <a:rPr lang="zh-CN" altLang="zh-CN" sz="3199" kern="0" dirty="0">
                    <a:latin typeface="Times New Roman"/>
                    <a:cs typeface="宋体"/>
                  </a:rPr>
                  <a:t>在成功查找时，</a:t>
                </a:r>
                <a:r>
                  <a:rPr lang="zh-CN" altLang="zh-CN" sz="3199" kern="0" dirty="0">
                    <a:solidFill>
                      <a:srgbClr val="FF0000"/>
                    </a:solidFill>
                    <a:latin typeface="Times New Roman"/>
                    <a:cs typeface="宋体"/>
                  </a:rPr>
                  <a:t>平均情况</a:t>
                </a:r>
                <a:r>
                  <a:rPr lang="zh-CN" altLang="zh-CN" sz="3199" kern="0" dirty="0">
                    <a:latin typeface="Times New Roman"/>
                    <a:cs typeface="宋体"/>
                  </a:rPr>
                  <a:t>下关键字比较次数约为</a:t>
                </a:r>
                <a14:m>
                  <m:oMath xmlns:m="http://schemas.openxmlformats.org/officeDocument/2006/math">
                    <m:f>
                      <m:fPr>
                        <m:ctrlPr>
                          <a:rPr lang="zh-CN" altLang="zh-CN" sz="3199" i="1" kern="0">
                            <a:latin typeface="Cambria Math" panose="02040503050406030204" pitchFamily="18" charset="0"/>
                            <a:ea typeface="Cambria Math"/>
                            <a:cs typeface="宋体"/>
                          </a:rPr>
                        </m:ctrlPr>
                      </m:fPr>
                      <m:num>
                        <m:r>
                          <a:rPr lang="en-US" altLang="zh-CN" sz="3199" i="1" kern="0">
                            <a:latin typeface="Cambria Math" panose="02040503050406030204" pitchFamily="18" charset="0"/>
                            <a:ea typeface="Cambria Math" panose="02040503050406030204" pitchFamily="18" charset="0"/>
                            <a:cs typeface="宋体"/>
                          </a:rPr>
                          <m:t>𝟐</m:t>
                        </m:r>
                        <m:r>
                          <a:rPr lang="en-US" altLang="zh-CN" sz="3199" i="1" kern="0">
                            <a:latin typeface="Cambria Math" panose="02040503050406030204" pitchFamily="18" charset="0"/>
                            <a:ea typeface="Cambria Math" panose="02040503050406030204" pitchFamily="18" charset="0"/>
                            <a:cs typeface="宋体"/>
                          </a:rPr>
                          <m:t>(</m:t>
                        </m:r>
                        <m:r>
                          <a:rPr lang="en-US" altLang="zh-CN" sz="3199" i="1" kern="0">
                            <a:latin typeface="Cambria Math" panose="02040503050406030204" pitchFamily="18" charset="0"/>
                            <a:ea typeface="Cambria Math" panose="02040503050406030204" pitchFamily="18" charset="0"/>
                            <a:cs typeface="宋体"/>
                          </a:rPr>
                          <m:t>𝒏</m:t>
                        </m:r>
                        <m:r>
                          <a:rPr lang="en-US" altLang="zh-CN" sz="3199" i="1" kern="0">
                            <a:latin typeface="Cambria Math" panose="02040503050406030204" pitchFamily="18" charset="0"/>
                            <a:ea typeface="Cambria Math" panose="02040503050406030204" pitchFamily="18" charset="0"/>
                            <a:cs typeface="宋体"/>
                          </a:rPr>
                          <m:t>+</m:t>
                        </m:r>
                        <m:r>
                          <a:rPr lang="en-US" altLang="zh-CN" sz="3199" i="1" kern="0">
                            <a:latin typeface="Cambria Math" panose="02040503050406030204" pitchFamily="18" charset="0"/>
                            <a:ea typeface="Cambria Math" panose="02040503050406030204" pitchFamily="18" charset="0"/>
                            <a:cs typeface="宋体"/>
                          </a:rPr>
                          <m:t>𝟏</m:t>
                        </m:r>
                        <m:r>
                          <a:rPr lang="en-US" altLang="zh-CN" sz="3199" i="1" kern="0">
                            <a:latin typeface="Cambria Math" panose="02040503050406030204" pitchFamily="18" charset="0"/>
                            <a:ea typeface="Cambria Math" panose="02040503050406030204" pitchFamily="18" charset="0"/>
                            <a:cs typeface="宋体"/>
                          </a:rPr>
                          <m:t>)</m:t>
                        </m:r>
                      </m:num>
                      <m:den>
                        <m:r>
                          <a:rPr lang="en-US" altLang="zh-CN" sz="3199" i="1" kern="0">
                            <a:latin typeface="Cambria Math" panose="02040503050406030204" pitchFamily="18" charset="0"/>
                            <a:ea typeface="Cambria Math" panose="02040503050406030204" pitchFamily="18" charset="0"/>
                            <a:cs typeface="宋体"/>
                          </a:rPr>
                          <m:t>𝒏</m:t>
                        </m:r>
                      </m:den>
                    </m:f>
                    <m:r>
                      <m:rPr>
                        <m:nor/>
                      </m:rPr>
                      <a:rPr lang="en-US" altLang="zh-CN" sz="3199">
                        <a:solidFill>
                          <a:prstClr val="black"/>
                        </a:solidFill>
                        <a:latin typeface="Cambria Math" panose="02040503050406030204" pitchFamily="18" charset="0"/>
                        <a:ea typeface="Cambria Math" panose="02040503050406030204" pitchFamily="18" charset="0"/>
                      </a:rPr>
                      <m:t>log</m:t>
                    </m:r>
                    <m:r>
                      <m:rPr>
                        <m:nor/>
                      </m:rPr>
                      <a:rPr lang="en-US" altLang="zh-CN" sz="3199" baseline="-25000">
                        <a:solidFill>
                          <a:prstClr val="black"/>
                        </a:solidFill>
                        <a:latin typeface="Cambria Math" panose="02040503050406030204" pitchFamily="18" charset="0"/>
                        <a:ea typeface="Cambria Math" panose="02040503050406030204" pitchFamily="18" charset="0"/>
                      </a:rPr>
                      <m:t>2</m:t>
                    </m:r>
                    <m:r>
                      <m:rPr>
                        <m:nor/>
                      </m:rPr>
                      <a:rPr lang="en-US" altLang="zh-CN" sz="3199">
                        <a:solidFill>
                          <a:prstClr val="black"/>
                        </a:solidFill>
                        <a:latin typeface="Cambria Math" panose="02040503050406030204" pitchFamily="18" charset="0"/>
                        <a:ea typeface="Cambria Math" panose="02040503050406030204" pitchFamily="18" charset="0"/>
                      </a:rPr>
                      <m:t>(</m:t>
                    </m:r>
                    <m:r>
                      <m:rPr>
                        <m:nor/>
                      </m:rPr>
                      <a:rPr lang="en-US" altLang="zh-CN" sz="3199">
                        <a:solidFill>
                          <a:prstClr val="black"/>
                        </a:solidFill>
                        <a:latin typeface="Cambria Math" panose="02040503050406030204" pitchFamily="18" charset="0"/>
                        <a:ea typeface="Cambria Math" panose="02040503050406030204" pitchFamily="18" charset="0"/>
                      </a:rPr>
                      <m:t>n</m:t>
                    </m:r>
                    <m:r>
                      <m:rPr>
                        <m:nor/>
                      </m:rPr>
                      <a:rPr lang="en-US" altLang="zh-CN" sz="3199">
                        <a:solidFill>
                          <a:prstClr val="black"/>
                        </a:solidFill>
                        <a:latin typeface="Cambria Math" panose="02040503050406030204" pitchFamily="18" charset="0"/>
                        <a:ea typeface="Cambria Math" panose="02040503050406030204" pitchFamily="18" charset="0"/>
                      </a:rPr>
                      <m:t>+1</m:t>
                    </m:r>
                    <m:r>
                      <a:rPr lang="en-US" altLang="zh-CN" sz="3199" i="1">
                        <a:solidFill>
                          <a:prstClr val="black"/>
                        </a:solidFill>
                        <a:latin typeface="Cambria Math" panose="02040503050406030204" pitchFamily="18" charset="0"/>
                        <a:ea typeface="Cambria Math" panose="02040503050406030204" pitchFamily="18" charset="0"/>
                      </a:rPr>
                      <m:t>)</m:t>
                    </m:r>
                    <m:r>
                      <a:rPr lang="en-US" altLang="zh-CN" sz="3199" i="1" kern="0">
                        <a:latin typeface="Cambria Math" panose="02040503050406030204" pitchFamily="18" charset="0"/>
                        <a:ea typeface="Cambria Math" panose="02040503050406030204" pitchFamily="18" charset="0"/>
                        <a:cs typeface="宋体"/>
                      </a:rPr>
                      <m:t>−</m:t>
                    </m:r>
                    <m:r>
                      <a:rPr lang="en-US" altLang="zh-CN" sz="3199" i="1" kern="0">
                        <a:latin typeface="Cambria Math" panose="02040503050406030204" pitchFamily="18" charset="0"/>
                        <a:ea typeface="Cambria Math" panose="02040503050406030204" pitchFamily="18" charset="0"/>
                        <a:cs typeface="宋体"/>
                      </a:rPr>
                      <m:t>𝟑</m:t>
                    </m:r>
                    <m:r>
                      <a:rPr lang="zh-CN" altLang="en-US" sz="3199" i="1" kern="0">
                        <a:latin typeface="Cambria Math" panose="02040503050406030204" pitchFamily="18" charset="0"/>
                        <a:cs typeface="宋体"/>
                      </a:rPr>
                      <m:t>≈</m:t>
                    </m:r>
                  </m:oMath>
                </a14:m>
                <a:r>
                  <a:rPr lang="en-US" altLang="zh-CN" sz="3199"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r>
                      <m:rPr>
                        <m:nor/>
                      </m:rPr>
                      <a:rPr lang="en-US" altLang="zh-CN" sz="3199">
                        <a:solidFill>
                          <a:prstClr val="black"/>
                        </a:solidFill>
                        <a:latin typeface="Cambria Math" panose="02040503050406030204" pitchFamily="18" charset="0"/>
                        <a:ea typeface="Cambria Math" panose="02040503050406030204" pitchFamily="18" charset="0"/>
                      </a:rPr>
                      <m:t>2</m:t>
                    </m:r>
                    <m:r>
                      <m:rPr>
                        <m:nor/>
                      </m:rPr>
                      <a:rPr lang="en-US" altLang="zh-CN" sz="3199">
                        <a:solidFill>
                          <a:prstClr val="black"/>
                        </a:solidFill>
                        <a:latin typeface="Cambria Math" panose="02040503050406030204" pitchFamily="18" charset="0"/>
                        <a:ea typeface="Cambria Math" panose="02040503050406030204" pitchFamily="18" charset="0"/>
                      </a:rPr>
                      <m:t>log</m:t>
                    </m:r>
                    <m:r>
                      <m:rPr>
                        <m:nor/>
                      </m:rPr>
                      <a:rPr lang="en-US" altLang="zh-CN" sz="3199" baseline="-25000">
                        <a:solidFill>
                          <a:prstClr val="black"/>
                        </a:solidFill>
                        <a:latin typeface="Cambria Math" panose="02040503050406030204" pitchFamily="18" charset="0"/>
                        <a:ea typeface="Cambria Math" panose="02040503050406030204" pitchFamily="18" charset="0"/>
                      </a:rPr>
                      <m:t>2</m:t>
                    </m:r>
                    <m:r>
                      <m:rPr>
                        <m:nor/>
                      </m:rPr>
                      <a:rPr lang="en-US" altLang="zh-CN" sz="3199">
                        <a:solidFill>
                          <a:prstClr val="black"/>
                        </a:solidFill>
                        <a:latin typeface="Cambria Math" panose="02040503050406030204" pitchFamily="18" charset="0"/>
                        <a:ea typeface="Cambria Math" panose="02040503050406030204" pitchFamily="18" charset="0"/>
                      </a:rPr>
                      <m:t>n</m:t>
                    </m:r>
                  </m:oMath>
                </a14:m>
                <a:r>
                  <a:rPr lang="en-US" altLang="zh-CN" sz="3199" kern="100" dirty="0">
                    <a:latin typeface="Cambria Math" panose="02040503050406030204" pitchFamily="18" charset="0"/>
                    <a:ea typeface="Cambria Math" panose="02040503050406030204" pitchFamily="18" charset="0"/>
                  </a:rPr>
                  <a:t> -3</a:t>
                </a:r>
                <a:r>
                  <a:rPr lang="zh-CN" altLang="zh-CN" sz="3199" kern="0" dirty="0">
                    <a:latin typeface="Times New Roman"/>
                    <a:cs typeface="宋体"/>
                  </a:rPr>
                  <a:t>。</a:t>
                </a:r>
                <a:endParaRPr lang="zh-CN" altLang="zh-CN" sz="3199" kern="100" dirty="0">
                  <a:latin typeface="Times New Roman"/>
                </a:endParaRPr>
              </a:p>
              <a:p>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t="-501" r="-1363"/>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a:solidFill>
                  <a:srgbClr val="FF0000"/>
                </a:solidFill>
              </a:rPr>
              <a:t>时间性能</a:t>
            </a:r>
          </a:p>
        </p:txBody>
      </p:sp>
    </p:spTree>
    <p:extLst>
      <p:ext uri="{BB962C8B-B14F-4D97-AF65-F5344CB8AC3E}">
        <p14:creationId xmlns:p14="http://schemas.microsoft.com/office/powerpoint/2010/main" val="40177720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由于需要快速定位有序表的中间位置，因此，二分查找需在有序顺序表结构下进行，在链表中则没有应用价值。有序表可以按关键字递增或递减有序。</a:t>
            </a:r>
          </a:p>
          <a:p>
            <a:r>
              <a:rPr lang="zh-CN" altLang="en-US" dirty="0"/>
              <a:t>二分查找</a:t>
            </a:r>
            <a:r>
              <a:rPr lang="en-US" altLang="zh-CN" dirty="0"/>
              <a:t>1</a:t>
            </a:r>
            <a:r>
              <a:rPr lang="zh-CN" altLang="en-US" dirty="0"/>
              <a:t>是</a:t>
            </a:r>
            <a:r>
              <a:rPr lang="zh-CN" altLang="en-US" dirty="0">
                <a:solidFill>
                  <a:srgbClr val="FF0000"/>
                </a:solidFill>
              </a:rPr>
              <a:t>基于关键字比较的查找算法</a:t>
            </a:r>
            <a:r>
              <a:rPr lang="zh-CN" altLang="en-US" dirty="0"/>
              <a:t>中性能最优的算法。</a:t>
            </a:r>
            <a:endParaRPr lang="en-US" altLang="zh-CN" dirty="0"/>
          </a:p>
          <a:p>
            <a:r>
              <a:rPr lang="zh-CN" altLang="en-US" dirty="0"/>
              <a:t>平均查找长度：</a:t>
            </a:r>
          </a:p>
          <a:p>
            <a:endParaRPr lang="zh-CN" altLang="en-US" dirty="0"/>
          </a:p>
        </p:txBody>
      </p:sp>
      <p:sp>
        <p:nvSpPr>
          <p:cNvPr id="3" name="标题 2"/>
          <p:cNvSpPr>
            <a:spLocks noGrp="1"/>
          </p:cNvSpPr>
          <p:nvPr>
            <p:ph type="title"/>
          </p:nvPr>
        </p:nvSpPr>
        <p:spPr/>
        <p:txBody>
          <a:bodyPr>
            <a:normAutofit fontScale="90000"/>
          </a:bodyPr>
          <a:lstStyle/>
          <a:p>
            <a:r>
              <a:rPr lang="zh-CN" altLang="en-US" dirty="0">
                <a:solidFill>
                  <a:srgbClr val="FF0000"/>
                </a:solidFill>
              </a:rPr>
              <a:t>结论</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735819951"/>
                  </p:ext>
                </p:extLst>
              </p:nvPr>
            </p:nvGraphicFramePr>
            <p:xfrm>
              <a:off x="1632101" y="3962282"/>
              <a:ext cx="8782942" cy="1583811"/>
            </p:xfrm>
            <a:graphic>
              <a:graphicData uri="http://schemas.openxmlformats.org/drawingml/2006/table">
                <a:tbl>
                  <a:tblPr firstRow="1" firstCol="1" bandRow="1">
                    <a:tableStyleId>{5C22544A-7EE6-4342-B048-85BDC9FD1C3A}</a:tableStyleId>
                  </a:tblPr>
                  <a:tblGrid>
                    <a:gridCol w="2914708">
                      <a:extLst>
                        <a:ext uri="{9D8B030D-6E8A-4147-A177-3AD203B41FA5}">
                          <a16:colId xmlns:a16="http://schemas.microsoft.com/office/drawing/2014/main" val="2951167991"/>
                        </a:ext>
                      </a:extLst>
                    </a:gridCol>
                    <a:gridCol w="2935734">
                      <a:extLst>
                        <a:ext uri="{9D8B030D-6E8A-4147-A177-3AD203B41FA5}">
                          <a16:colId xmlns:a16="http://schemas.microsoft.com/office/drawing/2014/main" val="2638376459"/>
                        </a:ext>
                      </a:extLst>
                    </a:gridCol>
                    <a:gridCol w="2932500">
                      <a:extLst>
                        <a:ext uri="{9D8B030D-6E8A-4147-A177-3AD203B41FA5}">
                          <a16:colId xmlns:a16="http://schemas.microsoft.com/office/drawing/2014/main" val="1802445434"/>
                        </a:ext>
                      </a:extLst>
                    </a:gridCol>
                  </a:tblGrid>
                  <a:tr h="527937">
                    <a:tc>
                      <a:txBody>
                        <a:bodyPr/>
                        <a:lstStyle/>
                        <a:p>
                          <a:pPr algn="ctr">
                            <a:spcAft>
                              <a:spcPts val="0"/>
                            </a:spcAft>
                          </a:pPr>
                          <a:r>
                            <a:rPr lang="zh-CN" sz="2400" kern="100">
                              <a:effectLst/>
                            </a:rPr>
                            <a:t>查找方法</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r>
                            <a:rPr lang="zh-CN" sz="2400" kern="100">
                              <a:effectLst/>
                            </a:rPr>
                            <a:t>成功查找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r>
                            <a:rPr lang="zh-CN" sz="2400" kern="100">
                              <a:effectLst/>
                            </a:rPr>
                            <a:t>失败查找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extLst>
                      <a:ext uri="{0D108BD9-81ED-4DB2-BD59-A6C34878D82A}">
                        <a16:rowId xmlns:a16="http://schemas.microsoft.com/office/drawing/2014/main" val="2078103198"/>
                      </a:ext>
                    </a:extLst>
                  </a:tr>
                  <a:tr h="527937">
                    <a:tc>
                      <a:txBody>
                        <a:bodyPr/>
                        <a:lstStyle/>
                        <a:p>
                          <a:pPr algn="ctr">
                            <a:spcAft>
                              <a:spcPts val="0"/>
                            </a:spcAft>
                          </a:pPr>
                          <a:r>
                            <a:rPr lang="zh-CN" sz="2400" kern="100">
                              <a:effectLst/>
                            </a:rPr>
                            <a:t>二分查找</a:t>
                          </a:r>
                          <a:r>
                            <a:rPr lang="en-US" sz="2400" kern="100">
                              <a:effectLst/>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log</m:t>
                                    </m:r>
                                  </m:e>
                                  <m:sub>
                                    <m:r>
                                      <a:rPr lang="en-US" sz="2400" kern="100">
                                        <a:effectLst/>
                                        <a:latin typeface="Cambria Math" panose="02040503050406030204" pitchFamily="18" charset="0"/>
                                      </a:rPr>
                                      <m:t>2</m:t>
                                    </m:r>
                                  </m:sub>
                                </m:sSub>
                                <m:r>
                                  <m:rPr>
                                    <m:sty m:val="p"/>
                                  </m:rPr>
                                  <a:rPr lang="en-US" sz="2400" kern="100">
                                    <a:effectLst/>
                                    <a:latin typeface="Cambria Math" panose="02040503050406030204" pitchFamily="18" charset="0"/>
                                  </a:rPr>
                                  <m:t>n</m:t>
                                </m:r>
                                <m:r>
                                  <a:rPr lang="en-US" sz="2400" kern="100">
                                    <a:effectLst/>
                                    <a:latin typeface="Cambria Math" panose="02040503050406030204" pitchFamily="18" charset="0"/>
                                  </a:rPr>
                                  <m:t>+1</m:t>
                                </m:r>
                              </m:oMath>
                            </m:oMathPara>
                          </a14:m>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log</m:t>
                                    </m:r>
                                  </m:e>
                                  <m:sub>
                                    <m:r>
                                      <a:rPr lang="en-US" sz="2400" kern="100">
                                        <a:effectLst/>
                                        <a:latin typeface="Cambria Math" panose="02040503050406030204" pitchFamily="18" charset="0"/>
                                      </a:rPr>
                                      <m:t>2</m:t>
                                    </m:r>
                                  </m:sub>
                                </m:sSub>
                                <m:r>
                                  <m:rPr>
                                    <m:sty m:val="p"/>
                                  </m:rPr>
                                  <a:rPr lang="en-US" sz="2400" kern="100">
                                    <a:effectLst/>
                                    <a:latin typeface="Cambria Math" panose="02040503050406030204" pitchFamily="18" charset="0"/>
                                  </a:rPr>
                                  <m:t>n</m:t>
                                </m:r>
                                <m:r>
                                  <a:rPr lang="en-US" sz="2400" kern="100">
                                    <a:effectLst/>
                                    <a:latin typeface="Cambria Math" panose="02040503050406030204" pitchFamily="18" charset="0"/>
                                  </a:rPr>
                                  <m:t>+1</m:t>
                                </m:r>
                              </m:oMath>
                            </m:oMathPara>
                          </a14:m>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extLst>
                      <a:ext uri="{0D108BD9-81ED-4DB2-BD59-A6C34878D82A}">
                        <a16:rowId xmlns:a16="http://schemas.microsoft.com/office/drawing/2014/main" val="158641380"/>
                      </a:ext>
                    </a:extLst>
                  </a:tr>
                  <a:tr h="527937">
                    <a:tc>
                      <a:txBody>
                        <a:bodyPr/>
                        <a:lstStyle/>
                        <a:p>
                          <a:pPr algn="ctr">
                            <a:spcAft>
                              <a:spcPts val="0"/>
                            </a:spcAft>
                          </a:pPr>
                          <a:r>
                            <a:rPr lang="zh-CN" sz="2400" kern="100">
                              <a:effectLst/>
                            </a:rPr>
                            <a:t>二分查找</a:t>
                          </a:r>
                          <a:r>
                            <a:rPr lang="en-US" sz="2400" kern="100">
                              <a:effectLst/>
                            </a:rPr>
                            <a:t>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2</m:t>
                                    </m:r>
                                    <m:r>
                                      <m:rPr>
                                        <m:sty m:val="p"/>
                                      </m:rPr>
                                      <a:rPr lang="en-US" sz="2400" kern="100">
                                        <a:effectLst/>
                                        <a:latin typeface="Cambria Math" panose="02040503050406030204" pitchFamily="18" charset="0"/>
                                      </a:rPr>
                                      <m:t>log</m:t>
                                    </m:r>
                                  </m:e>
                                  <m:sub>
                                    <m:r>
                                      <a:rPr lang="en-US" sz="2400" kern="100">
                                        <a:effectLst/>
                                        <a:latin typeface="Cambria Math" panose="02040503050406030204" pitchFamily="18" charset="0"/>
                                      </a:rPr>
                                      <m:t>2</m:t>
                                    </m:r>
                                  </m:sub>
                                </m:sSub>
                                <m:r>
                                  <m:rPr>
                                    <m:sty m:val="p"/>
                                  </m:rPr>
                                  <a:rPr lang="en-US" sz="2400" kern="100">
                                    <a:effectLst/>
                                    <a:latin typeface="Cambria Math" panose="02040503050406030204" pitchFamily="18" charset="0"/>
                                  </a:rPr>
                                  <m:t>n</m:t>
                                </m:r>
                                <m:r>
                                  <a:rPr lang="zh-CN" altLang="en-US" sz="2400" kern="100">
                                    <a:effectLst/>
                                    <a:latin typeface="Cambria Math" panose="02040503050406030204" pitchFamily="18" charset="0"/>
                                  </a:rPr>
                                  <m:t>−</m:t>
                                </m:r>
                                <m:r>
                                  <a:rPr lang="en-US" sz="2400" kern="100">
                                    <a:effectLst/>
                                    <a:latin typeface="Cambria Math" panose="02040503050406030204" pitchFamily="18" charset="0"/>
                                  </a:rPr>
                                  <m:t>3</m:t>
                                </m:r>
                              </m:oMath>
                            </m:oMathPara>
                          </a14:m>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2</m:t>
                                    </m:r>
                                    <m:r>
                                      <m:rPr>
                                        <m:sty m:val="p"/>
                                      </m:rPr>
                                      <a:rPr lang="en-US" sz="2400" kern="100">
                                        <a:effectLst/>
                                        <a:latin typeface="Cambria Math" panose="02040503050406030204" pitchFamily="18" charset="0"/>
                                      </a:rPr>
                                      <m:t>log</m:t>
                                    </m:r>
                                  </m:e>
                                  <m:sub>
                                    <m:r>
                                      <a:rPr lang="en-US" sz="2400" kern="100">
                                        <a:effectLst/>
                                        <a:latin typeface="Cambria Math" panose="02040503050406030204" pitchFamily="18" charset="0"/>
                                      </a:rPr>
                                      <m:t>2</m:t>
                                    </m:r>
                                  </m:sub>
                                </m:sSub>
                                <m:r>
                                  <m:rPr>
                                    <m:sty m:val="p"/>
                                  </m:rPr>
                                  <a:rPr lang="en-US" sz="2400" kern="100">
                                    <a:effectLst/>
                                    <a:latin typeface="Cambria Math" panose="02040503050406030204" pitchFamily="18" charset="0"/>
                                  </a:rPr>
                                  <m:t>n</m:t>
                                </m:r>
                              </m:oMath>
                            </m:oMathPara>
                          </a14:m>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extLst>
                      <a:ext uri="{0D108BD9-81ED-4DB2-BD59-A6C34878D82A}">
                        <a16:rowId xmlns:a16="http://schemas.microsoft.com/office/drawing/2014/main" val="2158573382"/>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735819951"/>
                  </p:ext>
                </p:extLst>
              </p:nvPr>
            </p:nvGraphicFramePr>
            <p:xfrm>
              <a:off x="1632101" y="3962282"/>
              <a:ext cx="8782942" cy="1583811"/>
            </p:xfrm>
            <a:graphic>
              <a:graphicData uri="http://schemas.openxmlformats.org/drawingml/2006/table">
                <a:tbl>
                  <a:tblPr firstRow="1" firstCol="1" bandRow="1">
                    <a:tableStyleId>{5C22544A-7EE6-4342-B048-85BDC9FD1C3A}</a:tableStyleId>
                  </a:tblPr>
                  <a:tblGrid>
                    <a:gridCol w="2914708">
                      <a:extLst>
                        <a:ext uri="{9D8B030D-6E8A-4147-A177-3AD203B41FA5}">
                          <a16:colId xmlns:a16="http://schemas.microsoft.com/office/drawing/2014/main" val="2951167991"/>
                        </a:ext>
                      </a:extLst>
                    </a:gridCol>
                    <a:gridCol w="2935734">
                      <a:extLst>
                        <a:ext uri="{9D8B030D-6E8A-4147-A177-3AD203B41FA5}">
                          <a16:colId xmlns:a16="http://schemas.microsoft.com/office/drawing/2014/main" val="2638376459"/>
                        </a:ext>
                      </a:extLst>
                    </a:gridCol>
                    <a:gridCol w="2932500">
                      <a:extLst>
                        <a:ext uri="{9D8B030D-6E8A-4147-A177-3AD203B41FA5}">
                          <a16:colId xmlns:a16="http://schemas.microsoft.com/office/drawing/2014/main" val="1802445434"/>
                        </a:ext>
                      </a:extLst>
                    </a:gridCol>
                  </a:tblGrid>
                  <a:tr h="527937">
                    <a:tc>
                      <a:txBody>
                        <a:bodyPr/>
                        <a:lstStyle/>
                        <a:p>
                          <a:pPr algn="ctr">
                            <a:spcAft>
                              <a:spcPts val="0"/>
                            </a:spcAft>
                          </a:pPr>
                          <a:r>
                            <a:rPr lang="zh-CN" sz="2400" kern="100">
                              <a:effectLst/>
                            </a:rPr>
                            <a:t>查找方法</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r>
                            <a:rPr lang="zh-CN" sz="2400" kern="100">
                              <a:effectLst/>
                            </a:rPr>
                            <a:t>成功查找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pPr algn="ctr">
                            <a:spcAft>
                              <a:spcPts val="0"/>
                            </a:spcAft>
                          </a:pPr>
                          <a:r>
                            <a:rPr lang="zh-CN" sz="2400" kern="100">
                              <a:effectLst/>
                            </a:rPr>
                            <a:t>失败查找</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extLst>
                      <a:ext uri="{0D108BD9-81ED-4DB2-BD59-A6C34878D82A}">
                        <a16:rowId xmlns:a16="http://schemas.microsoft.com/office/drawing/2014/main" val="2078103198"/>
                      </a:ext>
                    </a:extLst>
                  </a:tr>
                  <a:tr h="527937">
                    <a:tc>
                      <a:txBody>
                        <a:bodyPr/>
                        <a:lstStyle/>
                        <a:p>
                          <a:pPr algn="ctr">
                            <a:spcAft>
                              <a:spcPts val="0"/>
                            </a:spcAft>
                          </a:pPr>
                          <a:r>
                            <a:rPr lang="zh-CN" sz="2400" kern="100">
                              <a:effectLst/>
                            </a:rPr>
                            <a:t>二分查找</a:t>
                          </a:r>
                          <a:r>
                            <a:rPr lang="en-US" sz="2400" kern="100">
                              <a:effectLst/>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endParaRPr lang="zh-CN"/>
                        </a:p>
                      </a:txBody>
                      <a:tcPr marL="68564" marR="68564" marT="0" marB="0" anchor="ctr">
                        <a:blipFill>
                          <a:blip r:embed="rId2"/>
                          <a:stretch>
                            <a:fillRect l="-99585" t="-104598" r="-100622" b="-120690"/>
                          </a:stretch>
                        </a:blipFill>
                      </a:tcPr>
                    </a:tc>
                    <a:tc>
                      <a:txBody>
                        <a:bodyPr/>
                        <a:lstStyle/>
                        <a:p>
                          <a:endParaRPr lang="zh-CN"/>
                        </a:p>
                      </a:txBody>
                      <a:tcPr marL="68564" marR="68564" marT="0" marB="0" anchor="ctr">
                        <a:blipFill>
                          <a:blip r:embed="rId2"/>
                          <a:stretch>
                            <a:fillRect l="-200000" t="-104598" r="-832" b="-120690"/>
                          </a:stretch>
                        </a:blipFill>
                      </a:tcPr>
                    </a:tc>
                    <a:extLst>
                      <a:ext uri="{0D108BD9-81ED-4DB2-BD59-A6C34878D82A}">
                        <a16:rowId xmlns:a16="http://schemas.microsoft.com/office/drawing/2014/main" val="158641380"/>
                      </a:ext>
                    </a:extLst>
                  </a:tr>
                  <a:tr h="527937">
                    <a:tc>
                      <a:txBody>
                        <a:bodyPr/>
                        <a:lstStyle/>
                        <a:p>
                          <a:pPr algn="ctr">
                            <a:spcAft>
                              <a:spcPts val="0"/>
                            </a:spcAft>
                          </a:pPr>
                          <a:r>
                            <a:rPr lang="zh-CN" sz="2400" kern="100">
                              <a:effectLst/>
                            </a:rPr>
                            <a:t>二分查找</a:t>
                          </a:r>
                          <a:r>
                            <a:rPr lang="en-US" sz="2400" kern="100">
                              <a:effectLst/>
                            </a:rPr>
                            <a:t>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64" marR="68564" marT="0" marB="0" anchor="ctr"/>
                    </a:tc>
                    <a:tc>
                      <a:txBody>
                        <a:bodyPr/>
                        <a:lstStyle/>
                        <a:p>
                          <a:endParaRPr lang="zh-CN"/>
                        </a:p>
                      </a:txBody>
                      <a:tcPr marL="68564" marR="68564" marT="0" marB="0" anchor="ctr">
                        <a:blipFill>
                          <a:blip r:embed="rId2"/>
                          <a:stretch>
                            <a:fillRect l="-99585" t="-204598" r="-100622" b="-20690"/>
                          </a:stretch>
                        </a:blipFill>
                      </a:tcPr>
                    </a:tc>
                    <a:tc>
                      <a:txBody>
                        <a:bodyPr/>
                        <a:lstStyle/>
                        <a:p>
                          <a:endParaRPr lang="zh-CN"/>
                        </a:p>
                      </a:txBody>
                      <a:tcPr marL="68564" marR="68564" marT="0" marB="0" anchor="ctr">
                        <a:blipFill>
                          <a:blip r:embed="rId2"/>
                          <a:stretch>
                            <a:fillRect l="-200000" t="-204598" r="-832" b="-20690"/>
                          </a:stretch>
                        </a:blipFill>
                      </a:tcPr>
                    </a:tc>
                    <a:extLst>
                      <a:ext uri="{0D108BD9-81ED-4DB2-BD59-A6C34878D82A}">
                        <a16:rowId xmlns:a16="http://schemas.microsoft.com/office/drawing/2014/main" val="2158573382"/>
                      </a:ext>
                    </a:extLst>
                  </a:tr>
                </a:tbl>
              </a:graphicData>
            </a:graphic>
          </p:graphicFrame>
        </mc:Fallback>
      </mc:AlternateContent>
    </p:spTree>
    <p:extLst>
      <p:ext uri="{BB962C8B-B14F-4D97-AF65-F5344CB8AC3E}">
        <p14:creationId xmlns:p14="http://schemas.microsoft.com/office/powerpoint/2010/main" val="2844863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nvGraphicFramePr>
            <p:xfrm>
              <a:off x="407573" y="1269260"/>
              <a:ext cx="11260465" cy="4618787"/>
            </p:xfrm>
            <a:graphic>
              <a:graphicData uri="http://schemas.openxmlformats.org/drawingml/2006/table">
                <a:tbl>
                  <a:tblPr firstRow="1" firstCol="1" lastRow="1" lastCol="1" bandRow="1" bandCol="1"/>
                  <a:tblGrid>
                    <a:gridCol w="1262064">
                      <a:extLst>
                        <a:ext uri="{9D8B030D-6E8A-4147-A177-3AD203B41FA5}">
                          <a16:colId xmlns:a16="http://schemas.microsoft.com/office/drawing/2014/main" val="20000"/>
                        </a:ext>
                      </a:extLst>
                    </a:gridCol>
                    <a:gridCol w="2128373">
                      <a:extLst>
                        <a:ext uri="{9D8B030D-6E8A-4147-A177-3AD203B41FA5}">
                          <a16:colId xmlns:a16="http://schemas.microsoft.com/office/drawing/2014/main" val="20001"/>
                        </a:ext>
                      </a:extLst>
                    </a:gridCol>
                    <a:gridCol w="1468581">
                      <a:extLst>
                        <a:ext uri="{9D8B030D-6E8A-4147-A177-3AD203B41FA5}">
                          <a16:colId xmlns:a16="http://schemas.microsoft.com/office/drawing/2014/main" val="20002"/>
                        </a:ext>
                      </a:extLst>
                    </a:gridCol>
                    <a:gridCol w="1798476">
                      <a:extLst>
                        <a:ext uri="{9D8B030D-6E8A-4147-A177-3AD203B41FA5}">
                          <a16:colId xmlns:a16="http://schemas.microsoft.com/office/drawing/2014/main" val="20003"/>
                        </a:ext>
                      </a:extLst>
                    </a:gridCol>
                    <a:gridCol w="4602971">
                      <a:extLst>
                        <a:ext uri="{9D8B030D-6E8A-4147-A177-3AD203B41FA5}">
                          <a16:colId xmlns:a16="http://schemas.microsoft.com/office/drawing/2014/main" val="20004"/>
                        </a:ext>
                      </a:extLst>
                    </a:gridCol>
                  </a:tblGrid>
                  <a:tr h="935887">
                    <a:tc>
                      <a:txBody>
                        <a:bodyPr/>
                        <a:lstStyle/>
                        <a:p>
                          <a:pPr algn="just">
                            <a:lnSpc>
                              <a:spcPct val="150000"/>
                            </a:lnSpc>
                            <a:spcAft>
                              <a:spcPts val="0"/>
                            </a:spcAft>
                          </a:pPr>
                          <a:r>
                            <a:rPr lang="zh-CN" sz="2000" b="1" kern="100" dirty="0">
                              <a:solidFill>
                                <a:srgbClr val="000000"/>
                              </a:solidFill>
                              <a:effectLst/>
                              <a:latin typeface="Arial" panose="020B0604020202020204"/>
                              <a:ea typeface="宋体" panose="02010600030101010101" pitchFamily="2" charset="-122"/>
                              <a:cs typeface="Times New Roman" panose="02020603050405020304"/>
                            </a:rPr>
                            <a:t>查找方法</a:t>
                          </a:r>
                          <a:endParaRPr lang="zh-CN" sz="2000" b="1" kern="100" dirty="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存储结构要求</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时间效率</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优缺点</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查找原理</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27099">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顺序查找</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顺序结构或链式结构的线性表</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effectLst/>
                              <a:latin typeface="Arial" panose="020B0604020202020204"/>
                              <a:ea typeface="宋体" panose="02010600030101010101" pitchFamily="2" charset="-122"/>
                              <a:cs typeface="Times New Roman" panose="02020603050405020304"/>
                            </a:rPr>
                            <a:t>O(n)</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当</a:t>
                          </a:r>
                          <a:r>
                            <a:rPr lang="en-US" sz="2000" b="1" kern="100" dirty="0">
                              <a:effectLst/>
                              <a:latin typeface="Arial" panose="020B0604020202020204"/>
                              <a:ea typeface="宋体" panose="02010600030101010101" pitchFamily="2" charset="-122"/>
                              <a:cs typeface="Times New Roman" panose="02020603050405020304"/>
                            </a:rPr>
                            <a:t>n</a:t>
                          </a:r>
                          <a:r>
                            <a:rPr lang="zh-CN" sz="2000" b="1" kern="100" dirty="0">
                              <a:effectLst/>
                              <a:latin typeface="Arial" panose="020B0604020202020204"/>
                              <a:ea typeface="宋体" panose="02010600030101010101" pitchFamily="2" charset="-122"/>
                              <a:cs typeface="Times New Roman" panose="02020603050405020304"/>
                            </a:rPr>
                            <a:t>较大时，查找比较耗时</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从线性表的一端开始，将目标</a:t>
                          </a:r>
                          <a:r>
                            <a:rPr lang="en-US" sz="2000" b="1" kern="100" dirty="0">
                              <a:effectLst/>
                              <a:latin typeface="Arial" panose="020B0604020202020204"/>
                              <a:ea typeface="宋体" panose="02010600030101010101" pitchFamily="2" charset="-122"/>
                              <a:cs typeface="Times New Roman" panose="02020603050405020304"/>
                            </a:rPr>
                            <a:t>target</a:t>
                          </a:r>
                          <a:r>
                            <a:rPr lang="zh-CN" sz="2000" b="1" kern="100" dirty="0">
                              <a:effectLst/>
                              <a:latin typeface="Arial" panose="020B0604020202020204"/>
                              <a:ea typeface="宋体" panose="02010600030101010101" pitchFamily="2" charset="-122"/>
                              <a:cs typeface="Times New Roman" panose="02020603050405020304"/>
                            </a:rPr>
                            <a:t>依次与每个记录进行比较，直至找到一个与目标关键字相同的记录，或者直到表的另一端都没有找到为止。</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55801">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二分查找</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顺序存储结构、元素已有序</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altLang="zh-CN" sz="2000"/>
                            <a:t>O(</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a:latin typeface="Cambria Math" panose="02040503050406030204" pitchFamily="18" charset="0"/>
                                    </a:rPr>
                                    <m:t>2</m:t>
                                  </m:r>
                                </m:sub>
                              </m:sSub>
                              <m:r>
                                <m:rPr>
                                  <m:sty m:val="p"/>
                                </m:rPr>
                                <a:rPr lang="en-US" altLang="zh-CN" sz="2000">
                                  <a:latin typeface="Cambria Math" panose="02040503050406030204" pitchFamily="18" charset="0"/>
                                </a:rPr>
                                <m:t>n</m:t>
                              </m:r>
                            </m:oMath>
                          </a14:m>
                          <a:r>
                            <a:rPr lang="en-US" altLang="zh-CN" sz="2000"/>
                            <a:t>)</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需要事先保持记录有序</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在一个有序顺序表下，将目标关键字与表的中间记录去比较，根据大小关系不断缩小被查区间。</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4" name="表格 3"/>
              <p:cNvGraphicFramePr>
                <a:graphicFrameLocks noGrp="1"/>
              </p:cNvGraphicFramePr>
              <p:nvPr>
                <p:extLst/>
              </p:nvPr>
            </p:nvGraphicFramePr>
            <p:xfrm>
              <a:off x="407573" y="1269260"/>
              <a:ext cx="11260465" cy="4618787"/>
            </p:xfrm>
            <a:graphic>
              <a:graphicData uri="http://schemas.openxmlformats.org/drawingml/2006/table">
                <a:tbl>
                  <a:tblPr firstRow="1" firstCol="1" lastRow="1" lastCol="1" bandRow="1" bandCol="1"/>
                  <a:tblGrid>
                    <a:gridCol w="1262064">
                      <a:extLst>
                        <a:ext uri="{9D8B030D-6E8A-4147-A177-3AD203B41FA5}">
                          <a16:colId xmlns:a16="http://schemas.microsoft.com/office/drawing/2014/main" val="20000"/>
                        </a:ext>
                      </a:extLst>
                    </a:gridCol>
                    <a:gridCol w="2128373">
                      <a:extLst>
                        <a:ext uri="{9D8B030D-6E8A-4147-A177-3AD203B41FA5}">
                          <a16:colId xmlns:a16="http://schemas.microsoft.com/office/drawing/2014/main" val="20001"/>
                        </a:ext>
                      </a:extLst>
                    </a:gridCol>
                    <a:gridCol w="1468581">
                      <a:extLst>
                        <a:ext uri="{9D8B030D-6E8A-4147-A177-3AD203B41FA5}">
                          <a16:colId xmlns:a16="http://schemas.microsoft.com/office/drawing/2014/main" val="20002"/>
                        </a:ext>
                      </a:extLst>
                    </a:gridCol>
                    <a:gridCol w="1798476">
                      <a:extLst>
                        <a:ext uri="{9D8B030D-6E8A-4147-A177-3AD203B41FA5}">
                          <a16:colId xmlns:a16="http://schemas.microsoft.com/office/drawing/2014/main" val="20003"/>
                        </a:ext>
                      </a:extLst>
                    </a:gridCol>
                    <a:gridCol w="4602971">
                      <a:extLst>
                        <a:ext uri="{9D8B030D-6E8A-4147-A177-3AD203B41FA5}">
                          <a16:colId xmlns:a16="http://schemas.microsoft.com/office/drawing/2014/main" val="20004"/>
                        </a:ext>
                      </a:extLst>
                    </a:gridCol>
                  </a:tblGrid>
                  <a:tr h="935887">
                    <a:tc>
                      <a:txBody>
                        <a:bodyPr/>
                        <a:lstStyle/>
                        <a:p>
                          <a:pPr algn="just">
                            <a:lnSpc>
                              <a:spcPct val="150000"/>
                            </a:lnSpc>
                            <a:spcAft>
                              <a:spcPts val="0"/>
                            </a:spcAft>
                          </a:pPr>
                          <a:r>
                            <a:rPr lang="zh-CN" sz="2000" b="1" kern="100" dirty="0">
                              <a:solidFill>
                                <a:srgbClr val="000000"/>
                              </a:solidFill>
                              <a:effectLst/>
                              <a:latin typeface="Arial" panose="020B0604020202020204"/>
                              <a:ea typeface="宋体" panose="02010600030101010101" pitchFamily="2" charset="-122"/>
                              <a:cs typeface="Times New Roman" panose="02020603050405020304"/>
                            </a:rPr>
                            <a:t>查找方法</a:t>
                          </a:r>
                          <a:endParaRPr lang="zh-CN" sz="2000" b="1" kern="100" dirty="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存储结构要求</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时间效率</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优缺点</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solidFill>
                                <a:srgbClr val="000000"/>
                              </a:solidFill>
                              <a:effectLst/>
                              <a:latin typeface="Arial" panose="020B0604020202020204"/>
                              <a:ea typeface="宋体" panose="02010600030101010101" pitchFamily="2" charset="-122"/>
                              <a:cs typeface="Times New Roman" panose="02020603050405020304"/>
                            </a:rPr>
                            <a:t>查找原理</a:t>
                          </a:r>
                          <a:endParaRPr lang="zh-CN" sz="2000" b="1" kern="100">
                            <a:solidFill>
                              <a:srgbClr val="000000"/>
                            </a:solidFill>
                            <a:effectLst/>
                            <a:latin typeface="Calibri" panose="020F0502020204030204"/>
                            <a:ea typeface="宋体" panose="02010600030101010101" pitchFamily="2" charset="-122"/>
                            <a:cs typeface="Times New Roman" panose="02020603050405020304"/>
                          </a:endParaRPr>
                        </a:p>
                      </a:txBody>
                      <a:tcPr marL="91407" marR="9140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27099">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顺序查找</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顺序结构或链式结构的线性表</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effectLst/>
                              <a:latin typeface="Arial" panose="020B0604020202020204"/>
                              <a:ea typeface="宋体" panose="02010600030101010101" pitchFamily="2" charset="-122"/>
                              <a:cs typeface="Times New Roman" panose="02020603050405020304"/>
                            </a:rPr>
                            <a:t>O(n)</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当</a:t>
                          </a:r>
                          <a:r>
                            <a:rPr lang="en-US" sz="2000" b="1" kern="100" dirty="0">
                              <a:effectLst/>
                              <a:latin typeface="Arial" panose="020B0604020202020204"/>
                              <a:ea typeface="宋体" panose="02010600030101010101" pitchFamily="2" charset="-122"/>
                              <a:cs typeface="Times New Roman" panose="02020603050405020304"/>
                            </a:rPr>
                            <a:t>n</a:t>
                          </a:r>
                          <a:r>
                            <a:rPr lang="zh-CN" sz="2000" b="1" kern="100" dirty="0">
                              <a:effectLst/>
                              <a:latin typeface="Arial" panose="020B0604020202020204"/>
                              <a:ea typeface="宋体" panose="02010600030101010101" pitchFamily="2" charset="-122"/>
                              <a:cs typeface="Times New Roman" panose="02020603050405020304"/>
                            </a:rPr>
                            <a:t>较大时，查找比较耗时</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从线性表的一端开始，将目标</a:t>
                          </a:r>
                          <a:r>
                            <a:rPr lang="en-US" sz="2000" b="1" kern="100" dirty="0">
                              <a:effectLst/>
                              <a:latin typeface="Arial" panose="020B0604020202020204"/>
                              <a:ea typeface="宋体" panose="02010600030101010101" pitchFamily="2" charset="-122"/>
                              <a:cs typeface="Times New Roman" panose="02020603050405020304"/>
                            </a:rPr>
                            <a:t>target</a:t>
                          </a:r>
                          <a:r>
                            <a:rPr lang="zh-CN" sz="2000" b="1" kern="100" dirty="0">
                              <a:effectLst/>
                              <a:latin typeface="Arial" panose="020B0604020202020204"/>
                              <a:ea typeface="宋体" panose="02010600030101010101" pitchFamily="2" charset="-122"/>
                              <a:cs typeface="Times New Roman" panose="02020603050405020304"/>
                            </a:rPr>
                            <a:t>依次与每个记录进行比较，直至找到一个与目标关键字相同的记录，或者直到表的另一端都没有找到为止。</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55801">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二分查找</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顺序存储结构、元素已有序</a:t>
                          </a:r>
                          <a:endParaRPr lang="zh-CN" sz="2000" b="1" kern="10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1535" t="-179044" r="-436929" b="-735"/>
                          </a:stretch>
                        </a:blipFill>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需要事先保持记录有序</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在一个有序顺序表下，将目标关键字与表的中间记录去比较，根据大小关系不断缩小被查区间。</a:t>
                          </a:r>
                          <a:endParaRPr lang="zh-CN" sz="2000" b="1" kern="100" dirty="0">
                            <a:effectLst/>
                            <a:latin typeface="Calibri" panose="020F0502020204030204"/>
                            <a:ea typeface="宋体" panose="02010600030101010101" pitchFamily="2" charset="-122"/>
                            <a:cs typeface="Times New Roman" panose="02020603050405020304"/>
                          </a:endParaRPr>
                        </a:p>
                      </a:txBody>
                      <a:tcPr marL="91407" marR="91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Fallback>
      </mc:AlternateContent>
      <p:sp>
        <p:nvSpPr>
          <p:cNvPr id="2" name="标题 1"/>
          <p:cNvSpPr>
            <a:spLocks noGrp="1"/>
          </p:cNvSpPr>
          <p:nvPr>
            <p:ph type="title"/>
          </p:nvPr>
        </p:nvSpPr>
        <p:spPr/>
        <p:txBody>
          <a:bodyPr>
            <a:normAutofit fontScale="90000"/>
          </a:bodyPr>
          <a:lstStyle/>
          <a:p>
            <a:r>
              <a:rPr lang="zh-CN" altLang="en-US" dirty="0">
                <a:solidFill>
                  <a:srgbClr val="FF0000"/>
                </a:solidFill>
              </a:rPr>
              <a:t>两种查找算法的比较</a:t>
            </a:r>
          </a:p>
        </p:txBody>
      </p:sp>
    </p:spTree>
    <p:extLst>
      <p:ext uri="{BB962C8B-B14F-4D97-AF65-F5344CB8AC3E}">
        <p14:creationId xmlns:p14="http://schemas.microsoft.com/office/powerpoint/2010/main" val="4060915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05408" y="1057408"/>
            <a:ext cx="8259170" cy="4867072"/>
          </a:xfrm>
        </p:spPr>
        <p:txBody>
          <a:bodyPr/>
          <a:lstStyle/>
          <a:p>
            <a:pPr marL="0" indent="0">
              <a:buNone/>
            </a:pPr>
            <a:r>
              <a:rPr lang="zh-CN" altLang="en-US" dirty="0">
                <a:solidFill>
                  <a:schemeClr val="bg2">
                    <a:lumMod val="10000"/>
                  </a:schemeClr>
                </a:solidFill>
              </a:rPr>
              <a:t>在查找失败时不必比较到表的尾部，而是在遇到一个比它大的记录就可以停下来。</a:t>
            </a:r>
          </a:p>
        </p:txBody>
      </p:sp>
      <p:sp>
        <p:nvSpPr>
          <p:cNvPr id="3" name="标题 2"/>
          <p:cNvSpPr>
            <a:spLocks noGrp="1"/>
          </p:cNvSpPr>
          <p:nvPr>
            <p:ph type="title"/>
          </p:nvPr>
        </p:nvSpPr>
        <p:spPr>
          <a:xfrm>
            <a:off x="961244" y="330095"/>
            <a:ext cx="10234805" cy="648377"/>
          </a:xfrm>
        </p:spPr>
        <p:txBody>
          <a:bodyPr>
            <a:normAutofit fontScale="90000"/>
          </a:bodyPr>
          <a:lstStyle/>
          <a:p>
            <a:r>
              <a:rPr lang="zh-CN" altLang="en-US" dirty="0">
                <a:solidFill>
                  <a:schemeClr val="bg1"/>
                </a:solidFill>
              </a:rPr>
              <a:t>有序表下顺序查找版本</a:t>
            </a:r>
          </a:p>
        </p:txBody>
      </p:sp>
      <p:sp>
        <p:nvSpPr>
          <p:cNvPr id="4" name="Rectangle 1"/>
          <p:cNvSpPr>
            <a:spLocks noChangeArrowheads="1"/>
          </p:cNvSpPr>
          <p:nvPr/>
        </p:nvSpPr>
        <p:spPr bwMode="auto">
          <a:xfrm>
            <a:off x="393042" y="2094060"/>
            <a:ext cx="6335238" cy="4093406"/>
          </a:xfrm>
          <a:prstGeom prst="rect">
            <a:avLst/>
          </a:prstGeom>
          <a:solidFill>
            <a:schemeClr val="tx2">
              <a:lumMod val="20000"/>
              <a:lumOff val="80000"/>
            </a:schemeClr>
          </a:solidFill>
          <a:ln>
            <a:noFill/>
          </a:ln>
          <a:effectLst/>
        </p:spPr>
        <p:txBody>
          <a:bodyPr vert="horz" wrap="square" lIns="91419" tIns="45709" rIns="91419" bIns="45709" numCol="1" anchor="ctr" anchorCtr="0" compatLnSpc="1">
            <a:prstTxWarp prst="textNoShape">
              <a:avLst/>
            </a:prstTxWarp>
            <a:spAutoFit/>
          </a:bodyPr>
          <a:lstStyle/>
          <a:p>
            <a:r>
              <a:rPr lang="en-US" altLang="zh-CN" sz="2000" dirty="0">
                <a:solidFill>
                  <a:srgbClr val="0000FF"/>
                </a:solidFill>
                <a:latin typeface="新宋体" panose="02010609030101010101" pitchFamily="49" charset="-122"/>
                <a:ea typeface="新宋体" panose="02010609030101010101" pitchFamily="49" charset="-122"/>
              </a:rPr>
              <a:t>template</a:t>
            </a:r>
            <a:r>
              <a:rPr lang="en-US" altLang="zh-CN" sz="2000" dirty="0">
                <a:solidFill>
                  <a:srgbClr val="000000"/>
                </a:solidFill>
                <a:latin typeface="新宋体" panose="02010609030101010101" pitchFamily="49" charset="-122"/>
                <a:ea typeface="新宋体" panose="02010609030101010101" pitchFamily="49" charset="-122"/>
              </a:rPr>
              <a:t> &lt;</a:t>
            </a: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DataType</a:t>
            </a:r>
            <a:r>
              <a:rPr lang="en-US" altLang="zh-CN" sz="2000" dirty="0">
                <a:solidFill>
                  <a:srgbClr val="000000"/>
                </a:solidFill>
                <a:latin typeface="新宋体" panose="02010609030101010101" pitchFamily="49" charset="-122"/>
                <a:ea typeface="新宋体" panose="02010609030101010101" pitchFamily="49" charset="-122"/>
              </a:rPr>
              <a:t>&gt;</a:t>
            </a:r>
          </a:p>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2B91AF"/>
                </a:solidFill>
                <a:latin typeface="新宋体" panose="02010609030101010101" pitchFamily="49" charset="-122"/>
                <a:ea typeface="新宋体" panose="02010609030101010101" pitchFamily="49" charset="-122"/>
              </a:rPr>
              <a:t>OrderedList</a:t>
            </a:r>
            <a:r>
              <a:rPr lang="en-US" altLang="zh-CN" sz="2000" dirty="0">
                <a:solidFill>
                  <a:srgbClr val="000000"/>
                </a:solidFill>
                <a:latin typeface="新宋体" panose="02010609030101010101" pitchFamily="49" charset="-122"/>
                <a:ea typeface="新宋体" panose="02010609030101010101" pitchFamily="49" charset="-122"/>
              </a:rPr>
              <a:t>&lt;</a:t>
            </a:r>
            <a:r>
              <a:rPr lang="en-US" altLang="zh-CN" sz="2000" dirty="0" err="1">
                <a:solidFill>
                  <a:srgbClr val="2B91AF"/>
                </a:solidFill>
                <a:latin typeface="新宋体" panose="02010609030101010101" pitchFamily="49" charset="-122"/>
                <a:ea typeface="新宋体" panose="02010609030101010101" pitchFamily="49" charset="-122"/>
              </a:rPr>
              <a:t>DataType</a:t>
            </a:r>
            <a:r>
              <a:rPr lang="en-US" altLang="zh-CN" sz="2000" dirty="0">
                <a:solidFill>
                  <a:srgbClr val="000000"/>
                </a:solidFill>
                <a:latin typeface="新宋体" panose="02010609030101010101" pitchFamily="49" charset="-122"/>
                <a:ea typeface="新宋体" panose="02010609030101010101" pitchFamily="49" charset="-122"/>
              </a:rPr>
              <a:t>&gt;::</a:t>
            </a:r>
            <a:r>
              <a:rPr lang="en-US" altLang="zh-CN" sz="2000" dirty="0" err="1">
                <a:solidFill>
                  <a:srgbClr val="000000"/>
                </a:solidFill>
                <a:latin typeface="新宋体" panose="02010609030101010101" pitchFamily="49" charset="-122"/>
                <a:ea typeface="新宋体" panose="02010609030101010101" pitchFamily="49" charset="-122"/>
              </a:rPr>
              <a:t>SeqSearch</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k</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0;</a:t>
            </a:r>
          </a:p>
          <a:p>
            <a:r>
              <a:rPr lang="en-US" altLang="zh-CN" sz="2000" dirty="0">
                <a:solidFill>
                  <a:srgbClr val="0000FF"/>
                </a:solidFill>
                <a:latin typeface="新宋体" panose="02010609030101010101" pitchFamily="49" charset="-122"/>
                <a:ea typeface="新宋体" panose="02010609030101010101" pitchFamily="49" charset="-122"/>
              </a:rPr>
              <a:t>	while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&lt;this-&gt;length){</a:t>
            </a:r>
          </a:p>
          <a:p>
            <a:r>
              <a:rPr lang="en-US" altLang="zh-CN" sz="2000" dirty="0">
                <a:solidFill>
                  <a:srgbClr val="0000FF"/>
                </a:solidFill>
                <a:latin typeface="新宋体" panose="02010609030101010101" pitchFamily="49" charset="-122"/>
                <a:ea typeface="新宋体" panose="02010609030101010101" pitchFamily="49" charset="-122"/>
              </a:rPr>
              <a:t>		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k</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this</a:t>
            </a:r>
            <a:r>
              <a:rPr lang="en-US" altLang="zh-CN" sz="2000" dirty="0">
                <a:solidFill>
                  <a:srgbClr val="000000"/>
                </a:solidFill>
                <a:latin typeface="新宋体" panose="02010609030101010101" pitchFamily="49" charset="-122"/>
                <a:ea typeface="新宋体" panose="02010609030101010101" pitchFamily="49" charset="-122"/>
              </a:rPr>
              <a:t>-&gt;data[</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			return</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 + 1; </a:t>
            </a:r>
          </a:p>
          <a:p>
            <a:r>
              <a:rPr lang="en-US" altLang="zh-CN" sz="2000" dirty="0">
                <a:solidFill>
                  <a:srgbClr val="0000FF"/>
                </a:solidFill>
                <a:latin typeface="新宋体" panose="02010609030101010101" pitchFamily="49" charset="-122"/>
                <a:ea typeface="新宋体" panose="02010609030101010101" pitchFamily="49" charset="-122"/>
              </a:rPr>
              <a:t>		else</a:t>
            </a:r>
            <a:r>
              <a:rPr lang="en-US" altLang="zh-CN" sz="2000" dirty="0">
                <a:solidFill>
                  <a:srgbClr val="000000"/>
                </a:solidFill>
                <a:latin typeface="新宋体" panose="02010609030101010101" pitchFamily="49" charset="-122"/>
                <a:ea typeface="新宋体" panose="02010609030101010101" pitchFamily="49" charset="-122"/>
              </a:rPr>
              <a:t>  </a:t>
            </a:r>
          </a:p>
          <a:p>
            <a:r>
              <a:rPr lang="en-US" altLang="zh-CN" sz="2000" dirty="0">
                <a:solidFill>
                  <a:srgbClr val="0000FF"/>
                </a:solidFill>
                <a:latin typeface="新宋体" panose="02010609030101010101" pitchFamily="49" charset="-122"/>
                <a:ea typeface="新宋体" panose="02010609030101010101" pitchFamily="49" charset="-122"/>
              </a:rPr>
              <a:t>			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k</a:t>
            </a:r>
            <a:r>
              <a:rPr lang="en-US" altLang="zh-CN" sz="2000" dirty="0">
                <a:solidFill>
                  <a:srgbClr val="000000"/>
                </a:solidFill>
                <a:latin typeface="新宋体" panose="02010609030101010101" pitchFamily="49" charset="-122"/>
                <a:ea typeface="新宋体" panose="02010609030101010101" pitchFamily="49" charset="-122"/>
              </a:rPr>
              <a:t> &lt; </a:t>
            </a:r>
            <a:r>
              <a:rPr lang="en-US" altLang="zh-CN" sz="2000" dirty="0">
                <a:solidFill>
                  <a:srgbClr val="0000FF"/>
                </a:solidFill>
                <a:latin typeface="新宋体" panose="02010609030101010101" pitchFamily="49" charset="-122"/>
                <a:ea typeface="新宋体" panose="02010609030101010101" pitchFamily="49" charset="-122"/>
              </a:rPr>
              <a:t>this</a:t>
            </a:r>
            <a:r>
              <a:rPr lang="en-US" altLang="zh-CN" sz="2000" dirty="0">
                <a:solidFill>
                  <a:srgbClr val="000000"/>
                </a:solidFill>
                <a:latin typeface="新宋体" panose="02010609030101010101" pitchFamily="49" charset="-122"/>
                <a:ea typeface="新宋体" panose="02010609030101010101" pitchFamily="49" charset="-122"/>
              </a:rPr>
              <a:t>-&gt;data[</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return 0;</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p>
          <a:p>
            <a:r>
              <a:rPr lang="en-US" altLang="zh-CN" sz="2000" dirty="0">
                <a:solidFill>
                  <a:srgbClr val="0000FF"/>
                </a:solidFill>
                <a:latin typeface="新宋体" panose="02010609030101010101" pitchFamily="49" charset="-122"/>
                <a:ea typeface="新宋体" panose="02010609030101010101" pitchFamily="49" charset="-122"/>
              </a:rPr>
              <a:t>	return</a:t>
            </a:r>
            <a:r>
              <a:rPr lang="en-US" altLang="zh-CN" sz="2000" dirty="0">
                <a:solidFill>
                  <a:srgbClr val="000000"/>
                </a:solidFill>
                <a:latin typeface="新宋体" panose="02010609030101010101" pitchFamily="49" charset="-122"/>
                <a:ea typeface="新宋体" panose="02010609030101010101" pitchFamily="49" charset="-122"/>
              </a:rPr>
              <a:t> 0;</a:t>
            </a:r>
          </a:p>
          <a:p>
            <a:r>
              <a:rPr lang="en-US" altLang="zh-CN" sz="2000" dirty="0">
                <a:solidFill>
                  <a:srgbClr val="000000"/>
                </a:solidFill>
                <a:latin typeface="新宋体" panose="02010609030101010101" pitchFamily="49" charset="-122"/>
                <a:ea typeface="新宋体" panose="02010609030101010101" pitchFamily="49" charset="-122"/>
              </a:rPr>
              <a:t>}</a:t>
            </a:r>
            <a:endParaRPr lang="en-US" altLang="zh-CN" sz="2000" dirty="0"/>
          </a:p>
        </p:txBody>
      </p:sp>
      <p:sp>
        <p:nvSpPr>
          <p:cNvPr id="2" name="Rectangle 2"/>
          <p:cNvSpPr>
            <a:spLocks noChangeArrowheads="1"/>
          </p:cNvSpPr>
          <p:nvPr/>
        </p:nvSpPr>
        <p:spPr bwMode="auto">
          <a:xfrm>
            <a:off x="7319853" y="2263389"/>
            <a:ext cx="184688" cy="36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9" tIns="45709" rIns="91419" bIns="45709"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20720" y="-260806"/>
            <a:ext cx="184688" cy="36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9" tIns="45709" rIns="91419" bIns="45709"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4578" y="1057408"/>
            <a:ext cx="3424036" cy="5352018"/>
          </a:xfrm>
          <a:prstGeom prst="rect">
            <a:avLst/>
          </a:prstGeom>
          <a:noFill/>
          <a:ln>
            <a:noFill/>
          </a:ln>
        </p:spPr>
      </p:pic>
    </p:spTree>
    <p:extLst>
      <p:ext uri="{BB962C8B-B14F-4D97-AF65-F5344CB8AC3E}">
        <p14:creationId xmlns:p14="http://schemas.microsoft.com/office/powerpoint/2010/main" val="15932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pPr algn="l" defTabSz="1172027">
              <a:lnSpc>
                <a:spcPct val="120000"/>
              </a:lnSpc>
              <a:defRPr/>
            </a:pPr>
            <a:r>
              <a:rPr kumimoji="1" lang="zh-CN" altLang="en-US" dirty="0">
                <a:latin typeface="+mn-lt"/>
              </a:rPr>
              <a:t>主数据表用</a:t>
            </a:r>
            <a:r>
              <a:rPr kumimoji="1" lang="zh-CN" altLang="en-US" dirty="0">
                <a:solidFill>
                  <a:srgbClr val="FF0000"/>
                </a:solidFill>
                <a:latin typeface="+mn-lt"/>
              </a:rPr>
              <a:t>顺序表</a:t>
            </a:r>
            <a:r>
              <a:rPr kumimoji="1" lang="zh-CN" altLang="en-US" dirty="0">
                <a:latin typeface="+mn-lt"/>
              </a:rPr>
              <a:t>存储元素信息的同时，再建立附加的</a:t>
            </a:r>
            <a:r>
              <a:rPr kumimoji="1" lang="zh-CN" altLang="en-US" dirty="0">
                <a:solidFill>
                  <a:srgbClr val="FF0000"/>
                </a:solidFill>
                <a:latin typeface="+mn-lt"/>
              </a:rPr>
              <a:t>索引表</a:t>
            </a:r>
            <a:r>
              <a:rPr kumimoji="1" lang="zh-CN" altLang="en-US" dirty="0">
                <a:latin typeface="+mn-lt"/>
              </a:rPr>
              <a:t>。索引表中每一项称为索引项，索引项的一般形式是：（关键字，地址）。关键字是能够唯一标识一个元素的数据项。</a:t>
            </a:r>
            <a:endParaRPr kumimoji="1" lang="en-US" altLang="zh-CN" dirty="0">
              <a:latin typeface="+mn-lt"/>
            </a:endParaRPr>
          </a:p>
          <a:p>
            <a:pPr algn="l" defTabSz="1172027">
              <a:lnSpc>
                <a:spcPct val="120000"/>
              </a:lnSpc>
              <a:defRPr/>
            </a:pPr>
            <a:r>
              <a:rPr kumimoji="1" lang="zh-CN" altLang="en-US" dirty="0">
                <a:latin typeface="+mn-lt"/>
              </a:rPr>
              <a:t>通常用于存储和快速查找定位数据元素。</a:t>
            </a:r>
          </a:p>
          <a:p>
            <a:endParaRPr lang="zh-CN" altLang="en-US" dirty="0"/>
          </a:p>
        </p:txBody>
      </p:sp>
      <p:sp>
        <p:nvSpPr>
          <p:cNvPr id="6" name="标题 5"/>
          <p:cNvSpPr>
            <a:spLocks noGrp="1"/>
          </p:cNvSpPr>
          <p:nvPr>
            <p:ph type="title"/>
          </p:nvPr>
        </p:nvSpPr>
        <p:spPr>
          <a:xfrm>
            <a:off x="1015567" y="333192"/>
            <a:ext cx="10234805" cy="648377"/>
          </a:xfrm>
        </p:spPr>
        <p:txBody>
          <a:bodyPr>
            <a:normAutofit fontScale="90000"/>
          </a:bodyPr>
          <a:lstStyle/>
          <a:p>
            <a:r>
              <a:rPr lang="zh-CN" altLang="en-US" dirty="0"/>
              <a:t>索引存储结构</a:t>
            </a:r>
          </a:p>
        </p:txBody>
      </p:sp>
    </p:spTree>
    <p:extLst>
      <p:ext uri="{BB962C8B-B14F-4D97-AF65-F5344CB8AC3E}">
        <p14:creationId xmlns:p14="http://schemas.microsoft.com/office/powerpoint/2010/main" val="813863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169040" y="1271322"/>
            <a:ext cx="4756045" cy="4867072"/>
          </a:xfrm>
        </p:spPr>
        <p:txBody>
          <a:bodyPr/>
          <a:lstStyle/>
          <a:p>
            <a:r>
              <a:rPr lang="zh-CN" altLang="en-US" sz="2000" dirty="0"/>
              <a:t>查找步骤</a:t>
            </a:r>
            <a:endParaRPr lang="en-US" altLang="zh-CN" sz="2000" dirty="0"/>
          </a:p>
          <a:p>
            <a:pPr lvl="1"/>
            <a:r>
              <a:rPr lang="en-US" altLang="zh-CN" sz="1760" dirty="0"/>
              <a:t>1</a:t>
            </a:r>
            <a:r>
              <a:rPr lang="zh-CN" altLang="zh-CN" sz="1760" dirty="0"/>
              <a:t>）在索引表中确定记录所在块</a:t>
            </a:r>
            <a:r>
              <a:rPr lang="en-US" altLang="zh-CN" sz="1760" dirty="0"/>
              <a:t>b</a:t>
            </a:r>
            <a:r>
              <a:rPr lang="zh-CN" altLang="zh-CN" sz="1760" dirty="0"/>
              <a:t>；</a:t>
            </a:r>
          </a:p>
          <a:p>
            <a:pPr lvl="1"/>
            <a:r>
              <a:rPr lang="en-US" altLang="zh-CN" sz="1760" dirty="0"/>
              <a:t>2</a:t>
            </a:r>
            <a:r>
              <a:rPr lang="zh-CN" altLang="zh-CN" sz="1760" dirty="0"/>
              <a:t>）在</a:t>
            </a:r>
            <a:r>
              <a:rPr lang="zh-CN" altLang="en-US" sz="1760" dirty="0"/>
              <a:t>主数据</a:t>
            </a:r>
            <a:r>
              <a:rPr lang="zh-CN" altLang="zh-CN" sz="1760" dirty="0"/>
              <a:t>顺序表的第</a:t>
            </a:r>
            <a:r>
              <a:rPr lang="en-US" altLang="zh-CN" sz="1760" dirty="0"/>
              <a:t>b</a:t>
            </a:r>
            <a:r>
              <a:rPr lang="zh-CN" altLang="zh-CN" sz="1760" dirty="0"/>
              <a:t>块内进行查找。</a:t>
            </a:r>
          </a:p>
          <a:p>
            <a:r>
              <a:rPr lang="zh-CN" altLang="zh-CN" sz="2000" dirty="0"/>
              <a:t>平均查找长度</a:t>
            </a:r>
            <a:r>
              <a:rPr lang="en-US" altLang="zh-CN" sz="2000" dirty="0"/>
              <a:t> =</a:t>
            </a:r>
            <a:r>
              <a:rPr lang="zh-CN" altLang="zh-CN" sz="2000" dirty="0"/>
              <a:t>索引表中的平均查找长度</a:t>
            </a:r>
            <a:r>
              <a:rPr lang="en-US" altLang="zh-CN" sz="2000" dirty="0"/>
              <a:t> +</a:t>
            </a:r>
            <a:r>
              <a:rPr lang="zh-CN" altLang="en-US" sz="2000" dirty="0"/>
              <a:t>主数据</a:t>
            </a:r>
            <a:r>
              <a:rPr lang="zh-CN" altLang="zh-CN" sz="2000" dirty="0"/>
              <a:t>顺序表块内的平均查找长度</a:t>
            </a:r>
          </a:p>
          <a:p>
            <a:r>
              <a:rPr lang="zh-CN" altLang="zh-CN" sz="2000" dirty="0"/>
              <a:t>索引表是有序表，可以使用二分查找</a:t>
            </a:r>
            <a:r>
              <a:rPr lang="zh-CN" altLang="en-US" sz="2000" dirty="0"/>
              <a:t>；</a:t>
            </a:r>
            <a:r>
              <a:rPr lang="zh-CN" altLang="zh-CN" sz="2000" dirty="0"/>
              <a:t>块内的记录如果是无序的，只能采用顺序查找</a:t>
            </a:r>
            <a:r>
              <a:rPr lang="zh-CN" altLang="en-US" sz="2000" dirty="0"/>
              <a:t>；</a:t>
            </a:r>
            <a:r>
              <a:rPr lang="zh-CN" altLang="zh-CN" sz="2000" dirty="0">
                <a:solidFill>
                  <a:srgbClr val="FF0000"/>
                </a:solidFill>
              </a:rPr>
              <a:t>索引查找的性能介于顺序查找和二分查找之间</a:t>
            </a:r>
            <a:r>
              <a:rPr lang="zh-CN" altLang="zh-CN" sz="2000" dirty="0"/>
              <a:t>。</a:t>
            </a:r>
            <a:endParaRPr lang="zh-CN" altLang="en-US" dirty="0"/>
          </a:p>
        </p:txBody>
      </p:sp>
      <p:sp>
        <p:nvSpPr>
          <p:cNvPr id="3" name="标题 2"/>
          <p:cNvSpPr>
            <a:spLocks noGrp="1"/>
          </p:cNvSpPr>
          <p:nvPr>
            <p:ph type="title"/>
          </p:nvPr>
        </p:nvSpPr>
        <p:spPr/>
        <p:txBody>
          <a:bodyPr>
            <a:normAutofit fontScale="90000"/>
          </a:bodyPr>
          <a:lstStyle/>
          <a:p>
            <a:r>
              <a:rPr lang="zh-CN" altLang="en-US"/>
              <a:t>索引顺序查找（分块查找）</a:t>
            </a:r>
          </a:p>
        </p:txBody>
      </p:sp>
      <p:sp>
        <p:nvSpPr>
          <p:cNvPr id="5" name="TextBox 1"/>
          <p:cNvSpPr txBox="1">
            <a:spLocks noChangeArrowheads="1"/>
          </p:cNvSpPr>
          <p:nvPr/>
        </p:nvSpPr>
        <p:spPr bwMode="auto">
          <a:xfrm>
            <a:off x="6164611" y="4388994"/>
            <a:ext cx="2082919" cy="856837"/>
          </a:xfrm>
          <a:prstGeom prst="rect">
            <a:avLst/>
          </a:prstGeom>
          <a:noFill/>
          <a:ln w="9525">
            <a:noFill/>
            <a:miter lim="800000"/>
            <a:headEnd/>
            <a:tailEnd/>
          </a:ln>
        </p:spPr>
        <p:txBody>
          <a:bodyPr wrap="none" lIns="117199" tIns="58599" rIns="117199" bIns="58599">
            <a:spAutoFit/>
          </a:bodyPr>
          <a:lstStyle/>
          <a:p>
            <a:r>
              <a:rPr lang="zh-CN" altLang="en-US" sz="2400" dirty="0">
                <a:solidFill>
                  <a:srgbClr val="000000"/>
                </a:solidFill>
                <a:latin typeface="Calibri" pitchFamily="34" charset="0"/>
              </a:rPr>
              <a:t>块间有序</a:t>
            </a:r>
            <a:endParaRPr lang="en-US" altLang="zh-CN" sz="2400" dirty="0">
              <a:solidFill>
                <a:srgbClr val="000000"/>
              </a:solidFill>
              <a:latin typeface="Calibri" pitchFamily="34" charset="0"/>
            </a:endParaRPr>
          </a:p>
          <a:p>
            <a:r>
              <a:rPr lang="zh-CN" altLang="en-US" sz="2400" dirty="0">
                <a:solidFill>
                  <a:srgbClr val="000000"/>
                </a:solidFill>
                <a:latin typeface="Calibri" pitchFamily="34" charset="0"/>
              </a:rPr>
              <a:t>块内可以无序</a:t>
            </a:r>
          </a:p>
        </p:txBody>
      </p:sp>
      <p:pic>
        <p:nvPicPr>
          <p:cNvPr id="7" name="图片 6"/>
          <p:cNvPicPr>
            <a:picLocks noChangeAspect="1"/>
          </p:cNvPicPr>
          <p:nvPr/>
        </p:nvPicPr>
        <p:blipFill>
          <a:blip r:embed="rId2"/>
          <a:stretch>
            <a:fillRect/>
          </a:stretch>
        </p:blipFill>
        <p:spPr>
          <a:xfrm>
            <a:off x="5149622" y="1374518"/>
            <a:ext cx="7042378" cy="2366553"/>
          </a:xfrm>
          <a:prstGeom prst="rect">
            <a:avLst/>
          </a:prstGeom>
        </p:spPr>
      </p:pic>
    </p:spTree>
    <p:extLst>
      <p:ext uri="{BB962C8B-B14F-4D97-AF65-F5344CB8AC3E}">
        <p14:creationId xmlns:p14="http://schemas.microsoft.com/office/powerpoint/2010/main" val="222709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fontScale="70000" lnSpcReduction="20000"/>
              </a:bodyPr>
              <a:lstStyle/>
              <a:p>
                <a:pPr indent="266647">
                  <a:lnSpc>
                    <a:spcPct val="150000"/>
                  </a:lnSpc>
                  <a:spcAft>
                    <a:spcPts val="0"/>
                  </a:spcAft>
                </a:pPr>
                <a:r>
                  <a:rPr lang="zh-CN" altLang="en-US" sz="3099" kern="100" dirty="0">
                    <a:solidFill>
                      <a:srgbClr val="2E3033"/>
                    </a:solidFill>
                    <a:latin typeface="Times New Roman"/>
                    <a:cs typeface="Arial"/>
                  </a:rPr>
                  <a:t>引理：</a:t>
                </a:r>
                <a:r>
                  <a:rPr lang="zh-CN" altLang="en-US" sz="3399" kern="100" dirty="0">
                    <a:solidFill>
                      <a:srgbClr val="2E3033"/>
                    </a:solidFill>
                    <a:latin typeface="Times New Roman"/>
                    <a:cs typeface="Arial"/>
                  </a:rPr>
                  <a:t>令</a:t>
                </a:r>
                <a:r>
                  <a:rPr lang="en-US" altLang="zh-CN" sz="3399" kern="100" dirty="0">
                    <a:solidFill>
                      <a:srgbClr val="2E3033"/>
                    </a:solidFill>
                    <a:latin typeface="Times New Roman"/>
                    <a:cs typeface="Arial"/>
                  </a:rPr>
                  <a:t>T</a:t>
                </a:r>
                <a:r>
                  <a:rPr lang="zh-CN" altLang="en-US" sz="3399" kern="100" dirty="0">
                    <a:solidFill>
                      <a:srgbClr val="2E3033"/>
                    </a:solidFill>
                    <a:latin typeface="Times New Roman"/>
                    <a:cs typeface="Arial"/>
                  </a:rPr>
                  <a:t>是一棵有</a:t>
                </a:r>
                <a:r>
                  <a:rPr lang="en-US" altLang="zh-CN" sz="3399" kern="100" dirty="0">
                    <a:solidFill>
                      <a:srgbClr val="2E3033"/>
                    </a:solidFill>
                    <a:latin typeface="Times New Roman"/>
                    <a:cs typeface="Arial"/>
                  </a:rPr>
                  <a:t>k</a:t>
                </a:r>
                <a:r>
                  <a:rPr lang="zh-CN" altLang="en-US" sz="3399" kern="100" dirty="0">
                    <a:solidFill>
                      <a:srgbClr val="2E3033"/>
                    </a:solidFill>
                    <a:latin typeface="Times New Roman"/>
                    <a:cs typeface="Arial"/>
                  </a:rPr>
                  <a:t>个叶子结点的严格二叉树，则</a:t>
                </a:r>
                <a:r>
                  <a:rPr lang="en-US" altLang="zh-CN" sz="3399" kern="100" dirty="0">
                    <a:solidFill>
                      <a:srgbClr val="2E3033"/>
                    </a:solidFill>
                    <a:latin typeface="Times New Roman"/>
                    <a:cs typeface="Arial"/>
                  </a:rPr>
                  <a:t>T</a:t>
                </a:r>
                <a:r>
                  <a:rPr lang="zh-CN" altLang="en-US" sz="3399" kern="100" dirty="0">
                    <a:solidFill>
                      <a:srgbClr val="2E3033"/>
                    </a:solidFill>
                    <a:latin typeface="Times New Roman"/>
                    <a:cs typeface="Arial"/>
                  </a:rPr>
                  <a:t>的最大层次</a:t>
                </a:r>
                <a:r>
                  <a:rPr lang="en-US" altLang="zh-CN" sz="3399" kern="100" dirty="0">
                    <a:solidFill>
                      <a:srgbClr val="2E3033"/>
                    </a:solidFill>
                    <a:latin typeface="Times New Roman"/>
                    <a:cs typeface="Arial"/>
                  </a:rPr>
                  <a:t>d</a:t>
                </a:r>
                <a:r>
                  <a:rPr lang="zh-CN" altLang="en-US" sz="3399" kern="100" dirty="0">
                    <a:solidFill>
                      <a:srgbClr val="2E3033"/>
                    </a:solidFill>
                    <a:latin typeface="Times New Roman"/>
                    <a:cs typeface="Arial"/>
                  </a:rPr>
                  <a:t>满足</a:t>
                </a:r>
                <a:r>
                  <a:rPr lang="en-US" altLang="zh-CN" sz="3399" kern="100" dirty="0">
                    <a:solidFill>
                      <a:srgbClr val="2E3033"/>
                    </a:solidFill>
                    <a:latin typeface="Times New Roman"/>
                    <a:cs typeface="Arial"/>
                  </a:rPr>
                  <a:t>d≥⌈</a:t>
                </a:r>
                <a:r>
                  <a:rPr lang="en-US" altLang="zh-CN" sz="3399" kern="100" dirty="0" err="1">
                    <a:solidFill>
                      <a:srgbClr val="2E3033"/>
                    </a:solidFill>
                    <a:latin typeface="Times New Roman"/>
                    <a:cs typeface="Arial"/>
                  </a:rPr>
                  <a:t>lgk</a:t>
                </a:r>
                <a:r>
                  <a:rPr lang="en-US" altLang="zh-CN" sz="3399" kern="100" dirty="0">
                    <a:solidFill>
                      <a:srgbClr val="2E3033"/>
                    </a:solidFill>
                    <a:latin typeface="Times New Roman"/>
                    <a:cs typeface="Arial"/>
                  </a:rPr>
                  <a:t>⌉</a:t>
                </a:r>
                <a:r>
                  <a:rPr lang="zh-CN" altLang="en-US" sz="3399" kern="100" dirty="0">
                    <a:solidFill>
                      <a:srgbClr val="2E3033"/>
                    </a:solidFill>
                    <a:latin typeface="Times New Roman"/>
                    <a:cs typeface="Arial"/>
                  </a:rPr>
                  <a:t>，</a:t>
                </a:r>
                <a:r>
                  <a:rPr lang="zh-CN" altLang="zh-CN" sz="3399" dirty="0"/>
                  <a:t>外部路径长度</a:t>
                </a:r>
                <a:r>
                  <a:rPr lang="en-US" altLang="zh-CN" sz="3399" dirty="0"/>
                  <a:t>E(T)</a:t>
                </a:r>
                <a:r>
                  <a:rPr lang="zh-CN" altLang="zh-CN" sz="3399" dirty="0"/>
                  <a:t>满足</a:t>
                </a:r>
                <a:r>
                  <a:rPr lang="en-US" altLang="zh-CN" sz="3399" dirty="0"/>
                  <a:t>E(T)</a:t>
                </a:r>
                <a:r>
                  <a:rPr lang="zh-CN" altLang="zh-CN" sz="3399" dirty="0"/>
                  <a:t>≥</a:t>
                </a:r>
                <a14:m>
                  <m:oMath xmlns:m="http://schemas.openxmlformats.org/officeDocument/2006/math">
                    <m:sSub>
                      <m:sSubPr>
                        <m:ctrlPr>
                          <a:rPr lang="zh-CN" altLang="zh-CN" sz="3399" i="1">
                            <a:latin typeface="Cambria Math" panose="02040503050406030204" pitchFamily="18" charset="0"/>
                          </a:rPr>
                        </m:ctrlPr>
                      </m:sSubPr>
                      <m:e>
                        <m:r>
                          <m:rPr>
                            <m:sty m:val="p"/>
                          </m:rPr>
                          <a:rPr lang="en-US" altLang="zh-CN" sz="3399">
                            <a:latin typeface="Cambria Math" panose="02040503050406030204" pitchFamily="18" charset="0"/>
                          </a:rPr>
                          <m:t>klog</m:t>
                        </m:r>
                      </m:e>
                      <m:sub>
                        <m:r>
                          <a:rPr lang="en-US" altLang="zh-CN" sz="3399">
                            <a:latin typeface="Cambria Math" panose="02040503050406030204" pitchFamily="18" charset="0"/>
                          </a:rPr>
                          <m:t>2</m:t>
                        </m:r>
                      </m:sub>
                    </m:sSub>
                    <m:r>
                      <m:rPr>
                        <m:sty m:val="p"/>
                      </m:rPr>
                      <a:rPr lang="en-US" altLang="zh-CN" sz="3399">
                        <a:latin typeface="Cambria Math" panose="02040503050406030204" pitchFamily="18" charset="0"/>
                      </a:rPr>
                      <m:t>k</m:t>
                    </m:r>
                  </m:oMath>
                </a14:m>
                <a:r>
                  <a:rPr lang="zh-CN" altLang="zh-CN" sz="3399" dirty="0"/>
                  <a:t>，</a:t>
                </a:r>
                <a:r>
                  <a:rPr lang="en-US" altLang="zh-CN" sz="3399" dirty="0"/>
                  <a:t>d</a:t>
                </a:r>
                <a:r>
                  <a:rPr lang="zh-CN" altLang="zh-CN" sz="3399" dirty="0"/>
                  <a:t>和</a:t>
                </a:r>
                <a:r>
                  <a:rPr lang="en-US" altLang="zh-CN" sz="3399" dirty="0"/>
                  <a:t>E(T)</a:t>
                </a:r>
                <a:r>
                  <a:rPr lang="zh-CN" altLang="zh-CN" sz="3399" dirty="0"/>
                  <a:t>的最小值出现在</a:t>
                </a:r>
                <a:r>
                  <a:rPr lang="en-US" altLang="zh-CN" sz="3399" dirty="0"/>
                  <a:t>T</a:t>
                </a:r>
                <a:r>
                  <a:rPr lang="zh-CN" altLang="zh-CN" sz="3399" dirty="0"/>
                  <a:t>的所有叶结点在同一层上或相邻两层上时</a:t>
                </a:r>
                <a:r>
                  <a:rPr lang="zh-CN" altLang="en-US" sz="3399" kern="100" dirty="0">
                    <a:solidFill>
                      <a:srgbClr val="2E3033"/>
                    </a:solidFill>
                    <a:latin typeface="Times New Roman"/>
                    <a:cs typeface="Arial"/>
                  </a:rPr>
                  <a:t>。</a:t>
                </a:r>
                <a:endParaRPr lang="en-US" altLang="zh-CN" sz="3399" kern="100" dirty="0">
                  <a:solidFill>
                    <a:srgbClr val="2E3033"/>
                  </a:solidFill>
                  <a:latin typeface="Times New Roman"/>
                  <a:cs typeface="Arial"/>
                </a:endParaRPr>
              </a:p>
              <a:p>
                <a:pPr indent="266647">
                  <a:lnSpc>
                    <a:spcPct val="150000"/>
                  </a:lnSpc>
                  <a:spcAft>
                    <a:spcPts val="0"/>
                  </a:spcAft>
                </a:pPr>
                <a:r>
                  <a:rPr lang="zh-CN" altLang="zh-CN" sz="3099" dirty="0"/>
                  <a:t>有序表下查找，</a:t>
                </a:r>
                <a:r>
                  <a:rPr lang="zh-CN" altLang="en-US" sz="3099" dirty="0"/>
                  <a:t>最多</a:t>
                </a:r>
                <a:r>
                  <a:rPr lang="zh-CN" altLang="zh-CN" sz="3099" dirty="0"/>
                  <a:t>有</a:t>
                </a:r>
                <a:r>
                  <a:rPr lang="en-US" altLang="zh-CN" sz="3099" dirty="0"/>
                  <a:t>2n+1</a:t>
                </a:r>
                <a:r>
                  <a:rPr lang="zh-CN" altLang="zh-CN" sz="3099" dirty="0"/>
                  <a:t>种查找结果，因此</a:t>
                </a:r>
                <a:r>
                  <a:rPr lang="en-US" altLang="zh-CN" sz="3099" dirty="0"/>
                  <a:t>k</a:t>
                </a:r>
                <a:r>
                  <a:rPr lang="zh-CN" altLang="en-US" sz="3099" dirty="0"/>
                  <a:t>为</a:t>
                </a:r>
                <a:r>
                  <a:rPr lang="en-US" altLang="zh-CN" sz="3099" dirty="0"/>
                  <a:t> 2n+1</a:t>
                </a:r>
                <a:r>
                  <a:rPr lang="zh-CN" altLang="zh-CN" sz="3099" dirty="0"/>
                  <a:t>。</a:t>
                </a:r>
              </a:p>
              <a:p>
                <a:pPr indent="266647">
                  <a:lnSpc>
                    <a:spcPct val="150000"/>
                  </a:lnSpc>
                  <a:spcAft>
                    <a:spcPts val="0"/>
                  </a:spcAft>
                </a:pPr>
                <a14:m>
                  <m:oMath xmlns:m="http://schemas.openxmlformats.org/officeDocument/2006/math">
                    <m:r>
                      <a:rPr lang="en-US" altLang="zh-CN" sz="3099" i="1">
                        <a:latin typeface="Cambria Math" panose="02040503050406030204" pitchFamily="18" charset="0"/>
                      </a:rPr>
                      <m:t>𝐝</m:t>
                    </m:r>
                    <m:r>
                      <a:rPr lang="en-US" altLang="zh-CN" sz="3099">
                        <a:latin typeface="Cambria Math" panose="02040503050406030204" pitchFamily="18" charset="0"/>
                      </a:rPr>
                      <m:t>≥</m:t>
                    </m:r>
                    <m:d>
                      <m:dPr>
                        <m:begChr m:val="⌈"/>
                        <m:endChr m:val="⌉"/>
                        <m:ctrlPr>
                          <a:rPr lang="zh-CN" altLang="zh-CN" sz="3099" i="1">
                            <a:latin typeface="Cambria Math" panose="02040503050406030204" pitchFamily="18" charset="0"/>
                          </a:rPr>
                        </m:ctrlPr>
                      </m:dPr>
                      <m:e>
                        <m:func>
                          <m:funcPr>
                            <m:ctrlPr>
                              <a:rPr lang="zh-CN" altLang="zh-CN" sz="3099" i="1">
                                <a:latin typeface="Cambria Math" panose="02040503050406030204" pitchFamily="18" charset="0"/>
                              </a:rPr>
                            </m:ctrlPr>
                          </m:funcPr>
                          <m:fName>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fName>
                          <m:e>
                            <m:d>
                              <m:dPr>
                                <m:ctrlPr>
                                  <a:rPr lang="zh-CN" altLang="zh-CN" sz="3099" i="1">
                                    <a:latin typeface="Cambria Math" panose="02040503050406030204" pitchFamily="18" charset="0"/>
                                  </a:rPr>
                                </m:ctrlPr>
                              </m:dPr>
                              <m:e>
                                <m:r>
                                  <a:rPr lang="en-US" altLang="zh-CN" sz="3099" i="1">
                                    <a:latin typeface="Cambria Math" panose="02040503050406030204" pitchFamily="18" charset="0"/>
                                  </a:rPr>
                                  <m:t>𝟐𝐧</m:t>
                                </m:r>
                                <m:r>
                                  <a:rPr lang="en-US" altLang="zh-CN" sz="3099">
                                    <a:latin typeface="Cambria Math" panose="02040503050406030204" pitchFamily="18" charset="0"/>
                                  </a:rPr>
                                  <m:t>+</m:t>
                                </m:r>
                                <m:r>
                                  <a:rPr lang="en-US" altLang="zh-CN" sz="3099" i="1">
                                    <a:latin typeface="Cambria Math" panose="02040503050406030204" pitchFamily="18" charset="0"/>
                                  </a:rPr>
                                  <m:t>𝟏</m:t>
                                </m:r>
                              </m:e>
                            </m:d>
                          </m:e>
                        </m:func>
                      </m:e>
                    </m:d>
                    <m:r>
                      <a:rPr lang="en-US" altLang="zh-CN" sz="3099">
                        <a:latin typeface="Cambria Math" panose="02040503050406030204" pitchFamily="18" charset="0"/>
                      </a:rPr>
                      <m:t>≥</m:t>
                    </m:r>
                    <m:d>
                      <m:dPr>
                        <m:begChr m:val="⌈"/>
                        <m:endChr m:val="⌉"/>
                        <m:ctrlPr>
                          <a:rPr lang="zh-CN" altLang="zh-CN" sz="3099" i="1">
                            <a:latin typeface="Cambria Math" panose="02040503050406030204" pitchFamily="18" charset="0"/>
                          </a:rPr>
                        </m:ctrlPr>
                      </m:dPr>
                      <m:e>
                        <m:func>
                          <m:funcPr>
                            <m:ctrlPr>
                              <a:rPr lang="zh-CN" altLang="zh-CN" sz="3099" i="1">
                                <a:latin typeface="Cambria Math" panose="02040503050406030204" pitchFamily="18" charset="0"/>
                              </a:rPr>
                            </m:ctrlPr>
                          </m:funcPr>
                          <m:fName>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fName>
                          <m:e>
                            <m:d>
                              <m:dPr>
                                <m:ctrlPr>
                                  <a:rPr lang="zh-CN" altLang="zh-CN" sz="3099" i="1">
                                    <a:latin typeface="Cambria Math" panose="02040503050406030204" pitchFamily="18" charset="0"/>
                                  </a:rPr>
                                </m:ctrlPr>
                              </m:dPr>
                              <m:e>
                                <m:r>
                                  <a:rPr lang="en-US" altLang="zh-CN" sz="3099" i="1">
                                    <a:latin typeface="Cambria Math" panose="02040503050406030204" pitchFamily="18" charset="0"/>
                                  </a:rPr>
                                  <m:t>𝟐𝐧</m:t>
                                </m:r>
                              </m:e>
                            </m:d>
                          </m:e>
                        </m:func>
                      </m:e>
                    </m:d>
                    <m:r>
                      <a:rPr lang="en-US" altLang="zh-CN" sz="3099">
                        <a:latin typeface="Cambria Math" panose="02040503050406030204" pitchFamily="18" charset="0"/>
                      </a:rPr>
                      <m:t>=</m:t>
                    </m:r>
                    <m:d>
                      <m:dPr>
                        <m:begChr m:val="⌈"/>
                        <m:endChr m:val="⌉"/>
                        <m:ctrlPr>
                          <a:rPr lang="zh-CN" altLang="zh-CN" sz="3099" i="1">
                            <a:latin typeface="Cambria Math" panose="02040503050406030204" pitchFamily="18" charset="0"/>
                          </a:rPr>
                        </m:ctrlPr>
                      </m:dPr>
                      <m:e>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i="1">
                            <a:latin typeface="Cambria Math" panose="02040503050406030204" pitchFamily="18" charset="0"/>
                          </a:rPr>
                          <m:t>𝐧</m:t>
                        </m:r>
                      </m:e>
                    </m:d>
                    <m:r>
                      <a:rPr lang="en-US" altLang="zh-CN" sz="3099">
                        <a:latin typeface="Cambria Math" panose="02040503050406030204" pitchFamily="18" charset="0"/>
                      </a:rPr>
                      <m:t>+</m:t>
                    </m:r>
                    <m:r>
                      <a:rPr lang="en-US" altLang="zh-CN" sz="3099" i="1">
                        <a:latin typeface="Cambria Math" panose="02040503050406030204" pitchFamily="18" charset="0"/>
                      </a:rPr>
                      <m:t>𝟏</m:t>
                    </m:r>
                    <m:r>
                      <m:rPr>
                        <m:nor/>
                      </m:rPr>
                      <a:rPr lang="zh-CN" altLang="en-US" sz="3099"/>
                      <m:t>。</m:t>
                    </m:r>
                  </m:oMath>
                </a14:m>
                <a:endParaRPr lang="en-US" altLang="zh-CN" sz="3099" kern="100" dirty="0">
                  <a:solidFill>
                    <a:srgbClr val="2E3033"/>
                  </a:solidFill>
                  <a:latin typeface="Times New Roman"/>
                  <a:cs typeface="Arial"/>
                </a:endParaRPr>
              </a:p>
              <a:p>
                <a:pPr indent="266647">
                  <a:lnSpc>
                    <a:spcPct val="150000"/>
                  </a:lnSpc>
                  <a:spcAft>
                    <a:spcPts val="0"/>
                  </a:spcAft>
                </a:pPr>
                <a:r>
                  <a:rPr lang="zh-CN" altLang="zh-CN" sz="3099" dirty="0"/>
                  <a:t>在</a:t>
                </a:r>
                <a:r>
                  <a:rPr lang="en-US" altLang="zh-CN" sz="3099" dirty="0"/>
                  <a:t>d</a:t>
                </a:r>
                <a:r>
                  <a:rPr lang="zh-CN" altLang="zh-CN" sz="3099" dirty="0"/>
                  <a:t>为最小值的边界情况下，最坏情况比较次数</a:t>
                </a:r>
                <a14:m>
                  <m:oMath xmlns:m="http://schemas.openxmlformats.org/officeDocument/2006/math">
                    <m:r>
                      <a:rPr lang="en-US" altLang="zh-CN" sz="3099" i="1">
                        <a:latin typeface="Cambria Math" panose="02040503050406030204" pitchFamily="18" charset="0"/>
                      </a:rPr>
                      <m:t>𝐝</m:t>
                    </m:r>
                    <m:r>
                      <a:rPr lang="en-US" altLang="zh-CN" sz="3099">
                        <a:latin typeface="Cambria Math" panose="02040503050406030204" pitchFamily="18" charset="0"/>
                      </a:rPr>
                      <m:t>=</m:t>
                    </m:r>
                    <m:d>
                      <m:dPr>
                        <m:begChr m:val="⌈"/>
                        <m:endChr m:val="⌉"/>
                        <m:ctrlPr>
                          <a:rPr lang="zh-CN" altLang="zh-CN" sz="3099" i="1">
                            <a:latin typeface="Cambria Math" panose="02040503050406030204" pitchFamily="18" charset="0"/>
                          </a:rPr>
                        </m:ctrlPr>
                      </m:dPr>
                      <m:e>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i="1">
                            <a:latin typeface="Cambria Math" panose="02040503050406030204" pitchFamily="18" charset="0"/>
                          </a:rPr>
                          <m:t>𝐧</m:t>
                        </m:r>
                      </m:e>
                    </m:d>
                    <m:r>
                      <a:rPr lang="en-US" altLang="zh-CN" sz="3099">
                        <a:latin typeface="Cambria Math" panose="02040503050406030204" pitchFamily="18" charset="0"/>
                      </a:rPr>
                      <m:t>+</m:t>
                    </m:r>
                    <m:r>
                      <a:rPr lang="en-US" altLang="zh-CN" sz="3099" i="1">
                        <a:latin typeface="Cambria Math" panose="02040503050406030204" pitchFamily="18" charset="0"/>
                      </a:rPr>
                      <m:t>𝟏</m:t>
                    </m:r>
                  </m:oMath>
                </a14:m>
                <a:r>
                  <a:rPr lang="zh-CN" altLang="zh-CN" sz="3099" dirty="0"/>
                  <a:t>次，</a:t>
                </a:r>
                <a:endParaRPr lang="en-US" altLang="zh-CN" sz="3099" dirty="0"/>
              </a:p>
              <a:p>
                <a:pPr indent="266647">
                  <a:lnSpc>
                    <a:spcPct val="150000"/>
                  </a:lnSpc>
                  <a:spcAft>
                    <a:spcPts val="0"/>
                  </a:spcAft>
                </a:pPr>
                <a:r>
                  <a:rPr lang="zh-CN" altLang="zh-CN" sz="3099" dirty="0"/>
                  <a:t>平均情况比较次数为：</a:t>
                </a:r>
                <a14:m>
                  <m:oMath xmlns:m="http://schemas.openxmlformats.org/officeDocument/2006/math">
                    <m:sSub>
                      <m:sSubPr>
                        <m:ctrlPr>
                          <a:rPr lang="zh-CN" altLang="zh-CN" sz="3099" i="1">
                            <a:latin typeface="Cambria Math" panose="02040503050406030204" pitchFamily="18" charset="0"/>
                          </a:rPr>
                        </m:ctrlPr>
                      </m:sSubPr>
                      <m:e>
                        <m:f>
                          <m:fPr>
                            <m:ctrlPr>
                              <a:rPr lang="zh-CN" altLang="zh-CN" sz="3099" i="1">
                                <a:latin typeface="Cambria Math" panose="02040503050406030204" pitchFamily="18" charset="0"/>
                              </a:rPr>
                            </m:ctrlPr>
                          </m:fPr>
                          <m:num>
                            <m:r>
                              <a:rPr lang="en-US" altLang="zh-CN" sz="3099" i="1">
                                <a:latin typeface="Cambria Math" panose="02040503050406030204" pitchFamily="18" charset="0"/>
                              </a:rPr>
                              <m:t>𝐄</m:t>
                            </m:r>
                            <m:d>
                              <m:dPr>
                                <m:ctrlPr>
                                  <a:rPr lang="zh-CN" altLang="zh-CN" sz="3099" i="1">
                                    <a:latin typeface="Cambria Math" panose="02040503050406030204" pitchFamily="18" charset="0"/>
                                  </a:rPr>
                                </m:ctrlPr>
                              </m:dPr>
                              <m:e>
                                <m:r>
                                  <a:rPr lang="en-US" altLang="zh-CN" sz="3099" i="1">
                                    <a:latin typeface="Cambria Math" panose="02040503050406030204" pitchFamily="18" charset="0"/>
                                  </a:rPr>
                                  <m:t>𝐓</m:t>
                                </m:r>
                              </m:e>
                            </m:d>
                          </m:num>
                          <m:den>
                            <m:r>
                              <a:rPr lang="en-US" altLang="zh-CN" sz="3099" i="1">
                                <a:latin typeface="Cambria Math" panose="02040503050406030204" pitchFamily="18" charset="0"/>
                              </a:rPr>
                              <m:t>𝐤</m:t>
                            </m:r>
                          </m:den>
                        </m:f>
                        <m:r>
                          <a:rPr lang="en-US" altLang="zh-CN" sz="3099">
                            <a:latin typeface="Cambria Math" panose="02040503050406030204" pitchFamily="18" charset="0"/>
                          </a:rPr>
                          <m:t>=</m:t>
                        </m:r>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i="1">
                        <a:latin typeface="Cambria Math" panose="02040503050406030204" pitchFamily="18" charset="0"/>
                      </a:rPr>
                      <m:t>𝐤</m:t>
                    </m:r>
                    <m:r>
                      <a:rPr lang="en-US" altLang="zh-CN" sz="3099">
                        <a:latin typeface="Cambria Math" panose="02040503050406030204" pitchFamily="18" charset="0"/>
                      </a:rPr>
                      <m:t>=</m:t>
                    </m:r>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a:latin typeface="Cambria Math" panose="02040503050406030204" pitchFamily="18" charset="0"/>
                      </a:rPr>
                      <m:t>(</m:t>
                    </m:r>
                    <m:r>
                      <a:rPr lang="en-US" altLang="zh-CN" sz="3099" i="1">
                        <a:latin typeface="Cambria Math" panose="02040503050406030204" pitchFamily="18" charset="0"/>
                      </a:rPr>
                      <m:t>𝟐𝐧</m:t>
                    </m:r>
                    <m:r>
                      <a:rPr lang="en-US" altLang="zh-CN" sz="3099">
                        <a:latin typeface="Cambria Math" panose="02040503050406030204" pitchFamily="18" charset="0"/>
                      </a:rPr>
                      <m:t>+</m:t>
                    </m:r>
                    <m:r>
                      <a:rPr lang="en-US" altLang="zh-CN" sz="3099" i="1">
                        <a:latin typeface="Cambria Math" panose="02040503050406030204" pitchFamily="18" charset="0"/>
                      </a:rPr>
                      <m:t>𝟏</m:t>
                    </m:r>
                    <m:r>
                      <a:rPr lang="en-US" altLang="zh-CN" sz="3099">
                        <a:latin typeface="Cambria Math" panose="02040503050406030204" pitchFamily="18" charset="0"/>
                      </a:rPr>
                      <m:t>)≈</m:t>
                    </m:r>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i="1">
                        <a:latin typeface="Cambria Math" panose="02040503050406030204" pitchFamily="18" charset="0"/>
                      </a:rPr>
                      <m:t>𝐧</m:t>
                    </m:r>
                    <m:r>
                      <a:rPr lang="en-US" altLang="zh-CN" sz="3099">
                        <a:latin typeface="Cambria Math" panose="02040503050406030204" pitchFamily="18" charset="0"/>
                      </a:rPr>
                      <m:t>+</m:t>
                    </m:r>
                    <m:r>
                      <a:rPr lang="en-US" altLang="zh-CN" sz="3099" i="1">
                        <a:latin typeface="Cambria Math" panose="02040503050406030204" pitchFamily="18" charset="0"/>
                      </a:rPr>
                      <m:t>𝟏</m:t>
                    </m:r>
                  </m:oMath>
                </a14:m>
                <a:r>
                  <a:rPr lang="zh-CN" altLang="zh-CN" sz="3099" dirty="0"/>
                  <a:t>次。</a:t>
                </a:r>
                <a:endParaRPr lang="en-US" altLang="zh-CN" sz="3099" dirty="0"/>
              </a:p>
              <a:p>
                <a:pPr indent="266647">
                  <a:lnSpc>
                    <a:spcPct val="150000"/>
                  </a:lnSpc>
                  <a:spcAft>
                    <a:spcPts val="0"/>
                  </a:spcAft>
                </a:pPr>
                <a:r>
                  <a:rPr lang="zh-CN" altLang="zh-CN" sz="3099" dirty="0"/>
                  <a:t>即基于关键字比较的查找算法，</a:t>
                </a:r>
                <a:r>
                  <a:rPr lang="zh-CN" altLang="zh-CN" sz="3099" dirty="0">
                    <a:solidFill>
                      <a:srgbClr val="FF0000"/>
                    </a:solidFill>
                  </a:rPr>
                  <a:t>时间性能的下界为</a:t>
                </a:r>
                <a:r>
                  <a:rPr lang="zh-CN" altLang="zh-CN" sz="3099" dirty="0"/>
                  <a:t>：平均情况下比较</a:t>
                </a:r>
                <a14:m>
                  <m:oMath xmlns:m="http://schemas.openxmlformats.org/officeDocument/2006/math">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i="1">
                        <a:latin typeface="Cambria Math" panose="02040503050406030204" pitchFamily="18" charset="0"/>
                      </a:rPr>
                      <m:t>𝐧</m:t>
                    </m:r>
                    <m:r>
                      <a:rPr lang="en-US" altLang="zh-CN" sz="3099">
                        <a:latin typeface="Cambria Math" panose="02040503050406030204" pitchFamily="18" charset="0"/>
                      </a:rPr>
                      <m:t>+</m:t>
                    </m:r>
                    <m:r>
                      <a:rPr lang="en-US" altLang="zh-CN" sz="3099" i="1">
                        <a:latin typeface="Cambria Math" panose="02040503050406030204" pitchFamily="18" charset="0"/>
                      </a:rPr>
                      <m:t>𝟏</m:t>
                    </m:r>
                  </m:oMath>
                </a14:m>
                <a:r>
                  <a:rPr lang="zh-CN" altLang="zh-CN" sz="3099" dirty="0"/>
                  <a:t>次，最坏情况下比较</a:t>
                </a:r>
                <a14:m>
                  <m:oMath xmlns:m="http://schemas.openxmlformats.org/officeDocument/2006/math">
                    <m:d>
                      <m:dPr>
                        <m:begChr m:val="⌈"/>
                        <m:endChr m:val="⌉"/>
                        <m:ctrlPr>
                          <a:rPr lang="zh-CN" altLang="zh-CN" sz="3099" i="1">
                            <a:latin typeface="Cambria Math" panose="02040503050406030204" pitchFamily="18" charset="0"/>
                          </a:rPr>
                        </m:ctrlPr>
                      </m:dPr>
                      <m:e>
                        <m:sSub>
                          <m:sSubPr>
                            <m:ctrlPr>
                              <a:rPr lang="zh-CN" altLang="zh-CN" sz="3099" i="1">
                                <a:latin typeface="Cambria Math" panose="02040503050406030204" pitchFamily="18" charset="0"/>
                              </a:rPr>
                            </m:ctrlPr>
                          </m:sSubPr>
                          <m:e>
                            <m:r>
                              <a:rPr lang="en-US" altLang="zh-CN" sz="3099" i="1">
                                <a:latin typeface="Cambria Math" panose="02040503050406030204" pitchFamily="18" charset="0"/>
                              </a:rPr>
                              <m:t>𝐥𝐨𝐠</m:t>
                            </m:r>
                          </m:e>
                          <m:sub>
                            <m:r>
                              <a:rPr lang="en-US" altLang="zh-CN" sz="3099" i="1">
                                <a:latin typeface="Cambria Math" panose="02040503050406030204" pitchFamily="18" charset="0"/>
                              </a:rPr>
                              <m:t>𝟐</m:t>
                            </m:r>
                          </m:sub>
                        </m:sSub>
                        <m:r>
                          <a:rPr lang="en-US" altLang="zh-CN" sz="3099" i="1">
                            <a:latin typeface="Cambria Math" panose="02040503050406030204" pitchFamily="18" charset="0"/>
                          </a:rPr>
                          <m:t>𝐧</m:t>
                        </m:r>
                      </m:e>
                    </m:d>
                    <m:r>
                      <a:rPr lang="en-US" altLang="zh-CN" sz="3099">
                        <a:latin typeface="Cambria Math" panose="02040503050406030204" pitchFamily="18" charset="0"/>
                      </a:rPr>
                      <m:t>+</m:t>
                    </m:r>
                    <m:r>
                      <a:rPr lang="en-US" altLang="zh-CN" sz="3099" i="1">
                        <a:latin typeface="Cambria Math" panose="02040503050406030204" pitchFamily="18" charset="0"/>
                      </a:rPr>
                      <m:t>𝟏</m:t>
                    </m:r>
                  </m:oMath>
                </a14:m>
                <a:r>
                  <a:rPr lang="zh-CN" altLang="zh-CN" sz="3099" dirty="0"/>
                  <a:t>次。</a:t>
                </a:r>
              </a:p>
              <a:p>
                <a:pPr indent="266647">
                  <a:lnSpc>
                    <a:spcPct val="150000"/>
                  </a:lnSpc>
                  <a:spcAft>
                    <a:spcPts val="0"/>
                  </a:spcAft>
                </a:pPr>
                <a:endParaRPr lang="zh-CN" altLang="zh-CN" sz="3199" kern="100" dirty="0">
                  <a:latin typeface="Times New Roman"/>
                </a:endParaRPr>
              </a:p>
              <a:p>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r="-909" b="-15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p:cNvSpPr>
                <a:spLocks noGrp="1"/>
              </p:cNvSpPr>
              <p:nvPr>
                <p:ph type="title"/>
              </p:nvPr>
            </p:nvSpPr>
            <p:spPr>
              <a:xfrm>
                <a:off x="1164912" y="333373"/>
                <a:ext cx="10231105" cy="648377"/>
              </a:xfrm>
            </p:spPr>
            <p:txBody>
              <a:bodyPr>
                <a:normAutofit fontScale="90000"/>
              </a:bodyPr>
              <a:lstStyle/>
              <a:p>
                <a:r>
                  <a:rPr lang="zh-CN" altLang="en-US">
                    <a:solidFill>
                      <a:srgbClr val="FF0000"/>
                    </a:solidFill>
                  </a:rPr>
                  <a:t>关键字</a:t>
                </a:r>
                <a:r>
                  <a:rPr lang="zh-CN" altLang="zh-CN">
                    <a:solidFill>
                      <a:srgbClr val="FF0000"/>
                    </a:solidFill>
                  </a:rPr>
                  <a:t>比较</a:t>
                </a:r>
                <a:r>
                  <a:rPr lang="zh-CN" altLang="en-US"/>
                  <a:t>为基础</a:t>
                </a:r>
                <a:r>
                  <a:rPr lang="zh-CN" altLang="zh-CN"/>
                  <a:t>查找算法的下界</a:t>
                </a:r>
                <a:r>
                  <a:rPr lang="en-US" altLang="zh-CN"/>
                  <a:t>O(</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n</m:t>
                    </m:r>
                  </m:oMath>
                </a14:m>
                <a:r>
                  <a:rPr lang="en-US" altLang="zh-CN"/>
                  <a:t>)</a:t>
                </a:r>
                <a:endParaRPr lang="zh-CN" altLang="en-US"/>
              </a:p>
            </p:txBody>
          </p:sp>
        </mc:Choice>
        <mc:Fallback xmlns="">
          <p:sp>
            <p:nvSpPr>
              <p:cNvPr id="3" name="标题 2"/>
              <p:cNvSpPr>
                <a:spLocks noGrp="1" noRot="1" noChangeAspect="1" noMove="1" noResize="1" noEditPoints="1" noAdjustHandles="1" noChangeArrowheads="1" noChangeShapeType="1" noTextEdit="1"/>
              </p:cNvSpPr>
              <p:nvPr>
                <p:ph type="title"/>
              </p:nvPr>
            </p:nvSpPr>
            <p:spPr>
              <a:xfrm>
                <a:off x="1164912" y="333373"/>
                <a:ext cx="10231105" cy="648377"/>
              </a:xfrm>
              <a:blipFill>
                <a:blip r:embed="rId3"/>
                <a:stretch>
                  <a:fillRect l="-2026" t="-22642" b="-47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929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rPr>
              <a:t>1. 折半查找只能在顺序结构中进行，且要求元素升序存放。</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正确</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错误</a:t>
            </a:r>
          </a:p>
        </p:txBody>
      </p:sp>
      <p:sp>
        <p:nvSpPr>
          <p:cNvPr id="10" name="椭圆 9"/>
          <p:cNvSpPr>
            <a:spLocks noChangeAspect="1"/>
          </p:cNvSpPr>
          <p:nvPr>
            <p:custDataLst>
              <p:tags r:id="rId5"/>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4" name="圆角矩形 13"/>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9" name="组合 18"/>
          <p:cNvGrpSpPr/>
          <p:nvPr>
            <p:custDataLst>
              <p:tags r:id="rId8"/>
            </p:custDataLst>
          </p:nvPr>
        </p:nvGrpSpPr>
        <p:grpSpPr>
          <a:xfrm>
            <a:off x="0"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73F9"/>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45443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3" name="内容占位符 2"/>
          <p:cNvSpPr>
            <a:spLocks noGrp="1"/>
          </p:cNvSpPr>
          <p:nvPr>
            <p:ph idx="1"/>
          </p:nvPr>
        </p:nvSpPr>
        <p:spPr/>
        <p:txBody>
          <a:bodyPr/>
          <a:lstStyle/>
          <a:p>
            <a:r>
              <a:rPr lang="zh-CN" altLang="en-US" sz="2799"/>
              <a:t>查找相关概念</a:t>
            </a:r>
            <a:endParaRPr lang="en-US" altLang="zh-CN" sz="2799"/>
          </a:p>
          <a:p>
            <a:r>
              <a:rPr lang="zh-CN" altLang="en-US" sz="2799"/>
              <a:t>查找的分类</a:t>
            </a:r>
          </a:p>
          <a:p>
            <a:r>
              <a:rPr lang="zh-CN" altLang="en-US" sz="2799">
                <a:solidFill>
                  <a:prstClr val="black"/>
                </a:solidFill>
              </a:rPr>
              <a:t>查找算法的性能衡量</a:t>
            </a:r>
          </a:p>
          <a:p>
            <a:r>
              <a:rPr lang="zh-CN" altLang="en-US" sz="2799">
                <a:solidFill>
                  <a:prstClr val="black"/>
                </a:solidFill>
              </a:rPr>
              <a:t>查找表的抽象数据类型</a:t>
            </a:r>
          </a:p>
          <a:p>
            <a:r>
              <a:rPr lang="zh-CN" altLang="en-US" sz="2799">
                <a:solidFill>
                  <a:prstClr val="black"/>
                </a:solidFill>
              </a:rPr>
              <a:t>记录类型定义</a:t>
            </a:r>
          </a:p>
          <a:p>
            <a:endParaRPr lang="zh-CN" altLang="en-US" sz="2799"/>
          </a:p>
          <a:p>
            <a:endParaRPr lang="zh-CN" altLang="en-US"/>
          </a:p>
        </p:txBody>
      </p:sp>
    </p:spTree>
    <p:extLst>
      <p:ext uri="{BB962C8B-B14F-4D97-AF65-F5344CB8AC3E}">
        <p14:creationId xmlns:p14="http://schemas.microsoft.com/office/powerpoint/2010/main" val="29976868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rPr>
              <a:t>2. 假设数组元素升序排列，采用</a:t>
            </a:r>
            <a:r>
              <a:rPr lang="zh-CN" altLang="en-US" sz="2600" dirty="0">
                <a:solidFill>
                  <a:srgbClr val="7030A0"/>
                </a:solidFill>
                <a:latin typeface="微软雅黑" panose="020B0503020204020204" pitchFamily="34" charset="-122"/>
                <a:ea typeface="微软雅黑" panose="020B0503020204020204" pitchFamily="34" charset="-122"/>
              </a:rPr>
              <a:t>不识别相等</a:t>
            </a:r>
            <a:r>
              <a:rPr lang="zh-CN" altLang="en-US" sz="2600" dirty="0">
                <a:solidFill>
                  <a:srgbClr val="000000"/>
                </a:solidFill>
                <a:latin typeface="微软雅黑" panose="020B0503020204020204" pitchFamily="34" charset="-122"/>
                <a:ea typeface="微软雅黑" panose="020B0503020204020204" pitchFamily="34" charset="-122"/>
              </a:rPr>
              <a:t>的折半查找技术，将待查值k与区间[low, high]的中间元素相比，若k的值较小，则修改语句是（   ）。</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rPr>
              <a:t>low = </a:t>
            </a:r>
            <a:r>
              <a:rPr lang="en-US" altLang="zh-CN" sz="2600" dirty="0">
                <a:solidFill>
                  <a:srgbClr val="000000"/>
                </a:solidFill>
                <a:latin typeface="微软雅黑" panose="020B0503020204020204" pitchFamily="34" charset="-122"/>
                <a:ea typeface="微软雅黑" panose="020B0503020204020204" pitchFamily="34" charset="-122"/>
              </a:rPr>
              <a:t>mid</a:t>
            </a:r>
            <a:r>
              <a:rPr lang="zh-CN" altLang="en-US" sz="2600" dirty="0">
                <a:solidFill>
                  <a:srgbClr val="000000"/>
                </a:solidFill>
                <a:latin typeface="微软雅黑" panose="020B0503020204020204" pitchFamily="34" charset="-122"/>
                <a:ea typeface="微软雅黑" panose="020B0503020204020204" pitchFamily="34" charset="-122"/>
              </a:rPr>
              <a:t>;</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sym typeface="+mn-ea"/>
              </a:rPr>
              <a:t>low = </a:t>
            </a:r>
            <a:r>
              <a:rPr lang="en-US" altLang="zh-CN" sz="2600" dirty="0">
                <a:solidFill>
                  <a:srgbClr val="000000"/>
                </a:solidFill>
                <a:latin typeface="微软雅黑" panose="020B0503020204020204" pitchFamily="34" charset="-122"/>
                <a:ea typeface="微软雅黑" panose="020B0503020204020204" pitchFamily="34" charset="-122"/>
                <a:sym typeface="+mn-ea"/>
              </a:rPr>
              <a:t>mid</a:t>
            </a:r>
            <a:r>
              <a:rPr lang="zh-CN" altLang="en-US" sz="2600" dirty="0">
                <a:solidFill>
                  <a:srgbClr val="000000"/>
                </a:solidFill>
                <a:latin typeface="微软雅黑" panose="020B0503020204020204" pitchFamily="34" charset="-122"/>
                <a:ea typeface="微软雅黑" panose="020B0503020204020204" pitchFamily="34" charset="-122"/>
                <a:sym typeface="+mn-ea"/>
              </a:rPr>
              <a:t> + 1;</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sym typeface="+mn-ea"/>
              </a:rPr>
              <a:t>high = </a:t>
            </a:r>
            <a:r>
              <a:rPr lang="en-US" altLang="zh-CN" sz="2600" dirty="0">
                <a:solidFill>
                  <a:srgbClr val="000000"/>
                </a:solidFill>
                <a:latin typeface="微软雅黑" panose="020B0503020204020204" pitchFamily="34" charset="-122"/>
                <a:ea typeface="微软雅黑" panose="020B0503020204020204" pitchFamily="34" charset="-122"/>
                <a:sym typeface="+mn-ea"/>
              </a:rPr>
              <a:t>mid</a:t>
            </a:r>
            <a:r>
              <a:rPr lang="zh-CN" altLang="en-US" sz="2600" dirty="0">
                <a:solidFill>
                  <a:srgbClr val="000000"/>
                </a:solidFill>
                <a:latin typeface="微软雅黑" panose="020B0503020204020204" pitchFamily="34" charset="-122"/>
                <a:ea typeface="微软雅黑" panose="020B0503020204020204" pitchFamily="34" charset="-122"/>
                <a:sym typeface="+mn-ea"/>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sym typeface="+mn-ea"/>
              </a:rPr>
              <a:t>high = </a:t>
            </a:r>
            <a:r>
              <a:rPr lang="en-US" altLang="zh-CN" sz="2600" dirty="0">
                <a:solidFill>
                  <a:srgbClr val="000000"/>
                </a:solidFill>
                <a:latin typeface="微软雅黑" panose="020B0503020204020204" pitchFamily="34" charset="-122"/>
                <a:ea typeface="微软雅黑" panose="020B0503020204020204" pitchFamily="34" charset="-122"/>
                <a:sym typeface="+mn-ea"/>
              </a:rPr>
              <a:t>mid</a:t>
            </a:r>
            <a:r>
              <a:rPr lang="zh-CN" altLang="en-US" sz="2600" dirty="0">
                <a:solidFill>
                  <a:srgbClr val="000000"/>
                </a:solidFill>
                <a:latin typeface="微软雅黑" panose="020B0503020204020204" pitchFamily="34" charset="-122"/>
                <a:ea typeface="微软雅黑" panose="020B0503020204020204" pitchFamily="34" charset="-122"/>
                <a:sym typeface="+mn-ea"/>
              </a:rPr>
              <a:t> – 1;</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44587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pitchFamily="34" charset="-122"/>
                <a:ea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rPr>
              <a:t>. 对n个元素的有序表进行</a:t>
            </a:r>
            <a:r>
              <a:rPr lang="zh-CN" altLang="en-US" sz="2600" dirty="0">
                <a:solidFill>
                  <a:srgbClr val="FF0000"/>
                </a:solidFill>
                <a:latin typeface="微软雅黑" panose="020B0503020204020204" pitchFamily="34" charset="-122"/>
                <a:ea typeface="微软雅黑" panose="020B0503020204020204" pitchFamily="34" charset="-122"/>
              </a:rPr>
              <a:t>不识别相等</a:t>
            </a:r>
            <a:r>
              <a:rPr lang="zh-CN" altLang="en-US" sz="2600" dirty="0">
                <a:solidFill>
                  <a:srgbClr val="000000"/>
                </a:solidFill>
                <a:latin typeface="微软雅黑" panose="020B0503020204020204" pitchFamily="34" charset="-122"/>
                <a:ea typeface="微软雅黑" panose="020B0503020204020204" pitchFamily="34" charset="-122"/>
              </a:rPr>
              <a:t>的折半查找的判定树，外结点有（   ）个。</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n</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n-1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n+1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pitchFamily="34" charset="-122"/>
                <a:ea typeface="微软雅黑" panose="020B0503020204020204" pitchFamily="34" charset="-122"/>
                <a:sym typeface="+mn-ea"/>
              </a:rPr>
              <a:t>2n</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378316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r>
              <a:rPr lang="en-US" altLang="zh-CN" sz="2600" dirty="0">
                <a:solidFill>
                  <a:srgbClr val="000000"/>
                </a:solidFill>
                <a:latin typeface="微软雅黑" panose="020B0503020204020204" pitchFamily="34" charset="-122"/>
                <a:ea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rPr>
              <a:t>.对n个元素的有序表进行</a:t>
            </a:r>
            <a:r>
              <a:rPr lang="zh-CN" altLang="en-US" sz="2600" dirty="0">
                <a:solidFill>
                  <a:srgbClr val="FF0000"/>
                </a:solidFill>
                <a:latin typeface="微软雅黑" panose="020B0503020204020204" pitchFamily="34" charset="-122"/>
                <a:ea typeface="微软雅黑" panose="020B0503020204020204" pitchFamily="34" charset="-122"/>
              </a:rPr>
              <a:t>识别相等</a:t>
            </a:r>
            <a:r>
              <a:rPr lang="zh-CN" altLang="en-US" sz="2600" dirty="0">
                <a:solidFill>
                  <a:srgbClr val="000000"/>
                </a:solidFill>
                <a:latin typeface="微软雅黑" panose="020B0503020204020204" pitchFamily="34" charset="-122"/>
                <a:ea typeface="微软雅黑" panose="020B0503020204020204" pitchFamily="34" charset="-122"/>
              </a:rPr>
              <a:t>的折半查找判定树，外结点有（   ）个。</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n</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n-1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n+1</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不确定</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1097839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lvl="0" algn="l">
              <a:buNone/>
            </a:pPr>
            <a:r>
              <a:rPr lang="en-US" altLang="zh-CN" sz="2600" dirty="0">
                <a:solidFill>
                  <a:srgbClr val="000000"/>
                </a:solidFill>
                <a:latin typeface="微软雅黑" panose="020B0503020204020204" pitchFamily="34" charset="-122"/>
                <a:ea typeface="微软雅黑" panose="020B0503020204020204" pitchFamily="34" charset="-122"/>
              </a:rPr>
              <a:t>5</a:t>
            </a:r>
            <a:r>
              <a:rPr lang="zh-CN" altLang="en-US" sz="2600" dirty="0">
                <a:solidFill>
                  <a:srgbClr val="000000"/>
                </a:solidFill>
                <a:latin typeface="微软雅黑" panose="020B0503020204020204" pitchFamily="34" charset="-122"/>
                <a:ea typeface="微软雅黑" panose="020B0503020204020204" pitchFamily="34" charset="-122"/>
              </a:rPr>
              <a:t>. 折半查找的时间复杂度是（   ）。</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O(1)</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O(n)</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sym typeface="+mn-ea"/>
              </a:rPr>
              <a:t>O(log</a:t>
            </a:r>
            <a:r>
              <a:rPr lang="zh-CN" altLang="en-US" sz="2600" baseline="-25000" dirty="0">
                <a:solidFill>
                  <a:srgbClr val="000000"/>
                </a:solidFill>
                <a:latin typeface="微软雅黑" panose="020B0503020204020204" pitchFamily="34" charset="-122"/>
                <a:ea typeface="微软雅黑" panose="020B0503020204020204" pitchFamily="34" charset="-122"/>
                <a:sym typeface="+mn-ea"/>
              </a:rPr>
              <a:t>2</a:t>
            </a:r>
            <a:r>
              <a:rPr lang="zh-CN" altLang="en-US" sz="2600" dirty="0">
                <a:solidFill>
                  <a:srgbClr val="000000"/>
                </a:solidFill>
                <a:latin typeface="微软雅黑" panose="020B0503020204020204" pitchFamily="34" charset="-122"/>
                <a:ea typeface="微软雅黑" panose="020B0503020204020204" pitchFamily="34" charset="-122"/>
                <a:sym typeface="+mn-ea"/>
              </a:rPr>
              <a:t>n)</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lvl="0" algn="l">
              <a:buNone/>
            </a:pPr>
            <a:r>
              <a:rPr lang="zh-CN" altLang="en-US" sz="2600" dirty="0">
                <a:solidFill>
                  <a:srgbClr val="000000"/>
                </a:solidFill>
                <a:latin typeface="微软雅黑" panose="020B0503020204020204" pitchFamily="34" charset="-122"/>
                <a:ea typeface="微软雅黑" panose="020B0503020204020204" pitchFamily="34" charset="-122"/>
                <a:sym typeface="+mn-ea"/>
              </a:rPr>
              <a:t>O(nlog</a:t>
            </a:r>
            <a:r>
              <a:rPr lang="zh-CN" altLang="en-US" sz="2600" baseline="-25000" dirty="0">
                <a:solidFill>
                  <a:srgbClr val="000000"/>
                </a:solidFill>
                <a:latin typeface="微软雅黑" panose="020B0503020204020204" pitchFamily="34" charset="-122"/>
                <a:ea typeface="微软雅黑" panose="020B0503020204020204" pitchFamily="34" charset="-122"/>
                <a:sym typeface="+mn-ea"/>
              </a:rPr>
              <a:t>2</a:t>
            </a:r>
            <a:r>
              <a:rPr lang="zh-CN" altLang="en-US" sz="2600" dirty="0">
                <a:solidFill>
                  <a:srgbClr val="000000"/>
                </a:solidFill>
                <a:latin typeface="微软雅黑" panose="020B0503020204020204" pitchFamily="34" charset="-122"/>
                <a:ea typeface="微软雅黑" panose="020B0503020204020204" pitchFamily="34" charset="-122"/>
                <a:sym typeface="+mn-ea"/>
              </a:rPr>
              <a:t>n)</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73F9"/>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7219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solidFill>
                  <a:srgbClr val="FF0000"/>
                </a:solidFill>
              </a:rPr>
              <a:t>查找</a:t>
            </a:r>
            <a:r>
              <a:rPr lang="zh-CN" altLang="en-US"/>
              <a:t>是指：给定由</a:t>
            </a:r>
            <a:r>
              <a:rPr lang="en-US" altLang="zh-CN"/>
              <a:t>n</a:t>
            </a:r>
            <a:r>
              <a:rPr lang="zh-CN" altLang="en-US"/>
              <a:t>个</a:t>
            </a:r>
            <a:r>
              <a:rPr lang="zh-CN" altLang="en-US">
                <a:solidFill>
                  <a:srgbClr val="FF0000"/>
                </a:solidFill>
              </a:rPr>
              <a:t>记录</a:t>
            </a:r>
            <a:r>
              <a:rPr lang="en-US" altLang="zh-CN"/>
              <a:t>(Record)</a:t>
            </a:r>
            <a:r>
              <a:rPr lang="zh-CN" altLang="en-US"/>
              <a:t>构成的</a:t>
            </a:r>
            <a:r>
              <a:rPr lang="zh-CN" altLang="en-US">
                <a:solidFill>
                  <a:srgbClr val="FF0000"/>
                </a:solidFill>
              </a:rPr>
              <a:t>集合（查找表）</a:t>
            </a:r>
            <a:r>
              <a:rPr lang="zh-CN" altLang="en-US"/>
              <a:t>，其中每个记录都有一个对应的关键字项</a:t>
            </a:r>
            <a:r>
              <a:rPr lang="en-US" altLang="zh-CN">
                <a:solidFill>
                  <a:srgbClr val="FF0000"/>
                </a:solidFill>
              </a:rPr>
              <a:t>Key</a:t>
            </a:r>
            <a:r>
              <a:rPr lang="zh-CN" altLang="en-US"/>
              <a:t>，给定一个目标关键字</a:t>
            </a:r>
            <a:r>
              <a:rPr lang="en-US" altLang="zh-CN"/>
              <a:t>target</a:t>
            </a:r>
            <a:r>
              <a:rPr lang="zh-CN" altLang="en-US"/>
              <a:t>，要求在集合中寻找关键字项与</a:t>
            </a:r>
            <a:r>
              <a:rPr lang="en-US" altLang="zh-CN"/>
              <a:t>target</a:t>
            </a:r>
            <a:r>
              <a:rPr lang="zh-CN" altLang="en-US"/>
              <a:t>相同的记录。</a:t>
            </a:r>
            <a:endParaRPr lang="en-US" altLang="zh-CN"/>
          </a:p>
          <a:p>
            <a:r>
              <a:rPr lang="zh-CN" altLang="en-US"/>
              <a:t>如能在集合中找到符合条件的记录，则为</a:t>
            </a:r>
            <a:r>
              <a:rPr lang="zh-CN" altLang="en-US">
                <a:solidFill>
                  <a:srgbClr val="FF0000"/>
                </a:solidFill>
              </a:rPr>
              <a:t>成功查找</a:t>
            </a:r>
            <a:r>
              <a:rPr lang="zh-CN" altLang="en-US"/>
              <a:t>，此时可返回找到的记录的位置；</a:t>
            </a:r>
            <a:endParaRPr lang="en-US" altLang="zh-CN"/>
          </a:p>
          <a:p>
            <a:r>
              <a:rPr lang="zh-CN" altLang="en-US"/>
              <a:t>否则，即为</a:t>
            </a:r>
            <a:r>
              <a:rPr lang="zh-CN" altLang="en-US">
                <a:solidFill>
                  <a:srgbClr val="FF0000"/>
                </a:solidFill>
              </a:rPr>
              <a:t>失败查找</a:t>
            </a:r>
            <a:r>
              <a:rPr lang="zh-CN" altLang="en-US"/>
              <a:t>，可给出找不到的提示信息或者将目标关键字对应记录插入至集合中。</a:t>
            </a:r>
            <a:endParaRPr lang="en-US" altLang="zh-CN"/>
          </a:p>
        </p:txBody>
      </p:sp>
      <p:sp>
        <p:nvSpPr>
          <p:cNvPr id="3" name="标题 2"/>
          <p:cNvSpPr>
            <a:spLocks noGrp="1"/>
          </p:cNvSpPr>
          <p:nvPr>
            <p:ph type="title"/>
          </p:nvPr>
        </p:nvSpPr>
        <p:spPr/>
        <p:txBody>
          <a:bodyPr>
            <a:normAutofit fontScale="90000"/>
          </a:bodyPr>
          <a:lstStyle/>
          <a:p>
            <a:r>
              <a:rPr lang="zh-CN" altLang="en-US"/>
              <a:t>相关概念</a:t>
            </a:r>
          </a:p>
        </p:txBody>
      </p:sp>
    </p:spTree>
    <p:extLst>
      <p:ext uri="{BB962C8B-B14F-4D97-AF65-F5344CB8AC3E}">
        <p14:creationId xmlns:p14="http://schemas.microsoft.com/office/powerpoint/2010/main" val="275127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a:lnSpc>
                <a:spcPct val="120000"/>
              </a:lnSpc>
              <a:spcBef>
                <a:spcPts val="600"/>
              </a:spcBef>
              <a:spcAft>
                <a:spcPts val="0"/>
              </a:spcAft>
            </a:pPr>
            <a:r>
              <a:rPr lang="zh-CN" altLang="en-US" dirty="0">
                <a:solidFill>
                  <a:srgbClr val="FF0000"/>
                </a:solidFill>
              </a:rPr>
              <a:t>记录：</a:t>
            </a:r>
            <a:r>
              <a:rPr lang="zh-CN" altLang="en-US" dirty="0"/>
              <a:t>即</a:t>
            </a:r>
            <a:r>
              <a:rPr lang="zh-CN" altLang="en-US" dirty="0">
                <a:solidFill>
                  <a:srgbClr val="FF0000"/>
                </a:solidFill>
              </a:rPr>
              <a:t>数据元素</a:t>
            </a:r>
            <a:r>
              <a:rPr lang="zh-CN" altLang="en-US" dirty="0"/>
              <a:t>，通常包含若干个数据项。</a:t>
            </a:r>
            <a:endParaRPr lang="en-US" altLang="zh-CN" dirty="0"/>
          </a:p>
          <a:p>
            <a:pPr lvl="1">
              <a:lnSpc>
                <a:spcPct val="120000"/>
              </a:lnSpc>
              <a:spcBef>
                <a:spcPts val="600"/>
              </a:spcBef>
              <a:spcAft>
                <a:spcPts val="0"/>
              </a:spcAft>
            </a:pPr>
            <a:r>
              <a:rPr lang="zh-CN" altLang="en-US" dirty="0"/>
              <a:t>如一个职工记录可能包含工号、姓名、性别、年龄等各数据项。</a:t>
            </a:r>
            <a:endParaRPr lang="en-US" altLang="zh-CN" dirty="0"/>
          </a:p>
          <a:p>
            <a:pPr lvl="1">
              <a:lnSpc>
                <a:spcPct val="120000"/>
              </a:lnSpc>
              <a:spcBef>
                <a:spcPts val="600"/>
              </a:spcBef>
              <a:spcAft>
                <a:spcPts val="0"/>
              </a:spcAft>
            </a:pPr>
            <a:r>
              <a:rPr lang="zh-CN" altLang="en-US" dirty="0"/>
              <a:t>从作用分两个部分：即关</a:t>
            </a:r>
            <a:r>
              <a:rPr lang="zh-CN" altLang="en-US" dirty="0">
                <a:solidFill>
                  <a:srgbClr val="FF0000"/>
                </a:solidFill>
              </a:rPr>
              <a:t>键</a:t>
            </a:r>
            <a:r>
              <a:rPr lang="zh-CN" altLang="en-US" dirty="0"/>
              <a:t>字域和其它</a:t>
            </a:r>
            <a:r>
              <a:rPr lang="zh-CN" altLang="en-US" dirty="0">
                <a:solidFill>
                  <a:srgbClr val="FF0000"/>
                </a:solidFill>
              </a:rPr>
              <a:t>域，键</a:t>
            </a:r>
            <a:r>
              <a:rPr lang="en-US" altLang="zh-CN" dirty="0">
                <a:solidFill>
                  <a:srgbClr val="FF0000"/>
                </a:solidFill>
              </a:rPr>
              <a:t>-</a:t>
            </a:r>
            <a:r>
              <a:rPr lang="zh-CN" altLang="en-US" dirty="0">
                <a:solidFill>
                  <a:srgbClr val="FF0000"/>
                </a:solidFill>
              </a:rPr>
              <a:t>值对</a:t>
            </a:r>
            <a:r>
              <a:rPr lang="zh-CN" altLang="en-US" dirty="0"/>
              <a:t>。</a:t>
            </a:r>
          </a:p>
        </p:txBody>
      </p:sp>
      <p:sp>
        <p:nvSpPr>
          <p:cNvPr id="5" name="标题 4"/>
          <p:cNvSpPr>
            <a:spLocks noGrp="1"/>
          </p:cNvSpPr>
          <p:nvPr>
            <p:ph type="title"/>
          </p:nvPr>
        </p:nvSpPr>
        <p:spPr/>
        <p:txBody>
          <a:bodyPr>
            <a:normAutofit fontScale="90000"/>
          </a:bodyPr>
          <a:lstStyle/>
          <a:p>
            <a:r>
              <a:rPr lang="zh-CN" altLang="en-US"/>
              <a:t>相关概念</a:t>
            </a:r>
          </a:p>
        </p:txBody>
      </p:sp>
      <p:grpSp>
        <p:nvGrpSpPr>
          <p:cNvPr id="4" name="Group 101"/>
          <p:cNvGrpSpPr/>
          <p:nvPr/>
        </p:nvGrpSpPr>
        <p:grpSpPr bwMode="auto">
          <a:xfrm>
            <a:off x="5410200" y="3790514"/>
            <a:ext cx="6244589" cy="2389788"/>
            <a:chOff x="1151" y="2614"/>
            <a:chExt cx="3373" cy="1491"/>
          </a:xfrm>
        </p:grpSpPr>
        <p:sp>
          <p:nvSpPr>
            <p:cNvPr id="6" name="Rectangle 53"/>
            <p:cNvSpPr>
              <a:spLocks noChangeArrowheads="1"/>
            </p:cNvSpPr>
            <p:nvPr/>
          </p:nvSpPr>
          <p:spPr bwMode="auto">
            <a:xfrm>
              <a:off x="3109" y="3857"/>
              <a:ext cx="548"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56</a:t>
              </a:r>
            </a:p>
          </p:txBody>
        </p:sp>
        <p:sp>
          <p:nvSpPr>
            <p:cNvPr id="7" name="Rectangle 54"/>
            <p:cNvSpPr>
              <a:spLocks noChangeArrowheads="1"/>
            </p:cNvSpPr>
            <p:nvPr/>
          </p:nvSpPr>
          <p:spPr bwMode="auto">
            <a:xfrm>
              <a:off x="2560" y="3857"/>
              <a:ext cx="549"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女</a:t>
              </a:r>
            </a:p>
          </p:txBody>
        </p:sp>
        <p:sp>
          <p:nvSpPr>
            <p:cNvPr id="8" name="Rectangle 55"/>
            <p:cNvSpPr>
              <a:spLocks noChangeArrowheads="1"/>
            </p:cNvSpPr>
            <p:nvPr/>
          </p:nvSpPr>
          <p:spPr bwMode="auto">
            <a:xfrm>
              <a:off x="1856" y="3857"/>
              <a:ext cx="704"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李爽</a:t>
              </a:r>
            </a:p>
          </p:txBody>
        </p:sp>
        <p:sp>
          <p:nvSpPr>
            <p:cNvPr id="9" name="Rectangle 56"/>
            <p:cNvSpPr>
              <a:spLocks noChangeArrowheads="1"/>
            </p:cNvSpPr>
            <p:nvPr/>
          </p:nvSpPr>
          <p:spPr bwMode="auto">
            <a:xfrm>
              <a:off x="1151" y="3857"/>
              <a:ext cx="705"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0005</a:t>
              </a:r>
            </a:p>
          </p:txBody>
        </p:sp>
        <p:sp>
          <p:nvSpPr>
            <p:cNvPr id="10" name="Rectangle 57"/>
            <p:cNvSpPr>
              <a:spLocks noChangeArrowheads="1"/>
            </p:cNvSpPr>
            <p:nvPr/>
          </p:nvSpPr>
          <p:spPr bwMode="auto">
            <a:xfrm>
              <a:off x="3109" y="3608"/>
              <a:ext cx="548"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35</a:t>
              </a:r>
            </a:p>
          </p:txBody>
        </p:sp>
        <p:sp>
          <p:nvSpPr>
            <p:cNvPr id="11" name="Rectangle 58"/>
            <p:cNvSpPr>
              <a:spLocks noChangeArrowheads="1"/>
            </p:cNvSpPr>
            <p:nvPr/>
          </p:nvSpPr>
          <p:spPr bwMode="auto">
            <a:xfrm>
              <a:off x="2560" y="3608"/>
              <a:ext cx="549"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女</a:t>
              </a:r>
            </a:p>
          </p:txBody>
        </p:sp>
        <p:sp>
          <p:nvSpPr>
            <p:cNvPr id="12" name="Rectangle 59"/>
            <p:cNvSpPr>
              <a:spLocks noChangeArrowheads="1"/>
            </p:cNvSpPr>
            <p:nvPr/>
          </p:nvSpPr>
          <p:spPr bwMode="auto">
            <a:xfrm>
              <a:off x="1856" y="3608"/>
              <a:ext cx="704"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齐梅</a:t>
              </a:r>
            </a:p>
          </p:txBody>
        </p:sp>
        <p:sp>
          <p:nvSpPr>
            <p:cNvPr id="13" name="Rectangle 60"/>
            <p:cNvSpPr>
              <a:spLocks noChangeArrowheads="1"/>
            </p:cNvSpPr>
            <p:nvPr/>
          </p:nvSpPr>
          <p:spPr bwMode="auto">
            <a:xfrm>
              <a:off x="1151" y="3608"/>
              <a:ext cx="705"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0004</a:t>
              </a:r>
            </a:p>
          </p:txBody>
        </p:sp>
        <p:sp>
          <p:nvSpPr>
            <p:cNvPr id="14" name="Rectangle 61"/>
            <p:cNvSpPr>
              <a:spLocks noChangeArrowheads="1"/>
            </p:cNvSpPr>
            <p:nvPr/>
          </p:nvSpPr>
          <p:spPr bwMode="auto">
            <a:xfrm>
              <a:off x="3109" y="3360"/>
              <a:ext cx="548"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57</a:t>
              </a:r>
            </a:p>
          </p:txBody>
        </p:sp>
        <p:sp>
          <p:nvSpPr>
            <p:cNvPr id="15" name="Rectangle 62"/>
            <p:cNvSpPr>
              <a:spLocks noChangeArrowheads="1"/>
            </p:cNvSpPr>
            <p:nvPr/>
          </p:nvSpPr>
          <p:spPr bwMode="auto">
            <a:xfrm>
              <a:off x="2560" y="3360"/>
              <a:ext cx="549"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女</a:t>
              </a:r>
            </a:p>
          </p:txBody>
        </p:sp>
        <p:sp>
          <p:nvSpPr>
            <p:cNvPr id="16" name="Rectangle 63"/>
            <p:cNvSpPr>
              <a:spLocks noChangeArrowheads="1"/>
            </p:cNvSpPr>
            <p:nvPr/>
          </p:nvSpPr>
          <p:spPr bwMode="auto">
            <a:xfrm>
              <a:off x="1856" y="3360"/>
              <a:ext cx="704"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刘楠</a:t>
              </a:r>
            </a:p>
          </p:txBody>
        </p:sp>
        <p:sp>
          <p:nvSpPr>
            <p:cNvPr id="17" name="Rectangle 64"/>
            <p:cNvSpPr>
              <a:spLocks noChangeArrowheads="1"/>
            </p:cNvSpPr>
            <p:nvPr/>
          </p:nvSpPr>
          <p:spPr bwMode="auto">
            <a:xfrm>
              <a:off x="1151" y="3360"/>
              <a:ext cx="705"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0003</a:t>
              </a:r>
            </a:p>
          </p:txBody>
        </p:sp>
        <p:sp>
          <p:nvSpPr>
            <p:cNvPr id="18" name="Rectangle 65"/>
            <p:cNvSpPr>
              <a:spLocks noChangeArrowheads="1"/>
            </p:cNvSpPr>
            <p:nvPr/>
          </p:nvSpPr>
          <p:spPr bwMode="auto">
            <a:xfrm>
              <a:off x="3109" y="3111"/>
              <a:ext cx="548"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35</a:t>
              </a:r>
            </a:p>
          </p:txBody>
        </p:sp>
        <p:sp>
          <p:nvSpPr>
            <p:cNvPr id="19" name="Rectangle 66"/>
            <p:cNvSpPr>
              <a:spLocks noChangeArrowheads="1"/>
            </p:cNvSpPr>
            <p:nvPr/>
          </p:nvSpPr>
          <p:spPr bwMode="auto">
            <a:xfrm>
              <a:off x="2560" y="3111"/>
              <a:ext cx="549"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男</a:t>
              </a:r>
            </a:p>
          </p:txBody>
        </p:sp>
        <p:sp>
          <p:nvSpPr>
            <p:cNvPr id="20" name="Rectangle 67"/>
            <p:cNvSpPr>
              <a:spLocks noChangeArrowheads="1"/>
            </p:cNvSpPr>
            <p:nvPr/>
          </p:nvSpPr>
          <p:spPr bwMode="auto">
            <a:xfrm>
              <a:off x="1856" y="3111"/>
              <a:ext cx="704"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张亮</a:t>
              </a:r>
            </a:p>
          </p:txBody>
        </p:sp>
        <p:sp>
          <p:nvSpPr>
            <p:cNvPr id="21" name="Rectangle 68"/>
            <p:cNvSpPr>
              <a:spLocks noChangeArrowheads="1"/>
            </p:cNvSpPr>
            <p:nvPr/>
          </p:nvSpPr>
          <p:spPr bwMode="auto">
            <a:xfrm>
              <a:off x="1151" y="3111"/>
              <a:ext cx="705"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0002</a:t>
              </a:r>
            </a:p>
          </p:txBody>
        </p:sp>
        <p:sp>
          <p:nvSpPr>
            <p:cNvPr id="22" name="Rectangle 69"/>
            <p:cNvSpPr>
              <a:spLocks noChangeArrowheads="1"/>
            </p:cNvSpPr>
            <p:nvPr/>
          </p:nvSpPr>
          <p:spPr bwMode="auto">
            <a:xfrm>
              <a:off x="3109" y="2863"/>
              <a:ext cx="548"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48</a:t>
              </a:r>
            </a:p>
          </p:txBody>
        </p:sp>
        <p:sp>
          <p:nvSpPr>
            <p:cNvPr id="23" name="Rectangle 70"/>
            <p:cNvSpPr>
              <a:spLocks noChangeArrowheads="1"/>
            </p:cNvSpPr>
            <p:nvPr/>
          </p:nvSpPr>
          <p:spPr bwMode="auto">
            <a:xfrm>
              <a:off x="2560" y="2863"/>
              <a:ext cx="549"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男</a:t>
              </a:r>
            </a:p>
          </p:txBody>
        </p:sp>
        <p:sp>
          <p:nvSpPr>
            <p:cNvPr id="24" name="Rectangle 71"/>
            <p:cNvSpPr>
              <a:spLocks noChangeArrowheads="1"/>
            </p:cNvSpPr>
            <p:nvPr/>
          </p:nvSpPr>
          <p:spPr bwMode="auto">
            <a:xfrm>
              <a:off x="1856" y="2863"/>
              <a:ext cx="704"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王刚</a:t>
              </a:r>
            </a:p>
          </p:txBody>
        </p:sp>
        <p:sp>
          <p:nvSpPr>
            <p:cNvPr id="25" name="Rectangle 72"/>
            <p:cNvSpPr>
              <a:spLocks noChangeArrowheads="1"/>
            </p:cNvSpPr>
            <p:nvPr/>
          </p:nvSpPr>
          <p:spPr bwMode="auto">
            <a:xfrm>
              <a:off x="1151" y="2863"/>
              <a:ext cx="705"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0001</a:t>
              </a:r>
            </a:p>
          </p:txBody>
        </p:sp>
        <p:sp>
          <p:nvSpPr>
            <p:cNvPr id="26" name="Rectangle 73"/>
            <p:cNvSpPr>
              <a:spLocks noChangeArrowheads="1"/>
            </p:cNvSpPr>
            <p:nvPr/>
          </p:nvSpPr>
          <p:spPr bwMode="auto">
            <a:xfrm>
              <a:off x="3109" y="2614"/>
              <a:ext cx="548"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年龄</a:t>
              </a:r>
            </a:p>
          </p:txBody>
        </p:sp>
        <p:sp>
          <p:nvSpPr>
            <p:cNvPr id="27" name="Rectangle 74"/>
            <p:cNvSpPr>
              <a:spLocks noChangeArrowheads="1"/>
            </p:cNvSpPr>
            <p:nvPr/>
          </p:nvSpPr>
          <p:spPr bwMode="auto">
            <a:xfrm>
              <a:off x="2560" y="2614"/>
              <a:ext cx="549"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性别</a:t>
              </a:r>
            </a:p>
          </p:txBody>
        </p:sp>
        <p:sp>
          <p:nvSpPr>
            <p:cNvPr id="28" name="Rectangle 75"/>
            <p:cNvSpPr>
              <a:spLocks noChangeArrowheads="1"/>
            </p:cNvSpPr>
            <p:nvPr/>
          </p:nvSpPr>
          <p:spPr bwMode="auto">
            <a:xfrm>
              <a:off x="1856" y="2614"/>
              <a:ext cx="704"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姓名</a:t>
              </a:r>
            </a:p>
          </p:txBody>
        </p:sp>
        <p:sp>
          <p:nvSpPr>
            <p:cNvPr id="29" name="Rectangle 76"/>
            <p:cNvSpPr>
              <a:spLocks noChangeArrowheads="1"/>
            </p:cNvSpPr>
            <p:nvPr/>
          </p:nvSpPr>
          <p:spPr bwMode="auto">
            <a:xfrm>
              <a:off x="1151" y="2614"/>
              <a:ext cx="705"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工号</a:t>
              </a:r>
            </a:p>
          </p:txBody>
        </p:sp>
        <p:sp>
          <p:nvSpPr>
            <p:cNvPr id="30" name="Line 77"/>
            <p:cNvSpPr>
              <a:spLocks noChangeShapeType="1"/>
            </p:cNvSpPr>
            <p:nvPr/>
          </p:nvSpPr>
          <p:spPr bwMode="auto">
            <a:xfrm>
              <a:off x="1151" y="2614"/>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81"/>
            <p:cNvSpPr>
              <a:spLocks noChangeShapeType="1"/>
            </p:cNvSpPr>
            <p:nvPr/>
          </p:nvSpPr>
          <p:spPr bwMode="auto">
            <a:xfrm>
              <a:off x="1151" y="2863"/>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Line 79"/>
            <p:cNvSpPr>
              <a:spLocks noChangeShapeType="1"/>
            </p:cNvSpPr>
            <p:nvPr/>
          </p:nvSpPr>
          <p:spPr bwMode="auto">
            <a:xfrm>
              <a:off x="1151" y="2614"/>
              <a:ext cx="0" cy="1474"/>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Line 82"/>
            <p:cNvSpPr>
              <a:spLocks noChangeShapeType="1"/>
            </p:cNvSpPr>
            <p:nvPr/>
          </p:nvSpPr>
          <p:spPr bwMode="auto">
            <a:xfrm>
              <a:off x="1856" y="2614"/>
              <a:ext cx="0" cy="1474"/>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Line 83"/>
            <p:cNvSpPr>
              <a:spLocks noChangeShapeType="1"/>
            </p:cNvSpPr>
            <p:nvPr/>
          </p:nvSpPr>
          <p:spPr bwMode="auto">
            <a:xfrm>
              <a:off x="2560" y="2614"/>
              <a:ext cx="0" cy="1474"/>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Line 84"/>
            <p:cNvSpPr>
              <a:spLocks noChangeShapeType="1"/>
            </p:cNvSpPr>
            <p:nvPr/>
          </p:nvSpPr>
          <p:spPr bwMode="auto">
            <a:xfrm>
              <a:off x="3109" y="2614"/>
              <a:ext cx="0" cy="1474"/>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Line 85"/>
            <p:cNvSpPr>
              <a:spLocks noChangeShapeType="1"/>
            </p:cNvSpPr>
            <p:nvPr/>
          </p:nvSpPr>
          <p:spPr bwMode="auto">
            <a:xfrm>
              <a:off x="1151" y="3111"/>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Line 86"/>
            <p:cNvSpPr>
              <a:spLocks noChangeShapeType="1"/>
            </p:cNvSpPr>
            <p:nvPr/>
          </p:nvSpPr>
          <p:spPr bwMode="auto">
            <a:xfrm>
              <a:off x="1151" y="3360"/>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Line 87"/>
            <p:cNvSpPr>
              <a:spLocks noChangeShapeType="1"/>
            </p:cNvSpPr>
            <p:nvPr/>
          </p:nvSpPr>
          <p:spPr bwMode="auto">
            <a:xfrm>
              <a:off x="1151" y="3608"/>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Line 88"/>
            <p:cNvSpPr>
              <a:spLocks noChangeShapeType="1"/>
            </p:cNvSpPr>
            <p:nvPr/>
          </p:nvSpPr>
          <p:spPr bwMode="auto">
            <a:xfrm>
              <a:off x="1151" y="3857"/>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Rectangle 92"/>
            <p:cNvSpPr>
              <a:spLocks noChangeArrowheads="1"/>
            </p:cNvSpPr>
            <p:nvPr/>
          </p:nvSpPr>
          <p:spPr bwMode="auto">
            <a:xfrm>
              <a:off x="3658" y="3857"/>
              <a:ext cx="866"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1982.9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Rectangle 93"/>
            <p:cNvSpPr>
              <a:spLocks noChangeArrowheads="1"/>
            </p:cNvSpPr>
            <p:nvPr/>
          </p:nvSpPr>
          <p:spPr bwMode="auto">
            <a:xfrm>
              <a:off x="3658" y="3608"/>
              <a:ext cx="866"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2003.7</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Rectangle 94"/>
            <p:cNvSpPr>
              <a:spLocks noChangeArrowheads="1"/>
            </p:cNvSpPr>
            <p:nvPr/>
          </p:nvSpPr>
          <p:spPr bwMode="auto">
            <a:xfrm>
              <a:off x="3658" y="3360"/>
              <a:ext cx="866"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1979.9</a:t>
              </a:r>
              <a:endPar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Rectangle 95"/>
            <p:cNvSpPr>
              <a:spLocks noChangeArrowheads="1"/>
            </p:cNvSpPr>
            <p:nvPr/>
          </p:nvSpPr>
          <p:spPr bwMode="auto">
            <a:xfrm>
              <a:off x="3658" y="3111"/>
              <a:ext cx="866"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2003.7</a:t>
              </a:r>
              <a:endParaRPr lang="zh-CN" altLang="en-US"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Rectangle 96"/>
            <p:cNvSpPr>
              <a:spLocks noChangeArrowheads="1"/>
            </p:cNvSpPr>
            <p:nvPr/>
          </p:nvSpPr>
          <p:spPr bwMode="auto">
            <a:xfrm>
              <a:off x="3658" y="2863"/>
              <a:ext cx="866" cy="248"/>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1990.4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Rectangle 97"/>
            <p:cNvSpPr>
              <a:spLocks noChangeArrowheads="1"/>
            </p:cNvSpPr>
            <p:nvPr/>
          </p:nvSpPr>
          <p:spPr bwMode="auto">
            <a:xfrm>
              <a:off x="3658" y="2614"/>
              <a:ext cx="866" cy="249"/>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eaLnBrk="0" hangingPunct="0"/>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工作时间</a:t>
              </a:r>
            </a:p>
          </p:txBody>
        </p:sp>
        <p:sp>
          <p:nvSpPr>
            <p:cNvPr id="46" name="Line 98"/>
            <p:cNvSpPr>
              <a:spLocks noChangeShapeType="1"/>
            </p:cNvSpPr>
            <p:nvPr/>
          </p:nvSpPr>
          <p:spPr bwMode="auto">
            <a:xfrm>
              <a:off x="1718" y="2614"/>
              <a:ext cx="2506" cy="0"/>
            </a:xfrm>
            <a:prstGeom prst="line">
              <a:avLst/>
            </a:prstGeom>
            <a:noFill/>
            <a:ln w="28575" cap="rnd">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90129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5379</Words>
  <Application>Microsoft Office PowerPoint</Application>
  <PresentationFormat>宽屏</PresentationFormat>
  <Paragraphs>791</Paragraphs>
  <Slides>73</Slides>
  <Notes>5</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5</vt:i4>
      </vt:variant>
      <vt:variant>
        <vt:lpstr>幻灯片标题</vt:lpstr>
      </vt:variant>
      <vt:variant>
        <vt:i4>73</vt:i4>
      </vt:variant>
    </vt:vector>
  </HeadingPairs>
  <TitlesOfParts>
    <vt:vector size="94" baseType="lpstr">
      <vt:lpstr>Microsoft YaHei UI</vt:lpstr>
      <vt:lpstr>黑体</vt:lpstr>
      <vt:lpstr>宋体</vt:lpstr>
      <vt:lpstr>微软雅黑</vt:lpstr>
      <vt:lpstr>新宋体</vt:lpstr>
      <vt:lpstr>Arial</vt:lpstr>
      <vt:lpstr>Calibri</vt:lpstr>
      <vt:lpstr>Cambria</vt:lpstr>
      <vt:lpstr>Cambria Math</vt:lpstr>
      <vt:lpstr>Comic Sans MS</vt:lpstr>
      <vt:lpstr>Consolas</vt:lpstr>
      <vt:lpstr>Times New Roman</vt:lpstr>
      <vt:lpstr>Verdana</vt:lpstr>
      <vt:lpstr>Wingdings</vt:lpstr>
      <vt:lpstr>Office 主题​​</vt:lpstr>
      <vt:lpstr>1_cdb2004108l</vt:lpstr>
      <vt:lpstr>Image</vt:lpstr>
      <vt:lpstr>公式</vt:lpstr>
      <vt:lpstr>Document</vt:lpstr>
      <vt:lpstr>文档</vt:lpstr>
      <vt:lpstr>Visio</vt:lpstr>
      <vt:lpstr>PowerPoint 演示文稿</vt:lpstr>
      <vt:lpstr>PowerPoint 演示文稿</vt:lpstr>
      <vt:lpstr>主要学习内容</vt:lpstr>
      <vt:lpstr>提纲</vt:lpstr>
      <vt:lpstr>PowerPoint 演示文稿</vt:lpstr>
      <vt:lpstr>查找概述</vt:lpstr>
      <vt:lpstr>主要内容</vt:lpstr>
      <vt:lpstr>相关概念</vt:lpstr>
      <vt:lpstr>相关概念</vt:lpstr>
      <vt:lpstr>PowerPoint 演示文稿</vt:lpstr>
      <vt:lpstr>相关概念</vt:lpstr>
      <vt:lpstr>查找算法分类</vt:lpstr>
      <vt:lpstr>PowerPoint 演示文稿</vt:lpstr>
      <vt:lpstr>查找表的组织</vt:lpstr>
      <vt:lpstr>不同查找表下的查找算法</vt:lpstr>
      <vt:lpstr>查找算法的性能衡量</vt:lpstr>
      <vt:lpstr>平均查找长度的计算</vt:lpstr>
      <vt:lpstr>查找表（映射）ADT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0号位置放元素，监视哨在后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不识别相等的二分查找算法</vt:lpstr>
      <vt:lpstr>PowerPoint 演示文稿</vt:lpstr>
      <vt:lpstr>算法描述</vt:lpstr>
      <vt:lpstr>PowerPoint 演示文稿</vt:lpstr>
      <vt:lpstr>算法分析</vt:lpstr>
      <vt:lpstr>PowerPoint 演示文稿</vt:lpstr>
      <vt:lpstr>特点</vt:lpstr>
      <vt:lpstr>识别相等的二分查找算法</vt:lpstr>
      <vt:lpstr>PowerPoint 演示文稿</vt:lpstr>
      <vt:lpstr>PowerPoint 演示文稿</vt:lpstr>
      <vt:lpstr>PowerPoint 演示文稿</vt:lpstr>
      <vt:lpstr>非递归算法</vt:lpstr>
      <vt:lpstr>PowerPoint 演示文稿</vt:lpstr>
      <vt:lpstr>PowerPoint 演示文稿</vt:lpstr>
      <vt:lpstr>PowerPoint 演示文稿</vt:lpstr>
      <vt:lpstr>Comparison Trees  （比较树）</vt:lpstr>
      <vt:lpstr>PowerPoint 演示文稿</vt:lpstr>
      <vt:lpstr>PowerPoint 演示文稿</vt:lpstr>
      <vt:lpstr>PowerPoint 演示文稿</vt:lpstr>
      <vt:lpstr>PowerPoint 演示文稿</vt:lpstr>
      <vt:lpstr>性能分析</vt:lpstr>
      <vt:lpstr>性能分析</vt:lpstr>
      <vt:lpstr>PowerPoint 演示文稿</vt:lpstr>
      <vt:lpstr>PowerPoint 演示文稿</vt:lpstr>
      <vt:lpstr>10个元素有序表下二分查找2比较树</vt:lpstr>
      <vt:lpstr>时间性能</vt:lpstr>
      <vt:lpstr>结论</vt:lpstr>
      <vt:lpstr>两种查找算法的比较</vt:lpstr>
      <vt:lpstr>有序表下顺序查找版本</vt:lpstr>
      <vt:lpstr>索引存储结构</vt:lpstr>
      <vt:lpstr>索引顺序查找（分块查找）</vt:lpstr>
      <vt:lpstr>关键字比较为基础查找算法的下界O(log_2 n)</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zhao peng</cp:lastModifiedBy>
  <cp:revision>264</cp:revision>
  <dcterms:created xsi:type="dcterms:W3CDTF">2016-09-14T00:58:00Z</dcterms:created>
  <dcterms:modified xsi:type="dcterms:W3CDTF">2022-12-31T02:49:30Z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