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ink/ink6.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ink/ink7.xml" ContentType="application/inkml+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ink/ink11.xml" ContentType="application/inkml+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ink/ink12.xml" ContentType="application/inkml+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 id="2147483677" r:id="rId3"/>
    <p:sldMasterId id="2147483689" r:id="rId4"/>
  </p:sldMasterIdLst>
  <p:notesMasterIdLst>
    <p:notesMasterId r:id="rId80"/>
  </p:notesMasterIdLst>
  <p:sldIdLst>
    <p:sldId id="256" r:id="rId5"/>
    <p:sldId id="341" r:id="rId6"/>
    <p:sldId id="342" r:id="rId7"/>
    <p:sldId id="343" r:id="rId8"/>
    <p:sldId id="344" r:id="rId9"/>
    <p:sldId id="345" r:id="rId10"/>
    <p:sldId id="346" r:id="rId11"/>
    <p:sldId id="408"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7" r:id="rId27"/>
    <p:sldId id="368" r:id="rId28"/>
    <p:sldId id="362" r:id="rId29"/>
    <p:sldId id="363" r:id="rId30"/>
    <p:sldId id="364" r:id="rId31"/>
    <p:sldId id="365" r:id="rId32"/>
    <p:sldId id="369" r:id="rId33"/>
    <p:sldId id="407" r:id="rId34"/>
    <p:sldId id="371" r:id="rId35"/>
    <p:sldId id="406" r:id="rId36"/>
    <p:sldId id="413" r:id="rId37"/>
    <p:sldId id="373" r:id="rId38"/>
    <p:sldId id="374" r:id="rId39"/>
    <p:sldId id="445" r:id="rId40"/>
    <p:sldId id="411" r:id="rId41"/>
    <p:sldId id="375" r:id="rId42"/>
    <p:sldId id="376" r:id="rId43"/>
    <p:sldId id="380" r:id="rId44"/>
    <p:sldId id="377" r:id="rId45"/>
    <p:sldId id="378" r:id="rId46"/>
    <p:sldId id="382" r:id="rId47"/>
    <p:sldId id="384" r:id="rId48"/>
    <p:sldId id="385" r:id="rId49"/>
    <p:sldId id="414" r:id="rId50"/>
    <p:sldId id="415" r:id="rId51"/>
    <p:sldId id="416" r:id="rId52"/>
    <p:sldId id="432" r:id="rId53"/>
    <p:sldId id="433" r:id="rId54"/>
    <p:sldId id="434" r:id="rId55"/>
    <p:sldId id="435" r:id="rId56"/>
    <p:sldId id="436" r:id="rId57"/>
    <p:sldId id="421" r:id="rId58"/>
    <p:sldId id="422" r:id="rId59"/>
    <p:sldId id="423" r:id="rId60"/>
    <p:sldId id="424" r:id="rId61"/>
    <p:sldId id="425" r:id="rId62"/>
    <p:sldId id="447" r:id="rId63"/>
    <p:sldId id="428" r:id="rId64"/>
    <p:sldId id="427" r:id="rId65"/>
    <p:sldId id="437" r:id="rId66"/>
    <p:sldId id="438" r:id="rId67"/>
    <p:sldId id="442" r:id="rId68"/>
    <p:sldId id="443" r:id="rId69"/>
    <p:sldId id="444" r:id="rId70"/>
    <p:sldId id="398" r:id="rId71"/>
    <p:sldId id="440" r:id="rId72"/>
    <p:sldId id="441" r:id="rId73"/>
    <p:sldId id="446" r:id="rId74"/>
    <p:sldId id="429" r:id="rId75"/>
    <p:sldId id="430" r:id="rId76"/>
    <p:sldId id="431" r:id="rId77"/>
    <p:sldId id="403" r:id="rId78"/>
    <p:sldId id="439"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guide id="3"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yh"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04040"/>
    <a:srgbClr val="5C307D"/>
    <a:srgbClr val="D2D2D2"/>
    <a:srgbClr val="B42D2D"/>
    <a:srgbClr val="285A32"/>
    <a:srgbClr val="507D7D"/>
    <a:srgbClr val="C8C8FA"/>
    <a:srgbClr val="9696AA"/>
    <a:srgbClr val="6E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72" autoAdjust="0"/>
  </p:normalViewPr>
  <p:slideViewPr>
    <p:cSldViewPr snapToGrid="0">
      <p:cViewPr varScale="1">
        <p:scale>
          <a:sx n="59" d="100"/>
          <a:sy n="59" d="100"/>
        </p:scale>
        <p:origin x="-1032" y="-78"/>
      </p:cViewPr>
      <p:guideLst>
        <p:guide orient="horz" pos="2160"/>
        <p:guide pos="3840"/>
        <p:guide pos="3841"/>
      </p:guideLst>
    </p:cSldViewPr>
  </p:slideViewPr>
  <p:notesTextViewPr>
    <p:cViewPr>
      <p:scale>
        <a:sx n="1" d="1"/>
        <a:sy n="1" d="1"/>
      </p:scale>
      <p:origin x="0" y="0"/>
    </p:cViewPr>
  </p:notesTextViewPr>
  <p:sorterViewPr>
    <p:cViewPr varScale="1">
      <p:scale>
        <a:sx n="100" d="100"/>
        <a:sy n="100" d="100"/>
      </p:scale>
      <p:origin x="0" y="130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01:02.606"/>
    </inkml:context>
    <inkml:brush xml:id="br0">
      <inkml:brushProperty name="width" value="0.05292" units="cm"/>
      <inkml:brushProperty name="height" value="0.05292" units="cm"/>
      <inkml:brushProperty name="color" value="#FF0000"/>
    </inkml:brush>
  </inkml:definitions>
  <inkml:trace contextRef="#ctx0" brushRef="#br0">11931 7466,'-25'0,"0"0,25 25,25 0,0-25,25 0,-1 0,1 25,24-25,-49 0,50 0,-26 0,1 0,24 0,1 0,-51 0,76 0,-26 0,25 0,25 0,-25 0,25 0,1 0,-1 0,49 0,-74 24,75-24,-25 0,-100 0,125 25,-50-25,25 0,-99 0,49 0,74 0,-98 0,24 0,0 0,0 0,25 0,-74 0,74 0,-74 0,24 0,25 0,-49 0,24 0,1 0,-50 0,49 0,-24 0,24 0,-24 0,49 0,0 0,-74 0,74 0,-24 0,24 0,-74 0,74 0,-25 0,50 0,-74 0,24 0,-24 0,49 0,-25 0,1 0,-26 0,26 0,-50 0,49 0,25 0,25 0,50 0,-25 0,-124 0,223 25,-124-25,0 0,-75 25,75-25,-24 0,-1 0,-50 0,26 0,-26 0,-24 0,0 0</inkml:trace>
  <inkml:trace contextRef="#ctx0" brushRef="#br0" timeOffset="19564.8145">17562 11038,'0'0,"0"50,-75 24,50-74,-24 75,-26-51,1 1,0 25,24-25,0 24,1-24,-26 0,51 0,-1-25,-25 24,-24 1,24 0,25 0,-24 0,-26-25,26 24,24 1,-49 0,49-25,-25 0,25 0,0 0,25 25,25-25,0 0,50 0,-26 0,-24 0,74 0,0 0,-24 0,-1 25,25-1,-74 1,25-25,-1 50,-24-25,0-25,25 24,-26-24,-24 25,25-25,0 25,0-25,0 0,-1 0,1 25,0-25,25 0,-26 25,1-25,0 0,0 0</inkml:trace>
  <inkml:trace contextRef="#ctx0" brushRef="#br0" timeOffset="20972.7121">19174 11162,'0'0,"0"-25,25 0,-25 1,25-1,-1 0,1-25,0 1,0-1,-25 1,0-26,0 1,0 24,0 1,0 24,-25 0,0 25,0 0,1-25,-1 25,0 0,0 25,25 0,-49-25,-1 49,0 1,1 0,24-26,0 1,0-25,25 25,0 0,0 24,0-24,25-25,0 50,49-25,-49 24,0-24,49 25,1 24,-50-49,74 99,-74-74,-1-26,-24 1,25 25,-25-25,0-1,0 1,25 0,-25 25,0-1,0-24,0 25,0-1,-25 1,0-25,1 24,-1-24,-25 0,25 24,1-24,-1-25,0 0,0 0,-24-25,49 1,-25 24,0-25,0-25,25 25,-25 1,1-26,24 25,0-24,0 24,0 0,0-49,24 49,26-50,-25 51,49-51,-24 26,24-26,50-49,-74 124,-1-74,1 24,0 0,-25 26,-1 24,1 0</inkml:trace>
  <inkml:trace contextRef="#ctx0" brushRef="#br0" timeOffset="21696.5644">20141 10939,'0'25,"0"-1,-49 26,24 0,-25 24,26-24,-1-50,25 49,-25 1,0-25,25 0,0-1,0 1,0 25,0-25,25 24,0 1,0-1,-1-49,1 25,0 0,25-25,24 25,0-25,1 0,24-25,-25 0,1-24,-26-1,26-49,-50 49,0-24,-25 24,24-24,-24 24,0 25,0 0,0 1,0-1,-24 25,24-25,0 0,-25 25,0-25,0 25,0 0,0 0,25-24,-24 24,-1 0,0 0,-25 0,1 0,24 24,-49 1,-1 50,1-1,-1-24</inkml:trace>
  <inkml:trace contextRef="#ctx0" brushRef="#br0" timeOffset="22619.8021">16743 12427,'0'0,"-25"25,1-25,-26 0,25 0,0 0,50 0,25 0,-1 0,-24 0,25 0,24 0,1 0,-51 0,26 0,0 0,-26 25,26-25,-50 25,50-1,-26 1,26-25,-50 25,25-25,0 25,-25 0,24-25</inkml:trace>
  <inkml:trace contextRef="#ctx0" brushRef="#br0" timeOffset="23539.6882">17363 12824,'0'0,"-25"0,25 25,-24-25,-1 0,50 0,74 0,0 0,-24-25,73 25,26-25,223 25,-248 0,248 0,-25 0,99 0,-49 0,-26 0,76 0,-249 0,149 0,50 50,-75-25,124 24,-347-49,100 25,-51 0,-98-25,73 49,-73-24,-1 0,-49-25,25 25,-26 0,1-25</inkml:trace>
  <inkml:trace contextRef="#ctx0" brushRef="#br0" timeOffset="29912.024">18976 12750,'0'24,"-25"-24,74 0,26 0,-50-24,49 24,25 0,0-25,75 25,-50-25,-25 25,25 0,100 0,-175 0,75 0,50 0,-50 0,-25 0,0 0,1 0,-26 0,-49 0,49 0,-49 25,0-25</inkml:trace>
  <inkml:trace contextRef="#ctx0" brushRef="#br0" timeOffset="41397.7913">19447 5011,'25'0,"-1"0,1 0,25 0,0-25,-26 25,26 0,0-25,-26 25,51-25,-26 25,26-25,-50 25,49-24,-24 24,-1 0,26 0,-1 0,0 0,1 0,-26-25,51 25,-26-25,1 25,24 0,-74 0,74 0,-25 0,25 0,-49 0,24-25,1 25,-50 0,24 0,1 0,-25 0,-1 0,26-25,-25 25,0 0,-1 0,1 0,0-25,25 25,-25 0,-1 0,1-24,0 24,0 0,0 0,24 0,1 0,-1 0,-24 0,0 0,0 0,0 0,-1 0,26 0,-25 0</inkml:trace>
  <inkml:trace contextRef="#ctx0" brushRef="#br0" timeOffset="44111.8082">10368 14312,'25'0,"0"0,25 0,24 0,-49 0,49 0,25 0,1 0,24-49,0 49,49 0,1 0,-75 0,25 0,50 0,-50 0,-25 0,-25 0,26 0,-26 0,-24 0,74 0,-99 0,74 0,-25 0,100-50,-25 25,-1 25,76-25,-51 1,26-1,-1 25,25-50,-99 50,100 0,-1 0,-49 0,-26 0,76 0,-51 0,175 0,-175 0,75 0,-124 0,100 0,73 0,-98 0,-51 0,51 0,24 0,75 0,-199 0,223 0,-198 0,174 0,-75 0,75 0,-100 0,150 0,-224 0,99-25,-49 25,-1 0,26 0,-100 0,149 0,-50 0,-74 0,100 0,-1 0,-49 0,24 0,-24-24,49 24,0 0,75 0,-100 0,25 0,-24 0,-25 0,49 0,25-25,25 25,-25 0,-50 0,-24 0,49 0,25 0,-149 0,174 0,-74 0,-26 0,1 0,-1 0,-73 0,24 0,-25 0,0 0,0 0,-49-25,0 25,-26 0,1 0</inkml:trace>
  <inkml:trace contextRef="#ctx0" brushRef="#br0" timeOffset="46487.4058">10195 14560,'-25'25,"0"50,0-1,-24 0,49-49,-25 74,0-24,25-1,-25-24,25-1,0 26,-25-1,25-49,0 74,0-24,-24 24,24-25,-25-24,25 24,0-24,0-25,0 24,0 1,0 0,0-26,0 26,0 0,0-26,0 26,25 0,-1-50,1 49,-25-24,25-25,0 25,-25 0,25 0,0-25,-1 0,26 0,0 0,-26 24,76-24,-26 0,25 0,25 0,0 0,0 0,-49 0,49 0,-25 0,0 0,-49 0,99 0,-50 0,25 0,0 0,-50 0,199 0,-74 0,73 0,-98 0,-25 0,198 0,-99 0,-25 0,-49 0,24 0,150 0,-175 0,75 0,-24 0,123 0,-149 0,150 0,-51 0,-123 0,0-24,74 24,-75 0,1 0,-1 0,1 0,-50 0,99 0,-173 0,124 0,49 0,-74 0,0 0,99 0,-25 0,74 0,-48 0,-1 0,0 0,49-25,-198 25,150 0,73 0,-148 0,49 0,-49 0,-100 0,174-50,-149 50,25 0,50 0,-125 0,150 0,-125 0,50 0,25-25,-25 25,0 0,99-25,-123 1,24 24,-25-25,50 25,-25 0,0-25,25 25,-75 0,75 0,-50-25,-49 25,123 0,-73-25,-1 25,-25 0,25 0,1 0,-26 0,25 0,-24 0,148 0,-124 0,0 0,1 0,-1 0,-50 0,26 0,24 0,0 0,0 0,-24 0,24 0,0 0,1-24,73 24,1 0,-50 0,74 0,-24 0,0 0,-26-25,-73 25,-26-25,-24 25,0-25</inkml:trace>
  <inkml:trace contextRef="#ctx0" brushRef="#br0" timeOffset="48189.2608">27409 13990,'-25'0,"25"-25,0 0,25 0,0 25,49-24,-49-1,25 0,49 0,0 0,50 1,-50-1,25 0,-24 25,24-25,-50 25,25 0,25 0,0 0,0 0,25 0,-50 0,-49 0,124 0,-1 0,-74 0,-49 0,124 0,-75 0,-25 0,1 0,-1 0,1 0,-51 0,26 0,-25 0,0 0,-1 0,1 0,-25 25,25 0,-25 0,25-1,0 1,-1 50,-24-1,25 25,50 0,-75 1,24 24,1-25,0 0,-25 0,25 1,0 24,-25-25,0 0,0 0,0 0,0-49,0 25,0 24,0-25,0-24,0-1,0 1,0-25,0 24,0-24,0 50,0-51,0 1,0 50,0-26,-25-24,0-25,25 50,0-1,-25 1,0-25,-24-1,49 1,-50 0,1 0,24 0,-25-25,1 0,-1 0,0 0,1 0,-1 0,0 0</inkml:trace>
  <inkml:trace contextRef="#ctx0" brushRef="#br0" timeOffset="48661.3906">28773 16619,'0'0,"-24"0,-1 0,0 0,0 0,0 25,-24-25,24 0,0 0,0 0,-24 0,24 0,0 0</inkml:trace>
  <inkml:trace contextRef="#ctx0" brushRef="#br0" timeOffset="49624.431">28054 16321,'-25'0,"25"-24,50-1,0 25,24-25,75 25,-50-25,50 0,-25 1,-75 24,100-25,-50 25,50-25,-99 25,49-25,-24 25,-1 0,-24 0,24 0,0 0,26 0,-26 0,0 0,-24-25,24 25,1 0,-1 0,-24 0,0-24,24 24,-24-25,-1 25,1 0,-1 0,-24 0,25 0,24 0,-49-25,49 25,-24 0,-25 0,24 0,1 0,-25 0,0 0,-1 0</inkml:trace>
  <inkml:trace contextRef="#ctx0" brushRef="#br0" timeOffset="52939.2995">15825 6028,'0'-25,"0"0,-24-25,-1 50,0-49,0 49,-24-25,-1 0,25 25,0 0,1-25,-1 25,-25 0,1 0,-1 0,25 0,0 0,0 0,1 0,-1 0,0 25,0-25,25 25,0 0,-25 0,1-1,24 1,0 0,0 0,0 0,24-1,1-24,0 25,0 0,24 0,-24-25,25 25,-25-1,0-24,-1 25,26-25,0 0,-1 25,-24-25,0 25,0-25,-25 25,24-25,1 0,-25 24,0 1,0 0,25-25,-25 25,0 24,0-24,0 0,0 0,0 24,-50-24,1 0,-1 0,25-25,-24 0,-1 0,25 0,1 0,-1 0,0 0,0 0,0 0,0 0,1 0,-1 0,25-25,0 0,0 0,0 1,0-1,0 0,0 0,25 0,-25 1,0-1,24 25,1-25,-25 0,25 0,-25 1,25-1,0 0,0 0,-25 0,24 1,1-1,-25 0,25 25,0 0,-25-25,25 25,24-25,1 1,-1 24,-24 0,-25-25,50 25,-25 0,-25-25</inkml:trace>
  <inkml:trace contextRef="#ctx0" brushRef="#br0" timeOffset="53974.5702">16024 6003,'0'25,"-50"-1,50 1,-25-25,1 25,-1 0,25 0,-25-1,25 1,0 0,0 0,0 0,0-1,25-24,0 0,-1 0,1 0,0-24,0 24,-25-25,0 0,25 25,-1-25,-24 0,25 1,-25-1,0 0,0 0,0 0,0 1,0-1,0 0,-25 25,1-25,-1 25,0 0,0 0,0 0,1 0,-1 0,0 0,0 0,0 0,50 25,25 0</inkml:trace>
  <inkml:trace contextRef="#ctx0" brushRef="#br0" timeOffset="55215.0836">21084 5953,'0'50,"-25"24,0-49,1 0,24 24,0 1,-25-25,25 24,-25 1,0 0,0-26,25 1,0 0,0 0,0 0,0-1,-24-24,24 25,-25 0,25 0,0 0,0-1</inkml:trace>
  <inkml:trace contextRef="#ctx0" brushRef="#br0" timeOffset="56521.3363">21456 6152,'0'24,"0"1,-25-25,0 50,25-1,0 1,0-25,0 0,0-1,0 1,25 0,25-25,-25 0,-1 0,1 0,0 0,0 0,0 0,-1 0,-24-25,25 0,-25 1,0-1,0 0,0 0,0 0,0 1,-25 24,1 0,24-25,0 0,-25 25,0 0,0 0,0 0,1 0</inkml:trace>
  <inkml:trace contextRef="#ctx0" brushRef="#br0" timeOffset="58068.3114">22151 6226,'0'25,"-25"-25,25 25,-25-1,25 1,0 0,0 0,0 0,0-1,25-24,0 0,-1 0,1 0,0 0,0 0,0 0,-25-24,24 24,-24-25,0 0,0 0,0 0,0 1,-24-1,-1 0,0 25,0-25,0 25,1-25,-1 25,0 0,0-24,0 24,1 0,-1 0,0 0,0 0,0 0</inkml:trace>
  <inkml:trace contextRef="#ctx0" brushRef="#br0" timeOffset="59572.0049">15007 6648,'-25'0,"25"24,50-24,-1 25,26 0,-51 0,26 0,24-25,-24 0,0 0,-1 24,26-24,-26 0,26 0,-1 0,1 0,-1 0,0 0,26 0,-1 0,-25 0,25 0,-74 0,50 0,-50 0,-1 0,1 0</inkml:trace>
  <inkml:trace contextRef="#ctx0" brushRef="#br0" timeOffset="63515.699">20588 6672,'25'0,"-1"0,51 0,24 0,0 0,25 0,100 0,-51 0,-49 0,25-24,74 24,-148 0,-1 0,-24 0,-25 0,-1 0,1 0,0 0,25 0,-1 0,1 0,24-25,-24 25,24 0,-49-25,0 25,0 0</inkml:trace>
  <inkml:trace contextRef="#ctx0" brushRef="#br0" timeOffset="70846.9074">27533 3870,'0'-25,"0"74,0 1,0 0,0 98,0-73,0 98,-25 51,25-51,0 26,-24 24,24-124,-50 174,25-99,25-50,-25-75,25 51,-24-1,24-50,-25 100,25-74,0-51,-25 26,25-25,0 0,-25-25,25-75,50-24</inkml:trace>
  <inkml:trace contextRef="#ctx0" brushRef="#br0" timeOffset="71738.3245">27558 4217,'0'-25,"0"0,25 0,0 25,-25-24,24 24,1-50,25 25,-1 25,-24 0,0-25,0 25,0 0,-1 0,1 0,25 50,-25-25,-1-25,-24 25,25-1,0 1,-25 0,0 0,0 0,0 24,0 1,0-1,-25 26,-24-50,-1 24,25 1,0 24,-49-24,49-50,-49 49,49-49,0 25,-24 0,24-25,0 0,0 0,0 0,1 0,-1 0</inkml:trace>
  <inkml:trace contextRef="#ctx0" brushRef="#br0" timeOffset="73058.9394">29468 4663,'50'0,"-26"0,1 0,25 0,-25 0,-1 0,-24-25,25 25,-25-24,0-1,25 25,-25-25,25 0,-25 0,0 1,0-1,-25-25,0 50,0 0,1 0,-1 50,-25-1,25-24,1 0,24 0,0 0,-25-1,25 1,0 0,0 0,0 0,-25-25,25 24,74 1,-24-25,-25 0,24 0,1 0,-25 0,0 0,-1 0,1 0,0 0,0 0,-50 50,0 0,-24 24,-1 0,0-24,1 49,-1-49,1 24,49 25,-75 25,75-99,0 25,0-1,0-24,0 0,0-50,0-24</inkml:trace>
  <inkml:trace contextRef="#ctx0" brushRef="#br0" timeOffset="73995.408">30138 4564,'24'0,"1"-25,25 25,-25 0,24 0,-24-25,0 25,25-24,-1 24,-24 0,0 0,0 0,-1 0,1 0,0 0,0 0,-25 24,0 26,0-25,0 49,-25 1,25-26,-25 1,0-25,1 24,24 26,-25-50,25 24,0 26,0-26,-25 1,25 24,0 1,-25-51,25 26,0 0,-25-26,25 1,0 0</inkml:trace>
  <inkml:trace contextRef="#ctx0" brushRef="#br0" timeOffset="83271.2427">22423 8806,'-24'0,"-1"0,0 0,75 0,-1 0,1 0,24 0,1 0,-1 0,25 24,1-24,-26 25,75 0,-25-25,-25 25,75 24,-26-24,-73-25,74 0,-75 25,50-25,-25 0,1 0,-1 0,25 0,49 0,-49 0,50 0,-99 0,73 25,76 0,-51 0,1-1,173 26,-272-25,123 0,100-1,-224-24,75 25,74-25,-99 0,-49 0,49 0,0 0,-25 0,0 0,0 0,0 0,-49 0,49 0,-24 0,-1-25,25 25,1 0,-26 0,25 0,0 0,1 0,-26 0,-24 0,-1 0,1 0,-25 0,0 0,-1 0,1 0</inkml:trace>
  <inkml:trace contextRef="#ctx0" brushRef="#br0" timeOffset="90499.7176">15751 10244,'-25'0,"50"0,25 0,-1 0,-24 0,49 0,1 0,-26 25,26-25,-26 0,26 25,-26-25,1 0,25 0,-1 0,-24 0,-26 0,26 25,-25-25,0 0,24 0,26 0,-51 25,26-25,-25 0,24 0,1 0,-25 0,0 0,-1 0,-24-25,25 25,25-25,-50 0,49 0,1 1,-25 24,0 0,-1-25,1 0,-25 0,25 25,-25-25,0 1,0-1,25 25,-25-25,25-25,-25 25,0-24,0-1,0 1,0 24,0 0,0 0,0-24,0 24,0 0,0 0,0 0,-25 25,0-24,25-1,-50 0,26 0,-26 0,25 1,-24-1,-1 0,0-25,1 50,-1-24,-24-26,74 25,-50 0,-24 1,49-1,-25 25,1-25,-1 0,25 0,-24 25,24 0,0 0,0 0,1 0,-26 0,25 0,-25 0,-24 25,24 0,26 0,-51-25,26 25,-1-25,25 24,-24-24,-1 0,50 25,-25 0,0-25,1 25,24 0,0-1,-25-24,0 25,25 0,0 0,0 0,0-1,0 1,0 0,0 0,0 0,0-1,0 1,0 0,0 0,0 0,0-1,0 1,25-25,-25 25,25 0,-25 0,24-25,26 24,-25 26,24-25,26 24,-26-24,26 0,-50-25,24 25,1-25,-25 0,-25 25,24-25,26 0,0 0,-25 0,-1 0,26 0,0 0,-26 0,1 0,0 0,0 0,0 0,-1 0</inkml:trace>
  <inkml:trace contextRef="#ctx0" brushRef="#br0" timeOffset="98284.5569">14858 6449,'-25'0,"0"0,25 25,0 0,25-25,0 25,0-25,0 0,-1 0,26 24,0-24,24 25,-49 0,49 0,1 0,-1-25,-49 24,49 1,-49-25,25 0,-1 25,-24-25,0 0,0 0,49 0,-49 0,49 0,-24 0,24-25,-24 25,-25 0,0-25,-1 1,1 24,0-25,0 25,0 0,24 0,-49-25,50 0,-1 0,-24 25,0-24,0 24,25-25,-1 0,-49 0,25 25,0-25,-25 1,25-1,-25 0,24 0,-24 0,0 1,0-1,0 0,0 0,0 0,0 1,0-1,0-25,0 25,0-24,0 24,0 0,-24 25,-1-25,25 1,-25 24,-25-25,26-25,-1 50,-25-25,0 0,26 1,-26-1,0 25,26 0,-26 0,25-25,0 25,1 0,-51-25,26 25,24 0,-25-25,1 25,-1 0,0 0,-24 0,-25 0,49 0,-24 0,-26 0,26 0,0 0,-1 0,26 25,-1-25,25 25,-24 0,-1-25,25 0,-24 25,24-1,0 26,-25-50,26 25,-1 49,0-74,0 25,0 25,-24-1,-1 51,25-26,1-24,-1 24,25-49,0 24,0-24,0 0,0 0,0 0,0 24,0 1,0-1,25-24,-1 0,-24 0,50 0,-25-25,0 24,24-24,1 25,-25-25,49 0,0 0,-24 0,0 0,24 0,25 0,-49 0,-25 0,49 0,-24-25</inkml:trace>
  <inkml:trace contextRef="#ctx0" brushRef="#br0" timeOffset="100898.3655">21729 5829,'0'-25,"25"25,0 0,-50 0,-25 0,25 0,-24 0,-1 0,25 0,0 0,1 0,-1 0,-25 0,25 0,1 0,-1 0,0 0,0 0,0 0,1 0,-26 0,25 0,0 0,1 0,-1 0,0 25,0-25,0 25,1-25,-1 25,0 0,0-1,0 1,1-25,24 25,-25-25,25 25,-25-25,0 25,25-1,-25 1,25 0,0 0,-24-25,24 25,0-1,0 1,0 0,0 0,0 0,0-1,0 1,24 0,1 0,0-25,0 0,-25 25,25-25,-1 0,-24 24,25-24,0 25,0-25,24 0,-24 0,0 25,25-25,-1 0,1 0,-25 0,49 0,-49 25,49-25,25 0,-24 0,-1 0,-24 0,24 0,26 0,-76 0,26 0,0 0,-26 0,26 0,-25 0,24 0,-24 0,0 0,25 0,-26 0,1-25,25 25,-1-25,-24 25,0-25,25 1,-26 24,1 0,0-25,0 25,-25-25,25 0,-1 0,1 1,0-1,0 25,-25-25,0 0,0 0,0 1,0-1,-50 0,1 25,24 0,0 0,-49-25,-1 0,-24 25,0-24,0-1,-1 25,51 0,-1-25,-99 25,75 0,49 0,0 0,0 0,1 0,-1 0,0 0</inkml:trace>
  <inkml:trace contextRef="#ctx0" brushRef="#br0" timeOffset="118052.4684">23763 7739,'49'0,"1"0,25 0,24 0,74 0,-73 0,123 0,25 25,0-25,25 25,24-25,-49 0,25 49,-99-49,24 0,-24 0,49 0,-49 0,0 0,-50 0,-50 0,0 0,1 25,-26-25,75 0,-74 0,-25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16:31.168"/>
    </inkml:context>
    <inkml:brush xml:id="br0">
      <inkml:brushProperty name="width" value="0.05292" units="cm"/>
      <inkml:brushProperty name="height" value="0.05292" units="cm"/>
      <inkml:brushProperty name="color" value="#FF0000"/>
    </inkml:brush>
  </inkml:definitions>
  <inkml:trace contextRef="#ctx0" brushRef="#br0">16917 2580,'25'0,"-1"0,1 0,0 0,25 0,-26 0,1 0,0 0,0 0,0 0,24 0,-24 0,0 0,0 0,-1 0,1 0,0 0,0 0,0 0,-1 0,1 0,0 0,0 0,0 0,0 0,24 24,1-24,-25 0,-1 0,1 0,0 0,0 0,0 0,-1 0,1 0,0 25,0-25,0 25,-1-25,1 0,0 25,-25 0,25-25,0 25,-25-1,0 1,24-25,-24 25,0 0,0 0,0-1,0 1,0 0,0 0,0 0,0-1,0 1,0 0,0 0,0 0,-24-25,-1 24,-25-24,25 25,-24-25,24 0,25 25,-50-25,26 0,-1 0,-25 0,1 0,24 0,0 0,0 0,0 0,1 0,-26 0,0 0,1 0,24 0,-25 0,-24 0,49 0,0-25,-24 25,-26-25,50 1,-24 24,24-25,0 25,0 0,1-25,-1 25,0-25,0 0,0 25,1-24,24-1,-25 25,25-25,0 0,0 0,0-24,0-1,0 1,0 24,0-25,0 25,25 25,-25-25,24 1,-24-1,25 25,0 0,0 0,0 0,-1 0,1 0,0 0,0 0,0 0,-1 0,1 0,25 0,-25 0,-1 0,1 0,0 0,0 0,0 0,-1 0,1 0,0 0,0 0,24 0,-24 0,0 0,0 0,0 0,0 0,24 0,-24 0,0 0,0 0,-1 0,1 0,-25 25,25-25,0 0,0 0,-1 24,26-24,-25 0,24 0,-24 0,25 25,-25-25,-1 25,1-25,0 0,0 25,0-25,-1 0,-24 25,0 0,0-1,0 1,0 0,0 0,-24-25,24 25</inkml:trace>
  <inkml:trace contextRef="#ctx0" brushRef="#br0" timeOffset="54988.106">15701 4068,'50'0,"0"0,24 0,50 0,50 0,-26 0,101 0,98 0,-74 0,-100 0,224 0,-273 0,124-25,-25 25,-99 0,100 0,-1 0,50 0,-199 0,199 0,-248 0,149 0,-50 0,-50 0,-49 25,0-25,-1 0</inkml:trace>
  <inkml:trace contextRef="#ctx0" brushRef="#br0" timeOffset="64571.633">6573 8533,'-25'0,"50"0,0 0,0 0,49 0,-24 0,-1 0,1 0,0 0,-1 0,26 0,-26 0,-24 0,50 0,-26 0,-24 0,25 0,-26 0,1 0,25 0,24 0,-49 0,49 0,1 0,-26 0,1 0,24 0,1-25,-1 25,-49 0,50 0,-1 0,0-25,-24 25,0 0,24 0,-49 0,0 0,24-25,-24 25,0 0,0 0,-1 0,26 0,-25 0,0 0,-1 0,51 0,-1 0,1 0,24 0,-74 0,49 0,-24 0,-1 0,-24 0,0 0,25 0,-1 0,-24 0,25 0,-26 0,51 0,-50 0,-1 0,1 0,0 0,0 0,0 0,-25-24,24 24,1 0,0-25,0 25,0-25,-1 25,1-25,0 25,0-25,0 1,-1-1,-24 0,25-25,0 26,-25-1,0 0,0 0,0 0,0 1,0-1,0 0,0 0,0 0,0 0,-25 25,0 0,1 0,-1 0,0 0,0-24,0 24,-24 0,-1-25,25 25,-24-25,24 25,0 0,0-25,1 25,24-25,-25 25,-25-24,25 24,1 0,-1-25,0 25,-25-25,50 0,-49 25,-1 0,1 0,24 0,0 0,-25 0,1 0,24 0,0 0,-25-25,1 25,-1-24,25 24,-24 0,-1-25,1 25,-26 0,1-25,-1 25,26 0,-1 0,-24 0,24 0,-24-25,-1 25,1-25,-1 25,26 0,-1-24,-24 24,49 0,-25 0,26-25,-1 25,-25 0,25 0,-24 0,-1 0,25 0,-24 0,-26 0,26 0,-1 0,-24 0,49 0,-25 0,1 0,24 25,-25-25,1 24,24-24,25 25,-50-25,1 0,24 25,-50 0,51-25,-1 25,-25-1,25 1,1-25,-1 25,0 0,25 24,-25-49,0 25,25 0,-24-25,24 25,0 0,0-1,-25 1,25 0,0 0,0 0,0 0,0-1,0 1,0 0,0 0,0 24,0 1,25 0,-25-26,0 1,24-25,-24 25,25-25,0 0,0 0,0 0,-1 0,26 0,-25 0,0 0,-1 0,1 0,0 0,0 0,0 0,-1 0,26 0,0 0,-25 0,-1 0,1 0,0 0,0 0,24 0,-24 0,25 0,-1 0,-24 0,0 0,0 0,0 0,24 0,1 0,-25 0,-1 0,1 25,0-25,0 0,24 0,-24 0,0 0,0 0,0 0,-1 0,1 0,25 0,-1 0,-24 0,0 0,25 0,-26 0,26 0,-25 0,0 0,0 0,-1 0,1 0,0 0,0 0,0 0,-1-25,1 25,25 0,-50-25,25 25,-1 0,1 0,0 0,0 0,0 0,-1 0,26 0,-25 0,0 0,-1 0,1 0,0 0,0 0,0 0,-1 0,1 0,25 0,-25 0,24 0,1 0,-1 0,26 0,-25 0,24 0,-49 0,24 0,1 25,-25-25</inkml:trace>
  <inkml:trace contextRef="#ctx0" brushRef="#br0" timeOffset="70072.0154">10815 9376,'0'-25,"-25"25,25-24,25 24,0 24,-1-24,1 0,0 0,0 0,0 0,-1 0,1 0,0 0,0 0</inkml:trace>
  <inkml:trace contextRef="#ctx0" brushRef="#br0" timeOffset="91617.8681">27186 11782,'25'0,"0"0,24 0,1 0,-1 0,1 0,-25 0,24 0,1 0,24 0,-49 0,50 0,49 0,-25 0,-74 0,74 0,-25-25,-24 25,-25 0,24 0,1 0,-25 0,24-24,1 24,-25-25,24 25,-24 0,25 0,-25 0,-1 0,1 0,0 0,0 0,24 0,-24 0,0-25,25 25,-26 0,1 0,0 0,0 0,0 0,-1 0,1 0,25 0,0 0,-26 0,26 0,24 0,-49 0,25 0,-1 0,1 0,0 0,-1 0,-24 0,25 0,-1 0,1 0,-1 0,1 0,-25 0,24 0,-24 0,0 0,25 0,-26 0,1 0,0 0,0 0,24 0,-24 0,25 0,-25 0,0 0,-1 0,1 0,0 0,0 0,0 0,-1 0,1 0,0 0</inkml:trace>
  <inkml:trace contextRef="#ctx0" brushRef="#br0" timeOffset="127920.7778">29542 11336,'0'0,"-24"0,24-25,-25 25,25-25,-25 25,-25 0,-74-74,0 24,-124 0,-99-74,74 25,50 50,0-26,-125-24,125 49,149 26,-1-1,51 25,-1 0,0 0,0 49,-25 1,1-25,24 24,-25 1,26 0,-1-26,0-24,25 50,-25 0,25-26,0 26,0 24,0-49,0 50,0 24,0-25,0 1,0-1,25 1,0-26,0 1,-1-25,-24-1,25 1,-25 0,25 0,0-25,0 25,49-25,1 24,24-24,25 0,49 25,-24 0,-74-25,98 25,1-25,-75 0,25 0,-49 0,-26 0,26 0,-1 0,-49 0,24 0,1 0,0 0,-50-25,74 25,-49-25,24 25,26-25,-1 1,1-1,-50 25,74 0,0-25,0 25,0-25,1 0,-51 25,50-24,1 24,-51-25,1 0,-25 0,-1 25,-24-25,0 1,0-1,-24 0,-1 0,-25 0,25 25,1-49,-51 24,26-25,-1 1,-24 24,24-25,-24 1,24 24,0-25,1 25,-26 25,26-24,24-1,0 25,-24 0,24 0,0-25,0 25,-25 0,26 0,-1 0,0 0,0 0</inkml:trace>
</inkml:ink>
</file>

<file path=ppt/ink/ink11.xml><?xml version="1.0" encoding="utf-8"?>
<inkml:ink xmlns:inkml="http://www.w3.org/2003/InkML">
  <inkml:definitions>
    <inkml:context xml:id="ctx0">
      <inkml:inkSource xml:id="inkSrc0">
        <inkml:traceFormat>
          <inkml:channel name="X" type="integer" max="4480" units="cm"/>
          <inkml:channel name="Y" type="integer" max="1203" units="cm"/>
          <inkml:channel name="T" type="integer" max="2.14748E9" units="dev"/>
        </inkml:traceFormat>
        <inkml:channelProperties>
          <inkml:channelProperty channel="X" name="resolution" value="66.5676" units="1/cm"/>
          <inkml:channelProperty channel="Y" name="resolution" value="42.35915" units="1/cm"/>
          <inkml:channelProperty channel="T" name="resolution" value="1" units="1/dev"/>
        </inkml:channelProperties>
      </inkml:inkSource>
      <inkml:timestamp xml:id="ts0" timeString="2021-11-12T06:52:29.989"/>
    </inkml:context>
    <inkml:brush xml:id="br0">
      <inkml:brushProperty name="width" value="0.05292" units="cm"/>
      <inkml:brushProperty name="height" value="0.05292" units="cm"/>
      <inkml:brushProperty name="color" value="#FF0000"/>
    </inkml:brush>
  </inkml:definitions>
  <inkml:trace contextRef="#ctx0" brushRef="#br0">19067 9013 0</inkml:trace>
  <inkml:trace contextRef="#ctx0" brushRef="#br0" timeOffset="703.0706">19067 9013 0</inkml:trace>
</inkml:ink>
</file>

<file path=ppt/ink/ink12.xml><?xml version="1.0" encoding="utf-8"?>
<inkml:ink xmlns:inkml="http://www.w3.org/2003/InkML">
  <inkml:definitions>
    <inkml:context xml:id="ctx0">
      <inkml:inkSource xml:id="inkSrc0">
        <inkml:traceFormat>
          <inkml:channel name="X" type="integer" max="4480" units="cm"/>
          <inkml:channel name="Y" type="integer" max="1203" units="cm"/>
          <inkml:channel name="T" type="integer" max="2.14748E9" units="dev"/>
        </inkml:traceFormat>
        <inkml:channelProperties>
          <inkml:channelProperty channel="X" name="resolution" value="66.5676" units="1/cm"/>
          <inkml:channelProperty channel="Y" name="resolution" value="42.35915" units="1/cm"/>
          <inkml:channelProperty channel="T" name="resolution" value="1" units="1/dev"/>
        </inkml:channelProperties>
      </inkml:inkSource>
      <inkml:timestamp xml:id="ts0" timeString="2021-11-12T06:52:38.490"/>
    </inkml:context>
    <inkml:brush xml:id="br0">
      <inkml:brushProperty name="width" value="0.05292" units="cm"/>
      <inkml:brushProperty name="height" value="0.05292" units="cm"/>
      <inkml:brushProperty name="color" value="#FF0000"/>
    </inkml:brush>
  </inkml:definitions>
  <inkml:trace contextRef="#ctx0" brushRef="#br0">18009 9331 0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03:27.864"/>
    </inkml:context>
    <inkml:brush xml:id="br0">
      <inkml:brushProperty name="width" value="0.05292" units="cm"/>
      <inkml:brushProperty name="height" value="0.05292" units="cm"/>
      <inkml:brushProperty name="color" value="#FF0000"/>
    </inkml:brush>
  </inkml:definitions>
  <inkml:trace contextRef="#ctx0" brushRef="#br0">24036 5259,'25'0,"24"0,1-25,24 25,-24 0,-1 0,26 0,-1 0,1 0,-26 0,26 0,-1 0,-49 0,24 0,26 0,-50 0,49 0,-24 0,-25 0,49 0,-24 0,-1-25,1 25,-25 0,24-25,26 25,-26 0,-24 0,25 0,-26 0,26 0,0 0,24 0,-24 0,-26 0,76 0,-26 0,25 25,-24-25,-1 0,25 25,1-25,-1 25,25-25,-50 0,25 0,-24 24,-26-24,26 0,-1 0,-24 25,-25-25,24 0,1 0,0 0,-1 25,1-25,-25 0,49 25,-24-25,24 0,-49 25,24-25,1 0,-25 0,0 0,-1 0</inkml:trace>
  <inkml:trace contextRef="#ctx0" brushRef="#br0" timeOffset="2944.8659">11782 7789,'25'0,"0"0,49 0,1 0,-1 24,-24-24,24 0,1 25,49-25,-25 25,25-25,25 0,-25 25,49-25,1 25,-25-25,-50 24,25-24,50 25,-50-25,24 50,-73-50,74 0,-25 0,-50 0,50 0,0 0,25 0,-50 0,25 0,0 0,-25 0,1 25,-1-25,25 0,-50 0,75 0,-25 0,50 0,-50 0,50 0,123 0,-74 0,-24 0,-26 0,1 0,-50 0,50 0,-75 0,0 0,75 0,-100 0,-24 0,99 0,-50 0,0 0,-24-25,24 25,0 0,0 0,-49 0,24 0,100 0,-149 0,74 0,50 0,-50 0,-25 0,1 0,-50 0,49 0,-24 0,24 0,-49 0,0 0,-1 0,1 0,25 0,-1 0,-24 0,0 0,25 0,-26 0,26 0,24 0,26 0,-51 0,51 0,-1 0,0-25,0 25,-24 0,-26 0,26-25,-1 25,-49 0,0 0,-1 0</inkml:trace>
  <inkml:trace contextRef="#ctx0" brushRef="#br0" timeOffset="9547.7515">24110 5779,'25'0,"49"0,1 0,49 0,-50 0,149 0,-49 0,-50 0,124 0,-25 0,-99 25,75 25,49-25,-174-25,75 25,-74-1,73 1,-73-25,24 0,0 25,0-25,-49 0,24 0,1 0,-1 0,26 0,-51 0,26 0,-1 0,0 25,-24-25,0 0,24 0,50 0,-25 0,-74 0,74 0,-24 0,24 0,-49 0,-1 0,1 0,-25 0</inkml:trace>
  <inkml:trace contextRef="#ctx0" brushRef="#br0" timeOffset="17134.344">5730 9550,'-25'0,"50"0,49 0,-24 0,0-25,49 25,124 0,25 0,25 0,25 0,-50 0,49-25,125 25,-248 0,24 0,75 0,-174 0,224 0,-75 0,-149 25,-25-25,50 0,50 0,-50 0,149 25,-25-25,-75 0,249 0,-223 0,148 0,99 0,26 0,-224 0,-25 0,248 0,-198 0,0 0,-25 0,-124 0,99 0,0-25,-99 25,50-25,0 25,-25-25,-50 25,25-24,0 24,49 0,-49 0,25-50,-50 50,50 0,0 0,25 0,-100 0,100 0,-1 0,51 25,-51-25,-24 0,0 0,99 0,-74 0,-1 25,1-25,-75 0,0 0,25 0,0 0,-74 0,0 0,-26 0,1 0,0 0</inkml:trace>
  <inkml:trace contextRef="#ctx0" brushRef="#br0" timeOffset="28085.6144">12427 7640,'0'0,"75"0,-51 0,1 0,0 0,0 25,24-25,26 0,-1 0,-24 0,24 0,25 24,1 1,-1-25,99 25,-148-25,49 25,100 24,-175-49,76 0,-26 0,-24 0,24 0,0 0,1 0,-50 0,49 0,25 0,-24 0,24 25,149-25,-124 0,-25 0,0 25,-49-25,0 0,24 0,-24 0,-25 0,-1 0,1 0,0 0,0 0,24 0,-24 0,25 0,-25 0,24 0,26 0,-1 0,-49 0,74 0,0 0,0 0,1 0,-76 0,76 0,-1 0,-25 0,1 0,-1 0,25 0,1 0,-26 0,0 0,26 0,-1 0,-25 0,25 0,-74 0,75 0,-26 0,0 0,-49 0,25 0,-25 0,-1 0,1 0,0 0,0 0,0 0,-1 0,1 0,25 0,-1 0,1 0,0 0,-1 0,26 0,-1 0,0 0,-24-25,0 25,24-25,1 25,-26-24,26 24,-26-25,1 25,-25 0,-1-25,1 25,0 0,0 0,-25-25,25 25,24 0,50 0,-24-25,-1 25,25 0,26 0,48 0,1 25,24 0,-123-25,173 25,-174-25,125 25,-125-25,0 0,-24 24,-25-24</inkml:trace>
  <inkml:trace contextRef="#ctx0" brushRef="#br0" timeOffset="30070.2715">21258 7069,'24'0,"-48"25,-26 0,0 25,26-50,-1 74,-25-24,25-26,1 1,24 25,-50-1,50-24,0 0,25 0,0-25,24 25,1-25,-25 24,49 1,0 25,1-25,-50-25,24 24,-24-24,0 0,24 0,-24 0,0-49,0-1,-25 1,25-1,-25 25,0-24,0-1,0-24,0 49,-25 0,25 0,-50 0,25 25,-24-24,24-1,25 0,-25 25,0 0,1-25,-1 0,0 1,0 24,25-25,-25 25,1 0,-1 0,0 0,0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04:52.807"/>
    </inkml:context>
    <inkml:brush xml:id="br0">
      <inkml:brushProperty name="width" value="0.05292" units="cm"/>
      <inkml:brushProperty name="height" value="0.05292" units="cm"/>
      <inkml:brushProperty name="color" value="#FF0000"/>
    </inkml:brush>
  </inkml:definitions>
  <inkml:trace contextRef="#ctx0" brushRef="#br0">22572 11410,'-25'0,"25"50,0 24,-24-49,24 0,0 24,-25-24,25 0,0 25,0-26,0 26,0-25,0 24,0-24,0 0,0 0,0 0,0-1,0 1,0 0,0 0,0 0,0-1,0 26,0-25,0 25,25-26,-25 26,0-25,0 0,0-1,0 1,0 0,0 0,0 0,0-1,0 1,0 0,0 0,0 0,0-1,0 26,0-25,0 0,0 24,24-24,-24 0,0 0,0-1,0 26,0 0,0-26,25 1,-25 0,0 0,0 0,0-1,0 1,0 25,0-25,0 0,0 24,0-24,0 25,0-26,0 26,0 0,0-1,0-24,0 0,0 0,0-1,-25 26,25-25,0 0,0-1,0 1,0 0,0 0,0 0,0-1,0 1,0 0,0 0,0 0,0-1,0 1,0 0,0 25,0-1,0-24,0 0,0 24,0 1,0-25,0 0,0 24,0 1,0 0,0-26,0 1,25 25,-25-25,0-1,25 26,-25-25,0 49,0-24,25 49,-25-74,25 24,-25 26,24-26,-24 1,0 24,25-24,-25 25,0-1,25-24,-25-26,25 26,-25 0,0-26,25 1,-25 0,0 0,0 0,25-1,-25 1,0 0,0 0,0 0,0-1,0 1,0 0,24-25,-24-25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05:37.005"/>
    </inkml:context>
    <inkml:brush xml:id="br0">
      <inkml:brushProperty name="width" value="0.05292" units="cm"/>
      <inkml:brushProperty name="height" value="0.05292" units="cm"/>
      <inkml:brushProperty name="color" value="#FF0000"/>
    </inkml:brush>
  </inkml:definitions>
  <inkml:trace contextRef="#ctx0" brushRef="#br0">7913 5407,'24'0,"1"0,0 0,25 0,-25 0,-1 0,26 0,-25 0,24 0,1 0,-25 0,0 0,49 0,-49 0,0 0,49 0,0 0,-49 0,50 0,-1 0,-24 0,24 0,25 0,1 0,-26 0,0 0,26 0,-26 0,-24 0,-1 0,-24 0,25-24,-26 24,1 0,0 0,0 0,24-25,-24 25,25 0,-25 0,24 0,1 0,-25 0,-1 0,1 0,0-25,0 25,0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06:09.727"/>
    </inkml:context>
    <inkml:brush xml:id="br0">
      <inkml:brushProperty name="width" value="0.05292" units="cm"/>
      <inkml:brushProperty name="height" value="0.05292" units="cm"/>
      <inkml:brushProperty name="color" value="#FF0000"/>
    </inkml:brush>
  </inkml:definitions>
  <inkml:trace contextRef="#ctx0" brushRef="#br0">25028 6003,'0'0,"25"0,0 0,49 0,-24 0,-26 0,1 0,25 0,-25 0,24 0,-24 0,25 0,-1 0,1 0,-25 0,24 0,-24 0,0 0,24 0,1 0,-25 0,24 0,-24 0,0 0,25 0,24 0,-49 0,25 0,-26 0,26 0,0 0,-26 0,26 0,24 0,1 0,-50 0,24 0,-24 0,25 0,-1 0,-24 0,25 0,-26 0,1 0,25 0,-25 0,-1 0,26 0,0 0,-1-25,1 25,-25 0,0 0,-1 0,1 0,25 0,-25 0,-1 0,1 0,0 0,0 0,0 0,-1 0,26 0,0 0,-26 0,1 0,174-25,-150 25,-24 0,0 0,0 0,-1 0,1 0,0 0,0 0,0 0,-1 0,1 0,0 0,0 0,0 0,0 0,-1 0,1 0,25 0,-1 0,1 0,0 0,-26 0,1 0,25 0,-25 0,-1 0,26 0,0 0,-26 0,26 0,-25 0,24 0,-24 0,25 25,-25-25,24 0,1 25,-25-25,-1 0,1 0,0 0,0 25,0-25,0 0,-1 0,51 24,-50-24,-1 0,1 0,0 0,0 0,0 25,-1-25,1 0,0 0,0 25,0-25,-1 0,1 0,0 0,0 0</inkml:trace>
  <inkml:trace contextRef="#ctx0" brushRef="#br0" timeOffset="7716.0417">28054 4539</inkml:trace>
  <inkml:trace contextRef="#ctx0" brushRef="#br0" timeOffset="9614.7209">28203 4713,'0'25,"0"-1,0 1,0 0,0 25,0-1,0-24,-25-25,25 25,0 0,0 0,0-1,-25 1,25 0,0 0,0 0,0-1,0 1,0 0,0 0,0 0,0-1,0 1,-24-25,24 25,0 0,0 0,0-1,0 1,0 0,0 0,0 0,0-1,0 1,0 0,0 0,0 0,0 24,0 1,-25-1,25-24,0 25,0-25,0 0,0 24,0-24,0 25,-25-26,25 26,0 0,0-26,0 1</inkml:trace>
  <inkml:trace contextRef="#ctx0" brushRef="#br0" timeOffset="11352.416">27012 4638,'0'25,"0"0,0 0,-25-25,25 25,0-1,-24-24,24 25,0 0,0 0,-25-25,25 25,0 0,0-1,0 1,0 0,-25 0,25 0,-25-1,25 1,0 0,0 0,0 0,-25-25,25 49,-24-24,24 0,0 0,-25-1,25 1,0 0,0 0,0 24,0-24,0 0,0 0,0 0,0-1,0 1,0 0,0 25,0-26,0 1,0 0,0 0,0 0,0-1,0 1,-25 0,25 0,0 0,0 0,0-1,0 1,0 0,0 0,-25 0,25-1</inkml:trace>
  <inkml:trace contextRef="#ctx0" brushRef="#br0" timeOffset="12899.8805">25648 4738,'0'24,"0"1,0 0,0 25,0-25,-25 24,25 1,-25-25,25 24,0 1,0-25,0-1,0 26,0-25,0 0,0-1,-24-24,24 25,0 0,0 0,0 0,0-1,0 26,0-25,0 24,0-24,-25 25,25-25,0-1,0 1,0 0,0 0,0 0,0-1,0 1,0 0,0 0,0 0,0 24,0 1,0-25,0 0,0 24,0-24,0 0</inkml:trace>
  <inkml:trace contextRef="#ctx0" brushRef="#br0" timeOffset="23616.4842">25028 15701,'25'0,"24"0,-24 0,0 0,0 0,0 0,24 0,-24 0,0 0,0 0,24 0,-24 0,25 0,-26 0,1 0,0 0,0 0,0 0,-1 0,1 0,0 0,25 0,-26 0,1 0,0 0,25 0,-26 0,26 0,0 0,-25 0,24 0,-24 0</inkml:trace>
  <inkml:trace contextRef="#ctx0" brushRef="#br0" timeOffset="26435.5951">29642 7342,'49'25,"-24"-25,49 0,-24 0,-25 0,49 0,-24 0,-25 0,24 0,-24 0,0 25,24-25,-24 0,0 0,25 25,-1-25,1 24,24-24,26 25,-1-25,0 0,-25 0,-24 0,49 25,-24-25,49 50,-50-50,1 0,49 0,-75 0,1 0,99 0,-125 0,51 0,24 0,-49 0,-1 0,26 0,-26 0,26 24,-51-24,1 0,25 0,0 0,-26 0,1 25,0-25,0 0</inkml:trace>
  <inkml:trace contextRef="#ctx0" brushRef="#br0" timeOffset="34451.3318">26417 14858,'-25'0,"0"0,1 0,-1 0,0 0,0 0,0 0,1 0,-1 0,0 0,0 0,0 0,1 0,-1 0,0 0,0 0,0 0,1 0,-1 0,0 0,0 0,0 0,0 0,1 0,-1 0,0 0,25 25,-25-25,0 0,1 25,-1-25,0 0,0 0,0 0,1 24,24 1,-25-25,0 0,25 25,0 0,-25 0,0-25,25 24,0 1,0 0,-24-25,24 25,0 0,0-1,0 1,0 0,0 0,0 0,0-1,0 1,0 0,24 0,1 0,-25 0,25-25,0 0,-25 24,25 1,-1-25,1 25,0-25,-25 25,25-25,-25 25,25-25,-1 0,1 24,-25 1,25-25,-25 25,25-25,0 0,-1 0,1 0,0 25,25-25,-25 0,-1 0,1 0,0 25,0-25,0 0,-1 0,26 24,-25-24,24 0,26 0,-50 0,49 0,0 0,1 0,-50 0,-1 0,26 0,0 0,-26-24,1 24,0 0,0-25,0 25,-1-25,26 25,-25-25,-25 0,25 25,-1 0,1-24,-25-1,25 0,-25 0,0-24,25 49,-25-25,0 0,0 0,0 0,0-24,0 24,0-50,0 26,0 24,0-49,0-1,0 1,0 49,0-25,0 1,-25-1,0 1,25-1,-25 50,25-25,0 0,0 1</inkml:trace>
  <inkml:trace contextRef="#ctx0" brushRef="#br0" timeOffset="37422.6476">25152 11633,'25'0,"0"0</inkml:trace>
  <inkml:trace contextRef="#ctx0" brushRef="#br0" timeOffset="38668.0202">25276 12502,'25'0,"0"0,24 0,-24 0,25 0,-1 0,-24 0,25 0,-26 0,1 0,0 0,0 0,0 0,-1 0,1 0,0 0,0 0,0 0,-1 0,1 0,0 0,0 0,25 0,-26 0,26-25,24 0,-24 25,-25 0,24-25,-24 25,0 0,25-25,-1 25,-24 0,0 0,0 0</inkml:trace>
  <inkml:trace contextRef="#ctx0" brushRef="#br0" timeOffset="53071.04">12129 6424,'25'0,"0"0,0 0,25 0,24 25,-49 0,49-25,-24 0,-1 0,26 0,-26 0,26 25,-50-25,49 0,-24 0,24 25,-24-25,-26 0,51 0,-26 0,1 0,0 0,24 0,1 0,-1 24,-24-24,24 0,0 0,1 25,-26-25,-24 25,74-25,-49 0,0 25,-1-25,26 0,-26 0,1 0,24 0,-49 0,25 0,24 0,-24 0,-1 0,26 0,-50 0,24 0,1 0,-25 0,24 25,1-25,-25 0,-1 0,1 0,0 0,0 0,0 0,24 0,1 0,-1 0,1 0,0 0,-26 0,1 0,0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08:22.245"/>
    </inkml:context>
    <inkml:brush xml:id="br0">
      <inkml:brushProperty name="width" value="0.05292" units="cm"/>
      <inkml:brushProperty name="height" value="0.05292" units="cm"/>
      <inkml:brushProperty name="color" value="#FF0000"/>
    </inkml:brush>
  </inkml:definitions>
  <inkml:trace contextRef="#ctx0" brushRef="#br0">14188 6672,'25'0,"49"0,1-24,-1 24,199 0,-149 0,50 0,-50 0,25 0,24 0,1 0,0 0,-50 0,0 0,24 0,1 0,0 0,-99 0,99 0,-75 0,0 0,26 0,-26 0,25 0,-49 0,-1 0,26 0,-26 0,-24 0,50 0,-51 0,26 0,25 0,-26 0,26 0,-1 0,-49 0,49 0,1 0,-26 0,-24 0,25 0,-26 0,1 0,25 0,-25 0,-1 0,26 0,0 0,-26 0,1 0,0-25,0 25,0 0,-1 0,1 0,0 0,0 0,0 0,0 0,-1 0,1-25,0 25,25 0,-26 0,51 0,-1 0,-24 0,-1 0,1 0,0 0,-1 0,1 0,-25 0,-1 0,1 0,0 0,25 0,-1 0,1 0,-25 0,24 0,26 0,-26 0,26 0,24 0,0 0,0 0,1 25,-26-25,0 25,100-25,0 24,-50-24,-25 25,25-25,-25 0,0 0,1 25,-1-25,0 0,-25 0,26 25,-26-25,1 25,-1-1,-24-24,24 25,0-25,1 0,-50 0,24 0,26 0,-51 0,26 0,0 25,-26-25,1 0,25 0,-1 0,1 0,-25 0,0 0,-1 0,1 0,25 0,-25 0,0 0,24 0,-24 0,25 0,24 0,0 0,1 0,-1 0,25 0,1 0,-51 0,50 0,25 0,-24 0,-51 0,26 0,-1 0,-24 0,-25 0,-1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09:24.269"/>
    </inkml:context>
    <inkml:brush xml:id="br0">
      <inkml:brushProperty name="width" value="0.05292" units="cm"/>
      <inkml:brushProperty name="height" value="0.05292" units="cm"/>
      <inkml:brushProperty name="color" value="#FF0000"/>
    </inkml:brush>
  </inkml:definitions>
  <inkml:trace contextRef="#ctx0" brushRef="#br0">6300 11385,'50'0,"0"0,24 0,25 0,25 0,124 25,-124 0,75 0,-100 49,25-74,25 50,-50-50,-49 0,49 0,-25 25,1-25,-1 0,-24 0,-1 0,1 24,-25-24,24 0,26 0,-50 0,49 0,0 0,26 0,-51 25,50-25,-49 0,24 0,-24 0,25 0,-26 0,-24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12:39.211"/>
    </inkml:context>
    <inkml:brush xml:id="br0">
      <inkml:brushProperty name="width" value="0.05292" units="cm"/>
      <inkml:brushProperty name="height" value="0.05292" units="cm"/>
      <inkml:brushProperty name="color" value="#FF0000"/>
    </inkml:brush>
  </inkml:definitions>
  <inkml:trace contextRef="#ctx0" brushRef="#br0">15726 9327</inkml:trace>
  <inkml:trace contextRef="#ctx0" brushRef="#br0" timeOffset="973.6728">18554 9227</inkml:trace>
  <inkml:trace contextRef="#ctx0" brushRef="#br0" timeOffset="5113.0604">9550 7764,'-25'0,"50"0,24 0,26 0,24 0,-49 0,49 0,25 0,-25 0,-74 0,49 0,26 0,-51 0,26 0,-51 0,51 0,-26 0,-24 0,25 0,24 0,-49 0,25 0,-26 0,1 0,25 0,-25 0,24 0,1 0,-1 0,26 0,-50 0,24 0,1 0,0 0,-1 0,-24 0,25 0,-26 0,26 0,0 0,-26 0,26 0,-25 0,24 0,1 0,24 0,-49 0,50 0,-1 0,-49 0,49 0,-49 0,25 0,-1 0,-24 0,50 0,-26 0,-24 0,25 0,24 0,-49 0,0 0,24 0,-24 0,25 0,-26 0,1 0,0 0,25 0,-1 0,-24 0,0 0,0 0,-1 0,1 0,0 0</inkml:trace>
  <inkml:trace contextRef="#ctx0" brushRef="#br0" timeOffset="7358.4289">16123 7913,'25'0,"24"0,26 0,-1 0,1-25,-1 25,1 0,24 0,-25 0,-49 0,0 0,49 0,-24 0,-1 0,1 0,0 0,24 0,-24 0,49-25,0 25,-25 0,26 0,-1 0,-49 0,49 0,-25 0,25 0,-24 0,24 0,-25 0,1 0,-1 0,-24 0,24 0,26 0,-26 25,-24-25,49 0,0 25,-25-25,50 0,25 24,-74-24,24 0,0 25,-49-25,24 25,1-25,-1 0,25 0,0 0,-24 0,49 0,49 0,-123 0,74 0,50 0,49 0,-49 0,-1 0,26 0,-125 0,100 0,-75 0,-25 0,1 0,-26 0,26-25,-50 25,24 0,-24 0,25 0,24 0,-49 0,49 0,-24 0,24 0,-49 0,0 0,0 0,24 0,-24 0,0 0</inkml:trace>
  <inkml:trace contextRef="#ctx0" brushRef="#br0" timeOffset="11522.9614">8086 5606,'25'0,"50"-25,24 25,-25 0,50 0,25 0,-25 0,0 0,-25 0,1 0,-51 0,26 0,-26 0,26 0,-51 0,1 0,25 0,-25 0,24 0,1 0,-25 0,24 0,26 0,-1 0,-49 0,49 0,1 0,-26 0,26 0,-1 0,1 0,-26 0,26 0,-26 0,26 0,-1 0,-49 0,24 0,-24 0,0 0,25 0,-1 0,1 0,24 0,-24 0,-25 0,24 0,1 0,-25 0,-1 0,1 0,0 0,0 0,0 0,0 0,-1 0,1 0,0 0,0 0,0 0,-1 0,1 0,0 0,25 0,-26 0,26-25,0 25,24 0,-24 0,24 0,-49 0,24 0,26 0,-26 0,-24 0,25 0,-1 0,1 0,-25 0</inkml:trace>
  <inkml:trace contextRef="#ctx0" brushRef="#br0" timeOffset="16156.2542">18777 5383,'25'0,"25"0,-26 0,1 0,50 24,-26-24,-24 0,0 0,0 0,-1 0,26 0,0 0,-1 0,1 0,-25 0,24 0,26 25,-1-25,1 0,24 25,-74-25,74 0,-25 0,1 0,-51 0,51 0,-50 25,-1-25,1 0,0 0,0 0,24 25,-24-25,0 0,0 0,0 0,-1 0,1 0,0 0,-25 24,25-24</inkml:trace>
  <inkml:trace contextRef="#ctx0" brushRef="#br0" timeOffset="22012.1558">6573 13940,'25'25,"25"-25,-26 0,51 0,-1 0,-24 0,49 0,0 0,-49 0,0 0,24 0,25 0,-49 0,-25 0,24 0,1 0,-25 0,24 0,-24 0,0 0,0 0,24 0,1 0,-25 0,-1 0,26 0,-25 0,0 0,-1 0,1 0,25 0,-25 0,0 0,-1 0,1 0,0 0,-50 25,-24-25,24 25,0-25,-25 24,1 1,24 0,-25 0,1-25,24 0,0 25,-25-1,26 1,-1-25,0 0,0 0,0 25,1-25,-26 25,25 0,-24-1,24-24,-25 0,1 25,-26-25,26 25,24-25,-25 25,-24-25,49 0,0 25,-24-25,24 0,0 0,0 0,0 0,-24-25,49 0,-25 25,-25-25,25 0,25 1,-24 24,24-25,24 25,51-25,-50 25,24 0,1-25,-25 25,49 0,-24-25,-1 25,-24 0,0 0,0 0,24-24,-24 24,0 0,0 0,0 0,24 0,-24 0,49 0,-24 0,-25 0,0 0,24 0,1 0,-1 0,1 0,0 0,-1 0,1 0,-25 0,24 0,-24 24,0-24,-25 25,0 0,0 0,-25 0,0-25,0 24,1-24,-1 0,0 25,0-25,0 25,1-25,-1 0,0 0,0 0,0 0,-24 0,-26 0,51 0,-51 0,26 0,-1-25,0 25,1-25,24 25,0 0,0-24,1 24,24-25,0 0,0 0,24 25,1 0,50 0,-26 0,-24 0,25 0,-26 0,26 0,-25 0,0 0,-1 0,1 0,-25 25,-25-25,1 0</inkml:trace>
  <inkml:trace contextRef="#ctx0" brushRef="#br0" timeOffset="28412.1023">3026 9153,'0'50,"0"24,0-49,0 99,0-75,0 51,0-1,0-50,-25 26,25-26,-24-24,24 0,0 0,0 0,0 24,0 1,-25 24,0 1,0-26,25 26,-25-1,1 1,-1-26,25 1,-25-1,0 1,25-25,-25 49,25-24,0 24,0-49,0 49,0-24,-24-50,24 25,0 24,0 1,0-25,-25 0,25 24,0-24,0 0,-25 25,25-26,0 1,0 25,0-1,0 1,0-25,0 24,0 1,0 0,0-1,0 1,0-1,0-24,0 0,0 25,0-1,0-24,0 0,0 0,0-1,25-24,-25 50,25-25,-1-25,1 50,-25-26,25-24,0 0,0 25,-1 0,1 0,0-25,0 25,0-1,-1-24,1 25,25-25,-25 25,24 0,-24 0,0-25,0 24,24-24,1 0,-25 25,24-25,26 25,-51-25,26 0,24 25,-49-25,50 25,-26-25,1 0,0 0,-26 0,26 0,-25 0,0 0,24 0,1 0,-25 0,49 0,-49 0,0 0,49 0,0 0,1 0,-26 0,26 0,-50 0,-1 0,51 0,-26 0,-24 0,25 0,24 24,-49-24,0 25,0-25,0 0,-1 0,1 0,25 0,-1 0,-24 0,0 0,25 0,-26 0,51 0,-26 0,-24 0,25 0,-1 0,-24 0,25 0,-1 0,1 0,-25 0,0 0,24 0,26 0,-26 0,-24 0,50 0,-1 0,-24 0,24 0,25 0,-24 0,-26 0,26 0,-1 0,-24 0,-1 0,1 0,24 0,-24 0,24 0,1 0,-50 0,49-25,0 25,1 0,-26 0,26 0,-1 0,-24 0,49 0,0 0,0 0,-24 0,-26 0,51 0,-26 0,25 0,-74 0,50-24,24 24,-25 0,-49 0,49 0,-24 0,24 0,-49 0,50 0,-1 0,-24 0,24 24,25-24,1 0,-1 0,0 0,-25 0,75 0,-99 0,24 25,25-25,-24 0,-26 0,51 0,-51 0,51 25,-1-25,25 25,-50-25,75 25,0-25,-124 24,74-24,0 0,100 0,-175 0,76 25,-1 0,0-25,0 25,25-25,-49 25,24-1,25-24,-75 0,51 0,-1 25,-49-25,24 0,25 0,-24 0,24 0,25 25,-25-25,-74 0,99 0,-25 0,0 0,-24 0,24 0,-25 0,1 0,24 0,0 0,-24 25,24-25,-25 0,75 25,-99-25,49 0,75 0,-125 0,1 0,49 0,-25 0,-24 0,24 0,1 0,-1 0,-24 0,24 0,25 0,-24 0,-25 0,24 0,0 0,26 0,-76 0,76 0,-26 0,0 0,-24 0,24 0,1-25,24 25,-74 0,49-25,1 25,-26 0,-24 0,50 0,-1 0,-24 0,24 0,-24 0,24 0,0 0,1-25,-26 25,51 0,-1-25,0 25,0 0,1 0,-26 0,-24 0,74 0,-25 0,149 0,-199 0,75-24,-49 24,-1 0,-24 0,0-25,24 25,0-25,-24 25,24 0,-24-25,-25 25,0 0,49-25,-49 25,0-49,49 49,-49-25,24 0,-24 25,0-49,0 49,-25-25,25 25,-1-25,-24 0,25 0,0-24,0 24,-25 0,25-24,-1 24,1-50,0 26,0-26,-25 50,25-24,0-50,-1-1,-24 26,25 0,0 24,-25-24,0-1,25 1,-25 24,0 1,25-26,-25 1,0 49,0-25,24 1,-24-1,0 0,0-24,0 0,0 24,0 0,0-24,-24 0,24 49,-25-50,0 1,0 0,0 49,1-25,-26-24,0-1,1 26,-1-26,-24 26,24-1,-24 0,49 26,-50-26,26 0,-26 26,1-1,0-25,24 50,-49-49,0 24,49 0,0 0,-49 0,25-24,-50 24,49 0,-24 0,25 25,-26-49,1 49,25-25,24 0,-49 0,0 1,24 24,1-25,-1 0,26 25,-50 0,-1-25,1 0,-74 25,-51-24,150 24,-149 0,49-25,75 25,-50 0,0-25,-74-25,24 50,51 0,-51-25,-24 25,0 0,99 0,-124 0,74 0,50 0,-99 0,0 0,148 0,-99 0,1 0,-1 0,50 0,-25 0,100 0,-50 0,24 0,-49 0,50 0,49 0,-74 0,-1 0,26 0,-25 0,74 0,-99 0,-25 0,100 25,-100-25,-50 0,150 0,-100 0,0 0,25 0,74 0,-24 0,0 0,-1 0,50 0,-49 0,24 0,1 0,24-25,-50 25,51 0,-26 0,0 0,26 0,-51 0,50 0,1 0,-51 0,26 0,-26 0,1 0,-1-24,26 24,-26 0,1 0,-25 0,49 0,-24 0,-1 0,1-25,-25 25,49 0,-24 0,24 0,25 0,-49 0,-1 0,26 0,-50 0,49 0,-25 0,-24 0,25 0,-1 0,-24 0,25 0,24 0,-24 0,-1 0,51 0,-26 0,-24 0,-1-25,50 25,-74 0,50 0,-51 0,51 0,-26 0,1 0,-25 0,49 0,-24 0,-1 0,1 0,24 0,-49 0,49 0,26 0,-76 0,51 0,24 0,0 0,-25 0,-24 0,49 0,-24 0,-26 0,26 0,-26 0,26 0,-1 0,-24 0,-1 0,1 25,49-25,-25 0,1 0,24 0,-25 0,1 0,-1 0,-24 0,49 0,-50 0,26 0,-1 25,-24-25,-1 0,26 24,-1-24,-24 0,24 0,25 25,1-25,-1 0,0 0,-25 25,26-25,-1 0,0 0,0 25,0-25,1 0,24 25,-25-25,0 0,0 0,0 25,1-25,-1 0,0 0</inkml:trace>
  <inkml:trace contextRef="#ctx0" brushRef="#br0" timeOffset="30411.2648">10716 8855,'-25'0,"0"25,0-25,0 50,1-26,-26 1,50 0,-25 0,0 25,1-50,-1 24,25 1,-25-25,25 25,25-25,24 25,1-25,0 0,24 0,-49 0,24 0,26 25,-1-25,-24 0,-1 0,1 24,-25-24,0 0,-1 0,1 0,-50-24,1-1,-1-25,0 25,25 1,-25-1,0 0,25 0,-24 25,24-25,-25 0,25 1,0-1,-25 25,0 0,25-25</inkml:trace>
  <inkml:trace contextRef="#ctx0" brushRef="#br0" timeOffset="45581.5612">7813 16942,'25'0,"0"0,0 0,0 0,-1 0,1 0,0 0,25 0,-1 0,-24 0,25 0,-1 0,-24 0,25 0,-1 0,1 0,-25 0,0 0,24 0,-24 0,0 0,0 0,-1 0,1 0,0 0,25 0,-26 0,51 0,-26 0,26 0,-26 0,1 0,0 0,-25 0,24 0,1 0,-25 0,-1 0,-24-25,25 25,0 0,0 0,24 0,-24 0,25 0,-1-25,1 25,-25 0,0 0,-1 0,1 0,0 0,0 0,0 0,-1 0,-24-25,50 25,-25 0,0-25,-1 25,1 0,0 0,0-24,0 24,-1 0,1 0</inkml:trace>
  <inkml:trace contextRef="#ctx0" brushRef="#br0" timeOffset="49636.9902">11534 17190,'25'0,"0"0,0 0,24 0,26 0,-51 0,1 0,25 0,-1 0,1 0,-25 0,24 24,1-24,-50 25,25-25,24 0,-24 0,0 0,25 0,24 0,-24 0,-1 0,-24 0,0 0,0 0,0 0,-1 0,26 0,0 0,-26 0,1 0,50 0,-26 0,1 0,-1 0,1 0,-50-25,50 25,-1-24,1 24,24 0,-24 0,0 0,-50-25,24 25,26-25,-25 25,0 0,-1 0,1 0,25-25,-25 25,24 0,-24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2-10-27T06:14:20.845"/>
    </inkml:context>
    <inkml:brush xml:id="br0">
      <inkml:brushProperty name="width" value="0.05292" units="cm"/>
      <inkml:brushProperty name="height" value="0.05292" units="cm"/>
      <inkml:brushProperty name="color" value="#FF0000"/>
    </inkml:brush>
  </inkml:definitions>
  <inkml:trace contextRef="#ctx0" brushRef="#br0">18281 9401,'25'0,"0"0,24 0,1 0,-25 0,49 0,-24 0,24 0,1 0,-1 0,0 0,1 0,-26 0,26 0,-50 0,24 0,1 0,-1 0,1 0,0 0,24 0,-49 0,49 0,-24 0,0 0,-1 0,1 0,-1 0,-24 0,0 0,0 0,0 0,-1 0,1 0,0 0,25-25,-1 25,1 0,-1 0,1 0,-25 0,24 0,26 0,-50 0,24 0,1 0,-1 0,26 0,-1 0,-49 0,50 0,-1 0,0 0,-24 0,-25 0,24 0,-24 0,50 0,-26 0,-24 0,25 0,24 0,-24 0,24 0,0 0,1 0,-26 0,26 0,-25 0,-1 0,1 0,24 0,-49 0,25 0,24 0,-49 0,24 0,1 0,-25 0,24 0,-24 0,0 0,0 0,24 0,1 0,-25 0,0 0,-1 0,1 0,25 0,-25 0,-1 0,51 0,-25 0,-26 0,1 0,25 0,-25 0,24 0,1 0,-1 0,26-25,-1 25,-24 0,-1 0,26 0,-1-24,-24 24,-25 0,-1 0,1 0,0 0,0 0,0 0,-1 0,1 0,0 0,0 0,24 0,-49-25,50 25,-25 0,0 0,0 0,-1 0,26 0,0 0,-26 0,26 0,0 0,-26 0,1 0,25 0,-25 0,24 0,26-25,-26 25,1 0,-25 0,24 0,-24 0,0 0,0 0,-1 0,1 0,0 0,0 0,0 0,-1 0,1 0,0 0,0 0,0 0,0 0,-1 0,1 0,0 0,0 0,0 0,-1 0,1 0,0 0,25 0,-26 0,1 0,0 0,25 0,-1 0,-24 0,0 0,24 0,-24 0,25 0,-25 0,-1 0,26 0,-25 0</inkml:trace>
  <inkml:trace contextRef="#ctx0" brushRef="#br0" timeOffset="5060.0381">24507 9203,'0'0,"0"-25,-25 25,0 49,1-24,-1 0,0 0,0 0,0-1,1 1,-1 0,0 0,-25 0,26 24,-1-24,-25 0,25 24,-24 1,-1-25,50 0,-25-25,1 24,-1 1,50-25,24 0,-24 0,49 0,-49 0,25 25,49-25,-49 0,-26 0,1 0,0 0,0 0,0 0,-1 0,1 0,0 0,0 0,24 0,-24 0,0 0,0 0,0 0,-1 0,1 0,0 0,0 0,0 0,-1 0,1 0,0 0,-25-25,0 0,0-24,0 24,0-25,0 26,-25 24,25-25,-25-25,25 25,-24 1,24-1,-25 25,25-25,0 0,-25 25,25-25,0 1,0-1,-25 0,25 0,-25 25,25-25,-24 1,24-1,-25 25,25-25,-25 25,0 0,0 0,25 25,-24-25,24 25,-25-25,25 24,-25-24,25 25,-25-25,25 25,-25 0,1 0,-1-25,0 24,0 1,25 0,-25-25,1 25,-1 0,25-1,-25-24,0 0,25 25,-25 0,1-25,-1 0,25 25,0 0,-25-25,25 24,-25-24,25 25,-25-25,25 25,-24 0,-1-25,0 25,25-1,-25 1,0-25,25 25,0 0,25-25,0 0,25 0,-26 0,26 0,0 0,-26 0,26 0,0 0,-26 0,1 0,25-25,-25 25,-1 0,1 0,0 0,0 0,-25-25,25 25,-1 0,1 0,0 0,0 0,0 0,-1 0,1 0,0 0,0 0,0 0,24 0,-49-25,25 25,0 0,0 0,-25-24,0-1,0-25,0 25,0 1,0-1,-25 0,25 0,0 0,0 1,-25-1,25 0,0 0,-25 25,25-25,0 1</inkml:trace>
  <inkml:trace contextRef="#ctx0" brushRef="#br0" timeOffset="9522.529">27136 12750,'25'0,"25"0,-25 0,-1 0,26 0,-25 0,24 0,1 0,-25-25,24 25,-49-25,50 25,0 0,-26 0,26 0,-25 0,0-25,24 25,-24 0,25 0,-1 0,-24 0,49-25,1 25,-25-24,-26 24,51 0,-1-25,1 25,-26-25,1 25,24-25,-49 25,25-25,-1 25,-24 0,0 0,24 0,-24 0,25 0,-25 0,-1 0,51 0,-26 0,26 0,-25 0,-1 0,1 0,-25 0,24-24,1 24,-25 0,24 0,1-25,-25 25,-1 0,1 0,0 0,0 0,0 0,-1 0,1 0,0 0,0 0,-25 25,25-25,-1 0,1 0,0 0</inkml:trace>
  <inkml:trace contextRef="#ctx0" brushRef="#br0" timeOffset="15856.1169">23788 9327,'49'0,"-24"0,0 0,49 0,1 24,24 1,0-25,0 25,-49-25,24 0,26 25,-51-25,1 0,-1 0,-24 0,0 0,0 0,0 0,-1 0,1 0,0 0,25 0,-25 0,24 0,1 0,24 0,-24 25,-25-25,24 0,1 0,-25 0,24 0,-24 0,0 0,0 0,-1 0,1 0</inkml:trace>
  <inkml:trace contextRef="#ctx0" brushRef="#br0" timeOffset="25951.0401">27434 12700,'50'0,"-26"0,26 0,-25 0,0 0,-1 0,1 0,0 0,0 0,0 0,-1 0,1 0,0 0,0 0,0 0,-1 0,1 0,0 0,0 0,0 0,-1 0,1 0,0 0,0 0,0 0,0 0,-1 0,1 0,0 0,0 0,0 0,24 0,1 0,-25 0,-1 0,1 0,0 0,0 0,24 0,-24 0,0 0,0 0,0 0,-1 0,1 0,0 0,0 0,0 0,-1 0,1 0,0 0,0 0,0 0,-1 0,1 0,0 25,25-25,-26 0,51 0,-50 25,24-25,-24 24,25-24,-25 0,-1 0,1 0,0 0,0 0,0 0,-1 0,1 0,0 0,25 0,-26 0</inkml:trace>
  <inkml:trace contextRef="#ctx0" brushRef="#br0" timeOffset="29208.7107">5829 10071,'-25'0,"50"0,25 0,49 25,-25-25,26 0,48 24,1 1,-50 0,-24-25,74 0,-50 25,-25-25,26 0,-1 0,-25 0,25 0,-49 0,24 0,1 0,24 0,-49 0,24 0,0 0,26 25,-76-25,76 0,24 24,-50-24,50 0,25 0,-75 0,26 25,73-25,-123 0,49 0,25 0,-99 0,49 25,50-25,-74 0,24 0,1 0,-26 0,51 0,-26 0,25 0,-24 0,24 0,-25 0,1 0,-1 0,1 0,-1 0,25 0,-24 0,-1 0,75 0,-75 0,25 0,25 0,-24 0,24 0,49 0,-123 0,49 0,25-25,-49 25,-1 0,-49 0,24 0,-24 0,0 0,25 0</inkml:trace>
  <inkml:trace contextRef="#ctx0" brushRef="#br0" timeOffset="30923.8298">22101 13494,'0'0,"-25"0,0 0,50 0,0 0,0 0,49 0,-24 0,24 0,-24 0,24 25,1-25,24 0,-25 0,1 0,24 0,0 0,-24 24,-1-24,0 0,26 0,-51 0,26 0,-51 25,26-25,24 0,-24 0,0 0,-1 0,-24 0,0 25,24-25,-24 0,25 0,0 0,-26 0,26 0,0 0,-26 0,51 0,-26 25,-24-25,0 0,0 0,0 0,-25 25,24-25,1 0</inkml:trace>
  <inkml:trace contextRef="#ctx0" brushRef="#br0" timeOffset="32914.0689">5581 14312,'50'0,"-1"0,26 25,-26 0,26 0,24-25,0 25,-24-1,24 1,-50-25,26 0,-1 0,-49 0,0 0,0 0,-1 0,1 0,25 0,-25 0,24 0,1 0,-25 0,-1 0,26 0,25 0,-1 0,-24 0,-1 0,1 0,-1 0,-24 0,25 0,-25 0,-1 0,-24 25</inkml:trace>
  <inkml:trace contextRef="#ctx0" brushRef="#br0" timeOffset="41201.6349">18579 9252,'-25'0,"75"0,24 0,50 0,0-25,25 25,24 0,1 0,25 0,24 0,-99 0,99 0,25 0,-174 0,100 0,-75 0,-24 0,-1 0,1 0,-51 0,51 0,-26 0,1 25,24-25,-24 0,24 25,1-25,-1 0,-49 25,74 0,-24-25,-50 0,24 0,1 0,-1 0,-24 0,0 0,0 0,24 0,-24 0,25 0,-1 0,1 0,24 0,1 0,-1 0,-24 0,24 0,-49 0,0 0,49 0,-24 0,-25 0,0 0,24 0,-24 0,25 0,-26 0,26 0,0 0,-26-25,1 25,0 0,0-25,0 25,-1 0,1-25,0 0,-25-24,25 24,-25 0,0-24,0 24,0 0,0 0,0 0,-25 0,25 1,-25-1,-24 0,49 0,-50-24,0 24,1 0,24 25,0-25,-24 0,24 1,-25-1,1 0,-1 25,0-25,-24 0,49 1,-49-1,24 0,0 25,-24-25,24 0,-24 1,0 24,-26-25,-24 0,50 0,-25 0,-25 25,24-24,-48-1,24 25,24 0,1-25,25 25,-1 0,-24 0,25 0,-1 0,-24 0,74 0,-49 0,24 0,1 0,-51 0,26 0,0 0,-26 0,51 25,-50-25,-1 25,26-25,-25 24,-1-24,51 25,-50-25,24 25,-24 0,74-25,-24 25,-1-25,-24 49,49-49,-50 25,51 0,-26 24,25-24,0 0,-24 0,-1 24,50-24,-25 0,1 0,-1 49,0-24,25-25,-25 24,25 26,0-1,0-24,25-1,0-24,0 25,49-25,-49-1,49 26,25-25,1 24,-1-24,74 0,51 0,-125 0,174 24,-100-24,1-25,49 25,25 24,-124-49,100 25,-1-25,74 0,-123 0,-50 0,50 0,-50 0,49 0,75 0,-74 0,-25 0,99 0,-74 0,-50 0,49 0,75 0,-173 0,123 0,-74 0,-49 0,24 0,0-25,-49 25,-1 0,-24-24,25 24,-50-25,49 0,-24 25,0-25,24 0,26 1,-25-26,-1 0,1 26,24-1,-24-25,49 25,-74 1,0-1,-1 25,1-25,0 0,0 25,0-25,-1 1,1-1,0 0,-25 0,25 0,0 1,-25-26,0 25,0 0,0 0,0 1,0-26,0 0,-25 26,0-26,0 0,0 1,1-1,-1 25,-25-24,25 49,1-50,-26 1,-24 24,-1 0,1 0,-1 0,1 1,49-1,-74 0,-25 0,74 25,-49 0,-50-25,75 25,-50 0,-50 0,125 0,-150 0,75 0,0 0,-25 0,50 25,25-25,-26 25,26-25,0 0,24 0,25 0,0 0,1 0,-1 0</inkml:trace>
  <inkml:trace contextRef="#ctx0" brushRef="#br0" timeOffset="50585.236">6871 11782,'25'0,"0"0,-1 0,26 25,-25-25,24 0,-24 0,0 0,25 0,-1 0,-24 0,0 0,0 0,-1 0,1 0,0 0,0 0,0 0,-1 0,1 0,0 0,0 0,0 0,24 0,-24 0,0 0,0 0,-1 0,1 0,0 0,0 0,24 0,1 0,-25 0,0-25,-1 25,1 0,0 0</inkml:trace>
  <inkml:trace contextRef="#ctx0" brushRef="#br0" timeOffset="58662.5275">15553 4192,'24'0,"51"0,-26 0,26 0,-1 0,-24 0,49 0,-25 0,-24 0,0 0,-26 0,1 0,0 0,25 0,-26 0,26 0,25 0,-1 0,0 0,26 0,24 0,-25 0,-50 0,75 0,-24 0,-76 0,100 0,-99 0,50 0,-26 0,26 0,-26 0,-24 0,25 0,-1 0,-24 0,25 0,-1 0,-24 0,25 0,-1 0,-24 0,0 0,0 0,24 0,1 0,-25 0,0 0,24 0,-24 0,49 0,-24-25,-25 25,24 0,1 0,-25 0,0 0,24 0,-24 0,25 0,-25 0,24 0,-24 0,0 0,24-25,-24 25,0 0,0 0,0 0,-1 0,1 0,0 0,0 0,0 0,-1 0,1 0,0 0,0 0,24 0,-24-24,0 24,49 0,-24 0,0 0,-1 0,26 0,-26 0,26 0,-26 0,26 0,-50 0,24 0,-24 0,0 0,0 0,-1 0,1 0,0 0,0 0,0 0,-1 0,1 0,0 0,0 0,0 0,-1 0,1 0,0 0</inkml:trace>
  <inkml:trace contextRef="#ctx0" brushRef="#br0" timeOffset="69044.6688">15627 13717,'-25'0,"50"0,0 0,0 0,-1 0,1 0,0 0,0 0,0 0,-1 0,1 0,25 0,-25 0,-1 0,1 0,0 0,0 0,0 0,-1 0,1 0,0 0,0 0,0 0,-1 0,1 0,25 0,24 0,-49 0,50 0,-1 0,0 0,-49 0,50 0,-51 0,1 0,0 0,0 0,0 0,-1 0,1 0,0 0,0 0,0 0,-1 0,1 0,0 0,0 0,0 0,-1 0,26 0,-25 0,24 0,-24 0,0 0,25 0,-26 0,26 0,-25 0,0 0,-1 0,1 0,0 0,0 0,0 0,-25 25,-25 0,0-25,25 24,-25-24,25 25,-25-25,1 0,-1 25,0 0,0 0,-24-25,24 0,-25 24,1-24,24 25,0-25,0 25,0-25,1 0,-1 0,-25 25,1-25,-1 25,0-1,1 1,24 0,-25-25,1 0,24 0,0 0,-24 25,24-25,-25 25,1-25,24 0,0 0,0 0,0 0,0 0,1 0,-1 0,0 0,0 0,0 0,1 0,-1 0,0-25,0 0,-24 0,24 0,0 1,0-1,0 0,25 0,-24 25,24-25,-25 25,25-24,0-1,-25 25,25-25,0 0,-25 0,25 1,0-1,0 0,0 0,0 0,-25 25,25-24,25 24,0 0,25-25,-26 25,26 0,0 0,-1 0,1 0,-1 0,-24 0,25 0,-25 0,24 0,-24 0,25 0,-1 0,-24 0,50 0,-26 0,26 0,-26 0,1 0,-25 0,-1 0,26 0,0 0,-1 0,-24 0,0 0,24 0,-24 0,0 0,25 0,-26 0,1 0,0 0,-25 25,25-25,-25 24,25-24,-25 25,24-25,-24 25,0 0,0 0,0-1,0 1,0 0,0 0,0 0,-24 24,-1-49,0 0,0 25,0 0,1-25,-1 25,0-25,0 0,-24 0,-1 24,25-24,-24 25,24-25,25 25,-25-25,0 0,0 0,1 0,-1 0,-25 25,25-25,1 0,-26 0,0 0,50 25,-24-25,-1 0,0 24,0-24,0 0,1 0,-1 0,0 0,0 0,0 0,0 0,1 0,-26-24,-24-1,49 0,-25 0,1 25,24-25,0 25,0-24,0 24,25-25,-24 25,-1-25</inkml:trace>
  <inkml:trace contextRef="#ctx0" brushRef="#br0" timeOffset="76575.08">7516 13271,'-25'24,"25"1,0 0,-25-25,25 25,0 0,0-1,0 1,-25 0,25 0,-24-25,24 25,0-1,24-24,1 25,0 0,-25 0,25-25,0 0,-1 0,1 0,0 0,0 0,-25 25,25-1,-25 1,24-25,1 0,0 0,0 0,-25-25,25 1,-1-1,-24 0,25 0,-25 0,0 1,25 24,-25-25,0 0,25 0,-25 0,0 1,0-1,0 0,0 0,-25 25,25-25</inkml:trace>
  <inkml:trace contextRef="#ctx0" brushRef="#br0" timeOffset="78832.085">9153 14635,'0'0,"0"25,25-25,0 0,-1 0,1 0,25 0,-1 0,1 0,24 0,50 0,50 0,49 0,-99 0,124 0,-24 0,73 0,1 24,-224-24,150 0,-51 0,-74 0,-24 0,24 0,-25 0,-49 0,25 0,-1 0,26 0,-25 0,49 0,0 0,0 25,25-25,50 0,-1 0,-73 0,73 0,-49-25,-99 25,0 0,0 0,-25-24,25-51</inkml:trace>
  <inkml:trace contextRef="#ctx0" brushRef="#br0" timeOffset="82343.1528">11708 5135,'49'0,"-24"0,0 0,25 0,-1 0,1 0,-25 0,24 0,1 0,-25 0,24 0,-24 0,0 0,0 0,0 0,-1 0,1 0,0 0,0 0,24 0,-24 0,0 0,0 0,0 0,-1 0,1 0,25 0,-50 24,49-24,-24 0,0 0,25 0,-1 0,-24 0,0 0,24 0,-24 0,0 0,0 0,0 0,-1 0,1 0,25 0,-25 0,24 0,-24 0,0 0,0 0,0 0,-1 0,1 0,0 0,0 0,0 0,-1 0,1 0,0 0,25 0,-26 0,1 0,25 0,-25 0,24 0,-24 0,25 0,-1 0,1 0,-1 0,26 0,-50 0,49 0,0 0,-24 0,0 25,-1-25,26 0,-26 0,26 0,-26 25,1-25,-25 0,24 25,-24-25,0 0,0 25,0-25,-1 0,1 0,0 0,25 0,-26 0,26 0,24 24,-49-24,50 0,-26 0,50 25,-49-25,25 25,24-25,-25 0,1 25,-1-25,-24 0,49 0,0 0,-25 0,-24 0,24 0,1 0,-50 0,24 0,1 25,0-25,-26 0,1 0,0 0,0 0,0 0,24 0,-24 0,49 0,1 0,-26 0,26 0,24 0,50 0,-75 0,100 0,-50-25,-74 25,49-25,0 25,0 0,-49 0,24-25,1 25,-51 0,1 0,0 0,0 0</inkml:trace>
  <inkml:trace contextRef="#ctx0" brushRef="#br0" timeOffset="93418.8467">27508 12849,'0'0,"50"0,0 0,-1 0,-24 0,49 0,-24 0,-25 0,0 0,24 0,-24 0,25 0,-1-25,-24 25,0 0,0 0,24 0,1 0,0 0,-1 0,-24 0,0 0,0 0,-1 0,125 0,-74 0,-1 25,0-25,-24 0,0 0,-1 0,-24 0,25 0,-26 0,1 0,25 0,-25 0,0 0,-1 0</inkml:trace>
  <inkml:trace contextRef="#ctx0" brushRef="#br0" timeOffset="96962.4763">18876 9401,'50'0,"24"0,26 0,-1 0,-25 0,75 0,-25 0,99 0,-173 0,99 25,-25-25,-25 0,0 0,25 0,50 0,-100 0,-24 0,74 0,-25 0,-24 0,24 0,-74 0,49 0,0 0,-24 0,24 0,1 0,-1 0,-24 25,-1-25,26 0,-1 0,-24 24,-25-24,49 0,-24 0,-1 0,-24 0,50 0,-51 0,51 0,-26 0,1 0,0 0,-1 0,-24 0,49 0,-24 25,-25-25,49 0,-24 0,24 0,-24 0,24 0,-24 0,24 0,1 25,-1-25,1 0,-26 0,26 25,-1-25,-24 0,-26 0,26 0,0 25,-26-25,1 0,0 0,0 0,0 0,-1 0,26 0,0 0,-1 0,1 0,0 24,-26-24,26 0,-25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B564-F609-4D6A-B7A1-3D4272BF8A56}" type="datetimeFigureOut">
              <a:rPr lang="zh-CN" altLang="en-US" smtClean="0"/>
              <a:t>2022/11/2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BF65F-D44F-4528-A462-40F60C357A5F}" type="slidenum">
              <a:rPr lang="zh-CN" altLang="en-US" smtClean="0"/>
              <a:t>‹#›</a:t>
            </a:fld>
            <a:endParaRPr lang="zh-CN" altLang="en-US"/>
          </a:p>
        </p:txBody>
      </p:sp>
    </p:spTree>
    <p:extLst>
      <p:ext uri="{BB962C8B-B14F-4D97-AF65-F5344CB8AC3E}">
        <p14:creationId xmlns:p14="http://schemas.microsoft.com/office/powerpoint/2010/main" val="415316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应用于：密码学</a:t>
            </a:r>
            <a:endParaRPr lang="en-US" altLang="zh-CN" dirty="0" smtClean="0"/>
          </a:p>
          <a:p>
            <a:r>
              <a:rPr lang="zh-CN" altLang="en-US" dirty="0" smtClean="0"/>
              <a:t>王小云 破译 </a:t>
            </a:r>
            <a:r>
              <a:rPr lang="en-US" altLang="zh-CN" dirty="0" smtClean="0"/>
              <a:t>MD5</a:t>
            </a:r>
            <a:r>
              <a:rPr lang="zh-CN" altLang="en-US" dirty="0" smtClean="0"/>
              <a:t>，</a:t>
            </a:r>
            <a:r>
              <a:rPr lang="en-US" altLang="zh-CN" dirty="0" smtClean="0"/>
              <a:t>SHA-1</a:t>
            </a:r>
            <a:r>
              <a:rPr lang="zh-CN" altLang="en-US" dirty="0" smtClean="0"/>
              <a:t>等密码。</a:t>
            </a:r>
            <a:endParaRPr lang="en-US" altLang="zh-CN" dirty="0" smtClean="0"/>
          </a:p>
          <a:p>
            <a:r>
              <a:rPr lang="zh-CN" altLang="en-US" dirty="0" smtClean="0">
                <a:solidFill>
                  <a:srgbClr val="FF0000"/>
                </a:solidFill>
              </a:rPr>
              <a:t>完美散列函数用于数据一致性校验</a:t>
            </a:r>
            <a:endParaRPr lang="en-US" altLang="zh-CN" dirty="0" smtClean="0">
              <a:solidFill>
                <a:srgbClr val="FF0000"/>
              </a:solidFill>
            </a:endParaRPr>
          </a:p>
          <a:p>
            <a:r>
              <a:rPr lang="en-US" altLang="zh-CN" baseline="0" dirty="0" smtClean="0">
                <a:solidFill>
                  <a:srgbClr val="FF0000"/>
                </a:solidFill>
              </a:rPr>
              <a:t>      </a:t>
            </a:r>
            <a:r>
              <a:rPr lang="zh-CN" altLang="en-US" dirty="0" smtClean="0"/>
              <a:t>数据文件一致性判断，为每个文件计算其散列值， 仅对比其散列值即可得知是否文件内容相同；</a:t>
            </a:r>
          </a:p>
          <a:p>
            <a:endParaRPr lang="zh-CN" altLang="en-US" dirty="0"/>
          </a:p>
        </p:txBody>
      </p:sp>
      <p:sp>
        <p:nvSpPr>
          <p:cNvPr id="4" name="灯片编号占位符 3"/>
          <p:cNvSpPr>
            <a:spLocks noGrp="1"/>
          </p:cNvSpPr>
          <p:nvPr>
            <p:ph type="sldNum" sz="quarter" idx="10"/>
          </p:nvPr>
        </p:nvSpPr>
        <p:spPr/>
        <p:txBody>
          <a:bodyPr/>
          <a:lstStyle/>
          <a:p>
            <a:fld id="{01ADA4E6-DBF2-4B22-AEBC-299FDD4ED234}"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64881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22</a:t>
            </a:fld>
            <a:endParaRPr lang="zh-CN" altLang="en-US"/>
          </a:p>
        </p:txBody>
      </p:sp>
    </p:spTree>
    <p:extLst>
      <p:ext uri="{BB962C8B-B14F-4D97-AF65-F5344CB8AC3E}">
        <p14:creationId xmlns:p14="http://schemas.microsoft.com/office/powerpoint/2010/main" val="211080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A </a:t>
            </a:r>
            <a:r>
              <a:rPr lang="zh-CN" altLang="en-US" dirty="0" smtClean="0"/>
              <a:t>数字分析法 </a:t>
            </a:r>
            <a:endParaRPr lang="zh-CN" altLang="en-US" dirty="0"/>
          </a:p>
        </p:txBody>
      </p:sp>
      <p:sp>
        <p:nvSpPr>
          <p:cNvPr id="4" name="灯片编号占位符 3"/>
          <p:cNvSpPr>
            <a:spLocks noGrp="1"/>
          </p:cNvSpPr>
          <p:nvPr>
            <p:ph type="sldNum" sz="quarter" idx="10"/>
          </p:nvPr>
        </p:nvSpPr>
        <p:spPr/>
        <p:txBody>
          <a:bodyPr/>
          <a:lstStyle/>
          <a:p>
            <a:fld id="{01ADA4E6-DBF2-4B22-AEBC-299FDD4ED234}"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217204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DA4E6-DBF2-4B22-AEBC-299FDD4ED234}"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35951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1ADA4E6-DBF2-4B22-AEBC-299FDD4ED234}" type="slidenum">
              <a:rPr lang="zh-CN" altLang="en-US" smtClean="0">
                <a:solidFill>
                  <a:prstClr val="black"/>
                </a:solidFill>
              </a:rPr>
              <a:pPr/>
              <a:t>66</a:t>
            </a:fld>
            <a:endParaRPr lang="zh-CN" altLang="en-US">
              <a:solidFill>
                <a:prstClr val="black"/>
              </a:solidFill>
            </a:endParaRPr>
          </a:p>
        </p:txBody>
      </p:sp>
    </p:spTree>
    <p:extLst>
      <p:ext uri="{BB962C8B-B14F-4D97-AF65-F5344CB8AC3E}">
        <p14:creationId xmlns:p14="http://schemas.microsoft.com/office/powerpoint/2010/main" val="1034649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6"/>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192000"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7"/>
          <p:cNvSpPr>
            <a:spLocks noChangeArrowheads="1"/>
          </p:cNvSpPr>
          <p:nvPr/>
        </p:nvSpPr>
        <p:spPr bwMode="white">
          <a:xfrm>
            <a:off x="4" y="6350"/>
            <a:ext cx="12192000" cy="2946400"/>
          </a:xfrm>
          <a:prstGeom prst="rect">
            <a:avLst/>
          </a:prstGeom>
          <a:solidFill>
            <a:srgbClr val="1F5281"/>
          </a:solidFill>
          <a:ln w="9525">
            <a:noFill/>
            <a:miter lim="800000"/>
            <a:headEnd/>
            <a:tailEnd/>
          </a:ln>
          <a:effectLst/>
        </p:spPr>
        <p:txBody>
          <a:bodyPr wrap="none" lIns="91406" tIns="45703" rIns="91406" bIns="45703" anchor="ctr"/>
          <a:lstStyle/>
          <a:p>
            <a:pPr defTabSz="1171971">
              <a:defRPr/>
            </a:pPr>
            <a:endParaRPr lang="zh-CN" altLang="en-US" sz="2700">
              <a:solidFill>
                <a:srgbClr val="1F5281"/>
              </a:solidFill>
              <a:ea typeface="宋体" pitchFamily="2" charset="-122"/>
            </a:endParaRPr>
          </a:p>
        </p:txBody>
      </p:sp>
      <p:sp>
        <p:nvSpPr>
          <p:cNvPr id="3" name="Freeform 21"/>
          <p:cNvSpPr>
            <a:spLocks/>
          </p:cNvSpPr>
          <p:nvPr/>
        </p:nvSpPr>
        <p:spPr bwMode="gray">
          <a:xfrm>
            <a:off x="-19050" y="1931988"/>
            <a:ext cx="12211050" cy="2506662"/>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lIns="91406" tIns="45703" rIns="91406" bIns="45703"/>
          <a:lstStyle/>
          <a:p>
            <a:pPr defTabSz="1171971">
              <a:defRPr/>
            </a:pPr>
            <a:endParaRPr lang="zh-CN" altLang="en-US" sz="2700">
              <a:solidFill>
                <a:srgbClr val="1F5281"/>
              </a:solidFill>
              <a:ea typeface="宋体" pitchFamily="2" charset="-122"/>
            </a:endParaRPr>
          </a:p>
        </p:txBody>
      </p:sp>
      <p:sp>
        <p:nvSpPr>
          <p:cNvPr id="4" name="Rectangle 18"/>
          <p:cNvSpPr>
            <a:spLocks noChangeArrowheads="1"/>
          </p:cNvSpPr>
          <p:nvPr/>
        </p:nvSpPr>
        <p:spPr bwMode="white">
          <a:xfrm>
            <a:off x="0" y="4933956"/>
            <a:ext cx="12217400" cy="1941513"/>
          </a:xfrm>
          <a:prstGeom prst="rect">
            <a:avLst/>
          </a:prstGeom>
          <a:solidFill>
            <a:srgbClr val="30A484"/>
          </a:solidFill>
          <a:ln w="9525">
            <a:noFill/>
            <a:miter lim="800000"/>
            <a:headEnd/>
            <a:tailEnd/>
          </a:ln>
          <a:effectLst/>
        </p:spPr>
        <p:txBody>
          <a:bodyPr wrap="none" lIns="91406" tIns="45703" rIns="91406" bIns="45703" anchor="ctr"/>
          <a:lstStyle/>
          <a:p>
            <a:pPr defTabSz="1171971">
              <a:defRPr/>
            </a:pPr>
            <a:endParaRPr lang="zh-CN" altLang="en-US" sz="2700">
              <a:solidFill>
                <a:srgbClr val="1F5281"/>
              </a:solidFill>
              <a:ea typeface="宋体" pitchFamily="2" charset="-122"/>
            </a:endParaRPr>
          </a:p>
        </p:txBody>
      </p:sp>
      <p:sp>
        <p:nvSpPr>
          <p:cNvPr id="5" name="Freeform 19" descr="108a"/>
          <p:cNvSpPr>
            <a:spLocks/>
          </p:cNvSpPr>
          <p:nvPr/>
        </p:nvSpPr>
        <p:spPr bwMode="gray">
          <a:xfrm>
            <a:off x="-6344" y="2046293"/>
            <a:ext cx="12198351" cy="2787651"/>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cstate="print"/>
            <a:srcRect/>
            <a:stretch>
              <a:fillRect/>
            </a:stretch>
          </a:blipFill>
          <a:ln w="57150" cmpd="sng">
            <a:noFill/>
            <a:round/>
            <a:headEnd/>
            <a:tailEnd/>
          </a:ln>
          <a:effectLst/>
        </p:spPr>
        <p:txBody>
          <a:bodyPr lIns="91406" tIns="45703" rIns="91406" bIns="45703"/>
          <a:lstStyle/>
          <a:p>
            <a:pPr defTabSz="1171971">
              <a:defRPr/>
            </a:pPr>
            <a:endParaRPr lang="zh-CN" altLang="en-US" sz="2700">
              <a:solidFill>
                <a:srgbClr val="1F5281"/>
              </a:solidFill>
              <a:ea typeface="宋体" pitchFamily="2" charset="-122"/>
            </a:endParaRPr>
          </a:p>
        </p:txBody>
      </p:sp>
      <p:sp>
        <p:nvSpPr>
          <p:cNvPr id="6" name="Rectangle 20"/>
          <p:cNvSpPr>
            <a:spLocks noChangeArrowheads="1"/>
          </p:cNvSpPr>
          <p:nvPr/>
        </p:nvSpPr>
        <p:spPr bwMode="gray">
          <a:xfrm>
            <a:off x="0" y="4826006"/>
            <a:ext cx="12208933" cy="168275"/>
          </a:xfrm>
          <a:prstGeom prst="rect">
            <a:avLst/>
          </a:prstGeom>
          <a:gradFill rotWithShape="1">
            <a:gsLst>
              <a:gs pos="0">
                <a:srgbClr val="30A484"/>
              </a:gs>
              <a:gs pos="100000">
                <a:srgbClr val="30A484">
                  <a:gamma/>
                  <a:shade val="46275"/>
                  <a:invGamma/>
                </a:srgbClr>
              </a:gs>
            </a:gsLst>
            <a:lin ang="5400000" scaled="1"/>
          </a:gradFill>
          <a:ln w="9525">
            <a:noFill/>
            <a:miter lim="800000"/>
            <a:headEnd/>
            <a:tailEnd/>
          </a:ln>
          <a:effectLst/>
        </p:spPr>
        <p:txBody>
          <a:bodyPr wrap="none" lIns="91406" tIns="45703" rIns="91406" bIns="45703" anchor="ctr"/>
          <a:lstStyle/>
          <a:p>
            <a:pPr defTabSz="1171971">
              <a:defRPr/>
            </a:pPr>
            <a:endParaRPr lang="zh-CN" altLang="en-US" sz="2700">
              <a:solidFill>
                <a:srgbClr val="1F5281"/>
              </a:solidFill>
              <a:ea typeface="宋体" pitchFamily="2" charset="-122"/>
            </a:endParaRPr>
          </a:p>
        </p:txBody>
      </p:sp>
    </p:spTree>
    <p:extLst>
      <p:ext uri="{BB962C8B-B14F-4D97-AF65-F5344CB8AC3E}">
        <p14:creationId xmlns:p14="http://schemas.microsoft.com/office/powerpoint/2010/main" val="6132708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a:prstGeom prst="rect">
            <a:avLst/>
          </a:prstGeom>
        </p:spPr>
        <p:txBody>
          <a:bodyPr lIns="91406" tIns="45703" rIns="91406" bIns="45703"/>
          <a:lstStyle/>
          <a:p>
            <a:r>
              <a:rPr lang="zh-CN" altLang="en-US" smtClean="0"/>
              <a:t>单击此处编辑母版标题样式</a:t>
            </a:r>
            <a:endParaRPr lang="zh-CN" altLang="en-US"/>
          </a:p>
        </p:txBody>
      </p:sp>
      <p:sp>
        <p:nvSpPr>
          <p:cNvPr id="3" name="内容占位符 2"/>
          <p:cNvSpPr>
            <a:spLocks noGrp="1"/>
          </p:cNvSpPr>
          <p:nvPr>
            <p:ph idx="1"/>
          </p:nvPr>
        </p:nvSpPr>
        <p:spPr>
          <a:ln>
            <a:noFill/>
          </a:ln>
        </p:spPr>
        <p:txBody>
          <a:bodyPr/>
          <a:lstStyle>
            <a:lvl1pPr>
              <a:buClrTx/>
              <a:defRPr sz="2600">
                <a:solidFill>
                  <a:srgbClr val="000000"/>
                </a:solidFill>
              </a:defRPr>
            </a:lvl1pPr>
            <a:lvl2pPr>
              <a:defRPr sz="2400">
                <a:solidFill>
                  <a:srgbClr val="000000"/>
                </a:solidFill>
              </a:defRPr>
            </a:lvl2pPr>
            <a:lvl3pPr>
              <a:defRPr sz="2400">
                <a:solidFill>
                  <a:srgbClr val="000000"/>
                </a:solidFill>
              </a:defRPr>
            </a:lvl3pPr>
          </a:lstStyle>
          <a:p>
            <a:pPr lvl="0"/>
            <a:r>
              <a:rPr lang="zh-CN" altLang="en-US" smtClean="0"/>
              <a:t>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14991132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9" y="4406906"/>
            <a:ext cx="10363200" cy="1362076"/>
          </a:xfrm>
          <a:prstGeom prst="rect">
            <a:avLst/>
          </a:prstGeom>
        </p:spPr>
        <p:txBody>
          <a:bodyPr lIns="91406" tIns="45703" rIns="91406" bIns="45703"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9" y="2906713"/>
            <a:ext cx="10363200" cy="1500188"/>
          </a:xfrm>
        </p:spPr>
        <p:txBody>
          <a:bodyPr anchor="b"/>
          <a:lstStyle>
            <a:lvl1pPr marL="0" indent="0">
              <a:buNone/>
              <a:defRPr sz="2400"/>
            </a:lvl1pPr>
            <a:lvl2pPr marL="548707" indent="0">
              <a:buNone/>
              <a:defRPr sz="2100"/>
            </a:lvl2pPr>
            <a:lvl3pPr marL="1097413" indent="0">
              <a:buNone/>
              <a:defRPr sz="1900"/>
            </a:lvl3pPr>
            <a:lvl4pPr marL="1646121" indent="0">
              <a:buNone/>
              <a:defRPr sz="1700"/>
            </a:lvl4pPr>
            <a:lvl5pPr marL="2194829" indent="0">
              <a:buNone/>
              <a:defRPr sz="1700"/>
            </a:lvl5pPr>
            <a:lvl6pPr marL="2743534" indent="0">
              <a:buNone/>
              <a:defRPr sz="1700"/>
            </a:lvl6pPr>
            <a:lvl7pPr marL="3292242" indent="0">
              <a:buNone/>
              <a:defRPr sz="1700"/>
            </a:lvl7pPr>
            <a:lvl8pPr marL="3840949" indent="0">
              <a:buNone/>
              <a:defRPr sz="1700"/>
            </a:lvl8pPr>
            <a:lvl9pPr marL="4389655" indent="0">
              <a:buNone/>
              <a:defRPr sz="1700"/>
            </a:lvl9pPr>
          </a:lstStyle>
          <a:p>
            <a:pPr lvl="0"/>
            <a:r>
              <a:rPr lang="zh-CN" altLang="en-US" smtClean="0"/>
              <a:t>编辑母版文本样式</a:t>
            </a:r>
          </a:p>
        </p:txBody>
      </p:sp>
    </p:spTree>
    <p:extLst>
      <p:ext uri="{BB962C8B-B14F-4D97-AF65-F5344CB8AC3E}">
        <p14:creationId xmlns:p14="http://schemas.microsoft.com/office/powerpoint/2010/main" val="12472057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a:prstGeom prst="rect">
            <a:avLst/>
          </a:prstGeom>
        </p:spPr>
        <p:txBody>
          <a:bodyPr lIns="91406" tIns="45703" rIns="91406" bIns="45703"/>
          <a:lstStyle>
            <a:lvl1pPr>
              <a:defRPr>
                <a:solidFill>
                  <a:srgbClr val="000000"/>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58154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4668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标题幻灯片">
    <p:spTree>
      <p:nvGrpSpPr>
        <p:cNvPr id="1" name=""/>
        <p:cNvGrpSpPr/>
        <p:nvPr/>
      </p:nvGrpSpPr>
      <p:grpSpPr>
        <a:xfrm>
          <a:off x="0" y="0"/>
          <a:ext cx="0" cy="0"/>
          <a:chOff x="0" y="0"/>
          <a:chExt cx="0" cy="0"/>
        </a:xfrm>
      </p:grpSpPr>
      <p:sp>
        <p:nvSpPr>
          <p:cNvPr id="16" name="标题 1"/>
          <p:cNvSpPr>
            <a:spLocks noGrp="1"/>
          </p:cNvSpPr>
          <p:nvPr>
            <p:ph type="title"/>
          </p:nvPr>
        </p:nvSpPr>
        <p:spPr>
          <a:xfrm>
            <a:off x="1295469" y="2124059"/>
            <a:ext cx="10125412" cy="2149607"/>
          </a:xfrm>
          <a:prstGeom prst="rect">
            <a:avLst/>
          </a:prstGeom>
          <a:noFill/>
        </p:spPr>
        <p:txBody>
          <a:bodyPr lIns="91406" tIns="45703" rIns="91406" bIns="45703">
            <a:normAutofit/>
          </a:bodyPr>
          <a:lstStyle>
            <a:lvl1pPr algn="ctr">
              <a:defRPr sz="430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0266826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5" y="1355176"/>
            <a:ext cx="10738212" cy="4867072"/>
          </a:xfrm>
        </p:spPr>
        <p:txBody>
          <a:bodyPr>
            <a:normAutofit/>
          </a:bodyPr>
          <a:lstStyle>
            <a:lvl1pPr algn="just">
              <a:spcBef>
                <a:spcPts val="720"/>
              </a:spcBef>
              <a:spcAft>
                <a:spcPts val="720"/>
              </a:spcAft>
              <a:defRPr sz="2600" b="1" baseline="0">
                <a:solidFill>
                  <a:srgbClr val="000000"/>
                </a:solidFill>
                <a:effectLst/>
                <a:latin typeface="Calibri" panose="020F0502020204030204" pitchFamily="34" charset="0"/>
              </a:defRPr>
            </a:lvl1pPr>
            <a:lvl2pPr algn="just">
              <a:spcBef>
                <a:spcPts val="720"/>
              </a:spcBef>
              <a:spcAft>
                <a:spcPts val="720"/>
              </a:spcAft>
              <a:defRPr sz="2400" b="0" baseline="0">
                <a:solidFill>
                  <a:srgbClr val="000000"/>
                </a:solidFill>
                <a:effectLst/>
                <a:latin typeface="+mn-lt"/>
              </a:defRPr>
            </a:lvl2pPr>
            <a:lvl3pPr algn="just">
              <a:spcBef>
                <a:spcPts val="720"/>
              </a:spcBef>
              <a:spcAft>
                <a:spcPts val="720"/>
              </a:spcAft>
              <a:defRPr sz="2400"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smtClean="0"/>
              <a:t>编辑母版文本样式</a:t>
            </a:r>
          </a:p>
          <a:p>
            <a:pPr lvl="1"/>
            <a:r>
              <a:rPr lang="zh-CN" altLang="en-US" smtClean="0"/>
              <a:t>第二级</a:t>
            </a:r>
          </a:p>
          <a:p>
            <a:pPr lvl="2"/>
            <a:r>
              <a:rPr lang="zh-CN" altLang="en-US" smtClean="0"/>
              <a:t>第三级</a:t>
            </a:r>
          </a:p>
        </p:txBody>
      </p:sp>
      <p:sp>
        <p:nvSpPr>
          <p:cNvPr id="16" name="标题 1"/>
          <p:cNvSpPr>
            <a:spLocks noGrp="1"/>
          </p:cNvSpPr>
          <p:nvPr>
            <p:ph type="title"/>
          </p:nvPr>
        </p:nvSpPr>
        <p:spPr>
          <a:xfrm>
            <a:off x="1477297" y="188341"/>
            <a:ext cx="10234805" cy="648377"/>
          </a:xfrm>
          <a:prstGeom prst="rect">
            <a:avLst/>
          </a:prstGeom>
          <a:noFill/>
        </p:spPr>
        <p:txBody>
          <a:bodyPr lIns="91406" tIns="45703" rIns="91406" bIns="45703">
            <a:normAutofit/>
          </a:bodyPr>
          <a:lstStyle>
            <a:lvl1pPr algn="l">
              <a:defRPr sz="4300"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0042791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9"/>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1" y="3602038"/>
            <a:ext cx="9144000" cy="1655762"/>
          </a:xfrm>
        </p:spPr>
        <p:txBody>
          <a:bodyPr/>
          <a:lstStyle>
            <a:lvl1pPr marL="0" indent="0" algn="ctr">
              <a:buNone/>
              <a:defRPr sz="2400"/>
            </a:lvl1pPr>
            <a:lvl2pPr marL="457095" indent="0" algn="ctr">
              <a:buNone/>
              <a:defRPr sz="2000"/>
            </a:lvl2pPr>
            <a:lvl3pPr marL="914193" indent="0" algn="ctr">
              <a:buNone/>
              <a:defRPr sz="1800"/>
            </a:lvl3pPr>
            <a:lvl4pPr marL="1371287" indent="0" algn="ctr">
              <a:buNone/>
              <a:defRPr sz="1500"/>
            </a:lvl4pPr>
            <a:lvl5pPr marL="1828383" indent="0" algn="ctr">
              <a:buNone/>
              <a:defRPr sz="1500"/>
            </a:lvl5pPr>
            <a:lvl6pPr marL="2285479" indent="0" algn="ctr">
              <a:buNone/>
              <a:defRPr sz="1500"/>
            </a:lvl6pPr>
            <a:lvl7pPr marL="2742576" indent="0" algn="ctr">
              <a:buNone/>
              <a:defRPr sz="1500"/>
            </a:lvl7pPr>
            <a:lvl8pPr marL="3199670" indent="0" algn="ctr">
              <a:buNone/>
              <a:defRPr sz="1500"/>
            </a:lvl8pPr>
            <a:lvl9pPr marL="3656766" indent="0" algn="ctr">
              <a:buNone/>
              <a:defRPr sz="15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0"/>
            <a:ext cx="12192000" cy="6858000"/>
          </a:xfrm>
          <a:prstGeom prst="rect">
            <a:avLst/>
          </a:prstGeom>
        </p:spPr>
      </p:pic>
    </p:spTree>
    <p:extLst>
      <p:ext uri="{BB962C8B-B14F-4D97-AF65-F5344CB8AC3E}">
        <p14:creationId xmlns:p14="http://schemas.microsoft.com/office/powerpoint/2010/main" val="38636759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 y="0"/>
            <a:ext cx="12190954" cy="6858588"/>
          </a:xfrm>
          <a:prstGeom prst="rect">
            <a:avLst/>
          </a:prstGeom>
        </p:spPr>
      </p:pic>
      <p:sp>
        <p:nvSpPr>
          <p:cNvPr id="9" name="Title 1"/>
          <p:cNvSpPr>
            <a:spLocks noGrp="1"/>
          </p:cNvSpPr>
          <p:nvPr>
            <p:ph type="title"/>
          </p:nvPr>
        </p:nvSpPr>
        <p:spPr/>
        <p:txBody>
          <a:bodyPr/>
          <a:lstStyle/>
          <a:p>
            <a:r>
              <a:rPr lang="en-US" altLang="zh-CN" smtClean="0"/>
              <a:t>Click to edit Master title style</a:t>
            </a:r>
            <a:endParaRPr lang="zh-CN" altLang="en-US"/>
          </a:p>
        </p:txBody>
      </p:sp>
      <p:sp>
        <p:nvSpPr>
          <p:cNvPr id="10"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11" name="Date Placeholder 3"/>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12" name="Footer Placeholder 4"/>
          <p:cNvSpPr>
            <a:spLocks noGrp="1"/>
          </p:cNvSpPr>
          <p:nvPr>
            <p:ph type="ftr" sz="quarter" idx="11"/>
          </p:nvPr>
        </p:nvSpPr>
        <p:spPr/>
        <p:txBody>
          <a:bodyPr/>
          <a:lstStyle/>
          <a:p>
            <a:endParaRPr lang="zh-CN" altLang="en-US"/>
          </a:p>
        </p:txBody>
      </p:sp>
      <p:sp>
        <p:nvSpPr>
          <p:cNvPr id="18"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
        <p:nvSpPr>
          <p:cNvPr id="19" name="Rectangle 4"/>
          <p:cNvSpPr/>
          <p:nvPr userDrawn="1"/>
        </p:nvSpPr>
        <p:spPr>
          <a:xfrm>
            <a:off x="319020" y="368489"/>
            <a:ext cx="11520000" cy="612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userDrawn="1"/>
        </p:nvSpPr>
        <p:spPr>
          <a:xfrm>
            <a:off x="10697254" y="6306442"/>
            <a:ext cx="972000" cy="324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Slide Number Placeholder 5"/>
          <p:cNvSpPr txBox="1"/>
          <p:nvPr userDrawn="1"/>
        </p:nvSpPr>
        <p:spPr>
          <a:xfrm>
            <a:off x="11153644" y="6269676"/>
            <a:ext cx="5400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6F9FB9-CEB1-457A-B993-A1A76D83EC0F}" type="slidenum">
              <a:rPr lang="zh-CN" altLang="en-US" sz="2200" smtClean="0">
                <a:solidFill>
                  <a:srgbClr val="404040"/>
                </a:solidFill>
                <a:latin typeface="Times New Roman" panose="02020603050405020304" pitchFamily="18" charset="0"/>
                <a:cs typeface="Times New Roman" panose="02020603050405020304" pitchFamily="18" charset="0"/>
              </a:rPr>
              <a:t>‹#›</a:t>
            </a:fld>
            <a:endParaRPr lang="zh-CN" altLang="en-US" sz="2200" dirty="0">
              <a:solidFill>
                <a:srgbClr val="404040"/>
              </a:solidFill>
              <a:latin typeface="Times New Roman" panose="02020603050405020304" pitchFamily="18" charset="0"/>
              <a:cs typeface="Times New Roman" panose="02020603050405020304" pitchFamily="18" charset="0"/>
            </a:endParaRPr>
          </a:p>
        </p:txBody>
      </p:sp>
      <p:sp>
        <p:nvSpPr>
          <p:cNvPr id="22" name="TextBox 14"/>
          <p:cNvSpPr txBox="1"/>
          <p:nvPr userDrawn="1"/>
        </p:nvSpPr>
        <p:spPr>
          <a:xfrm>
            <a:off x="10671003" y="6244741"/>
            <a:ext cx="716367" cy="400110"/>
          </a:xfrm>
          <a:prstGeom prst="rect">
            <a:avLst/>
          </a:prstGeom>
          <a:noFill/>
        </p:spPr>
        <p:txBody>
          <a:bodyPr wrap="square" rtlCol="0">
            <a:spAutoFit/>
          </a:bodyPr>
          <a:lstStyle/>
          <a:p>
            <a:r>
              <a:rPr lang="en-US" altLang="zh-CN" sz="2000" dirty="0" smtClean="0">
                <a:solidFill>
                  <a:srgbClr val="404040"/>
                </a:solidFill>
                <a:latin typeface="Times New Roman" panose="02020603050405020304" pitchFamily="18" charset="0"/>
                <a:cs typeface="Times New Roman" panose="02020603050405020304" pitchFamily="18" charset="0"/>
              </a:rPr>
              <a:t>Page </a:t>
            </a:r>
            <a:endParaRPr lang="zh-CN" altLang="en-US" sz="2000" dirty="0">
              <a:solidFill>
                <a:srgbClr val="404040"/>
              </a:solidFill>
              <a:latin typeface="Times New Roman" panose="02020603050405020304" pitchFamily="18" charset="0"/>
              <a:cs typeface="Times New Roman" panose="02020603050405020304" pitchFamily="18" charset="0"/>
            </a:endParaRPr>
          </a:p>
        </p:txBody>
      </p:sp>
      <p:sp>
        <p:nvSpPr>
          <p:cNvPr id="23" name="Rounded Rectangle 7"/>
          <p:cNvSpPr/>
          <p:nvPr userDrawn="1"/>
        </p:nvSpPr>
        <p:spPr>
          <a:xfrm>
            <a:off x="11656146" y="1471253"/>
            <a:ext cx="360000" cy="360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9"/>
          <p:cNvSpPr txBox="1"/>
          <p:nvPr userDrawn="1"/>
        </p:nvSpPr>
        <p:spPr>
          <a:xfrm>
            <a:off x="11697647" y="1600204"/>
            <a:ext cx="276999" cy="3456709"/>
          </a:xfrm>
          <a:prstGeom prst="rect">
            <a:avLst/>
          </a:prstGeom>
          <a:noFill/>
        </p:spPr>
        <p:txBody>
          <a:bodyPr vert="eaVert" wrap="square" lIns="0" tIns="0" rIns="0" bIns="0" rtlCol="0">
            <a:spAutoFit/>
          </a:bodyPr>
          <a:lstStyle/>
          <a:p>
            <a:r>
              <a:rPr lang="zh-CN" altLang="en-US" sz="1800" kern="1200" dirty="0" smtClean="0">
                <a:solidFill>
                  <a:srgbClr val="404040"/>
                </a:solidFill>
                <a:latin typeface="微软雅黑" panose="020B0503020204020204" pitchFamily="34" charset="-122"/>
                <a:ea typeface="微软雅黑" panose="020B0503020204020204" pitchFamily="34" charset="-122"/>
                <a:cs typeface="+mn-cs"/>
              </a:rPr>
              <a:t>数据结构</a:t>
            </a:r>
            <a:r>
              <a:rPr lang="en-US" altLang="zh-CN" sz="1800" kern="1200" dirty="0" smtClean="0">
                <a:solidFill>
                  <a:srgbClr val="404040"/>
                </a:solidFill>
                <a:latin typeface="微软雅黑" panose="020B0503020204020204" pitchFamily="34" charset="-122"/>
                <a:ea typeface="微软雅黑" panose="020B0503020204020204" pitchFamily="34" charset="-122"/>
                <a:cs typeface="+mn-cs"/>
              </a:rPr>
              <a:t>——</a:t>
            </a:r>
            <a:r>
              <a:rPr lang="zh-CN" altLang="en-US" sz="1800" kern="1200" dirty="0" smtClean="0">
                <a:solidFill>
                  <a:srgbClr val="404040"/>
                </a:solidFill>
                <a:latin typeface="微软雅黑" panose="020B0503020204020204" pitchFamily="34" charset="-122"/>
                <a:ea typeface="微软雅黑" panose="020B0503020204020204" pitchFamily="34" charset="-122"/>
                <a:cs typeface="+mn-cs"/>
              </a:rPr>
              <a:t>从概念到</a:t>
            </a:r>
            <a:r>
              <a:rPr lang="en-US" altLang="zh-CN" sz="1800" kern="1200" dirty="0" smtClean="0">
                <a:solidFill>
                  <a:srgbClr val="404040"/>
                </a:solidFill>
                <a:latin typeface="微软雅黑" panose="020B0503020204020204" pitchFamily="34" charset="-122"/>
                <a:ea typeface="微软雅黑" panose="020B0503020204020204" pitchFamily="34" charset="-122"/>
                <a:cs typeface="+mn-cs"/>
              </a:rPr>
              <a:t>C++</a:t>
            </a:r>
            <a:r>
              <a:rPr lang="zh-CN" altLang="en-US" sz="1800" kern="1200" dirty="0" smtClean="0">
                <a:solidFill>
                  <a:srgbClr val="404040"/>
                </a:solidFill>
                <a:latin typeface="微软雅黑" panose="020B0503020204020204" pitchFamily="34" charset="-122"/>
                <a:ea typeface="微软雅黑" panose="020B0503020204020204" pitchFamily="34" charset="-122"/>
                <a:cs typeface="+mn-cs"/>
              </a:rPr>
              <a:t>实现 </a:t>
            </a:r>
            <a:endParaRPr lang="zh-CN" altLang="en-US" sz="1800" kern="1200" dirty="0">
              <a:solidFill>
                <a:srgbClr val="404040"/>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 y="0"/>
            <a:ext cx="12190953" cy="6858588"/>
          </a:xfrm>
          <a:prstGeom prst="rect">
            <a:avLst/>
          </a:prstGeom>
        </p:spPr>
      </p:pic>
      <p:sp>
        <p:nvSpPr>
          <p:cNvPr id="9" name="Title 1"/>
          <p:cNvSpPr>
            <a:spLocks noGrp="1"/>
          </p:cNvSpPr>
          <p:nvPr>
            <p:ph type="title"/>
          </p:nvPr>
        </p:nvSpPr>
        <p:spPr/>
        <p:txBody>
          <a:bodyPr/>
          <a:lstStyle/>
          <a:p>
            <a:r>
              <a:rPr lang="en-US" altLang="zh-CN" smtClean="0"/>
              <a:t>Click to edit Master title style</a:t>
            </a:r>
            <a:endParaRPr lang="zh-CN" altLang="en-US"/>
          </a:p>
        </p:txBody>
      </p:sp>
      <p:sp>
        <p:nvSpPr>
          <p:cNvPr id="10"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11" name="Date Placeholder 3"/>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12"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16" name="Slide Number Placeholder 5"/>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7" name="Rectangle 4"/>
          <p:cNvSpPr/>
          <p:nvPr userDrawn="1"/>
        </p:nvSpPr>
        <p:spPr>
          <a:xfrm>
            <a:off x="319020" y="368489"/>
            <a:ext cx="11520000" cy="612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defTabSz="1171971"/>
            <a:endParaRPr lang="zh-CN" altLang="en-US" sz="2300">
              <a:solidFill>
                <a:prstClr val="white"/>
              </a:solidFill>
            </a:endParaRPr>
          </a:p>
        </p:txBody>
      </p:sp>
      <p:sp>
        <p:nvSpPr>
          <p:cNvPr id="18" name="圆角矩形 17"/>
          <p:cNvSpPr/>
          <p:nvPr userDrawn="1"/>
        </p:nvSpPr>
        <p:spPr>
          <a:xfrm>
            <a:off x="10697257" y="6306442"/>
            <a:ext cx="972000" cy="324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defTabSz="1171971"/>
            <a:endParaRPr lang="zh-CN" altLang="en-US" sz="2000">
              <a:solidFill>
                <a:prstClr val="white"/>
              </a:solidFill>
            </a:endParaRPr>
          </a:p>
        </p:txBody>
      </p:sp>
      <p:sp>
        <p:nvSpPr>
          <p:cNvPr id="19" name="Slide Number Placeholder 5"/>
          <p:cNvSpPr txBox="1"/>
          <p:nvPr userDrawn="1"/>
        </p:nvSpPr>
        <p:spPr>
          <a:xfrm>
            <a:off x="11153644" y="6269676"/>
            <a:ext cx="540000" cy="365125"/>
          </a:xfrm>
          <a:prstGeom prst="rect">
            <a:avLst/>
          </a:prstGeom>
        </p:spPr>
        <p:txBody>
          <a:bodyPr vert="horz" lIns="91394" tIns="45697" rIns="91394" bIns="45697"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6F9FB9-CEB1-457A-B993-A1A76D83EC0F}" type="slidenum">
              <a:rPr lang="zh-CN" altLang="en-US" sz="2100" smtClean="0">
                <a:solidFill>
                  <a:srgbClr val="404040"/>
                </a:solidFill>
                <a:latin typeface="Times New Roman" panose="02020603050405020304" pitchFamily="18" charset="0"/>
                <a:cs typeface="Times New Roman" panose="02020603050405020304" pitchFamily="18" charset="0"/>
              </a:rPr>
              <a:pPr/>
              <a:t>‹#›</a:t>
            </a:fld>
            <a:endParaRPr lang="zh-CN" altLang="en-US" sz="2100" dirty="0">
              <a:solidFill>
                <a:srgbClr val="404040"/>
              </a:solidFill>
              <a:latin typeface="Times New Roman" panose="02020603050405020304" pitchFamily="18" charset="0"/>
              <a:cs typeface="Times New Roman" panose="02020603050405020304" pitchFamily="18" charset="0"/>
            </a:endParaRPr>
          </a:p>
        </p:txBody>
      </p:sp>
      <p:sp>
        <p:nvSpPr>
          <p:cNvPr id="22" name="TextBox 14"/>
          <p:cNvSpPr txBox="1"/>
          <p:nvPr userDrawn="1"/>
        </p:nvSpPr>
        <p:spPr>
          <a:xfrm>
            <a:off x="10671009" y="6244744"/>
            <a:ext cx="716366" cy="399982"/>
          </a:xfrm>
          <a:prstGeom prst="rect">
            <a:avLst/>
          </a:prstGeom>
          <a:noFill/>
        </p:spPr>
        <p:txBody>
          <a:bodyPr wrap="square" lIns="91406" tIns="45703" rIns="91406" bIns="45703" rtlCol="0">
            <a:spAutoFit/>
          </a:bodyPr>
          <a:lstStyle/>
          <a:p>
            <a:pPr defTabSz="1171971"/>
            <a:r>
              <a:rPr lang="en-US" altLang="zh-CN" sz="2000" dirty="0" smtClean="0">
                <a:solidFill>
                  <a:srgbClr val="404040"/>
                </a:solidFill>
                <a:latin typeface="Times New Roman" panose="02020603050405020304" pitchFamily="18" charset="0"/>
                <a:cs typeface="Times New Roman" panose="02020603050405020304" pitchFamily="18" charset="0"/>
              </a:rPr>
              <a:t>Page </a:t>
            </a:r>
            <a:endParaRPr lang="zh-CN" altLang="en-US" sz="2000" dirty="0">
              <a:solidFill>
                <a:srgbClr val="404040"/>
              </a:solidFill>
              <a:latin typeface="Times New Roman" panose="02020603050405020304" pitchFamily="18" charset="0"/>
              <a:cs typeface="Times New Roman" panose="02020603050405020304" pitchFamily="18" charset="0"/>
            </a:endParaRPr>
          </a:p>
        </p:txBody>
      </p:sp>
      <p:sp>
        <p:nvSpPr>
          <p:cNvPr id="23" name="Rounded Rectangle 7"/>
          <p:cNvSpPr/>
          <p:nvPr userDrawn="1"/>
        </p:nvSpPr>
        <p:spPr>
          <a:xfrm>
            <a:off x="11656149" y="1471253"/>
            <a:ext cx="360000" cy="360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defTabSz="1171971"/>
            <a:endParaRPr lang="zh-CN" altLang="en-US" sz="2300">
              <a:solidFill>
                <a:prstClr val="white"/>
              </a:solidFill>
            </a:endParaRPr>
          </a:p>
        </p:txBody>
      </p:sp>
      <p:sp>
        <p:nvSpPr>
          <p:cNvPr id="24" name="TextBox 19"/>
          <p:cNvSpPr txBox="1"/>
          <p:nvPr userDrawn="1"/>
        </p:nvSpPr>
        <p:spPr>
          <a:xfrm>
            <a:off x="11697648" y="1600207"/>
            <a:ext cx="276999" cy="3456709"/>
          </a:xfrm>
          <a:prstGeom prst="rect">
            <a:avLst/>
          </a:prstGeom>
          <a:noFill/>
        </p:spPr>
        <p:txBody>
          <a:bodyPr vert="eaVert" wrap="square" lIns="0" tIns="0" rIns="0" bIns="0" rtlCol="0">
            <a:spAutoFit/>
          </a:bodyPr>
          <a:lstStyle/>
          <a:p>
            <a:pPr defTabSz="1171971"/>
            <a:r>
              <a:rPr lang="zh-CN" altLang="en-US" dirty="0" smtClean="0">
                <a:solidFill>
                  <a:srgbClr val="404040"/>
                </a:solidFill>
                <a:latin typeface="微软雅黑" panose="020B0503020204020204" pitchFamily="34" charset="-122"/>
                <a:ea typeface="微软雅黑" panose="020B0503020204020204" pitchFamily="34" charset="-122"/>
              </a:rPr>
              <a:t>数据结构</a:t>
            </a:r>
            <a:r>
              <a:rPr lang="en-US" altLang="zh-CN" dirty="0" smtClean="0">
                <a:solidFill>
                  <a:srgbClr val="404040"/>
                </a:solidFill>
                <a:latin typeface="微软雅黑" panose="020B0503020204020204" pitchFamily="34" charset="-122"/>
                <a:ea typeface="微软雅黑" panose="020B0503020204020204" pitchFamily="34" charset="-122"/>
              </a:rPr>
              <a:t>——</a:t>
            </a:r>
            <a:r>
              <a:rPr lang="zh-CN" altLang="en-US" dirty="0" smtClean="0">
                <a:solidFill>
                  <a:srgbClr val="404040"/>
                </a:solidFill>
                <a:latin typeface="微软雅黑" panose="020B0503020204020204" pitchFamily="34" charset="-122"/>
                <a:ea typeface="微软雅黑" panose="020B0503020204020204" pitchFamily="34" charset="-122"/>
              </a:rPr>
              <a:t>从概念到</a:t>
            </a:r>
            <a:r>
              <a:rPr lang="en-US" altLang="zh-CN" dirty="0" smtClean="0">
                <a:solidFill>
                  <a:srgbClr val="404040"/>
                </a:solidFill>
                <a:latin typeface="微软雅黑" panose="020B0503020204020204" pitchFamily="34" charset="-122"/>
                <a:ea typeface="微软雅黑" panose="020B0503020204020204" pitchFamily="34" charset="-122"/>
              </a:rPr>
              <a:t>C++</a:t>
            </a:r>
            <a:r>
              <a:rPr lang="zh-CN" altLang="en-US" dirty="0" smtClean="0">
                <a:solidFill>
                  <a:srgbClr val="404040"/>
                </a:solidFill>
                <a:latin typeface="微软雅黑" panose="020B0503020204020204" pitchFamily="34" charset="-122"/>
                <a:ea typeface="微软雅黑" panose="020B0503020204020204" pitchFamily="34" charset="-122"/>
              </a:rPr>
              <a:t>实现 </a:t>
            </a:r>
            <a:endParaRPr lang="zh-CN" altLang="en-US"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22706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4"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4" y="4589463"/>
            <a:ext cx="10515600" cy="1500187"/>
          </a:xfrm>
        </p:spPr>
        <p:txBody>
          <a:bodyPr/>
          <a:lstStyle>
            <a:lvl1pPr marL="0" indent="0">
              <a:buNone/>
              <a:defRPr sz="2400">
                <a:solidFill>
                  <a:schemeClr val="tx1">
                    <a:tint val="75000"/>
                  </a:schemeClr>
                </a:solidFill>
              </a:defRPr>
            </a:lvl1pPr>
            <a:lvl2pPr marL="457095" indent="0">
              <a:buNone/>
              <a:defRPr sz="2000">
                <a:solidFill>
                  <a:schemeClr val="tx1">
                    <a:tint val="75000"/>
                  </a:schemeClr>
                </a:solidFill>
              </a:defRPr>
            </a:lvl2pPr>
            <a:lvl3pPr marL="914193" indent="0">
              <a:buNone/>
              <a:defRPr sz="1800">
                <a:solidFill>
                  <a:schemeClr val="tx1">
                    <a:tint val="75000"/>
                  </a:schemeClr>
                </a:solidFill>
              </a:defRPr>
            </a:lvl3pPr>
            <a:lvl4pPr marL="1371287" indent="0">
              <a:buNone/>
              <a:defRPr sz="1500">
                <a:solidFill>
                  <a:schemeClr val="tx1">
                    <a:tint val="75000"/>
                  </a:schemeClr>
                </a:solidFill>
              </a:defRPr>
            </a:lvl4pPr>
            <a:lvl5pPr marL="1828383" indent="0">
              <a:buNone/>
              <a:defRPr sz="1500">
                <a:solidFill>
                  <a:schemeClr val="tx1">
                    <a:tint val="75000"/>
                  </a:schemeClr>
                </a:solidFill>
              </a:defRPr>
            </a:lvl5pPr>
            <a:lvl6pPr marL="2285479" indent="0">
              <a:buNone/>
              <a:defRPr sz="1500">
                <a:solidFill>
                  <a:schemeClr val="tx1">
                    <a:tint val="75000"/>
                  </a:schemeClr>
                </a:solidFill>
              </a:defRPr>
            </a:lvl6pPr>
            <a:lvl7pPr marL="2742576" indent="0">
              <a:buNone/>
              <a:defRPr sz="1500">
                <a:solidFill>
                  <a:schemeClr val="tx1">
                    <a:tint val="75000"/>
                  </a:schemeClr>
                </a:solidFill>
              </a:defRPr>
            </a:lvl7pPr>
            <a:lvl8pPr marL="3199670" indent="0">
              <a:buNone/>
              <a:defRPr sz="1500">
                <a:solidFill>
                  <a:schemeClr val="tx1">
                    <a:tint val="75000"/>
                  </a:schemeClr>
                </a:solidFill>
              </a:defRPr>
            </a:lvl8pPr>
            <a:lvl9pPr marL="3656766" indent="0">
              <a:buNone/>
              <a:defRPr sz="15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28968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1778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3"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90" y="1681163"/>
            <a:ext cx="5157788" cy="823912"/>
          </a:xfrm>
        </p:spPr>
        <p:txBody>
          <a:bodyPr anchor="b"/>
          <a:lstStyle>
            <a:lvl1pPr marL="0" indent="0">
              <a:buNone/>
              <a:defRPr sz="2400" b="1"/>
            </a:lvl1pPr>
            <a:lvl2pPr marL="457095" indent="0">
              <a:buNone/>
              <a:defRPr sz="2000" b="1"/>
            </a:lvl2pPr>
            <a:lvl3pPr marL="914193" indent="0">
              <a:buNone/>
              <a:defRPr sz="1800" b="1"/>
            </a:lvl3pPr>
            <a:lvl4pPr marL="1371287" indent="0">
              <a:buNone/>
              <a:defRPr sz="1500" b="1"/>
            </a:lvl4pPr>
            <a:lvl5pPr marL="1828383" indent="0">
              <a:buNone/>
              <a:defRPr sz="1500" b="1"/>
            </a:lvl5pPr>
            <a:lvl6pPr marL="2285479" indent="0">
              <a:buNone/>
              <a:defRPr sz="1500" b="1"/>
            </a:lvl6pPr>
            <a:lvl7pPr marL="2742576" indent="0">
              <a:buNone/>
              <a:defRPr sz="1500" b="1"/>
            </a:lvl7pPr>
            <a:lvl8pPr marL="3199670" indent="0">
              <a:buNone/>
              <a:defRPr sz="1500" b="1"/>
            </a:lvl8pPr>
            <a:lvl9pPr marL="3656766" indent="0">
              <a:buNone/>
              <a:defRPr sz="1500" b="1"/>
            </a:lvl9pPr>
          </a:lstStyle>
          <a:p>
            <a:pPr lvl="0"/>
            <a:r>
              <a:rPr lang="en-US" altLang="zh-CN" smtClean="0"/>
              <a:t>Click to edit Master text styles</a:t>
            </a:r>
          </a:p>
        </p:txBody>
      </p:sp>
      <p:sp>
        <p:nvSpPr>
          <p:cNvPr id="4" name="Content Placeholder 3"/>
          <p:cNvSpPr>
            <a:spLocks noGrp="1"/>
          </p:cNvSpPr>
          <p:nvPr>
            <p:ph sz="half" idx="2"/>
          </p:nvPr>
        </p:nvSpPr>
        <p:spPr>
          <a:xfrm>
            <a:off x="839790" y="2505075"/>
            <a:ext cx="51577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7" y="1681163"/>
            <a:ext cx="5183188" cy="823912"/>
          </a:xfrm>
        </p:spPr>
        <p:txBody>
          <a:bodyPr anchor="b"/>
          <a:lstStyle>
            <a:lvl1pPr marL="0" indent="0">
              <a:buNone/>
              <a:defRPr sz="2400" b="1"/>
            </a:lvl1pPr>
            <a:lvl2pPr marL="457095" indent="0">
              <a:buNone/>
              <a:defRPr sz="2000" b="1"/>
            </a:lvl2pPr>
            <a:lvl3pPr marL="914193" indent="0">
              <a:buNone/>
              <a:defRPr sz="1800" b="1"/>
            </a:lvl3pPr>
            <a:lvl4pPr marL="1371287" indent="0">
              <a:buNone/>
              <a:defRPr sz="1500" b="1"/>
            </a:lvl4pPr>
            <a:lvl5pPr marL="1828383" indent="0">
              <a:buNone/>
              <a:defRPr sz="1500" b="1"/>
            </a:lvl5pPr>
            <a:lvl6pPr marL="2285479" indent="0">
              <a:buNone/>
              <a:defRPr sz="1500" b="1"/>
            </a:lvl6pPr>
            <a:lvl7pPr marL="2742576" indent="0">
              <a:buNone/>
              <a:defRPr sz="1500" b="1"/>
            </a:lvl7pPr>
            <a:lvl8pPr marL="3199670" indent="0">
              <a:buNone/>
              <a:defRPr sz="1500" b="1"/>
            </a:lvl8pPr>
            <a:lvl9pPr marL="3656766" indent="0">
              <a:buNone/>
              <a:defRPr sz="1500" b="1"/>
            </a:lvl9pPr>
          </a:lstStyle>
          <a:p>
            <a:pPr lvl="0"/>
            <a:r>
              <a:rPr lang="en-US" altLang="zh-CN" smtClean="0"/>
              <a:t>Click to edit Master text styles</a:t>
            </a:r>
          </a:p>
        </p:txBody>
      </p:sp>
      <p:sp>
        <p:nvSpPr>
          <p:cNvPr id="6" name="Content Placeholder 5"/>
          <p:cNvSpPr>
            <a:spLocks noGrp="1"/>
          </p:cNvSpPr>
          <p:nvPr>
            <p:ph sz="quarter" idx="4"/>
          </p:nvPr>
        </p:nvSpPr>
        <p:spPr>
          <a:xfrm>
            <a:off x="6172207"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9955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1892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3456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06"/>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31"/>
            <a:ext cx="6172200" cy="4873625"/>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500"/>
            </a:lvl1pPr>
            <a:lvl2pPr marL="457095" indent="0">
              <a:buNone/>
              <a:defRPr sz="1400"/>
            </a:lvl2pPr>
            <a:lvl3pPr marL="914193" indent="0">
              <a:buNone/>
              <a:defRPr sz="1200"/>
            </a:lvl3pPr>
            <a:lvl4pPr marL="1371287" indent="0">
              <a:buNone/>
              <a:defRPr sz="1000"/>
            </a:lvl4pPr>
            <a:lvl5pPr marL="1828383" indent="0">
              <a:buNone/>
              <a:defRPr sz="1000"/>
            </a:lvl5pPr>
            <a:lvl6pPr marL="2285479" indent="0">
              <a:buNone/>
              <a:defRPr sz="1000"/>
            </a:lvl6pPr>
            <a:lvl7pPr marL="2742576" indent="0">
              <a:buNone/>
              <a:defRPr sz="1000"/>
            </a:lvl7pPr>
            <a:lvl8pPr marL="3199670" indent="0">
              <a:buNone/>
              <a:defRPr sz="1000"/>
            </a:lvl8pPr>
            <a:lvl9pPr marL="3656766"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62781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06"/>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31"/>
            <a:ext cx="6172200" cy="4873625"/>
          </a:xfrm>
        </p:spPr>
        <p:txBody>
          <a:bodyPr/>
          <a:lstStyle>
            <a:lvl1pPr marL="0" indent="0">
              <a:buNone/>
              <a:defRPr sz="3200"/>
            </a:lvl1pPr>
            <a:lvl2pPr marL="457095" indent="0">
              <a:buNone/>
              <a:defRPr sz="2900"/>
            </a:lvl2pPr>
            <a:lvl3pPr marL="914193" indent="0">
              <a:buNone/>
              <a:defRPr sz="2400"/>
            </a:lvl3pPr>
            <a:lvl4pPr marL="1371287" indent="0">
              <a:buNone/>
              <a:defRPr sz="2000"/>
            </a:lvl4pPr>
            <a:lvl5pPr marL="1828383" indent="0">
              <a:buNone/>
              <a:defRPr sz="2000"/>
            </a:lvl5pPr>
            <a:lvl6pPr marL="2285479" indent="0">
              <a:buNone/>
              <a:defRPr sz="2000"/>
            </a:lvl6pPr>
            <a:lvl7pPr marL="2742576" indent="0">
              <a:buNone/>
              <a:defRPr sz="2000"/>
            </a:lvl7pPr>
            <a:lvl8pPr marL="3199670" indent="0">
              <a:buNone/>
              <a:defRPr sz="2000"/>
            </a:lvl8pPr>
            <a:lvl9pPr marL="3656766" indent="0">
              <a:buNone/>
              <a:defRPr sz="2000"/>
            </a:lvl9pPr>
          </a:lstStyle>
          <a:p>
            <a:endParaRPr lang="zh-CN" altLang="en-US"/>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500"/>
            </a:lvl1pPr>
            <a:lvl2pPr marL="457095" indent="0">
              <a:buNone/>
              <a:defRPr sz="1400"/>
            </a:lvl2pPr>
            <a:lvl3pPr marL="914193" indent="0">
              <a:buNone/>
              <a:defRPr sz="1200"/>
            </a:lvl3pPr>
            <a:lvl4pPr marL="1371287" indent="0">
              <a:buNone/>
              <a:defRPr sz="1000"/>
            </a:lvl4pPr>
            <a:lvl5pPr marL="1828383" indent="0">
              <a:buNone/>
              <a:defRPr sz="1000"/>
            </a:lvl5pPr>
            <a:lvl6pPr marL="2285479" indent="0">
              <a:buNone/>
              <a:defRPr sz="1000"/>
            </a:lvl6pPr>
            <a:lvl7pPr marL="2742576" indent="0">
              <a:buNone/>
              <a:defRPr sz="1000"/>
            </a:lvl7pPr>
            <a:lvl8pPr marL="3199670" indent="0">
              <a:buNone/>
              <a:defRPr sz="1000"/>
            </a:lvl8pPr>
            <a:lvl9pPr marL="3656766"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23606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83677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solidFill>
                  <a:prstClr val="black">
                    <a:tint val="75000"/>
                  </a:prstClr>
                </a:solidFill>
              </a:rPr>
              <a:pPr/>
              <a:t>2022/11/2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142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3"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7"/>
          <p:cNvSpPr>
            <a:spLocks noChangeArrowheads="1"/>
          </p:cNvSpPr>
          <p:nvPr/>
        </p:nvSpPr>
        <p:spPr bwMode="white">
          <a:xfrm>
            <a:off x="1" y="6350"/>
            <a:ext cx="12192000" cy="2946400"/>
          </a:xfrm>
          <a:prstGeom prst="rect">
            <a:avLst/>
          </a:prstGeom>
          <a:solidFill>
            <a:srgbClr val="1F5281"/>
          </a:solidFill>
          <a:ln w="9525">
            <a:noFill/>
            <a:miter lim="800000"/>
            <a:headEnd/>
            <a:tailEnd/>
          </a:ln>
          <a:effectLst/>
        </p:spPr>
        <p:txBody>
          <a:bodyPr wrap="none" anchor="ctr"/>
          <a:lstStyle/>
          <a:p>
            <a:pPr defTabSz="1172121">
              <a:defRPr/>
            </a:pPr>
            <a:endParaRPr lang="zh-CN" altLang="en-US" sz="2761">
              <a:solidFill>
                <a:srgbClr val="1F5281"/>
              </a:solidFill>
              <a:ea typeface="宋体" pitchFamily="2" charset="-122"/>
            </a:endParaRPr>
          </a:p>
        </p:txBody>
      </p:sp>
      <p:sp>
        <p:nvSpPr>
          <p:cNvPr id="3" name="Freeform 21"/>
          <p:cNvSpPr>
            <a:spLocks/>
          </p:cNvSpPr>
          <p:nvPr/>
        </p:nvSpPr>
        <p:spPr bwMode="gray">
          <a:xfrm>
            <a:off x="-19050" y="1931988"/>
            <a:ext cx="12211050" cy="2506662"/>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a:lstStyle/>
          <a:p>
            <a:pPr defTabSz="1172121">
              <a:defRPr/>
            </a:pPr>
            <a:endParaRPr lang="zh-CN" altLang="en-US" sz="2761">
              <a:solidFill>
                <a:srgbClr val="1F5281"/>
              </a:solidFill>
              <a:ea typeface="宋体" pitchFamily="2" charset="-122"/>
            </a:endParaRPr>
          </a:p>
        </p:txBody>
      </p:sp>
      <p:sp>
        <p:nvSpPr>
          <p:cNvPr id="4" name="Rectangle 18"/>
          <p:cNvSpPr>
            <a:spLocks noChangeArrowheads="1"/>
          </p:cNvSpPr>
          <p:nvPr/>
        </p:nvSpPr>
        <p:spPr bwMode="white">
          <a:xfrm>
            <a:off x="0" y="4933951"/>
            <a:ext cx="12217400" cy="1941513"/>
          </a:xfrm>
          <a:prstGeom prst="rect">
            <a:avLst/>
          </a:prstGeom>
          <a:solidFill>
            <a:srgbClr val="30A484"/>
          </a:solidFill>
          <a:ln w="9525">
            <a:noFill/>
            <a:miter lim="800000"/>
            <a:headEnd/>
            <a:tailEnd/>
          </a:ln>
          <a:effectLst/>
        </p:spPr>
        <p:txBody>
          <a:bodyPr wrap="none" anchor="ctr"/>
          <a:lstStyle/>
          <a:p>
            <a:pPr defTabSz="1172121">
              <a:defRPr/>
            </a:pPr>
            <a:endParaRPr lang="zh-CN" altLang="en-US" sz="2761">
              <a:solidFill>
                <a:srgbClr val="1F5281"/>
              </a:solidFill>
              <a:ea typeface="宋体" pitchFamily="2" charset="-122"/>
            </a:endParaRPr>
          </a:p>
        </p:txBody>
      </p:sp>
      <p:sp>
        <p:nvSpPr>
          <p:cNvPr id="5" name="Freeform 19" descr="108a"/>
          <p:cNvSpPr>
            <a:spLocks/>
          </p:cNvSpPr>
          <p:nvPr/>
        </p:nvSpPr>
        <p:spPr bwMode="gray">
          <a:xfrm>
            <a:off x="-6349" y="2046288"/>
            <a:ext cx="12198351" cy="2787651"/>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cstate="print"/>
            <a:srcRect/>
            <a:stretch>
              <a:fillRect/>
            </a:stretch>
          </a:blipFill>
          <a:ln w="57150" cmpd="sng">
            <a:noFill/>
            <a:round/>
            <a:headEnd/>
            <a:tailEnd/>
          </a:ln>
          <a:effectLst/>
        </p:spPr>
        <p:txBody>
          <a:bodyPr/>
          <a:lstStyle/>
          <a:p>
            <a:pPr defTabSz="1172121">
              <a:defRPr/>
            </a:pPr>
            <a:endParaRPr lang="zh-CN" altLang="en-US" sz="2761">
              <a:solidFill>
                <a:srgbClr val="1F5281"/>
              </a:solidFill>
              <a:ea typeface="宋体" pitchFamily="2" charset="-122"/>
            </a:endParaRPr>
          </a:p>
        </p:txBody>
      </p:sp>
      <p:sp>
        <p:nvSpPr>
          <p:cNvPr id="6" name="Rectangle 20"/>
          <p:cNvSpPr>
            <a:spLocks noChangeArrowheads="1"/>
          </p:cNvSpPr>
          <p:nvPr/>
        </p:nvSpPr>
        <p:spPr bwMode="gray">
          <a:xfrm>
            <a:off x="0" y="4826001"/>
            <a:ext cx="12208933" cy="168275"/>
          </a:xfrm>
          <a:prstGeom prst="rect">
            <a:avLst/>
          </a:prstGeom>
          <a:gradFill rotWithShape="1">
            <a:gsLst>
              <a:gs pos="0">
                <a:srgbClr val="30A484"/>
              </a:gs>
              <a:gs pos="100000">
                <a:srgbClr val="30A484">
                  <a:gamma/>
                  <a:shade val="46275"/>
                  <a:invGamma/>
                </a:srgbClr>
              </a:gs>
            </a:gsLst>
            <a:lin ang="5400000" scaled="1"/>
          </a:gradFill>
          <a:ln w="9525">
            <a:noFill/>
            <a:miter lim="800000"/>
            <a:headEnd/>
            <a:tailEnd/>
          </a:ln>
          <a:effectLst/>
        </p:spPr>
        <p:txBody>
          <a:bodyPr wrap="none" anchor="ctr"/>
          <a:lstStyle/>
          <a:p>
            <a:pPr defTabSz="1172121">
              <a:defRPr/>
            </a:pPr>
            <a:endParaRPr lang="zh-CN" altLang="en-US" sz="2761">
              <a:solidFill>
                <a:srgbClr val="1F5281"/>
              </a:solidFill>
              <a:ea typeface="宋体" pitchFamily="2" charset="-122"/>
            </a:endParaRPr>
          </a:p>
        </p:txBody>
      </p:sp>
    </p:spTree>
    <p:extLst>
      <p:ext uri="{BB962C8B-B14F-4D97-AF65-F5344CB8AC3E}">
        <p14:creationId xmlns:p14="http://schemas.microsoft.com/office/powerpoint/2010/main" val="221608329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a:noFill/>
          </a:ln>
        </p:spPr>
        <p:txBody>
          <a:bodyPr/>
          <a:lstStyle>
            <a:lvl1pPr>
              <a:buClrTx/>
              <a:defRPr sz="2641">
                <a:solidFill>
                  <a:srgbClr val="000000"/>
                </a:solidFill>
              </a:defRPr>
            </a:lvl1pPr>
            <a:lvl2pPr>
              <a:defRPr sz="2401">
                <a:solidFill>
                  <a:srgbClr val="000000"/>
                </a:solidFill>
              </a:defRPr>
            </a:lvl2pPr>
            <a:lvl3pPr>
              <a:defRPr sz="2401">
                <a:solidFill>
                  <a:srgbClr val="000000"/>
                </a:solidFill>
              </a:defRPr>
            </a:lvl3pPr>
          </a:lstStyle>
          <a:p>
            <a:pPr lvl="0"/>
            <a:r>
              <a:rPr lang="zh-CN" altLang="en-US" smtClean="0"/>
              <a:t>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19077324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1"/>
            <a:ext cx="10363200" cy="1362076"/>
          </a:xfrm>
          <a:prstGeom prst="rect">
            <a:avLst/>
          </a:prstGeom>
        </p:spPr>
        <p:txBody>
          <a:bodyPr anchor="t"/>
          <a:lstStyle>
            <a:lvl1pPr algn="l">
              <a:defRPr sz="4801"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6713"/>
            <a:ext cx="10363200" cy="1500188"/>
          </a:xfrm>
        </p:spPr>
        <p:txBody>
          <a:bodyPr anchor="b"/>
          <a:lstStyle>
            <a:lvl1pPr marL="0" indent="0">
              <a:buNone/>
              <a:defRPr sz="2401"/>
            </a:lvl1pPr>
            <a:lvl2pPr marL="548777" indent="0">
              <a:buNone/>
              <a:defRPr sz="2161"/>
            </a:lvl2pPr>
            <a:lvl3pPr marL="1097554" indent="0">
              <a:buNone/>
              <a:defRPr sz="1920"/>
            </a:lvl3pPr>
            <a:lvl4pPr marL="1646331" indent="0">
              <a:buNone/>
              <a:defRPr sz="1680"/>
            </a:lvl4pPr>
            <a:lvl5pPr marL="2195109" indent="0">
              <a:buNone/>
              <a:defRPr sz="1680"/>
            </a:lvl5pPr>
            <a:lvl6pPr marL="2743886" indent="0">
              <a:buNone/>
              <a:defRPr sz="1680"/>
            </a:lvl6pPr>
            <a:lvl7pPr marL="3292663" indent="0">
              <a:buNone/>
              <a:defRPr sz="1680"/>
            </a:lvl7pPr>
            <a:lvl8pPr marL="3841440" indent="0">
              <a:buNone/>
              <a:defRPr sz="1680"/>
            </a:lvl8pPr>
            <a:lvl9pPr marL="4390217" indent="0">
              <a:buNone/>
              <a:defRPr sz="1680"/>
            </a:lvl9pPr>
          </a:lstStyle>
          <a:p>
            <a:pPr lvl="0"/>
            <a:r>
              <a:rPr lang="zh-CN" altLang="en-US" smtClean="0"/>
              <a:t>编辑母版文本样式</a:t>
            </a:r>
          </a:p>
        </p:txBody>
      </p:sp>
    </p:spTree>
    <p:extLst>
      <p:ext uri="{BB962C8B-B14F-4D97-AF65-F5344CB8AC3E}">
        <p14:creationId xmlns:p14="http://schemas.microsoft.com/office/powerpoint/2010/main" val="23366399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a:prstGeom prst="rect">
            <a:avLst/>
          </a:prstGeom>
        </p:spPr>
        <p:txBody>
          <a:bodyPr/>
          <a:lstStyle>
            <a:lvl1pPr>
              <a:defRPr>
                <a:solidFill>
                  <a:srgbClr val="000000"/>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229963619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44976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5_标题幻灯片">
    <p:spTree>
      <p:nvGrpSpPr>
        <p:cNvPr id="1" name=""/>
        <p:cNvGrpSpPr/>
        <p:nvPr/>
      </p:nvGrpSpPr>
      <p:grpSpPr>
        <a:xfrm>
          <a:off x="0" y="0"/>
          <a:ext cx="0" cy="0"/>
          <a:chOff x="0" y="0"/>
          <a:chExt cx="0" cy="0"/>
        </a:xfrm>
      </p:grpSpPr>
      <p:sp>
        <p:nvSpPr>
          <p:cNvPr id="16" name="标题 1"/>
          <p:cNvSpPr>
            <a:spLocks noGrp="1"/>
          </p:cNvSpPr>
          <p:nvPr>
            <p:ph type="title"/>
          </p:nvPr>
        </p:nvSpPr>
        <p:spPr>
          <a:xfrm>
            <a:off x="1295469" y="2124054"/>
            <a:ext cx="10125412" cy="2149607"/>
          </a:xfrm>
          <a:prstGeom prst="rect">
            <a:avLst/>
          </a:prstGeom>
          <a:noFill/>
        </p:spPr>
        <p:txBody>
          <a:bodyPr>
            <a:normAutofit/>
          </a:bodyPr>
          <a:lstStyle>
            <a:lvl1pPr algn="ctr">
              <a:defRPr sz="4321"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24293383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5" y="1355171"/>
            <a:ext cx="10738212" cy="4867072"/>
          </a:xfrm>
        </p:spPr>
        <p:txBody>
          <a:bodyPr>
            <a:normAutofit/>
          </a:bodyPr>
          <a:lstStyle>
            <a:lvl1pPr algn="just">
              <a:spcBef>
                <a:spcPts val="720"/>
              </a:spcBef>
              <a:spcAft>
                <a:spcPts val="720"/>
              </a:spcAft>
              <a:defRPr sz="2641" b="1" baseline="0">
                <a:solidFill>
                  <a:srgbClr val="000000"/>
                </a:solidFill>
                <a:effectLst/>
                <a:latin typeface="Calibri" panose="020F0502020204030204" pitchFamily="34" charset="0"/>
              </a:defRPr>
            </a:lvl1pPr>
            <a:lvl2pPr algn="just">
              <a:spcBef>
                <a:spcPts val="720"/>
              </a:spcBef>
              <a:spcAft>
                <a:spcPts val="720"/>
              </a:spcAft>
              <a:defRPr sz="2401" b="0" baseline="0">
                <a:solidFill>
                  <a:srgbClr val="000000"/>
                </a:solidFill>
                <a:effectLst/>
                <a:latin typeface="+mn-lt"/>
              </a:defRPr>
            </a:lvl2pPr>
            <a:lvl3pPr algn="just">
              <a:spcBef>
                <a:spcPts val="720"/>
              </a:spcBef>
              <a:spcAft>
                <a:spcPts val="720"/>
              </a:spcAft>
              <a:defRPr sz="2401"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smtClean="0"/>
              <a:t>编辑母版文本样式</a:t>
            </a:r>
          </a:p>
          <a:p>
            <a:pPr lvl="1"/>
            <a:r>
              <a:rPr lang="zh-CN" altLang="en-US" smtClean="0"/>
              <a:t>第二级</a:t>
            </a:r>
          </a:p>
          <a:p>
            <a:pPr lvl="2"/>
            <a:r>
              <a:rPr lang="zh-CN" altLang="en-US" smtClean="0"/>
              <a:t>第三级</a:t>
            </a:r>
          </a:p>
        </p:txBody>
      </p:sp>
      <p:sp>
        <p:nvSpPr>
          <p:cNvPr id="16" name="标题 1"/>
          <p:cNvSpPr>
            <a:spLocks noGrp="1"/>
          </p:cNvSpPr>
          <p:nvPr>
            <p:ph type="title"/>
          </p:nvPr>
        </p:nvSpPr>
        <p:spPr>
          <a:xfrm>
            <a:off x="1477293" y="188336"/>
            <a:ext cx="10234805" cy="648377"/>
          </a:xfrm>
          <a:prstGeom prst="rect">
            <a:avLst/>
          </a:prstGeom>
          <a:noFill/>
        </p:spPr>
        <p:txBody>
          <a:bodyPr>
            <a:normAutofit/>
          </a:bodyPr>
          <a:lstStyle>
            <a:lvl1pPr algn="l">
              <a:defRPr sz="4321"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474976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1"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91"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3"/>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3"/>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png"/><Relationship Id="rId5" Type="http://schemas.openxmlformats.org/officeDocument/2006/relationships/slideLayout" Target="../slideLayouts/slideLayout16.xml"/><Relationship Id="rId10" Type="http://schemas.openxmlformats.org/officeDocument/2006/relationships/oleObject" Target="../embeddings/oleObject1.bin"/><Relationship Id="rId4" Type="http://schemas.openxmlformats.org/officeDocument/2006/relationships/slideLayout" Target="../slideLayouts/slideLayout15.xml"/><Relationship Id="rId9"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3.png"/><Relationship Id="rId5" Type="http://schemas.openxmlformats.org/officeDocument/2006/relationships/slideLayout" Target="../slideLayouts/slideLayout34.xml"/><Relationship Id="rId10" Type="http://schemas.openxmlformats.org/officeDocument/2006/relationships/oleObject" Target="../embeddings/oleObject2.bin"/><Relationship Id="rId4" Type="http://schemas.openxmlformats.org/officeDocument/2006/relationships/slideLayout" Target="../slideLayouts/slideLayout33.xml"/><Relationship Id="rId9" Type="http://schemas.openxmlformats.org/officeDocument/2006/relationships/vmlDrawing" Target="../drawings/vmlDrawing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3"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3"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6C3F-8C63-432F-9AD1-2207182A8732}" type="datetimeFigureOut">
              <a:rPr lang="zh-CN" altLang="en-US" smtClean="0"/>
              <a:t>2022/11/2</a:t>
            </a:fld>
            <a:endParaRPr lang="zh-CN" altLang="en-US"/>
          </a:p>
        </p:txBody>
      </p:sp>
      <p:sp>
        <p:nvSpPr>
          <p:cNvPr id="5" name="Footer Placeholder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F9FB9-CEB1-457A-B993-A1A76D83EC0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4" y="247656"/>
          <a:ext cx="12192000" cy="1155699"/>
        </p:xfrm>
        <a:graphic>
          <a:graphicData uri="http://schemas.openxmlformats.org/presentationml/2006/ole">
            <mc:AlternateContent xmlns:mc="http://schemas.openxmlformats.org/markup-compatibility/2006">
              <mc:Choice xmlns:v="urn:schemas-microsoft-com:vml" Requires="v">
                <p:oleObj spid="_x0000_s1065" name="Image" r:id="rId10" imgW="6311111" imgH="1155148" progId="Photoshop.Image.6">
                  <p:embed/>
                </p:oleObj>
              </mc:Choice>
              <mc:Fallback>
                <p:oleObj name="Image" r:id="rId10" imgW="6311111" imgH="1155148" progId="Photoshop.Image.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 y="247656"/>
                        <a:ext cx="12192000" cy="115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4" y="6524632"/>
            <a:ext cx="12192000" cy="333376"/>
          </a:xfrm>
          <a:prstGeom prst="rect">
            <a:avLst/>
          </a:prstGeom>
          <a:solidFill>
            <a:srgbClr val="30A383"/>
          </a:solidFill>
          <a:ln w="9525">
            <a:noFill/>
            <a:miter lim="800000"/>
            <a:headEnd/>
            <a:tailEnd/>
          </a:ln>
          <a:effectLst/>
        </p:spPr>
        <p:txBody>
          <a:bodyPr wrap="none" lIns="91406" tIns="45703" rIns="91406" bIns="45703" anchor="ctr"/>
          <a:lstStyle/>
          <a:p>
            <a:pPr defTabSz="1171971">
              <a:defRPr/>
            </a:pPr>
            <a:endParaRPr lang="zh-CN" altLang="en-US" sz="2700">
              <a:solidFill>
                <a:srgbClr val="1F5281"/>
              </a:solidFill>
              <a:ea typeface="宋体" pitchFamily="2" charset="-122"/>
            </a:endParaRPr>
          </a:p>
        </p:txBody>
      </p:sp>
      <p:sp>
        <p:nvSpPr>
          <p:cNvPr id="1041" name="Rectangle 17"/>
          <p:cNvSpPr>
            <a:spLocks noChangeArrowheads="1"/>
          </p:cNvSpPr>
          <p:nvPr/>
        </p:nvSpPr>
        <p:spPr bwMode="white">
          <a:xfrm>
            <a:off x="4" y="7"/>
            <a:ext cx="12192000" cy="241299"/>
          </a:xfrm>
          <a:prstGeom prst="rect">
            <a:avLst/>
          </a:prstGeom>
          <a:solidFill>
            <a:srgbClr val="1F5281"/>
          </a:solidFill>
          <a:ln w="9525">
            <a:noFill/>
            <a:miter lim="800000"/>
            <a:headEnd/>
            <a:tailEnd/>
          </a:ln>
          <a:effectLst/>
        </p:spPr>
        <p:txBody>
          <a:bodyPr wrap="none" lIns="91406" tIns="45703" rIns="91406" bIns="45703" anchor="ctr"/>
          <a:lstStyle/>
          <a:p>
            <a:pPr algn="ctr" defTabSz="1171971">
              <a:defRPr/>
            </a:pPr>
            <a:endParaRPr lang="zh-CN" altLang="en-US" sz="2700">
              <a:solidFill>
                <a:srgbClr val="1F5281"/>
              </a:solidFill>
              <a:ea typeface="宋体" pitchFamily="2" charset="-122"/>
            </a:endParaRPr>
          </a:p>
        </p:txBody>
      </p:sp>
      <p:sp>
        <p:nvSpPr>
          <p:cNvPr id="1042" name="Freeform 18"/>
          <p:cNvSpPr>
            <a:spLocks/>
          </p:cNvSpPr>
          <p:nvPr/>
        </p:nvSpPr>
        <p:spPr bwMode="white">
          <a:xfrm>
            <a:off x="4237" y="963613"/>
            <a:ext cx="12187766"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lIns="91406" tIns="45703" rIns="91406" bIns="45703"/>
          <a:lstStyle/>
          <a:p>
            <a:pPr defTabSz="1171971">
              <a:defRPr/>
            </a:pPr>
            <a:endParaRPr lang="zh-CN" altLang="en-US" sz="2700">
              <a:solidFill>
                <a:srgbClr val="1F5281"/>
              </a:solidFill>
              <a:ea typeface="宋体" pitchFamily="2" charset="-122"/>
            </a:endParaRPr>
          </a:p>
        </p:txBody>
      </p:sp>
      <p:sp>
        <p:nvSpPr>
          <p:cNvPr id="1031" name="Rectangle 3"/>
          <p:cNvSpPr>
            <a:spLocks noGrp="1" noChangeArrowheads="1"/>
          </p:cNvSpPr>
          <p:nvPr>
            <p:ph type="body" idx="1"/>
          </p:nvPr>
        </p:nvSpPr>
        <p:spPr bwMode="auto">
          <a:xfrm>
            <a:off x="609601" y="1393831"/>
            <a:ext cx="10972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3" rIns="91406" bIns="45703" numCol="1" anchor="t" anchorCtr="0" compatLnSpc="1">
            <a:prstTxWarp prst="textNoShape">
              <a:avLst/>
            </a:prstTxWarp>
          </a:bodyPr>
          <a:lstStyle/>
          <a:p>
            <a:pPr lvl="0"/>
            <a:r>
              <a:rPr lang="en-US" altLang="zh-CN" smtClean="0"/>
              <a:t>Click to edit Master text </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TextBox 6"/>
          <p:cNvSpPr txBox="1"/>
          <p:nvPr/>
        </p:nvSpPr>
        <p:spPr>
          <a:xfrm>
            <a:off x="9192750" y="6394068"/>
            <a:ext cx="2688299" cy="507679"/>
          </a:xfrm>
          <a:prstGeom prst="rect">
            <a:avLst/>
          </a:prstGeom>
          <a:noFill/>
        </p:spPr>
        <p:txBody>
          <a:bodyPr wrap="square" lIns="91406" tIns="45703" rIns="91406" bIns="45703" rtlCol="0">
            <a:spAutoFit/>
          </a:bodyPr>
          <a:lstStyle/>
          <a:p>
            <a:pPr algn="r" defTabSz="1171971"/>
            <a:fld id="{C7C6DBEA-7B4A-45F2-A823-46D6D2D5125A}" type="slidenum">
              <a:rPr lang="zh-CN" altLang="en-US" sz="2700" smtClean="0">
                <a:solidFill>
                  <a:srgbClr val="1F5281"/>
                </a:solidFill>
              </a:rPr>
              <a:pPr algn="r" defTabSz="1171971"/>
              <a:t>‹#›</a:t>
            </a:fld>
            <a:endParaRPr lang="zh-CN" altLang="en-US" sz="2700">
              <a:solidFill>
                <a:srgbClr val="1F5281"/>
              </a:solidFill>
            </a:endParaRPr>
          </a:p>
        </p:txBody>
      </p:sp>
    </p:spTree>
    <p:extLst>
      <p:ext uri="{BB962C8B-B14F-4D97-AF65-F5344CB8AC3E}">
        <p14:creationId xmlns:p14="http://schemas.microsoft.com/office/powerpoint/2010/main" val="152306220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iming>
    <p:tnLst>
      <p:par>
        <p:cTn id="1" dur="indefinite" restart="never" nodeType="tmRoot"/>
      </p:par>
    </p:tnLst>
  </p:timing>
  <p:txStyles>
    <p:titleStyle>
      <a:lvl1pPr algn="ctr" rtl="0" eaLnBrk="1" fontAlgn="base" hangingPunct="1">
        <a:spcBef>
          <a:spcPct val="0"/>
        </a:spcBef>
        <a:spcAft>
          <a:spcPct val="0"/>
        </a:spcAft>
        <a:defRPr sz="3300">
          <a:solidFill>
            <a:schemeClr val="bg1"/>
          </a:solidFill>
          <a:latin typeface="+mj-lt"/>
          <a:ea typeface="+mj-ea"/>
          <a:cs typeface="+mj-cs"/>
        </a:defRPr>
      </a:lvl1pPr>
      <a:lvl2pPr algn="ctr" rtl="0" eaLnBrk="1" fontAlgn="base" hangingPunct="1">
        <a:spcBef>
          <a:spcPct val="0"/>
        </a:spcBef>
        <a:spcAft>
          <a:spcPct val="0"/>
        </a:spcAft>
        <a:defRPr sz="3300">
          <a:solidFill>
            <a:schemeClr val="bg1"/>
          </a:solidFill>
          <a:latin typeface="Verdana" pitchFamily="34" charset="0"/>
        </a:defRPr>
      </a:lvl2pPr>
      <a:lvl3pPr algn="ctr" rtl="0" eaLnBrk="1" fontAlgn="base" hangingPunct="1">
        <a:spcBef>
          <a:spcPct val="0"/>
        </a:spcBef>
        <a:spcAft>
          <a:spcPct val="0"/>
        </a:spcAft>
        <a:defRPr sz="3300">
          <a:solidFill>
            <a:schemeClr val="bg1"/>
          </a:solidFill>
          <a:latin typeface="Verdana" pitchFamily="34" charset="0"/>
        </a:defRPr>
      </a:lvl3pPr>
      <a:lvl4pPr algn="ctr" rtl="0" eaLnBrk="1" fontAlgn="base" hangingPunct="1">
        <a:spcBef>
          <a:spcPct val="0"/>
        </a:spcBef>
        <a:spcAft>
          <a:spcPct val="0"/>
        </a:spcAft>
        <a:defRPr sz="3300">
          <a:solidFill>
            <a:schemeClr val="bg1"/>
          </a:solidFill>
          <a:latin typeface="Verdana" pitchFamily="34" charset="0"/>
        </a:defRPr>
      </a:lvl4pPr>
      <a:lvl5pPr algn="ctr" rtl="0" eaLnBrk="1" fontAlgn="base" hangingPunct="1">
        <a:spcBef>
          <a:spcPct val="0"/>
        </a:spcBef>
        <a:spcAft>
          <a:spcPct val="0"/>
        </a:spcAft>
        <a:defRPr sz="3300">
          <a:solidFill>
            <a:schemeClr val="bg1"/>
          </a:solidFill>
          <a:latin typeface="Verdana" pitchFamily="34" charset="0"/>
        </a:defRPr>
      </a:lvl5pPr>
      <a:lvl6pPr marL="548707" algn="ctr" rtl="0" eaLnBrk="1" fontAlgn="base" hangingPunct="1">
        <a:spcBef>
          <a:spcPct val="0"/>
        </a:spcBef>
        <a:spcAft>
          <a:spcPct val="0"/>
        </a:spcAft>
        <a:defRPr sz="3300">
          <a:solidFill>
            <a:schemeClr val="bg1"/>
          </a:solidFill>
          <a:latin typeface="Verdana" pitchFamily="34" charset="0"/>
        </a:defRPr>
      </a:lvl6pPr>
      <a:lvl7pPr marL="1097413" algn="ctr" rtl="0" eaLnBrk="1" fontAlgn="base" hangingPunct="1">
        <a:spcBef>
          <a:spcPct val="0"/>
        </a:spcBef>
        <a:spcAft>
          <a:spcPct val="0"/>
        </a:spcAft>
        <a:defRPr sz="3300">
          <a:solidFill>
            <a:schemeClr val="bg1"/>
          </a:solidFill>
          <a:latin typeface="Verdana" pitchFamily="34" charset="0"/>
        </a:defRPr>
      </a:lvl7pPr>
      <a:lvl8pPr marL="1646121" algn="ctr" rtl="0" eaLnBrk="1" fontAlgn="base" hangingPunct="1">
        <a:spcBef>
          <a:spcPct val="0"/>
        </a:spcBef>
        <a:spcAft>
          <a:spcPct val="0"/>
        </a:spcAft>
        <a:defRPr sz="3300">
          <a:solidFill>
            <a:schemeClr val="bg1"/>
          </a:solidFill>
          <a:latin typeface="Verdana" pitchFamily="34" charset="0"/>
        </a:defRPr>
      </a:lvl8pPr>
      <a:lvl9pPr marL="2194829" algn="ctr" rtl="0" eaLnBrk="1" fontAlgn="base" hangingPunct="1">
        <a:spcBef>
          <a:spcPct val="0"/>
        </a:spcBef>
        <a:spcAft>
          <a:spcPct val="0"/>
        </a:spcAft>
        <a:defRPr sz="3300">
          <a:solidFill>
            <a:schemeClr val="bg1"/>
          </a:solidFill>
          <a:latin typeface="Verdana" pitchFamily="34" charset="0"/>
        </a:defRPr>
      </a:lvl9pPr>
    </p:titleStyle>
    <p:bodyStyle>
      <a:lvl1pPr marL="411531" indent="-411531" algn="l" rtl="0" eaLnBrk="1" fontAlgn="base" hangingPunct="1">
        <a:spcBef>
          <a:spcPct val="20000"/>
        </a:spcBef>
        <a:spcAft>
          <a:spcPct val="0"/>
        </a:spcAft>
        <a:buClr>
          <a:schemeClr val="hlink"/>
        </a:buClr>
        <a:buFont typeface="Wingdings" pitchFamily="2" charset="2"/>
        <a:buChar char="v"/>
        <a:defRPr sz="3300" b="1">
          <a:solidFill>
            <a:srgbClr val="1481B8"/>
          </a:solidFill>
          <a:latin typeface="+mn-lt"/>
          <a:ea typeface="+mn-ea"/>
          <a:cs typeface="+mn-cs"/>
        </a:defRPr>
      </a:lvl1pPr>
      <a:lvl2pPr marL="891649" indent="-342942" algn="l" rtl="0" eaLnBrk="1" fontAlgn="base" hangingPunct="1">
        <a:spcBef>
          <a:spcPct val="20000"/>
        </a:spcBef>
        <a:spcAft>
          <a:spcPct val="0"/>
        </a:spcAft>
        <a:buClr>
          <a:schemeClr val="accent1"/>
        </a:buClr>
        <a:buFont typeface="Wingdings" pitchFamily="2" charset="2"/>
        <a:buChar char="§"/>
        <a:defRPr sz="3300">
          <a:solidFill>
            <a:schemeClr val="tx1"/>
          </a:solidFill>
          <a:latin typeface="Arial" charset="0"/>
        </a:defRPr>
      </a:lvl2pPr>
      <a:lvl3pPr marL="1371767" indent="-274354" algn="l" rtl="0" eaLnBrk="1" fontAlgn="base" hangingPunct="1">
        <a:spcBef>
          <a:spcPct val="20000"/>
        </a:spcBef>
        <a:spcAft>
          <a:spcPct val="0"/>
        </a:spcAft>
        <a:buClr>
          <a:schemeClr val="tx1"/>
        </a:buClr>
        <a:buChar char="•"/>
        <a:defRPr sz="2900">
          <a:solidFill>
            <a:schemeClr val="tx1"/>
          </a:solidFill>
          <a:latin typeface="Arial" charset="0"/>
        </a:defRPr>
      </a:lvl3pPr>
      <a:lvl4pPr marL="1920474" indent="-274354" algn="l" rtl="0" eaLnBrk="1" fontAlgn="base" hangingPunct="1">
        <a:spcBef>
          <a:spcPct val="20000"/>
        </a:spcBef>
        <a:spcAft>
          <a:spcPct val="0"/>
        </a:spcAft>
        <a:buChar char="–"/>
        <a:defRPr sz="2400">
          <a:solidFill>
            <a:schemeClr val="tx1"/>
          </a:solidFill>
          <a:latin typeface="Arial" charset="0"/>
        </a:defRPr>
      </a:lvl4pPr>
      <a:lvl5pPr marL="2469180" indent="-274354" algn="l" rtl="0" eaLnBrk="1" fontAlgn="base" hangingPunct="1">
        <a:spcBef>
          <a:spcPct val="20000"/>
        </a:spcBef>
        <a:spcAft>
          <a:spcPct val="0"/>
        </a:spcAft>
        <a:buChar char="»"/>
        <a:defRPr sz="2400">
          <a:solidFill>
            <a:schemeClr val="tx1"/>
          </a:solidFill>
          <a:latin typeface="Arial" charset="0"/>
        </a:defRPr>
      </a:lvl5pPr>
      <a:lvl6pPr marL="3017888" indent="-274354" algn="l" rtl="0" eaLnBrk="1" fontAlgn="base" hangingPunct="1">
        <a:spcBef>
          <a:spcPct val="20000"/>
        </a:spcBef>
        <a:spcAft>
          <a:spcPct val="0"/>
        </a:spcAft>
        <a:buChar char="»"/>
        <a:defRPr sz="2400">
          <a:solidFill>
            <a:schemeClr val="tx1"/>
          </a:solidFill>
          <a:latin typeface="Arial" charset="0"/>
        </a:defRPr>
      </a:lvl6pPr>
      <a:lvl7pPr marL="3566596" indent="-274354" algn="l" rtl="0" eaLnBrk="1" fontAlgn="base" hangingPunct="1">
        <a:spcBef>
          <a:spcPct val="20000"/>
        </a:spcBef>
        <a:spcAft>
          <a:spcPct val="0"/>
        </a:spcAft>
        <a:buChar char="»"/>
        <a:defRPr sz="2400">
          <a:solidFill>
            <a:schemeClr val="tx1"/>
          </a:solidFill>
          <a:latin typeface="Arial" charset="0"/>
        </a:defRPr>
      </a:lvl7pPr>
      <a:lvl8pPr marL="4115302" indent="-274354" algn="l" rtl="0" eaLnBrk="1" fontAlgn="base" hangingPunct="1">
        <a:spcBef>
          <a:spcPct val="20000"/>
        </a:spcBef>
        <a:spcAft>
          <a:spcPct val="0"/>
        </a:spcAft>
        <a:buChar char="»"/>
        <a:defRPr sz="2400">
          <a:solidFill>
            <a:schemeClr val="tx1"/>
          </a:solidFill>
          <a:latin typeface="Arial" charset="0"/>
        </a:defRPr>
      </a:lvl8pPr>
      <a:lvl9pPr marL="4664009" indent="-274354" algn="l" rtl="0" eaLnBrk="1" fontAlgn="base" hangingPunct="1">
        <a:spcBef>
          <a:spcPct val="20000"/>
        </a:spcBef>
        <a:spcAft>
          <a:spcPct val="0"/>
        </a:spcAft>
        <a:buChar char="»"/>
        <a:defRPr sz="2400">
          <a:solidFill>
            <a:schemeClr val="tx1"/>
          </a:solidFill>
          <a:latin typeface="Arial" charset="0"/>
        </a:defRPr>
      </a:lvl9pPr>
    </p:bodyStyle>
    <p:otherStyle>
      <a:defPPr>
        <a:defRPr lang="zh-CN"/>
      </a:defPPr>
      <a:lvl1pPr marL="0" algn="l" defTabSz="1097413" rtl="0" eaLnBrk="1" latinLnBrk="0" hangingPunct="1">
        <a:defRPr sz="2100" kern="1200">
          <a:solidFill>
            <a:schemeClr val="tx1"/>
          </a:solidFill>
          <a:latin typeface="+mn-lt"/>
          <a:ea typeface="+mn-ea"/>
          <a:cs typeface="+mn-cs"/>
        </a:defRPr>
      </a:lvl1pPr>
      <a:lvl2pPr marL="548707" algn="l" defTabSz="1097413" rtl="0" eaLnBrk="1" latinLnBrk="0" hangingPunct="1">
        <a:defRPr sz="2100" kern="1200">
          <a:solidFill>
            <a:schemeClr val="tx1"/>
          </a:solidFill>
          <a:latin typeface="+mn-lt"/>
          <a:ea typeface="+mn-ea"/>
          <a:cs typeface="+mn-cs"/>
        </a:defRPr>
      </a:lvl2pPr>
      <a:lvl3pPr marL="1097413" algn="l" defTabSz="1097413" rtl="0" eaLnBrk="1" latinLnBrk="0" hangingPunct="1">
        <a:defRPr sz="2100" kern="1200">
          <a:solidFill>
            <a:schemeClr val="tx1"/>
          </a:solidFill>
          <a:latin typeface="+mn-lt"/>
          <a:ea typeface="+mn-ea"/>
          <a:cs typeface="+mn-cs"/>
        </a:defRPr>
      </a:lvl3pPr>
      <a:lvl4pPr marL="1646121" algn="l" defTabSz="1097413" rtl="0" eaLnBrk="1" latinLnBrk="0" hangingPunct="1">
        <a:defRPr sz="2100" kern="1200">
          <a:solidFill>
            <a:schemeClr val="tx1"/>
          </a:solidFill>
          <a:latin typeface="+mn-lt"/>
          <a:ea typeface="+mn-ea"/>
          <a:cs typeface="+mn-cs"/>
        </a:defRPr>
      </a:lvl4pPr>
      <a:lvl5pPr marL="2194829" algn="l" defTabSz="1097413" rtl="0" eaLnBrk="1" latinLnBrk="0" hangingPunct="1">
        <a:defRPr sz="2100" kern="1200">
          <a:solidFill>
            <a:schemeClr val="tx1"/>
          </a:solidFill>
          <a:latin typeface="+mn-lt"/>
          <a:ea typeface="+mn-ea"/>
          <a:cs typeface="+mn-cs"/>
        </a:defRPr>
      </a:lvl5pPr>
      <a:lvl6pPr marL="2743534" algn="l" defTabSz="1097413" rtl="0" eaLnBrk="1" latinLnBrk="0" hangingPunct="1">
        <a:defRPr sz="2100" kern="1200">
          <a:solidFill>
            <a:schemeClr val="tx1"/>
          </a:solidFill>
          <a:latin typeface="+mn-lt"/>
          <a:ea typeface="+mn-ea"/>
          <a:cs typeface="+mn-cs"/>
        </a:defRPr>
      </a:lvl6pPr>
      <a:lvl7pPr marL="3292242" algn="l" defTabSz="1097413" rtl="0" eaLnBrk="1" latinLnBrk="0" hangingPunct="1">
        <a:defRPr sz="2100" kern="1200">
          <a:solidFill>
            <a:schemeClr val="tx1"/>
          </a:solidFill>
          <a:latin typeface="+mn-lt"/>
          <a:ea typeface="+mn-ea"/>
          <a:cs typeface="+mn-cs"/>
        </a:defRPr>
      </a:lvl7pPr>
      <a:lvl8pPr marL="3840949" algn="l" defTabSz="1097413" rtl="0" eaLnBrk="1" latinLnBrk="0" hangingPunct="1">
        <a:defRPr sz="2100" kern="1200">
          <a:solidFill>
            <a:schemeClr val="tx1"/>
          </a:solidFill>
          <a:latin typeface="+mn-lt"/>
          <a:ea typeface="+mn-ea"/>
          <a:cs typeface="+mn-cs"/>
        </a:defRPr>
      </a:lvl8pPr>
      <a:lvl9pPr marL="4389655" algn="l" defTabSz="1097413"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4" y="365125"/>
            <a:ext cx="10515600" cy="1325563"/>
          </a:xfrm>
          <a:prstGeom prst="rect">
            <a:avLst/>
          </a:prstGeom>
        </p:spPr>
        <p:txBody>
          <a:bodyPr vert="horz" lIns="91406" tIns="45703" rIns="91406" bIns="45703"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4" y="1825625"/>
            <a:ext cx="10515600" cy="4351338"/>
          </a:xfrm>
          <a:prstGeom prst="rect">
            <a:avLst/>
          </a:prstGeom>
        </p:spPr>
        <p:txBody>
          <a:bodyPr vert="horz" lIns="91406" tIns="45703" rIns="91406" bIns="45703"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4" y="6356350"/>
            <a:ext cx="2743200" cy="365125"/>
          </a:xfrm>
          <a:prstGeom prst="rect">
            <a:avLst/>
          </a:prstGeom>
        </p:spPr>
        <p:txBody>
          <a:bodyPr vert="horz" lIns="91406" tIns="45703" rIns="91406" bIns="45703" rtlCol="0" anchor="ctr"/>
          <a:lstStyle>
            <a:lvl1pPr algn="l">
              <a:defRPr sz="1200">
                <a:solidFill>
                  <a:schemeClr val="tx1">
                    <a:tint val="75000"/>
                  </a:schemeClr>
                </a:solidFill>
              </a:defRPr>
            </a:lvl1pPr>
          </a:lstStyle>
          <a:p>
            <a:pPr defTabSz="1171971"/>
            <a:fld id="{CBB96C3F-8C63-432F-9AD1-2207182A8732}" type="datetimeFigureOut">
              <a:rPr lang="zh-CN" altLang="en-US" smtClean="0">
                <a:solidFill>
                  <a:prstClr val="black">
                    <a:tint val="75000"/>
                  </a:prstClr>
                </a:solidFill>
              </a:rPr>
              <a:pPr defTabSz="1171971"/>
              <a:t>2022/11/2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1" y="6356350"/>
            <a:ext cx="4114800" cy="365125"/>
          </a:xfrm>
          <a:prstGeom prst="rect">
            <a:avLst/>
          </a:prstGeom>
        </p:spPr>
        <p:txBody>
          <a:bodyPr vert="horz" lIns="91406" tIns="45703" rIns="91406" bIns="45703" rtlCol="0" anchor="ctr"/>
          <a:lstStyle>
            <a:lvl1pPr algn="ctr">
              <a:defRPr sz="1200">
                <a:solidFill>
                  <a:schemeClr val="tx1">
                    <a:tint val="75000"/>
                  </a:schemeClr>
                </a:solidFill>
              </a:defRPr>
            </a:lvl1pPr>
          </a:lstStyle>
          <a:p>
            <a:pPr defTabSz="1171971"/>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06" tIns="45703" rIns="91406" bIns="45703" rtlCol="0" anchor="ctr"/>
          <a:lstStyle>
            <a:lvl1pPr algn="r">
              <a:defRPr sz="1200">
                <a:solidFill>
                  <a:schemeClr val="tx1">
                    <a:tint val="75000"/>
                  </a:schemeClr>
                </a:solidFill>
              </a:defRPr>
            </a:lvl1pPr>
          </a:lstStyle>
          <a:p>
            <a:pPr defTabSz="1171971"/>
            <a:fld id="{2F6F9FB9-CEB1-457A-B993-A1A76D83EC0F}" type="slidenum">
              <a:rPr lang="zh-CN" altLang="en-US" smtClean="0">
                <a:solidFill>
                  <a:prstClr val="black">
                    <a:tint val="75000"/>
                  </a:prstClr>
                </a:solidFill>
              </a:rPr>
              <a:pPr defTabSz="1171971"/>
              <a:t>‹#›</a:t>
            </a:fld>
            <a:endParaRPr lang="zh-CN" altLang="en-US">
              <a:solidFill>
                <a:prstClr val="black">
                  <a:tint val="75000"/>
                </a:prstClr>
              </a:solidFill>
            </a:endParaRPr>
          </a:p>
        </p:txBody>
      </p:sp>
    </p:spTree>
    <p:extLst>
      <p:ext uri="{BB962C8B-B14F-4D97-AF65-F5344CB8AC3E}">
        <p14:creationId xmlns:p14="http://schemas.microsoft.com/office/powerpoint/2010/main" val="29113021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txStyles>
    <p:titleStyle>
      <a:lvl1pPr algn="l" defTabSz="91419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48" indent="-228548" algn="l" defTabSz="914193" rtl="0" eaLnBrk="1" latinLnBrk="0" hangingPunct="1">
        <a:lnSpc>
          <a:spcPct val="90000"/>
        </a:lnSpc>
        <a:spcBef>
          <a:spcPts val="1000"/>
        </a:spcBef>
        <a:buFont typeface="Arial" panose="020B0604020202020204" pitchFamily="34" charset="0"/>
        <a:buChar char="•"/>
        <a:defRPr sz="2900" kern="1200">
          <a:solidFill>
            <a:schemeClr val="tx1"/>
          </a:solidFill>
          <a:latin typeface="+mn-lt"/>
          <a:ea typeface="+mn-ea"/>
          <a:cs typeface="+mn-cs"/>
        </a:defRPr>
      </a:lvl1pPr>
      <a:lvl2pPr marL="685643" indent="-228548" algn="l" defTabSz="91419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40" indent="-228548" algn="l" defTabSz="91419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36" indent="-228548" algn="l" defTabSz="9141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30" indent="-228548" algn="l" defTabSz="9141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27" indent="-228548" algn="l" defTabSz="9141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23" indent="-228548" algn="l" defTabSz="9141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219" indent="-228548" algn="l" defTabSz="9141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313" indent="-228548" algn="l" defTabSz="9141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93" rtl="0" eaLnBrk="1" latinLnBrk="0" hangingPunct="1">
        <a:defRPr sz="1800" kern="1200">
          <a:solidFill>
            <a:schemeClr val="tx1"/>
          </a:solidFill>
          <a:latin typeface="+mn-lt"/>
          <a:ea typeface="+mn-ea"/>
          <a:cs typeface="+mn-cs"/>
        </a:defRPr>
      </a:lvl1pPr>
      <a:lvl2pPr marL="457095" algn="l" defTabSz="914193" rtl="0" eaLnBrk="1" latinLnBrk="0" hangingPunct="1">
        <a:defRPr sz="1800" kern="1200">
          <a:solidFill>
            <a:schemeClr val="tx1"/>
          </a:solidFill>
          <a:latin typeface="+mn-lt"/>
          <a:ea typeface="+mn-ea"/>
          <a:cs typeface="+mn-cs"/>
        </a:defRPr>
      </a:lvl2pPr>
      <a:lvl3pPr marL="914193" algn="l" defTabSz="914193" rtl="0" eaLnBrk="1" latinLnBrk="0" hangingPunct="1">
        <a:defRPr sz="1800" kern="1200">
          <a:solidFill>
            <a:schemeClr val="tx1"/>
          </a:solidFill>
          <a:latin typeface="+mn-lt"/>
          <a:ea typeface="+mn-ea"/>
          <a:cs typeface="+mn-cs"/>
        </a:defRPr>
      </a:lvl3pPr>
      <a:lvl4pPr marL="1371287" algn="l" defTabSz="914193" rtl="0" eaLnBrk="1" latinLnBrk="0" hangingPunct="1">
        <a:defRPr sz="1800" kern="1200">
          <a:solidFill>
            <a:schemeClr val="tx1"/>
          </a:solidFill>
          <a:latin typeface="+mn-lt"/>
          <a:ea typeface="+mn-ea"/>
          <a:cs typeface="+mn-cs"/>
        </a:defRPr>
      </a:lvl4pPr>
      <a:lvl5pPr marL="1828383" algn="l" defTabSz="914193" rtl="0" eaLnBrk="1" latinLnBrk="0" hangingPunct="1">
        <a:defRPr sz="1800" kern="1200">
          <a:solidFill>
            <a:schemeClr val="tx1"/>
          </a:solidFill>
          <a:latin typeface="+mn-lt"/>
          <a:ea typeface="+mn-ea"/>
          <a:cs typeface="+mn-cs"/>
        </a:defRPr>
      </a:lvl5pPr>
      <a:lvl6pPr marL="2285479" algn="l" defTabSz="914193" rtl="0" eaLnBrk="1" latinLnBrk="0" hangingPunct="1">
        <a:defRPr sz="1800" kern="1200">
          <a:solidFill>
            <a:schemeClr val="tx1"/>
          </a:solidFill>
          <a:latin typeface="+mn-lt"/>
          <a:ea typeface="+mn-ea"/>
          <a:cs typeface="+mn-cs"/>
        </a:defRPr>
      </a:lvl6pPr>
      <a:lvl7pPr marL="2742576" algn="l" defTabSz="914193" rtl="0" eaLnBrk="1" latinLnBrk="0" hangingPunct="1">
        <a:defRPr sz="1800" kern="1200">
          <a:solidFill>
            <a:schemeClr val="tx1"/>
          </a:solidFill>
          <a:latin typeface="+mn-lt"/>
          <a:ea typeface="+mn-ea"/>
          <a:cs typeface="+mn-cs"/>
        </a:defRPr>
      </a:lvl7pPr>
      <a:lvl8pPr marL="3199670" algn="l" defTabSz="914193" rtl="0" eaLnBrk="1" latinLnBrk="0" hangingPunct="1">
        <a:defRPr sz="1800" kern="1200">
          <a:solidFill>
            <a:schemeClr val="tx1"/>
          </a:solidFill>
          <a:latin typeface="+mn-lt"/>
          <a:ea typeface="+mn-ea"/>
          <a:cs typeface="+mn-cs"/>
        </a:defRPr>
      </a:lvl8pPr>
      <a:lvl9pPr marL="3656766" algn="l" defTabSz="91419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1" y="247651"/>
          <a:ext cx="12192000" cy="1155699"/>
        </p:xfrm>
        <a:graphic>
          <a:graphicData uri="http://schemas.openxmlformats.org/presentationml/2006/ole">
            <mc:AlternateContent xmlns:mc="http://schemas.openxmlformats.org/markup-compatibility/2006">
              <mc:Choice xmlns:v="urn:schemas-microsoft-com:vml" Requires="v">
                <p:oleObj spid="_x0000_s4135" name="Image" r:id="rId10" imgW="6311111" imgH="1155148" progId="Photoshop.Image.6">
                  <p:embed/>
                </p:oleObj>
              </mc:Choice>
              <mc:Fallback>
                <p:oleObj name="Image" r:id="rId10" imgW="6311111" imgH="1155148" progId="Photoshop.Image.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247651"/>
                        <a:ext cx="12192000" cy="115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1" y="6524627"/>
            <a:ext cx="12192000" cy="333376"/>
          </a:xfrm>
          <a:prstGeom prst="rect">
            <a:avLst/>
          </a:prstGeom>
          <a:solidFill>
            <a:srgbClr val="30A383"/>
          </a:solidFill>
          <a:ln w="9525">
            <a:noFill/>
            <a:miter lim="800000"/>
            <a:headEnd/>
            <a:tailEnd/>
          </a:ln>
          <a:effectLst/>
        </p:spPr>
        <p:txBody>
          <a:bodyPr wrap="none" anchor="ctr"/>
          <a:lstStyle/>
          <a:p>
            <a:pPr defTabSz="1172121">
              <a:defRPr/>
            </a:pPr>
            <a:endParaRPr lang="zh-CN" altLang="en-US" sz="2761">
              <a:solidFill>
                <a:srgbClr val="1F5281"/>
              </a:solidFill>
              <a:ea typeface="宋体" pitchFamily="2" charset="-122"/>
            </a:endParaRPr>
          </a:p>
        </p:txBody>
      </p:sp>
      <p:sp>
        <p:nvSpPr>
          <p:cNvPr id="1041" name="Rectangle 17"/>
          <p:cNvSpPr>
            <a:spLocks noChangeArrowheads="1"/>
          </p:cNvSpPr>
          <p:nvPr/>
        </p:nvSpPr>
        <p:spPr bwMode="white">
          <a:xfrm>
            <a:off x="1" y="2"/>
            <a:ext cx="12192000" cy="241299"/>
          </a:xfrm>
          <a:prstGeom prst="rect">
            <a:avLst/>
          </a:prstGeom>
          <a:solidFill>
            <a:srgbClr val="1F5281"/>
          </a:solidFill>
          <a:ln w="9525">
            <a:noFill/>
            <a:miter lim="800000"/>
            <a:headEnd/>
            <a:tailEnd/>
          </a:ln>
          <a:effectLst/>
        </p:spPr>
        <p:txBody>
          <a:bodyPr wrap="none" anchor="ctr"/>
          <a:lstStyle/>
          <a:p>
            <a:pPr algn="ctr" defTabSz="1172121">
              <a:defRPr/>
            </a:pPr>
            <a:endParaRPr lang="zh-CN" altLang="en-US" sz="2761">
              <a:solidFill>
                <a:srgbClr val="1F5281"/>
              </a:solidFill>
              <a:ea typeface="宋体" pitchFamily="2" charset="-122"/>
            </a:endParaRPr>
          </a:p>
        </p:txBody>
      </p:sp>
      <p:sp>
        <p:nvSpPr>
          <p:cNvPr id="1042" name="Freeform 18"/>
          <p:cNvSpPr>
            <a:spLocks/>
          </p:cNvSpPr>
          <p:nvPr/>
        </p:nvSpPr>
        <p:spPr bwMode="white">
          <a:xfrm>
            <a:off x="4236" y="963613"/>
            <a:ext cx="12187766"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a:lstStyle/>
          <a:p>
            <a:pPr defTabSz="1172121">
              <a:defRPr/>
            </a:pPr>
            <a:endParaRPr lang="zh-CN" altLang="en-US" sz="2761">
              <a:solidFill>
                <a:srgbClr val="1F5281"/>
              </a:solidFill>
              <a:ea typeface="宋体" pitchFamily="2" charset="-122"/>
            </a:endParaRPr>
          </a:p>
        </p:txBody>
      </p:sp>
      <p:sp>
        <p:nvSpPr>
          <p:cNvPr id="1031" name="Rectangle 3"/>
          <p:cNvSpPr>
            <a:spLocks noGrp="1" noChangeArrowheads="1"/>
          </p:cNvSpPr>
          <p:nvPr>
            <p:ph type="body" idx="1"/>
          </p:nvPr>
        </p:nvSpPr>
        <p:spPr bwMode="auto">
          <a:xfrm>
            <a:off x="609601" y="1393826"/>
            <a:ext cx="10972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TextBox 6"/>
          <p:cNvSpPr txBox="1"/>
          <p:nvPr/>
        </p:nvSpPr>
        <p:spPr>
          <a:xfrm>
            <a:off x="9192747" y="6394063"/>
            <a:ext cx="2688299" cy="517073"/>
          </a:xfrm>
          <a:prstGeom prst="rect">
            <a:avLst/>
          </a:prstGeom>
          <a:noFill/>
        </p:spPr>
        <p:txBody>
          <a:bodyPr wrap="square" rtlCol="0">
            <a:spAutoFit/>
          </a:bodyPr>
          <a:lstStyle/>
          <a:p>
            <a:pPr algn="r" defTabSz="1172121"/>
            <a:fld id="{C7C6DBEA-7B4A-45F2-A823-46D6D2D5125A}" type="slidenum">
              <a:rPr lang="zh-CN" altLang="en-US" sz="2761" smtClean="0">
                <a:solidFill>
                  <a:srgbClr val="1F5281"/>
                </a:solidFill>
              </a:rPr>
              <a:pPr algn="r" defTabSz="1172121"/>
              <a:t>‹#›</a:t>
            </a:fld>
            <a:endParaRPr lang="zh-CN" altLang="en-US" sz="2761">
              <a:solidFill>
                <a:srgbClr val="1F5281"/>
              </a:solidFill>
            </a:endParaRPr>
          </a:p>
        </p:txBody>
      </p:sp>
    </p:spTree>
    <p:extLst>
      <p:ext uri="{BB962C8B-B14F-4D97-AF65-F5344CB8AC3E}">
        <p14:creationId xmlns:p14="http://schemas.microsoft.com/office/powerpoint/2010/main" val="9535038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timing>
    <p:tnLst>
      <p:par>
        <p:cTn id="1" dur="indefinite" restart="never" nodeType="tmRoot"/>
      </p:par>
    </p:tnLst>
  </p:timing>
  <p:txStyles>
    <p:titleStyle>
      <a:lvl1pPr algn="ctr" rtl="0" eaLnBrk="1" fontAlgn="base" hangingPunct="1">
        <a:spcBef>
          <a:spcPct val="0"/>
        </a:spcBef>
        <a:spcAft>
          <a:spcPct val="0"/>
        </a:spcAft>
        <a:defRPr sz="3361">
          <a:solidFill>
            <a:schemeClr val="bg1"/>
          </a:solidFill>
          <a:latin typeface="+mj-lt"/>
          <a:ea typeface="+mj-ea"/>
          <a:cs typeface="+mj-cs"/>
        </a:defRPr>
      </a:lvl1pPr>
      <a:lvl2pPr algn="ctr" rtl="0" eaLnBrk="1" fontAlgn="base" hangingPunct="1">
        <a:spcBef>
          <a:spcPct val="0"/>
        </a:spcBef>
        <a:spcAft>
          <a:spcPct val="0"/>
        </a:spcAft>
        <a:defRPr sz="3361">
          <a:solidFill>
            <a:schemeClr val="bg1"/>
          </a:solidFill>
          <a:latin typeface="Verdana" pitchFamily="34" charset="0"/>
        </a:defRPr>
      </a:lvl2pPr>
      <a:lvl3pPr algn="ctr" rtl="0" eaLnBrk="1" fontAlgn="base" hangingPunct="1">
        <a:spcBef>
          <a:spcPct val="0"/>
        </a:spcBef>
        <a:spcAft>
          <a:spcPct val="0"/>
        </a:spcAft>
        <a:defRPr sz="3361">
          <a:solidFill>
            <a:schemeClr val="bg1"/>
          </a:solidFill>
          <a:latin typeface="Verdana" pitchFamily="34" charset="0"/>
        </a:defRPr>
      </a:lvl3pPr>
      <a:lvl4pPr algn="ctr" rtl="0" eaLnBrk="1" fontAlgn="base" hangingPunct="1">
        <a:spcBef>
          <a:spcPct val="0"/>
        </a:spcBef>
        <a:spcAft>
          <a:spcPct val="0"/>
        </a:spcAft>
        <a:defRPr sz="3361">
          <a:solidFill>
            <a:schemeClr val="bg1"/>
          </a:solidFill>
          <a:latin typeface="Verdana" pitchFamily="34" charset="0"/>
        </a:defRPr>
      </a:lvl4pPr>
      <a:lvl5pPr algn="ctr" rtl="0" eaLnBrk="1" fontAlgn="base" hangingPunct="1">
        <a:spcBef>
          <a:spcPct val="0"/>
        </a:spcBef>
        <a:spcAft>
          <a:spcPct val="0"/>
        </a:spcAft>
        <a:defRPr sz="3361">
          <a:solidFill>
            <a:schemeClr val="bg1"/>
          </a:solidFill>
          <a:latin typeface="Verdana" pitchFamily="34" charset="0"/>
        </a:defRPr>
      </a:lvl5pPr>
      <a:lvl6pPr marL="548777" algn="ctr" rtl="0" eaLnBrk="1" fontAlgn="base" hangingPunct="1">
        <a:spcBef>
          <a:spcPct val="0"/>
        </a:spcBef>
        <a:spcAft>
          <a:spcPct val="0"/>
        </a:spcAft>
        <a:defRPr sz="3361">
          <a:solidFill>
            <a:schemeClr val="bg1"/>
          </a:solidFill>
          <a:latin typeface="Verdana" pitchFamily="34" charset="0"/>
        </a:defRPr>
      </a:lvl6pPr>
      <a:lvl7pPr marL="1097554" algn="ctr" rtl="0" eaLnBrk="1" fontAlgn="base" hangingPunct="1">
        <a:spcBef>
          <a:spcPct val="0"/>
        </a:spcBef>
        <a:spcAft>
          <a:spcPct val="0"/>
        </a:spcAft>
        <a:defRPr sz="3361">
          <a:solidFill>
            <a:schemeClr val="bg1"/>
          </a:solidFill>
          <a:latin typeface="Verdana" pitchFamily="34" charset="0"/>
        </a:defRPr>
      </a:lvl7pPr>
      <a:lvl8pPr marL="1646331" algn="ctr" rtl="0" eaLnBrk="1" fontAlgn="base" hangingPunct="1">
        <a:spcBef>
          <a:spcPct val="0"/>
        </a:spcBef>
        <a:spcAft>
          <a:spcPct val="0"/>
        </a:spcAft>
        <a:defRPr sz="3361">
          <a:solidFill>
            <a:schemeClr val="bg1"/>
          </a:solidFill>
          <a:latin typeface="Verdana" pitchFamily="34" charset="0"/>
        </a:defRPr>
      </a:lvl8pPr>
      <a:lvl9pPr marL="2195109" algn="ctr" rtl="0" eaLnBrk="1" fontAlgn="base" hangingPunct="1">
        <a:spcBef>
          <a:spcPct val="0"/>
        </a:spcBef>
        <a:spcAft>
          <a:spcPct val="0"/>
        </a:spcAft>
        <a:defRPr sz="3361">
          <a:solidFill>
            <a:schemeClr val="bg1"/>
          </a:solidFill>
          <a:latin typeface="Verdana" pitchFamily="34" charset="0"/>
        </a:defRPr>
      </a:lvl9pPr>
    </p:titleStyle>
    <p:bodyStyle>
      <a:lvl1pPr marL="411583" indent="-411583" algn="l" rtl="0" eaLnBrk="1" fontAlgn="base" hangingPunct="1">
        <a:spcBef>
          <a:spcPct val="20000"/>
        </a:spcBef>
        <a:spcAft>
          <a:spcPct val="0"/>
        </a:spcAft>
        <a:buClr>
          <a:schemeClr val="hlink"/>
        </a:buClr>
        <a:buFont typeface="Wingdings" pitchFamily="2" charset="2"/>
        <a:buChar char="v"/>
        <a:defRPr sz="3361" b="1">
          <a:solidFill>
            <a:srgbClr val="1481B8"/>
          </a:solidFill>
          <a:latin typeface="+mn-lt"/>
          <a:ea typeface="+mn-ea"/>
          <a:cs typeface="+mn-cs"/>
        </a:defRPr>
      </a:lvl1pPr>
      <a:lvl2pPr marL="891763" indent="-342986" algn="l" rtl="0" eaLnBrk="1" fontAlgn="base" hangingPunct="1">
        <a:spcBef>
          <a:spcPct val="20000"/>
        </a:spcBef>
        <a:spcAft>
          <a:spcPct val="0"/>
        </a:spcAft>
        <a:buClr>
          <a:schemeClr val="accent1"/>
        </a:buClr>
        <a:buFont typeface="Wingdings" pitchFamily="2" charset="2"/>
        <a:buChar char="§"/>
        <a:defRPr sz="3361">
          <a:solidFill>
            <a:schemeClr val="tx1"/>
          </a:solidFill>
          <a:latin typeface="Arial" charset="0"/>
        </a:defRPr>
      </a:lvl2pPr>
      <a:lvl3pPr marL="1371943" indent="-274389" algn="l" rtl="0" eaLnBrk="1" fontAlgn="base" hangingPunct="1">
        <a:spcBef>
          <a:spcPct val="20000"/>
        </a:spcBef>
        <a:spcAft>
          <a:spcPct val="0"/>
        </a:spcAft>
        <a:buClr>
          <a:schemeClr val="tx1"/>
        </a:buClr>
        <a:buChar char="•"/>
        <a:defRPr sz="2881">
          <a:solidFill>
            <a:schemeClr val="tx1"/>
          </a:solidFill>
          <a:latin typeface="Arial" charset="0"/>
        </a:defRPr>
      </a:lvl3pPr>
      <a:lvl4pPr marL="1920720" indent="-274389" algn="l" rtl="0" eaLnBrk="1" fontAlgn="base" hangingPunct="1">
        <a:spcBef>
          <a:spcPct val="20000"/>
        </a:spcBef>
        <a:spcAft>
          <a:spcPct val="0"/>
        </a:spcAft>
        <a:buChar char="–"/>
        <a:defRPr sz="2401">
          <a:solidFill>
            <a:schemeClr val="tx1"/>
          </a:solidFill>
          <a:latin typeface="Arial" charset="0"/>
        </a:defRPr>
      </a:lvl4pPr>
      <a:lvl5pPr marL="2469497" indent="-274389" algn="l" rtl="0" eaLnBrk="1" fontAlgn="base" hangingPunct="1">
        <a:spcBef>
          <a:spcPct val="20000"/>
        </a:spcBef>
        <a:spcAft>
          <a:spcPct val="0"/>
        </a:spcAft>
        <a:buChar char="»"/>
        <a:defRPr sz="2401">
          <a:solidFill>
            <a:schemeClr val="tx1"/>
          </a:solidFill>
          <a:latin typeface="Arial" charset="0"/>
        </a:defRPr>
      </a:lvl5pPr>
      <a:lvl6pPr marL="3018274" indent="-274389" algn="l" rtl="0" eaLnBrk="1" fontAlgn="base" hangingPunct="1">
        <a:spcBef>
          <a:spcPct val="20000"/>
        </a:spcBef>
        <a:spcAft>
          <a:spcPct val="0"/>
        </a:spcAft>
        <a:buChar char="»"/>
        <a:defRPr sz="2401">
          <a:solidFill>
            <a:schemeClr val="tx1"/>
          </a:solidFill>
          <a:latin typeface="Arial" charset="0"/>
        </a:defRPr>
      </a:lvl6pPr>
      <a:lvl7pPr marL="3567052" indent="-274389" algn="l" rtl="0" eaLnBrk="1" fontAlgn="base" hangingPunct="1">
        <a:spcBef>
          <a:spcPct val="20000"/>
        </a:spcBef>
        <a:spcAft>
          <a:spcPct val="0"/>
        </a:spcAft>
        <a:buChar char="»"/>
        <a:defRPr sz="2401">
          <a:solidFill>
            <a:schemeClr val="tx1"/>
          </a:solidFill>
          <a:latin typeface="Arial" charset="0"/>
        </a:defRPr>
      </a:lvl7pPr>
      <a:lvl8pPr marL="4115829" indent="-274389" algn="l" rtl="0" eaLnBrk="1" fontAlgn="base" hangingPunct="1">
        <a:spcBef>
          <a:spcPct val="20000"/>
        </a:spcBef>
        <a:spcAft>
          <a:spcPct val="0"/>
        </a:spcAft>
        <a:buChar char="»"/>
        <a:defRPr sz="2401">
          <a:solidFill>
            <a:schemeClr val="tx1"/>
          </a:solidFill>
          <a:latin typeface="Arial" charset="0"/>
        </a:defRPr>
      </a:lvl8pPr>
      <a:lvl9pPr marL="4664606" indent="-274389" algn="l" rtl="0" eaLnBrk="1" fontAlgn="base" hangingPunct="1">
        <a:spcBef>
          <a:spcPct val="20000"/>
        </a:spcBef>
        <a:spcAft>
          <a:spcPct val="0"/>
        </a:spcAft>
        <a:buChar char="»"/>
        <a:defRPr sz="2401">
          <a:solidFill>
            <a:schemeClr val="tx1"/>
          </a:solidFill>
          <a:latin typeface="Arial" charset="0"/>
        </a:defRPr>
      </a:lvl9pPr>
    </p:bodyStyle>
    <p:otherStyle>
      <a:defPPr>
        <a:defRPr lang="zh-CN"/>
      </a:defPPr>
      <a:lvl1pPr marL="0" algn="l" defTabSz="1097554" rtl="0" eaLnBrk="1" latinLnBrk="0" hangingPunct="1">
        <a:defRPr sz="2161" kern="1200">
          <a:solidFill>
            <a:schemeClr val="tx1"/>
          </a:solidFill>
          <a:latin typeface="+mn-lt"/>
          <a:ea typeface="+mn-ea"/>
          <a:cs typeface="+mn-cs"/>
        </a:defRPr>
      </a:lvl1pPr>
      <a:lvl2pPr marL="548777" algn="l" defTabSz="1097554" rtl="0" eaLnBrk="1" latinLnBrk="0" hangingPunct="1">
        <a:defRPr sz="2161" kern="1200">
          <a:solidFill>
            <a:schemeClr val="tx1"/>
          </a:solidFill>
          <a:latin typeface="+mn-lt"/>
          <a:ea typeface="+mn-ea"/>
          <a:cs typeface="+mn-cs"/>
        </a:defRPr>
      </a:lvl2pPr>
      <a:lvl3pPr marL="1097554" algn="l" defTabSz="1097554" rtl="0" eaLnBrk="1" latinLnBrk="0" hangingPunct="1">
        <a:defRPr sz="2161" kern="1200">
          <a:solidFill>
            <a:schemeClr val="tx1"/>
          </a:solidFill>
          <a:latin typeface="+mn-lt"/>
          <a:ea typeface="+mn-ea"/>
          <a:cs typeface="+mn-cs"/>
        </a:defRPr>
      </a:lvl3pPr>
      <a:lvl4pPr marL="1646331" algn="l" defTabSz="1097554" rtl="0" eaLnBrk="1" latinLnBrk="0" hangingPunct="1">
        <a:defRPr sz="2161" kern="1200">
          <a:solidFill>
            <a:schemeClr val="tx1"/>
          </a:solidFill>
          <a:latin typeface="+mn-lt"/>
          <a:ea typeface="+mn-ea"/>
          <a:cs typeface="+mn-cs"/>
        </a:defRPr>
      </a:lvl4pPr>
      <a:lvl5pPr marL="2195109" algn="l" defTabSz="1097554" rtl="0" eaLnBrk="1" latinLnBrk="0" hangingPunct="1">
        <a:defRPr sz="2161" kern="1200">
          <a:solidFill>
            <a:schemeClr val="tx1"/>
          </a:solidFill>
          <a:latin typeface="+mn-lt"/>
          <a:ea typeface="+mn-ea"/>
          <a:cs typeface="+mn-cs"/>
        </a:defRPr>
      </a:lvl5pPr>
      <a:lvl6pPr marL="2743886" algn="l" defTabSz="1097554" rtl="0" eaLnBrk="1" latinLnBrk="0" hangingPunct="1">
        <a:defRPr sz="2161" kern="1200">
          <a:solidFill>
            <a:schemeClr val="tx1"/>
          </a:solidFill>
          <a:latin typeface="+mn-lt"/>
          <a:ea typeface="+mn-ea"/>
          <a:cs typeface="+mn-cs"/>
        </a:defRPr>
      </a:lvl6pPr>
      <a:lvl7pPr marL="3292663" algn="l" defTabSz="1097554" rtl="0" eaLnBrk="1" latinLnBrk="0" hangingPunct="1">
        <a:defRPr sz="2161" kern="1200">
          <a:solidFill>
            <a:schemeClr val="tx1"/>
          </a:solidFill>
          <a:latin typeface="+mn-lt"/>
          <a:ea typeface="+mn-ea"/>
          <a:cs typeface="+mn-cs"/>
        </a:defRPr>
      </a:lvl7pPr>
      <a:lvl8pPr marL="3841440" algn="l" defTabSz="1097554" rtl="0" eaLnBrk="1" latinLnBrk="0" hangingPunct="1">
        <a:defRPr sz="2161" kern="1200">
          <a:solidFill>
            <a:schemeClr val="tx1"/>
          </a:solidFill>
          <a:latin typeface="+mn-lt"/>
          <a:ea typeface="+mn-ea"/>
          <a:cs typeface="+mn-cs"/>
        </a:defRPr>
      </a:lvl8pPr>
      <a:lvl9pPr marL="4390217" algn="l" defTabSz="1097554" rtl="0" eaLnBrk="1" latinLnBrk="0" hangingPunct="1">
        <a:defRPr sz="21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2.emf"/><Relationship Id="rId4" Type="http://schemas.openxmlformats.org/officeDocument/2006/relationships/customXml" Target="../ink/ink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3.emf"/><Relationship Id="rId4" Type="http://schemas.openxmlformats.org/officeDocument/2006/relationships/customXml" Target="../ink/ink6.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5.xml"/><Relationship Id="rId3" Type="http://schemas.openxmlformats.org/officeDocument/2006/relationships/tags" Target="../tags/tag3.xml"/><Relationship Id="rId21" Type="http://schemas.openxmlformats.org/officeDocument/2006/relationships/image" Target="../media/image9.tmp"/><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4.emf"/><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customXml" Target="../ink/ink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9.tmp"/><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3.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customXml" Target="../ink/ink1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9.tmp"/><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30.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customXml" Target="../ink/ink12.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image" Target="../media/image9.tmp"/><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image" Target="../media/image9.tmp"/><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image" Target="../media/image9.tmp"/><Relationship Id="rId2" Type="http://schemas.openxmlformats.org/officeDocument/2006/relationships/tags" Target="../tags/tag75.xml"/><Relationship Id="rId16" Type="http://schemas.openxmlformats.org/officeDocument/2006/relationships/slideLayout" Target="../slideLayouts/slideLayout16.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9.tmp"/><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slideLayout" Target="../slideLayouts/slideLayout16.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s>
</file>

<file path=ppt/slides/_rels/slide8.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4"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3981332"/>
            <a:ext cx="5657850" cy="553870"/>
          </a:xfrm>
          <a:prstGeom prst="rect">
            <a:avLst/>
          </a:prstGeom>
        </p:spPr>
        <p:txBody>
          <a:bodyPr wrap="square">
            <a:spAutoFit/>
          </a:bodyPr>
          <a:lstStyle/>
          <a:p>
            <a:pPr algn="ctr">
              <a:lnSpc>
                <a:spcPct val="150000"/>
              </a:lnSpc>
              <a:spcBef>
                <a:spcPct val="50000"/>
              </a:spcBef>
            </a:pPr>
            <a:r>
              <a:rPr lang="en-US" altLang="zh-CN" sz="2000" b="1" dirty="0" smtClean="0">
                <a:solidFill>
                  <a:schemeClr val="bg1"/>
                </a:solidFill>
                <a:latin typeface="Microsoft YaHei UI" panose="020B0503020204020204" pitchFamily="34" charset="-122"/>
                <a:ea typeface="Microsoft YaHei UI" panose="020B0503020204020204" pitchFamily="34" charset="-122"/>
              </a:rPr>
              <a:t>7-4    </a:t>
            </a:r>
            <a:r>
              <a:rPr lang="zh-CN" altLang="en-US" sz="2000" b="1" dirty="0" smtClean="0">
                <a:solidFill>
                  <a:schemeClr val="bg1"/>
                </a:solidFill>
                <a:latin typeface="Microsoft YaHei UI" panose="020B0503020204020204" pitchFamily="34" charset="-122"/>
                <a:ea typeface="Microsoft YaHei UI" panose="020B0503020204020204" pitchFamily="34" charset="-122"/>
              </a:rPr>
              <a:t>散列表</a:t>
            </a:r>
            <a:r>
              <a:rPr lang="zh-CN" altLang="en-US" sz="2000" b="1" dirty="0">
                <a:solidFill>
                  <a:schemeClr val="bg1"/>
                </a:solidFill>
                <a:latin typeface="Microsoft YaHei UI" panose="020B0503020204020204" pitchFamily="34" charset="-122"/>
                <a:ea typeface="Microsoft YaHei UI" panose="020B0503020204020204" pitchFamily="34" charset="-122"/>
              </a:rPr>
              <a:t>下</a:t>
            </a:r>
            <a:r>
              <a:rPr lang="zh-CN" altLang="en-US" sz="2000" b="1" dirty="0" smtClean="0">
                <a:solidFill>
                  <a:schemeClr val="bg1"/>
                </a:solidFill>
                <a:latin typeface="Microsoft YaHei UI" panose="020B0503020204020204" pitchFamily="34" charset="-122"/>
                <a:ea typeface="Microsoft YaHei UI" panose="020B0503020204020204" pitchFamily="34" charset="-122"/>
              </a:rPr>
              <a:t>的查找</a:t>
            </a:r>
            <a:endParaRPr lang="zh-CN" altLang="en-US" sz="2000" b="1" dirty="0">
              <a:solidFill>
                <a:schemeClr val="bg1"/>
              </a:solidFill>
              <a:latin typeface="Microsoft YaHei UI" panose="020B0503020204020204" pitchFamily="34" charset="-122"/>
              <a:ea typeface="Microsoft YaHei UI"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smtClean="0">
                <a:solidFill>
                  <a:srgbClr val="5C307D"/>
                </a:solidFill>
                <a:latin typeface="Microsoft YaHei UI" panose="020B0503020204020204" pitchFamily="34" charset="-122"/>
                <a:ea typeface="Microsoft YaHei UI" panose="020B0503020204020204" pitchFamily="34" charset="-122"/>
              </a:rPr>
              <a:t>第七章    查找</a:t>
            </a:r>
            <a:endParaRPr lang="zh-CN" altLang="en-US" sz="3200" b="1" dirty="0">
              <a:solidFill>
                <a:srgbClr val="5C307D"/>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dirty="0" smtClean="0"/>
              <a:t>最著名的</a:t>
            </a:r>
            <a:r>
              <a:rPr lang="zh-CN" altLang="en-US" dirty="0" smtClean="0">
                <a:solidFill>
                  <a:srgbClr val="FF0000"/>
                </a:solidFill>
              </a:rPr>
              <a:t>完美散列函数</a:t>
            </a:r>
            <a:r>
              <a:rPr lang="zh-CN" altLang="en-US" dirty="0" smtClean="0"/>
              <a:t>是</a:t>
            </a:r>
            <a:r>
              <a:rPr lang="en-US" altLang="zh-CN" dirty="0" smtClean="0"/>
              <a:t>MD5</a:t>
            </a:r>
            <a:r>
              <a:rPr lang="zh-CN" altLang="en-US" dirty="0" smtClean="0"/>
              <a:t>和</a:t>
            </a:r>
            <a:r>
              <a:rPr lang="en-US" altLang="zh-CN" dirty="0" smtClean="0"/>
              <a:t>SHA</a:t>
            </a:r>
            <a:r>
              <a:rPr lang="zh-CN" altLang="en-US" dirty="0" smtClean="0"/>
              <a:t>系列函数</a:t>
            </a:r>
            <a:endParaRPr lang="en-US" altLang="zh-CN" dirty="0" smtClean="0"/>
          </a:p>
          <a:p>
            <a:pPr lvl="1"/>
            <a:r>
              <a:rPr lang="en-US" altLang="zh-CN" dirty="0" smtClean="0"/>
              <a:t>MD5</a:t>
            </a:r>
            <a:r>
              <a:rPr lang="zh-CN" altLang="en-US" dirty="0" smtClean="0"/>
              <a:t>（</a:t>
            </a:r>
            <a:r>
              <a:rPr lang="en-US" altLang="zh-CN" dirty="0" smtClean="0"/>
              <a:t>Message Digest</a:t>
            </a:r>
            <a:r>
              <a:rPr lang="zh-CN" altLang="en-US" dirty="0" smtClean="0"/>
              <a:t>）函数将任何长度的数据转换为长度为</a:t>
            </a:r>
            <a:r>
              <a:rPr lang="en-US" altLang="zh-CN" dirty="0" smtClean="0"/>
              <a:t>128</a:t>
            </a:r>
            <a:r>
              <a:rPr lang="zh-CN" altLang="en-US" dirty="0" smtClean="0"/>
              <a:t>位（</a:t>
            </a:r>
            <a:r>
              <a:rPr lang="en-US" altLang="zh-CN" dirty="0" smtClean="0"/>
              <a:t>16</a:t>
            </a:r>
            <a:r>
              <a:rPr lang="zh-CN" altLang="en-US" dirty="0" smtClean="0"/>
              <a:t>字节）的“摘要”</a:t>
            </a:r>
            <a:endParaRPr lang="en-US" altLang="zh-CN" dirty="0" smtClean="0"/>
          </a:p>
          <a:p>
            <a:pPr lvl="1"/>
            <a:r>
              <a:rPr lang="en-US" altLang="zh-CN" dirty="0" smtClean="0"/>
              <a:t> </a:t>
            </a:r>
            <a:r>
              <a:rPr lang="en-US" altLang="zh-CN" dirty="0"/>
              <a:t>SHA-256</a:t>
            </a:r>
            <a:r>
              <a:rPr lang="zh-CN" altLang="en-US" dirty="0"/>
              <a:t>输出</a:t>
            </a:r>
            <a:r>
              <a:rPr lang="en-US" altLang="zh-CN" dirty="0"/>
              <a:t>256</a:t>
            </a:r>
            <a:r>
              <a:rPr lang="zh-CN" altLang="en-US" dirty="0" smtClean="0"/>
              <a:t>位</a:t>
            </a:r>
            <a:r>
              <a:rPr lang="zh-CN" altLang="en-US" dirty="0"/>
              <a:t>的“摘要”</a:t>
            </a:r>
            <a:endParaRPr lang="en-US" altLang="zh-CN" dirty="0"/>
          </a:p>
          <a:p>
            <a:pPr lvl="1"/>
            <a:r>
              <a:rPr lang="en-US" altLang="zh-CN" dirty="0" smtClean="0"/>
              <a:t>MD5/SHA-1</a:t>
            </a:r>
            <a:r>
              <a:rPr lang="zh-CN" altLang="en-US" dirty="0" smtClean="0"/>
              <a:t>已破解（找到极个别</a:t>
            </a:r>
            <a:r>
              <a:rPr lang="zh-CN" altLang="en-US" dirty="0"/>
              <a:t>散列冲突</a:t>
            </a:r>
            <a:r>
              <a:rPr lang="zh-CN" altLang="en-US" dirty="0" smtClean="0"/>
              <a:t>），实用</a:t>
            </a:r>
            <a:r>
              <a:rPr lang="zh-CN" altLang="en-US" dirty="0"/>
              <a:t>中没有实际的威胁。</a:t>
            </a:r>
          </a:p>
          <a:p>
            <a:pPr lvl="1"/>
            <a:r>
              <a:rPr lang="en-US" altLang="zh-CN" dirty="0" smtClean="0"/>
              <a:t>	128</a:t>
            </a:r>
            <a:r>
              <a:rPr lang="zh-CN" altLang="en-US" dirty="0" smtClean="0"/>
              <a:t>位二进制是一个极为巨大的数字空间（</a:t>
            </a:r>
            <a:r>
              <a:rPr lang="en-US" altLang="zh-CN" dirty="0" smtClean="0"/>
              <a:t>2</a:t>
            </a:r>
            <a:r>
              <a:rPr lang="en-US" altLang="zh-CN" baseline="30000" dirty="0" smtClean="0"/>
              <a:t>128</a:t>
            </a:r>
            <a:r>
              <a:rPr lang="zh-CN" altLang="en-US" dirty="0" smtClean="0"/>
              <a:t>），据说是地球沙粒的数量！</a:t>
            </a:r>
            <a:endParaRPr lang="en-US" altLang="zh-CN" dirty="0" smtClean="0"/>
          </a:p>
          <a:p>
            <a:pPr lvl="1"/>
            <a:r>
              <a:rPr lang="en-US" altLang="zh-CN" dirty="0" smtClean="0"/>
              <a:t>256</a:t>
            </a:r>
            <a:r>
              <a:rPr lang="zh-CN" altLang="en-US" dirty="0"/>
              <a:t>位二进制相当于</a:t>
            </a:r>
            <a:r>
              <a:rPr lang="en-US" altLang="zh-CN" dirty="0"/>
              <a:t>10</a:t>
            </a:r>
            <a:r>
              <a:rPr lang="zh-CN" altLang="en-US" dirty="0"/>
              <a:t>的</a:t>
            </a:r>
            <a:r>
              <a:rPr lang="en-US" altLang="zh-CN" dirty="0"/>
              <a:t>77</a:t>
            </a:r>
            <a:r>
              <a:rPr lang="zh-CN" altLang="en-US" dirty="0"/>
              <a:t>方， 已知宇宙所有基本粒子大约是</a:t>
            </a:r>
            <a:r>
              <a:rPr lang="en-US" altLang="zh-CN" dirty="0"/>
              <a:t>72</a:t>
            </a:r>
            <a:r>
              <a:rPr lang="zh-CN" altLang="en-US" dirty="0"/>
              <a:t>～ </a:t>
            </a:r>
            <a:r>
              <a:rPr lang="en-US" altLang="zh-CN" dirty="0"/>
              <a:t>87</a:t>
            </a:r>
            <a:r>
              <a:rPr lang="zh-CN" altLang="en-US" dirty="0"/>
              <a:t>次</a:t>
            </a:r>
            <a:r>
              <a:rPr lang="zh-CN" altLang="en-US" dirty="0" smtClean="0"/>
              <a:t>方</a:t>
            </a:r>
            <a:endParaRPr lang="en-US" altLang="zh-CN" dirty="0" smtClean="0"/>
          </a:p>
          <a:p>
            <a:pPr lvl="1"/>
            <a:endParaRPr lang="en-US" altLang="zh-CN" dirty="0" smtClean="0"/>
          </a:p>
        </p:txBody>
      </p:sp>
      <p:sp>
        <p:nvSpPr>
          <p:cNvPr id="3" name="标题 2"/>
          <p:cNvSpPr>
            <a:spLocks noGrp="1"/>
          </p:cNvSpPr>
          <p:nvPr>
            <p:ph type="title"/>
          </p:nvPr>
        </p:nvSpPr>
        <p:spPr/>
        <p:txBody>
          <a:bodyPr>
            <a:normAutofit fontScale="90000"/>
          </a:bodyPr>
          <a:lstStyle/>
          <a:p>
            <a:r>
              <a:rPr lang="zh-CN" altLang="en-US" smtClean="0"/>
              <a:t>（近似）完美散列函数</a:t>
            </a:r>
            <a:endParaRPr lang="zh-CN" altLang="en-US"/>
          </a:p>
        </p:txBody>
      </p:sp>
    </p:spTree>
    <p:extLst>
      <p:ext uri="{BB962C8B-B14F-4D97-AF65-F5344CB8AC3E}">
        <p14:creationId xmlns:p14="http://schemas.microsoft.com/office/powerpoint/2010/main" val="998247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400" dirty="0" smtClean="0"/>
              <a:t>哈希查找中，同义词</a:t>
            </a:r>
            <a:r>
              <a:rPr lang="zh-CN" altLang="en-US" sz="2400" dirty="0"/>
              <a:t>冲突很难避免。</a:t>
            </a:r>
            <a:endParaRPr lang="en-US" altLang="zh-CN" sz="2400" dirty="0"/>
          </a:p>
          <a:p>
            <a:r>
              <a:rPr lang="zh-CN" altLang="en-US" sz="2400" dirty="0"/>
              <a:t>可以在发生冲突时，重新找一个新的哈希函数，使冲突不发生。</a:t>
            </a:r>
            <a:endParaRPr lang="en-US" altLang="zh-CN" sz="2400" dirty="0"/>
          </a:p>
          <a:p>
            <a:r>
              <a:rPr lang="zh-CN" altLang="en-US" sz="2400" dirty="0"/>
              <a:t>但是一旦插入新的记录，新的哈希函数可能继续失效，使得哈希查找再次不可用。</a:t>
            </a:r>
            <a:endParaRPr lang="en-US" altLang="zh-CN" sz="2400" dirty="0"/>
          </a:p>
          <a:p>
            <a:r>
              <a:rPr lang="zh-CN" altLang="en-US" sz="2400" dirty="0" smtClean="0"/>
              <a:t>有效方案：</a:t>
            </a:r>
            <a:endParaRPr lang="en-US" altLang="zh-CN" sz="2400" dirty="0" smtClean="0"/>
          </a:p>
          <a:p>
            <a:pPr lvl="1"/>
            <a:r>
              <a:rPr lang="zh-CN" altLang="en-US" sz="2000" dirty="0" smtClean="0"/>
              <a:t>尽量</a:t>
            </a:r>
            <a:r>
              <a:rPr lang="zh-CN" altLang="en-US" sz="2000" dirty="0"/>
              <a:t>选择</a:t>
            </a:r>
            <a:r>
              <a:rPr lang="zh-CN" altLang="en-US" sz="2000" dirty="0">
                <a:solidFill>
                  <a:srgbClr val="FF0000"/>
                </a:solidFill>
              </a:rPr>
              <a:t>恰当的哈希函数</a:t>
            </a:r>
            <a:r>
              <a:rPr lang="zh-CN" altLang="en-US" sz="2000" dirty="0"/>
              <a:t>，使冲突产生的概率尽可能</a:t>
            </a:r>
            <a:r>
              <a:rPr lang="zh-CN" altLang="en-US" sz="2000" dirty="0" smtClean="0"/>
              <a:t>低</a:t>
            </a:r>
            <a:r>
              <a:rPr lang="zh-CN" altLang="en-US" sz="2000" dirty="0"/>
              <a:t>；</a:t>
            </a:r>
            <a:endParaRPr lang="en-US" altLang="zh-CN" sz="2000" dirty="0" smtClean="0"/>
          </a:p>
          <a:p>
            <a:pPr lvl="1"/>
            <a:r>
              <a:rPr lang="zh-CN" altLang="en-US" sz="2200" dirty="0" smtClean="0"/>
              <a:t>而</a:t>
            </a:r>
            <a:r>
              <a:rPr lang="zh-CN" altLang="en-US" sz="2200" dirty="0"/>
              <a:t>在冲突无法避免地产生时，则采用一种“</a:t>
            </a:r>
            <a:r>
              <a:rPr lang="zh-CN" altLang="en-US" sz="2200" dirty="0">
                <a:solidFill>
                  <a:srgbClr val="FF0000"/>
                </a:solidFill>
              </a:rPr>
              <a:t>处理冲突</a:t>
            </a:r>
            <a:r>
              <a:rPr lang="zh-CN" altLang="en-US" sz="2200" dirty="0"/>
              <a:t>”的方法加以解决。</a:t>
            </a:r>
          </a:p>
          <a:p>
            <a:endParaRPr lang="zh-CN" altLang="en-US" dirty="0"/>
          </a:p>
        </p:txBody>
      </p:sp>
      <p:sp>
        <p:nvSpPr>
          <p:cNvPr id="4" name="标题 1"/>
          <p:cNvSpPr>
            <a:spLocks noGrp="1"/>
          </p:cNvSpPr>
          <p:nvPr>
            <p:ph type="title"/>
          </p:nvPr>
        </p:nvSpPr>
        <p:spPr/>
        <p:txBody>
          <a:bodyPr>
            <a:normAutofit fontScale="90000"/>
          </a:bodyPr>
          <a:lstStyle/>
          <a:p>
            <a:r>
              <a:rPr lang="zh-CN" altLang="en-US" dirty="0" smtClean="0"/>
              <a:t>结论</a:t>
            </a:r>
            <a:endParaRPr lang="zh-CN" altLang="en-US" dirty="0"/>
          </a:p>
        </p:txBody>
      </p:sp>
    </p:spTree>
    <p:extLst>
      <p:ext uri="{BB962C8B-B14F-4D97-AF65-F5344CB8AC3E}">
        <p14:creationId xmlns:p14="http://schemas.microsoft.com/office/powerpoint/2010/main" val="283320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normAutofit/>
              </a:bodyPr>
              <a:lstStyle/>
              <a:p>
                <a:r>
                  <a:rPr lang="zh-CN" altLang="zh-CN" sz="2900" dirty="0">
                    <a:solidFill>
                      <a:srgbClr val="FF0000"/>
                    </a:solidFill>
                  </a:rPr>
                  <a:t>哈希查找的关键</a:t>
                </a:r>
                <a:r>
                  <a:rPr lang="zh-CN" altLang="zh-CN" sz="2900" dirty="0"/>
                  <a:t>是找到好的</a:t>
                </a:r>
                <a:r>
                  <a:rPr lang="zh-CN" altLang="zh-CN" sz="2900" dirty="0">
                    <a:solidFill>
                      <a:srgbClr val="FF0000"/>
                    </a:solidFill>
                  </a:rPr>
                  <a:t>哈希函数</a:t>
                </a:r>
                <a:r>
                  <a:rPr lang="zh-CN" altLang="zh-CN" sz="2900" dirty="0"/>
                  <a:t>及合理的</a:t>
                </a:r>
                <a:r>
                  <a:rPr lang="zh-CN" altLang="zh-CN" sz="2900" dirty="0">
                    <a:solidFill>
                      <a:srgbClr val="FF0000"/>
                    </a:solidFill>
                  </a:rPr>
                  <a:t>冲突解决方法</a:t>
                </a:r>
                <a:r>
                  <a:rPr lang="zh-CN" altLang="en-US" sz="2900" dirty="0">
                    <a:solidFill>
                      <a:srgbClr val="FF0000"/>
                    </a:solidFill>
                  </a:rPr>
                  <a:t>。</a:t>
                </a:r>
                <a:endParaRPr lang="en-US" altLang="zh-CN" sz="2900" dirty="0">
                  <a:solidFill>
                    <a:srgbClr val="FF0000"/>
                  </a:solidFill>
                </a:endParaRPr>
              </a:p>
              <a:p>
                <a:r>
                  <a:rPr lang="zh-CN" altLang="zh-CN" sz="2900" dirty="0">
                    <a:solidFill>
                      <a:srgbClr val="FF0000"/>
                    </a:solidFill>
                  </a:rPr>
                  <a:t>哈希表</a:t>
                </a:r>
                <a:r>
                  <a:rPr lang="zh-CN" altLang="zh-CN" sz="2900" dirty="0"/>
                  <a:t>是根据选定的</a:t>
                </a:r>
                <a:r>
                  <a:rPr lang="zh-CN" altLang="zh-CN" sz="2900" dirty="0">
                    <a:solidFill>
                      <a:srgbClr val="FF00FF"/>
                    </a:solidFill>
                  </a:rPr>
                  <a:t>哈希函数</a:t>
                </a:r>
                <a:r>
                  <a:rPr lang="zh-CN" altLang="zh-CN" sz="2900" dirty="0"/>
                  <a:t>和</a:t>
                </a:r>
                <a:r>
                  <a:rPr lang="zh-CN" altLang="zh-CN" sz="2900" dirty="0">
                    <a:solidFill>
                      <a:srgbClr val="FF0000"/>
                    </a:solidFill>
                  </a:rPr>
                  <a:t>冲突解决方法</a:t>
                </a:r>
                <a:r>
                  <a:rPr lang="zh-CN" altLang="zh-CN" sz="2900" dirty="0"/>
                  <a:t>构造得到的记录存储表</a:t>
                </a:r>
                <a:r>
                  <a:rPr lang="zh-CN" altLang="zh-CN" sz="2900" dirty="0" smtClean="0"/>
                  <a:t>。</a:t>
                </a:r>
                <a:endParaRPr lang="en-US" altLang="zh-CN" sz="2900" dirty="0" smtClean="0"/>
              </a:p>
              <a:p>
                <a:r>
                  <a:rPr lang="zh-CN" altLang="zh-CN" sz="2900" dirty="0"/>
                  <a:t>理想状态下，</a:t>
                </a:r>
                <a:r>
                  <a:rPr lang="zh-CN" altLang="zh-CN" sz="2900" dirty="0">
                    <a:solidFill>
                      <a:srgbClr val="FF0000"/>
                    </a:solidFill>
                  </a:rPr>
                  <a:t>哈希查找</a:t>
                </a:r>
                <a:r>
                  <a:rPr lang="zh-CN" altLang="zh-CN" sz="2900" dirty="0"/>
                  <a:t>是一种直接查找，通过哈希函数的计算求得哈希地址后可直接定位到目标记录，查找时间复杂度为</a:t>
                </a:r>
                <a14:m>
                  <m:oMath xmlns:m="http://schemas.openxmlformats.org/officeDocument/2006/math">
                    <m:r>
                      <m:rPr>
                        <m:sty m:val="p"/>
                      </m:rPr>
                      <a:rPr lang="en-US" altLang="zh-CN" sz="2900">
                        <a:latin typeface="Cambria Math"/>
                      </a:rPr>
                      <m:t>O</m:t>
                    </m:r>
                    <m:r>
                      <a:rPr lang="en-US" altLang="zh-CN" sz="2900">
                        <a:latin typeface="Cambria Math"/>
                      </a:rPr>
                      <m:t>(1)</m:t>
                    </m:r>
                  </m:oMath>
                </a14:m>
                <a:r>
                  <a:rPr lang="zh-CN" altLang="zh-CN" sz="2900" dirty="0"/>
                  <a:t>；</a:t>
                </a:r>
                <a:endParaRPr lang="en-US" altLang="zh-CN" sz="2900" dirty="0"/>
              </a:p>
              <a:p>
                <a:r>
                  <a:rPr lang="zh-CN" altLang="zh-CN" sz="2900" dirty="0"/>
                  <a:t>在有冲突的一般情形下，需要根据冲突解决方法进行后续</a:t>
                </a:r>
                <a:r>
                  <a:rPr lang="zh-CN" altLang="zh-CN" sz="2900" dirty="0" smtClean="0"/>
                  <a:t>查找</a:t>
                </a:r>
                <a:r>
                  <a:rPr lang="zh-CN" altLang="en-US" sz="2900" dirty="0" smtClean="0"/>
                  <a:t>。</a:t>
                </a:r>
                <a:endParaRPr lang="en-US" altLang="zh-CN" sz="2900" dirty="0"/>
              </a:p>
              <a:p>
                <a:pPr marL="0" indent="0">
                  <a:buNone/>
                </a:pPr>
                <a:endParaRPr lang="zh-CN" altLang="zh-CN" sz="2900" dirty="0"/>
              </a:p>
              <a:p>
                <a:endParaRPr lang="zh-CN" altLang="en-US" sz="2900"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1079" t="-1377" r="-4713"/>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zh-CN" altLang="en-US" smtClean="0"/>
              <a:t>结论</a:t>
            </a:r>
            <a:endParaRPr lang="zh-CN" altLang="en-US"/>
          </a:p>
        </p:txBody>
      </p:sp>
    </p:spTree>
    <p:extLst>
      <p:ext uri="{BB962C8B-B14F-4D97-AF65-F5344CB8AC3E}">
        <p14:creationId xmlns:p14="http://schemas.microsoft.com/office/powerpoint/2010/main" val="398073403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2900"/>
              <a:t>1</a:t>
            </a:r>
            <a:r>
              <a:rPr lang="zh-CN" altLang="en-US" sz="2900"/>
              <a:t>、如何设计哈希函数</a:t>
            </a:r>
          </a:p>
          <a:p>
            <a:r>
              <a:rPr lang="en-US" altLang="zh-CN" sz="2900"/>
              <a:t>2</a:t>
            </a:r>
            <a:r>
              <a:rPr lang="zh-CN" altLang="en-US" sz="2900"/>
              <a:t>、如何解决冲突</a:t>
            </a:r>
          </a:p>
          <a:p>
            <a:endParaRPr lang="zh-CN" altLang="en-US" sz="2900"/>
          </a:p>
        </p:txBody>
      </p:sp>
      <p:sp>
        <p:nvSpPr>
          <p:cNvPr id="111617" name="Rectangle 2"/>
          <p:cNvSpPr>
            <a:spLocks noGrp="1" noChangeArrowheads="1"/>
          </p:cNvSpPr>
          <p:nvPr>
            <p:ph type="title"/>
          </p:nvPr>
        </p:nvSpPr>
        <p:spPr>
          <a:xfrm>
            <a:off x="1414837" y="405371"/>
            <a:ext cx="10234805" cy="648377"/>
          </a:xfrm>
        </p:spPr>
        <p:txBody>
          <a:bodyPr anchor="b">
            <a:normAutofit fontScale="90000"/>
          </a:bodyPr>
          <a:lstStyle/>
          <a:p>
            <a:pPr>
              <a:lnSpc>
                <a:spcPct val="140000"/>
              </a:lnSpc>
            </a:pPr>
            <a:r>
              <a:rPr lang="zh-CN" altLang="en-US" smtClean="0"/>
              <a:t>哈希查找要解决的两</a:t>
            </a:r>
            <a:r>
              <a:rPr lang="zh-CN" altLang="en-US"/>
              <a:t>个</a:t>
            </a:r>
            <a:r>
              <a:rPr lang="zh-CN" altLang="en-US" smtClean="0"/>
              <a:t>主要问题</a:t>
            </a:r>
            <a:endParaRPr lang="zh-CN" altLang="en-US" sz="3200" dirty="0">
              <a:latin typeface="楷体_GB2312" pitchFamily="49" charset="-122"/>
              <a:ea typeface="楷体_GB2312" pitchFamily="49" charset="-122"/>
            </a:endParaRPr>
          </a:p>
        </p:txBody>
      </p:sp>
    </p:spTree>
    <p:extLst>
      <p:ext uri="{BB962C8B-B14F-4D97-AF65-F5344CB8AC3E}">
        <p14:creationId xmlns:p14="http://schemas.microsoft.com/office/powerpoint/2010/main" val="34376330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哈希函数的设计</a:t>
            </a:r>
            <a:endParaRPr lang="zh-CN" altLang="en-US" dirty="0"/>
          </a:p>
        </p:txBody>
      </p:sp>
    </p:spTree>
    <p:extLst>
      <p:ext uri="{BB962C8B-B14F-4D97-AF65-F5344CB8AC3E}">
        <p14:creationId xmlns:p14="http://schemas.microsoft.com/office/powerpoint/2010/main" val="240130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zh-CN" sz="2400" dirty="0"/>
              <a:t>（</a:t>
            </a:r>
            <a:r>
              <a:rPr lang="en-US" altLang="zh-CN" sz="2400" dirty="0"/>
              <a:t>1</a:t>
            </a:r>
            <a:r>
              <a:rPr lang="zh-CN" altLang="zh-CN" sz="2400" dirty="0"/>
              <a:t>）哈希函数应尽量将不同关键字记录</a:t>
            </a:r>
            <a:r>
              <a:rPr lang="zh-CN" altLang="zh-CN" sz="2400" dirty="0">
                <a:solidFill>
                  <a:srgbClr val="FF0000"/>
                </a:solidFill>
              </a:rPr>
              <a:t>均匀散列</a:t>
            </a:r>
            <a:r>
              <a:rPr lang="zh-CN" altLang="zh-CN" sz="2400" dirty="0"/>
              <a:t>在哈希表的</a:t>
            </a:r>
            <a:r>
              <a:rPr lang="zh-CN" altLang="zh-CN" sz="2400" dirty="0">
                <a:solidFill>
                  <a:srgbClr val="FF0000"/>
                </a:solidFill>
              </a:rPr>
              <a:t>地址范围之内</a:t>
            </a:r>
            <a:r>
              <a:rPr lang="zh-CN" altLang="zh-CN" sz="2400" dirty="0"/>
              <a:t>；</a:t>
            </a:r>
          </a:p>
          <a:p>
            <a:r>
              <a:rPr lang="zh-CN" altLang="zh-CN" sz="2400" dirty="0"/>
              <a:t>（</a:t>
            </a:r>
            <a:r>
              <a:rPr lang="en-US" altLang="zh-CN" sz="2400" dirty="0"/>
              <a:t>2</a:t>
            </a:r>
            <a:r>
              <a:rPr lang="zh-CN" altLang="zh-CN" sz="2400" dirty="0"/>
              <a:t>）由于每次查找前都需进行哈希函数计算，哈希函数应尽可能</a:t>
            </a:r>
            <a:r>
              <a:rPr lang="zh-CN" altLang="zh-CN" sz="2400" dirty="0">
                <a:solidFill>
                  <a:srgbClr val="FF0000"/>
                </a:solidFill>
              </a:rPr>
              <a:t>简单、计算</a:t>
            </a:r>
            <a:r>
              <a:rPr lang="zh-CN" altLang="zh-CN" sz="2400" dirty="0" smtClean="0">
                <a:solidFill>
                  <a:srgbClr val="FF0000"/>
                </a:solidFill>
              </a:rPr>
              <a:t>快速</a:t>
            </a:r>
            <a:r>
              <a:rPr lang="zh-CN" altLang="zh-CN" sz="2400" dirty="0" smtClean="0"/>
              <a:t>；</a:t>
            </a:r>
          </a:p>
          <a:p>
            <a:r>
              <a:rPr lang="zh-CN" altLang="zh-CN" sz="2400" dirty="0" smtClean="0"/>
              <a:t>（</a:t>
            </a:r>
            <a:r>
              <a:rPr lang="en-US" altLang="zh-CN" sz="2400" dirty="0" smtClean="0"/>
              <a:t>3</a:t>
            </a:r>
            <a:r>
              <a:rPr lang="zh-CN" altLang="zh-CN" sz="2400" dirty="0" smtClean="0"/>
              <a:t>）在确定的哈希表中，对于确定的关键字，哈希函数的</a:t>
            </a:r>
            <a:r>
              <a:rPr lang="zh-CN" altLang="zh-CN" sz="2400" dirty="0" smtClean="0">
                <a:solidFill>
                  <a:srgbClr val="FF0000"/>
                </a:solidFill>
              </a:rPr>
              <a:t>每次计算都应得到相同结果</a:t>
            </a:r>
            <a:r>
              <a:rPr lang="zh-CN" altLang="en-US" sz="2400" dirty="0" smtClean="0"/>
              <a:t>。</a:t>
            </a:r>
            <a:endParaRPr lang="zh-CN" altLang="zh-CN" sz="2400" dirty="0" smtClean="0"/>
          </a:p>
          <a:p>
            <a:endParaRPr lang="zh-CN" altLang="en-US" sz="2400" dirty="0"/>
          </a:p>
        </p:txBody>
      </p:sp>
      <p:sp>
        <p:nvSpPr>
          <p:cNvPr id="43010" name="Rectangle 2"/>
          <p:cNvSpPr>
            <a:spLocks noGrp="1" noChangeArrowheads="1"/>
          </p:cNvSpPr>
          <p:nvPr>
            <p:ph type="title"/>
          </p:nvPr>
        </p:nvSpPr>
        <p:spPr/>
        <p:txBody>
          <a:bodyPr>
            <a:noAutofit/>
          </a:bodyPr>
          <a:lstStyle/>
          <a:p>
            <a:pPr algn="l"/>
            <a:r>
              <a:rPr lang="zh-CN" altLang="zh-CN" sz="4400" dirty="0"/>
              <a:t>设计哈希函数考虑因素</a:t>
            </a:r>
            <a:endParaRPr lang="en-US" altLang="zh-CN" sz="4000" dirty="0"/>
          </a:p>
        </p:txBody>
      </p:sp>
    </p:spTree>
    <p:extLst>
      <p:ext uri="{BB962C8B-B14F-4D97-AF65-F5344CB8AC3E}">
        <p14:creationId xmlns:p14="http://schemas.microsoft.com/office/powerpoint/2010/main" val="318996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zh-CN" sz="2800" dirty="0" smtClean="0"/>
              <a:t>综合</a:t>
            </a:r>
            <a:r>
              <a:rPr lang="zh-CN" altLang="zh-CN" sz="2800" dirty="0"/>
              <a:t>考虑关键字的</a:t>
            </a:r>
            <a:r>
              <a:rPr lang="zh-CN" altLang="zh-CN" sz="2800" dirty="0">
                <a:solidFill>
                  <a:srgbClr val="FF0000"/>
                </a:solidFill>
              </a:rPr>
              <a:t>类型、位数、关键字上各位符号的分布情况</a:t>
            </a:r>
            <a:r>
              <a:rPr lang="zh-CN" altLang="zh-CN" sz="2800" dirty="0"/>
              <a:t>以及</a:t>
            </a:r>
            <a:r>
              <a:rPr lang="zh-CN" altLang="zh-CN" sz="2800" dirty="0">
                <a:solidFill>
                  <a:srgbClr val="FF0000"/>
                </a:solidFill>
              </a:rPr>
              <a:t>哈希表的长度</a:t>
            </a:r>
            <a:r>
              <a:rPr lang="zh-CN" altLang="zh-CN" sz="2800" dirty="0"/>
              <a:t>等因素，设计哈希函数。</a:t>
            </a:r>
          </a:p>
          <a:p>
            <a:pPr lvl="1"/>
            <a:r>
              <a:rPr lang="zh-CN" altLang="zh-CN" dirty="0" smtClean="0"/>
              <a:t>除</a:t>
            </a:r>
            <a:r>
              <a:rPr lang="zh-CN" altLang="zh-CN" dirty="0"/>
              <a:t>留余数法</a:t>
            </a:r>
            <a:endParaRPr lang="en-US" altLang="zh-CN" dirty="0"/>
          </a:p>
          <a:p>
            <a:pPr lvl="1"/>
            <a:r>
              <a:rPr lang="zh-CN" altLang="zh-CN" dirty="0"/>
              <a:t>直接定址法</a:t>
            </a:r>
            <a:endParaRPr lang="en-US" altLang="zh-CN" dirty="0"/>
          </a:p>
          <a:p>
            <a:pPr lvl="1"/>
            <a:r>
              <a:rPr lang="zh-CN" altLang="zh-CN" dirty="0"/>
              <a:t>数字分析法</a:t>
            </a:r>
            <a:endParaRPr lang="en-US" altLang="zh-CN" dirty="0"/>
          </a:p>
          <a:p>
            <a:pPr lvl="1"/>
            <a:r>
              <a:rPr lang="zh-CN" altLang="zh-CN" dirty="0"/>
              <a:t>平方取中法</a:t>
            </a:r>
            <a:endParaRPr lang="en-US" altLang="zh-CN" dirty="0"/>
          </a:p>
          <a:p>
            <a:pPr lvl="1"/>
            <a:r>
              <a:rPr lang="zh-CN" altLang="zh-CN" dirty="0"/>
              <a:t>折叠法</a:t>
            </a:r>
            <a:endParaRPr lang="en-US" altLang="zh-CN" dirty="0"/>
          </a:p>
          <a:p>
            <a:pPr lvl="1"/>
            <a:r>
              <a:rPr lang="zh-CN" altLang="zh-CN" dirty="0">
                <a:solidFill>
                  <a:srgbClr val="FF0000"/>
                </a:solidFill>
              </a:rPr>
              <a:t>多项式法</a:t>
            </a:r>
            <a:endParaRPr lang="zh-CN" altLang="en-US" sz="2000" dirty="0">
              <a:solidFill>
                <a:srgbClr val="FF0000"/>
              </a:solidFill>
            </a:endParaRPr>
          </a:p>
        </p:txBody>
      </p:sp>
      <p:sp>
        <p:nvSpPr>
          <p:cNvPr id="3" name="标题 2"/>
          <p:cNvSpPr>
            <a:spLocks noGrp="1"/>
          </p:cNvSpPr>
          <p:nvPr>
            <p:ph type="title"/>
          </p:nvPr>
        </p:nvSpPr>
        <p:spPr/>
        <p:txBody>
          <a:bodyPr>
            <a:normAutofit fontScale="90000"/>
          </a:bodyPr>
          <a:lstStyle/>
          <a:p>
            <a:r>
              <a:rPr lang="zh-CN" altLang="en-US" dirty="0" smtClean="0"/>
              <a:t>哈希</a:t>
            </a:r>
            <a:r>
              <a:rPr lang="zh-CN" altLang="en-US" dirty="0"/>
              <a:t>函数构造</a:t>
            </a:r>
            <a:r>
              <a:rPr lang="zh-CN" altLang="en-US" dirty="0" smtClean="0"/>
              <a:t>方法</a:t>
            </a:r>
            <a:endParaRPr lang="zh-CN" altLang="en-US" dirty="0"/>
          </a:p>
        </p:txBody>
      </p:sp>
    </p:spTree>
    <p:extLst>
      <p:ext uri="{BB962C8B-B14F-4D97-AF65-F5344CB8AC3E}">
        <p14:creationId xmlns:p14="http://schemas.microsoft.com/office/powerpoint/2010/main" val="223770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893" y="1147954"/>
            <a:ext cx="10738212" cy="5376680"/>
          </a:xfrm>
        </p:spPr>
        <p:txBody>
          <a:bodyPr/>
          <a:lstStyle/>
          <a:p>
            <a:r>
              <a:rPr lang="zh-CN" altLang="zh-CN" dirty="0"/>
              <a:t>将关键字除以</a:t>
            </a:r>
            <a:r>
              <a:rPr lang="en-US" altLang="zh-CN" dirty="0"/>
              <a:t>p</a:t>
            </a:r>
            <a:r>
              <a:rPr lang="zh-CN" altLang="zh-CN" dirty="0"/>
              <a:t>得到其余数，即</a:t>
            </a:r>
            <a:r>
              <a:rPr lang="en-US" altLang="zh-CN" dirty="0"/>
              <a:t>H(key)=key % </a:t>
            </a:r>
            <a:r>
              <a:rPr lang="en-US" altLang="zh-CN" dirty="0" smtClean="0"/>
              <a:t>p</a:t>
            </a:r>
            <a:r>
              <a:rPr lang="zh-CN" altLang="zh-CN" dirty="0" smtClean="0"/>
              <a:t>。</a:t>
            </a:r>
            <a:endParaRPr lang="en-US" altLang="zh-CN" dirty="0" smtClean="0"/>
          </a:p>
          <a:p>
            <a:r>
              <a:rPr lang="zh-CN" altLang="zh-CN" dirty="0" smtClean="0"/>
              <a:t>选取</a:t>
            </a:r>
            <a:r>
              <a:rPr lang="zh-CN" altLang="zh-CN" dirty="0"/>
              <a:t>合适的</a:t>
            </a:r>
            <a:r>
              <a:rPr lang="en-US" altLang="zh-CN" dirty="0"/>
              <a:t>p</a:t>
            </a:r>
            <a:r>
              <a:rPr lang="zh-CN" altLang="zh-CN" dirty="0"/>
              <a:t>很重要，若选取不合理，会造成严重冲突</a:t>
            </a:r>
            <a:r>
              <a:rPr lang="zh-CN" altLang="zh-CN" dirty="0" smtClean="0"/>
              <a:t>。</a:t>
            </a:r>
            <a:endParaRPr lang="en-US" altLang="zh-CN" dirty="0" smtClean="0"/>
          </a:p>
          <a:p>
            <a:r>
              <a:rPr lang="zh-CN" altLang="zh-CN" dirty="0" smtClean="0"/>
              <a:t>例如，</a:t>
            </a:r>
            <a:r>
              <a:rPr lang="zh-CN" altLang="en-US" dirty="0" smtClean="0"/>
              <a:t>查找集合为</a:t>
            </a:r>
            <a:r>
              <a:rPr lang="en-US" altLang="zh-CN" dirty="0" smtClean="0"/>
              <a:t>{205,210,215,….600}</a:t>
            </a:r>
            <a:r>
              <a:rPr lang="zh-CN" altLang="en-US" dirty="0" smtClean="0"/>
              <a:t>，</a:t>
            </a:r>
            <a:r>
              <a:rPr lang="en-US" altLang="zh-CN" dirty="0" smtClean="0"/>
              <a:t>p=100</a:t>
            </a:r>
            <a:r>
              <a:rPr lang="zh-CN" altLang="zh-CN" dirty="0" smtClean="0"/>
              <a:t>，</a:t>
            </a:r>
            <a:r>
              <a:rPr lang="en-US" altLang="zh-CN" dirty="0" smtClean="0"/>
              <a:t>H(key</a:t>
            </a:r>
            <a:r>
              <a:rPr lang="en-US" altLang="zh-CN" dirty="0"/>
              <a:t>)=key %</a:t>
            </a:r>
            <a:r>
              <a:rPr lang="en-US" altLang="zh-CN" dirty="0" smtClean="0"/>
              <a:t>p</a:t>
            </a:r>
            <a:r>
              <a:rPr lang="zh-CN" altLang="en-US" dirty="0" smtClean="0"/>
              <a:t>，对每一个哈希地址，都至少有</a:t>
            </a:r>
            <a:r>
              <a:rPr lang="en-US" altLang="zh-CN" dirty="0" smtClean="0"/>
              <a:t>4</a:t>
            </a:r>
            <a:r>
              <a:rPr lang="zh-CN" altLang="en-US" dirty="0" smtClean="0"/>
              <a:t>个记录发生冲突。</a:t>
            </a:r>
            <a:r>
              <a:rPr lang="en-US" altLang="zh-CN" dirty="0" smtClean="0"/>
              <a:t>205,305,405,505</a:t>
            </a:r>
          </a:p>
          <a:p>
            <a:r>
              <a:rPr lang="zh-CN" altLang="zh-CN" dirty="0"/>
              <a:t>一般要求</a:t>
            </a:r>
            <a:r>
              <a:rPr lang="en-US" altLang="zh-CN" dirty="0">
                <a:solidFill>
                  <a:srgbClr val="FF0000"/>
                </a:solidFill>
              </a:rPr>
              <a:t>p</a:t>
            </a:r>
            <a:r>
              <a:rPr lang="zh-CN" altLang="zh-CN" dirty="0">
                <a:solidFill>
                  <a:srgbClr val="FF0000"/>
                </a:solidFill>
              </a:rPr>
              <a:t>为小于等于哈希表表长的</a:t>
            </a:r>
            <a:r>
              <a:rPr lang="zh-CN" altLang="zh-CN" dirty="0" smtClean="0">
                <a:solidFill>
                  <a:srgbClr val="FF0000"/>
                </a:solidFill>
              </a:rPr>
              <a:t>素数</a:t>
            </a:r>
            <a:r>
              <a:rPr lang="zh-CN" altLang="en-US" dirty="0" smtClean="0">
                <a:solidFill>
                  <a:srgbClr val="FF0000"/>
                </a:solidFill>
              </a:rPr>
              <a:t>。</a:t>
            </a:r>
            <a:endParaRPr lang="en-US" altLang="zh-CN" dirty="0" smtClean="0"/>
          </a:p>
          <a:p>
            <a:r>
              <a:rPr lang="zh-CN" altLang="zh-CN" dirty="0" smtClean="0"/>
              <a:t>除</a:t>
            </a:r>
            <a:r>
              <a:rPr lang="zh-CN" altLang="zh-CN" dirty="0"/>
              <a:t>留余数法常作为</a:t>
            </a:r>
            <a:r>
              <a:rPr lang="zh-CN" altLang="zh-CN" dirty="0">
                <a:solidFill>
                  <a:srgbClr val="FF0000"/>
                </a:solidFill>
              </a:rPr>
              <a:t>压缩函数</a:t>
            </a:r>
            <a:r>
              <a:rPr lang="zh-CN" altLang="zh-CN" dirty="0"/>
              <a:t>，结合其他方法在最后一步使用，以保证所有的哈希地址值压缩在哈希表下标范围之内</a:t>
            </a:r>
            <a:r>
              <a:rPr lang="zh-CN" altLang="zh-CN" dirty="0" smtClean="0"/>
              <a:t>。</a:t>
            </a:r>
            <a:endParaRPr lang="zh-CN" altLang="en-US" dirty="0"/>
          </a:p>
        </p:txBody>
      </p:sp>
      <p:sp>
        <p:nvSpPr>
          <p:cNvPr id="3" name="标题 2"/>
          <p:cNvSpPr>
            <a:spLocks noGrp="1"/>
          </p:cNvSpPr>
          <p:nvPr>
            <p:ph type="title"/>
          </p:nvPr>
        </p:nvSpPr>
        <p:spPr/>
        <p:txBody>
          <a:bodyPr>
            <a:noAutofit/>
          </a:bodyPr>
          <a:lstStyle/>
          <a:p>
            <a:r>
              <a:rPr lang="zh-CN" altLang="zh-CN" sz="4000"/>
              <a:t>除留余数法</a:t>
            </a: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3571920" y="1384200"/>
              <a:ext cx="7608240" cy="4608000"/>
            </p14:xfrm>
          </p:contentPart>
        </mc:Choice>
        <mc:Fallback xmlns="">
          <p:pic>
            <p:nvPicPr>
              <p:cNvPr id="4" name="墨迹 3"/>
              <p:cNvPicPr/>
              <p:nvPr/>
            </p:nvPicPr>
            <p:blipFill>
              <a:blip r:embed="rId3"/>
              <a:stretch>
                <a:fillRect/>
              </a:stretch>
            </p:blipFill>
            <p:spPr>
              <a:xfrm>
                <a:off x="3562560" y="1374840"/>
                <a:ext cx="7626960" cy="4626720"/>
              </a:xfrm>
              <a:prstGeom prst="rect">
                <a:avLst/>
              </a:prstGeom>
            </p:spPr>
          </p:pic>
        </mc:Fallback>
      </mc:AlternateContent>
    </p:spTree>
    <p:extLst>
      <p:ext uri="{BB962C8B-B14F-4D97-AF65-F5344CB8AC3E}">
        <p14:creationId xmlns:p14="http://schemas.microsoft.com/office/powerpoint/2010/main" val="6749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取关键字的某个线性函数为哈希地址，</a:t>
            </a:r>
            <a:r>
              <a:rPr lang="zh-CN" altLang="en-US" dirty="0" smtClean="0"/>
              <a:t>即</a:t>
            </a:r>
            <a:r>
              <a:rPr lang="en-US" altLang="zh-CN" dirty="0" smtClean="0"/>
              <a:t>H(key) = a*key </a:t>
            </a:r>
            <a:r>
              <a:rPr lang="en-US" altLang="zh-CN" dirty="0"/>
              <a:t>+ b</a:t>
            </a:r>
            <a:r>
              <a:rPr lang="zh-CN" altLang="en-US" dirty="0"/>
              <a:t>（</a:t>
            </a:r>
            <a:r>
              <a:rPr lang="en-US" altLang="zh-CN" dirty="0"/>
              <a:t>a, b</a:t>
            </a:r>
            <a:r>
              <a:rPr lang="zh-CN" altLang="en-US" dirty="0"/>
              <a:t>为常数</a:t>
            </a:r>
            <a:r>
              <a:rPr lang="zh-CN" altLang="en-US" dirty="0" smtClean="0"/>
              <a:t>）</a:t>
            </a:r>
            <a:endParaRPr lang="en-US" altLang="zh-CN" dirty="0" smtClean="0"/>
          </a:p>
          <a:p>
            <a:pPr lvl="1"/>
            <a:r>
              <a:rPr lang="zh-CN" altLang="en-US" dirty="0" smtClean="0"/>
              <a:t>如</a:t>
            </a:r>
            <a:r>
              <a:rPr lang="zh-CN" altLang="en-US" dirty="0"/>
              <a:t>关键字集合为</a:t>
            </a:r>
            <a:r>
              <a:rPr lang="en-US" altLang="zh-CN" dirty="0"/>
              <a:t>{10, 30, 40, 60, 70, 90</a:t>
            </a:r>
            <a:r>
              <a:rPr lang="en-US" altLang="zh-CN" dirty="0" smtClean="0"/>
              <a:t>}</a:t>
            </a:r>
          </a:p>
          <a:p>
            <a:pPr lvl="1"/>
            <a:r>
              <a:rPr lang="en-US" altLang="zh-CN" dirty="0" smtClean="0"/>
              <a:t>H(key</a:t>
            </a:r>
            <a:r>
              <a:rPr lang="en-US" altLang="zh-CN" dirty="0"/>
              <a:t>)=⌊key/10⌋</a:t>
            </a:r>
            <a:r>
              <a:rPr lang="zh-CN" altLang="en-US" dirty="0"/>
              <a:t>，表长为</a:t>
            </a:r>
            <a:r>
              <a:rPr lang="en-US" altLang="zh-CN" dirty="0"/>
              <a:t>11</a:t>
            </a:r>
            <a:r>
              <a:rPr lang="zh-CN" altLang="en-US" dirty="0" smtClean="0"/>
              <a:t>。</a:t>
            </a:r>
            <a:endParaRPr lang="en-US" altLang="zh-CN" dirty="0" smtClean="0"/>
          </a:p>
          <a:p>
            <a:r>
              <a:rPr lang="zh-CN" altLang="en-US" dirty="0" smtClean="0"/>
              <a:t>此</a:t>
            </a:r>
            <a:r>
              <a:rPr lang="zh-CN" altLang="en-US" dirty="0"/>
              <a:t>方法仅适用于关键字</a:t>
            </a:r>
            <a:r>
              <a:rPr lang="zh-CN" altLang="en-US" dirty="0">
                <a:solidFill>
                  <a:srgbClr val="FF0000"/>
                </a:solidFill>
              </a:rPr>
              <a:t>分布基本均匀</a:t>
            </a:r>
            <a:r>
              <a:rPr lang="zh-CN" altLang="en-US" dirty="0"/>
              <a:t>时，若关键字分布非常不均匀，此方法会造成空间的大量浪费。</a:t>
            </a:r>
          </a:p>
        </p:txBody>
      </p:sp>
      <p:sp>
        <p:nvSpPr>
          <p:cNvPr id="3" name="标题 2"/>
          <p:cNvSpPr>
            <a:spLocks noGrp="1"/>
          </p:cNvSpPr>
          <p:nvPr>
            <p:ph type="title"/>
          </p:nvPr>
        </p:nvSpPr>
        <p:spPr/>
        <p:txBody>
          <a:bodyPr>
            <a:normAutofit fontScale="90000"/>
          </a:bodyPr>
          <a:lstStyle/>
          <a:p>
            <a:r>
              <a:rPr lang="zh-CN" altLang="en-US"/>
              <a:t>直接定址法</a:t>
            </a: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2053800" y="1866240"/>
              <a:ext cx="8162280" cy="1572120"/>
            </p14:xfrm>
          </p:contentPart>
        </mc:Choice>
        <mc:Fallback xmlns="">
          <p:pic>
            <p:nvPicPr>
              <p:cNvPr id="4" name="墨迹 3"/>
              <p:cNvPicPr/>
              <p:nvPr/>
            </p:nvPicPr>
            <p:blipFill>
              <a:blip r:embed="rId3"/>
              <a:stretch>
                <a:fillRect/>
              </a:stretch>
            </p:blipFill>
            <p:spPr>
              <a:xfrm>
                <a:off x="2044440" y="1856880"/>
                <a:ext cx="8181000" cy="1590840"/>
              </a:xfrm>
              <a:prstGeom prst="rect">
                <a:avLst/>
              </a:prstGeom>
            </p:spPr>
          </p:pic>
        </mc:Fallback>
      </mc:AlternateContent>
    </p:spTree>
    <p:extLst>
      <p:ext uri="{BB962C8B-B14F-4D97-AF65-F5344CB8AC3E}">
        <p14:creationId xmlns:p14="http://schemas.microsoft.com/office/powerpoint/2010/main" val="308344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8644" y="1197269"/>
            <a:ext cx="10738212" cy="4080836"/>
          </a:xfrm>
        </p:spPr>
        <p:txBody>
          <a:bodyPr>
            <a:normAutofit/>
          </a:bodyPr>
          <a:lstStyle/>
          <a:p>
            <a:r>
              <a:rPr lang="zh-CN" altLang="en-US" dirty="0"/>
              <a:t>对关键字的位数比哈希表的地址位数多的情况，可以通过对关键字的各位进行分析，从中</a:t>
            </a:r>
            <a:r>
              <a:rPr lang="zh-CN" altLang="en-US" dirty="0">
                <a:solidFill>
                  <a:srgbClr val="FF0000"/>
                </a:solidFill>
              </a:rPr>
              <a:t>提取分布均匀的若干</a:t>
            </a:r>
            <a:r>
              <a:rPr lang="zh-CN" altLang="en-US" dirty="0" smtClean="0">
                <a:solidFill>
                  <a:srgbClr val="FF0000"/>
                </a:solidFill>
              </a:rPr>
              <a:t>位进行组合</a:t>
            </a:r>
            <a:r>
              <a:rPr lang="zh-CN" altLang="en-US" dirty="0"/>
              <a:t>作为哈希地址，这种方法称为数字分析法。</a:t>
            </a:r>
            <a:endParaRPr lang="en-US" altLang="zh-CN" dirty="0"/>
          </a:p>
          <a:p>
            <a:r>
              <a:rPr lang="zh-CN" altLang="en-US" dirty="0" smtClean="0"/>
              <a:t>适合于</a:t>
            </a:r>
            <a:r>
              <a:rPr lang="zh-CN" altLang="en-US" dirty="0"/>
              <a:t>能预先估计出所有关键字每一位上各种数字出现的频度时。</a:t>
            </a:r>
          </a:p>
        </p:txBody>
      </p:sp>
      <p:sp>
        <p:nvSpPr>
          <p:cNvPr id="3" name="标题 2"/>
          <p:cNvSpPr>
            <a:spLocks noGrp="1"/>
          </p:cNvSpPr>
          <p:nvPr>
            <p:ph type="title"/>
          </p:nvPr>
        </p:nvSpPr>
        <p:spPr/>
        <p:txBody>
          <a:bodyPr>
            <a:normAutofit fontScale="90000"/>
          </a:bodyPr>
          <a:lstStyle/>
          <a:p>
            <a:r>
              <a:rPr lang="zh-CN" altLang="en-US" dirty="0"/>
              <a:t>数字分析法</a:t>
            </a:r>
          </a:p>
        </p:txBody>
      </p:sp>
      <p:graphicFrame>
        <p:nvGraphicFramePr>
          <p:cNvPr id="4" name="表格 3"/>
          <p:cNvGraphicFramePr>
            <a:graphicFrameLocks noGrp="1"/>
          </p:cNvGraphicFramePr>
          <p:nvPr>
            <p:extLst>
              <p:ext uri="{D42A27DB-BD31-4B8C-83A1-F6EECF244321}">
                <p14:modId xmlns:p14="http://schemas.microsoft.com/office/powerpoint/2010/main" val="2254639200"/>
              </p:ext>
            </p:extLst>
          </p:nvPr>
        </p:nvGraphicFramePr>
        <p:xfrm>
          <a:off x="7075964" y="3609241"/>
          <a:ext cx="3528852" cy="2217810"/>
        </p:xfrm>
        <a:graphic>
          <a:graphicData uri="http://schemas.openxmlformats.org/drawingml/2006/table">
            <a:tbl>
              <a:tblPr firstRow="1" firstCol="1" bandRow="1">
                <a:tableStyleId>{5940675A-B579-460E-94D1-54222C63F5DA}</a:tableStyleId>
              </a:tblPr>
              <a:tblGrid>
                <a:gridCol w="1764426">
                  <a:extLst>
                    <a:ext uri="{9D8B030D-6E8A-4147-A177-3AD203B41FA5}">
                      <a16:colId xmlns:a16="http://schemas.microsoft.com/office/drawing/2014/main" xmlns="" val="20000"/>
                    </a:ext>
                  </a:extLst>
                </a:gridCol>
                <a:gridCol w="1764426">
                  <a:extLst>
                    <a:ext uri="{9D8B030D-6E8A-4147-A177-3AD203B41FA5}">
                      <a16:colId xmlns:a16="http://schemas.microsoft.com/office/drawing/2014/main" xmlns="" val="20001"/>
                    </a:ext>
                  </a:extLst>
                </a:gridCol>
              </a:tblGrid>
              <a:tr h="316830">
                <a:tc>
                  <a:txBody>
                    <a:bodyPr/>
                    <a:lstStyle/>
                    <a:p>
                      <a:pPr indent="267970" algn="ctr">
                        <a:spcAft>
                          <a:spcPts val="0"/>
                        </a:spcAft>
                      </a:pPr>
                      <a:r>
                        <a:rPr lang="en-US" sz="1800" kern="100">
                          <a:effectLst/>
                        </a:rPr>
                        <a:t>key</a:t>
                      </a:r>
                      <a:endParaRPr lang="zh-CN" sz="1800" kern="100">
                        <a:effectLst/>
                        <a:latin typeface="Times New Roman"/>
                        <a:ea typeface="宋体"/>
                        <a:cs typeface="Times New Roman"/>
                      </a:endParaRPr>
                    </a:p>
                  </a:txBody>
                  <a:tcPr marL="68589" marR="68589" marT="0" marB="0" anchor="ctr"/>
                </a:tc>
                <a:tc>
                  <a:txBody>
                    <a:bodyPr/>
                    <a:lstStyle/>
                    <a:p>
                      <a:pPr indent="267970" algn="ctr">
                        <a:spcAft>
                          <a:spcPts val="0"/>
                        </a:spcAft>
                      </a:pPr>
                      <a:r>
                        <a:rPr lang="en-US" sz="1800" kern="100">
                          <a:effectLst/>
                        </a:rPr>
                        <a:t>H(key)</a:t>
                      </a:r>
                      <a:endParaRPr lang="zh-CN" sz="18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0"/>
                  </a:ext>
                </a:extLst>
              </a:tr>
              <a:tr h="316830">
                <a:tc>
                  <a:txBody>
                    <a:bodyPr/>
                    <a:lstStyle/>
                    <a:p>
                      <a:pPr algn="ctr">
                        <a:spcAft>
                          <a:spcPts val="0"/>
                        </a:spcAft>
                      </a:pPr>
                      <a:r>
                        <a:rPr lang="en-US" sz="1800" kern="100">
                          <a:effectLst/>
                        </a:rPr>
                        <a:t>810</a:t>
                      </a:r>
                      <a:r>
                        <a:rPr lang="en-US" sz="1800" u="sng" kern="100">
                          <a:effectLst/>
                        </a:rPr>
                        <a:t>6</a:t>
                      </a:r>
                      <a:r>
                        <a:rPr lang="en-US" sz="1800" kern="100">
                          <a:effectLst/>
                        </a:rPr>
                        <a:t>3</a:t>
                      </a:r>
                      <a:r>
                        <a:rPr lang="en-US" sz="1800" u="sng" kern="100">
                          <a:effectLst/>
                        </a:rPr>
                        <a:t>54</a:t>
                      </a:r>
                      <a:endParaRPr lang="zh-CN" sz="1800" kern="100">
                        <a:effectLst/>
                        <a:latin typeface="Times New Roman"/>
                        <a:ea typeface="宋体"/>
                        <a:cs typeface="Times New Roman"/>
                      </a:endParaRPr>
                    </a:p>
                  </a:txBody>
                  <a:tcPr marL="68589" marR="68589" marT="0" marB="0" anchor="ctr"/>
                </a:tc>
                <a:tc>
                  <a:txBody>
                    <a:bodyPr/>
                    <a:lstStyle/>
                    <a:p>
                      <a:pPr algn="ctr">
                        <a:spcAft>
                          <a:spcPts val="0"/>
                        </a:spcAft>
                      </a:pPr>
                      <a:r>
                        <a:rPr lang="en-US" sz="1800" kern="100">
                          <a:effectLst/>
                        </a:rPr>
                        <a:t>654</a:t>
                      </a:r>
                      <a:endParaRPr lang="zh-CN" sz="18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1"/>
                  </a:ext>
                </a:extLst>
              </a:tr>
              <a:tr h="316830">
                <a:tc>
                  <a:txBody>
                    <a:bodyPr/>
                    <a:lstStyle/>
                    <a:p>
                      <a:pPr algn="ctr">
                        <a:spcAft>
                          <a:spcPts val="0"/>
                        </a:spcAft>
                      </a:pPr>
                      <a:r>
                        <a:rPr lang="en-US" sz="1800" kern="100">
                          <a:effectLst/>
                        </a:rPr>
                        <a:t>811</a:t>
                      </a:r>
                      <a:r>
                        <a:rPr lang="en-US" sz="1800" u="sng" kern="100">
                          <a:effectLst/>
                        </a:rPr>
                        <a:t>2</a:t>
                      </a:r>
                      <a:r>
                        <a:rPr lang="en-US" sz="1800" kern="100">
                          <a:effectLst/>
                        </a:rPr>
                        <a:t>3</a:t>
                      </a:r>
                      <a:r>
                        <a:rPr lang="en-US" sz="1800" u="sng" kern="100">
                          <a:effectLst/>
                        </a:rPr>
                        <a:t>21</a:t>
                      </a:r>
                      <a:endParaRPr lang="zh-CN" sz="1800" kern="100">
                        <a:effectLst/>
                        <a:latin typeface="Times New Roman"/>
                        <a:ea typeface="宋体"/>
                        <a:cs typeface="Times New Roman"/>
                      </a:endParaRPr>
                    </a:p>
                  </a:txBody>
                  <a:tcPr marL="68589" marR="68589" marT="0" marB="0" anchor="ctr"/>
                </a:tc>
                <a:tc>
                  <a:txBody>
                    <a:bodyPr/>
                    <a:lstStyle/>
                    <a:p>
                      <a:pPr algn="ctr">
                        <a:spcAft>
                          <a:spcPts val="0"/>
                        </a:spcAft>
                      </a:pPr>
                      <a:r>
                        <a:rPr lang="en-US" sz="1800" kern="100">
                          <a:effectLst/>
                        </a:rPr>
                        <a:t>221</a:t>
                      </a:r>
                      <a:endParaRPr lang="zh-CN" sz="18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2"/>
                  </a:ext>
                </a:extLst>
              </a:tr>
              <a:tr h="316830">
                <a:tc>
                  <a:txBody>
                    <a:bodyPr/>
                    <a:lstStyle/>
                    <a:p>
                      <a:pPr algn="ctr">
                        <a:spcAft>
                          <a:spcPts val="0"/>
                        </a:spcAft>
                      </a:pPr>
                      <a:r>
                        <a:rPr lang="en-US" sz="1800" kern="100">
                          <a:effectLst/>
                        </a:rPr>
                        <a:t>810</a:t>
                      </a:r>
                      <a:r>
                        <a:rPr lang="en-US" sz="1800" u="sng" kern="100">
                          <a:effectLst/>
                        </a:rPr>
                        <a:t>3</a:t>
                      </a:r>
                      <a:r>
                        <a:rPr lang="en-US" sz="1800" kern="100">
                          <a:effectLst/>
                        </a:rPr>
                        <a:t>3</a:t>
                      </a:r>
                      <a:r>
                        <a:rPr lang="en-US" sz="1800" u="sng" kern="100">
                          <a:effectLst/>
                        </a:rPr>
                        <a:t>17</a:t>
                      </a:r>
                      <a:endParaRPr lang="zh-CN" sz="1800" kern="100">
                        <a:effectLst/>
                        <a:latin typeface="Times New Roman"/>
                        <a:ea typeface="宋体"/>
                        <a:cs typeface="Times New Roman"/>
                      </a:endParaRPr>
                    </a:p>
                  </a:txBody>
                  <a:tcPr marL="68589" marR="68589" marT="0" marB="0" anchor="ctr"/>
                </a:tc>
                <a:tc>
                  <a:txBody>
                    <a:bodyPr/>
                    <a:lstStyle/>
                    <a:p>
                      <a:pPr algn="ctr">
                        <a:spcAft>
                          <a:spcPts val="0"/>
                        </a:spcAft>
                      </a:pPr>
                      <a:r>
                        <a:rPr lang="en-US" sz="1800" kern="100">
                          <a:effectLst/>
                        </a:rPr>
                        <a:t>317</a:t>
                      </a:r>
                      <a:endParaRPr lang="zh-CN" sz="18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3"/>
                  </a:ext>
                </a:extLst>
              </a:tr>
              <a:tr h="316830">
                <a:tc>
                  <a:txBody>
                    <a:bodyPr/>
                    <a:lstStyle/>
                    <a:p>
                      <a:pPr algn="ctr">
                        <a:spcAft>
                          <a:spcPts val="0"/>
                        </a:spcAft>
                      </a:pPr>
                      <a:r>
                        <a:rPr lang="en-US" sz="1800" kern="100">
                          <a:effectLst/>
                        </a:rPr>
                        <a:t>810</a:t>
                      </a:r>
                      <a:r>
                        <a:rPr lang="en-US" sz="1800" u="sng" kern="100">
                          <a:effectLst/>
                        </a:rPr>
                        <a:t>5</a:t>
                      </a:r>
                      <a:r>
                        <a:rPr lang="en-US" sz="1800" kern="100">
                          <a:effectLst/>
                        </a:rPr>
                        <a:t>3</a:t>
                      </a:r>
                      <a:r>
                        <a:rPr lang="en-US" sz="1800" u="sng" kern="100">
                          <a:effectLst/>
                        </a:rPr>
                        <a:t>42</a:t>
                      </a:r>
                      <a:endParaRPr lang="zh-CN" sz="1800" kern="100">
                        <a:effectLst/>
                        <a:latin typeface="Times New Roman"/>
                        <a:ea typeface="宋体"/>
                        <a:cs typeface="Times New Roman"/>
                      </a:endParaRPr>
                    </a:p>
                  </a:txBody>
                  <a:tcPr marL="68589" marR="68589" marT="0" marB="0" anchor="ctr"/>
                </a:tc>
                <a:tc>
                  <a:txBody>
                    <a:bodyPr/>
                    <a:lstStyle/>
                    <a:p>
                      <a:pPr algn="ctr">
                        <a:spcAft>
                          <a:spcPts val="0"/>
                        </a:spcAft>
                      </a:pPr>
                      <a:r>
                        <a:rPr lang="en-US" sz="1800" kern="100">
                          <a:effectLst/>
                        </a:rPr>
                        <a:t>542</a:t>
                      </a:r>
                      <a:endParaRPr lang="zh-CN" sz="18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4"/>
                  </a:ext>
                </a:extLst>
              </a:tr>
              <a:tr h="316830">
                <a:tc>
                  <a:txBody>
                    <a:bodyPr/>
                    <a:lstStyle/>
                    <a:p>
                      <a:pPr algn="ctr">
                        <a:spcAft>
                          <a:spcPts val="0"/>
                        </a:spcAft>
                      </a:pPr>
                      <a:r>
                        <a:rPr lang="en-US" sz="1800" kern="100">
                          <a:effectLst/>
                        </a:rPr>
                        <a:t>810</a:t>
                      </a:r>
                      <a:r>
                        <a:rPr lang="en-US" sz="1800" u="sng" kern="100">
                          <a:effectLst/>
                        </a:rPr>
                        <a:t>8</a:t>
                      </a:r>
                      <a:r>
                        <a:rPr lang="en-US" sz="1800" kern="100">
                          <a:effectLst/>
                        </a:rPr>
                        <a:t>3</a:t>
                      </a:r>
                      <a:r>
                        <a:rPr lang="en-US" sz="1800" u="sng" kern="100">
                          <a:effectLst/>
                        </a:rPr>
                        <a:t>78</a:t>
                      </a:r>
                      <a:endParaRPr lang="zh-CN" sz="1800" kern="100">
                        <a:effectLst/>
                        <a:latin typeface="Times New Roman"/>
                        <a:ea typeface="宋体"/>
                        <a:cs typeface="Times New Roman"/>
                      </a:endParaRPr>
                    </a:p>
                  </a:txBody>
                  <a:tcPr marL="68589" marR="68589" marT="0" marB="0" anchor="ctr"/>
                </a:tc>
                <a:tc>
                  <a:txBody>
                    <a:bodyPr/>
                    <a:lstStyle/>
                    <a:p>
                      <a:pPr algn="ctr">
                        <a:spcAft>
                          <a:spcPts val="0"/>
                        </a:spcAft>
                      </a:pPr>
                      <a:r>
                        <a:rPr lang="en-US" sz="1800" kern="100">
                          <a:effectLst/>
                        </a:rPr>
                        <a:t>878</a:t>
                      </a:r>
                      <a:endParaRPr lang="zh-CN" sz="18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5"/>
                  </a:ext>
                </a:extLst>
              </a:tr>
              <a:tr h="316830">
                <a:tc>
                  <a:txBody>
                    <a:bodyPr/>
                    <a:lstStyle/>
                    <a:p>
                      <a:pPr algn="ctr">
                        <a:spcAft>
                          <a:spcPts val="0"/>
                        </a:spcAft>
                      </a:pPr>
                      <a:r>
                        <a:rPr lang="en-US" sz="1800" kern="100">
                          <a:effectLst/>
                        </a:rPr>
                        <a:t>810</a:t>
                      </a:r>
                      <a:r>
                        <a:rPr lang="en-US" sz="1800" u="sng" kern="100">
                          <a:effectLst/>
                        </a:rPr>
                        <a:t>1</a:t>
                      </a:r>
                      <a:r>
                        <a:rPr lang="en-US" sz="1800" kern="100">
                          <a:effectLst/>
                        </a:rPr>
                        <a:t>3</a:t>
                      </a:r>
                      <a:r>
                        <a:rPr lang="en-US" sz="1800" u="sng" kern="100">
                          <a:effectLst/>
                        </a:rPr>
                        <a:t>35</a:t>
                      </a:r>
                      <a:endParaRPr lang="zh-CN" sz="1800" kern="100">
                        <a:effectLst/>
                        <a:latin typeface="Times New Roman"/>
                        <a:ea typeface="宋体"/>
                        <a:cs typeface="Times New Roman"/>
                      </a:endParaRPr>
                    </a:p>
                  </a:txBody>
                  <a:tcPr marL="68589" marR="68589" marT="0" marB="0" anchor="ctr"/>
                </a:tc>
                <a:tc>
                  <a:txBody>
                    <a:bodyPr/>
                    <a:lstStyle/>
                    <a:p>
                      <a:pPr algn="ctr">
                        <a:spcAft>
                          <a:spcPts val="0"/>
                        </a:spcAft>
                      </a:pPr>
                      <a:r>
                        <a:rPr lang="en-US" sz="1800" kern="100" dirty="0">
                          <a:effectLst/>
                        </a:rPr>
                        <a:t>135</a:t>
                      </a:r>
                      <a:endParaRPr lang="zh-CN" sz="1800" kern="100" dirty="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8099280" y="4107600"/>
              <a:ext cx="116280" cy="1652400"/>
            </p14:xfrm>
          </p:contentPart>
        </mc:Choice>
        <mc:Fallback xmlns="">
          <p:pic>
            <p:nvPicPr>
              <p:cNvPr id="5" name="墨迹 4"/>
              <p:cNvPicPr/>
              <p:nvPr/>
            </p:nvPicPr>
            <p:blipFill>
              <a:blip r:embed="rId3"/>
              <a:stretch>
                <a:fillRect/>
              </a:stretch>
            </p:blipFill>
            <p:spPr>
              <a:xfrm>
                <a:off x="8089920" y="4098240"/>
                <a:ext cx="135000" cy="1671120"/>
              </a:xfrm>
              <a:prstGeom prst="rect">
                <a:avLst/>
              </a:prstGeom>
            </p:spPr>
          </p:pic>
        </mc:Fallback>
      </mc:AlternateContent>
    </p:spTree>
    <p:extLst>
      <p:ext uri="{BB962C8B-B14F-4D97-AF65-F5344CB8AC3E}">
        <p14:creationId xmlns:p14="http://schemas.microsoft.com/office/powerpoint/2010/main" val="21506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lstStyle/>
              <a:p>
                <a:r>
                  <a:rPr lang="zh-CN" altLang="zh-CN" dirty="0"/>
                  <a:t>不管是基于线性表的顺序查找和二分查找，还是二叉查找树下的查找，查找算法都</a:t>
                </a:r>
                <a:r>
                  <a:rPr lang="zh-CN" altLang="zh-CN" dirty="0">
                    <a:solidFill>
                      <a:srgbClr val="FF0000"/>
                    </a:solidFill>
                  </a:rPr>
                  <a:t>基于关键字</a:t>
                </a:r>
                <a:r>
                  <a:rPr lang="zh-CN" altLang="zh-CN" dirty="0" smtClean="0">
                    <a:solidFill>
                      <a:srgbClr val="FF0000"/>
                    </a:solidFill>
                  </a:rPr>
                  <a:t>比较</a:t>
                </a:r>
                <a:r>
                  <a:rPr lang="zh-CN" altLang="en-US" dirty="0" smtClean="0"/>
                  <a:t>；</a:t>
                </a:r>
                <a:endParaRPr lang="en-US" altLang="zh-CN" dirty="0" smtClean="0"/>
              </a:p>
              <a:p>
                <a:r>
                  <a:rPr lang="zh-CN" altLang="zh-CN" dirty="0" smtClean="0"/>
                  <a:t>不同</a:t>
                </a:r>
                <a:r>
                  <a:rPr lang="zh-CN" altLang="zh-CN" dirty="0"/>
                  <a:t>查找算法之间的差别仅在于</a:t>
                </a:r>
                <a:r>
                  <a:rPr lang="zh-CN" altLang="zh-CN" dirty="0">
                    <a:solidFill>
                      <a:srgbClr val="FF0000"/>
                    </a:solidFill>
                  </a:rPr>
                  <a:t>目标与查找表中各记录关键字的比较顺序</a:t>
                </a:r>
                <a:r>
                  <a:rPr lang="zh-CN" altLang="zh-CN" dirty="0" smtClean="0">
                    <a:solidFill>
                      <a:srgbClr val="FF0000"/>
                    </a:solidFill>
                  </a:rPr>
                  <a:t>不同</a:t>
                </a:r>
                <a:r>
                  <a:rPr lang="zh-CN" altLang="en-US" dirty="0" smtClean="0"/>
                  <a:t>；</a:t>
                </a:r>
                <a:endParaRPr lang="en-US" altLang="zh-CN" dirty="0" smtClean="0"/>
              </a:p>
              <a:p>
                <a:r>
                  <a:rPr lang="zh-CN" altLang="zh-CN" dirty="0" smtClean="0"/>
                  <a:t>查找</a:t>
                </a:r>
                <a:r>
                  <a:rPr lang="zh-CN" altLang="zh-CN" dirty="0"/>
                  <a:t>算法的效率取决于</a:t>
                </a:r>
                <a:r>
                  <a:rPr lang="zh-CN" altLang="zh-CN" dirty="0">
                    <a:solidFill>
                      <a:srgbClr val="FF0000"/>
                    </a:solidFill>
                  </a:rPr>
                  <a:t>目标与各记录关键字比较的次数</a:t>
                </a:r>
                <a:r>
                  <a:rPr lang="zh-CN" altLang="zh-CN" dirty="0" smtClean="0"/>
                  <a:t>。</a:t>
                </a:r>
                <a:endParaRPr lang="en-US" altLang="zh-CN" dirty="0" smtClean="0"/>
              </a:p>
              <a:p>
                <a:r>
                  <a:rPr lang="zh-CN" altLang="zh-CN" dirty="0">
                    <a:solidFill>
                      <a:srgbClr val="FF0000"/>
                    </a:solidFill>
                  </a:rPr>
                  <a:t>基于关键字比较</a:t>
                </a:r>
                <a:r>
                  <a:rPr lang="zh-CN" altLang="zh-CN" dirty="0"/>
                  <a:t>的查找算法，其</a:t>
                </a:r>
                <a:r>
                  <a:rPr lang="zh-CN" altLang="zh-CN" dirty="0" smtClean="0">
                    <a:solidFill>
                      <a:srgbClr val="FF0000"/>
                    </a:solidFill>
                  </a:rPr>
                  <a:t>时间性能的下界为</a:t>
                </a:r>
                <a14:m>
                  <m:oMath xmlns:m="http://schemas.openxmlformats.org/officeDocument/2006/math">
                    <m:sSub>
                      <m:sSubPr>
                        <m:ctrlPr>
                          <a:rPr lang="zh-CN" altLang="zh-CN" i="1">
                            <a:solidFill>
                              <a:srgbClr val="FF0000"/>
                            </a:solidFill>
                            <a:latin typeface="Cambria Math"/>
                          </a:rPr>
                        </m:ctrlPr>
                      </m:sSubPr>
                      <m:e>
                        <m:r>
                          <a:rPr lang="en-US" altLang="zh-CN" b="1" i="1">
                            <a:solidFill>
                              <a:srgbClr val="FF0000"/>
                            </a:solidFill>
                            <a:latin typeface="Cambria Math"/>
                          </a:rPr>
                          <m:t>𝐎</m:t>
                        </m:r>
                        <m:r>
                          <a:rPr lang="en-US" altLang="zh-CN" b="1">
                            <a:solidFill>
                              <a:srgbClr val="FF0000"/>
                            </a:solidFill>
                            <a:latin typeface="Cambria Math"/>
                          </a:rPr>
                          <m:t>(</m:t>
                        </m:r>
                        <m:r>
                          <a:rPr lang="en-US" altLang="zh-CN" b="1" i="1">
                            <a:solidFill>
                              <a:srgbClr val="FF0000"/>
                            </a:solidFill>
                            <a:latin typeface="Cambria Math"/>
                          </a:rPr>
                          <m:t>𝐥𝐨𝐠</m:t>
                        </m:r>
                      </m:e>
                      <m:sub>
                        <m:r>
                          <a:rPr lang="en-US" altLang="zh-CN" b="1" i="1">
                            <a:solidFill>
                              <a:srgbClr val="FF0000"/>
                            </a:solidFill>
                            <a:latin typeface="Cambria Math"/>
                          </a:rPr>
                          <m:t>𝟐</m:t>
                        </m:r>
                      </m:sub>
                    </m:sSub>
                    <m:r>
                      <a:rPr lang="en-US" altLang="zh-CN" b="1" i="1">
                        <a:solidFill>
                          <a:srgbClr val="FF0000"/>
                        </a:solidFill>
                        <a:latin typeface="Cambria Math"/>
                      </a:rPr>
                      <m:t>𝐧</m:t>
                    </m:r>
                    <m:r>
                      <a:rPr lang="en-US" altLang="zh-CN" b="1">
                        <a:solidFill>
                          <a:srgbClr val="FF0000"/>
                        </a:solidFill>
                        <a:latin typeface="Cambria Math"/>
                      </a:rPr>
                      <m:t>)</m:t>
                    </m:r>
                  </m:oMath>
                </a14:m>
                <a:r>
                  <a:rPr lang="zh-CN" altLang="zh-CN" dirty="0"/>
                  <a:t>。</a:t>
                </a: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909" t="-1126" r="-4202"/>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smtClean="0"/>
              <a:t>基于</a:t>
            </a:r>
            <a:r>
              <a:rPr lang="zh-CN" altLang="zh-CN"/>
              <a:t>关键字比较的查找</a:t>
            </a:r>
            <a:endParaRPr lang="zh-CN" altLang="en-US"/>
          </a:p>
        </p:txBody>
      </p:sp>
      <p:sp>
        <p:nvSpPr>
          <p:cNvPr id="4" name="矩形标注 3"/>
          <p:cNvSpPr/>
          <p:nvPr/>
        </p:nvSpPr>
        <p:spPr>
          <a:xfrm>
            <a:off x="9323110" y="4637988"/>
            <a:ext cx="1536569" cy="612742"/>
          </a:xfrm>
          <a:prstGeom prst="wedgeRectCallout">
            <a:avLst>
              <a:gd name="adj1" fmla="val -37397"/>
              <a:gd name="adj2" fmla="val -95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能否找到更好的算法</a:t>
            </a:r>
            <a:endParaRPr lang="zh-CN" altLang="en-US" dirty="0"/>
          </a:p>
        </p:txBody>
      </p:sp>
    </p:spTree>
    <p:extLst>
      <p:ext uri="{BB962C8B-B14F-4D97-AF65-F5344CB8AC3E}">
        <p14:creationId xmlns:p14="http://schemas.microsoft.com/office/powerpoint/2010/main" val="250509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以关键字</a:t>
            </a:r>
            <a:r>
              <a:rPr lang="zh-CN" altLang="zh-CN" dirty="0">
                <a:solidFill>
                  <a:srgbClr val="FF0000"/>
                </a:solidFill>
              </a:rPr>
              <a:t>平方值的中间几位</a:t>
            </a:r>
            <a:r>
              <a:rPr lang="zh-CN" altLang="zh-CN" dirty="0"/>
              <a:t>作为哈希地址</a:t>
            </a:r>
            <a:r>
              <a:rPr lang="zh-CN" altLang="zh-CN" dirty="0" smtClean="0"/>
              <a:t>。</a:t>
            </a:r>
            <a:endParaRPr lang="en-US" altLang="zh-CN" dirty="0" smtClean="0"/>
          </a:p>
          <a:p>
            <a:r>
              <a:rPr lang="zh-CN" altLang="zh-CN" dirty="0" smtClean="0"/>
              <a:t>求</a:t>
            </a:r>
            <a:r>
              <a:rPr lang="zh-CN" altLang="zh-CN" dirty="0"/>
              <a:t>关键字平方值的目的是</a:t>
            </a:r>
            <a:r>
              <a:rPr lang="zh-CN" altLang="zh-CN" dirty="0">
                <a:solidFill>
                  <a:srgbClr val="FF0000"/>
                </a:solidFill>
              </a:rPr>
              <a:t>扩大差别</a:t>
            </a:r>
            <a:r>
              <a:rPr lang="zh-CN" altLang="zh-CN" dirty="0"/>
              <a:t>，同时平方值的中间各位又能受到整个关键字中各位的影响</a:t>
            </a:r>
            <a:r>
              <a:rPr lang="zh-CN" altLang="zh-CN" dirty="0" smtClean="0"/>
              <a:t>。</a:t>
            </a:r>
            <a:endParaRPr lang="en-US" altLang="zh-CN" dirty="0" smtClean="0"/>
          </a:p>
          <a:p>
            <a:r>
              <a:rPr lang="zh-CN" altLang="zh-CN" dirty="0" smtClean="0"/>
              <a:t>此</a:t>
            </a:r>
            <a:r>
              <a:rPr lang="zh-CN" altLang="zh-CN" dirty="0"/>
              <a:t>方法适合于关键字的</a:t>
            </a:r>
            <a:r>
              <a:rPr lang="zh-CN" altLang="zh-CN" dirty="0">
                <a:solidFill>
                  <a:srgbClr val="FF0000"/>
                </a:solidFill>
              </a:rPr>
              <a:t>每一位取值都不够分散</a:t>
            </a:r>
            <a:r>
              <a:rPr lang="zh-CN" altLang="zh-CN" dirty="0"/>
              <a:t>或者</a:t>
            </a:r>
            <a:r>
              <a:rPr lang="zh-CN" altLang="zh-CN" dirty="0">
                <a:solidFill>
                  <a:srgbClr val="FF0000"/>
                </a:solidFill>
              </a:rPr>
              <a:t>较分散的位数少于哈希地址所需要位数</a:t>
            </a:r>
            <a:r>
              <a:rPr lang="zh-CN" altLang="zh-CN" dirty="0"/>
              <a:t>的情况。</a:t>
            </a:r>
          </a:p>
          <a:p>
            <a:endParaRPr lang="zh-CN" altLang="en-US" dirty="0"/>
          </a:p>
        </p:txBody>
      </p:sp>
      <p:sp>
        <p:nvSpPr>
          <p:cNvPr id="3" name="标题 2"/>
          <p:cNvSpPr>
            <a:spLocks noGrp="1"/>
          </p:cNvSpPr>
          <p:nvPr>
            <p:ph type="title"/>
          </p:nvPr>
        </p:nvSpPr>
        <p:spPr/>
        <p:txBody>
          <a:bodyPr>
            <a:normAutofit fontScale="90000"/>
          </a:bodyPr>
          <a:lstStyle/>
          <a:p>
            <a:r>
              <a:rPr lang="zh-CN" altLang="zh-CN"/>
              <a:t>平方取中法</a:t>
            </a:r>
            <a:endParaRPr lang="zh-CN" altLang="en-US"/>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2848680" y="1919880"/>
              <a:ext cx="777240" cy="27000"/>
            </p14:xfrm>
          </p:contentPart>
        </mc:Choice>
        <mc:Fallback xmlns="">
          <p:pic>
            <p:nvPicPr>
              <p:cNvPr id="4" name="墨迹 3"/>
              <p:cNvPicPr/>
              <p:nvPr/>
            </p:nvPicPr>
            <p:blipFill>
              <a:blip r:embed="rId3"/>
              <a:stretch>
                <a:fillRect/>
              </a:stretch>
            </p:blipFill>
            <p:spPr>
              <a:xfrm>
                <a:off x="2839320" y="1910520"/>
                <a:ext cx="795960" cy="45720"/>
              </a:xfrm>
              <a:prstGeom prst="rect">
                <a:avLst/>
              </a:prstGeom>
            </p:spPr>
          </p:pic>
        </mc:Fallback>
      </mc:AlternateContent>
    </p:spTree>
    <p:extLst>
      <p:ext uri="{BB962C8B-B14F-4D97-AF65-F5344CB8AC3E}">
        <p14:creationId xmlns:p14="http://schemas.microsoft.com/office/powerpoint/2010/main" val="114332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893" y="1147954"/>
            <a:ext cx="6275319" cy="4790933"/>
          </a:xfrm>
        </p:spPr>
        <p:txBody>
          <a:bodyPr>
            <a:normAutofit/>
          </a:bodyPr>
          <a:lstStyle/>
          <a:p>
            <a:r>
              <a:rPr lang="zh-CN" altLang="zh-CN" sz="2400" dirty="0"/>
              <a:t>将关键字分割成若干部分，然后取它们的叠加和为哈希地址。一般有两种叠加处理的方法：</a:t>
            </a:r>
            <a:r>
              <a:rPr lang="zh-CN" altLang="zh-CN" sz="2400" dirty="0">
                <a:solidFill>
                  <a:srgbClr val="FF0000"/>
                </a:solidFill>
              </a:rPr>
              <a:t>移位叠加</a:t>
            </a:r>
            <a:r>
              <a:rPr lang="zh-CN" altLang="zh-CN" sz="2400" dirty="0"/>
              <a:t>和</a:t>
            </a:r>
            <a:r>
              <a:rPr lang="zh-CN" altLang="zh-CN" sz="2400" dirty="0">
                <a:solidFill>
                  <a:srgbClr val="FF0000"/>
                </a:solidFill>
              </a:rPr>
              <a:t>间界叠加</a:t>
            </a:r>
            <a:r>
              <a:rPr lang="zh-CN" altLang="zh-CN" sz="2400" dirty="0"/>
              <a:t>。</a:t>
            </a:r>
            <a:endParaRPr lang="en-US" altLang="zh-CN" sz="2400" dirty="0"/>
          </a:p>
          <a:p>
            <a:r>
              <a:rPr lang="zh-CN" altLang="zh-CN" sz="2400" dirty="0"/>
              <a:t>移位叠加将分割后的各位</a:t>
            </a:r>
            <a:r>
              <a:rPr lang="zh-CN" altLang="zh-CN" sz="2400" dirty="0">
                <a:solidFill>
                  <a:srgbClr val="FF0000"/>
                </a:solidFill>
              </a:rPr>
              <a:t>最低位对齐</a:t>
            </a:r>
            <a:r>
              <a:rPr lang="zh-CN" altLang="zh-CN" sz="2400" dirty="0"/>
              <a:t>，然后叠加。</a:t>
            </a:r>
            <a:endParaRPr lang="en-US" altLang="zh-CN" sz="2400" dirty="0"/>
          </a:p>
          <a:p>
            <a:r>
              <a:rPr lang="zh-CN" altLang="zh-CN" sz="2400" dirty="0"/>
              <a:t>间界叠加从一端向另一端</a:t>
            </a:r>
            <a:r>
              <a:rPr lang="zh-CN" altLang="zh-CN" sz="2400" dirty="0">
                <a:solidFill>
                  <a:srgbClr val="FF0000"/>
                </a:solidFill>
              </a:rPr>
              <a:t>沿分割界来回折叠</a:t>
            </a:r>
            <a:r>
              <a:rPr lang="zh-CN" altLang="zh-CN" sz="2400" dirty="0"/>
              <a:t>后，然后对齐最后</a:t>
            </a:r>
            <a:r>
              <a:rPr lang="en-US" altLang="zh-CN" sz="2400" dirty="0"/>
              <a:t>1</a:t>
            </a:r>
            <a:r>
              <a:rPr lang="zh-CN" altLang="zh-CN" sz="2400" dirty="0"/>
              <a:t>位相加</a:t>
            </a:r>
            <a:r>
              <a:rPr lang="zh-CN" altLang="zh-CN" sz="2400" dirty="0" smtClean="0"/>
              <a:t>。</a:t>
            </a:r>
            <a:endParaRPr lang="en-US" altLang="zh-CN" sz="2400" dirty="0"/>
          </a:p>
        </p:txBody>
      </p:sp>
      <p:sp>
        <p:nvSpPr>
          <p:cNvPr id="3" name="标题 2"/>
          <p:cNvSpPr>
            <a:spLocks noGrp="1"/>
          </p:cNvSpPr>
          <p:nvPr>
            <p:ph type="title"/>
          </p:nvPr>
        </p:nvSpPr>
        <p:spPr/>
        <p:txBody>
          <a:bodyPr>
            <a:normAutofit fontScale="90000"/>
          </a:bodyPr>
          <a:lstStyle/>
          <a:p>
            <a:r>
              <a:rPr lang="zh-CN" altLang="zh-CN"/>
              <a:t>折叠法</a:t>
            </a:r>
            <a:endParaRPr lang="zh-CN" altLang="en-US"/>
          </a:p>
        </p:txBody>
      </p:sp>
      <p:sp>
        <p:nvSpPr>
          <p:cNvPr id="6" name="矩形 5"/>
          <p:cNvSpPr/>
          <p:nvPr/>
        </p:nvSpPr>
        <p:spPr>
          <a:xfrm>
            <a:off x="8243589" y="1769629"/>
            <a:ext cx="3836709" cy="830997"/>
          </a:xfrm>
          <a:prstGeom prst="rect">
            <a:avLst/>
          </a:prstGeom>
        </p:spPr>
        <p:txBody>
          <a:bodyPr wrap="square">
            <a:spAutoFit/>
          </a:bodyPr>
          <a:lstStyle/>
          <a:p>
            <a:pPr lvl="0" algn="just" fontAlgn="base">
              <a:spcBef>
                <a:spcPts val="720"/>
              </a:spcBef>
              <a:spcAft>
                <a:spcPts val="720"/>
              </a:spcAft>
              <a:buClr>
                <a:srgbClr val="1481B8"/>
              </a:buClr>
            </a:pPr>
            <a:r>
              <a:rPr lang="en-US" altLang="zh-CN" sz="2400" b="1" kern="0" dirty="0">
                <a:solidFill>
                  <a:srgbClr val="000000"/>
                </a:solidFill>
                <a:latin typeface="Calibri" panose="020F0502020204030204" pitchFamily="34" charset="0"/>
              </a:rPr>
              <a:t>key=24281675436</a:t>
            </a:r>
            <a:r>
              <a:rPr lang="zh-CN" altLang="zh-CN" sz="2400" b="1" kern="0" dirty="0">
                <a:solidFill>
                  <a:srgbClr val="000000"/>
                </a:solidFill>
                <a:latin typeface="Calibri" panose="020F0502020204030204" pitchFamily="34" charset="0"/>
              </a:rPr>
              <a:t>，假设哈希表</a:t>
            </a:r>
            <a:r>
              <a:rPr lang="zh-CN" altLang="zh-CN" sz="2400" b="1" kern="0" dirty="0" smtClean="0">
                <a:solidFill>
                  <a:srgbClr val="000000"/>
                </a:solidFill>
                <a:latin typeface="Calibri" panose="020F0502020204030204" pitchFamily="34" charset="0"/>
              </a:rPr>
              <a:t>的</a:t>
            </a:r>
            <a:r>
              <a:rPr lang="zh-CN" altLang="en-US" sz="2400" b="1" kern="0" dirty="0" smtClean="0">
                <a:solidFill>
                  <a:srgbClr val="000000"/>
                </a:solidFill>
                <a:latin typeface="Calibri" panose="020F0502020204030204" pitchFamily="34" charset="0"/>
              </a:rPr>
              <a:t>地址下标</a:t>
            </a:r>
            <a:r>
              <a:rPr lang="zh-CN" altLang="zh-CN" sz="2400" b="1" kern="0" dirty="0" smtClean="0">
                <a:solidFill>
                  <a:srgbClr val="000000"/>
                </a:solidFill>
                <a:latin typeface="Calibri" panose="020F0502020204030204" pitchFamily="34" charset="0"/>
              </a:rPr>
              <a:t>为</a:t>
            </a:r>
            <a:r>
              <a:rPr lang="en-US" altLang="zh-CN" sz="2400" b="1" kern="0" dirty="0">
                <a:solidFill>
                  <a:srgbClr val="000000"/>
                </a:solidFill>
                <a:latin typeface="Calibri" panose="020F0502020204030204" pitchFamily="34" charset="0"/>
              </a:rPr>
              <a:t>3</a:t>
            </a:r>
            <a:r>
              <a:rPr lang="zh-CN" altLang="zh-CN" sz="2400" b="1" kern="0" dirty="0" smtClean="0">
                <a:solidFill>
                  <a:srgbClr val="000000"/>
                </a:solidFill>
                <a:latin typeface="Calibri" panose="020F0502020204030204" pitchFamily="34" charset="0"/>
              </a:rPr>
              <a:t>位数。</a:t>
            </a:r>
            <a:endParaRPr lang="zh-CN" altLang="zh-CN" sz="2400" b="1" kern="0" dirty="0">
              <a:solidFill>
                <a:srgbClr val="000000"/>
              </a:solidFill>
              <a:latin typeface="Calibri" panose="020F0502020204030204" pitchFamily="34" charset="0"/>
            </a:endParaRPr>
          </a:p>
        </p:txBody>
      </p:sp>
      <p:pic>
        <p:nvPicPr>
          <p:cNvPr id="7" name="图片 6"/>
          <p:cNvPicPr>
            <a:picLocks noChangeAspect="1"/>
          </p:cNvPicPr>
          <p:nvPr/>
        </p:nvPicPr>
        <p:blipFill>
          <a:blip r:embed="rId2"/>
          <a:stretch>
            <a:fillRect/>
          </a:stretch>
        </p:blipFill>
        <p:spPr>
          <a:xfrm>
            <a:off x="8038455" y="3915829"/>
            <a:ext cx="1806746" cy="2096063"/>
          </a:xfrm>
          <a:prstGeom prst="rect">
            <a:avLst/>
          </a:prstGeom>
        </p:spPr>
      </p:pic>
      <p:pic>
        <p:nvPicPr>
          <p:cNvPr id="8" name="图片 7"/>
          <p:cNvPicPr>
            <a:picLocks noChangeAspect="1"/>
          </p:cNvPicPr>
          <p:nvPr/>
        </p:nvPicPr>
        <p:blipFill>
          <a:blip r:embed="rId3"/>
          <a:stretch>
            <a:fillRect/>
          </a:stretch>
        </p:blipFill>
        <p:spPr>
          <a:xfrm>
            <a:off x="10161944" y="3915829"/>
            <a:ext cx="1550158" cy="201447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墨迹 3"/>
              <p14:cNvContentPartPr/>
              <p14:nvPr/>
            </p14:nvContentPartPr>
            <p14:xfrm>
              <a:off x="4366440" y="1634040"/>
              <a:ext cx="7305120" cy="4018680"/>
            </p14:xfrm>
          </p:contentPart>
        </mc:Choice>
        <mc:Fallback xmlns="">
          <p:pic>
            <p:nvPicPr>
              <p:cNvPr id="4" name="墨迹 3"/>
              <p:cNvPicPr/>
              <p:nvPr/>
            </p:nvPicPr>
            <p:blipFill>
              <a:blip r:embed="rId5"/>
              <a:stretch>
                <a:fillRect/>
              </a:stretch>
            </p:blipFill>
            <p:spPr>
              <a:xfrm>
                <a:off x="4357080" y="1624680"/>
                <a:ext cx="7323840" cy="4037400"/>
              </a:xfrm>
              <a:prstGeom prst="rect">
                <a:avLst/>
              </a:prstGeom>
            </p:spPr>
          </p:pic>
        </mc:Fallback>
      </mc:AlternateContent>
    </p:spTree>
    <p:extLst>
      <p:ext uri="{BB962C8B-B14F-4D97-AF65-F5344CB8AC3E}">
        <p14:creationId xmlns:p14="http://schemas.microsoft.com/office/powerpoint/2010/main" val="393245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zh-CN" dirty="0" smtClean="0"/>
                  <a:t>对字符串</a:t>
                </a:r>
                <a:r>
                  <a:rPr lang="en-US" altLang="zh-CN" dirty="0" smtClean="0"/>
                  <a:t>”</a:t>
                </a:r>
                <a:r>
                  <a:rPr lang="zh-CN" altLang="zh-CN" dirty="0"/>
                  <a:t> </a:t>
                </a:r>
                <a14:m>
                  <m:oMath xmlns:m="http://schemas.openxmlformats.org/officeDocument/2006/math">
                    <m:sSub>
                      <m:sSubPr>
                        <m:ctrlPr>
                          <a:rPr lang="zh-CN" altLang="zh-CN" i="1">
                            <a:latin typeface="Cambria Math"/>
                          </a:rPr>
                        </m:ctrlPr>
                      </m:sSubPr>
                      <m:e>
                        <m:r>
                          <m:rPr>
                            <m:sty m:val="p"/>
                          </m:rPr>
                          <a:rPr lang="en-US" altLang="zh-CN">
                            <a:latin typeface="Cambria Math"/>
                          </a:rPr>
                          <m:t>s</m:t>
                        </m:r>
                      </m:e>
                      <m:sub>
                        <m:r>
                          <a:rPr lang="en-US" altLang="zh-CN">
                            <a:latin typeface="Cambria Math"/>
                          </a:rPr>
                          <m:t>0</m:t>
                        </m:r>
                      </m:sub>
                    </m:sSub>
                    <m:sSub>
                      <m:sSubPr>
                        <m:ctrlPr>
                          <a:rPr lang="zh-CN" altLang="zh-CN" i="1">
                            <a:latin typeface="Cambria Math"/>
                          </a:rPr>
                        </m:ctrlPr>
                      </m:sSubPr>
                      <m:e>
                        <m:r>
                          <m:rPr>
                            <m:sty m:val="p"/>
                          </m:rPr>
                          <a:rPr lang="en-US" altLang="zh-CN">
                            <a:latin typeface="Cambria Math"/>
                          </a:rPr>
                          <m:t>s</m:t>
                        </m:r>
                      </m:e>
                      <m:sub>
                        <m:r>
                          <a:rPr lang="en-US" altLang="zh-CN" b="1" i="0" smtClean="0">
                            <a:latin typeface="Cambria Math" panose="02040503050406030204" pitchFamily="18" charset="0"/>
                          </a:rPr>
                          <m:t>𝟏</m:t>
                        </m:r>
                      </m:sub>
                    </m:sSub>
                    <m:r>
                      <a:rPr lang="en-US" altLang="zh-CN" b="1" i="0" smtClean="0">
                        <a:latin typeface="Cambria Math" panose="02040503050406030204" pitchFamily="18" charset="0"/>
                      </a:rPr>
                      <m:t>……</m:t>
                    </m:r>
                    <m:sSub>
                      <m:sSubPr>
                        <m:ctrlPr>
                          <a:rPr lang="zh-CN" altLang="zh-CN" i="1">
                            <a:latin typeface="Cambria Math"/>
                          </a:rPr>
                        </m:ctrlPr>
                      </m:sSubPr>
                      <m:e>
                        <m:r>
                          <m:rPr>
                            <m:sty m:val="p"/>
                          </m:rPr>
                          <a:rPr lang="en-US" altLang="zh-CN">
                            <a:latin typeface="Cambria Math"/>
                          </a:rPr>
                          <m:t>s</m:t>
                        </m:r>
                      </m:e>
                      <m:sub>
                        <m:r>
                          <a:rPr lang="en-US" altLang="zh-CN" b="1" i="0" smtClean="0">
                            <a:latin typeface="Cambria Math" panose="02040503050406030204" pitchFamily="18" charset="0"/>
                          </a:rPr>
                          <m:t>𝐧</m:t>
                        </m:r>
                        <m:r>
                          <a:rPr lang="en-US" altLang="zh-CN" b="1" i="0" smtClean="0">
                            <a:latin typeface="Cambria Math" panose="02040503050406030204" pitchFamily="18" charset="0"/>
                          </a:rPr>
                          <m:t>−</m:t>
                        </m:r>
                        <m:r>
                          <a:rPr lang="en-US" altLang="zh-CN" b="1" i="0" smtClean="0">
                            <a:latin typeface="Cambria Math" panose="02040503050406030204" pitchFamily="18" charset="0"/>
                          </a:rPr>
                          <m:t>𝟏</m:t>
                        </m:r>
                      </m:sub>
                    </m:sSub>
                  </m:oMath>
                </a14:m>
                <a:r>
                  <a:rPr lang="en-US" altLang="zh-CN" dirty="0" smtClean="0"/>
                  <a:t>”</a:t>
                </a:r>
                <a:endParaRPr lang="en-US" altLang="zh-CN" dirty="0"/>
              </a:p>
              <a:p>
                <a:r>
                  <a:rPr lang="zh-CN" altLang="en-US" dirty="0" smtClean="0"/>
                  <a:t>可</a:t>
                </a:r>
                <a:r>
                  <a:rPr lang="zh-CN" altLang="zh-CN" dirty="0" smtClean="0"/>
                  <a:t>选用字符串中每一个字符的内码之和生成哈</a:t>
                </a:r>
                <a:r>
                  <a:rPr lang="zh-CN" altLang="zh-CN" dirty="0"/>
                  <a:t>希</a:t>
                </a:r>
                <a:r>
                  <a:rPr lang="zh-CN" altLang="zh-CN" dirty="0" smtClean="0"/>
                  <a:t>地址</a:t>
                </a:r>
                <a:r>
                  <a:rPr lang="zh-CN" altLang="en-US" dirty="0"/>
                  <a:t>；</a:t>
                </a:r>
                <a:endParaRPr lang="en-US" altLang="zh-CN" dirty="0" smtClean="0"/>
              </a:p>
              <a:p>
                <a:r>
                  <a:rPr lang="zh-CN" altLang="zh-CN" dirty="0" smtClean="0"/>
                  <a:t>变位词产生</a:t>
                </a:r>
                <a:r>
                  <a:rPr lang="zh-CN" altLang="zh-CN" dirty="0"/>
                  <a:t>冲突，</a:t>
                </a:r>
                <a:r>
                  <a:rPr lang="zh-CN" altLang="zh-CN" dirty="0" smtClean="0"/>
                  <a:t>如</a:t>
                </a:r>
                <a:r>
                  <a:rPr lang="en-US" altLang="zh-CN" dirty="0" smtClean="0"/>
                  <a:t>“python”</a:t>
                </a:r>
                <a:r>
                  <a:rPr lang="zh-CN" altLang="zh-CN" dirty="0" smtClean="0"/>
                  <a:t>和</a:t>
                </a:r>
                <a:r>
                  <a:rPr lang="en-US" altLang="zh-CN" dirty="0" smtClean="0"/>
                  <a:t>“</a:t>
                </a:r>
                <a:r>
                  <a:rPr lang="en-US" altLang="zh-CN" dirty="0" err="1" smtClean="0"/>
                  <a:t>typhon</a:t>
                </a:r>
                <a:r>
                  <a:rPr lang="en-US" altLang="zh-CN" dirty="0" smtClean="0"/>
                  <a:t>”</a:t>
                </a:r>
                <a:r>
                  <a:rPr lang="zh-CN" altLang="zh-CN" dirty="0" smtClean="0"/>
                  <a:t>的</a:t>
                </a:r>
                <a:r>
                  <a:rPr lang="zh-CN" altLang="zh-CN" dirty="0"/>
                  <a:t>哈希地址</a:t>
                </a:r>
                <a:r>
                  <a:rPr lang="zh-CN" altLang="zh-CN" dirty="0" smtClean="0"/>
                  <a:t>相同</a:t>
                </a:r>
                <a:r>
                  <a:rPr lang="zh-CN" altLang="en-US" dirty="0" smtClean="0"/>
                  <a:t>，</a:t>
                </a:r>
                <a:endParaRPr lang="en-US" altLang="zh-CN" dirty="0" smtClean="0"/>
              </a:p>
              <a:p>
                <a:r>
                  <a:rPr lang="zh-CN" altLang="zh-CN" dirty="0" smtClean="0"/>
                  <a:t>考虑每个</a:t>
                </a:r>
                <a:r>
                  <a:rPr lang="zh-CN" altLang="zh-CN" dirty="0"/>
                  <a:t>字符的</a:t>
                </a:r>
                <a:r>
                  <a:rPr lang="zh-CN" altLang="zh-CN" dirty="0" smtClean="0"/>
                  <a:t>位置</a:t>
                </a:r>
                <a:r>
                  <a:rPr lang="zh-CN" altLang="en-US" dirty="0" smtClean="0"/>
                  <a:t>；</a:t>
                </a:r>
                <a:endParaRPr lang="en-US" altLang="zh-CN" dirty="0" smtClean="0"/>
              </a:p>
              <a:p>
                <a:r>
                  <a:rPr lang="zh-CN" altLang="zh-CN" dirty="0" smtClean="0"/>
                  <a:t>哈</a:t>
                </a:r>
                <a:r>
                  <a:rPr lang="zh-CN" altLang="zh-CN" dirty="0"/>
                  <a:t>希</a:t>
                </a:r>
                <a:r>
                  <a:rPr lang="zh-CN" altLang="zh-CN" dirty="0" smtClean="0"/>
                  <a:t>函数通过</a:t>
                </a:r>
                <a:r>
                  <a:rPr lang="zh-CN" altLang="zh-CN" dirty="0"/>
                  <a:t>如下多项式进行计算</a:t>
                </a:r>
                <a:r>
                  <a:rPr lang="zh-CN" altLang="zh-CN" dirty="0" smtClean="0"/>
                  <a:t>：</a:t>
                </a:r>
                <a:endParaRPr lang="en-US" altLang="zh-CN" dirty="0" smtClean="0"/>
              </a:p>
              <a:p>
                <a:pPr marL="480118" lvl="1" indent="0">
                  <a:buNone/>
                </a:pPr>
                <a14:m>
                  <m:oMathPara xmlns:m="http://schemas.openxmlformats.org/officeDocument/2006/math">
                    <m:oMathParaPr>
                      <m:jc m:val="left"/>
                    </m:oMathParaPr>
                    <m:oMath xmlns:m="http://schemas.openxmlformats.org/officeDocument/2006/math">
                      <m:sSub>
                        <m:sSubPr>
                          <m:ctrlPr>
                            <a:rPr lang="zh-CN" altLang="zh-CN" i="1">
                              <a:latin typeface="Cambria Math"/>
                            </a:rPr>
                          </m:ctrlPr>
                        </m:sSubPr>
                        <m:e>
                          <m:r>
                            <m:rPr>
                              <m:sty m:val="p"/>
                            </m:rPr>
                            <a:rPr lang="en-US" altLang="zh-CN">
                              <a:latin typeface="Cambria Math"/>
                            </a:rPr>
                            <m:t>s</m:t>
                          </m:r>
                        </m:e>
                        <m:sub>
                          <m:r>
                            <a:rPr lang="en-US" altLang="zh-CN">
                              <a:latin typeface="Cambria Math"/>
                            </a:rPr>
                            <m:t>0</m:t>
                          </m:r>
                        </m:sub>
                      </m:sSub>
                      <m:sSup>
                        <m:sSupPr>
                          <m:ctrlPr>
                            <a:rPr lang="zh-CN" altLang="zh-CN" i="1">
                              <a:latin typeface="Cambria Math"/>
                            </a:rPr>
                          </m:ctrlPr>
                        </m:sSupPr>
                        <m:e>
                          <m:r>
                            <m:rPr>
                              <m:sty m:val="p"/>
                            </m:rPr>
                            <a:rPr lang="en-US" altLang="zh-CN">
                              <a:latin typeface="Cambria Math"/>
                            </a:rPr>
                            <m:t>a</m:t>
                          </m:r>
                        </m:e>
                        <m:sup>
                          <m:r>
                            <m:rPr>
                              <m:sty m:val="p"/>
                            </m:rPr>
                            <a:rPr lang="en-US" altLang="zh-CN">
                              <a:latin typeface="Cambria Math"/>
                            </a:rPr>
                            <m:t>n</m:t>
                          </m:r>
                          <m:r>
                            <a:rPr lang="en-US" altLang="zh-CN">
                              <a:latin typeface="Cambria Math"/>
                            </a:rPr>
                            <m:t>−1</m:t>
                          </m:r>
                        </m:sup>
                      </m:sSup>
                      <m:r>
                        <a:rPr lang="en-US" altLang="zh-CN">
                          <a:latin typeface="Cambria Math"/>
                        </a:rPr>
                        <m:t>+</m:t>
                      </m:r>
                      <m:sSub>
                        <m:sSubPr>
                          <m:ctrlPr>
                            <a:rPr lang="zh-CN" altLang="zh-CN" i="1">
                              <a:latin typeface="Cambria Math"/>
                            </a:rPr>
                          </m:ctrlPr>
                        </m:sSubPr>
                        <m:e>
                          <m:r>
                            <m:rPr>
                              <m:sty m:val="p"/>
                            </m:rPr>
                            <a:rPr lang="en-US" altLang="zh-CN">
                              <a:latin typeface="Cambria Math"/>
                            </a:rPr>
                            <m:t>s</m:t>
                          </m:r>
                        </m:e>
                        <m:sub>
                          <m:r>
                            <a:rPr lang="en-US" altLang="zh-CN">
                              <a:latin typeface="Cambria Math"/>
                            </a:rPr>
                            <m:t>1</m:t>
                          </m:r>
                        </m:sub>
                      </m:sSub>
                      <m:sSup>
                        <m:sSupPr>
                          <m:ctrlPr>
                            <a:rPr lang="zh-CN" altLang="zh-CN" i="1">
                              <a:latin typeface="Cambria Math"/>
                            </a:rPr>
                          </m:ctrlPr>
                        </m:sSupPr>
                        <m:e>
                          <m:r>
                            <m:rPr>
                              <m:sty m:val="p"/>
                            </m:rPr>
                            <a:rPr lang="en-US" altLang="zh-CN">
                              <a:latin typeface="Cambria Math"/>
                            </a:rPr>
                            <m:t>a</m:t>
                          </m:r>
                        </m:e>
                        <m:sup>
                          <m:r>
                            <m:rPr>
                              <m:sty m:val="p"/>
                            </m:rPr>
                            <a:rPr lang="en-US" altLang="zh-CN">
                              <a:latin typeface="Cambria Math"/>
                            </a:rPr>
                            <m:t>n</m:t>
                          </m:r>
                          <m:r>
                            <a:rPr lang="en-US" altLang="zh-CN">
                              <a:latin typeface="Cambria Math"/>
                            </a:rPr>
                            <m:t>−2</m:t>
                          </m:r>
                        </m:sup>
                      </m:sSup>
                      <m:r>
                        <a:rPr lang="en-US" altLang="zh-CN">
                          <a:latin typeface="Cambria Math"/>
                        </a:rPr>
                        <m:t>+…+</m:t>
                      </m:r>
                      <m:sSub>
                        <m:sSubPr>
                          <m:ctrlPr>
                            <a:rPr lang="zh-CN" altLang="zh-CN" i="1">
                              <a:latin typeface="Cambria Math"/>
                            </a:rPr>
                          </m:ctrlPr>
                        </m:sSubPr>
                        <m:e>
                          <m:r>
                            <m:rPr>
                              <m:sty m:val="p"/>
                            </m:rPr>
                            <a:rPr lang="en-US" altLang="zh-CN">
                              <a:latin typeface="Cambria Math"/>
                            </a:rPr>
                            <m:t>s</m:t>
                          </m:r>
                        </m:e>
                        <m:sub>
                          <m:r>
                            <m:rPr>
                              <m:sty m:val="p"/>
                            </m:rPr>
                            <a:rPr lang="en-US" altLang="zh-CN">
                              <a:latin typeface="Cambria Math"/>
                            </a:rPr>
                            <m:t>i</m:t>
                          </m:r>
                        </m:sub>
                      </m:sSub>
                      <m:sSup>
                        <m:sSupPr>
                          <m:ctrlPr>
                            <a:rPr lang="zh-CN" altLang="zh-CN" i="1">
                              <a:latin typeface="Cambria Math"/>
                            </a:rPr>
                          </m:ctrlPr>
                        </m:sSupPr>
                        <m:e>
                          <m:r>
                            <m:rPr>
                              <m:sty m:val="p"/>
                            </m:rPr>
                            <a:rPr lang="en-US" altLang="zh-CN" i="1">
                              <a:latin typeface="Cambria Math"/>
                            </a:rPr>
                            <m:t>a</m:t>
                          </m:r>
                        </m:e>
                        <m:sup>
                          <m:r>
                            <m:rPr>
                              <m:sty m:val="p"/>
                            </m:rPr>
                            <a:rPr lang="en-US" altLang="zh-CN">
                              <a:latin typeface="Cambria Math"/>
                            </a:rPr>
                            <m:t>n</m:t>
                          </m:r>
                          <m:r>
                            <a:rPr lang="en-US" altLang="zh-CN">
                              <a:latin typeface="Cambria Math"/>
                            </a:rPr>
                            <m:t>−</m:t>
                          </m:r>
                          <m:r>
                            <m:rPr>
                              <m:sty m:val="p"/>
                            </m:rPr>
                            <a:rPr lang="en-US" altLang="zh-CN">
                              <a:latin typeface="Cambria Math"/>
                            </a:rPr>
                            <m:t>i</m:t>
                          </m:r>
                          <m:r>
                            <a:rPr lang="en-US" altLang="zh-CN">
                              <a:latin typeface="Cambria Math"/>
                            </a:rPr>
                            <m:t>−1</m:t>
                          </m:r>
                        </m:sup>
                      </m:sSup>
                      <m:r>
                        <a:rPr lang="en-US" altLang="zh-CN">
                          <a:latin typeface="Cambria Math"/>
                        </a:rPr>
                        <m:t>+…</m:t>
                      </m:r>
                      <m:sSub>
                        <m:sSubPr>
                          <m:ctrlPr>
                            <a:rPr lang="zh-CN" altLang="zh-CN" i="1">
                              <a:latin typeface="Cambria Math"/>
                            </a:rPr>
                          </m:ctrlPr>
                        </m:sSubPr>
                        <m:e>
                          <m:r>
                            <m:rPr>
                              <m:sty m:val="p"/>
                            </m:rPr>
                            <a:rPr lang="en-US" altLang="zh-CN">
                              <a:latin typeface="Cambria Math"/>
                            </a:rPr>
                            <m:t>s</m:t>
                          </m:r>
                        </m:e>
                        <m:sub>
                          <m:r>
                            <m:rPr>
                              <m:sty m:val="p"/>
                            </m:rPr>
                            <a:rPr lang="en-US" altLang="zh-CN">
                              <a:latin typeface="Cambria Math"/>
                            </a:rPr>
                            <m:t>n</m:t>
                          </m:r>
                          <m:r>
                            <a:rPr lang="en-US" altLang="zh-CN">
                              <a:latin typeface="Cambria Math"/>
                            </a:rPr>
                            <m:t>−2</m:t>
                          </m:r>
                        </m:sub>
                      </m:sSub>
                      <m:r>
                        <m:rPr>
                          <m:sty m:val="p"/>
                        </m:rPr>
                        <a:rPr lang="en-US" altLang="zh-CN">
                          <a:latin typeface="Cambria Math"/>
                        </a:rPr>
                        <m:t>a</m:t>
                      </m:r>
                      <m:r>
                        <a:rPr lang="en-US" altLang="zh-CN">
                          <a:latin typeface="Cambria Math"/>
                        </a:rPr>
                        <m:t>+</m:t>
                      </m:r>
                      <m:sSub>
                        <m:sSubPr>
                          <m:ctrlPr>
                            <a:rPr lang="zh-CN" altLang="zh-CN" i="1">
                              <a:latin typeface="Cambria Math"/>
                            </a:rPr>
                          </m:ctrlPr>
                        </m:sSubPr>
                        <m:e>
                          <m:r>
                            <m:rPr>
                              <m:sty m:val="p"/>
                            </m:rPr>
                            <a:rPr lang="en-US" altLang="zh-CN">
                              <a:latin typeface="Cambria Math"/>
                            </a:rPr>
                            <m:t>s</m:t>
                          </m:r>
                        </m:e>
                        <m:sub>
                          <m:r>
                            <m:rPr>
                              <m:sty m:val="p"/>
                            </m:rPr>
                            <a:rPr lang="en-US" altLang="zh-CN">
                              <a:latin typeface="Cambria Math"/>
                            </a:rPr>
                            <m:t>n</m:t>
                          </m:r>
                          <m:r>
                            <a:rPr lang="en-US" altLang="zh-CN">
                              <a:latin typeface="Cambria Math"/>
                            </a:rPr>
                            <m:t>−1</m:t>
                          </m:r>
                        </m:sub>
                      </m:sSub>
                    </m:oMath>
                  </m:oMathPara>
                </a14:m>
                <a:endParaRPr lang="en-US" altLang="zh-CN" dirty="0"/>
              </a:p>
              <a:p>
                <a:pPr marL="480118" lvl="1" indent="0">
                  <a:buNone/>
                </a:pPr>
                <a:r>
                  <a:rPr lang="zh-CN" altLang="en-US" dirty="0"/>
                  <a:t>其中，</a:t>
                </a:r>
                <a:r>
                  <a:rPr lang="en-US" altLang="zh-CN" dirty="0"/>
                  <a:t>n</a:t>
                </a:r>
                <a:r>
                  <a:rPr lang="zh-CN" altLang="zh-CN" dirty="0"/>
                  <a:t>为字符串的长度，</a:t>
                </a:r>
                <a14:m>
                  <m:oMath xmlns:m="http://schemas.openxmlformats.org/officeDocument/2006/math">
                    <m:r>
                      <a:rPr lang="zh-CN" altLang="zh-CN">
                        <a:latin typeface="Cambria Math"/>
                      </a:rPr>
                      <m:t> </m:t>
                    </m:r>
                    <m:sSub>
                      <m:sSubPr>
                        <m:ctrlPr>
                          <a:rPr lang="zh-CN" altLang="zh-CN" i="1">
                            <a:latin typeface="Cambria Math"/>
                          </a:rPr>
                        </m:ctrlPr>
                      </m:sSubPr>
                      <m:e>
                        <m:r>
                          <m:rPr>
                            <m:sty m:val="p"/>
                          </m:rPr>
                          <a:rPr lang="en-US" altLang="zh-CN">
                            <a:latin typeface="Cambria Math"/>
                          </a:rPr>
                          <m:t>s</m:t>
                        </m:r>
                      </m:e>
                      <m:sub>
                        <m:r>
                          <m:rPr>
                            <m:sty m:val="p"/>
                          </m:rPr>
                          <a:rPr lang="en-US" altLang="zh-CN">
                            <a:latin typeface="Cambria Math"/>
                          </a:rPr>
                          <m:t>i</m:t>
                        </m:r>
                      </m:sub>
                    </m:sSub>
                  </m:oMath>
                </a14:m>
                <a:r>
                  <a:rPr lang="zh-CN" altLang="zh-CN" dirty="0"/>
                  <a:t>为字符串中的</a:t>
                </a:r>
                <a:r>
                  <a:rPr lang="en-US" altLang="zh-CN" dirty="0" err="1"/>
                  <a:t>i</a:t>
                </a:r>
                <a:r>
                  <a:rPr lang="zh-CN" altLang="zh-CN" dirty="0"/>
                  <a:t>号字符的内码，</a:t>
                </a:r>
                <a:r>
                  <a:rPr lang="en-US" altLang="zh-CN" dirty="0"/>
                  <a:t>a</a:t>
                </a:r>
                <a:r>
                  <a:rPr lang="zh-CN" altLang="zh-CN" dirty="0"/>
                  <a:t>为一</a:t>
                </a:r>
                <a:r>
                  <a:rPr lang="zh-CN" altLang="zh-CN" dirty="0" smtClean="0"/>
                  <a:t>个</a:t>
                </a:r>
                <a:r>
                  <a:rPr lang="zh-CN" altLang="en-US" dirty="0">
                    <a:solidFill>
                      <a:srgbClr val="FF0000"/>
                    </a:solidFill>
                  </a:rPr>
                  <a:t>种子</a:t>
                </a:r>
                <a:r>
                  <a:rPr lang="zh-CN" altLang="zh-CN" dirty="0" smtClean="0"/>
                  <a:t>常数</a:t>
                </a:r>
                <a:r>
                  <a:rPr lang="zh-CN" altLang="zh-CN" dirty="0"/>
                  <a:t>。</a:t>
                </a:r>
              </a:p>
              <a:p>
                <a:pPr marL="0" indent="0">
                  <a:buNone/>
                </a:pPr>
                <a:endParaRPr lang="zh-CN" altLang="zh-CN" dirty="0"/>
              </a:p>
              <a:p>
                <a:endParaRPr lang="zh-CN" altLang="zh-CN" dirty="0"/>
              </a:p>
              <a:p>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rotWithShape="1">
                <a:blip r:embed="rId3"/>
                <a:stretch>
                  <a:fillRect l="-909" t="-1502" r="-909"/>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zh-CN"/>
              <a:t>多项式法</a:t>
            </a:r>
            <a:endParaRPr lang="zh-CN" altLang="en-US"/>
          </a:p>
        </p:txBody>
      </p:sp>
      <p:sp>
        <p:nvSpPr>
          <p:cNvPr id="4" name="右箭头 3"/>
          <p:cNvSpPr/>
          <p:nvPr/>
        </p:nvSpPr>
        <p:spPr>
          <a:xfrm>
            <a:off x="10200991" y="5516748"/>
            <a:ext cx="864208" cy="359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defTabSz="1171971"/>
            <a:endParaRPr lang="zh-CN" altLang="en-US" sz="2300">
              <a:solidFill>
                <a:srgbClr val="FFFFFF"/>
              </a:solidFill>
            </a:endParaRPr>
          </a:p>
        </p:txBody>
      </p:sp>
      <mc:AlternateContent xmlns:mc="http://schemas.openxmlformats.org/markup-compatibility/2006" xmlns:p14="http://schemas.microsoft.com/office/powerpoint/2010/main">
        <mc:Choice Requires="p14">
          <p:contentPart p14:bwMode="auto" r:id="rId4">
            <p14:nvContentPartPr>
              <p14:cNvPr id="5" name="墨迹 4"/>
              <p14:cNvContentPartPr/>
              <p14:nvPr/>
            </p14:nvContentPartPr>
            <p14:xfrm>
              <a:off x="5107680" y="2375280"/>
              <a:ext cx="3563280" cy="89640"/>
            </p14:xfrm>
          </p:contentPart>
        </mc:Choice>
        <mc:Fallback xmlns="">
          <p:pic>
            <p:nvPicPr>
              <p:cNvPr id="5" name="墨迹 4"/>
              <p:cNvPicPr/>
              <p:nvPr/>
            </p:nvPicPr>
            <p:blipFill>
              <a:blip r:embed="rId5"/>
              <a:stretch>
                <a:fillRect/>
              </a:stretch>
            </p:blipFill>
            <p:spPr>
              <a:xfrm>
                <a:off x="5098320" y="2365920"/>
                <a:ext cx="3582000" cy="108360"/>
              </a:xfrm>
              <a:prstGeom prst="rect">
                <a:avLst/>
              </a:prstGeom>
            </p:spPr>
          </p:pic>
        </mc:Fallback>
      </mc:AlternateContent>
    </p:spTree>
    <p:extLst>
      <p:ext uri="{BB962C8B-B14F-4D97-AF65-F5344CB8AC3E}">
        <p14:creationId xmlns:p14="http://schemas.microsoft.com/office/powerpoint/2010/main" val="210610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1" y="636011"/>
            <a:ext cx="9753600" cy="2142350"/>
          </a:xfrm>
          <a:prstGeom prst="rect">
            <a:avLst/>
          </a:prstGeom>
          <a:noFill/>
        </p:spPr>
        <p:txBody>
          <a:bodyPr wrap="square" lIns="91406" tIns="45703" rIns="91406" bIns="45703" rtlCol="0" anchor="ctr" anchorCtr="0">
            <a:noAutofit/>
          </a:bodyPr>
          <a:lstStyle/>
          <a:p>
            <a:pPr defTabSz="914193">
              <a:defRPr/>
            </a:pPr>
            <a:r>
              <a:rPr lang="en-US" altLang="zh-CN" sz="2600" dirty="0" smtClean="0">
                <a:solidFill>
                  <a:srgbClr val="000000"/>
                </a:solidFill>
                <a:latin typeface="微软雅黑" panose="020B0503020204020204" pitchFamily="34" charset="-122"/>
                <a:ea typeface="微软雅黑" panose="020B0503020204020204" pitchFamily="34" charset="-122"/>
              </a:rPr>
              <a:t>1</a:t>
            </a:r>
            <a:r>
              <a:rPr lang="zh-CN" altLang="en-US" sz="2600" dirty="0" smtClean="0">
                <a:solidFill>
                  <a:srgbClr val="000000"/>
                </a:solidFill>
                <a:latin typeface="微软雅黑" panose="020B0503020204020204" pitchFamily="34" charset="-122"/>
                <a:ea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rPr>
              <a:t>设散列表长为100，散列函数为除留余数法，除数取（   ）较好。</a:t>
            </a:r>
          </a:p>
        </p:txBody>
      </p:sp>
      <p:sp>
        <p:nvSpPr>
          <p:cNvPr id="4" name="文本框 3"/>
          <p:cNvSpPr txBox="1"/>
          <p:nvPr>
            <p:custDataLst>
              <p:tags r:id="rId3"/>
            </p:custDataLst>
          </p:nvPr>
        </p:nvSpPr>
        <p:spPr>
          <a:xfrm>
            <a:off x="2438406" y="2785978"/>
            <a:ext cx="8534400" cy="642387"/>
          </a:xfrm>
          <a:prstGeom prst="rect">
            <a:avLst/>
          </a:prstGeom>
          <a:noFill/>
        </p:spPr>
        <p:txBody>
          <a:bodyPr wrap="square" lIns="91406" tIns="45703" rIns="91406" bIns="45703" rtlCol="0" anchor="ctr" anchorCtr="0">
            <a:noAutofit/>
          </a:bodyPr>
          <a:lstStyle/>
          <a:p>
            <a:pPr defTabSz="914193">
              <a:defRPr/>
            </a:pPr>
            <a:r>
              <a:rPr lang="zh-CN" altLang="en-US" sz="2600">
                <a:solidFill>
                  <a:srgbClr val="000000"/>
                </a:solidFill>
                <a:latin typeface="微软雅黑" panose="020B0503020204020204" pitchFamily="34" charset="-122"/>
                <a:ea typeface="微软雅黑" panose="020B0503020204020204" pitchFamily="34" charset="-122"/>
              </a:rPr>
              <a:t>100</a:t>
            </a:r>
          </a:p>
        </p:txBody>
      </p:sp>
      <p:sp>
        <p:nvSpPr>
          <p:cNvPr id="5" name="文本框 4"/>
          <p:cNvSpPr txBox="1"/>
          <p:nvPr>
            <p:custDataLst>
              <p:tags r:id="rId4"/>
            </p:custDataLst>
          </p:nvPr>
        </p:nvSpPr>
        <p:spPr>
          <a:xfrm>
            <a:off x="2438406" y="3642924"/>
            <a:ext cx="8534400" cy="642387"/>
          </a:xfrm>
          <a:prstGeom prst="rect">
            <a:avLst/>
          </a:prstGeom>
          <a:noFill/>
        </p:spPr>
        <p:txBody>
          <a:bodyPr wrap="square" lIns="91406" tIns="45703" rIns="91406" bIns="45703" rtlCol="0" anchor="ctr" anchorCtr="0">
            <a:noAutofit/>
          </a:bodyPr>
          <a:lstStyle/>
          <a:p>
            <a:pPr defTabSz="914193">
              <a:defRPr/>
            </a:pPr>
            <a:r>
              <a:rPr lang="en-US" altLang="zh-CN" sz="2600">
                <a:solidFill>
                  <a:srgbClr val="000000"/>
                </a:solidFill>
                <a:latin typeface="微软雅黑" panose="020B0503020204020204" pitchFamily="34" charset="-122"/>
                <a:ea typeface="微软雅黑" panose="020B0503020204020204" pitchFamily="34" charset="-122"/>
              </a:rPr>
              <a:t>97</a:t>
            </a:r>
          </a:p>
        </p:txBody>
      </p:sp>
      <p:sp>
        <p:nvSpPr>
          <p:cNvPr id="6" name="文本框 5"/>
          <p:cNvSpPr txBox="1"/>
          <p:nvPr>
            <p:custDataLst>
              <p:tags r:id="rId5"/>
            </p:custDataLst>
          </p:nvPr>
        </p:nvSpPr>
        <p:spPr>
          <a:xfrm>
            <a:off x="2438406" y="4499858"/>
            <a:ext cx="8534400" cy="642387"/>
          </a:xfrm>
          <a:prstGeom prst="rect">
            <a:avLst/>
          </a:prstGeom>
          <a:noFill/>
        </p:spPr>
        <p:txBody>
          <a:bodyPr wrap="square" lIns="91406" tIns="45703" rIns="91406" bIns="45703" rtlCol="0" anchor="ctr" anchorCtr="0">
            <a:noAutofit/>
          </a:bodyPr>
          <a:lstStyle/>
          <a:p>
            <a:pPr defTabSz="914193">
              <a:defRPr/>
            </a:pPr>
            <a:r>
              <a:rPr lang="en-US" altLang="zh-CN" sz="2600">
                <a:solidFill>
                  <a:srgbClr val="000000"/>
                </a:solidFill>
                <a:latin typeface="微软雅黑" panose="020B0503020204020204" pitchFamily="34" charset="-122"/>
                <a:ea typeface="微软雅黑" panose="020B0503020204020204" pitchFamily="34" charset="-122"/>
              </a:rPr>
              <a:t>91</a:t>
            </a:r>
          </a:p>
        </p:txBody>
      </p:sp>
      <p:sp>
        <p:nvSpPr>
          <p:cNvPr id="7" name="文本框 6"/>
          <p:cNvSpPr txBox="1"/>
          <p:nvPr>
            <p:custDataLst>
              <p:tags r:id="rId6"/>
            </p:custDataLst>
          </p:nvPr>
        </p:nvSpPr>
        <p:spPr>
          <a:xfrm>
            <a:off x="2438406" y="5356804"/>
            <a:ext cx="8534400" cy="642387"/>
          </a:xfrm>
          <a:prstGeom prst="rect">
            <a:avLst/>
          </a:prstGeom>
          <a:noFill/>
        </p:spPr>
        <p:txBody>
          <a:bodyPr wrap="square" lIns="91406" tIns="45703" rIns="91406" bIns="45703" rtlCol="0" anchor="ctr" anchorCtr="0">
            <a:noAutofit/>
          </a:bodyPr>
          <a:lstStyle/>
          <a:p>
            <a:pPr defTabSz="914193">
              <a:defRPr/>
            </a:pPr>
            <a:r>
              <a:rPr lang="en-US" altLang="zh-CN" sz="2600">
                <a:solidFill>
                  <a:srgbClr val="000000"/>
                </a:solidFill>
                <a:latin typeface="微软雅黑" panose="020B0503020204020204" pitchFamily="34" charset="-122"/>
                <a:ea typeface="微软雅黑" panose="020B0503020204020204" pitchFamily="34" charset="-122"/>
              </a:rPr>
              <a:t>89</a:t>
            </a:r>
          </a:p>
        </p:txBody>
      </p:sp>
      <p:sp>
        <p:nvSpPr>
          <p:cNvPr id="8" name="椭圆 7"/>
          <p:cNvSpPr>
            <a:spLocks noChangeAspect="1"/>
          </p:cNvSpPr>
          <p:nvPr>
            <p:custDataLst>
              <p:tags r:id="rId7"/>
            </p:custDataLst>
          </p:nvPr>
        </p:nvSpPr>
        <p:spPr>
          <a:xfrm>
            <a:off x="1571630" y="2850096"/>
            <a:ext cx="514349" cy="51416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noAutofit/>
          </a:bodyPr>
          <a:lstStyle/>
          <a:p>
            <a:pPr algn="ctr" defTabSz="914193">
              <a:defRPr/>
            </a:pPr>
            <a:r>
              <a:rPr lang="zh-CN" altLang="en-US" sz="15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8"/>
            </p:custDataLst>
          </p:nvPr>
        </p:nvSpPr>
        <p:spPr>
          <a:xfrm>
            <a:off x="1571630" y="3707030"/>
            <a:ext cx="514349" cy="514164"/>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noAutofit/>
          </a:bodyPr>
          <a:lstStyle/>
          <a:p>
            <a:pPr algn="ctr" defTabSz="914193">
              <a:defRPr/>
            </a:pPr>
            <a:r>
              <a:rPr lang="zh-CN" altLang="en-US" sz="1500">
                <a:solidFill>
                  <a:srgbClr val="FFFFFF"/>
                </a:solidFill>
                <a:latin typeface="微软雅黑" panose="020B0503020204020204" pitchFamily="34" charset="-122"/>
                <a:ea typeface="微软雅黑" panose="020B0503020204020204" pitchFamily="34" charset="-122"/>
              </a:rPr>
              <a:t>B</a:t>
            </a:r>
          </a:p>
        </p:txBody>
      </p:sp>
      <p:sp>
        <p:nvSpPr>
          <p:cNvPr id="10" name="椭圆 9"/>
          <p:cNvSpPr>
            <a:spLocks noChangeAspect="1"/>
          </p:cNvSpPr>
          <p:nvPr>
            <p:custDataLst>
              <p:tags r:id="rId9"/>
            </p:custDataLst>
          </p:nvPr>
        </p:nvSpPr>
        <p:spPr>
          <a:xfrm>
            <a:off x="1571630" y="4563976"/>
            <a:ext cx="514349" cy="51416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noAutofit/>
          </a:bodyPr>
          <a:lstStyle/>
          <a:p>
            <a:pPr algn="ctr" defTabSz="914193">
              <a:defRPr/>
            </a:pPr>
            <a:r>
              <a:rPr lang="zh-CN" altLang="en-US" sz="1500">
                <a:solidFill>
                  <a:srgbClr val="FFFFFF"/>
                </a:solidFill>
                <a:latin typeface="微软雅黑" panose="020B0503020204020204" pitchFamily="34" charset="-122"/>
                <a:ea typeface="微软雅黑" panose="020B0503020204020204" pitchFamily="34" charset="-122"/>
              </a:rPr>
              <a:t>C</a:t>
            </a:r>
          </a:p>
        </p:txBody>
      </p:sp>
      <p:sp>
        <p:nvSpPr>
          <p:cNvPr id="11" name="椭圆 10"/>
          <p:cNvSpPr>
            <a:spLocks noChangeAspect="1"/>
          </p:cNvSpPr>
          <p:nvPr>
            <p:custDataLst>
              <p:tags r:id="rId10"/>
            </p:custDataLst>
          </p:nvPr>
        </p:nvSpPr>
        <p:spPr>
          <a:xfrm>
            <a:off x="1571630" y="5420910"/>
            <a:ext cx="514349" cy="51416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noAutofit/>
          </a:bodyPr>
          <a:lstStyle/>
          <a:p>
            <a:pPr algn="ctr" defTabSz="914193">
              <a:defRPr/>
            </a:pPr>
            <a:r>
              <a:rPr lang="zh-CN" altLang="en-US" sz="1500">
                <a:solidFill>
                  <a:srgbClr val="FFFFFF"/>
                </a:solidFill>
                <a:latin typeface="微软雅黑" panose="020B0503020204020204" pitchFamily="34" charset="-122"/>
                <a:ea typeface="微软雅黑" panose="020B0503020204020204" pitchFamily="34" charset="-122"/>
              </a:rPr>
              <a:t>D</a:t>
            </a:r>
          </a:p>
        </p:txBody>
      </p:sp>
      <p:sp>
        <p:nvSpPr>
          <p:cNvPr id="12" name="圆角矩形 11"/>
          <p:cNvSpPr/>
          <p:nvPr>
            <p:custDataLst>
              <p:tags r:id="rId11"/>
            </p:custDataLst>
          </p:nvPr>
        </p:nvSpPr>
        <p:spPr>
          <a:xfrm>
            <a:off x="8915400" y="6213737"/>
            <a:ext cx="1543049" cy="411331"/>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noAutofit/>
          </a:bodyPr>
          <a:lstStyle/>
          <a:p>
            <a:pPr algn="ctr" defTabSz="914193">
              <a:defRPr/>
            </a:pPr>
            <a:r>
              <a:rPr lang="zh-CN" altLang="en-US" sz="1500">
                <a:solidFill>
                  <a:srgbClr val="FFFFFF"/>
                </a:solidFill>
                <a:latin typeface="微软雅黑" panose="020B0503020204020204" pitchFamily="34" charset="-122"/>
                <a:ea typeface="微软雅黑" panose="020B0503020204020204" pitchFamily="34" charset="-122"/>
              </a:rPr>
              <a:t>提交</a:t>
            </a:r>
          </a:p>
        </p:txBody>
      </p:sp>
      <mc:AlternateContent xmlns:mc="http://schemas.openxmlformats.org/markup-compatibility/2006" xmlns:p14="http://schemas.microsoft.com/office/powerpoint/2010/main">
        <mc:Choice Requires="p14">
          <p:contentPart p14:bwMode="auto" r:id="rId19">
            <p14:nvContentPartPr>
              <p14:cNvPr id="18" name="墨迹 17"/>
              <p14:cNvContentPartPr/>
              <p14:nvPr/>
            </p14:nvContentPartPr>
            <p14:xfrm>
              <a:off x="2268000" y="4098600"/>
              <a:ext cx="1027440" cy="98640"/>
            </p14:xfrm>
          </p:contentPart>
        </mc:Choice>
        <mc:Fallback xmlns="">
          <p:pic>
            <p:nvPicPr>
              <p:cNvPr id="18" name="墨迹 17"/>
              <p:cNvPicPr/>
              <p:nvPr/>
            </p:nvPicPr>
            <p:blipFill>
              <a:blip r:embed="rId20"/>
              <a:stretch>
                <a:fillRect/>
              </a:stretch>
            </p:blipFill>
            <p:spPr>
              <a:xfrm>
                <a:off x="2258640" y="4089240"/>
                <a:ext cx="1046160" cy="117360"/>
              </a:xfrm>
              <a:prstGeom prst="rect">
                <a:avLst/>
              </a:prstGeom>
            </p:spPr>
          </p:pic>
        </mc:Fallback>
      </mc:AlternateContent>
      <p:grpSp>
        <p:nvGrpSpPr>
          <p:cNvPr id="17" name="组合 16"/>
          <p:cNvGrpSpPr/>
          <p:nvPr>
            <p:custDataLst>
              <p:tags r:id="rId12"/>
            </p:custDataLst>
          </p:nvPr>
        </p:nvGrpSpPr>
        <p:grpSpPr>
          <a:xfrm>
            <a:off x="5" y="-22"/>
            <a:ext cx="12192000" cy="634770"/>
            <a:chOff x="0" y="-2"/>
            <a:chExt cx="19200" cy="1000"/>
          </a:xfrm>
        </p:grpSpPr>
        <p:sp>
          <p:nvSpPr>
            <p:cNvPr id="13" name="TitleBackground"/>
            <p:cNvSpPr/>
            <p:nvPr>
              <p:custDataLst>
                <p:tags r:id="rId14"/>
              </p:custDataLst>
            </p:nvPr>
          </p:nvSpPr>
          <p:spPr>
            <a:xfrm>
              <a:off x="0" y="-2"/>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3">
                <a:defRPr/>
              </a:pPr>
              <a:endParaRPr lang="zh-CN" altLang="en-US">
                <a:solidFill>
                  <a:prstClr val="white"/>
                </a:solidFill>
              </a:endParaRPr>
            </a:p>
          </p:txBody>
        </p:sp>
        <p:sp>
          <p:nvSpPr>
            <p:cNvPr id="14" name="ColorBlock"/>
            <p:cNvSpPr/>
            <p:nvPr>
              <p:custDataLst>
                <p:tags r:id="rId15"/>
              </p:custDataLst>
            </p:nvPr>
          </p:nvSpPr>
          <p:spPr>
            <a:xfrm>
              <a:off x="0" y="-2"/>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3">
                <a:defRPr/>
              </a:pPr>
              <a:endParaRPr lang="zh-CN" altLang="en-US">
                <a:solidFill>
                  <a:prstClr val="white"/>
                </a:solidFill>
              </a:endParaRPr>
            </a:p>
          </p:txBody>
        </p:sp>
        <p:sp>
          <p:nvSpPr>
            <p:cNvPr id="15" name="TypeText"/>
            <p:cNvSpPr txBox="1"/>
            <p:nvPr>
              <p:custDataLst>
                <p:tags r:id="rId16"/>
              </p:custDataLst>
            </p:nvPr>
          </p:nvSpPr>
          <p:spPr>
            <a:xfrm>
              <a:off x="400" y="-2"/>
              <a:ext cx="3000" cy="1000"/>
            </a:xfrm>
            <a:prstGeom prst="rect">
              <a:avLst/>
            </a:prstGeom>
            <a:noFill/>
          </p:spPr>
          <p:txBody>
            <a:bodyPr wrap="none" rtlCol="0" anchor="ctr" anchorCtr="0">
              <a:noAutofit/>
            </a:bodyPr>
            <a:lstStyle/>
            <a:p>
              <a:pPr defTabSz="914193">
                <a:defRPr/>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7"/>
              </p:custDataLst>
            </p:nvPr>
          </p:nvSpPr>
          <p:spPr>
            <a:xfrm>
              <a:off x="2403" y="170"/>
              <a:ext cx="3600" cy="800"/>
            </a:xfrm>
            <a:prstGeom prst="rect">
              <a:avLst/>
            </a:prstGeom>
            <a:noFill/>
          </p:spPr>
          <p:txBody>
            <a:bodyPr wrap="none" rtlCol="0" anchor="ctr" anchorCtr="0">
              <a:noAutofit/>
            </a:bodyPr>
            <a:lstStyle/>
            <a:p>
              <a:pPr defTabSz="914193">
                <a:defRPr/>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04261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1" y="634859"/>
            <a:ext cx="9753600" cy="2143125"/>
          </a:xfrm>
          <a:prstGeom prst="rect">
            <a:avLst/>
          </a:prstGeom>
          <a:noFill/>
        </p:spPr>
        <p:txBody>
          <a:bodyPr vert="horz" wrap="square" lIns="91406" tIns="45703" rIns="91406" bIns="45703" rtlCol="0" anchor="ctr" anchorCtr="0">
            <a:noAutofit/>
          </a:bodyPr>
          <a:lstStyle/>
          <a:p>
            <a:pPr defTabSz="1171971"/>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（多选）假设你想为全学院毕业班同学共</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人做通讯录，且打算将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位手机号存储在某散列表中。以下散列方案中合适的有：</a:t>
            </a:r>
          </a:p>
        </p:txBody>
      </p:sp>
      <p:sp>
        <p:nvSpPr>
          <p:cNvPr id="4" name="文本框 3"/>
          <p:cNvSpPr txBox="1"/>
          <p:nvPr>
            <p:custDataLst>
              <p:tags r:id="rId3"/>
            </p:custDataLst>
          </p:nvPr>
        </p:nvSpPr>
        <p:spPr>
          <a:xfrm>
            <a:off x="2438406" y="2786068"/>
            <a:ext cx="8534400" cy="642937"/>
          </a:xfrm>
          <a:prstGeom prst="rect">
            <a:avLst/>
          </a:prstGeom>
          <a:noFill/>
        </p:spPr>
        <p:txBody>
          <a:bodyPr vert="horz" lIns="91406" tIns="45703" rIns="91406" bIns="45703" rtlCol="0" anchor="ctr" anchorCtr="0">
            <a:noAutofit/>
          </a:bodyPr>
          <a:lstStyle/>
          <a:p>
            <a:pPr defTabSz="1171971"/>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选取手机号末</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a:t>
            </a:r>
          </a:p>
        </p:txBody>
      </p:sp>
      <p:sp>
        <p:nvSpPr>
          <p:cNvPr id="5" name="文本框 4"/>
          <p:cNvSpPr txBox="1"/>
          <p:nvPr>
            <p:custDataLst>
              <p:tags r:id="rId4"/>
            </p:custDataLst>
          </p:nvPr>
        </p:nvSpPr>
        <p:spPr>
          <a:xfrm>
            <a:off x="2438406" y="3643312"/>
            <a:ext cx="8534400" cy="642937"/>
          </a:xfrm>
          <a:prstGeom prst="rect">
            <a:avLst/>
          </a:prstGeom>
          <a:noFill/>
        </p:spPr>
        <p:txBody>
          <a:bodyPr vert="horz" lIns="91406" tIns="45703" rIns="91406" bIns="45703" rtlCol="0" anchor="ctr" anchorCtr="0">
            <a:noAutofit/>
          </a:bodyPr>
          <a:lstStyle/>
          <a:p>
            <a:pPr defTabSz="1171971"/>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选取手机号除以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是一个素数）的余数</a:t>
            </a:r>
          </a:p>
        </p:txBody>
      </p:sp>
      <p:sp>
        <p:nvSpPr>
          <p:cNvPr id="6" name="文本框 5"/>
          <p:cNvSpPr txBox="1"/>
          <p:nvPr>
            <p:custDataLst>
              <p:tags r:id="rId5"/>
            </p:custDataLst>
          </p:nvPr>
        </p:nvSpPr>
        <p:spPr>
          <a:xfrm>
            <a:off x="2438406" y="4500568"/>
            <a:ext cx="8534400" cy="642937"/>
          </a:xfrm>
          <a:prstGeom prst="rect">
            <a:avLst/>
          </a:prstGeom>
          <a:noFill/>
        </p:spPr>
        <p:txBody>
          <a:bodyPr vert="horz" lIns="91406" tIns="45703" rIns="91406" bIns="45703" rtlCol="0" anchor="ctr" anchorCtr="0">
            <a:noAutofit/>
          </a:bodyPr>
          <a:lstStyle/>
          <a:p>
            <a:pPr defTabSz="1171971"/>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选取手机号首三码</a:t>
            </a:r>
          </a:p>
        </p:txBody>
      </p:sp>
      <p:sp>
        <p:nvSpPr>
          <p:cNvPr id="7" name="文本框 6"/>
          <p:cNvSpPr txBox="1"/>
          <p:nvPr>
            <p:custDataLst>
              <p:tags r:id="rId6"/>
            </p:custDataLst>
          </p:nvPr>
        </p:nvSpPr>
        <p:spPr>
          <a:xfrm>
            <a:off x="2438406" y="5357812"/>
            <a:ext cx="8534400" cy="642937"/>
          </a:xfrm>
          <a:prstGeom prst="rect">
            <a:avLst/>
          </a:prstGeom>
          <a:noFill/>
        </p:spPr>
        <p:txBody>
          <a:bodyPr vert="horz" lIns="91406" tIns="45703" rIns="91406" bIns="45703" rtlCol="0" anchor="ctr" anchorCtr="0">
            <a:noAutofit/>
          </a:bodyPr>
          <a:lstStyle/>
          <a:p>
            <a:pPr defTabSz="1171971"/>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选取手机号除以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211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211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是一个素数）的余数</a:t>
            </a:r>
          </a:p>
        </p:txBody>
      </p:sp>
      <p:sp>
        <p:nvSpPr>
          <p:cNvPr id="8" name="矩形 7"/>
          <p:cNvSpPr>
            <a:spLocks noChangeAspect="1"/>
          </p:cNvSpPr>
          <p:nvPr>
            <p:custDataLst>
              <p:tags r:id="rId7"/>
            </p:custDataLst>
          </p:nvPr>
        </p:nvSpPr>
        <p:spPr>
          <a:xfrm>
            <a:off x="1571535" y="2850356"/>
            <a:ext cx="514536"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lstStyle/>
          <a:p>
            <a:pPr algn="ctr" defTabSz="1171971"/>
            <a:r>
              <a:rPr lang="en-US" altLang="zh-CN"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571535" y="3707612"/>
            <a:ext cx="514536"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lstStyle/>
          <a:p>
            <a:pPr algn="ctr" defTabSz="1171971"/>
            <a:r>
              <a:rPr lang="en-US" altLang="zh-CN"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571535" y="4564856"/>
            <a:ext cx="514536"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lstStyle/>
          <a:p>
            <a:pPr algn="ctr" defTabSz="1171971"/>
            <a:r>
              <a:rPr lang="en-US" altLang="zh-CN"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571535" y="5422112"/>
            <a:ext cx="514536"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lstStyle/>
          <a:p>
            <a:pPr algn="ctr" defTabSz="1171971"/>
            <a:r>
              <a:rPr lang="en-US" altLang="zh-CN"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8914662" y="6215062"/>
            <a:ext cx="1543608"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nchorCtr="1"/>
          <a:lstStyle/>
          <a:p>
            <a:pPr algn="ctr" defTabSz="1171971"/>
            <a:r>
              <a:rPr lang="zh-CN" altLang="en-US" sz="15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12192000" cy="634853"/>
            <a:chOff x="-5" y="-6"/>
            <a:chExt cx="12190413" cy="635000"/>
          </a:xfrm>
        </p:grpSpPr>
        <p:sp>
          <p:nvSpPr>
            <p:cNvPr id="13" name="TitleBackground"/>
            <p:cNvSpPr/>
            <p:nvPr>
              <p:custDataLst>
                <p:tags r:id="rId14"/>
              </p:custDataLst>
            </p:nvPr>
          </p:nvSpPr>
          <p:spPr>
            <a:xfrm>
              <a:off x="-5" y="-6"/>
              <a:ext cx="12190413"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971"/>
              <a:endParaRPr lang="zh-CN" altLang="en-US" sz="2300">
                <a:solidFill>
                  <a:prstClr val="white"/>
                </a:solidFill>
              </a:endParaRPr>
            </a:p>
          </p:txBody>
        </p:sp>
        <p:sp>
          <p:nvSpPr>
            <p:cNvPr id="14" name="ColorBlock"/>
            <p:cNvSpPr/>
            <p:nvPr>
              <p:custDataLst>
                <p:tags r:id="rId15"/>
              </p:custDataLst>
            </p:nvPr>
          </p:nvSpPr>
          <p:spPr>
            <a:xfrm>
              <a:off x="-5" y="-6"/>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971"/>
              <a:endParaRPr lang="zh-CN" altLang="en-US" sz="2300">
                <a:solidFill>
                  <a:prstClr val="white"/>
                </a:solidFill>
              </a:endParaRPr>
            </a:p>
          </p:txBody>
        </p:sp>
        <p:sp>
          <p:nvSpPr>
            <p:cNvPr id="15" name="TypeText"/>
            <p:cNvSpPr txBox="1"/>
            <p:nvPr>
              <p:custDataLst>
                <p:tags r:id="rId16"/>
              </p:custDataLst>
            </p:nvPr>
          </p:nvSpPr>
          <p:spPr>
            <a:xfrm>
              <a:off x="253962" y="-6"/>
              <a:ext cx="1905000" cy="635000"/>
            </a:xfrm>
            <a:prstGeom prst="rect">
              <a:avLst/>
            </a:prstGeom>
            <a:noFill/>
          </p:spPr>
          <p:txBody>
            <a:bodyPr vert="horz" wrap="none" rtlCol="0" anchor="ctr" anchorCtr="0">
              <a:noAutofit/>
            </a:bodyPr>
            <a:lstStyle/>
            <a:p>
              <a:pPr defTabSz="1171971"/>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701" y="109239"/>
              <a:ext cx="2286000" cy="508000"/>
            </a:xfrm>
            <a:prstGeom prst="rect">
              <a:avLst/>
            </a:prstGeom>
            <a:noFill/>
          </p:spPr>
          <p:txBody>
            <a:bodyPr vert="horz" wrap="none" rtlCol="0" anchor="ctr" anchorCtr="0">
              <a:noAutofit/>
            </a:bodyPr>
            <a:lstStyle/>
            <a:p>
              <a:pPr defTabSz="1171971"/>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8" name="图片 17"/>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360231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90153" y="333379"/>
            <a:ext cx="10234805" cy="648377"/>
          </a:xfrm>
        </p:spPr>
        <p:txBody>
          <a:bodyPr>
            <a:normAutofit fontScale="90000"/>
          </a:bodyPr>
          <a:lstStyle/>
          <a:p>
            <a:r>
              <a:rPr lang="en-US" altLang="zh-CN" dirty="0" err="1" smtClean="0"/>
              <a:t>BKDRHash</a:t>
            </a:r>
            <a:r>
              <a:rPr lang="zh-CN" altLang="en-US" dirty="0" smtClean="0"/>
              <a:t>函数</a:t>
            </a:r>
            <a:endParaRPr lang="zh-CN" altLang="en-US" dirty="0"/>
          </a:p>
        </p:txBody>
      </p:sp>
      <p:sp>
        <p:nvSpPr>
          <p:cNvPr id="4" name="矩形 3"/>
          <p:cNvSpPr/>
          <p:nvPr/>
        </p:nvSpPr>
        <p:spPr>
          <a:xfrm>
            <a:off x="414867" y="1485239"/>
            <a:ext cx="11785372" cy="3970283"/>
          </a:xfrm>
          <a:prstGeom prst="rect">
            <a:avLst/>
          </a:prstGeom>
        </p:spPr>
        <p:txBody>
          <a:bodyPr wrap="square" lIns="91406" tIns="45703" rIns="91406" bIns="45703">
            <a:spAutoFit/>
          </a:bodyPr>
          <a:lstStyle/>
          <a:p>
            <a:pPr defTabSz="1171971"/>
            <a:r>
              <a:rPr lang="en-US" altLang="zh-CN" sz="2800" dirty="0">
                <a:solidFill>
                  <a:srgbClr val="0000FF"/>
                </a:solidFill>
                <a:latin typeface="新宋体" panose="02010609030101010101" pitchFamily="49" charset="-122"/>
                <a:ea typeface="新宋体" panose="02010609030101010101" pitchFamily="49" charset="-122"/>
              </a:rPr>
              <a:t>unsigned</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FF"/>
                </a:solidFill>
                <a:latin typeface="新宋体" panose="02010609030101010101" pitchFamily="49" charset="-122"/>
                <a:ea typeface="新宋体" panose="02010609030101010101" pitchFamily="49" charset="-122"/>
              </a:rPr>
              <a:t>int</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bkdr_hash</a:t>
            </a:r>
            <a:r>
              <a:rPr lang="en-US" altLang="zh-CN" sz="2800" dirty="0">
                <a:solidFill>
                  <a:srgbClr val="000000"/>
                </a:solidFill>
                <a:latin typeface="新宋体" panose="02010609030101010101" pitchFamily="49" charset="-122"/>
                <a:ea typeface="新宋体" panose="02010609030101010101" pitchFamily="49" charset="-122"/>
              </a:rPr>
              <a:t>(</a:t>
            </a:r>
            <a:r>
              <a:rPr lang="en-US" altLang="zh-CN" sz="2800" dirty="0" err="1">
                <a:solidFill>
                  <a:srgbClr val="0000FF"/>
                </a:solidFill>
                <a:latin typeface="新宋体" panose="02010609030101010101" pitchFamily="49" charset="-122"/>
                <a:ea typeface="新宋体" panose="02010609030101010101" pitchFamily="49" charset="-122"/>
              </a:rPr>
              <a:t>const</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FF"/>
                </a:solidFill>
                <a:latin typeface="新宋体" panose="02010609030101010101" pitchFamily="49" charset="-122"/>
                <a:ea typeface="新宋体" panose="02010609030101010101" pitchFamily="49" charset="-122"/>
              </a:rPr>
              <a:t>char</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808080"/>
                </a:solidFill>
                <a:latin typeface="新宋体" panose="02010609030101010101" pitchFamily="49" charset="-122"/>
                <a:ea typeface="新宋体" panose="02010609030101010101" pitchFamily="49" charset="-122"/>
              </a:rPr>
              <a:t>key</a:t>
            </a:r>
            <a:r>
              <a:rPr lang="en-US" altLang="zh-CN" sz="2800" dirty="0">
                <a:solidFill>
                  <a:srgbClr val="000000"/>
                </a:solidFill>
                <a:latin typeface="新宋体" panose="02010609030101010101" pitchFamily="49" charset="-122"/>
                <a:ea typeface="新宋体" panose="02010609030101010101" pitchFamily="49" charset="-122"/>
              </a:rPr>
              <a:t>){</a:t>
            </a:r>
          </a:p>
          <a:p>
            <a:pPr marL="585984" lvl="1" defTabSz="1171971"/>
            <a:r>
              <a:rPr lang="en-US" altLang="zh-CN" sz="2800" dirty="0">
                <a:solidFill>
                  <a:srgbClr val="0000FF"/>
                </a:solidFill>
                <a:latin typeface="新宋体" panose="02010609030101010101" pitchFamily="49" charset="-122"/>
                <a:ea typeface="新宋体" panose="02010609030101010101" pitchFamily="49" charset="-122"/>
              </a:rPr>
              <a:t>char</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str</a:t>
            </a:r>
            <a:r>
              <a:rPr lang="en-US" altLang="zh-CN" sz="2800" dirty="0">
                <a:solidFill>
                  <a:srgbClr val="000000"/>
                </a:solidFill>
                <a:latin typeface="新宋体" panose="02010609030101010101" pitchFamily="49" charset="-122"/>
                <a:ea typeface="新宋体" panose="02010609030101010101" pitchFamily="49" charset="-122"/>
              </a:rPr>
              <a:t> = </a:t>
            </a:r>
            <a:r>
              <a:rPr lang="en-US" altLang="zh-CN" sz="2800" dirty="0" err="1">
                <a:solidFill>
                  <a:srgbClr val="0000FF"/>
                </a:solidFill>
                <a:latin typeface="新宋体" panose="02010609030101010101" pitchFamily="49" charset="-122"/>
                <a:ea typeface="新宋体" panose="02010609030101010101" pitchFamily="49" charset="-122"/>
              </a:rPr>
              <a:t>const_cast</a:t>
            </a:r>
            <a:r>
              <a:rPr lang="en-US" altLang="zh-CN" sz="2800" dirty="0">
                <a:solidFill>
                  <a:srgbClr val="000000"/>
                </a:solidFill>
                <a:latin typeface="新宋体" panose="02010609030101010101" pitchFamily="49" charset="-122"/>
                <a:ea typeface="新宋体" panose="02010609030101010101" pitchFamily="49" charset="-122"/>
              </a:rPr>
              <a:t>&lt;</a:t>
            </a:r>
            <a:r>
              <a:rPr lang="en-US" altLang="zh-CN" sz="2800" dirty="0">
                <a:solidFill>
                  <a:srgbClr val="0000FF"/>
                </a:solidFill>
                <a:latin typeface="新宋体" panose="02010609030101010101" pitchFamily="49" charset="-122"/>
                <a:ea typeface="新宋体" panose="02010609030101010101" pitchFamily="49" charset="-122"/>
              </a:rPr>
              <a:t>char</a:t>
            </a:r>
            <a:r>
              <a:rPr lang="en-US" altLang="zh-CN" sz="2800" dirty="0">
                <a:solidFill>
                  <a:srgbClr val="000000"/>
                </a:solidFill>
                <a:latin typeface="新宋体" panose="02010609030101010101" pitchFamily="49" charset="-122"/>
                <a:ea typeface="新宋体" panose="02010609030101010101" pitchFamily="49" charset="-122"/>
              </a:rPr>
              <a:t>*&gt;(</a:t>
            </a:r>
            <a:r>
              <a:rPr lang="en-US" altLang="zh-CN" sz="2800" dirty="0">
                <a:solidFill>
                  <a:srgbClr val="808080"/>
                </a:solidFill>
                <a:latin typeface="新宋体" panose="02010609030101010101" pitchFamily="49" charset="-122"/>
                <a:ea typeface="新宋体" panose="02010609030101010101" pitchFamily="49" charset="-122"/>
              </a:rPr>
              <a:t>key</a:t>
            </a:r>
            <a:r>
              <a:rPr lang="en-US" altLang="zh-CN" sz="2800" dirty="0">
                <a:solidFill>
                  <a:srgbClr val="000000"/>
                </a:solidFill>
                <a:latin typeface="新宋体" panose="02010609030101010101" pitchFamily="49" charset="-122"/>
                <a:ea typeface="新宋体" panose="02010609030101010101" pitchFamily="49" charset="-122"/>
              </a:rPr>
              <a:t>);</a:t>
            </a:r>
            <a:endParaRPr lang="zh-CN" altLang="en-US" sz="2800" dirty="0">
              <a:solidFill>
                <a:srgbClr val="000000"/>
              </a:solidFill>
              <a:latin typeface="新宋体" panose="02010609030101010101" pitchFamily="49" charset="-122"/>
              <a:ea typeface="新宋体" panose="02010609030101010101" pitchFamily="49" charset="-122"/>
            </a:endParaRPr>
          </a:p>
          <a:p>
            <a:pPr marL="585984" lvl="1" defTabSz="1171971"/>
            <a:r>
              <a:rPr lang="en-US" altLang="zh-CN" sz="2800" dirty="0">
                <a:solidFill>
                  <a:srgbClr val="0000FF"/>
                </a:solidFill>
                <a:latin typeface="新宋体" panose="02010609030101010101" pitchFamily="49" charset="-122"/>
                <a:ea typeface="新宋体" panose="02010609030101010101" pitchFamily="49" charset="-122"/>
              </a:rPr>
              <a:t>unsigned</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FF"/>
                </a:solidFill>
                <a:latin typeface="新宋体" panose="02010609030101010101" pitchFamily="49" charset="-122"/>
                <a:ea typeface="新宋体" panose="02010609030101010101" pitchFamily="49" charset="-122"/>
              </a:rPr>
              <a:t>int</a:t>
            </a:r>
            <a:r>
              <a:rPr lang="en-US" altLang="zh-CN" sz="2800" dirty="0">
                <a:solidFill>
                  <a:srgbClr val="000000"/>
                </a:solidFill>
                <a:latin typeface="新宋体" panose="02010609030101010101" pitchFamily="49" charset="-122"/>
                <a:ea typeface="新宋体" panose="02010609030101010101" pitchFamily="49" charset="-122"/>
              </a:rPr>
              <a:t> seed = 31; </a:t>
            </a:r>
            <a:r>
              <a:rPr lang="en-US" altLang="zh-CN" sz="2800" dirty="0">
                <a:solidFill>
                  <a:srgbClr val="008000"/>
                </a:solidFill>
                <a:latin typeface="新宋体" panose="02010609030101010101" pitchFamily="49" charset="-122"/>
                <a:ea typeface="新宋体" panose="02010609030101010101" pitchFamily="49" charset="-122"/>
              </a:rPr>
              <a:t>// 31 131 1313 13131 131313 etc.. 37</a:t>
            </a:r>
            <a:endParaRPr lang="en-US" altLang="zh-CN" sz="2800" dirty="0">
              <a:solidFill>
                <a:srgbClr val="000000"/>
              </a:solidFill>
              <a:latin typeface="新宋体" panose="02010609030101010101" pitchFamily="49" charset="-122"/>
              <a:ea typeface="新宋体" panose="02010609030101010101" pitchFamily="49" charset="-122"/>
            </a:endParaRPr>
          </a:p>
          <a:p>
            <a:pPr marL="585984" lvl="1" defTabSz="1171971"/>
            <a:r>
              <a:rPr lang="en-US" altLang="zh-CN" sz="2800" dirty="0">
                <a:solidFill>
                  <a:srgbClr val="0000FF"/>
                </a:solidFill>
                <a:latin typeface="新宋体" panose="02010609030101010101" pitchFamily="49" charset="-122"/>
                <a:ea typeface="新宋体" panose="02010609030101010101" pitchFamily="49" charset="-122"/>
              </a:rPr>
              <a:t>unsigned</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FF"/>
                </a:solidFill>
                <a:latin typeface="新宋体" panose="02010609030101010101" pitchFamily="49" charset="-122"/>
                <a:ea typeface="新宋体" panose="02010609030101010101" pitchFamily="49" charset="-122"/>
              </a:rPr>
              <a:t>int</a:t>
            </a:r>
            <a:r>
              <a:rPr lang="en-US" altLang="zh-CN" sz="2800" dirty="0">
                <a:solidFill>
                  <a:srgbClr val="000000"/>
                </a:solidFill>
                <a:latin typeface="新宋体" panose="02010609030101010101" pitchFamily="49" charset="-122"/>
                <a:ea typeface="新宋体" panose="02010609030101010101" pitchFamily="49" charset="-122"/>
              </a:rPr>
              <a:t> hash = 0;</a:t>
            </a:r>
          </a:p>
          <a:p>
            <a:pPr marL="585984" lvl="1" defTabSz="1171971"/>
            <a:r>
              <a:rPr lang="en-US" altLang="zh-CN" sz="2800" dirty="0">
                <a:solidFill>
                  <a:srgbClr val="0000FF"/>
                </a:solidFill>
                <a:latin typeface="新宋体" panose="02010609030101010101" pitchFamily="49" charset="-122"/>
                <a:ea typeface="新宋体" panose="02010609030101010101" pitchFamily="49" charset="-122"/>
              </a:rPr>
              <a:t>while</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str</a:t>
            </a:r>
            <a:r>
              <a:rPr lang="en-US" altLang="zh-CN" sz="2800" dirty="0">
                <a:solidFill>
                  <a:srgbClr val="000000"/>
                </a:solidFill>
                <a:latin typeface="新宋体" panose="02010609030101010101" pitchFamily="49" charset="-122"/>
                <a:ea typeface="新宋体" panose="02010609030101010101" pitchFamily="49" charset="-122"/>
              </a:rPr>
              <a:t>){</a:t>
            </a:r>
          </a:p>
          <a:p>
            <a:pPr marL="585984" lvl="1" defTabSz="1171971"/>
            <a:r>
              <a:rPr lang="en-US" altLang="zh-CN" sz="2800" dirty="0">
                <a:solidFill>
                  <a:srgbClr val="000000"/>
                </a:solidFill>
                <a:latin typeface="新宋体" panose="02010609030101010101" pitchFamily="49" charset="-122"/>
                <a:ea typeface="新宋体" panose="02010609030101010101" pitchFamily="49" charset="-122"/>
              </a:rPr>
              <a:t>	hash = hash * seed + (*</a:t>
            </a:r>
            <a:r>
              <a:rPr lang="en-US" altLang="zh-CN" sz="2800" dirty="0" err="1">
                <a:solidFill>
                  <a:srgbClr val="000000"/>
                </a:solidFill>
                <a:latin typeface="新宋体" panose="02010609030101010101" pitchFamily="49" charset="-122"/>
                <a:ea typeface="新宋体" panose="02010609030101010101" pitchFamily="49" charset="-122"/>
              </a:rPr>
              <a:t>str</a:t>
            </a:r>
            <a:r>
              <a:rPr lang="en-US" altLang="zh-CN" sz="2800" dirty="0">
                <a:solidFill>
                  <a:srgbClr val="000000"/>
                </a:solidFill>
                <a:latin typeface="新宋体" panose="02010609030101010101" pitchFamily="49" charset="-122"/>
                <a:ea typeface="新宋体" panose="02010609030101010101" pitchFamily="49" charset="-122"/>
              </a:rPr>
              <a:t>++);</a:t>
            </a:r>
          </a:p>
          <a:p>
            <a:pPr marL="585984" lvl="1" defTabSz="1171971"/>
            <a:r>
              <a:rPr lang="en-US" altLang="zh-CN" sz="2800" dirty="0">
                <a:solidFill>
                  <a:srgbClr val="000000"/>
                </a:solidFill>
                <a:latin typeface="新宋体" panose="02010609030101010101" pitchFamily="49" charset="-122"/>
                <a:ea typeface="新宋体" panose="02010609030101010101" pitchFamily="49" charset="-122"/>
              </a:rPr>
              <a:t>	}</a:t>
            </a:r>
          </a:p>
          <a:p>
            <a:pPr marL="585984" lvl="1" defTabSz="1171971"/>
            <a:r>
              <a:rPr lang="en-US" altLang="zh-CN" sz="2800" dirty="0">
                <a:solidFill>
                  <a:srgbClr val="0000FF"/>
                </a:solidFill>
                <a:latin typeface="新宋体" panose="02010609030101010101" pitchFamily="49" charset="-122"/>
                <a:ea typeface="新宋体" panose="02010609030101010101" pitchFamily="49" charset="-122"/>
              </a:rPr>
              <a:t>return</a:t>
            </a:r>
            <a:r>
              <a:rPr lang="en-US" altLang="zh-CN" sz="2800" dirty="0">
                <a:solidFill>
                  <a:srgbClr val="000000"/>
                </a:solidFill>
                <a:latin typeface="新宋体" panose="02010609030101010101" pitchFamily="49" charset="-122"/>
                <a:ea typeface="新宋体" panose="02010609030101010101" pitchFamily="49" charset="-122"/>
              </a:rPr>
              <a:t> hash;</a:t>
            </a:r>
          </a:p>
          <a:p>
            <a:pPr marL="585984" lvl="1" defTabSz="1171971"/>
            <a:r>
              <a:rPr lang="en-US" altLang="zh-CN" sz="2800" dirty="0">
                <a:solidFill>
                  <a:srgbClr val="000000"/>
                </a:solidFill>
                <a:latin typeface="新宋体" panose="02010609030101010101" pitchFamily="49" charset="-122"/>
                <a:ea typeface="新宋体" panose="02010609030101010101" pitchFamily="49" charset="-122"/>
              </a:rPr>
              <a:t>}</a:t>
            </a:r>
            <a:endParaRPr lang="zh-CN" altLang="en-US" sz="2000" dirty="0">
              <a:solidFill>
                <a:srgbClr val="1F5281"/>
              </a:solidFill>
            </a:endParaRPr>
          </a:p>
        </p:txBody>
      </p:sp>
      <p:sp>
        <p:nvSpPr>
          <p:cNvPr id="5" name="矩形 4"/>
          <p:cNvSpPr/>
          <p:nvPr/>
        </p:nvSpPr>
        <p:spPr>
          <a:xfrm>
            <a:off x="910749" y="5727339"/>
            <a:ext cx="8425129" cy="461524"/>
          </a:xfrm>
          <a:prstGeom prst="rect">
            <a:avLst/>
          </a:prstGeom>
        </p:spPr>
        <p:txBody>
          <a:bodyPr wrap="none" lIns="91406" tIns="45703" rIns="91406" bIns="45703">
            <a:spAutoFit/>
          </a:bodyPr>
          <a:lstStyle/>
          <a:p>
            <a:pPr defTabSz="1171971"/>
            <a:r>
              <a:rPr lang="en-US" altLang="zh-CN" sz="2400" dirty="0" err="1">
                <a:solidFill>
                  <a:srgbClr val="000000"/>
                </a:solidFill>
                <a:latin typeface="新宋体" panose="02010609030101010101" pitchFamily="49" charset="-122"/>
                <a:ea typeface="新宋体" panose="02010609030101010101" pitchFamily="49" charset="-122"/>
              </a:rPr>
              <a:t>bkdr_hash</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a:t>
            </a:r>
            <a:r>
              <a:rPr lang="en-US" altLang="zh-CN" sz="2400" dirty="0" err="1">
                <a:solidFill>
                  <a:srgbClr val="A31515"/>
                </a:solidFill>
                <a:latin typeface="新宋体" panose="02010609030101010101" pitchFamily="49" charset="-122"/>
                <a:ea typeface="新宋体" panose="02010609030101010101" pitchFamily="49" charset="-122"/>
              </a:rPr>
              <a:t>abcd</a:t>
            </a:r>
            <a:r>
              <a:rPr lang="en-US" altLang="zh-CN" sz="2400" dirty="0">
                <a:solidFill>
                  <a:srgbClr val="A31515"/>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)=97</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31</a:t>
            </a:r>
            <a:r>
              <a:rPr lang="en-US" altLang="zh-CN" sz="2400" baseline="30000" dirty="0">
                <a:solidFill>
                  <a:srgbClr val="000000"/>
                </a:solidFill>
                <a:latin typeface="新宋体" panose="02010609030101010101" pitchFamily="49" charset="-122"/>
                <a:ea typeface="新宋体" panose="02010609030101010101" pitchFamily="49" charset="-122"/>
              </a:rPr>
              <a:t>3</a:t>
            </a:r>
            <a:r>
              <a:rPr lang="en-US" altLang="zh-CN" sz="2400" dirty="0">
                <a:solidFill>
                  <a:srgbClr val="000000"/>
                </a:solidFill>
                <a:latin typeface="新宋体" panose="02010609030101010101" pitchFamily="49" charset="-122"/>
                <a:ea typeface="新宋体" panose="02010609030101010101" pitchFamily="49" charset="-122"/>
              </a:rPr>
              <a:t>+98*31</a:t>
            </a:r>
            <a:r>
              <a:rPr lang="en-US" altLang="zh-CN" sz="2400" baseline="30000" dirty="0">
                <a:solidFill>
                  <a:srgbClr val="000000"/>
                </a:solidFill>
                <a:latin typeface="新宋体" panose="02010609030101010101" pitchFamily="49" charset="-122"/>
                <a:ea typeface="新宋体" panose="02010609030101010101" pitchFamily="49" charset="-122"/>
              </a:rPr>
              <a:t>2</a:t>
            </a:r>
            <a:r>
              <a:rPr lang="en-US" altLang="zh-CN" sz="2400" dirty="0">
                <a:solidFill>
                  <a:srgbClr val="000000"/>
                </a:solidFill>
                <a:latin typeface="新宋体" panose="02010609030101010101" pitchFamily="49" charset="-122"/>
                <a:ea typeface="新宋体" panose="02010609030101010101" pitchFamily="49" charset="-122"/>
              </a:rPr>
              <a:t>+99</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31+100= </a:t>
            </a:r>
            <a:r>
              <a:rPr lang="en-US" altLang="zh-CN" sz="2300" dirty="0">
                <a:solidFill>
                  <a:srgbClr val="1F5281"/>
                </a:solidFill>
              </a:rPr>
              <a:t>2987074</a:t>
            </a:r>
            <a:r>
              <a:rPr lang="zh-CN" altLang="en-US" sz="2300" dirty="0">
                <a:solidFill>
                  <a:srgbClr val="1F5281"/>
                </a:solidFill>
              </a:rPr>
              <a:t> </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964440" y="1937880"/>
              <a:ext cx="7224480" cy="4268520"/>
            </p14:xfrm>
          </p:contentPart>
        </mc:Choice>
        <mc:Fallback xmlns="">
          <p:pic>
            <p:nvPicPr>
              <p:cNvPr id="2" name="墨迹 1"/>
              <p:cNvPicPr/>
              <p:nvPr/>
            </p:nvPicPr>
            <p:blipFill>
              <a:blip r:embed="rId3"/>
              <a:stretch>
                <a:fillRect/>
              </a:stretch>
            </p:blipFill>
            <p:spPr>
              <a:xfrm>
                <a:off x="955080" y="1928520"/>
                <a:ext cx="7243200" cy="4287240"/>
              </a:xfrm>
              <a:prstGeom prst="rect">
                <a:avLst/>
              </a:prstGeom>
            </p:spPr>
          </p:pic>
        </mc:Fallback>
      </mc:AlternateContent>
    </p:spTree>
    <p:extLst>
      <p:ext uri="{BB962C8B-B14F-4D97-AF65-F5344CB8AC3E}">
        <p14:creationId xmlns:p14="http://schemas.microsoft.com/office/powerpoint/2010/main" val="402283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82771" y="1197269"/>
            <a:ext cx="10042059" cy="4628724"/>
          </a:xfrm>
          <a:prstGeom prst="rect">
            <a:avLst/>
          </a:prstGeom>
        </p:spPr>
      </p:pic>
      <p:sp>
        <p:nvSpPr>
          <p:cNvPr id="4" name="标题 2"/>
          <p:cNvSpPr txBox="1">
            <a:spLocks/>
          </p:cNvSpPr>
          <p:nvPr/>
        </p:nvSpPr>
        <p:spPr>
          <a:xfrm>
            <a:off x="1190153" y="333379"/>
            <a:ext cx="10234805" cy="648377"/>
          </a:xfrm>
          <a:prstGeom prst="rect">
            <a:avLst/>
          </a:prstGeom>
        </p:spPr>
        <p:txBody>
          <a:bodyPr lIns="91406" tIns="45703" rIns="91406" bIns="45703">
            <a:normAutofit fontScale="97500"/>
          </a:bodyPr>
          <a:lstStyle>
            <a:lvl1pPr algn="ctr" rtl="0" eaLnBrk="1" fontAlgn="base" hangingPunct="1">
              <a:spcBef>
                <a:spcPct val="0"/>
              </a:spcBef>
              <a:spcAft>
                <a:spcPct val="0"/>
              </a:spcAft>
              <a:defRPr sz="3361">
                <a:solidFill>
                  <a:schemeClr val="bg1"/>
                </a:solidFill>
                <a:latin typeface="+mj-lt"/>
                <a:ea typeface="+mj-ea"/>
                <a:cs typeface="+mj-cs"/>
              </a:defRPr>
            </a:lvl1pPr>
            <a:lvl2pPr algn="ctr" rtl="0" eaLnBrk="1" fontAlgn="base" hangingPunct="1">
              <a:spcBef>
                <a:spcPct val="0"/>
              </a:spcBef>
              <a:spcAft>
                <a:spcPct val="0"/>
              </a:spcAft>
              <a:defRPr sz="3361">
                <a:solidFill>
                  <a:schemeClr val="bg1"/>
                </a:solidFill>
                <a:latin typeface="Verdana" pitchFamily="34" charset="0"/>
              </a:defRPr>
            </a:lvl2pPr>
            <a:lvl3pPr algn="ctr" rtl="0" eaLnBrk="1" fontAlgn="base" hangingPunct="1">
              <a:spcBef>
                <a:spcPct val="0"/>
              </a:spcBef>
              <a:spcAft>
                <a:spcPct val="0"/>
              </a:spcAft>
              <a:defRPr sz="3361">
                <a:solidFill>
                  <a:schemeClr val="bg1"/>
                </a:solidFill>
                <a:latin typeface="Verdana" pitchFamily="34" charset="0"/>
              </a:defRPr>
            </a:lvl3pPr>
            <a:lvl4pPr algn="ctr" rtl="0" eaLnBrk="1" fontAlgn="base" hangingPunct="1">
              <a:spcBef>
                <a:spcPct val="0"/>
              </a:spcBef>
              <a:spcAft>
                <a:spcPct val="0"/>
              </a:spcAft>
              <a:defRPr sz="3361">
                <a:solidFill>
                  <a:schemeClr val="bg1"/>
                </a:solidFill>
                <a:latin typeface="Verdana" pitchFamily="34" charset="0"/>
              </a:defRPr>
            </a:lvl4pPr>
            <a:lvl5pPr algn="ctr" rtl="0" eaLnBrk="1" fontAlgn="base" hangingPunct="1">
              <a:spcBef>
                <a:spcPct val="0"/>
              </a:spcBef>
              <a:spcAft>
                <a:spcPct val="0"/>
              </a:spcAft>
              <a:defRPr sz="3361">
                <a:solidFill>
                  <a:schemeClr val="bg1"/>
                </a:solidFill>
                <a:latin typeface="Verdana" pitchFamily="34" charset="0"/>
              </a:defRPr>
            </a:lvl5pPr>
            <a:lvl6pPr marL="548777" algn="ctr" rtl="0" eaLnBrk="1" fontAlgn="base" hangingPunct="1">
              <a:spcBef>
                <a:spcPct val="0"/>
              </a:spcBef>
              <a:spcAft>
                <a:spcPct val="0"/>
              </a:spcAft>
              <a:defRPr sz="3361">
                <a:solidFill>
                  <a:schemeClr val="bg1"/>
                </a:solidFill>
                <a:latin typeface="Verdana" pitchFamily="34" charset="0"/>
              </a:defRPr>
            </a:lvl6pPr>
            <a:lvl7pPr marL="1097554" algn="ctr" rtl="0" eaLnBrk="1" fontAlgn="base" hangingPunct="1">
              <a:spcBef>
                <a:spcPct val="0"/>
              </a:spcBef>
              <a:spcAft>
                <a:spcPct val="0"/>
              </a:spcAft>
              <a:defRPr sz="3361">
                <a:solidFill>
                  <a:schemeClr val="bg1"/>
                </a:solidFill>
                <a:latin typeface="Verdana" pitchFamily="34" charset="0"/>
              </a:defRPr>
            </a:lvl7pPr>
            <a:lvl8pPr marL="1646331" algn="ctr" rtl="0" eaLnBrk="1" fontAlgn="base" hangingPunct="1">
              <a:spcBef>
                <a:spcPct val="0"/>
              </a:spcBef>
              <a:spcAft>
                <a:spcPct val="0"/>
              </a:spcAft>
              <a:defRPr sz="3361">
                <a:solidFill>
                  <a:schemeClr val="bg1"/>
                </a:solidFill>
                <a:latin typeface="Verdana" pitchFamily="34" charset="0"/>
              </a:defRPr>
            </a:lvl8pPr>
            <a:lvl9pPr marL="2195109" algn="ctr" rtl="0" eaLnBrk="1" fontAlgn="base" hangingPunct="1">
              <a:spcBef>
                <a:spcPct val="0"/>
              </a:spcBef>
              <a:spcAft>
                <a:spcPct val="0"/>
              </a:spcAft>
              <a:defRPr sz="3361">
                <a:solidFill>
                  <a:schemeClr val="bg1"/>
                </a:solidFill>
                <a:latin typeface="Verdana" pitchFamily="34" charset="0"/>
              </a:defRPr>
            </a:lvl9pPr>
          </a:lstStyle>
          <a:p>
            <a:pPr defTabSz="914282"/>
            <a:r>
              <a:rPr lang="en-US" altLang="zh-CN" kern="0" dirty="0" smtClean="0">
                <a:solidFill>
                  <a:srgbClr val="FFFFFF"/>
                </a:solidFill>
              </a:rPr>
              <a:t>C++ 14 </a:t>
            </a:r>
            <a:r>
              <a:rPr lang="zh-CN" altLang="en-US" kern="0" dirty="0" smtClean="0">
                <a:solidFill>
                  <a:srgbClr val="FFFFFF"/>
                </a:solidFill>
              </a:rPr>
              <a:t>字符串的哈希码</a:t>
            </a:r>
            <a:endParaRPr lang="zh-CN" altLang="en-US" kern="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2009160" y="1482480"/>
              <a:ext cx="8733600" cy="3813120"/>
            </p14:xfrm>
          </p:contentPart>
        </mc:Choice>
        <mc:Fallback xmlns="">
          <p:pic>
            <p:nvPicPr>
              <p:cNvPr id="3" name="墨迹 2"/>
              <p:cNvPicPr/>
              <p:nvPr/>
            </p:nvPicPr>
            <p:blipFill>
              <a:blip r:embed="rId4"/>
              <a:stretch>
                <a:fillRect/>
              </a:stretch>
            </p:blipFill>
            <p:spPr>
              <a:xfrm>
                <a:off x="1999800" y="1473120"/>
                <a:ext cx="8752320" cy="3831840"/>
              </a:xfrm>
              <a:prstGeom prst="rect">
                <a:avLst/>
              </a:prstGeom>
            </p:spPr>
          </p:pic>
        </mc:Fallback>
      </mc:AlternateContent>
    </p:spTree>
    <p:extLst>
      <p:ext uri="{BB962C8B-B14F-4D97-AF65-F5344CB8AC3E}">
        <p14:creationId xmlns:p14="http://schemas.microsoft.com/office/powerpoint/2010/main" val="2683740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89308" y="1271792"/>
            <a:ext cx="9813396" cy="4314428"/>
          </a:xfrm>
          <a:prstGeom prst="rect">
            <a:avLst/>
          </a:prstGeom>
        </p:spPr>
      </p:pic>
      <p:sp>
        <p:nvSpPr>
          <p:cNvPr id="3" name="标题 2"/>
          <p:cNvSpPr txBox="1">
            <a:spLocks/>
          </p:cNvSpPr>
          <p:nvPr/>
        </p:nvSpPr>
        <p:spPr>
          <a:xfrm>
            <a:off x="1190153" y="333379"/>
            <a:ext cx="10234805" cy="648377"/>
          </a:xfrm>
          <a:prstGeom prst="rect">
            <a:avLst/>
          </a:prstGeom>
        </p:spPr>
        <p:txBody>
          <a:bodyPr lIns="91406" tIns="45703" rIns="91406" bIns="45703">
            <a:normAutofit fontScale="97500"/>
          </a:bodyPr>
          <a:lstStyle>
            <a:lvl1pPr algn="ctr" rtl="0" eaLnBrk="1" fontAlgn="base" hangingPunct="1">
              <a:spcBef>
                <a:spcPct val="0"/>
              </a:spcBef>
              <a:spcAft>
                <a:spcPct val="0"/>
              </a:spcAft>
              <a:defRPr sz="3361">
                <a:solidFill>
                  <a:schemeClr val="bg1"/>
                </a:solidFill>
                <a:latin typeface="+mj-lt"/>
                <a:ea typeface="+mj-ea"/>
                <a:cs typeface="+mj-cs"/>
              </a:defRPr>
            </a:lvl1pPr>
            <a:lvl2pPr algn="ctr" rtl="0" eaLnBrk="1" fontAlgn="base" hangingPunct="1">
              <a:spcBef>
                <a:spcPct val="0"/>
              </a:spcBef>
              <a:spcAft>
                <a:spcPct val="0"/>
              </a:spcAft>
              <a:defRPr sz="3361">
                <a:solidFill>
                  <a:schemeClr val="bg1"/>
                </a:solidFill>
                <a:latin typeface="Verdana" pitchFamily="34" charset="0"/>
              </a:defRPr>
            </a:lvl2pPr>
            <a:lvl3pPr algn="ctr" rtl="0" eaLnBrk="1" fontAlgn="base" hangingPunct="1">
              <a:spcBef>
                <a:spcPct val="0"/>
              </a:spcBef>
              <a:spcAft>
                <a:spcPct val="0"/>
              </a:spcAft>
              <a:defRPr sz="3361">
                <a:solidFill>
                  <a:schemeClr val="bg1"/>
                </a:solidFill>
                <a:latin typeface="Verdana" pitchFamily="34" charset="0"/>
              </a:defRPr>
            </a:lvl3pPr>
            <a:lvl4pPr algn="ctr" rtl="0" eaLnBrk="1" fontAlgn="base" hangingPunct="1">
              <a:spcBef>
                <a:spcPct val="0"/>
              </a:spcBef>
              <a:spcAft>
                <a:spcPct val="0"/>
              </a:spcAft>
              <a:defRPr sz="3361">
                <a:solidFill>
                  <a:schemeClr val="bg1"/>
                </a:solidFill>
                <a:latin typeface="Verdana" pitchFamily="34" charset="0"/>
              </a:defRPr>
            </a:lvl4pPr>
            <a:lvl5pPr algn="ctr" rtl="0" eaLnBrk="1" fontAlgn="base" hangingPunct="1">
              <a:spcBef>
                <a:spcPct val="0"/>
              </a:spcBef>
              <a:spcAft>
                <a:spcPct val="0"/>
              </a:spcAft>
              <a:defRPr sz="3361">
                <a:solidFill>
                  <a:schemeClr val="bg1"/>
                </a:solidFill>
                <a:latin typeface="Verdana" pitchFamily="34" charset="0"/>
              </a:defRPr>
            </a:lvl5pPr>
            <a:lvl6pPr marL="548777" algn="ctr" rtl="0" eaLnBrk="1" fontAlgn="base" hangingPunct="1">
              <a:spcBef>
                <a:spcPct val="0"/>
              </a:spcBef>
              <a:spcAft>
                <a:spcPct val="0"/>
              </a:spcAft>
              <a:defRPr sz="3361">
                <a:solidFill>
                  <a:schemeClr val="bg1"/>
                </a:solidFill>
                <a:latin typeface="Verdana" pitchFamily="34" charset="0"/>
              </a:defRPr>
            </a:lvl6pPr>
            <a:lvl7pPr marL="1097554" algn="ctr" rtl="0" eaLnBrk="1" fontAlgn="base" hangingPunct="1">
              <a:spcBef>
                <a:spcPct val="0"/>
              </a:spcBef>
              <a:spcAft>
                <a:spcPct val="0"/>
              </a:spcAft>
              <a:defRPr sz="3361">
                <a:solidFill>
                  <a:schemeClr val="bg1"/>
                </a:solidFill>
                <a:latin typeface="Verdana" pitchFamily="34" charset="0"/>
              </a:defRPr>
            </a:lvl7pPr>
            <a:lvl8pPr marL="1646331" algn="ctr" rtl="0" eaLnBrk="1" fontAlgn="base" hangingPunct="1">
              <a:spcBef>
                <a:spcPct val="0"/>
              </a:spcBef>
              <a:spcAft>
                <a:spcPct val="0"/>
              </a:spcAft>
              <a:defRPr sz="3361">
                <a:solidFill>
                  <a:schemeClr val="bg1"/>
                </a:solidFill>
                <a:latin typeface="Verdana" pitchFamily="34" charset="0"/>
              </a:defRPr>
            </a:lvl8pPr>
            <a:lvl9pPr marL="2195109" algn="ctr" rtl="0" eaLnBrk="1" fontAlgn="base" hangingPunct="1">
              <a:spcBef>
                <a:spcPct val="0"/>
              </a:spcBef>
              <a:spcAft>
                <a:spcPct val="0"/>
              </a:spcAft>
              <a:defRPr sz="3361">
                <a:solidFill>
                  <a:schemeClr val="bg1"/>
                </a:solidFill>
                <a:latin typeface="Verdana" pitchFamily="34" charset="0"/>
              </a:defRPr>
            </a:lvl9pPr>
          </a:lstStyle>
          <a:p>
            <a:pPr defTabSz="914282"/>
            <a:r>
              <a:rPr lang="en-US" altLang="zh-CN" kern="0" dirty="0" smtClean="0">
                <a:solidFill>
                  <a:srgbClr val="FFFFFF"/>
                </a:solidFill>
              </a:rPr>
              <a:t>C++ 14</a:t>
            </a:r>
            <a:r>
              <a:rPr lang="zh-CN" altLang="en-US" kern="0" dirty="0" smtClean="0">
                <a:solidFill>
                  <a:srgbClr val="FFFFFF"/>
                </a:solidFill>
              </a:rPr>
              <a:t>中整数的</a:t>
            </a:r>
            <a:r>
              <a:rPr lang="zh-CN" altLang="en-US" kern="0" dirty="0">
                <a:solidFill>
                  <a:srgbClr val="FFFFFF"/>
                </a:solidFill>
              </a:rPr>
              <a:t>哈希码</a:t>
            </a:r>
          </a:p>
        </p:txBody>
      </p:sp>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2295000" y="919800"/>
              <a:ext cx="8679960" cy="3384720"/>
            </p14:xfrm>
          </p:contentPart>
        </mc:Choice>
        <mc:Fallback xmlns="">
          <p:pic>
            <p:nvPicPr>
              <p:cNvPr id="4" name="墨迹 3"/>
              <p:cNvPicPr/>
              <p:nvPr/>
            </p:nvPicPr>
            <p:blipFill>
              <a:blip r:embed="rId4"/>
              <a:stretch>
                <a:fillRect/>
              </a:stretch>
            </p:blipFill>
            <p:spPr>
              <a:xfrm>
                <a:off x="2285640" y="910440"/>
                <a:ext cx="8698680" cy="3403440"/>
              </a:xfrm>
              <a:prstGeom prst="rect">
                <a:avLst/>
              </a:prstGeom>
            </p:spPr>
          </p:pic>
        </mc:Fallback>
      </mc:AlternateContent>
    </p:spTree>
    <p:extLst>
      <p:ext uri="{BB962C8B-B14F-4D97-AF65-F5344CB8AC3E}">
        <p14:creationId xmlns:p14="http://schemas.microsoft.com/office/powerpoint/2010/main" val="746189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下箭头 3"/>
          <p:cNvSpPr/>
          <p:nvPr/>
        </p:nvSpPr>
        <p:spPr>
          <a:xfrm>
            <a:off x="5590042" y="2191679"/>
            <a:ext cx="216052" cy="791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defTabSz="1171971"/>
            <a:endParaRPr lang="zh-CN" altLang="en-US" sz="2300">
              <a:solidFill>
                <a:srgbClr val="FFFFFF"/>
              </a:solidFill>
            </a:endParaRPr>
          </a:p>
        </p:txBody>
      </p:sp>
      <p:sp>
        <p:nvSpPr>
          <p:cNvPr id="6" name="矩形 5"/>
          <p:cNvSpPr/>
          <p:nvPr/>
        </p:nvSpPr>
        <p:spPr>
          <a:xfrm>
            <a:off x="5015743" y="1701212"/>
            <a:ext cx="1364585" cy="446139"/>
          </a:xfrm>
          <a:prstGeom prst="rect">
            <a:avLst/>
          </a:prstGeom>
          <a:ln>
            <a:solidFill>
              <a:schemeClr val="tx1">
                <a:lumMod val="60000"/>
                <a:lumOff val="40000"/>
              </a:schemeClr>
            </a:solidFill>
          </a:ln>
        </p:spPr>
        <p:txBody>
          <a:bodyPr wrap="none" lIns="91406" tIns="45703" rIns="91406" bIns="45703">
            <a:spAutoFit/>
          </a:bodyPr>
          <a:lstStyle/>
          <a:p>
            <a:pPr defTabSz="1171971"/>
            <a:r>
              <a:rPr lang="zh-CN" altLang="en-US" sz="2300" dirty="0">
                <a:solidFill>
                  <a:srgbClr val="1F5281"/>
                </a:solidFill>
              </a:rPr>
              <a:t>任意对象</a:t>
            </a:r>
          </a:p>
        </p:txBody>
      </p:sp>
      <p:sp>
        <p:nvSpPr>
          <p:cNvPr id="7" name="矩形 6"/>
          <p:cNvSpPr/>
          <p:nvPr/>
        </p:nvSpPr>
        <p:spPr>
          <a:xfrm>
            <a:off x="3098337" y="2994866"/>
            <a:ext cx="5199467" cy="446139"/>
          </a:xfrm>
          <a:prstGeom prst="rect">
            <a:avLst/>
          </a:prstGeom>
          <a:ln>
            <a:solidFill>
              <a:schemeClr val="tx1">
                <a:lumMod val="60000"/>
                <a:lumOff val="40000"/>
              </a:schemeClr>
            </a:solidFill>
          </a:ln>
        </p:spPr>
        <p:txBody>
          <a:bodyPr wrap="none" lIns="91406" tIns="45703" rIns="91406" bIns="45703">
            <a:spAutoFit/>
          </a:bodyPr>
          <a:lstStyle/>
          <a:p>
            <a:pPr algn="ctr" defTabSz="1171971"/>
            <a:r>
              <a:rPr lang="zh-CN" altLang="en-US" sz="2300" dirty="0">
                <a:solidFill>
                  <a:srgbClr val="1F5281"/>
                </a:solidFill>
              </a:rPr>
              <a:t>哈希</a:t>
            </a:r>
            <a:r>
              <a:rPr lang="zh-CN" altLang="en-US" sz="2300" dirty="0" smtClean="0">
                <a:solidFill>
                  <a:srgbClr val="1F5281"/>
                </a:solidFill>
              </a:rPr>
              <a:t>码，独立于表长，只与关键码有关</a:t>
            </a:r>
            <a:endParaRPr lang="zh-CN" altLang="en-US" sz="2300" dirty="0">
              <a:solidFill>
                <a:srgbClr val="1F5281"/>
              </a:solidFill>
            </a:endParaRPr>
          </a:p>
        </p:txBody>
      </p:sp>
      <p:sp>
        <p:nvSpPr>
          <p:cNvPr id="8" name="下箭头 7"/>
          <p:cNvSpPr/>
          <p:nvPr/>
        </p:nvSpPr>
        <p:spPr>
          <a:xfrm>
            <a:off x="5590042" y="3390827"/>
            <a:ext cx="216052" cy="791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defTabSz="1171971"/>
            <a:endParaRPr lang="zh-CN" altLang="en-US" sz="2300">
              <a:solidFill>
                <a:srgbClr val="FFFFFF"/>
              </a:solidFill>
            </a:endParaRPr>
          </a:p>
        </p:txBody>
      </p:sp>
      <p:sp>
        <p:nvSpPr>
          <p:cNvPr id="11" name="文本框 10"/>
          <p:cNvSpPr txBox="1"/>
          <p:nvPr/>
        </p:nvSpPr>
        <p:spPr>
          <a:xfrm>
            <a:off x="5698069" y="2334020"/>
            <a:ext cx="3542889" cy="446242"/>
          </a:xfrm>
          <a:prstGeom prst="rect">
            <a:avLst/>
          </a:prstGeom>
          <a:noFill/>
        </p:spPr>
        <p:txBody>
          <a:bodyPr wrap="none" lIns="91406" tIns="45703" rIns="91406" bIns="45703" rtlCol="0">
            <a:spAutoFit/>
          </a:bodyPr>
          <a:lstStyle/>
          <a:p>
            <a:pPr defTabSz="1171971"/>
            <a:r>
              <a:rPr lang="zh-CN" altLang="en-US" sz="2300" dirty="0" smtClean="0">
                <a:solidFill>
                  <a:srgbClr val="FF0000"/>
                </a:solidFill>
              </a:rPr>
              <a:t>（标准库中的）</a:t>
            </a:r>
            <a:r>
              <a:rPr lang="en-US" altLang="zh-CN" sz="2300" dirty="0" smtClean="0">
                <a:solidFill>
                  <a:srgbClr val="FF0000"/>
                </a:solidFill>
              </a:rPr>
              <a:t>hash</a:t>
            </a:r>
            <a:r>
              <a:rPr lang="zh-CN" altLang="en-US" sz="2300" dirty="0" smtClean="0">
                <a:solidFill>
                  <a:srgbClr val="FF0000"/>
                </a:solidFill>
              </a:rPr>
              <a:t>函数</a:t>
            </a:r>
            <a:endParaRPr lang="zh-CN" altLang="en-US" sz="2300" dirty="0">
              <a:solidFill>
                <a:srgbClr val="FF0000"/>
              </a:solidFill>
            </a:endParaRPr>
          </a:p>
        </p:txBody>
      </p:sp>
      <p:sp>
        <p:nvSpPr>
          <p:cNvPr id="13" name="矩形 12"/>
          <p:cNvSpPr/>
          <p:nvPr/>
        </p:nvSpPr>
        <p:spPr>
          <a:xfrm>
            <a:off x="4401623" y="4182723"/>
            <a:ext cx="2698457" cy="446139"/>
          </a:xfrm>
          <a:prstGeom prst="rect">
            <a:avLst/>
          </a:prstGeom>
          <a:ln>
            <a:solidFill>
              <a:schemeClr val="tx1">
                <a:lumMod val="60000"/>
                <a:lumOff val="40000"/>
              </a:schemeClr>
            </a:solidFill>
          </a:ln>
        </p:spPr>
        <p:txBody>
          <a:bodyPr wrap="none" lIns="91406" tIns="45703" rIns="91406" bIns="45703">
            <a:spAutoFit/>
          </a:bodyPr>
          <a:lstStyle/>
          <a:p>
            <a:pPr algn="ctr" defTabSz="1171971"/>
            <a:r>
              <a:rPr lang="zh-CN" altLang="en-US" sz="2300" dirty="0" smtClean="0">
                <a:solidFill>
                  <a:srgbClr val="1F5281"/>
                </a:solidFill>
              </a:rPr>
              <a:t>哈希地址，</a:t>
            </a:r>
            <a:r>
              <a:rPr lang="en-US" altLang="zh-CN" sz="2300" dirty="0" smtClean="0">
                <a:solidFill>
                  <a:srgbClr val="1F5281"/>
                </a:solidFill>
              </a:rPr>
              <a:t>0~m-1</a:t>
            </a:r>
            <a:endParaRPr lang="zh-CN" altLang="en-US" sz="2300" dirty="0">
              <a:solidFill>
                <a:srgbClr val="1F5281"/>
              </a:solidFill>
            </a:endParaRPr>
          </a:p>
        </p:txBody>
      </p:sp>
      <p:sp>
        <p:nvSpPr>
          <p:cNvPr id="14" name="矩形 13"/>
          <p:cNvSpPr/>
          <p:nvPr/>
        </p:nvSpPr>
        <p:spPr>
          <a:xfrm>
            <a:off x="5775386" y="3619898"/>
            <a:ext cx="1364585" cy="446139"/>
          </a:xfrm>
          <a:prstGeom prst="rect">
            <a:avLst/>
          </a:prstGeom>
        </p:spPr>
        <p:txBody>
          <a:bodyPr wrap="none" lIns="91406" tIns="45703" rIns="91406" bIns="45703">
            <a:spAutoFit/>
          </a:bodyPr>
          <a:lstStyle/>
          <a:p>
            <a:pPr defTabSz="1171971"/>
            <a:r>
              <a:rPr lang="zh-CN" altLang="en-US" sz="2300" dirty="0">
                <a:solidFill>
                  <a:srgbClr val="FF0000"/>
                </a:solidFill>
              </a:rPr>
              <a:t>压缩函数</a:t>
            </a:r>
          </a:p>
        </p:txBody>
      </p:sp>
      <p:sp>
        <p:nvSpPr>
          <p:cNvPr id="17" name="标题 16"/>
          <p:cNvSpPr>
            <a:spLocks noGrp="1"/>
          </p:cNvSpPr>
          <p:nvPr>
            <p:ph type="title"/>
          </p:nvPr>
        </p:nvSpPr>
        <p:spPr>
          <a:xfrm>
            <a:off x="288982" y="286571"/>
            <a:ext cx="10972800" cy="1143000"/>
          </a:xfrm>
        </p:spPr>
        <p:txBody>
          <a:bodyPr/>
          <a:lstStyle/>
          <a:p>
            <a:r>
              <a:rPr lang="zh-CN" altLang="en-US" dirty="0" smtClean="0"/>
              <a:t>求哈希</a:t>
            </a:r>
            <a:r>
              <a:rPr lang="zh-CN" altLang="en-US" dirty="0"/>
              <a:t>函数的两</a:t>
            </a:r>
            <a:r>
              <a:rPr lang="zh-CN" altLang="en-US" dirty="0" smtClean="0"/>
              <a:t>个</a:t>
            </a:r>
            <a:r>
              <a:rPr lang="zh-CN" altLang="en-US" dirty="0"/>
              <a:t>阶段</a:t>
            </a:r>
            <a:br>
              <a:rPr lang="zh-CN" altLang="en-US" dirty="0"/>
            </a:br>
            <a:endParaRPr lang="zh-CN" altLang="en-US" dirty="0"/>
          </a:p>
        </p:txBody>
      </p:sp>
      <p:sp>
        <p:nvSpPr>
          <p:cNvPr id="18" name="内容占位符 17"/>
          <p:cNvSpPr>
            <a:spLocks noGrp="1"/>
          </p:cNvSpPr>
          <p:nvPr>
            <p:ph idx="1"/>
          </p:nvPr>
        </p:nvSpPr>
        <p:spPr>
          <a:xfrm>
            <a:off x="821150" y="1507767"/>
            <a:ext cx="2860715" cy="4930775"/>
          </a:xfrm>
        </p:spPr>
        <p:txBody>
          <a:bodyPr/>
          <a:lstStyle/>
          <a:p>
            <a:pPr marL="342857" indent="-342857" defTabSz="914282">
              <a:lnSpc>
                <a:spcPct val="150000"/>
              </a:lnSpc>
              <a:buFont typeface="Arial" panose="020B0604020202020204" pitchFamily="34" charset="0"/>
              <a:buChar char="•"/>
            </a:pPr>
            <a:r>
              <a:rPr lang="zh-CN" altLang="en-US" sz="2900" dirty="0"/>
              <a:t>求</a:t>
            </a:r>
            <a:r>
              <a:rPr lang="zh-CN" altLang="en-US" sz="2900" dirty="0" smtClean="0"/>
              <a:t>哈</a:t>
            </a:r>
            <a:r>
              <a:rPr lang="zh-CN" altLang="en-US" sz="2900" dirty="0"/>
              <a:t>希码</a:t>
            </a:r>
            <a:endParaRPr lang="en-US" altLang="zh-CN" sz="2900" dirty="0"/>
          </a:p>
          <a:p>
            <a:pPr marL="342857" indent="-342857" defTabSz="914282">
              <a:lnSpc>
                <a:spcPct val="150000"/>
              </a:lnSpc>
              <a:buFont typeface="Arial" panose="020B0604020202020204" pitchFamily="34" charset="0"/>
              <a:buChar char="•"/>
            </a:pPr>
            <a:r>
              <a:rPr lang="zh-CN" altLang="en-US" sz="2900" dirty="0" smtClean="0"/>
              <a:t>求哈希地址</a:t>
            </a:r>
            <a:endParaRPr lang="zh-CN" altLang="en-US" sz="2900" dirty="0"/>
          </a:p>
          <a:p>
            <a:endParaRPr lang="zh-CN" altLang="en-US" dirty="0"/>
          </a:p>
        </p:txBody>
      </p:sp>
    </p:spTree>
    <p:extLst>
      <p:ext uri="{BB962C8B-B14F-4D97-AF65-F5344CB8AC3E}">
        <p14:creationId xmlns:p14="http://schemas.microsoft.com/office/powerpoint/2010/main" val="1559454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p:bldP spid="13"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解决冲突的方法</a:t>
            </a:r>
            <a:endParaRPr lang="zh-CN" altLang="en-US" dirty="0"/>
          </a:p>
        </p:txBody>
      </p:sp>
    </p:spTree>
    <p:extLst>
      <p:ext uri="{BB962C8B-B14F-4D97-AF65-F5344CB8AC3E}">
        <p14:creationId xmlns:p14="http://schemas.microsoft.com/office/powerpoint/2010/main" val="2661792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6122" y="1269860"/>
            <a:ext cx="11724323" cy="4867072"/>
          </a:xfrm>
        </p:spPr>
        <p:txBody>
          <a:bodyPr/>
          <a:lstStyle/>
          <a:p>
            <a:r>
              <a:rPr lang="zh-CN" altLang="zh-CN" dirty="0" smtClean="0"/>
              <a:t>如果</a:t>
            </a:r>
            <a:r>
              <a:rPr lang="zh-CN" altLang="zh-CN" dirty="0"/>
              <a:t>每个记录在表中的</a:t>
            </a:r>
            <a:r>
              <a:rPr lang="zh-CN" altLang="zh-CN" dirty="0" smtClean="0">
                <a:solidFill>
                  <a:srgbClr val="FF0000"/>
                </a:solidFill>
              </a:rPr>
              <a:t>位置</a:t>
            </a:r>
            <a:r>
              <a:rPr lang="en-US" altLang="zh-CN" dirty="0" err="1" smtClean="0">
                <a:solidFill>
                  <a:srgbClr val="FF0000"/>
                </a:solidFill>
              </a:rPr>
              <a:t>addr</a:t>
            </a:r>
            <a:r>
              <a:rPr lang="zh-CN" altLang="zh-CN" dirty="0" smtClean="0"/>
              <a:t>和</a:t>
            </a:r>
            <a:r>
              <a:rPr lang="zh-CN" altLang="en-US" dirty="0" smtClean="0"/>
              <a:t>该记录的</a:t>
            </a:r>
            <a:r>
              <a:rPr lang="zh-CN" altLang="zh-CN" dirty="0" smtClean="0">
                <a:solidFill>
                  <a:srgbClr val="FF0000"/>
                </a:solidFill>
              </a:rPr>
              <a:t>关键</a:t>
            </a:r>
            <a:r>
              <a:rPr lang="zh-CN" altLang="en-US" dirty="0" smtClean="0">
                <a:solidFill>
                  <a:srgbClr val="FF0000"/>
                </a:solidFill>
              </a:rPr>
              <a:t>码</a:t>
            </a:r>
            <a:r>
              <a:rPr lang="en-US" altLang="zh-CN" dirty="0" smtClean="0">
                <a:solidFill>
                  <a:srgbClr val="FF0000"/>
                </a:solidFill>
              </a:rPr>
              <a:t>key</a:t>
            </a:r>
            <a:r>
              <a:rPr lang="zh-CN" altLang="zh-CN" dirty="0" smtClean="0"/>
              <a:t>之间</a:t>
            </a:r>
            <a:r>
              <a:rPr lang="zh-CN" altLang="zh-CN" dirty="0"/>
              <a:t>存在一一对应的函数</a:t>
            </a:r>
            <a:r>
              <a:rPr lang="zh-CN" altLang="zh-CN" dirty="0" smtClean="0"/>
              <a:t>关系</a:t>
            </a:r>
            <a:endParaRPr lang="en-US" altLang="zh-CN" dirty="0" smtClean="0"/>
          </a:p>
          <a:p>
            <a:r>
              <a:rPr lang="zh-CN" altLang="en-US" dirty="0" smtClean="0"/>
              <a:t>即：</a:t>
            </a:r>
            <a:r>
              <a:rPr lang="en-US" altLang="zh-CN" dirty="0" err="1" smtClean="0"/>
              <a:t>addr</a:t>
            </a:r>
            <a:r>
              <a:rPr lang="en-US" altLang="zh-CN" dirty="0" smtClean="0"/>
              <a:t> </a:t>
            </a:r>
            <a:r>
              <a:rPr lang="en-US" altLang="zh-CN" dirty="0"/>
              <a:t>= H(key</a:t>
            </a:r>
            <a:r>
              <a:rPr lang="en-US" altLang="zh-CN" dirty="0" smtClean="0"/>
              <a:t>)</a:t>
            </a:r>
          </a:p>
          <a:p>
            <a:r>
              <a:rPr lang="zh-CN" altLang="zh-CN" dirty="0" smtClean="0">
                <a:solidFill>
                  <a:srgbClr val="5C307D"/>
                </a:solidFill>
              </a:rPr>
              <a:t>查找</a:t>
            </a:r>
            <a:r>
              <a:rPr lang="zh-CN" altLang="zh-CN" dirty="0" smtClean="0"/>
              <a:t>成</a:t>
            </a:r>
            <a:r>
              <a:rPr lang="zh-CN" altLang="en-US" dirty="0" smtClean="0"/>
              <a:t>为</a:t>
            </a:r>
            <a:r>
              <a:rPr lang="zh-CN" altLang="zh-CN" dirty="0" smtClean="0">
                <a:solidFill>
                  <a:srgbClr val="FF0000"/>
                </a:solidFill>
              </a:rPr>
              <a:t>直接映射</a:t>
            </a:r>
            <a:r>
              <a:rPr lang="zh-CN" altLang="zh-CN" dirty="0" smtClean="0"/>
              <a:t>，查找性能可达到</a:t>
            </a:r>
            <a:r>
              <a:rPr lang="en-US" altLang="zh-CN" dirty="0" smtClean="0">
                <a:solidFill>
                  <a:srgbClr val="FF0000"/>
                </a:solidFill>
              </a:rPr>
              <a:t>O(1)</a:t>
            </a:r>
            <a:r>
              <a:rPr lang="zh-CN" altLang="zh-CN" dirty="0" smtClean="0"/>
              <a:t>。</a:t>
            </a:r>
            <a:endParaRPr lang="zh-CN"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smtClean="0"/>
              <a:t>基于函数映射的查找</a:t>
            </a:r>
            <a:endParaRPr lang="zh-CN" altLang="en-US"/>
          </a:p>
        </p:txBody>
      </p:sp>
      <p:sp>
        <p:nvSpPr>
          <p:cNvPr id="9" name="Rectangle 21"/>
          <p:cNvSpPr>
            <a:spLocks noChangeArrowheads="1"/>
          </p:cNvSpPr>
          <p:nvPr/>
        </p:nvSpPr>
        <p:spPr bwMode="auto">
          <a:xfrm>
            <a:off x="969494" y="5255724"/>
            <a:ext cx="2536432" cy="5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lIns="91406" tIns="45703" rIns="91406" bIns="45703">
            <a:spAutoFit/>
          </a:bodyPr>
          <a:lstStyle/>
          <a:p>
            <a:pPr defTabSz="1171971"/>
            <a:r>
              <a:rPr lang="zh-CN" altLang="en-US" sz="29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计算式查找</a:t>
            </a:r>
          </a:p>
        </p:txBody>
      </p:sp>
      <p:sp>
        <p:nvSpPr>
          <p:cNvPr id="11" name="Rectangle 21"/>
          <p:cNvSpPr>
            <a:spLocks noChangeArrowheads="1"/>
          </p:cNvSpPr>
          <p:nvPr/>
        </p:nvSpPr>
        <p:spPr bwMode="auto">
          <a:xfrm>
            <a:off x="1048227" y="3842830"/>
            <a:ext cx="2429738" cy="5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lIns="91406" tIns="45703" rIns="91406" bIns="45703">
            <a:spAutoFit/>
          </a:bodyPr>
          <a:lstStyle/>
          <a:p>
            <a:pPr defTabSz="1171971"/>
            <a:r>
              <a:rPr lang="zh-CN" altLang="en-US" sz="29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比较式查找</a:t>
            </a:r>
          </a:p>
        </p:txBody>
      </p:sp>
      <p:grpSp>
        <p:nvGrpSpPr>
          <p:cNvPr id="12" name="组合 11"/>
          <p:cNvGrpSpPr/>
          <p:nvPr/>
        </p:nvGrpSpPr>
        <p:grpSpPr>
          <a:xfrm>
            <a:off x="5231799" y="3258255"/>
            <a:ext cx="1928812" cy="2878683"/>
            <a:chOff x="1638300" y="2732722"/>
            <a:chExt cx="1928812" cy="2879725"/>
          </a:xfrm>
        </p:grpSpPr>
        <p:sp>
          <p:nvSpPr>
            <p:cNvPr id="13" name="Text Box 27"/>
            <p:cNvSpPr txBox="1">
              <a:spLocks noChangeArrowheads="1"/>
            </p:cNvSpPr>
            <p:nvPr/>
          </p:nvSpPr>
          <p:spPr bwMode="auto">
            <a:xfrm>
              <a:off x="1941512" y="3256597"/>
              <a:ext cx="314325" cy="1755775"/>
            </a:xfrm>
            <a:prstGeom prst="rect">
              <a:avLst/>
            </a:prstGeom>
            <a:noFill/>
            <a:ln>
              <a:noFill/>
            </a:ln>
          </p:spPr>
          <p:txBody>
            <a:bodyPr lIns="17998" tIns="0" rIns="17998" bIns="0"/>
            <a:lstStyle/>
            <a:p>
              <a:pPr algn="just" defTabSz="1171971">
                <a:lnSpc>
                  <a:spcPct val="96000"/>
                </a:lnSpc>
              </a:pPr>
              <a:r>
                <a:rPr lang="zh-CN" altLang="en-US" sz="2400" dirty="0">
                  <a:solidFill>
                    <a:srgbClr val="1F5281"/>
                  </a:solidFill>
                  <a:latin typeface="微软雅黑" panose="020B0503020204020204" pitchFamily="34" charset="-122"/>
                  <a:ea typeface="微软雅黑" panose="020B0503020204020204" pitchFamily="34" charset="-122"/>
                  <a:cs typeface="Angsana New" panose="02020603050405020304" pitchFamily="18" charset="-34"/>
                </a:rPr>
                <a:t>关键码集合</a:t>
              </a:r>
            </a:p>
          </p:txBody>
        </p:sp>
        <p:sp>
          <p:nvSpPr>
            <p:cNvPr id="14" name="Oval 26"/>
            <p:cNvSpPr>
              <a:spLocks noChangeArrowheads="1"/>
            </p:cNvSpPr>
            <p:nvPr/>
          </p:nvSpPr>
          <p:spPr bwMode="auto">
            <a:xfrm>
              <a:off x="1638300" y="2732722"/>
              <a:ext cx="1928812" cy="2879725"/>
            </a:xfrm>
            <a:prstGeom prst="ellipse">
              <a:avLst/>
            </a:prstGeom>
            <a:noFill/>
            <a:ln w="38100">
              <a:solidFill>
                <a:srgbClr val="507D7D"/>
              </a:solidFill>
              <a:round/>
            </a:ln>
            <a:effectLst/>
          </p:spPr>
          <p:txBody>
            <a:bodyPr/>
            <a:lstStyle/>
            <a:p>
              <a:pPr defTabSz="1171971"/>
              <a:endParaRPr lang="zh-CN" altLang="en-US" sz="2300">
                <a:solidFill>
                  <a:srgbClr val="1F5281"/>
                </a:solidFill>
                <a:ea typeface="宋体" panose="02010600030101010101" pitchFamily="2" charset="-122"/>
              </a:endParaRPr>
            </a:p>
          </p:txBody>
        </p:sp>
      </p:grpSp>
      <p:grpSp>
        <p:nvGrpSpPr>
          <p:cNvPr id="15" name="组合 14"/>
          <p:cNvGrpSpPr/>
          <p:nvPr/>
        </p:nvGrpSpPr>
        <p:grpSpPr>
          <a:xfrm>
            <a:off x="10472128" y="3275711"/>
            <a:ext cx="1168400" cy="3104027"/>
            <a:chOff x="6878637" y="2750185"/>
            <a:chExt cx="1168400" cy="3105150"/>
          </a:xfrm>
        </p:grpSpPr>
        <p:sp>
          <p:nvSpPr>
            <p:cNvPr id="16" name="Text Box 29"/>
            <p:cNvSpPr txBox="1">
              <a:spLocks noChangeArrowheads="1"/>
            </p:cNvSpPr>
            <p:nvPr/>
          </p:nvSpPr>
          <p:spPr bwMode="auto">
            <a:xfrm>
              <a:off x="6878637" y="2750185"/>
              <a:ext cx="1168400" cy="3105150"/>
            </a:xfrm>
            <a:prstGeom prst="rect">
              <a:avLst/>
            </a:prstGeom>
            <a:noFill/>
            <a:ln w="38100">
              <a:solidFill>
                <a:srgbClr val="507D7D"/>
              </a:solidFill>
              <a:miter lim="800000"/>
            </a:ln>
          </p:spPr>
          <p:txBody>
            <a:bodyPr/>
            <a:lstStyle/>
            <a:p>
              <a:pPr algn="just" defTabSz="1171971">
                <a:lnSpc>
                  <a:spcPct val="112000"/>
                </a:lnSpc>
              </a:pPr>
              <a:endParaRPr lang="en-US" altLang="zh-CN" sz="2400" i="1" dirty="0">
                <a:solidFill>
                  <a:srgbClr val="1F5281"/>
                </a:solidFill>
                <a:latin typeface="Times New Roman" panose="02020603050405020304" pitchFamily="18" charset="0"/>
                <a:ea typeface="宋体" panose="02010600030101010101" pitchFamily="2" charset="-122"/>
                <a:cs typeface="Angsana New" panose="02020603050405020304" pitchFamily="18" charset="-34"/>
              </a:endParaRPr>
            </a:p>
            <a:p>
              <a:pPr algn="just" defTabSz="1171971">
                <a:lnSpc>
                  <a:spcPct val="112000"/>
                </a:lnSpc>
              </a:pPr>
              <a:endParaRPr lang="en-US" altLang="zh-CN" sz="2400" i="1" dirty="0">
                <a:solidFill>
                  <a:srgbClr val="1F5281"/>
                </a:solidFill>
                <a:latin typeface="Times New Roman" panose="02020603050405020304" pitchFamily="18" charset="0"/>
                <a:ea typeface="宋体" panose="02010600030101010101" pitchFamily="2" charset="-122"/>
                <a:cs typeface="Angsana New" panose="02020603050405020304" pitchFamily="18" charset="-34"/>
              </a:endParaRPr>
            </a:p>
            <a:p>
              <a:pPr algn="just" defTabSz="1171971"/>
              <a:endParaRPr lang="en-US" altLang="zh-CN" sz="2400" i="1" dirty="0">
                <a:solidFill>
                  <a:srgbClr val="1F5281"/>
                </a:solidFill>
                <a:latin typeface="Times New Roman" panose="02020603050405020304" pitchFamily="18" charset="0"/>
                <a:ea typeface="宋体" panose="02010600030101010101" pitchFamily="2" charset="-122"/>
                <a:cs typeface="Angsana New" panose="02020603050405020304" pitchFamily="18" charset="-34"/>
              </a:endParaRPr>
            </a:p>
            <a:p>
              <a:pPr algn="just" defTabSz="1171971"/>
              <a:r>
                <a:rPr lang="en-US" altLang="zh-CN" sz="2400" i="1" dirty="0">
                  <a:solidFill>
                    <a:srgbClr val="1F5281"/>
                  </a:solidFill>
                  <a:latin typeface="Times New Roman" panose="02020603050405020304" pitchFamily="18" charset="0"/>
                  <a:ea typeface="宋体" panose="02010600030101010101" pitchFamily="2" charset="-122"/>
                  <a:cs typeface="Angsana New" panose="02020603050405020304" pitchFamily="18" charset="-34"/>
                </a:rPr>
                <a:t>     </a:t>
              </a:r>
              <a:endParaRPr lang="en-US" altLang="zh-CN" sz="2400" dirty="0">
                <a:solidFill>
                  <a:srgbClr val="1F5281"/>
                </a:solidFill>
                <a:cs typeface="Angsana New" panose="02020603050405020304" pitchFamily="18" charset="-34"/>
              </a:endParaRPr>
            </a:p>
          </p:txBody>
        </p:sp>
        <p:sp>
          <p:nvSpPr>
            <p:cNvPr id="19" name="Text Box 33"/>
            <p:cNvSpPr txBox="1">
              <a:spLocks noChangeArrowheads="1"/>
            </p:cNvSpPr>
            <p:nvPr/>
          </p:nvSpPr>
          <p:spPr bwMode="auto">
            <a:xfrm>
              <a:off x="7373937" y="3020060"/>
              <a:ext cx="334963" cy="827087"/>
            </a:xfrm>
            <a:prstGeom prst="rect">
              <a:avLst/>
            </a:prstGeom>
            <a:noFill/>
            <a:ln>
              <a:noFill/>
            </a:ln>
          </p:spPr>
          <p:txBody>
            <a:bodyPr vert="eaVert" lIns="17998" tIns="35995" rIns="17998" bIns="0"/>
            <a:lstStyle/>
            <a:p>
              <a:pPr algn="just" defTabSz="1171971">
                <a:lnSpc>
                  <a:spcPct val="96000"/>
                </a:lnSpc>
              </a:pPr>
              <a:r>
                <a:rPr lang="en-US" altLang="zh-CN" sz="2400">
                  <a:solidFill>
                    <a:srgbClr val="1F5281"/>
                  </a:solidFill>
                  <a:latin typeface="Times New Roman" panose="02020603050405020304" pitchFamily="18" charset="0"/>
                  <a:ea typeface="宋体" panose="02010600030101010101" pitchFamily="2" charset="-122"/>
                  <a:cs typeface="Angsana New" panose="02020603050405020304" pitchFamily="18" charset="-34"/>
                </a:rPr>
                <a:t>……</a:t>
              </a:r>
              <a:endParaRPr lang="en-US" altLang="zh-CN" sz="2400">
                <a:solidFill>
                  <a:srgbClr val="1F5281"/>
                </a:solidFill>
                <a:cs typeface="Angsana New" panose="02020603050405020304" pitchFamily="18" charset="-34"/>
              </a:endParaRPr>
            </a:p>
          </p:txBody>
        </p:sp>
        <p:sp>
          <p:nvSpPr>
            <p:cNvPr id="20" name="Text Box 34"/>
            <p:cNvSpPr txBox="1">
              <a:spLocks noChangeArrowheads="1"/>
            </p:cNvSpPr>
            <p:nvPr/>
          </p:nvSpPr>
          <p:spPr bwMode="auto">
            <a:xfrm>
              <a:off x="7361237" y="4729797"/>
              <a:ext cx="334963" cy="827088"/>
            </a:xfrm>
            <a:prstGeom prst="rect">
              <a:avLst/>
            </a:prstGeom>
            <a:noFill/>
            <a:ln>
              <a:noFill/>
            </a:ln>
          </p:spPr>
          <p:txBody>
            <a:bodyPr vert="eaVert" lIns="17998" tIns="35995" rIns="17998" bIns="0"/>
            <a:lstStyle/>
            <a:p>
              <a:pPr algn="just" defTabSz="1171971">
                <a:lnSpc>
                  <a:spcPct val="96000"/>
                </a:lnSpc>
              </a:pPr>
              <a:r>
                <a:rPr lang="en-US" altLang="zh-CN" sz="2400">
                  <a:solidFill>
                    <a:srgbClr val="1F5281"/>
                  </a:solidFill>
                  <a:latin typeface="Times New Roman" panose="02020603050405020304" pitchFamily="18" charset="0"/>
                  <a:ea typeface="宋体" panose="02010600030101010101" pitchFamily="2" charset="-122"/>
                  <a:cs typeface="Angsana New" panose="02020603050405020304" pitchFamily="18" charset="-34"/>
                </a:rPr>
                <a:t>……</a:t>
              </a:r>
              <a:endParaRPr lang="en-US" altLang="zh-CN" sz="2400">
                <a:solidFill>
                  <a:srgbClr val="1F5281"/>
                </a:solidFill>
                <a:cs typeface="Angsana New" panose="02020603050405020304" pitchFamily="18" charset="-34"/>
              </a:endParaRPr>
            </a:p>
          </p:txBody>
        </p:sp>
      </p:grpSp>
      <p:sp>
        <p:nvSpPr>
          <p:cNvPr id="21" name="Text Box 28"/>
          <p:cNvSpPr txBox="1">
            <a:spLocks noChangeArrowheads="1"/>
          </p:cNvSpPr>
          <p:nvPr/>
        </p:nvSpPr>
        <p:spPr bwMode="auto">
          <a:xfrm>
            <a:off x="7109649" y="3057027"/>
            <a:ext cx="1593533" cy="1140682"/>
          </a:xfrm>
          <a:prstGeom prst="rect">
            <a:avLst/>
          </a:prstGeom>
          <a:noFill/>
          <a:ln>
            <a:noFill/>
          </a:ln>
        </p:spPr>
        <p:txBody>
          <a:bodyPr lIns="17992" tIns="0" rIns="17992" bIns="0"/>
          <a:lstStyle/>
          <a:p>
            <a:pPr algn="just" defTabSz="1171971">
              <a:lnSpc>
                <a:spcPct val="96000"/>
              </a:lnSpc>
            </a:pPr>
            <a:endParaRPr lang="en-US" altLang="zh-CN" sz="2400" dirty="0">
              <a:solidFill>
                <a:srgbClr val="1F5281"/>
              </a:solidFill>
              <a:cs typeface="Angsana New" panose="02020603050405020304" pitchFamily="18" charset="-34"/>
            </a:endParaRPr>
          </a:p>
        </p:txBody>
      </p:sp>
      <p:sp>
        <p:nvSpPr>
          <p:cNvPr id="22" name="Text Box 32"/>
          <p:cNvSpPr txBox="1">
            <a:spLocks noChangeArrowheads="1"/>
          </p:cNvSpPr>
          <p:nvPr/>
        </p:nvSpPr>
        <p:spPr bwMode="auto">
          <a:xfrm>
            <a:off x="9759908" y="4508935"/>
            <a:ext cx="739774" cy="260256"/>
          </a:xfrm>
          <a:prstGeom prst="rect">
            <a:avLst/>
          </a:prstGeom>
          <a:noFill/>
          <a:ln>
            <a:noFill/>
          </a:ln>
        </p:spPr>
        <p:txBody>
          <a:bodyPr lIns="17992" tIns="0" rIns="17992" bIns="0"/>
          <a:lstStyle/>
          <a:p>
            <a:pPr algn="just" defTabSz="1171971">
              <a:lnSpc>
                <a:spcPct val="96000"/>
              </a:lnSpc>
            </a:pPr>
            <a:r>
              <a:rPr lang="en-US" altLang="zh-CN" sz="2400" i="1" dirty="0">
                <a:solidFill>
                  <a:srgbClr val="285A32"/>
                </a:solidFill>
                <a:latin typeface="Times New Roman" panose="02020603050405020304" pitchFamily="18" charset="0"/>
                <a:ea typeface="宋体" panose="02010600030101010101" pitchFamily="2" charset="-122"/>
                <a:cs typeface="Angsana New" panose="02020603050405020304" pitchFamily="18" charset="-34"/>
              </a:rPr>
              <a:t>H</a:t>
            </a:r>
            <a:r>
              <a:rPr lang="en-US" altLang="zh-CN" sz="2400" dirty="0">
                <a:solidFill>
                  <a:srgbClr val="285A32"/>
                </a:solidFill>
                <a:latin typeface="宋体" panose="02010600030101010101" pitchFamily="2" charset="-122"/>
                <a:ea typeface="宋体" panose="02010600030101010101" pitchFamily="2" charset="-122"/>
                <a:cs typeface="Angsana New" panose="02020603050405020304" pitchFamily="18" charset="-34"/>
              </a:rPr>
              <a:t>(</a:t>
            </a:r>
            <a:r>
              <a:rPr lang="en-US" altLang="zh-CN" sz="2400" i="1" dirty="0" err="1">
                <a:solidFill>
                  <a:srgbClr val="285A32"/>
                </a:solidFill>
                <a:latin typeface="Times New Roman" panose="02020603050405020304" pitchFamily="18" charset="0"/>
                <a:ea typeface="宋体" panose="02010600030101010101" pitchFamily="2" charset="-122"/>
                <a:cs typeface="Angsana New" panose="02020603050405020304" pitchFamily="18" charset="-34"/>
              </a:rPr>
              <a:t>k</a:t>
            </a:r>
            <a:r>
              <a:rPr lang="en-US" altLang="zh-CN" sz="2400" i="1" baseline="-25000" dirty="0" err="1">
                <a:solidFill>
                  <a:srgbClr val="285A32"/>
                </a:solidFill>
                <a:latin typeface="Times New Roman" panose="02020603050405020304" pitchFamily="18" charset="0"/>
                <a:ea typeface="宋体" panose="02010600030101010101" pitchFamily="2" charset="-122"/>
                <a:cs typeface="Angsana New" panose="02020603050405020304" pitchFamily="18" charset="-34"/>
              </a:rPr>
              <a:t>i</a:t>
            </a:r>
            <a:r>
              <a:rPr lang="en-US" altLang="zh-CN" sz="2400" dirty="0">
                <a:solidFill>
                  <a:srgbClr val="285A32"/>
                </a:solidFill>
                <a:latin typeface="宋体" panose="02010600030101010101" pitchFamily="2" charset="-122"/>
                <a:ea typeface="宋体" panose="02010600030101010101" pitchFamily="2" charset="-122"/>
                <a:cs typeface="Angsana New" panose="02020603050405020304" pitchFamily="18" charset="-34"/>
              </a:rPr>
              <a:t>)</a:t>
            </a:r>
            <a:endParaRPr lang="en-US" altLang="zh-CN" sz="2400" dirty="0">
              <a:solidFill>
                <a:srgbClr val="285A32"/>
              </a:solidFill>
              <a:cs typeface="Angsana New" panose="02020603050405020304" pitchFamily="18" charset="-34"/>
            </a:endParaRPr>
          </a:p>
        </p:txBody>
      </p:sp>
      <p:sp>
        <p:nvSpPr>
          <p:cNvPr id="25" name="Line 36"/>
          <p:cNvSpPr>
            <a:spLocks noChangeShapeType="1"/>
          </p:cNvSpPr>
          <p:nvPr/>
        </p:nvSpPr>
        <p:spPr bwMode="auto">
          <a:xfrm>
            <a:off x="7278936" y="4366459"/>
            <a:ext cx="2879725" cy="0"/>
          </a:xfrm>
          <a:prstGeom prst="line">
            <a:avLst/>
          </a:prstGeom>
          <a:noFill/>
          <a:ln w="38100">
            <a:solidFill>
              <a:srgbClr val="285A32"/>
            </a:solidFill>
            <a:round/>
            <a:tailEnd type="stealth" w="lg" len="lg"/>
          </a:ln>
          <a:extLst>
            <a:ext uri="{909E8E84-426E-40DD-AFC4-6F175D3DCCD1}">
              <a14:hiddenFill xmlns:a14="http://schemas.microsoft.com/office/drawing/2010/main">
                <a:noFill/>
              </a14:hiddenFill>
            </a:ext>
          </a:extLst>
        </p:spPr>
        <p:txBody>
          <a:bodyPr lIns="91406" tIns="45703" rIns="91406" bIns="45703"/>
          <a:lstStyle/>
          <a:p>
            <a:pPr defTabSz="1171971"/>
            <a:endParaRPr lang="zh-CN" altLang="en-US" sz="2300">
              <a:solidFill>
                <a:srgbClr val="1F5281"/>
              </a:solidFill>
            </a:endParaRPr>
          </a:p>
        </p:txBody>
      </p:sp>
      <p:sp>
        <p:nvSpPr>
          <p:cNvPr id="4" name="下箭头 3"/>
          <p:cNvSpPr/>
          <p:nvPr/>
        </p:nvSpPr>
        <p:spPr>
          <a:xfrm>
            <a:off x="1776230" y="4442239"/>
            <a:ext cx="288069" cy="7204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defTabSz="1171971"/>
            <a:endParaRPr lang="zh-CN" altLang="en-US" sz="2300">
              <a:solidFill>
                <a:srgbClr val="FFFFFF"/>
              </a:solidFill>
            </a:endParaRPr>
          </a:p>
        </p:txBody>
      </p:sp>
      <p:sp>
        <p:nvSpPr>
          <p:cNvPr id="6" name="文本框 5"/>
          <p:cNvSpPr txBox="1"/>
          <p:nvPr/>
        </p:nvSpPr>
        <p:spPr>
          <a:xfrm>
            <a:off x="11636173" y="4080277"/>
            <a:ext cx="538540" cy="977156"/>
          </a:xfrm>
          <a:prstGeom prst="rect">
            <a:avLst/>
          </a:prstGeom>
          <a:solidFill>
            <a:srgbClr val="30A383"/>
          </a:solidFill>
        </p:spPr>
        <p:txBody>
          <a:bodyPr vert="eaVert" wrap="none" lIns="91406" tIns="45703" rIns="91406" bIns="45703" rtlCol="0">
            <a:spAutoFit/>
          </a:bodyPr>
          <a:lstStyle/>
          <a:p>
            <a:pPr defTabSz="1171971"/>
            <a:r>
              <a:rPr lang="zh-CN" altLang="en-US" sz="2300" dirty="0" smtClean="0">
                <a:solidFill>
                  <a:srgbClr val="FFFFFF"/>
                </a:solidFill>
              </a:rPr>
              <a:t>散列表</a:t>
            </a:r>
            <a:endParaRPr lang="zh-CN" altLang="en-US" sz="2300" dirty="0">
              <a:solidFill>
                <a:srgbClr val="FFFFFF"/>
              </a:solidFill>
            </a:endParaRPr>
          </a:p>
        </p:txBody>
      </p:sp>
      <p:sp>
        <p:nvSpPr>
          <p:cNvPr id="28" name="矩形标注 27"/>
          <p:cNvSpPr/>
          <p:nvPr/>
        </p:nvSpPr>
        <p:spPr>
          <a:xfrm>
            <a:off x="8472581" y="4929599"/>
            <a:ext cx="1368329" cy="612506"/>
          </a:xfrm>
          <a:prstGeom prst="wedgeRectCallout">
            <a:avLst>
              <a:gd name="adj1" fmla="val 46908"/>
              <a:gd name="adj2" fmla="val -70498"/>
            </a:avLst>
          </a:prstGeom>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defTabSz="1171971"/>
            <a:r>
              <a:rPr lang="zh-CN" altLang="en-US" sz="2300" dirty="0">
                <a:solidFill>
                  <a:srgbClr val="FFFFFF"/>
                </a:solidFill>
              </a:rPr>
              <a:t>散</a:t>
            </a:r>
            <a:r>
              <a:rPr lang="zh-CN" altLang="en-US" sz="2300" dirty="0" smtClean="0">
                <a:solidFill>
                  <a:srgbClr val="FFFFFF"/>
                </a:solidFill>
              </a:rPr>
              <a:t>列地址</a:t>
            </a:r>
            <a:endParaRPr lang="zh-CN" altLang="en-US" sz="2300" dirty="0">
              <a:solidFill>
                <a:srgbClr val="FFFFFF"/>
              </a:solidFill>
            </a:endParaRPr>
          </a:p>
        </p:txBody>
      </p:sp>
      <p:sp>
        <p:nvSpPr>
          <p:cNvPr id="29" name="Text Box 35"/>
          <p:cNvSpPr txBox="1">
            <a:spLocks noChangeArrowheads="1"/>
          </p:cNvSpPr>
          <p:nvPr/>
        </p:nvSpPr>
        <p:spPr bwMode="auto">
          <a:xfrm>
            <a:off x="7320302" y="3854317"/>
            <a:ext cx="2838366" cy="446242"/>
          </a:xfrm>
          <a:prstGeom prst="rect">
            <a:avLst/>
          </a:prstGeom>
          <a:solidFill>
            <a:srgbClr val="30A383"/>
          </a:solidFill>
          <a:ln>
            <a:noFill/>
          </a:ln>
        </p:spPr>
        <p:txBody>
          <a:bodyPr lIns="17992" tIns="0" rIns="17992" bIns="0"/>
          <a:lstStyle/>
          <a:p>
            <a:pPr defTabSz="1171971">
              <a:lnSpc>
                <a:spcPct val="96000"/>
              </a:lnSpc>
            </a:pPr>
            <a:r>
              <a:rPr lang="zh-CN" altLang="en-US" sz="2900" dirty="0">
                <a:solidFill>
                  <a:srgbClr val="FFFFFF"/>
                </a:solidFill>
                <a:latin typeface="Times New Roman" panose="02020603050405020304" pitchFamily="18" charset="0"/>
                <a:ea typeface="宋体" panose="02010600030101010101" pitchFamily="2" charset="-122"/>
                <a:cs typeface="Angsana New" panose="02020603050405020304" pitchFamily="18" charset="-34"/>
              </a:rPr>
              <a:t>    </a:t>
            </a:r>
            <a:r>
              <a:rPr lang="zh-CN" altLang="en-US" sz="2300" dirty="0" smtClean="0">
                <a:solidFill>
                  <a:srgbClr val="FFFFFF"/>
                </a:solidFill>
              </a:rPr>
              <a:t>哈希</a:t>
            </a:r>
            <a:r>
              <a:rPr lang="zh-CN" altLang="en-US" sz="2300" dirty="0">
                <a:solidFill>
                  <a:srgbClr val="FFFFFF"/>
                </a:solidFill>
              </a:rPr>
              <a:t>函数</a:t>
            </a:r>
            <a:r>
              <a:rPr lang="en-US" altLang="zh-CN" sz="2300" dirty="0" smtClean="0">
                <a:solidFill>
                  <a:srgbClr val="FFFFFF"/>
                </a:solidFill>
              </a:rPr>
              <a:t>H(key)</a:t>
            </a:r>
            <a:endParaRPr lang="en-US" altLang="zh-CN" sz="2300" dirty="0">
              <a:solidFill>
                <a:srgbClr val="FFFFFF"/>
              </a:solidFill>
            </a:endParaRPr>
          </a:p>
        </p:txBody>
      </p:sp>
      <p:sp>
        <p:nvSpPr>
          <p:cNvPr id="39" name="Line 30"/>
          <p:cNvSpPr>
            <a:spLocks noChangeShapeType="1"/>
          </p:cNvSpPr>
          <p:nvPr/>
        </p:nvSpPr>
        <p:spPr bwMode="auto">
          <a:xfrm>
            <a:off x="10458149" y="4434649"/>
            <a:ext cx="1168400" cy="1588"/>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91406" tIns="45703" rIns="91406" bIns="45703"/>
          <a:lstStyle/>
          <a:p>
            <a:pPr defTabSz="1171971"/>
            <a:endParaRPr lang="zh-CN" altLang="en-US" sz="2300" dirty="0">
              <a:solidFill>
                <a:srgbClr val="1F5281"/>
              </a:solidFill>
            </a:endParaRPr>
          </a:p>
        </p:txBody>
      </p:sp>
      <p:sp>
        <p:nvSpPr>
          <p:cNvPr id="40" name="Line 31"/>
          <p:cNvSpPr>
            <a:spLocks noChangeShapeType="1"/>
          </p:cNvSpPr>
          <p:nvPr/>
        </p:nvSpPr>
        <p:spPr bwMode="auto">
          <a:xfrm>
            <a:off x="10458149" y="4861216"/>
            <a:ext cx="1168400" cy="1588"/>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91406" tIns="45703" rIns="91406" bIns="45703"/>
          <a:lstStyle/>
          <a:p>
            <a:pPr defTabSz="1171971"/>
            <a:endParaRPr lang="zh-CN" altLang="en-US" sz="2300">
              <a:solidFill>
                <a:srgbClr val="1F5281"/>
              </a:solidFill>
            </a:endParaRPr>
          </a:p>
        </p:txBody>
      </p:sp>
      <p:sp>
        <p:nvSpPr>
          <p:cNvPr id="41" name="矩形 40"/>
          <p:cNvSpPr/>
          <p:nvPr/>
        </p:nvSpPr>
        <p:spPr>
          <a:xfrm>
            <a:off x="10881829" y="4366168"/>
            <a:ext cx="362578" cy="461524"/>
          </a:xfrm>
          <a:prstGeom prst="rect">
            <a:avLst/>
          </a:prstGeom>
        </p:spPr>
        <p:txBody>
          <a:bodyPr wrap="none" lIns="91406" tIns="45703" rIns="91406" bIns="45703">
            <a:spAutoFit/>
          </a:bodyPr>
          <a:lstStyle/>
          <a:p>
            <a:pPr algn="just" defTabSz="1171971"/>
            <a:r>
              <a:rPr lang="en-US" altLang="zh-CN" sz="2400" i="1" dirty="0" err="1">
                <a:solidFill>
                  <a:srgbClr val="1F5281"/>
                </a:solidFill>
                <a:latin typeface="Times New Roman" panose="02020603050405020304" pitchFamily="18" charset="0"/>
                <a:ea typeface="宋体" panose="02010600030101010101" pitchFamily="2" charset="-122"/>
                <a:cs typeface="Angsana New" panose="02020603050405020304" pitchFamily="18" charset="-34"/>
              </a:rPr>
              <a:t>r</a:t>
            </a:r>
            <a:r>
              <a:rPr lang="en-US" altLang="zh-CN" sz="2400" i="1" baseline="-25000" dirty="0" err="1">
                <a:solidFill>
                  <a:srgbClr val="1F5281"/>
                </a:solidFill>
                <a:latin typeface="Times New Roman" panose="02020603050405020304" pitchFamily="18" charset="0"/>
                <a:ea typeface="宋体" panose="02010600030101010101" pitchFamily="2" charset="-122"/>
                <a:cs typeface="Angsana New" panose="02020603050405020304" pitchFamily="18" charset="-34"/>
              </a:rPr>
              <a:t>i</a:t>
            </a:r>
            <a:endParaRPr lang="en-US" altLang="zh-CN" sz="2400" dirty="0">
              <a:solidFill>
                <a:srgbClr val="1F5281"/>
              </a:solidFill>
              <a:cs typeface="Angsana New" panose="02020603050405020304" pitchFamily="18" charset="-34"/>
            </a:endParaRPr>
          </a:p>
        </p:txBody>
      </p:sp>
      <p:sp>
        <p:nvSpPr>
          <p:cNvPr id="42" name="文本框 41"/>
          <p:cNvSpPr txBox="1"/>
          <p:nvPr/>
        </p:nvSpPr>
        <p:spPr>
          <a:xfrm>
            <a:off x="5620462" y="6123911"/>
            <a:ext cx="1255566" cy="446139"/>
          </a:xfrm>
          <a:prstGeom prst="rect">
            <a:avLst/>
          </a:prstGeom>
          <a:noFill/>
        </p:spPr>
        <p:txBody>
          <a:bodyPr wrap="none" lIns="91406" tIns="45703" rIns="91406" bIns="45703" rtlCol="0">
            <a:spAutoFit/>
          </a:bodyPr>
          <a:lstStyle/>
          <a:p>
            <a:pPr defTabSz="1171971"/>
            <a:r>
              <a:rPr lang="en-US" altLang="zh-CN" sz="2300" dirty="0" smtClean="0">
                <a:solidFill>
                  <a:srgbClr val="FF0000"/>
                </a:solidFill>
              </a:rPr>
              <a:t>n</a:t>
            </a:r>
            <a:r>
              <a:rPr lang="zh-CN" altLang="en-US" sz="2300" dirty="0" smtClean="0">
                <a:solidFill>
                  <a:srgbClr val="FF0000"/>
                </a:solidFill>
              </a:rPr>
              <a:t>个记录</a:t>
            </a:r>
            <a:endParaRPr lang="zh-CN" altLang="en-US" sz="2300" dirty="0">
              <a:solidFill>
                <a:srgbClr val="FF0000"/>
              </a:solidFill>
            </a:endParaRPr>
          </a:p>
        </p:txBody>
      </p:sp>
      <p:sp>
        <p:nvSpPr>
          <p:cNvPr id="43" name="文本框 42"/>
          <p:cNvSpPr txBox="1"/>
          <p:nvPr/>
        </p:nvSpPr>
        <p:spPr>
          <a:xfrm>
            <a:off x="10043939" y="2308862"/>
            <a:ext cx="2181939" cy="800185"/>
          </a:xfrm>
          <a:prstGeom prst="rect">
            <a:avLst/>
          </a:prstGeom>
          <a:noFill/>
        </p:spPr>
        <p:txBody>
          <a:bodyPr wrap="none" lIns="91406" tIns="45703" rIns="91406" bIns="45703" rtlCol="0">
            <a:spAutoFit/>
          </a:bodyPr>
          <a:lstStyle/>
          <a:p>
            <a:pPr defTabSz="1171971"/>
            <a:r>
              <a:rPr lang="zh-CN" altLang="en-US" sz="2300" dirty="0" smtClean="0">
                <a:solidFill>
                  <a:srgbClr val="FF0000"/>
                </a:solidFill>
              </a:rPr>
              <a:t>容量为</a:t>
            </a:r>
            <a:r>
              <a:rPr lang="en-US" altLang="zh-CN" sz="2300" dirty="0" smtClean="0">
                <a:solidFill>
                  <a:srgbClr val="FF0000"/>
                </a:solidFill>
              </a:rPr>
              <a:t>m</a:t>
            </a:r>
          </a:p>
          <a:p>
            <a:pPr defTabSz="1171971"/>
            <a:r>
              <a:rPr lang="en-US" altLang="zh-CN" sz="2300" dirty="0" smtClean="0">
                <a:solidFill>
                  <a:srgbClr val="FF0000"/>
                </a:solidFill>
              </a:rPr>
              <a:t>m</a:t>
            </a:r>
            <a:r>
              <a:rPr lang="zh-CN" altLang="en-US" sz="2300" dirty="0" smtClean="0">
                <a:solidFill>
                  <a:srgbClr val="FF0000"/>
                </a:solidFill>
              </a:rPr>
              <a:t>个</a:t>
            </a:r>
            <a:r>
              <a:rPr lang="zh-CN" altLang="en-US" sz="2300" dirty="0" smtClean="0">
                <a:solidFill>
                  <a:srgbClr val="000000"/>
                </a:solidFill>
              </a:rPr>
              <a:t>槽（</a:t>
            </a:r>
            <a:r>
              <a:rPr lang="en-US" altLang="zh-CN" sz="2300" dirty="0" smtClean="0">
                <a:solidFill>
                  <a:srgbClr val="000000"/>
                </a:solidFill>
              </a:rPr>
              <a:t>slot</a:t>
            </a:r>
            <a:r>
              <a:rPr lang="zh-CN" altLang="en-US" sz="2300" dirty="0" smtClean="0">
                <a:solidFill>
                  <a:srgbClr val="FF0000"/>
                </a:solidFill>
              </a:rPr>
              <a:t>）</a:t>
            </a:r>
            <a:endParaRPr lang="zh-CN" altLang="en-US" sz="2300" dirty="0">
              <a:solidFill>
                <a:srgbClr val="FF0000"/>
              </a:solidFill>
            </a:endParaRPr>
          </a:p>
        </p:txBody>
      </p:sp>
      <p:sp>
        <p:nvSpPr>
          <p:cNvPr id="27" name="Oval 38"/>
          <p:cNvSpPr>
            <a:spLocks noChangeArrowheads="1"/>
          </p:cNvSpPr>
          <p:nvPr/>
        </p:nvSpPr>
        <p:spPr bwMode="auto">
          <a:xfrm>
            <a:off x="6248281" y="4438495"/>
            <a:ext cx="402588" cy="431844"/>
          </a:xfrm>
          <a:prstGeom prst="ellipse">
            <a:avLst/>
          </a:prstGeom>
          <a:noFill/>
          <a:ln w="28575">
            <a:solidFill>
              <a:srgbClr val="285A32"/>
            </a:solidFill>
            <a:round/>
          </a:ln>
          <a:effectLst/>
        </p:spPr>
        <p:txBody>
          <a:bodyPr wrap="none" lIns="0" tIns="0" rIns="0" bIns="0" anchor="ctr">
            <a:noAutofit/>
          </a:bodyPr>
          <a:lstStyle/>
          <a:p>
            <a:pPr algn="ctr" defTabSz="1171971"/>
            <a:r>
              <a:rPr lang="en-US" altLang="zh-CN" sz="2400" i="1" dirty="0" err="1">
                <a:solidFill>
                  <a:srgbClr val="1F5281"/>
                </a:solidFill>
                <a:latin typeface="Times New Roman" panose="02020603050405020304" pitchFamily="18" charset="0"/>
                <a:ea typeface="宋体" panose="02010600030101010101" pitchFamily="2" charset="-122"/>
                <a:cs typeface="Angsana New" panose="02020603050405020304" pitchFamily="18" charset="-34"/>
              </a:rPr>
              <a:t>k</a:t>
            </a:r>
            <a:r>
              <a:rPr lang="en-US" altLang="zh-CN" sz="2400" i="1" baseline="-25000" dirty="0" err="1">
                <a:solidFill>
                  <a:srgbClr val="1F5281"/>
                </a:solidFill>
                <a:latin typeface="Times New Roman" panose="02020603050405020304" pitchFamily="18" charset="0"/>
                <a:ea typeface="宋体" panose="02010600030101010101" pitchFamily="2" charset="-122"/>
                <a:cs typeface="Angsana New" panose="02020603050405020304" pitchFamily="18" charset="-34"/>
              </a:rPr>
              <a:t>i</a:t>
            </a:r>
            <a:endParaRPr lang="en-US" altLang="zh-CN" sz="2400" dirty="0">
              <a:solidFill>
                <a:srgbClr val="1F5281"/>
              </a:solidFill>
              <a:cs typeface="Angsana New" panose="02020603050405020304" pitchFamily="18" charset="-34"/>
            </a:endParaRPr>
          </a:p>
        </p:txBody>
      </p:sp>
    </p:spTree>
    <p:extLst>
      <p:ext uri="{BB962C8B-B14F-4D97-AF65-F5344CB8AC3E}">
        <p14:creationId xmlns:p14="http://schemas.microsoft.com/office/powerpoint/2010/main" val="221481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2" grpId="0"/>
      <p:bldP spid="25" grpId="0" animBg="1"/>
      <p:bldP spid="4" grpId="0" animBg="1"/>
      <p:bldP spid="6" grpId="0" animBg="1"/>
      <p:bldP spid="28" grpId="0" animBg="1"/>
      <p:bldP spid="29" grpId="0" animBg="1"/>
      <p:bldP spid="39" grpId="0" animBg="1"/>
      <p:bldP spid="40" grpId="0" animBg="1"/>
      <p:bldP spid="41" grpId="0"/>
      <p:bldP spid="42" grpId="0"/>
      <p:bldP spid="43" grpId="0"/>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均匀的哈希函数可以降低冲突产生的概率，但冲突</a:t>
            </a:r>
            <a:r>
              <a:rPr lang="zh-CN" altLang="zh-CN" dirty="0" smtClean="0"/>
              <a:t>不能</a:t>
            </a:r>
            <a:r>
              <a:rPr lang="zh-CN" altLang="zh-CN" dirty="0"/>
              <a:t>绝对避免</a:t>
            </a:r>
            <a:r>
              <a:rPr lang="zh-CN" altLang="zh-CN" dirty="0" smtClean="0"/>
              <a:t>。</a:t>
            </a:r>
            <a:endParaRPr lang="en-US" altLang="zh-CN" dirty="0" smtClean="0"/>
          </a:p>
          <a:p>
            <a:r>
              <a:rPr lang="zh-CN" altLang="zh-CN" dirty="0" smtClean="0"/>
              <a:t>冲突</a:t>
            </a:r>
            <a:r>
              <a:rPr lang="zh-CN" altLang="zh-CN" dirty="0"/>
              <a:t>解决</a:t>
            </a:r>
            <a:r>
              <a:rPr lang="zh-CN" altLang="zh-CN" dirty="0" smtClean="0"/>
              <a:t>方法</a:t>
            </a:r>
            <a:endParaRPr lang="en-US" altLang="zh-CN" dirty="0" smtClean="0"/>
          </a:p>
          <a:p>
            <a:pPr lvl="1"/>
            <a:r>
              <a:rPr lang="en-US" altLang="zh-CN" b="1" dirty="0" smtClean="0"/>
              <a:t>1</a:t>
            </a:r>
            <a:r>
              <a:rPr lang="zh-CN" altLang="en-US" b="1" dirty="0" smtClean="0"/>
              <a:t>、</a:t>
            </a:r>
            <a:r>
              <a:rPr lang="zh-CN" altLang="zh-CN" b="1" dirty="0" smtClean="0"/>
              <a:t>开放</a:t>
            </a:r>
            <a:r>
              <a:rPr lang="zh-CN" altLang="zh-CN" b="1" dirty="0"/>
              <a:t>定址</a:t>
            </a:r>
            <a:r>
              <a:rPr lang="zh-CN" altLang="zh-CN" b="1" dirty="0" smtClean="0"/>
              <a:t>法</a:t>
            </a:r>
            <a:r>
              <a:rPr lang="en-US" altLang="zh-CN" b="1" dirty="0" smtClean="0"/>
              <a:t>(open addressing)</a:t>
            </a:r>
          </a:p>
          <a:p>
            <a:pPr lvl="1"/>
            <a:r>
              <a:rPr lang="en-US" altLang="zh-CN" b="1" dirty="0" smtClean="0"/>
              <a:t>2</a:t>
            </a:r>
            <a:r>
              <a:rPr lang="zh-CN" altLang="en-US" b="1" dirty="0" smtClean="0"/>
              <a:t>、</a:t>
            </a:r>
            <a:r>
              <a:rPr lang="zh-CN" altLang="zh-CN" b="1" dirty="0" smtClean="0"/>
              <a:t>链表法</a:t>
            </a:r>
            <a:r>
              <a:rPr lang="en-US" altLang="zh-CN" b="1" dirty="0" smtClean="0"/>
              <a:t>(chaining)</a:t>
            </a:r>
            <a:endParaRPr lang="zh-CN" altLang="en-US" dirty="0"/>
          </a:p>
        </p:txBody>
      </p:sp>
      <p:sp>
        <p:nvSpPr>
          <p:cNvPr id="3" name="标题 2"/>
          <p:cNvSpPr>
            <a:spLocks noGrp="1"/>
          </p:cNvSpPr>
          <p:nvPr>
            <p:ph type="title"/>
          </p:nvPr>
        </p:nvSpPr>
        <p:spPr/>
        <p:txBody>
          <a:bodyPr>
            <a:normAutofit fontScale="90000"/>
          </a:bodyPr>
          <a:lstStyle/>
          <a:p>
            <a:r>
              <a:rPr lang="zh-CN" altLang="zh-CN" b="1"/>
              <a:t>解决冲突的</a:t>
            </a:r>
            <a:r>
              <a:rPr lang="zh-CN" altLang="zh-CN" b="1" smtClean="0"/>
              <a:t>方法</a:t>
            </a:r>
            <a:endParaRPr lang="zh-CN" altLang="en-US"/>
          </a:p>
        </p:txBody>
      </p:sp>
    </p:spTree>
    <p:extLst>
      <p:ext uri="{BB962C8B-B14F-4D97-AF65-F5344CB8AC3E}">
        <p14:creationId xmlns:p14="http://schemas.microsoft.com/office/powerpoint/2010/main" val="385210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zh-CN" dirty="0"/>
              <a:t>用</a:t>
            </a:r>
            <a:r>
              <a:rPr lang="zh-CN" altLang="zh-CN" dirty="0">
                <a:solidFill>
                  <a:srgbClr val="FF0000"/>
                </a:solidFill>
              </a:rPr>
              <a:t>开放定址法</a:t>
            </a:r>
            <a:r>
              <a:rPr lang="zh-CN" altLang="zh-CN" dirty="0"/>
              <a:t>（</a:t>
            </a:r>
            <a:r>
              <a:rPr lang="en-US" altLang="zh-CN" dirty="0"/>
              <a:t>open addressing</a:t>
            </a:r>
            <a:r>
              <a:rPr lang="zh-CN" altLang="zh-CN" dirty="0"/>
              <a:t>）处理冲突的散列表称为</a:t>
            </a:r>
            <a:r>
              <a:rPr lang="zh-CN" altLang="zh-CN" dirty="0">
                <a:solidFill>
                  <a:srgbClr val="FF0000"/>
                </a:solidFill>
              </a:rPr>
              <a:t>闭散列表</a:t>
            </a:r>
            <a:r>
              <a:rPr lang="zh-CN" altLang="zh-CN" dirty="0"/>
              <a:t>，是一个稀疏顺序表</a:t>
            </a:r>
            <a:r>
              <a:rPr lang="zh-CN" altLang="zh-CN" dirty="0" smtClean="0"/>
              <a:t>。</a:t>
            </a:r>
            <a:endParaRPr lang="en-US" altLang="zh-CN" dirty="0" smtClean="0"/>
          </a:p>
          <a:p>
            <a:r>
              <a:rPr lang="zh-CN" altLang="zh-CN" dirty="0" smtClean="0"/>
              <a:t>在</a:t>
            </a:r>
            <a:r>
              <a:rPr lang="zh-CN" altLang="zh-CN" dirty="0"/>
              <a:t>发生冲突时，生成一个</a:t>
            </a:r>
            <a:r>
              <a:rPr lang="zh-CN" altLang="zh-CN" dirty="0">
                <a:solidFill>
                  <a:srgbClr val="FF0000"/>
                </a:solidFill>
              </a:rPr>
              <a:t>地址序列</a:t>
            </a:r>
            <a:r>
              <a:rPr lang="zh-CN" altLang="zh-CN" dirty="0"/>
              <a:t>，按照这个地址序列逐个探测，当找到一个空位置时，将发生冲突的关键字对应记录存储在该位置</a:t>
            </a:r>
            <a:r>
              <a:rPr lang="zh-CN" altLang="zh-CN" dirty="0" smtClean="0"/>
              <a:t>。</a:t>
            </a:r>
            <a:endParaRPr lang="en-US" altLang="zh-CN" dirty="0" smtClean="0"/>
          </a:p>
          <a:p>
            <a:r>
              <a:rPr lang="zh-CN" altLang="zh-CN" dirty="0"/>
              <a:t>如关键字</a:t>
            </a:r>
            <a:r>
              <a:rPr lang="en-US" altLang="zh-CN" dirty="0"/>
              <a:t>key</a:t>
            </a:r>
            <a:r>
              <a:rPr lang="zh-CN" altLang="zh-CN" dirty="0"/>
              <a:t>在地址</a:t>
            </a:r>
            <a:r>
              <a:rPr lang="en-US" altLang="zh-CN" dirty="0"/>
              <a:t>H(key)</a:t>
            </a:r>
            <a:r>
              <a:rPr lang="zh-CN" altLang="zh-CN" dirty="0"/>
              <a:t>处产生了冲突，则地址探测序列</a:t>
            </a:r>
            <a:r>
              <a:rPr lang="zh-CN" altLang="zh-CN" dirty="0" smtClean="0"/>
              <a:t>：</a:t>
            </a:r>
            <a:endParaRPr lang="en-US" altLang="zh-CN" dirty="0" smtClean="0"/>
          </a:p>
          <a:p>
            <a:pPr lvl="1"/>
            <a:r>
              <a:rPr lang="en-US" altLang="zh-CN" dirty="0" smtClean="0"/>
              <a:t>H</a:t>
            </a:r>
            <a:r>
              <a:rPr lang="en-US" altLang="zh-CN" baseline="-25000" dirty="0" smtClean="0"/>
              <a:t>i </a:t>
            </a:r>
            <a:r>
              <a:rPr lang="en-US" altLang="zh-CN" dirty="0" smtClean="0"/>
              <a:t>= (</a:t>
            </a:r>
            <a:r>
              <a:rPr lang="en-US" altLang="zh-CN" dirty="0"/>
              <a:t>H(key</a:t>
            </a:r>
            <a:r>
              <a:rPr lang="en-US" altLang="zh-CN" dirty="0" smtClean="0"/>
              <a:t>) + </a:t>
            </a:r>
            <a:r>
              <a:rPr lang="en-US" altLang="zh-CN" dirty="0" smtClean="0">
                <a:solidFill>
                  <a:srgbClr val="FF0000"/>
                </a:solidFill>
              </a:rPr>
              <a:t>d</a:t>
            </a:r>
            <a:r>
              <a:rPr lang="en-US" altLang="zh-CN" baseline="-25000" dirty="0" smtClean="0">
                <a:solidFill>
                  <a:srgbClr val="FF0000"/>
                </a:solidFill>
              </a:rPr>
              <a:t>i</a:t>
            </a:r>
            <a:r>
              <a:rPr lang="en-US" altLang="zh-CN" dirty="0"/>
              <a:t>) % m    </a:t>
            </a:r>
            <a:r>
              <a:rPr lang="zh-CN" altLang="zh-CN" dirty="0"/>
              <a:t>（</a:t>
            </a:r>
            <a:r>
              <a:rPr lang="en-US" altLang="zh-CN" dirty="0"/>
              <a:t>i=1, 2, …, </a:t>
            </a:r>
            <a:r>
              <a:rPr lang="en-US" altLang="zh-CN" dirty="0" smtClean="0"/>
              <a:t>j</a:t>
            </a:r>
            <a:r>
              <a:rPr lang="zh-CN" altLang="zh-CN" dirty="0" smtClean="0"/>
              <a:t>（</a:t>
            </a:r>
            <a:r>
              <a:rPr lang="en-US" altLang="zh-CN" dirty="0" smtClean="0"/>
              <a:t>j&lt;m</a:t>
            </a:r>
            <a:r>
              <a:rPr lang="zh-CN" altLang="zh-CN" dirty="0" smtClean="0"/>
              <a:t>））</a:t>
            </a:r>
            <a:endParaRPr lang="en-US" altLang="zh-CN" dirty="0" smtClean="0"/>
          </a:p>
          <a:p>
            <a:pPr lvl="1"/>
            <a:r>
              <a:rPr lang="en-US" altLang="zh-CN" dirty="0" smtClean="0"/>
              <a:t>	</a:t>
            </a:r>
            <a:r>
              <a:rPr lang="zh-CN" altLang="zh-CN" dirty="0" smtClean="0"/>
              <a:t>其中</a:t>
            </a:r>
            <a:r>
              <a:rPr lang="en-US" altLang="zh-CN" dirty="0"/>
              <a:t>m</a:t>
            </a:r>
            <a:r>
              <a:rPr lang="zh-CN" altLang="zh-CN" dirty="0"/>
              <a:t>为哈希表的表长，</a:t>
            </a:r>
            <a:r>
              <a:rPr lang="en-US" altLang="zh-CN" dirty="0">
                <a:solidFill>
                  <a:srgbClr val="FF0000"/>
                </a:solidFill>
              </a:rPr>
              <a:t>d</a:t>
            </a:r>
            <a:r>
              <a:rPr lang="en-US" altLang="zh-CN" baseline="-25000" dirty="0">
                <a:solidFill>
                  <a:srgbClr val="FF0000"/>
                </a:solidFill>
              </a:rPr>
              <a:t>i</a:t>
            </a:r>
            <a:r>
              <a:rPr lang="zh-CN" altLang="zh-CN" dirty="0"/>
              <a:t>为地址增量</a:t>
            </a:r>
            <a:r>
              <a:rPr lang="zh-CN" altLang="zh-CN" dirty="0" smtClean="0"/>
              <a:t>。</a:t>
            </a:r>
            <a:endParaRPr lang="en-US" altLang="zh-CN" dirty="0" smtClean="0"/>
          </a:p>
          <a:p>
            <a:pPr lvl="1"/>
            <a:r>
              <a:rPr lang="zh-CN" altLang="zh-CN" dirty="0" smtClean="0">
                <a:solidFill>
                  <a:srgbClr val="FF0000"/>
                </a:solidFill>
              </a:rPr>
              <a:t>地址</a:t>
            </a:r>
            <a:r>
              <a:rPr lang="zh-CN" altLang="zh-CN" dirty="0">
                <a:solidFill>
                  <a:srgbClr val="FF0000"/>
                </a:solidFill>
              </a:rPr>
              <a:t>增量的</a:t>
            </a:r>
            <a:r>
              <a:rPr lang="zh-CN" altLang="zh-CN" dirty="0" smtClean="0">
                <a:solidFill>
                  <a:srgbClr val="FF0000"/>
                </a:solidFill>
              </a:rPr>
              <a:t>不同取法</a:t>
            </a:r>
            <a:r>
              <a:rPr lang="zh-CN" altLang="zh-CN" dirty="0"/>
              <a:t>，</a:t>
            </a:r>
            <a:r>
              <a:rPr lang="zh-CN" altLang="zh-CN" dirty="0">
                <a:solidFill>
                  <a:srgbClr val="FF0000"/>
                </a:solidFill>
              </a:rPr>
              <a:t>对应于不同的冲突解决方法</a:t>
            </a:r>
            <a:r>
              <a:rPr lang="zh-CN" altLang="zh-CN" dirty="0"/>
              <a:t>。</a:t>
            </a:r>
          </a:p>
          <a:p>
            <a:endParaRPr lang="zh-CN" altLang="en-US" dirty="0"/>
          </a:p>
        </p:txBody>
      </p:sp>
      <p:sp>
        <p:nvSpPr>
          <p:cNvPr id="3" name="标题 2"/>
          <p:cNvSpPr>
            <a:spLocks noGrp="1"/>
          </p:cNvSpPr>
          <p:nvPr>
            <p:ph type="title"/>
          </p:nvPr>
        </p:nvSpPr>
        <p:spPr/>
        <p:txBody>
          <a:bodyPr>
            <a:normAutofit fontScale="90000"/>
          </a:bodyPr>
          <a:lstStyle/>
          <a:p>
            <a:r>
              <a:rPr lang="zh-CN" altLang="en-US"/>
              <a:t>开放定址法</a:t>
            </a:r>
          </a:p>
        </p:txBody>
      </p:sp>
    </p:spTree>
    <p:extLst>
      <p:ext uri="{BB962C8B-B14F-4D97-AF65-F5344CB8AC3E}">
        <p14:creationId xmlns:p14="http://schemas.microsoft.com/office/powerpoint/2010/main" val="411811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5" name="Rectangle 3"/>
          <p:cNvSpPr>
            <a:spLocks noGrp="1" noChangeArrowheads="1"/>
          </p:cNvSpPr>
          <p:nvPr>
            <p:ph type="body" sz="quarter" idx="10"/>
          </p:nvPr>
        </p:nvSpPr>
        <p:spPr>
          <a:xfrm>
            <a:off x="1630922" y="1637929"/>
            <a:ext cx="6841651" cy="4867072"/>
          </a:xfrm>
        </p:spPr>
        <p:txBody>
          <a:bodyPr rtlCol="0">
            <a:normAutofit lnSpcReduction="10000"/>
          </a:bodyPr>
          <a:lstStyle/>
          <a:p>
            <a:pPr algn="l" fontAlgn="t">
              <a:lnSpc>
                <a:spcPct val="130000"/>
              </a:lnSpc>
              <a:spcAft>
                <a:spcPts val="0"/>
              </a:spcAft>
              <a:buNone/>
              <a:defRPr/>
            </a:pPr>
            <a:r>
              <a:rPr lang="en-US" altLang="zh-CN" sz="2800" dirty="0" smtClean="0">
                <a:ea typeface="楷体_GB2312" pitchFamily="49" charset="-122"/>
              </a:rPr>
              <a:t>1) </a:t>
            </a:r>
            <a:r>
              <a:rPr lang="zh-CN" altLang="en-US" sz="2800" dirty="0" smtClean="0">
                <a:ea typeface="楷体_GB2312" pitchFamily="49" charset="-122"/>
              </a:rPr>
              <a:t>线性探测法 </a:t>
            </a:r>
            <a:r>
              <a:rPr lang="en-US" altLang="zh-CN" sz="2800" dirty="0" smtClean="0">
                <a:solidFill>
                  <a:srgbClr val="FF0000"/>
                </a:solidFill>
                <a:ea typeface="楷体_GB2312" pitchFamily="49" charset="-122"/>
              </a:rPr>
              <a:t>Linear </a:t>
            </a:r>
            <a:r>
              <a:rPr lang="en-US" altLang="zh-CN" sz="2800" dirty="0">
                <a:solidFill>
                  <a:srgbClr val="FF0000"/>
                </a:solidFill>
                <a:ea typeface="楷体_GB2312" pitchFamily="49" charset="-122"/>
              </a:rPr>
              <a:t>probing</a:t>
            </a:r>
            <a:r>
              <a:rPr lang="zh-CN" altLang="en-US" sz="2800" dirty="0" smtClean="0">
                <a:ea typeface="楷体_GB2312" pitchFamily="49" charset="-122"/>
              </a:rPr>
              <a:t/>
            </a:r>
            <a:br>
              <a:rPr lang="zh-CN" altLang="en-US" sz="2800" dirty="0" smtClean="0">
                <a:ea typeface="楷体_GB2312" pitchFamily="49" charset="-122"/>
              </a:rPr>
            </a:br>
            <a:r>
              <a:rPr lang="zh-CN" altLang="en-US" sz="2800" dirty="0" smtClean="0">
                <a:solidFill>
                  <a:srgbClr val="A50021"/>
                </a:solidFill>
                <a:ea typeface="楷体_GB2312" pitchFamily="49" charset="-122"/>
              </a:rPr>
              <a:t>      </a:t>
            </a:r>
            <a:r>
              <a:rPr lang="en-US" altLang="zh-CN" sz="2800" i="1" dirty="0" smtClean="0">
                <a:solidFill>
                  <a:srgbClr val="FF0000"/>
                </a:solidFill>
                <a:ea typeface="楷体_GB2312" pitchFamily="49" charset="-122"/>
              </a:rPr>
              <a:t>d</a:t>
            </a:r>
            <a:r>
              <a:rPr lang="en-US" altLang="zh-CN" sz="2800" i="1" baseline="-25000" dirty="0" smtClean="0">
                <a:solidFill>
                  <a:srgbClr val="FF0000"/>
                </a:solidFill>
                <a:ea typeface="楷体_GB2312" pitchFamily="49" charset="-122"/>
              </a:rPr>
              <a:t>i</a:t>
            </a:r>
            <a:r>
              <a:rPr lang="en-US" altLang="zh-CN" sz="2800" i="1" dirty="0" smtClean="0">
                <a:solidFill>
                  <a:srgbClr val="FF0000"/>
                </a:solidFill>
                <a:ea typeface="楷体_GB2312" pitchFamily="49" charset="-122"/>
              </a:rPr>
              <a:t> = 1,2,</a:t>
            </a:r>
            <a:r>
              <a:rPr lang="en-US" altLang="zh-CN" sz="2800" i="1" dirty="0" smtClean="0">
                <a:solidFill>
                  <a:srgbClr val="FF0000"/>
                </a:solidFill>
                <a:latin typeface="Arial" pitchFamily="34" charset="0"/>
                <a:ea typeface="楷体_GB2312" pitchFamily="49" charset="-122"/>
              </a:rPr>
              <a:t>…</a:t>
            </a:r>
            <a:r>
              <a:rPr lang="en-US" altLang="zh-CN" sz="2800" i="1" dirty="0" smtClean="0">
                <a:solidFill>
                  <a:srgbClr val="FF0000"/>
                </a:solidFill>
                <a:ea typeface="楷体_GB2312" pitchFamily="49" charset="-122"/>
              </a:rPr>
              <a:t>,m-1</a:t>
            </a:r>
          </a:p>
          <a:p>
            <a:pPr algn="l" fontAlgn="t">
              <a:lnSpc>
                <a:spcPct val="130000"/>
              </a:lnSpc>
              <a:spcAft>
                <a:spcPts val="0"/>
              </a:spcAft>
              <a:buNone/>
              <a:defRPr/>
            </a:pPr>
            <a:r>
              <a:rPr lang="en-US" altLang="zh-CN" sz="2800" dirty="0" smtClean="0">
                <a:ea typeface="楷体_GB2312" pitchFamily="49" charset="-122"/>
              </a:rPr>
              <a:t>2</a:t>
            </a:r>
            <a:r>
              <a:rPr lang="en-US" altLang="zh-CN" sz="2800" dirty="0">
                <a:ea typeface="楷体_GB2312" pitchFamily="49" charset="-122"/>
              </a:rPr>
              <a:t>) </a:t>
            </a:r>
            <a:r>
              <a:rPr lang="zh-CN" altLang="en-US" sz="2800" dirty="0">
                <a:ea typeface="楷体_GB2312" pitchFamily="49" charset="-122"/>
              </a:rPr>
              <a:t>二次探测</a:t>
            </a:r>
            <a:r>
              <a:rPr lang="zh-CN" altLang="en-US" sz="2800" dirty="0" smtClean="0">
                <a:ea typeface="楷体_GB2312" pitchFamily="49" charset="-122"/>
              </a:rPr>
              <a:t>法 </a:t>
            </a:r>
            <a:r>
              <a:rPr lang="en-US" altLang="zh-CN" sz="2800" dirty="0" smtClean="0">
                <a:solidFill>
                  <a:srgbClr val="FF0000"/>
                </a:solidFill>
                <a:ea typeface="楷体_GB2312" pitchFamily="49" charset="-122"/>
              </a:rPr>
              <a:t>Quadratic </a:t>
            </a:r>
            <a:r>
              <a:rPr lang="en-US" altLang="zh-CN" sz="2800" dirty="0">
                <a:solidFill>
                  <a:srgbClr val="FF0000"/>
                </a:solidFill>
                <a:ea typeface="楷体_GB2312" pitchFamily="49" charset="-122"/>
              </a:rPr>
              <a:t>probing</a:t>
            </a:r>
            <a:br>
              <a:rPr lang="en-US" altLang="zh-CN" sz="2800" dirty="0">
                <a:solidFill>
                  <a:srgbClr val="FF0000"/>
                </a:solidFill>
                <a:ea typeface="楷体_GB2312" pitchFamily="49" charset="-122"/>
              </a:rPr>
            </a:br>
            <a:r>
              <a:rPr lang="en-US" altLang="zh-CN" sz="2800" i="1" dirty="0" smtClean="0">
                <a:solidFill>
                  <a:srgbClr val="FF0000"/>
                </a:solidFill>
                <a:ea typeface="楷体_GB2312" pitchFamily="49" charset="-122"/>
              </a:rPr>
              <a:t>d</a:t>
            </a:r>
            <a:r>
              <a:rPr lang="en-US" altLang="zh-CN" sz="2800" i="1" baseline="-25000" dirty="0" smtClean="0">
                <a:solidFill>
                  <a:srgbClr val="FF0000"/>
                </a:solidFill>
                <a:ea typeface="楷体_GB2312" pitchFamily="49" charset="-122"/>
              </a:rPr>
              <a:t>i</a:t>
            </a:r>
            <a:r>
              <a:rPr lang="en-US" altLang="zh-CN" sz="2800" i="1" dirty="0" smtClean="0">
                <a:solidFill>
                  <a:srgbClr val="FF0000"/>
                </a:solidFill>
                <a:ea typeface="楷体_GB2312" pitchFamily="49" charset="-122"/>
              </a:rPr>
              <a:t> </a:t>
            </a:r>
            <a:r>
              <a:rPr lang="en-US" altLang="zh-CN" sz="2800" i="1" dirty="0">
                <a:solidFill>
                  <a:srgbClr val="FF0000"/>
                </a:solidFill>
                <a:ea typeface="楷体_GB2312" pitchFamily="49" charset="-122"/>
              </a:rPr>
              <a:t>= 1</a:t>
            </a:r>
            <a:r>
              <a:rPr lang="en-US" altLang="zh-CN" sz="2800" i="1" baseline="30000" dirty="0">
                <a:solidFill>
                  <a:srgbClr val="FF0000"/>
                </a:solidFill>
                <a:ea typeface="楷体_GB2312" pitchFamily="49" charset="-122"/>
              </a:rPr>
              <a:t>2</a:t>
            </a:r>
            <a:r>
              <a:rPr lang="en-US" altLang="zh-CN" sz="2800" i="1" dirty="0">
                <a:solidFill>
                  <a:srgbClr val="FF0000"/>
                </a:solidFill>
                <a:ea typeface="楷体_GB2312" pitchFamily="49" charset="-122"/>
              </a:rPr>
              <a:t>, -1</a:t>
            </a:r>
            <a:r>
              <a:rPr lang="en-US" altLang="zh-CN" sz="2800" i="1" baseline="30000" dirty="0">
                <a:solidFill>
                  <a:srgbClr val="FF0000"/>
                </a:solidFill>
                <a:ea typeface="楷体_GB2312" pitchFamily="49" charset="-122"/>
              </a:rPr>
              <a:t>2</a:t>
            </a:r>
            <a:r>
              <a:rPr lang="en-US" altLang="zh-CN" sz="2800" i="1" dirty="0">
                <a:solidFill>
                  <a:srgbClr val="FF0000"/>
                </a:solidFill>
                <a:ea typeface="楷体_GB2312" pitchFamily="49" charset="-122"/>
              </a:rPr>
              <a:t>, 2</a:t>
            </a:r>
            <a:r>
              <a:rPr lang="en-US" altLang="zh-CN" sz="2800" i="1" baseline="30000" dirty="0">
                <a:solidFill>
                  <a:srgbClr val="FF0000"/>
                </a:solidFill>
                <a:ea typeface="楷体_GB2312" pitchFamily="49" charset="-122"/>
              </a:rPr>
              <a:t>2</a:t>
            </a:r>
            <a:r>
              <a:rPr lang="en-US" altLang="zh-CN" sz="2800" i="1" dirty="0">
                <a:solidFill>
                  <a:srgbClr val="FF0000"/>
                </a:solidFill>
                <a:ea typeface="楷体_GB2312" pitchFamily="49" charset="-122"/>
              </a:rPr>
              <a:t>, -2</a:t>
            </a:r>
            <a:r>
              <a:rPr lang="en-US" altLang="zh-CN" sz="2800" i="1" baseline="30000" dirty="0">
                <a:solidFill>
                  <a:srgbClr val="FF0000"/>
                </a:solidFill>
                <a:ea typeface="楷体_GB2312" pitchFamily="49" charset="-122"/>
              </a:rPr>
              <a:t>2</a:t>
            </a:r>
            <a:r>
              <a:rPr lang="en-US" altLang="zh-CN" sz="2800" i="1" dirty="0">
                <a:solidFill>
                  <a:srgbClr val="FF0000"/>
                </a:solidFill>
                <a:ea typeface="楷体_GB2312" pitchFamily="49" charset="-122"/>
              </a:rPr>
              <a:t>, </a:t>
            </a:r>
            <a:r>
              <a:rPr lang="en-US" altLang="zh-CN" sz="2800" i="1" dirty="0" smtClean="0">
                <a:solidFill>
                  <a:srgbClr val="FF0000"/>
                </a:solidFill>
                <a:latin typeface="Arial" pitchFamily="34" charset="0"/>
                <a:ea typeface="楷体_GB2312" pitchFamily="49" charset="-122"/>
              </a:rPr>
              <a:t>……</a:t>
            </a:r>
          </a:p>
          <a:p>
            <a:pPr algn="l" fontAlgn="t">
              <a:lnSpc>
                <a:spcPct val="130000"/>
              </a:lnSpc>
              <a:spcAft>
                <a:spcPts val="0"/>
              </a:spcAft>
              <a:buNone/>
              <a:defRPr/>
            </a:pPr>
            <a:r>
              <a:rPr lang="en-US" altLang="zh-CN" sz="2800" dirty="0" smtClean="0">
                <a:solidFill>
                  <a:srgbClr val="FF0000"/>
                </a:solidFill>
              </a:rPr>
              <a:t>	</a:t>
            </a:r>
            <a:r>
              <a:rPr lang="zh-CN" altLang="en-US" sz="2800" dirty="0">
                <a:solidFill>
                  <a:srgbClr val="A50021"/>
                </a:solidFill>
                <a:ea typeface="楷体_GB2312" pitchFamily="49" charset="-122"/>
              </a:rPr>
              <a:t>或： </a:t>
            </a:r>
            <a:r>
              <a:rPr lang="en-US" altLang="zh-CN" sz="2800" dirty="0" smtClean="0">
                <a:solidFill>
                  <a:srgbClr val="FF0000"/>
                </a:solidFill>
              </a:rPr>
              <a:t>d</a:t>
            </a:r>
            <a:r>
              <a:rPr lang="en-US" altLang="zh-CN" sz="2800" baseline="-25000" dirty="0" smtClean="0">
                <a:solidFill>
                  <a:srgbClr val="FF0000"/>
                </a:solidFill>
              </a:rPr>
              <a:t>i</a:t>
            </a:r>
            <a:r>
              <a:rPr lang="en-US" altLang="zh-CN" sz="2800" dirty="0" smtClean="0">
                <a:solidFill>
                  <a:srgbClr val="FF0000"/>
                </a:solidFill>
              </a:rPr>
              <a:t>=1</a:t>
            </a:r>
            <a:r>
              <a:rPr lang="en-US" altLang="zh-CN" sz="2800" baseline="30000" dirty="0" smtClean="0">
                <a:solidFill>
                  <a:srgbClr val="FF0000"/>
                </a:solidFill>
              </a:rPr>
              <a:t>2</a:t>
            </a:r>
            <a:r>
              <a:rPr lang="en-US" altLang="zh-CN" sz="2800" dirty="0" smtClean="0">
                <a:solidFill>
                  <a:srgbClr val="FF0000"/>
                </a:solidFill>
              </a:rPr>
              <a:t>,2</a:t>
            </a:r>
            <a:r>
              <a:rPr lang="en-US" altLang="zh-CN" sz="2800" baseline="30000" dirty="0" smtClean="0">
                <a:solidFill>
                  <a:srgbClr val="FF0000"/>
                </a:solidFill>
              </a:rPr>
              <a:t>2</a:t>
            </a:r>
            <a:r>
              <a:rPr lang="en-US" altLang="zh-CN" sz="2800" dirty="0" smtClean="0">
                <a:solidFill>
                  <a:srgbClr val="FF0000"/>
                </a:solidFill>
              </a:rPr>
              <a:t>,3</a:t>
            </a:r>
            <a:r>
              <a:rPr lang="en-US" altLang="zh-CN" sz="2800" baseline="30000" dirty="0" smtClean="0">
                <a:solidFill>
                  <a:srgbClr val="FF0000"/>
                </a:solidFill>
              </a:rPr>
              <a:t>2</a:t>
            </a:r>
            <a:r>
              <a:rPr lang="en-US" altLang="zh-CN" sz="2800" i="1" dirty="0" smtClean="0">
                <a:solidFill>
                  <a:srgbClr val="FF0000"/>
                </a:solidFill>
                <a:ea typeface="楷体_GB2312" pitchFamily="49" charset="-122"/>
              </a:rPr>
              <a:t> </a:t>
            </a:r>
            <a:r>
              <a:rPr lang="en-US" altLang="zh-CN" sz="2800" i="1" dirty="0">
                <a:solidFill>
                  <a:srgbClr val="FF0000"/>
                </a:solidFill>
                <a:ea typeface="楷体_GB2312" pitchFamily="49" charset="-122"/>
              </a:rPr>
              <a:t>,</a:t>
            </a:r>
            <a:r>
              <a:rPr lang="en-US" altLang="zh-CN" sz="2800" i="1" dirty="0" smtClean="0">
                <a:solidFill>
                  <a:srgbClr val="FF0000"/>
                </a:solidFill>
                <a:latin typeface="Arial" pitchFamily="34" charset="0"/>
                <a:ea typeface="楷体_GB2312" pitchFamily="49" charset="-122"/>
              </a:rPr>
              <a:t>……</a:t>
            </a:r>
          </a:p>
          <a:p>
            <a:pPr algn="l" fontAlgn="t">
              <a:lnSpc>
                <a:spcPct val="130000"/>
              </a:lnSpc>
              <a:spcAft>
                <a:spcPts val="0"/>
              </a:spcAft>
              <a:buNone/>
              <a:defRPr/>
            </a:pPr>
            <a:r>
              <a:rPr lang="en-US" altLang="zh-CN" sz="2800" dirty="0" smtClean="0">
                <a:ea typeface="楷体_GB2312" pitchFamily="49" charset="-122"/>
              </a:rPr>
              <a:t>3) </a:t>
            </a:r>
            <a:r>
              <a:rPr lang="zh-CN" altLang="en-US" sz="2800" dirty="0" smtClean="0">
                <a:ea typeface="楷体_GB2312" pitchFamily="49" charset="-122"/>
              </a:rPr>
              <a:t>双哈希函数探测法</a:t>
            </a:r>
            <a:br>
              <a:rPr lang="zh-CN" altLang="en-US" sz="2800" dirty="0" smtClean="0">
                <a:ea typeface="楷体_GB2312" pitchFamily="49" charset="-122"/>
              </a:rPr>
            </a:br>
            <a:r>
              <a:rPr lang="zh-CN" altLang="en-US" sz="2800" dirty="0" smtClean="0">
                <a:ea typeface="楷体_GB2312" pitchFamily="49" charset="-122"/>
              </a:rPr>
              <a:t> </a:t>
            </a:r>
            <a:r>
              <a:rPr lang="en-US" altLang="zh-CN" sz="2800" i="1" dirty="0" smtClean="0">
                <a:solidFill>
                  <a:srgbClr val="FF0000"/>
                </a:solidFill>
                <a:ea typeface="楷体_GB2312" pitchFamily="49" charset="-122"/>
              </a:rPr>
              <a:t>d</a:t>
            </a:r>
            <a:r>
              <a:rPr lang="en-US" altLang="zh-CN" sz="2800" i="1" baseline="-25000" dirty="0" smtClean="0">
                <a:solidFill>
                  <a:srgbClr val="FF0000"/>
                </a:solidFill>
                <a:ea typeface="楷体_GB2312" pitchFamily="49" charset="-122"/>
              </a:rPr>
              <a:t>i</a:t>
            </a:r>
            <a:r>
              <a:rPr lang="en-US" altLang="zh-CN" sz="2800" i="1" dirty="0" smtClean="0">
                <a:solidFill>
                  <a:srgbClr val="FF0000"/>
                </a:solidFill>
                <a:ea typeface="楷体_GB2312" pitchFamily="49" charset="-122"/>
              </a:rPr>
              <a:t> =</a:t>
            </a:r>
            <a:r>
              <a:rPr lang="zh-CN" altLang="en-US" sz="2800" dirty="0" smtClean="0">
                <a:ea typeface="楷体_GB2312" pitchFamily="49" charset="-122"/>
              </a:rPr>
              <a:t>  </a:t>
            </a:r>
            <a:r>
              <a:rPr lang="en-US" altLang="zh-CN" sz="2800" i="1" dirty="0" err="1" smtClean="0">
                <a:solidFill>
                  <a:srgbClr val="FF0000"/>
                </a:solidFill>
                <a:ea typeface="楷体_GB2312" pitchFamily="49" charset="-122"/>
              </a:rPr>
              <a:t>i</a:t>
            </a:r>
            <a:r>
              <a:rPr lang="en-US" altLang="zh-CN" sz="2800" i="1" dirty="0" smtClean="0">
                <a:solidFill>
                  <a:srgbClr val="FF0000"/>
                </a:solidFill>
                <a:ea typeface="楷体_GB2312" pitchFamily="49" charset="-122"/>
              </a:rPr>
              <a:t>*RH(key)</a:t>
            </a:r>
            <a:endParaRPr lang="en-US" altLang="zh-CN" sz="2800" dirty="0" smtClean="0">
              <a:ea typeface="楷体_GB2312" pitchFamily="49" charset="-122"/>
            </a:endParaRPr>
          </a:p>
          <a:p>
            <a:pPr algn="l" fontAlgn="t">
              <a:lnSpc>
                <a:spcPct val="130000"/>
              </a:lnSpc>
              <a:spcAft>
                <a:spcPts val="0"/>
              </a:spcAft>
              <a:buNone/>
              <a:defRPr/>
            </a:pPr>
            <a:r>
              <a:rPr lang="en-US" altLang="zh-CN" sz="2800" i="1" dirty="0" smtClean="0">
                <a:solidFill>
                  <a:srgbClr val="FF0000"/>
                </a:solidFill>
                <a:ea typeface="楷体_GB2312" pitchFamily="49" charset="-122"/>
              </a:rPr>
              <a:t>Hi</a:t>
            </a:r>
            <a:r>
              <a:rPr lang="en-US" altLang="zh-CN" sz="2800" i="1" dirty="0">
                <a:solidFill>
                  <a:srgbClr val="FF0000"/>
                </a:solidFill>
                <a:ea typeface="楷体_GB2312" pitchFamily="49" charset="-122"/>
              </a:rPr>
              <a:t>=(H(key)+</a:t>
            </a:r>
            <a:r>
              <a:rPr lang="en-US" altLang="zh-CN" sz="2800" i="1" dirty="0" err="1">
                <a:solidFill>
                  <a:srgbClr val="FF0000"/>
                </a:solidFill>
                <a:ea typeface="楷体_GB2312" pitchFamily="49" charset="-122"/>
              </a:rPr>
              <a:t>i</a:t>
            </a:r>
            <a:r>
              <a:rPr lang="en-US" altLang="zh-CN" sz="2800" i="1" dirty="0">
                <a:solidFill>
                  <a:srgbClr val="FF0000"/>
                </a:solidFill>
                <a:ea typeface="楷体_GB2312" pitchFamily="49" charset="-122"/>
              </a:rPr>
              <a:t>*RH(key))% m  (i=1,2,</a:t>
            </a:r>
            <a:r>
              <a:rPr lang="en-US" altLang="zh-CN" sz="2800" i="1" dirty="0">
                <a:solidFill>
                  <a:srgbClr val="FF0000"/>
                </a:solidFill>
                <a:latin typeface="Arial" pitchFamily="34" charset="0"/>
                <a:ea typeface="楷体_GB2312" pitchFamily="49" charset="-122"/>
              </a:rPr>
              <a:t>…</a:t>
            </a:r>
            <a:r>
              <a:rPr lang="en-US" altLang="zh-CN" sz="2800" i="1" dirty="0">
                <a:solidFill>
                  <a:srgbClr val="FF0000"/>
                </a:solidFill>
                <a:ea typeface="楷体_GB2312" pitchFamily="49" charset="-122"/>
              </a:rPr>
              <a:t>,m-1)</a:t>
            </a:r>
            <a:r>
              <a:rPr lang="zh-CN" altLang="en-US" sz="2800" dirty="0">
                <a:solidFill>
                  <a:srgbClr val="A50021"/>
                </a:solidFill>
                <a:ea typeface="楷体_GB2312" pitchFamily="49" charset="-122"/>
              </a:rPr>
              <a:t>  </a:t>
            </a:r>
            <a:endParaRPr lang="en-US" altLang="zh-CN" sz="2800" dirty="0">
              <a:ea typeface="楷体_GB2312" pitchFamily="49" charset="-122"/>
            </a:endParaRPr>
          </a:p>
        </p:txBody>
      </p:sp>
      <p:sp>
        <p:nvSpPr>
          <p:cNvPr id="125953" name="Rectangle 2"/>
          <p:cNvSpPr>
            <a:spLocks noGrp="1" noChangeArrowheads="1"/>
          </p:cNvSpPr>
          <p:nvPr>
            <p:ph type="title"/>
          </p:nvPr>
        </p:nvSpPr>
        <p:spPr/>
        <p:txBody>
          <a:bodyPr anchor="b">
            <a:noAutofit/>
          </a:bodyPr>
          <a:lstStyle/>
          <a:p>
            <a:r>
              <a:rPr lang="zh-CN" altLang="en-US" sz="4000" dirty="0" smtClean="0">
                <a:solidFill>
                  <a:schemeClr val="bg1"/>
                </a:solidFill>
              </a:rPr>
              <a:t>开放</a:t>
            </a:r>
            <a:r>
              <a:rPr lang="zh-CN" altLang="en-US" sz="4000" dirty="0">
                <a:solidFill>
                  <a:schemeClr val="bg1"/>
                </a:solidFill>
              </a:rPr>
              <a:t>定址法</a:t>
            </a:r>
            <a:endParaRPr lang="zh-CN" altLang="en-US" sz="4000" dirty="0">
              <a:solidFill>
                <a:schemeClr val="bg1"/>
              </a:solidFill>
              <a:ea typeface="楷体_GB2312" pitchFamily="49" charset="-122"/>
            </a:endParaRPr>
          </a:p>
        </p:txBody>
      </p:sp>
      <p:sp>
        <p:nvSpPr>
          <p:cNvPr id="125955" name="Rectangle 4"/>
          <p:cNvSpPr>
            <a:spLocks noChangeArrowheads="1"/>
          </p:cNvSpPr>
          <p:nvPr/>
        </p:nvSpPr>
        <p:spPr bwMode="auto">
          <a:xfrm>
            <a:off x="1303979" y="2536826"/>
            <a:ext cx="8026400" cy="2971800"/>
          </a:xfrm>
          <a:prstGeom prst="rect">
            <a:avLst/>
          </a:prstGeom>
          <a:noFill/>
          <a:ln w="9525">
            <a:noFill/>
            <a:miter lim="800000"/>
            <a:headEnd/>
            <a:tailEnd/>
          </a:ln>
        </p:spPr>
        <p:txBody>
          <a:bodyPr wrap="none" lIns="91409" tIns="45705" rIns="91409" bIns="45705" anchor="ctr"/>
          <a:lstStyle/>
          <a:p>
            <a:pPr algn="ctr" defTabSz="914326" fontAlgn="base">
              <a:spcBef>
                <a:spcPct val="0"/>
              </a:spcBef>
              <a:spcAft>
                <a:spcPct val="0"/>
              </a:spcAft>
            </a:pPr>
            <a:endParaRPr kumimoji="1" lang="zh-CN" altLang="zh-CN" sz="2400">
              <a:solidFill>
                <a:prstClr val="black"/>
              </a:solidFill>
              <a:latin typeface="Times New Roman" pitchFamily="18" charset="0"/>
            </a:endParaRPr>
          </a:p>
        </p:txBody>
      </p:sp>
      <p:sp>
        <p:nvSpPr>
          <p:cNvPr id="7" name="TextBox 6"/>
          <p:cNvSpPr txBox="1"/>
          <p:nvPr/>
        </p:nvSpPr>
        <p:spPr>
          <a:xfrm>
            <a:off x="6853672" y="4796837"/>
            <a:ext cx="4953413" cy="461528"/>
          </a:xfrm>
          <a:prstGeom prst="rect">
            <a:avLst/>
          </a:prstGeom>
          <a:noFill/>
        </p:spPr>
        <p:txBody>
          <a:bodyPr wrap="none" lIns="91409" tIns="45705" rIns="91409" bIns="45705" rtlCol="0">
            <a:spAutoFit/>
          </a:bodyPr>
          <a:lstStyle/>
          <a:p>
            <a:pPr defTabSz="914326"/>
            <a:r>
              <a:rPr lang="en-US" altLang="zh-CN" sz="2400" dirty="0">
                <a:solidFill>
                  <a:srgbClr val="FF0000"/>
                </a:solidFill>
              </a:rPr>
              <a:t>python</a:t>
            </a:r>
            <a:r>
              <a:rPr lang="zh-CN" altLang="en-US" sz="2400" dirty="0">
                <a:solidFill>
                  <a:srgbClr val="FF0000"/>
                </a:solidFill>
              </a:rPr>
              <a:t>的冲突解决</a:t>
            </a:r>
            <a:r>
              <a:rPr lang="zh-CN" altLang="en-US" sz="2400" dirty="0" smtClean="0">
                <a:solidFill>
                  <a:srgbClr val="FF0000"/>
                </a:solidFill>
              </a:rPr>
              <a:t>方案基于此方法</a:t>
            </a:r>
            <a:endParaRPr lang="zh-CN" altLang="en-US" sz="2400" dirty="0">
              <a:solidFill>
                <a:srgbClr val="FF0000"/>
              </a:solidFill>
            </a:endParaRPr>
          </a:p>
        </p:txBody>
      </p:sp>
      <p:sp>
        <p:nvSpPr>
          <p:cNvPr id="2" name="矩形 1"/>
          <p:cNvSpPr/>
          <p:nvPr/>
        </p:nvSpPr>
        <p:spPr>
          <a:xfrm>
            <a:off x="838732" y="1053289"/>
            <a:ext cx="2951386" cy="584745"/>
          </a:xfrm>
          <a:prstGeom prst="rect">
            <a:avLst/>
          </a:prstGeom>
        </p:spPr>
        <p:txBody>
          <a:bodyPr wrap="none" lIns="91409" tIns="45705" rIns="91409" bIns="45705">
            <a:spAutoFit/>
          </a:bodyPr>
          <a:lstStyle/>
          <a:p>
            <a:pPr defTabSz="1172121"/>
            <a:r>
              <a:rPr lang="zh-CN" altLang="en-US" sz="3200" b="1">
                <a:solidFill>
                  <a:srgbClr val="1F5281"/>
                </a:solidFill>
                <a:ea typeface="楷体_GB2312" pitchFamily="49" charset="-122"/>
              </a:rPr>
              <a:t>增量 </a:t>
            </a:r>
            <a:r>
              <a:rPr lang="en-US" altLang="zh-CN" sz="3200" b="1" i="1">
                <a:solidFill>
                  <a:srgbClr val="FF0000"/>
                </a:solidFill>
                <a:ea typeface="楷体_GB2312" pitchFamily="49" charset="-122"/>
              </a:rPr>
              <a:t>d</a:t>
            </a:r>
            <a:r>
              <a:rPr lang="en-US" altLang="zh-CN" sz="3200" b="1" i="1" baseline="-25000">
                <a:solidFill>
                  <a:srgbClr val="FF0000"/>
                </a:solidFill>
                <a:ea typeface="楷体_GB2312" pitchFamily="49" charset="-122"/>
              </a:rPr>
              <a:t>i</a:t>
            </a:r>
            <a:r>
              <a:rPr lang="en-US" altLang="zh-CN" sz="3200" b="1" baseline="-25000">
                <a:solidFill>
                  <a:srgbClr val="FF0000"/>
                </a:solidFill>
                <a:ea typeface="楷体_GB2312" pitchFamily="49" charset="-122"/>
              </a:rPr>
              <a:t>  </a:t>
            </a:r>
            <a:r>
              <a:rPr lang="zh-CN" altLang="en-US" sz="3200" b="1">
                <a:solidFill>
                  <a:srgbClr val="1F5281"/>
                </a:solidFill>
                <a:ea typeface="楷体_GB2312" pitchFamily="49" charset="-122"/>
              </a:rPr>
              <a:t>取法：</a:t>
            </a:r>
            <a:endParaRPr lang="zh-CN" altLang="en-US" sz="2800" b="1">
              <a:solidFill>
                <a:srgbClr val="1F5281"/>
              </a:solidFill>
            </a:endParaRPr>
          </a:p>
        </p:txBody>
      </p:sp>
    </p:spTree>
    <p:extLst>
      <p:ext uri="{BB962C8B-B14F-4D97-AF65-F5344CB8AC3E}">
        <p14:creationId xmlns:p14="http://schemas.microsoft.com/office/powerpoint/2010/main" val="329684627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wipe(left)">
                                      <p:cBhvr>
                                        <p:cTn id="7" dur="500"/>
                                        <p:tgtEl>
                                          <p:spTgt spid="428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8035">
                                            <p:txEl>
                                              <p:pRg st="1" end="1"/>
                                            </p:txEl>
                                          </p:spTgt>
                                        </p:tgtEl>
                                        <p:attrNameLst>
                                          <p:attrName>style.visibility</p:attrName>
                                        </p:attrNameLst>
                                      </p:cBhvr>
                                      <p:to>
                                        <p:strVal val="visible"/>
                                      </p:to>
                                    </p:set>
                                    <p:animEffect transition="in" filter="wipe(left)">
                                      <p:cBhvr>
                                        <p:cTn id="12" dur="500"/>
                                        <p:tgtEl>
                                          <p:spTgt spid="428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8035">
                                            <p:txEl>
                                              <p:pRg st="2" end="2"/>
                                            </p:txEl>
                                          </p:spTgt>
                                        </p:tgtEl>
                                        <p:attrNameLst>
                                          <p:attrName>style.visibility</p:attrName>
                                        </p:attrNameLst>
                                      </p:cBhvr>
                                      <p:to>
                                        <p:strVal val="visible"/>
                                      </p:to>
                                    </p:set>
                                    <p:animEffect transition="in" filter="wipe(left)">
                                      <p:cBhvr>
                                        <p:cTn id="17" dur="500"/>
                                        <p:tgtEl>
                                          <p:spTgt spid="428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8035">
                                            <p:txEl>
                                              <p:pRg st="3" end="3"/>
                                            </p:txEl>
                                          </p:spTgt>
                                        </p:tgtEl>
                                        <p:attrNameLst>
                                          <p:attrName>style.visibility</p:attrName>
                                        </p:attrNameLst>
                                      </p:cBhvr>
                                      <p:to>
                                        <p:strVal val="visible"/>
                                      </p:to>
                                    </p:set>
                                    <p:animEffect transition="in" filter="wipe(left)">
                                      <p:cBhvr>
                                        <p:cTn id="22" dur="500"/>
                                        <p:tgtEl>
                                          <p:spTgt spid="428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8035">
                                            <p:txEl>
                                              <p:pRg st="4" end="4"/>
                                            </p:txEl>
                                          </p:spTgt>
                                        </p:tgtEl>
                                        <p:attrNameLst>
                                          <p:attrName>style.visibility</p:attrName>
                                        </p:attrNameLst>
                                      </p:cBhvr>
                                      <p:to>
                                        <p:strVal val="visible"/>
                                      </p:to>
                                    </p:set>
                                    <p:animEffect transition="in" filter="wipe(left)">
                                      <p:cBhvr>
                                        <p:cTn id="27" dur="500"/>
                                        <p:tgtEl>
                                          <p:spTgt spid="428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autoUpdateAnimBg="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79120" y="1208158"/>
            <a:ext cx="5040000" cy="4893647"/>
          </a:xfrm>
          <a:prstGeom prst="rect">
            <a:avLst/>
          </a:prstGeom>
          <a:ln>
            <a:solidFill>
              <a:srgbClr val="285A32"/>
            </a:solidFill>
            <a:prstDash val="dash"/>
          </a:ln>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const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MaxSize</a:t>
            </a:r>
            <a:r>
              <a:rPr lang="en-US" altLang="zh-CN" sz="2400" dirty="0" smtClean="0">
                <a:latin typeface="Times New Roman" panose="02020603050405020304" pitchFamily="18" charset="0"/>
                <a:cs typeface="Times New Roman" panose="02020603050405020304" pitchFamily="18" charset="0"/>
              </a:rPr>
              <a:t> = 11;</a:t>
            </a:r>
          </a:p>
          <a:p>
            <a:r>
              <a:rPr lang="en-US" altLang="zh-CN" sz="2400" dirty="0" smtClean="0">
                <a:latin typeface="Times New Roman" panose="02020603050405020304" pitchFamily="18" charset="0"/>
                <a:cs typeface="Times New Roman" panose="02020603050405020304" pitchFamily="18" charset="0"/>
              </a:rPr>
              <a:t>class HashTable1{</a:t>
            </a:r>
          </a:p>
          <a:p>
            <a:r>
              <a:rPr lang="en-US" altLang="zh-CN" sz="2400" dirty="0" smtClean="0">
                <a:latin typeface="Times New Roman" panose="02020603050405020304" pitchFamily="18" charset="0"/>
                <a:cs typeface="Times New Roman" panose="02020603050405020304" pitchFamily="18" charset="0"/>
              </a:rPr>
              <a:t>public:</a:t>
            </a: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HashTable1( ); </a:t>
            </a: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~HashTable1( );</a:t>
            </a:r>
            <a:endParaRPr lang="zh-CN" altLang="en-US" sz="2400" dirty="0" smtClean="0">
              <a:latin typeface="Times New Roman" panose="02020603050405020304" pitchFamily="18" charset="0"/>
              <a:cs typeface="Times New Roman" panose="02020603050405020304" pitchFamily="18" charset="0"/>
            </a:endParaRPr>
          </a:p>
          <a:p>
            <a:r>
              <a:rPr lang="zh-CN" altLang="en-US" sz="2400" dirty="0" smtClean="0">
                <a:solidFill>
                  <a:srgbClr val="B42D2D"/>
                </a:solidFill>
                <a:latin typeface="Times New Roman" panose="02020603050405020304" pitchFamily="18" charset="0"/>
                <a:cs typeface="Times New Roman" panose="02020603050405020304" pitchFamily="18" charset="0"/>
              </a:rPr>
              <a:t>     </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Insert(</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k); </a:t>
            </a:r>
            <a:endParaRPr lang="zh-CN" altLang="en-US" sz="2400" dirty="0" smtClean="0">
              <a:solidFill>
                <a:srgbClr val="B42D2D"/>
              </a:solidFill>
              <a:latin typeface="Times New Roman" panose="02020603050405020304" pitchFamily="18" charset="0"/>
              <a:cs typeface="Times New Roman" panose="02020603050405020304" pitchFamily="18" charset="0"/>
            </a:endParaRPr>
          </a:p>
          <a:p>
            <a:r>
              <a:rPr lang="zh-CN" altLang="en-US" sz="2400" dirty="0" smtClean="0">
                <a:solidFill>
                  <a:srgbClr val="B42D2D"/>
                </a:solidFill>
                <a:latin typeface="Times New Roman" panose="02020603050405020304" pitchFamily="18" charset="0"/>
                <a:cs typeface="Times New Roman" panose="02020603050405020304" pitchFamily="18" charset="0"/>
              </a:rPr>
              <a:t>     </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Delete(</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k); </a:t>
            </a:r>
            <a:endParaRPr lang="zh-CN" altLang="en-US" sz="2400" dirty="0" smtClean="0">
              <a:solidFill>
                <a:srgbClr val="B42D2D"/>
              </a:solidFill>
              <a:latin typeface="Times New Roman" panose="02020603050405020304" pitchFamily="18" charset="0"/>
              <a:cs typeface="Times New Roman" panose="02020603050405020304" pitchFamily="18" charset="0"/>
            </a:endParaRPr>
          </a:p>
          <a:p>
            <a:r>
              <a:rPr lang="zh-CN" altLang="en-US" sz="2400" dirty="0" smtClean="0">
                <a:solidFill>
                  <a:srgbClr val="B42D2D"/>
                </a:solidFill>
                <a:latin typeface="Times New Roman" panose="02020603050405020304" pitchFamily="18" charset="0"/>
                <a:cs typeface="Times New Roman" panose="02020603050405020304" pitchFamily="18" charset="0"/>
              </a:rPr>
              <a:t>     </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Search(</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k);</a:t>
            </a:r>
            <a:endParaRPr lang="zh-CN" altLang="en-US" sz="2400" dirty="0" smtClean="0">
              <a:solidFill>
                <a:srgbClr val="B42D2D"/>
              </a:solidFill>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void Print( );</a:t>
            </a:r>
          </a:p>
          <a:p>
            <a:r>
              <a:rPr lang="en-US" altLang="zh-CN" sz="2400" dirty="0" smtClean="0">
                <a:latin typeface="Times New Roman" panose="02020603050405020304" pitchFamily="18" charset="0"/>
                <a:cs typeface="Times New Roman" panose="02020603050405020304" pitchFamily="18" charset="0"/>
              </a:rPr>
              <a:t>private:</a:t>
            </a:r>
          </a:p>
          <a:p>
            <a:r>
              <a:rPr lang="en-US" altLang="zh-CN" sz="2400" dirty="0" smtClean="0">
                <a:solidFill>
                  <a:srgbClr val="5C307D"/>
                </a:solidFill>
                <a:latin typeface="Times New Roman" panose="02020603050405020304" pitchFamily="18" charset="0"/>
                <a:cs typeface="Times New Roman" panose="02020603050405020304" pitchFamily="18" charset="0"/>
              </a:rPr>
              <a:t>  </a:t>
            </a:r>
            <a:r>
              <a:rPr lang="zh-CN" altLang="en-US" sz="2400" dirty="0" smtClean="0">
                <a:solidFill>
                  <a:srgbClr val="5C307D"/>
                </a:solidFill>
                <a:latin typeface="Times New Roman" panose="02020603050405020304" pitchFamily="18" charset="0"/>
                <a:cs typeface="Times New Roman" panose="02020603050405020304" pitchFamily="18" charset="0"/>
              </a:rPr>
              <a:t>   </a:t>
            </a:r>
            <a:r>
              <a:rPr lang="en-US" altLang="zh-CN" sz="2400" dirty="0" err="1" smtClean="0">
                <a:solidFill>
                  <a:srgbClr val="5C307D"/>
                </a:solidFill>
                <a:latin typeface="Times New Roman" panose="02020603050405020304" pitchFamily="18" charset="0"/>
                <a:cs typeface="Times New Roman" panose="02020603050405020304" pitchFamily="18" charset="0"/>
              </a:rPr>
              <a:t>int</a:t>
            </a:r>
            <a:r>
              <a:rPr lang="en-US" altLang="zh-CN" sz="2400" dirty="0" smtClean="0">
                <a:solidFill>
                  <a:srgbClr val="5C307D"/>
                </a:solidFill>
                <a:latin typeface="Times New Roman" panose="02020603050405020304" pitchFamily="18" charset="0"/>
                <a:cs typeface="Times New Roman" panose="02020603050405020304" pitchFamily="18" charset="0"/>
              </a:rPr>
              <a:t> H(</a:t>
            </a:r>
            <a:r>
              <a:rPr lang="en-US" altLang="zh-CN" sz="2400" dirty="0" err="1" smtClean="0">
                <a:solidFill>
                  <a:srgbClr val="5C307D"/>
                </a:solidFill>
                <a:latin typeface="Times New Roman" panose="02020603050405020304" pitchFamily="18" charset="0"/>
                <a:cs typeface="Times New Roman" panose="02020603050405020304" pitchFamily="18" charset="0"/>
              </a:rPr>
              <a:t>int</a:t>
            </a:r>
            <a:r>
              <a:rPr lang="en-US" altLang="zh-CN" sz="2400" dirty="0" smtClean="0">
                <a:solidFill>
                  <a:srgbClr val="5C307D"/>
                </a:solidFill>
                <a:latin typeface="Times New Roman" panose="02020603050405020304" pitchFamily="18" charset="0"/>
                <a:cs typeface="Times New Roman" panose="02020603050405020304" pitchFamily="18" charset="0"/>
              </a:rPr>
              <a:t> k);   </a:t>
            </a:r>
            <a:endParaRPr lang="zh-CN" altLang="en-US" sz="2400" dirty="0" smtClean="0">
              <a:solidFill>
                <a:srgbClr val="5C307D"/>
              </a:solidFill>
              <a:latin typeface="Times New Roman" panose="02020603050405020304" pitchFamily="18" charset="0"/>
              <a:cs typeface="Times New Roman" panose="02020603050405020304" pitchFamily="18" charset="0"/>
            </a:endParaRPr>
          </a:p>
          <a:p>
            <a:r>
              <a:rPr lang="zh-CN" altLang="en-US" sz="2400" dirty="0" smtClean="0">
                <a:solidFill>
                  <a:srgbClr val="285A32"/>
                </a:solidFill>
                <a:latin typeface="Times New Roman" panose="02020603050405020304" pitchFamily="18" charset="0"/>
                <a:cs typeface="Times New Roman" panose="02020603050405020304" pitchFamily="18" charset="0"/>
              </a:rPr>
              <a:t>     </a:t>
            </a:r>
            <a:r>
              <a:rPr lang="en-US" altLang="zh-CN" sz="2400" dirty="0" err="1" smtClean="0">
                <a:solidFill>
                  <a:srgbClr val="285A32"/>
                </a:solidFill>
                <a:latin typeface="Times New Roman" panose="02020603050405020304" pitchFamily="18" charset="0"/>
                <a:cs typeface="Times New Roman" panose="02020603050405020304" pitchFamily="18" charset="0"/>
              </a:rPr>
              <a:t>int</a:t>
            </a:r>
            <a:r>
              <a:rPr lang="en-US" altLang="zh-CN" sz="2400" dirty="0" smtClean="0">
                <a:solidFill>
                  <a:srgbClr val="285A32"/>
                </a:solidFill>
                <a:latin typeface="Times New Roman" panose="02020603050405020304" pitchFamily="18" charset="0"/>
                <a:cs typeface="Times New Roman" panose="02020603050405020304" pitchFamily="18" charset="0"/>
              </a:rPr>
              <a:t> ht[</a:t>
            </a:r>
            <a:r>
              <a:rPr lang="en-US" altLang="zh-CN" sz="2400" dirty="0" err="1" smtClean="0">
                <a:solidFill>
                  <a:srgbClr val="285A32"/>
                </a:solidFill>
                <a:latin typeface="Times New Roman" panose="02020603050405020304" pitchFamily="18" charset="0"/>
                <a:cs typeface="Times New Roman" panose="02020603050405020304" pitchFamily="18" charset="0"/>
              </a:rPr>
              <a:t>MaxSize</a:t>
            </a:r>
            <a:r>
              <a:rPr lang="en-US" altLang="zh-CN" sz="2400" dirty="0" smtClean="0">
                <a:solidFill>
                  <a:srgbClr val="285A32"/>
                </a:solidFill>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a:t>
            </a:r>
          </a:p>
        </p:txBody>
      </p:sp>
      <p:sp>
        <p:nvSpPr>
          <p:cNvPr id="28" name="矩形 27"/>
          <p:cNvSpPr/>
          <p:nvPr/>
        </p:nvSpPr>
        <p:spPr>
          <a:xfrm>
            <a:off x="5989320" y="1208158"/>
            <a:ext cx="5040000" cy="5220000"/>
          </a:xfrm>
          <a:prstGeom prst="rect">
            <a:avLst/>
          </a:prstGeom>
          <a:ln>
            <a:solidFill>
              <a:srgbClr val="285A32"/>
            </a:solidFill>
            <a:prstDash val="dash"/>
          </a:ln>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HashTable1 :: HashTable1( )</a:t>
            </a:r>
          </a:p>
          <a:p>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for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0;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&lt; </a:t>
            </a:r>
            <a:r>
              <a:rPr lang="en-US" altLang="zh-CN" sz="2400" dirty="0" err="1" smtClean="0">
                <a:latin typeface="Times New Roman" panose="02020603050405020304" pitchFamily="18" charset="0"/>
                <a:cs typeface="Times New Roman" panose="02020603050405020304" pitchFamily="18" charset="0"/>
              </a:rPr>
              <a:t>MaxSize</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ht[</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0;  </a:t>
            </a:r>
            <a:r>
              <a:rPr lang="en-US" altLang="zh-CN" sz="2400" dirty="0" smtClean="0">
                <a:solidFill>
                  <a:srgbClr val="FF0000"/>
                </a:solidFill>
                <a:latin typeface="Times New Roman" panose="02020603050405020304" pitchFamily="18" charset="0"/>
                <a:cs typeface="Times New Roman" panose="02020603050405020304" pitchFamily="18" charset="0"/>
              </a:rPr>
              <a:t>//0</a:t>
            </a:r>
            <a:r>
              <a:rPr lang="zh-CN" altLang="en-US" sz="2400" dirty="0" smtClean="0">
                <a:solidFill>
                  <a:srgbClr val="FF0000"/>
                </a:solidFill>
                <a:latin typeface="Times New Roman" panose="02020603050405020304" pitchFamily="18" charset="0"/>
                <a:cs typeface="Times New Roman" panose="02020603050405020304" pitchFamily="18" charset="0"/>
              </a:rPr>
              <a:t>为空标记</a:t>
            </a:r>
          </a:p>
          <a:p>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HashTable1 :: ~HashTable1( )</a:t>
            </a:r>
          </a:p>
          <a:p>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p>
          <a:p>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void HashTable1 :: Print( )</a:t>
            </a:r>
          </a:p>
          <a:p>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for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0;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&lt; </a:t>
            </a:r>
            <a:r>
              <a:rPr lang="en-US" altLang="zh-CN" sz="2400" dirty="0" err="1" smtClean="0">
                <a:latin typeface="Times New Roman" panose="02020603050405020304" pitchFamily="18" charset="0"/>
                <a:cs typeface="Times New Roman" panose="02020603050405020304" pitchFamily="18" charset="0"/>
              </a:rPr>
              <a:t>MaxSize</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cout</a:t>
            </a:r>
            <a:r>
              <a:rPr lang="en-US" altLang="zh-CN" sz="2400" dirty="0" smtClean="0">
                <a:latin typeface="Times New Roman" panose="02020603050405020304" pitchFamily="18" charset="0"/>
                <a:cs typeface="Times New Roman" panose="02020603050405020304" pitchFamily="18" charset="0"/>
              </a:rPr>
              <a:t> &lt;&lt; ht[</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&lt;&lt; "\t";</a:t>
            </a:r>
          </a:p>
          <a:p>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标题 4"/>
          <p:cNvSpPr>
            <a:spLocks noGrp="1"/>
          </p:cNvSpPr>
          <p:nvPr>
            <p:ph type="title"/>
          </p:nvPr>
        </p:nvSpPr>
        <p:spPr/>
        <p:txBody>
          <a:bodyPr>
            <a:normAutofit fontScale="90000"/>
          </a:bodyPr>
          <a:lstStyle/>
          <a:p>
            <a:r>
              <a:rPr lang="zh-CN" altLang="en-US" dirty="0"/>
              <a:t>闭散</a:t>
            </a:r>
            <a:r>
              <a:rPr lang="zh-CN" altLang="en-US" dirty="0" smtClean="0"/>
              <a:t>列表类</a:t>
            </a:r>
            <a:r>
              <a:rPr lang="zh-CN" altLang="en-US" dirty="0"/>
              <a:t>定义</a:t>
            </a:r>
            <a:br>
              <a:rPr lang="zh-CN" altLang="en-US" dirty="0"/>
            </a:br>
            <a:endParaRPr lang="zh-CN" altLang="en-US" dirty="0"/>
          </a:p>
        </p:txBody>
      </p:sp>
    </p:spTree>
    <p:extLst>
      <p:ext uri="{BB962C8B-B14F-4D97-AF65-F5344CB8AC3E}">
        <p14:creationId xmlns:p14="http://schemas.microsoft.com/office/powerpoint/2010/main" val="144288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solidFill>
                  <a:srgbClr val="FF0000"/>
                </a:solidFill>
              </a:rPr>
              <a:t>线性探测法</a:t>
            </a:r>
            <a:r>
              <a:rPr lang="zh-CN" altLang="zh-CN"/>
              <a:t>，其地址增量</a:t>
            </a:r>
            <a:r>
              <a:rPr lang="en-US" altLang="zh-CN"/>
              <a:t>d</a:t>
            </a:r>
            <a:r>
              <a:rPr lang="en-US" altLang="zh-CN" baseline="-25000"/>
              <a:t>i</a:t>
            </a:r>
            <a:r>
              <a:rPr lang="en-US" altLang="zh-CN"/>
              <a:t>=1, 2, …, m-1</a:t>
            </a:r>
            <a:r>
              <a:rPr lang="zh-CN" altLang="zh-CN"/>
              <a:t>，其中</a:t>
            </a:r>
            <a:r>
              <a:rPr lang="en-US" altLang="zh-CN"/>
              <a:t>i</a:t>
            </a:r>
            <a:r>
              <a:rPr lang="zh-CN" altLang="zh-CN"/>
              <a:t>为探测的次数</a:t>
            </a:r>
            <a:r>
              <a:rPr lang="zh-CN" altLang="zh-CN" smtClean="0"/>
              <a:t>。</a:t>
            </a:r>
            <a:endParaRPr lang="en-US" altLang="zh-CN" smtClean="0"/>
          </a:p>
          <a:p>
            <a:r>
              <a:rPr lang="zh-CN" altLang="zh-CN" smtClean="0"/>
              <a:t>在</a:t>
            </a:r>
            <a:r>
              <a:rPr lang="zh-CN" altLang="zh-CN"/>
              <a:t>发生冲突时，从冲突位置顺序向后探测，如遇到一个空位则填入冲突</a:t>
            </a:r>
            <a:r>
              <a:rPr lang="zh-CN" altLang="zh-CN" smtClean="0"/>
              <a:t>记录</a:t>
            </a:r>
            <a:r>
              <a:rPr lang="zh-CN" altLang="en-US" smtClean="0"/>
              <a:t>。</a:t>
            </a:r>
            <a:endParaRPr lang="en-US" altLang="zh-CN" smtClean="0"/>
          </a:p>
          <a:p>
            <a:r>
              <a:rPr lang="zh-CN" altLang="zh-CN" smtClean="0"/>
              <a:t>如</a:t>
            </a:r>
            <a:r>
              <a:rPr lang="zh-CN" altLang="zh-CN"/>
              <a:t>直至哈希表</a:t>
            </a:r>
            <a:r>
              <a:rPr lang="en-US" altLang="zh-CN"/>
              <a:t>m-1</a:t>
            </a:r>
            <a:r>
              <a:rPr lang="zh-CN" altLang="zh-CN"/>
              <a:t>号位置仍未找到空位，则从</a:t>
            </a:r>
            <a:r>
              <a:rPr lang="en-US" altLang="zh-CN"/>
              <a:t>0</a:t>
            </a:r>
            <a:r>
              <a:rPr lang="zh-CN" altLang="zh-CN"/>
              <a:t>位置继续探测，直至遇到空位或已探测了哈希表全部位置为止。</a:t>
            </a:r>
          </a:p>
          <a:p>
            <a:endParaRPr lang="zh-CN" altLang="en-US"/>
          </a:p>
        </p:txBody>
      </p:sp>
      <p:sp>
        <p:nvSpPr>
          <p:cNvPr id="3" name="标题 2"/>
          <p:cNvSpPr>
            <a:spLocks noGrp="1"/>
          </p:cNvSpPr>
          <p:nvPr>
            <p:ph type="title"/>
          </p:nvPr>
        </p:nvSpPr>
        <p:spPr/>
        <p:txBody>
          <a:bodyPr>
            <a:normAutofit fontScale="90000"/>
          </a:bodyPr>
          <a:lstStyle/>
          <a:p>
            <a:r>
              <a:rPr lang="en-US" altLang="zh-CN"/>
              <a:t>1</a:t>
            </a:r>
            <a:r>
              <a:rPr lang="zh-CN" altLang="en-US"/>
              <a:t>）线性探测法</a:t>
            </a:r>
          </a:p>
        </p:txBody>
      </p:sp>
    </p:spTree>
    <p:extLst>
      <p:ext uri="{BB962C8B-B14F-4D97-AF65-F5344CB8AC3E}">
        <p14:creationId xmlns:p14="http://schemas.microsoft.com/office/powerpoint/2010/main" val="418148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421827265"/>
              </p:ext>
            </p:extLst>
          </p:nvPr>
        </p:nvGraphicFramePr>
        <p:xfrm>
          <a:off x="1745650" y="2311763"/>
          <a:ext cx="7129724" cy="1463040"/>
        </p:xfrm>
        <a:graphic>
          <a:graphicData uri="http://schemas.openxmlformats.org/drawingml/2006/table">
            <a:tbl>
              <a:tblPr firstRow="1" firstCol="1" bandRow="1">
                <a:tableStyleId>{5940675A-B579-460E-94D1-54222C63F5DA}</a:tableStyleId>
              </a:tblPr>
              <a:tblGrid>
                <a:gridCol w="656464">
                  <a:extLst>
                    <a:ext uri="{9D8B030D-6E8A-4147-A177-3AD203B41FA5}">
                      <a16:colId xmlns:a16="http://schemas.microsoft.com/office/drawing/2014/main" xmlns="" val="20000"/>
                    </a:ext>
                  </a:extLst>
                </a:gridCol>
                <a:gridCol w="656464">
                  <a:extLst>
                    <a:ext uri="{9D8B030D-6E8A-4147-A177-3AD203B41FA5}">
                      <a16:colId xmlns:a16="http://schemas.microsoft.com/office/drawing/2014/main" xmlns="" val="20001"/>
                    </a:ext>
                  </a:extLst>
                </a:gridCol>
                <a:gridCol w="656464">
                  <a:extLst>
                    <a:ext uri="{9D8B030D-6E8A-4147-A177-3AD203B41FA5}">
                      <a16:colId xmlns:a16="http://schemas.microsoft.com/office/drawing/2014/main" xmlns="" val="20002"/>
                    </a:ext>
                  </a:extLst>
                </a:gridCol>
                <a:gridCol w="656464">
                  <a:extLst>
                    <a:ext uri="{9D8B030D-6E8A-4147-A177-3AD203B41FA5}">
                      <a16:colId xmlns:a16="http://schemas.microsoft.com/office/drawing/2014/main" xmlns="" val="20003"/>
                    </a:ext>
                  </a:extLst>
                </a:gridCol>
                <a:gridCol w="656464">
                  <a:extLst>
                    <a:ext uri="{9D8B030D-6E8A-4147-A177-3AD203B41FA5}">
                      <a16:colId xmlns:a16="http://schemas.microsoft.com/office/drawing/2014/main" xmlns="" val="20004"/>
                    </a:ext>
                  </a:extLst>
                </a:gridCol>
                <a:gridCol w="656464">
                  <a:extLst>
                    <a:ext uri="{9D8B030D-6E8A-4147-A177-3AD203B41FA5}">
                      <a16:colId xmlns:a16="http://schemas.microsoft.com/office/drawing/2014/main" xmlns="" val="20005"/>
                    </a:ext>
                  </a:extLst>
                </a:gridCol>
                <a:gridCol w="656464">
                  <a:extLst>
                    <a:ext uri="{9D8B030D-6E8A-4147-A177-3AD203B41FA5}">
                      <a16:colId xmlns:a16="http://schemas.microsoft.com/office/drawing/2014/main" xmlns="" val="20006"/>
                    </a:ext>
                  </a:extLst>
                </a:gridCol>
                <a:gridCol w="656464">
                  <a:extLst>
                    <a:ext uri="{9D8B030D-6E8A-4147-A177-3AD203B41FA5}">
                      <a16:colId xmlns:a16="http://schemas.microsoft.com/office/drawing/2014/main" xmlns="" val="20007"/>
                    </a:ext>
                  </a:extLst>
                </a:gridCol>
                <a:gridCol w="626004">
                  <a:extLst>
                    <a:ext uri="{9D8B030D-6E8A-4147-A177-3AD203B41FA5}">
                      <a16:colId xmlns:a16="http://schemas.microsoft.com/office/drawing/2014/main" xmlns="" val="20008"/>
                    </a:ext>
                  </a:extLst>
                </a:gridCol>
                <a:gridCol w="626004">
                  <a:extLst>
                    <a:ext uri="{9D8B030D-6E8A-4147-A177-3AD203B41FA5}">
                      <a16:colId xmlns:a16="http://schemas.microsoft.com/office/drawing/2014/main" xmlns="" val="20009"/>
                    </a:ext>
                  </a:extLst>
                </a:gridCol>
                <a:gridCol w="626004">
                  <a:extLst>
                    <a:ext uri="{9D8B030D-6E8A-4147-A177-3AD203B41FA5}">
                      <a16:colId xmlns:a16="http://schemas.microsoft.com/office/drawing/2014/main" xmlns="" val="20010"/>
                    </a:ext>
                  </a:extLst>
                </a:gridCol>
              </a:tblGrid>
              <a:tr h="731520">
                <a:tc>
                  <a:txBody>
                    <a:bodyPr/>
                    <a:lstStyle/>
                    <a:p>
                      <a:pPr algn="ctr">
                        <a:spcAft>
                          <a:spcPts val="0"/>
                        </a:spcAft>
                      </a:pPr>
                      <a:r>
                        <a:rPr lang="en-US" sz="2400" kern="100" dirty="0">
                          <a:effectLst/>
                        </a:rPr>
                        <a:t>0</a:t>
                      </a:r>
                      <a:endParaRPr lang="zh-CN" sz="2400" kern="100" dirty="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4</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5</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6</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7</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8</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9</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10</a:t>
                      </a:r>
                      <a:endParaRPr lang="zh-CN" sz="24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0"/>
                  </a:ext>
                </a:extLst>
              </a:tr>
              <a:tr h="731520">
                <a:tc>
                  <a:txBody>
                    <a:bodyPr/>
                    <a:lstStyle/>
                    <a:p>
                      <a:pPr algn="ctr">
                        <a:spcAft>
                          <a:spcPts val="0"/>
                        </a:spcAft>
                      </a:pPr>
                      <a:r>
                        <a:rPr lang="en-US" sz="2400" kern="100">
                          <a:effectLst/>
                        </a:rPr>
                        <a:t>55</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14</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82</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40</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19</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dirty="0">
                          <a:effectLst/>
                        </a:rPr>
                        <a:t> </a:t>
                      </a:r>
                      <a:endParaRPr lang="zh-CN" sz="2400" kern="100" dirty="0">
                        <a:effectLst/>
                        <a:latin typeface="Times New Roman"/>
                        <a:ea typeface="宋体"/>
                        <a:cs typeface="Times New Roman"/>
                      </a:endParaRPr>
                    </a:p>
                  </a:txBody>
                  <a:tcPr marL="68589" marR="68589" marT="0" marB="0" anchor="ctr"/>
                </a:tc>
                <a:tc>
                  <a:txBody>
                    <a:bodyPr/>
                    <a:lstStyle/>
                    <a:p>
                      <a:pPr algn="ctr">
                        <a:spcAft>
                          <a:spcPts val="0"/>
                        </a:spcAft>
                      </a:pPr>
                      <a:r>
                        <a:rPr lang="en-US" sz="2400" kern="100" dirty="0">
                          <a:effectLst/>
                        </a:rPr>
                        <a:t> </a:t>
                      </a:r>
                      <a:endParaRPr lang="zh-CN" sz="2400" kern="100" dirty="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1"/>
                  </a:ext>
                </a:extLst>
              </a:tr>
            </a:tbl>
          </a:graphicData>
        </a:graphic>
      </p:graphicFrame>
      <p:sp>
        <p:nvSpPr>
          <p:cNvPr id="6" name="TextBox 5"/>
          <p:cNvSpPr txBox="1"/>
          <p:nvPr/>
        </p:nvSpPr>
        <p:spPr>
          <a:xfrm>
            <a:off x="4491850" y="3043283"/>
            <a:ext cx="559773" cy="446139"/>
          </a:xfrm>
          <a:prstGeom prst="rect">
            <a:avLst/>
          </a:prstGeom>
          <a:noFill/>
        </p:spPr>
        <p:txBody>
          <a:bodyPr wrap="none" lIns="91406" tIns="45703" rIns="91406" bIns="45703" rtlCol="0">
            <a:spAutoFit/>
          </a:bodyPr>
          <a:lstStyle/>
          <a:p>
            <a:pPr defTabSz="1171971"/>
            <a:r>
              <a:rPr lang="en-US" altLang="zh-CN" sz="2300" smtClean="0">
                <a:solidFill>
                  <a:srgbClr val="FF0000"/>
                </a:solidFill>
              </a:rPr>
              <a:t>36</a:t>
            </a:r>
            <a:endParaRPr lang="zh-CN" altLang="en-US" sz="2300">
              <a:solidFill>
                <a:srgbClr val="FF0000"/>
              </a:solidFill>
            </a:endParaRPr>
          </a:p>
        </p:txBody>
      </p:sp>
      <p:sp>
        <p:nvSpPr>
          <p:cNvPr id="7" name="矩形 6"/>
          <p:cNvSpPr/>
          <p:nvPr/>
        </p:nvSpPr>
        <p:spPr>
          <a:xfrm>
            <a:off x="979484" y="5423232"/>
            <a:ext cx="9562292" cy="446242"/>
          </a:xfrm>
          <a:prstGeom prst="rect">
            <a:avLst/>
          </a:prstGeom>
        </p:spPr>
        <p:txBody>
          <a:bodyPr wrap="square" lIns="91406" tIns="45703" rIns="91406" bIns="45703">
            <a:spAutoFit/>
          </a:bodyPr>
          <a:lstStyle/>
          <a:p>
            <a:pPr marL="342857" indent="-342857" defTabSz="1171971">
              <a:buFont typeface="Arial" panose="020B0604020202020204" pitchFamily="34" charset="0"/>
              <a:buChar char="•"/>
            </a:pPr>
            <a:r>
              <a:rPr lang="zh-CN" altLang="zh-CN" sz="2300" dirty="0" smtClean="0">
                <a:solidFill>
                  <a:srgbClr val="000000"/>
                </a:solidFill>
              </a:rPr>
              <a:t>这样</a:t>
            </a:r>
            <a:r>
              <a:rPr lang="zh-CN" altLang="zh-CN" sz="2300" dirty="0">
                <a:solidFill>
                  <a:srgbClr val="000000"/>
                </a:solidFill>
              </a:rPr>
              <a:t>，查找冲突</a:t>
            </a:r>
            <a:r>
              <a:rPr lang="zh-CN" altLang="zh-CN" sz="2300" dirty="0" smtClean="0">
                <a:solidFill>
                  <a:srgbClr val="000000"/>
                </a:solidFill>
              </a:rPr>
              <a:t>关键字记录</a:t>
            </a:r>
            <a:r>
              <a:rPr lang="zh-CN" altLang="zh-CN" sz="2300" dirty="0">
                <a:solidFill>
                  <a:srgbClr val="000000"/>
                </a:solidFill>
              </a:rPr>
              <a:t>时查找长度将会增大，查找效率将会降低。</a:t>
            </a:r>
            <a:endParaRPr lang="zh-CN" altLang="en-US" sz="2300" dirty="0">
              <a:solidFill>
                <a:srgbClr val="000000"/>
              </a:solidFill>
            </a:endParaRPr>
          </a:p>
        </p:txBody>
      </p:sp>
      <p:sp>
        <p:nvSpPr>
          <p:cNvPr id="9" name="TextBox 8"/>
          <p:cNvSpPr txBox="1"/>
          <p:nvPr/>
        </p:nvSpPr>
        <p:spPr>
          <a:xfrm>
            <a:off x="5760630" y="3043283"/>
            <a:ext cx="559773" cy="446139"/>
          </a:xfrm>
          <a:prstGeom prst="rect">
            <a:avLst/>
          </a:prstGeom>
          <a:noFill/>
        </p:spPr>
        <p:txBody>
          <a:bodyPr wrap="none" lIns="91406" tIns="45703" rIns="91406" bIns="45703" rtlCol="0">
            <a:spAutoFit/>
          </a:bodyPr>
          <a:lstStyle/>
          <a:p>
            <a:pPr defTabSz="1171971"/>
            <a:r>
              <a:rPr lang="en-US" altLang="zh-CN" sz="2300" smtClean="0">
                <a:solidFill>
                  <a:srgbClr val="FF0000"/>
                </a:solidFill>
              </a:rPr>
              <a:t>48</a:t>
            </a:r>
            <a:endParaRPr lang="zh-CN" altLang="en-US" sz="2300">
              <a:solidFill>
                <a:srgbClr val="FF0000"/>
              </a:solidFill>
            </a:endParaRPr>
          </a:p>
        </p:txBody>
      </p:sp>
      <p:sp>
        <p:nvSpPr>
          <p:cNvPr id="2" name="文本占位符 1"/>
          <p:cNvSpPr>
            <a:spLocks noGrp="1"/>
          </p:cNvSpPr>
          <p:nvPr>
            <p:ph type="body" sz="quarter" idx="10"/>
          </p:nvPr>
        </p:nvSpPr>
        <p:spPr>
          <a:xfrm>
            <a:off x="864982" y="1142335"/>
            <a:ext cx="10738212" cy="2447705"/>
          </a:xfrm>
        </p:spPr>
        <p:txBody>
          <a:bodyPr/>
          <a:lstStyle/>
          <a:p>
            <a:r>
              <a:rPr lang="zh-CN" altLang="zh-CN" dirty="0" smtClean="0"/>
              <a:t>在</a:t>
            </a:r>
            <a:r>
              <a:rPr lang="zh-CN" altLang="en-US" dirty="0"/>
              <a:t>下</a:t>
            </a:r>
            <a:r>
              <a:rPr lang="zh-CN" altLang="zh-CN" dirty="0"/>
              <a:t>表中插入</a:t>
            </a:r>
            <a:r>
              <a:rPr lang="en-US" altLang="zh-CN" dirty="0"/>
              <a:t>36</a:t>
            </a:r>
            <a:r>
              <a:rPr lang="zh-CN" altLang="zh-CN" dirty="0"/>
              <a:t>，设</a:t>
            </a:r>
            <a:r>
              <a:rPr lang="en-US" altLang="zh-CN" dirty="0"/>
              <a:t>H(36)</a:t>
            </a:r>
            <a:r>
              <a:rPr lang="zh-CN" altLang="zh-CN" dirty="0"/>
              <a:t>为</a:t>
            </a:r>
            <a:r>
              <a:rPr lang="en-US" altLang="zh-CN" dirty="0" smtClean="0"/>
              <a:t>3</a:t>
            </a:r>
          </a:p>
          <a:p>
            <a:r>
              <a:rPr lang="zh-CN" altLang="zh-CN" dirty="0"/>
              <a:t>插入</a:t>
            </a:r>
            <a:r>
              <a:rPr lang="en-US" altLang="zh-CN" dirty="0"/>
              <a:t>48</a:t>
            </a:r>
            <a:r>
              <a:rPr lang="zh-CN" altLang="zh-CN" dirty="0"/>
              <a:t>，设</a:t>
            </a:r>
            <a:r>
              <a:rPr lang="en-US" altLang="zh-CN" dirty="0"/>
              <a:t>H(48)</a:t>
            </a:r>
            <a:r>
              <a:rPr lang="zh-CN" altLang="zh-CN" dirty="0"/>
              <a:t>为</a:t>
            </a:r>
            <a:r>
              <a:rPr lang="en-US" altLang="zh-CN" dirty="0" smtClean="0"/>
              <a:t>4</a:t>
            </a:r>
            <a:r>
              <a:rPr lang="zh-CN" altLang="en-US" dirty="0" smtClean="0"/>
              <a:t>，</a:t>
            </a:r>
            <a:endParaRPr lang="zh-CN" altLang="en-US" dirty="0"/>
          </a:p>
          <a:p>
            <a:endParaRPr lang="zh-CN" altLang="en-US" dirty="0"/>
          </a:p>
          <a:p>
            <a:endParaRPr lang="en-US" altLang="zh-CN" dirty="0" smtClean="0"/>
          </a:p>
          <a:p>
            <a:endParaRPr lang="zh-CN" altLang="en-US" dirty="0"/>
          </a:p>
        </p:txBody>
      </p:sp>
      <p:sp>
        <p:nvSpPr>
          <p:cNvPr id="10" name="标题 2"/>
          <p:cNvSpPr>
            <a:spLocks noGrp="1"/>
          </p:cNvSpPr>
          <p:nvPr>
            <p:ph type="title"/>
          </p:nvPr>
        </p:nvSpPr>
        <p:spPr/>
        <p:txBody>
          <a:bodyPr>
            <a:normAutofit fontScale="90000"/>
          </a:bodyPr>
          <a:lstStyle/>
          <a:p>
            <a:r>
              <a:rPr lang="en-US" altLang="zh-CN"/>
              <a:t>1</a:t>
            </a:r>
            <a:r>
              <a:rPr lang="zh-CN" altLang="en-US"/>
              <a:t>）线性探测法</a:t>
            </a:r>
          </a:p>
        </p:txBody>
      </p:sp>
      <p:sp>
        <p:nvSpPr>
          <p:cNvPr id="3" name="矩形 2"/>
          <p:cNvSpPr/>
          <p:nvPr/>
        </p:nvSpPr>
        <p:spPr>
          <a:xfrm>
            <a:off x="979483" y="4045284"/>
            <a:ext cx="9022355" cy="461665"/>
          </a:xfrm>
          <a:prstGeom prst="rect">
            <a:avLst/>
          </a:prstGeom>
        </p:spPr>
        <p:txBody>
          <a:bodyPr wrap="square">
            <a:spAutoFit/>
          </a:bodyPr>
          <a:lstStyle/>
          <a:p>
            <a:pPr marL="342857" lvl="0" indent="-342857" defTabSz="1171971">
              <a:buFont typeface="Arial" panose="020B0604020202020204" pitchFamily="34" charset="0"/>
              <a:buChar char="•"/>
            </a:pPr>
            <a:r>
              <a:rPr lang="zh-CN" altLang="zh-CN" sz="2400">
                <a:solidFill>
                  <a:srgbClr val="000000"/>
                </a:solidFill>
              </a:rPr>
              <a:t>容易</a:t>
            </a:r>
            <a:r>
              <a:rPr lang="zh-CN" altLang="en-US" sz="2400" smtClean="0">
                <a:solidFill>
                  <a:srgbClr val="1F5281"/>
                </a:solidFill>
              </a:rPr>
              <a:t>产生</a:t>
            </a:r>
            <a:r>
              <a:rPr lang="zh-CN" altLang="en-US" sz="2400" dirty="0">
                <a:solidFill>
                  <a:srgbClr val="1F5281"/>
                </a:solidFill>
              </a:rPr>
              <a:t>非同义词</a:t>
            </a:r>
            <a:r>
              <a:rPr lang="zh-CN" altLang="en-US" sz="2400">
                <a:solidFill>
                  <a:srgbClr val="1F5281"/>
                </a:solidFill>
              </a:rPr>
              <a:t>冲突</a:t>
            </a:r>
            <a:r>
              <a:rPr lang="zh-CN" altLang="en-US" sz="2400" smtClean="0">
                <a:solidFill>
                  <a:srgbClr val="1F5281"/>
                </a:solidFill>
              </a:rPr>
              <a:t>，</a:t>
            </a:r>
            <a:r>
              <a:rPr lang="zh-CN" altLang="en-US" sz="2300" smtClean="0">
                <a:solidFill>
                  <a:srgbClr val="000000"/>
                </a:solidFill>
              </a:rPr>
              <a:t>产生</a:t>
            </a:r>
            <a:r>
              <a:rPr lang="zh-CN" altLang="zh-CN" sz="2300" smtClean="0">
                <a:solidFill>
                  <a:srgbClr val="000000"/>
                </a:solidFill>
              </a:rPr>
              <a:t>“</a:t>
            </a:r>
            <a:r>
              <a:rPr lang="zh-CN" altLang="en-US" sz="2300" smtClean="0">
                <a:solidFill>
                  <a:srgbClr val="FF0000"/>
                </a:solidFill>
              </a:rPr>
              <a:t>堆积</a:t>
            </a:r>
            <a:r>
              <a:rPr lang="zh-CN" altLang="en-US" sz="2300" smtClean="0">
                <a:solidFill>
                  <a:srgbClr val="000000"/>
                </a:solidFill>
              </a:rPr>
              <a:t>、</a:t>
            </a:r>
            <a:r>
              <a:rPr lang="zh-CN" altLang="zh-CN" sz="2300" smtClean="0">
                <a:solidFill>
                  <a:srgbClr val="FF0000"/>
                </a:solidFill>
              </a:rPr>
              <a:t>聚集</a:t>
            </a:r>
            <a:r>
              <a:rPr lang="en-US" altLang="zh-CN" sz="2300" dirty="0">
                <a:solidFill>
                  <a:srgbClr val="FF0000"/>
                </a:solidFill>
              </a:rPr>
              <a:t>(clustering)</a:t>
            </a:r>
            <a:r>
              <a:rPr lang="zh-CN" altLang="zh-CN" sz="2300" dirty="0">
                <a:solidFill>
                  <a:srgbClr val="000000"/>
                </a:solidFill>
              </a:rPr>
              <a:t>”现象</a:t>
            </a:r>
            <a:r>
              <a:rPr lang="zh-CN" altLang="en-US" sz="2300" dirty="0">
                <a:solidFill>
                  <a:srgbClr val="000000"/>
                </a:solidFill>
              </a:rPr>
              <a:t>。</a:t>
            </a:r>
            <a:endParaRPr lang="en-US" altLang="zh-CN" sz="2300" dirty="0">
              <a:solidFill>
                <a:srgbClr val="000000"/>
              </a:solidFill>
            </a:endParaRPr>
          </a:p>
        </p:txBody>
      </p:sp>
      <p:sp>
        <p:nvSpPr>
          <p:cNvPr id="5" name="矩形 4"/>
          <p:cNvSpPr/>
          <p:nvPr/>
        </p:nvSpPr>
        <p:spPr>
          <a:xfrm>
            <a:off x="979483" y="4564981"/>
            <a:ext cx="11020839" cy="800219"/>
          </a:xfrm>
          <a:prstGeom prst="rect">
            <a:avLst/>
          </a:prstGeom>
        </p:spPr>
        <p:txBody>
          <a:bodyPr wrap="square">
            <a:spAutoFit/>
          </a:bodyPr>
          <a:lstStyle/>
          <a:p>
            <a:pPr marL="342857" lvl="0" indent="-342857" defTabSz="1171971">
              <a:buFont typeface="Arial" panose="020B0604020202020204" pitchFamily="34" charset="0"/>
              <a:buChar char="•"/>
            </a:pPr>
            <a:r>
              <a:rPr lang="zh-CN" altLang="en-US" sz="2300" dirty="0">
                <a:solidFill>
                  <a:srgbClr val="000000"/>
                </a:solidFill>
              </a:rPr>
              <a:t>上</a:t>
            </a:r>
            <a:r>
              <a:rPr lang="zh-CN" altLang="zh-CN" sz="2300" dirty="0">
                <a:solidFill>
                  <a:srgbClr val="000000"/>
                </a:solidFill>
              </a:rPr>
              <a:t>表中，插入哈希地址为</a:t>
            </a:r>
            <a:r>
              <a:rPr lang="en-US" altLang="zh-CN" sz="2300" dirty="0">
                <a:solidFill>
                  <a:srgbClr val="000000"/>
                </a:solidFill>
              </a:rPr>
              <a:t>3</a:t>
            </a:r>
            <a:r>
              <a:rPr lang="zh-CN" altLang="zh-CN" sz="2300" dirty="0">
                <a:solidFill>
                  <a:srgbClr val="000000"/>
                </a:solidFill>
              </a:rPr>
              <a:t>至</a:t>
            </a:r>
            <a:r>
              <a:rPr lang="en-US" altLang="zh-CN" sz="2300" dirty="0">
                <a:solidFill>
                  <a:srgbClr val="000000"/>
                </a:solidFill>
              </a:rPr>
              <a:t>9</a:t>
            </a:r>
            <a:r>
              <a:rPr lang="zh-CN" altLang="zh-CN" sz="2300" dirty="0">
                <a:solidFill>
                  <a:srgbClr val="000000"/>
                </a:solidFill>
              </a:rPr>
              <a:t>的所有记录都将竞争</a:t>
            </a:r>
            <a:r>
              <a:rPr lang="en-US" altLang="zh-CN" sz="2300" dirty="0">
                <a:solidFill>
                  <a:srgbClr val="000000"/>
                </a:solidFill>
              </a:rPr>
              <a:t>9</a:t>
            </a:r>
            <a:r>
              <a:rPr lang="zh-CN" altLang="zh-CN" sz="2300" dirty="0">
                <a:solidFill>
                  <a:srgbClr val="000000"/>
                </a:solidFill>
              </a:rPr>
              <a:t>号位置，从而将造成更多元素的聚集。</a:t>
            </a:r>
            <a:endParaRPr lang="en-US" altLang="zh-CN" sz="2300" dirty="0">
              <a:solidFill>
                <a:srgbClr val="000000"/>
              </a:solidFill>
            </a:endParaRPr>
          </a:p>
        </p:txBody>
      </p:sp>
    </p:spTree>
    <p:extLst>
      <p:ext uri="{BB962C8B-B14F-4D97-AF65-F5344CB8AC3E}">
        <p14:creationId xmlns:p14="http://schemas.microsoft.com/office/powerpoint/2010/main" val="36879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 grpId="0" build="p"/>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36312" y="2358466"/>
            <a:ext cx="10211117" cy="4202432"/>
          </a:xfrm>
          <a:prstGeom prst="rect">
            <a:avLst/>
          </a:prstGeom>
          <a:noFill/>
          <a:ln w="9525">
            <a:solidFill>
              <a:srgbClr val="5C307D"/>
            </a:solidFill>
            <a:prstDash val="dash"/>
            <a:miter lim="800000"/>
          </a:ln>
        </p:spPr>
        <p:txBody>
          <a:bodyPr vert="horz" wrap="square" lIns="91440" tIns="36000" rIns="91440" bIns="36000" numCol="1" anchor="t" anchorCtr="0" compatLnSpc="1"/>
          <a:lstStyle/>
          <a:p>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 HashTable1 </a:t>
            </a:r>
            <a:r>
              <a:rPr lang="en-US" altLang="zh-CN" sz="2400" smtClean="0">
                <a:solidFill>
                  <a:srgbClr val="404040"/>
                </a:solidFill>
                <a:latin typeface="Times New Roman" panose="02020603050405020304" pitchFamily="18" charset="0"/>
                <a:cs typeface="Times New Roman" panose="02020603050405020304" pitchFamily="18" charset="0"/>
              </a:rPr>
              <a:t>:: </a:t>
            </a:r>
            <a:r>
              <a:rPr lang="en-US" altLang="zh-CN" sz="2400">
                <a:solidFill>
                  <a:srgbClr val="404040"/>
                </a:solidFill>
                <a:latin typeface="Times New Roman" panose="02020603050405020304" pitchFamily="18" charset="0"/>
                <a:cs typeface="Times New Roman" panose="02020603050405020304" pitchFamily="18" charset="0"/>
              </a:rPr>
              <a:t>I</a:t>
            </a:r>
            <a:r>
              <a:rPr lang="en-US" altLang="zh-CN" sz="2400" smtClean="0">
                <a:solidFill>
                  <a:srgbClr val="404040"/>
                </a:solidFill>
                <a:latin typeface="Times New Roman" panose="02020603050405020304" pitchFamily="18" charset="0"/>
                <a:cs typeface="Times New Roman" panose="02020603050405020304" pitchFamily="18" charset="0"/>
              </a:rPr>
              <a:t>nsert(int </a:t>
            </a:r>
            <a:r>
              <a:rPr lang="en-US" altLang="zh-CN" sz="2400" dirty="0" smtClean="0">
                <a:solidFill>
                  <a:srgbClr val="404040"/>
                </a:solidFill>
                <a:latin typeface="Times New Roman" panose="02020603050405020304" pitchFamily="18" charset="0"/>
                <a:cs typeface="Times New Roman" panose="02020603050405020304" pitchFamily="18" charset="0"/>
              </a:rPr>
              <a:t>k) </a:t>
            </a:r>
          </a:p>
          <a:p>
            <a:r>
              <a:rPr lang="en-US" altLang="zh-CN" sz="2400" dirty="0" smtClean="0">
                <a:solidFill>
                  <a:srgbClr val="404040"/>
                </a:solidFill>
                <a:latin typeface="Times New Roman" panose="02020603050405020304" pitchFamily="18" charset="0"/>
                <a:cs typeface="Times New Roman" panose="02020603050405020304" pitchFamily="18" charset="0"/>
              </a:rPr>
              <a:t>{</a:t>
            </a:r>
          </a:p>
          <a:p>
            <a:endParaRPr lang="en-US" altLang="zh-CN" sz="2400" dirty="0" smtClean="0">
              <a:solidFill>
                <a:srgbClr val="404040"/>
              </a:solidFill>
              <a:latin typeface="Times New Roman" panose="02020603050405020304" pitchFamily="18" charset="0"/>
              <a:cs typeface="Times New Roman" panose="02020603050405020304" pitchFamily="18" charset="0"/>
            </a:endParaRPr>
          </a:p>
          <a:p>
            <a:endParaRPr lang="en-US" altLang="zh-CN" sz="2400" dirty="0">
              <a:solidFill>
                <a:srgbClr val="404040"/>
              </a:solidFill>
              <a:latin typeface="Times New Roman" panose="02020603050405020304" pitchFamily="18" charset="0"/>
              <a:cs typeface="Times New Roman" panose="02020603050405020304" pitchFamily="18" charset="0"/>
            </a:endParaRPr>
          </a:p>
          <a:p>
            <a:endParaRPr lang="en-US" altLang="zh-CN" sz="2400" dirty="0" smtClean="0">
              <a:solidFill>
                <a:srgbClr val="404040"/>
              </a:solidFill>
              <a:latin typeface="Times New Roman" panose="02020603050405020304" pitchFamily="18" charset="0"/>
              <a:cs typeface="Times New Roman" panose="02020603050405020304" pitchFamily="18" charset="0"/>
            </a:endParaRPr>
          </a:p>
          <a:p>
            <a:endParaRPr lang="en-US" altLang="zh-CN" sz="2400" dirty="0">
              <a:solidFill>
                <a:srgbClr val="404040"/>
              </a:solidFill>
              <a:latin typeface="Times New Roman" panose="02020603050405020304" pitchFamily="18" charset="0"/>
              <a:cs typeface="Times New Roman" panose="02020603050405020304" pitchFamily="18" charset="0"/>
            </a:endParaRPr>
          </a:p>
          <a:p>
            <a:endParaRPr lang="en-US" altLang="zh-CN" sz="2400" dirty="0" smtClean="0">
              <a:solidFill>
                <a:srgbClr val="404040"/>
              </a:solidFill>
              <a:latin typeface="Times New Roman" panose="02020603050405020304" pitchFamily="18" charset="0"/>
              <a:cs typeface="Times New Roman" panose="02020603050405020304" pitchFamily="18" charset="0"/>
            </a:endParaRPr>
          </a:p>
          <a:p>
            <a:endParaRPr lang="en-US" altLang="zh-CN" sz="2400" dirty="0">
              <a:solidFill>
                <a:srgbClr val="404040"/>
              </a:solidFill>
              <a:latin typeface="Times New Roman" panose="02020603050405020304" pitchFamily="18" charset="0"/>
              <a:cs typeface="Times New Roman" panose="02020603050405020304" pitchFamily="18" charset="0"/>
            </a:endParaRPr>
          </a:p>
          <a:p>
            <a:endParaRPr lang="en-US" altLang="zh-CN" sz="2400" dirty="0" smtClean="0">
              <a:solidFill>
                <a:srgbClr val="404040"/>
              </a:solidFill>
              <a:latin typeface="Times New Roman" panose="02020603050405020304" pitchFamily="18" charset="0"/>
              <a:cs typeface="Times New Roman" panose="02020603050405020304" pitchFamily="18" charset="0"/>
            </a:endParaRPr>
          </a:p>
          <a:p>
            <a:endParaRPr lang="en-US" altLang="zh-CN" sz="2400" dirty="0">
              <a:solidFill>
                <a:srgbClr val="404040"/>
              </a:solidFill>
              <a:latin typeface="Times New Roman" panose="02020603050405020304" pitchFamily="18" charset="0"/>
              <a:cs typeface="Times New Roman" panose="02020603050405020304" pitchFamily="18" charset="0"/>
            </a:endParaRPr>
          </a:p>
          <a:p>
            <a:endParaRPr lang="en-US" altLang="zh-CN" sz="2400" smtClean="0">
              <a:solidFill>
                <a:srgbClr val="404040"/>
              </a:solidFill>
              <a:latin typeface="Times New Roman" panose="02020603050405020304" pitchFamily="18" charset="0"/>
              <a:cs typeface="Times New Roman" panose="02020603050405020304" pitchFamily="18" charset="0"/>
            </a:endParaRPr>
          </a:p>
          <a:p>
            <a:r>
              <a:rPr lang="en-US" altLang="zh-CN" sz="2400" smtClean="0">
                <a:solidFill>
                  <a:srgbClr val="404040"/>
                </a:solidFill>
                <a:latin typeface="Times New Roman" panose="02020603050405020304" pitchFamily="18" charset="0"/>
                <a:cs typeface="Times New Roman" panose="02020603050405020304" pitchFamily="18" charset="0"/>
              </a:rPr>
              <a:t>}</a:t>
            </a:r>
            <a:endParaRPr lang="en-US" altLang="zh-CN" sz="2400" dirty="0" smtClean="0">
              <a:solidFill>
                <a:srgbClr val="404040"/>
              </a:solidFill>
              <a:latin typeface="Times New Roman" panose="02020603050405020304" pitchFamily="18" charset="0"/>
              <a:cs typeface="Times New Roman" panose="02020603050405020304" pitchFamily="18" charset="0"/>
            </a:endParaRPr>
          </a:p>
        </p:txBody>
      </p:sp>
      <p:sp>
        <p:nvSpPr>
          <p:cNvPr id="3" name="标题 2"/>
          <p:cNvSpPr>
            <a:spLocks noGrp="1"/>
          </p:cNvSpPr>
          <p:nvPr>
            <p:ph type="title" idx="4294967295"/>
          </p:nvPr>
        </p:nvSpPr>
        <p:spPr>
          <a:xfrm>
            <a:off x="1957388" y="188913"/>
            <a:ext cx="10234612" cy="647700"/>
          </a:xfrm>
        </p:spPr>
        <p:txBody>
          <a:bodyPr>
            <a:normAutofit fontScale="90000"/>
          </a:bodyPr>
          <a:lstStyle/>
          <a:p>
            <a:r>
              <a:rPr lang="zh-CN" altLang="en-US"/>
              <a:t>插入</a:t>
            </a:r>
            <a:r>
              <a:rPr lang="zh-CN" altLang="en-US" smtClean="0"/>
              <a:t>算法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65449711"/>
              </p:ext>
            </p:extLst>
          </p:nvPr>
        </p:nvGraphicFramePr>
        <p:xfrm>
          <a:off x="1208322" y="746913"/>
          <a:ext cx="7129724" cy="1463040"/>
        </p:xfrm>
        <a:graphic>
          <a:graphicData uri="http://schemas.openxmlformats.org/drawingml/2006/table">
            <a:tbl>
              <a:tblPr firstRow="1" firstCol="1" bandRow="1">
                <a:tableStyleId>{5940675A-B579-460E-94D1-54222C63F5DA}</a:tableStyleId>
              </a:tblPr>
              <a:tblGrid>
                <a:gridCol w="656464">
                  <a:extLst>
                    <a:ext uri="{9D8B030D-6E8A-4147-A177-3AD203B41FA5}">
                      <a16:colId xmlns:a16="http://schemas.microsoft.com/office/drawing/2014/main" xmlns="" val="20000"/>
                    </a:ext>
                  </a:extLst>
                </a:gridCol>
                <a:gridCol w="656464">
                  <a:extLst>
                    <a:ext uri="{9D8B030D-6E8A-4147-A177-3AD203B41FA5}">
                      <a16:colId xmlns:a16="http://schemas.microsoft.com/office/drawing/2014/main" xmlns="" val="20001"/>
                    </a:ext>
                  </a:extLst>
                </a:gridCol>
                <a:gridCol w="656464">
                  <a:extLst>
                    <a:ext uri="{9D8B030D-6E8A-4147-A177-3AD203B41FA5}">
                      <a16:colId xmlns:a16="http://schemas.microsoft.com/office/drawing/2014/main" xmlns="" val="20002"/>
                    </a:ext>
                  </a:extLst>
                </a:gridCol>
                <a:gridCol w="656464">
                  <a:extLst>
                    <a:ext uri="{9D8B030D-6E8A-4147-A177-3AD203B41FA5}">
                      <a16:colId xmlns:a16="http://schemas.microsoft.com/office/drawing/2014/main" xmlns="" val="20003"/>
                    </a:ext>
                  </a:extLst>
                </a:gridCol>
                <a:gridCol w="656464">
                  <a:extLst>
                    <a:ext uri="{9D8B030D-6E8A-4147-A177-3AD203B41FA5}">
                      <a16:colId xmlns:a16="http://schemas.microsoft.com/office/drawing/2014/main" xmlns="" val="20004"/>
                    </a:ext>
                  </a:extLst>
                </a:gridCol>
                <a:gridCol w="656464">
                  <a:extLst>
                    <a:ext uri="{9D8B030D-6E8A-4147-A177-3AD203B41FA5}">
                      <a16:colId xmlns:a16="http://schemas.microsoft.com/office/drawing/2014/main" xmlns="" val="20005"/>
                    </a:ext>
                  </a:extLst>
                </a:gridCol>
                <a:gridCol w="656464">
                  <a:extLst>
                    <a:ext uri="{9D8B030D-6E8A-4147-A177-3AD203B41FA5}">
                      <a16:colId xmlns:a16="http://schemas.microsoft.com/office/drawing/2014/main" xmlns="" val="20006"/>
                    </a:ext>
                  </a:extLst>
                </a:gridCol>
                <a:gridCol w="656464">
                  <a:extLst>
                    <a:ext uri="{9D8B030D-6E8A-4147-A177-3AD203B41FA5}">
                      <a16:colId xmlns:a16="http://schemas.microsoft.com/office/drawing/2014/main" xmlns="" val="20007"/>
                    </a:ext>
                  </a:extLst>
                </a:gridCol>
                <a:gridCol w="626004">
                  <a:extLst>
                    <a:ext uri="{9D8B030D-6E8A-4147-A177-3AD203B41FA5}">
                      <a16:colId xmlns:a16="http://schemas.microsoft.com/office/drawing/2014/main" xmlns="" val="20008"/>
                    </a:ext>
                  </a:extLst>
                </a:gridCol>
                <a:gridCol w="626004">
                  <a:extLst>
                    <a:ext uri="{9D8B030D-6E8A-4147-A177-3AD203B41FA5}">
                      <a16:colId xmlns:a16="http://schemas.microsoft.com/office/drawing/2014/main" xmlns="" val="20009"/>
                    </a:ext>
                  </a:extLst>
                </a:gridCol>
                <a:gridCol w="626004">
                  <a:extLst>
                    <a:ext uri="{9D8B030D-6E8A-4147-A177-3AD203B41FA5}">
                      <a16:colId xmlns:a16="http://schemas.microsoft.com/office/drawing/2014/main" xmlns="" val="20010"/>
                    </a:ext>
                  </a:extLst>
                </a:gridCol>
              </a:tblGrid>
              <a:tr h="731520">
                <a:tc>
                  <a:txBody>
                    <a:bodyPr/>
                    <a:lstStyle/>
                    <a:p>
                      <a:pPr algn="ctr">
                        <a:spcAft>
                          <a:spcPts val="0"/>
                        </a:spcAft>
                      </a:pPr>
                      <a:r>
                        <a:rPr lang="en-US" sz="2400" kern="100" dirty="0">
                          <a:effectLst/>
                        </a:rPr>
                        <a:t>0</a:t>
                      </a:r>
                      <a:endParaRPr lang="zh-CN" sz="2400" kern="100" dirty="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4</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5</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6</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7</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8</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9</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10</a:t>
                      </a:r>
                      <a:endParaRPr lang="zh-CN" sz="24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0"/>
                  </a:ext>
                </a:extLst>
              </a:tr>
              <a:tr h="731520">
                <a:tc>
                  <a:txBody>
                    <a:bodyPr/>
                    <a:lstStyle/>
                    <a:p>
                      <a:pPr algn="ctr">
                        <a:spcAft>
                          <a:spcPts val="0"/>
                        </a:spcAft>
                      </a:pPr>
                      <a:r>
                        <a:rPr lang="en-US" sz="2400" kern="100">
                          <a:effectLst/>
                        </a:rPr>
                        <a:t>55</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14</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82</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40</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19</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dirty="0">
                          <a:effectLst/>
                        </a:rPr>
                        <a:t> </a:t>
                      </a:r>
                      <a:endParaRPr lang="zh-CN" sz="2400" kern="100" dirty="0">
                        <a:effectLst/>
                        <a:latin typeface="Times New Roman"/>
                        <a:ea typeface="宋体"/>
                        <a:cs typeface="Times New Roman"/>
                      </a:endParaRPr>
                    </a:p>
                  </a:txBody>
                  <a:tcPr marL="68589" marR="68589" marT="0" marB="0" anchor="ctr"/>
                </a:tc>
                <a:tc>
                  <a:txBody>
                    <a:bodyPr/>
                    <a:lstStyle/>
                    <a:p>
                      <a:pPr algn="ctr">
                        <a:spcAft>
                          <a:spcPts val="0"/>
                        </a:spcAft>
                      </a:pPr>
                      <a:r>
                        <a:rPr lang="en-US" sz="2400" kern="100" dirty="0">
                          <a:effectLst/>
                        </a:rPr>
                        <a:t> </a:t>
                      </a:r>
                      <a:endParaRPr lang="zh-CN" sz="2400" kern="100" dirty="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1"/>
                  </a:ext>
                </a:extLst>
              </a:tr>
            </a:tbl>
          </a:graphicData>
        </a:graphic>
      </p:graphicFrame>
      <p:sp>
        <p:nvSpPr>
          <p:cNvPr id="5" name="TextBox 5"/>
          <p:cNvSpPr txBox="1"/>
          <p:nvPr/>
        </p:nvSpPr>
        <p:spPr>
          <a:xfrm>
            <a:off x="3954522" y="1478433"/>
            <a:ext cx="559773" cy="446139"/>
          </a:xfrm>
          <a:prstGeom prst="rect">
            <a:avLst/>
          </a:prstGeom>
          <a:noFill/>
        </p:spPr>
        <p:txBody>
          <a:bodyPr wrap="none" lIns="91406" tIns="45703" rIns="91406" bIns="45703" rtlCol="0">
            <a:spAutoFit/>
          </a:bodyPr>
          <a:lstStyle/>
          <a:p>
            <a:pPr defTabSz="1171971"/>
            <a:r>
              <a:rPr lang="en-US" altLang="zh-CN" sz="2300" dirty="0" smtClean="0">
                <a:solidFill>
                  <a:srgbClr val="FF0000"/>
                </a:solidFill>
              </a:rPr>
              <a:t>36</a:t>
            </a:r>
            <a:endParaRPr lang="zh-CN" altLang="en-US" sz="2300" dirty="0">
              <a:solidFill>
                <a:srgbClr val="FF0000"/>
              </a:solidFill>
            </a:endParaRPr>
          </a:p>
        </p:txBody>
      </p:sp>
      <p:sp>
        <p:nvSpPr>
          <p:cNvPr id="6" name="TextBox 8"/>
          <p:cNvSpPr txBox="1"/>
          <p:nvPr/>
        </p:nvSpPr>
        <p:spPr>
          <a:xfrm>
            <a:off x="5223302" y="1478433"/>
            <a:ext cx="559773" cy="446139"/>
          </a:xfrm>
          <a:prstGeom prst="rect">
            <a:avLst/>
          </a:prstGeom>
          <a:noFill/>
        </p:spPr>
        <p:txBody>
          <a:bodyPr wrap="none" lIns="91406" tIns="45703" rIns="91406" bIns="45703" rtlCol="0">
            <a:spAutoFit/>
          </a:bodyPr>
          <a:lstStyle/>
          <a:p>
            <a:pPr defTabSz="1171971"/>
            <a:r>
              <a:rPr lang="en-US" altLang="zh-CN" sz="2300" smtClean="0">
                <a:solidFill>
                  <a:srgbClr val="FF0000"/>
                </a:solidFill>
              </a:rPr>
              <a:t>48</a:t>
            </a:r>
            <a:endParaRPr lang="zh-CN" altLang="en-US" sz="2300">
              <a:solidFill>
                <a:srgbClr val="FF0000"/>
              </a:solidFill>
            </a:endParaRPr>
          </a:p>
        </p:txBody>
      </p:sp>
      <p:sp>
        <p:nvSpPr>
          <p:cNvPr id="7" name="矩形 6"/>
          <p:cNvSpPr/>
          <p:nvPr/>
        </p:nvSpPr>
        <p:spPr>
          <a:xfrm>
            <a:off x="1285186" y="2851668"/>
            <a:ext cx="8537543" cy="3785652"/>
          </a:xfrm>
          <a:prstGeom prst="rect">
            <a:avLst/>
          </a:prstGeom>
        </p:spPr>
        <p:txBody>
          <a:bodyPr wrap="square">
            <a:spAutoFit/>
          </a:bodyPr>
          <a:lstStyle/>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err="1">
                <a:solidFill>
                  <a:srgbClr val="404040"/>
                </a:solidFill>
                <a:latin typeface="Times New Roman" panose="02020603050405020304" pitchFamily="18" charset="0"/>
                <a:cs typeface="Times New Roman" panose="02020603050405020304" pitchFamily="18" charset="0"/>
              </a:rPr>
              <a:t>int</a:t>
            </a:r>
            <a:r>
              <a:rPr lang="en-US" altLang="zh-CN" sz="2400">
                <a:solidFill>
                  <a:srgbClr val="404040"/>
                </a:solidFill>
                <a:latin typeface="Times New Roman" panose="02020603050405020304" pitchFamily="18" charset="0"/>
                <a:cs typeface="Times New Roman" panose="02020603050405020304" pitchFamily="18" charset="0"/>
              </a:rPr>
              <a:t> </a:t>
            </a:r>
            <a:r>
              <a:rPr lang="en-US" altLang="zh-CN" sz="2400" smtClean="0">
                <a:solidFill>
                  <a:srgbClr val="404040"/>
                </a:solidFill>
                <a:latin typeface="Times New Roman" panose="02020603050405020304" pitchFamily="18" charset="0"/>
                <a:cs typeface="Times New Roman" panose="02020603050405020304" pitchFamily="18" charset="0"/>
              </a:rPr>
              <a:t>i,count=0, </a:t>
            </a:r>
            <a:r>
              <a:rPr lang="en-US" altLang="zh-CN" sz="2400" dirty="0">
                <a:solidFill>
                  <a:srgbClr val="404040"/>
                </a:solidFill>
                <a:latin typeface="Times New Roman" panose="02020603050405020304" pitchFamily="18" charset="0"/>
                <a:cs typeface="Times New Roman" panose="02020603050405020304" pitchFamily="18" charset="0"/>
              </a:rPr>
              <a:t>j = H(k);             </a:t>
            </a:r>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           //</a:t>
            </a:r>
            <a:r>
              <a:rPr lang="zh-CN" altLang="en-US" sz="2400" dirty="0">
                <a:solidFill>
                  <a:srgbClr val="404040"/>
                </a:solidFill>
                <a:latin typeface="Times New Roman" panose="02020603050405020304" pitchFamily="18" charset="0"/>
                <a:cs typeface="Times New Roman" panose="02020603050405020304" pitchFamily="18" charset="0"/>
              </a:rPr>
              <a:t>计算散列地址</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 j;                          </a:t>
            </a:r>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a:solidFill>
                  <a:srgbClr val="404040"/>
                </a:solidFill>
                <a:latin typeface="Times New Roman" panose="02020603050405020304" pitchFamily="18" charset="0"/>
                <a:cs typeface="Times New Roman" panose="02020603050405020304" pitchFamily="18" charset="0"/>
              </a:rPr>
              <a:t>//</a:t>
            </a:r>
            <a:r>
              <a:rPr lang="zh-CN" altLang="en-US" sz="2400" smtClean="0">
                <a:solidFill>
                  <a:srgbClr val="404040"/>
                </a:solidFill>
                <a:latin typeface="Times New Roman" panose="02020603050405020304" pitchFamily="18" charset="0"/>
                <a:cs typeface="Times New Roman" panose="02020603050405020304" pitchFamily="18" charset="0"/>
              </a:rPr>
              <a:t>设置探测起始</a:t>
            </a:r>
            <a:r>
              <a:rPr lang="zh-CN" altLang="en-US" sz="2400" dirty="0">
                <a:solidFill>
                  <a:srgbClr val="404040"/>
                </a:solidFill>
                <a:latin typeface="Times New Roman" panose="02020603050405020304" pitchFamily="18" charset="0"/>
                <a:cs typeface="Times New Roman" panose="02020603050405020304" pitchFamily="18" charset="0"/>
              </a:rPr>
              <a:t>位置</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while (</a:t>
            </a:r>
            <a:r>
              <a:rPr lang="en-US" altLang="zh-CN" sz="2400" dirty="0" err="1">
                <a:solidFill>
                  <a:srgbClr val="404040"/>
                </a:solidFill>
                <a:latin typeface="Times New Roman" panose="02020603050405020304" pitchFamily="18" charset="0"/>
                <a:cs typeface="Times New Roman" panose="02020603050405020304" pitchFamily="18" charset="0"/>
              </a:rPr>
              <a:t>ht</a:t>
            </a:r>
            <a:r>
              <a:rPr lang="en-US" altLang="zh-CN" sz="2400" dirty="0">
                <a:solidFill>
                  <a:srgbClr val="404040"/>
                </a:solidFill>
                <a:latin typeface="Times New Roman" panose="02020603050405020304" pitchFamily="18" charset="0"/>
                <a:cs typeface="Times New Roman" panose="02020603050405020304" pitchFamily="18" charset="0"/>
              </a:rPr>
              <a:t>[</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a:solidFill>
                  <a:srgbClr val="404040"/>
                </a:solidFill>
                <a:latin typeface="Times New Roman" panose="02020603050405020304" pitchFamily="18" charset="0"/>
                <a:cs typeface="Times New Roman" panose="02020603050405020304" pitchFamily="18" charset="0"/>
              </a:rPr>
              <a:t>!= </a:t>
            </a:r>
            <a:r>
              <a:rPr lang="en-US" altLang="zh-CN" sz="2400" smtClean="0">
                <a:solidFill>
                  <a:srgbClr val="FF0000"/>
                </a:solidFill>
                <a:latin typeface="Times New Roman" panose="02020603050405020304" pitchFamily="18" charset="0"/>
                <a:cs typeface="Times New Roman" panose="02020603050405020304" pitchFamily="18" charset="0"/>
              </a:rPr>
              <a:t>0 &amp;&amp; count&lt;Maxsize</a:t>
            </a:r>
            <a:r>
              <a:rPr lang="en-US" altLang="zh-CN" sz="2400" smtClean="0">
                <a:solidFill>
                  <a:srgbClr val="404040"/>
                </a:solidFill>
                <a:latin typeface="Times New Roman" panose="02020603050405020304" pitchFamily="18" charset="0"/>
                <a:cs typeface="Times New Roman" panose="02020603050405020304" pitchFamily="18" charset="0"/>
              </a:rPr>
              <a:t>)</a:t>
            </a:r>
            <a:r>
              <a:rPr lang="zh-CN" altLang="en-US" sz="2400" smtClean="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if (</a:t>
            </a:r>
            <a:r>
              <a:rPr lang="en-US" altLang="zh-CN" sz="2400" dirty="0" err="1">
                <a:solidFill>
                  <a:srgbClr val="404040"/>
                </a:solidFill>
                <a:latin typeface="Times New Roman" panose="02020603050405020304" pitchFamily="18" charset="0"/>
                <a:cs typeface="Times New Roman" panose="02020603050405020304" pitchFamily="18" charset="0"/>
              </a:rPr>
              <a:t>ht</a:t>
            </a:r>
            <a:r>
              <a:rPr lang="en-US" altLang="zh-CN" sz="2400" dirty="0">
                <a:solidFill>
                  <a:srgbClr val="404040"/>
                </a:solidFill>
                <a:latin typeface="Times New Roman" panose="02020603050405020304" pitchFamily="18" charset="0"/>
                <a:cs typeface="Times New Roman" panose="02020603050405020304" pitchFamily="18" charset="0"/>
              </a:rPr>
              <a:t>[</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 k) </a:t>
            </a:r>
            <a:endParaRPr lang="en-US" altLang="zh-CN" sz="2400" dirty="0" smtClean="0">
              <a:solidFill>
                <a:srgbClr val="404040"/>
              </a:solidFill>
              <a:latin typeface="Times New Roman" panose="02020603050405020304" pitchFamily="18" charset="0"/>
              <a:cs typeface="Times New Roman" panose="02020603050405020304" pitchFamily="18" charset="0"/>
            </a:endParaRPr>
          </a:p>
          <a:p>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     </a:t>
            </a:r>
            <a:r>
              <a:rPr lang="en-US" altLang="zh-CN" sz="2400" smtClean="0">
                <a:solidFill>
                  <a:srgbClr val="404040"/>
                </a:solidFill>
                <a:latin typeface="Times New Roman" panose="02020603050405020304" pitchFamily="18" charset="0"/>
                <a:cs typeface="Times New Roman" panose="02020603050405020304" pitchFamily="18" charset="0"/>
              </a:rPr>
              <a:t>return -1;               //</a:t>
            </a:r>
            <a:r>
              <a:rPr lang="zh-CN" altLang="en-US" sz="2400" smtClean="0">
                <a:solidFill>
                  <a:srgbClr val="404040"/>
                </a:solidFill>
                <a:latin typeface="Times New Roman" panose="02020603050405020304" pitchFamily="18" charset="0"/>
                <a:cs typeface="Times New Roman" panose="02020603050405020304" pitchFamily="18" charset="0"/>
              </a:rPr>
              <a:t>插入失败</a:t>
            </a:r>
            <a:endParaRPr lang="en-US" altLang="zh-CN" sz="2400" smtClean="0">
              <a:solidFill>
                <a:srgbClr val="404040"/>
              </a:solidFill>
              <a:latin typeface="Times New Roman" panose="02020603050405020304" pitchFamily="18" charset="0"/>
              <a:cs typeface="Times New Roman" panose="02020603050405020304" pitchFamily="18" charset="0"/>
            </a:endParaRPr>
          </a:p>
          <a:p>
            <a:r>
              <a:rPr lang="zh-CN" altLang="en-US" sz="2400" smtClean="0">
                <a:solidFill>
                  <a:srgbClr val="404040"/>
                </a:solidFill>
                <a:latin typeface="Times New Roman" panose="02020603050405020304" pitchFamily="18" charset="0"/>
                <a:cs typeface="Times New Roman" panose="02020603050405020304" pitchFamily="18" charset="0"/>
              </a:rPr>
              <a:t>          </a:t>
            </a:r>
            <a:r>
              <a:rPr lang="en-US" altLang="zh-CN" sz="2400" smtClean="0">
                <a:solidFill>
                  <a:srgbClr val="404040"/>
                </a:solidFill>
                <a:latin typeface="Times New Roman" panose="02020603050405020304" pitchFamily="18" charset="0"/>
                <a:cs typeface="Times New Roman" panose="02020603050405020304" pitchFamily="18" charset="0"/>
              </a:rPr>
              <a:t>else{</a:t>
            </a:r>
            <a:endParaRPr lang="en-US" altLang="zh-CN" sz="2400" dirty="0" smtClean="0">
              <a:solidFill>
                <a:srgbClr val="404040"/>
              </a:solidFill>
              <a:latin typeface="Times New Roman" panose="02020603050405020304" pitchFamily="18" charset="0"/>
              <a:cs typeface="Times New Roman" panose="02020603050405020304" pitchFamily="18" charset="0"/>
            </a:endParaRPr>
          </a:p>
          <a:p>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err="1" smtClean="0">
                <a:solidFill>
                  <a:srgbClr val="404040"/>
                </a:solidFill>
                <a:latin typeface="Times New Roman" panose="02020603050405020304" pitchFamily="18" charset="0"/>
                <a:cs typeface="Times New Roman" panose="02020603050405020304" pitchFamily="18" charset="0"/>
              </a:rPr>
              <a:t>i</a:t>
            </a:r>
            <a:r>
              <a:rPr lang="en-US" altLang="zh-CN"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+ 1) % </a:t>
            </a:r>
            <a:r>
              <a:rPr lang="en-US" altLang="zh-CN" sz="2400" dirty="0" err="1">
                <a:solidFill>
                  <a:srgbClr val="404040"/>
                </a:solidFill>
                <a:latin typeface="Times New Roman" panose="02020603050405020304" pitchFamily="18" charset="0"/>
                <a:cs typeface="Times New Roman" panose="02020603050405020304" pitchFamily="18" charset="0"/>
              </a:rPr>
              <a:t>MaxSize</a:t>
            </a:r>
            <a:r>
              <a:rPr lang="en-US" altLang="zh-CN" sz="2400" dirty="0">
                <a:solidFill>
                  <a:srgbClr val="404040"/>
                </a:solidFill>
                <a:latin typeface="Times New Roman" panose="02020603050405020304" pitchFamily="18" charset="0"/>
                <a:cs typeface="Times New Roman" panose="02020603050405020304" pitchFamily="18" charset="0"/>
              </a:rPr>
              <a:t>;       //</a:t>
            </a:r>
            <a:r>
              <a:rPr lang="zh-CN" altLang="en-US" sz="2400" dirty="0">
                <a:solidFill>
                  <a:srgbClr val="404040"/>
                </a:solidFill>
                <a:latin typeface="Times New Roman" panose="02020603050405020304" pitchFamily="18" charset="0"/>
                <a:cs typeface="Times New Roman" panose="02020603050405020304" pitchFamily="18" charset="0"/>
              </a:rPr>
              <a:t>向后探测一</a:t>
            </a:r>
            <a:r>
              <a:rPr lang="zh-CN" altLang="en-US" sz="2400">
                <a:solidFill>
                  <a:srgbClr val="404040"/>
                </a:solidFill>
                <a:latin typeface="Times New Roman" panose="02020603050405020304" pitchFamily="18" charset="0"/>
                <a:cs typeface="Times New Roman" panose="02020603050405020304" pitchFamily="18" charset="0"/>
              </a:rPr>
              <a:t>个</a:t>
            </a:r>
            <a:r>
              <a:rPr lang="zh-CN" altLang="en-US" sz="2400" smtClean="0">
                <a:solidFill>
                  <a:srgbClr val="404040"/>
                </a:solidFill>
                <a:latin typeface="Times New Roman" panose="02020603050405020304" pitchFamily="18" charset="0"/>
                <a:cs typeface="Times New Roman" panose="02020603050405020304" pitchFamily="18" charset="0"/>
              </a:rPr>
              <a:t>位置</a:t>
            </a:r>
            <a:endParaRPr lang="en-US" altLang="zh-CN" sz="2400" smtClean="0">
              <a:solidFill>
                <a:srgbClr val="404040"/>
              </a:solidFill>
              <a:latin typeface="Times New Roman" panose="02020603050405020304" pitchFamily="18" charset="0"/>
              <a:cs typeface="Times New Roman" panose="02020603050405020304" pitchFamily="18" charset="0"/>
            </a:endParaRPr>
          </a:p>
          <a:p>
            <a:r>
              <a:rPr lang="en-US" altLang="zh-CN" sz="2400">
                <a:solidFill>
                  <a:srgbClr val="404040"/>
                </a:solidFill>
                <a:latin typeface="Times New Roman" panose="02020603050405020304" pitchFamily="18" charset="0"/>
                <a:cs typeface="Times New Roman" panose="02020603050405020304" pitchFamily="18" charset="0"/>
              </a:rPr>
              <a:t> </a:t>
            </a:r>
            <a:r>
              <a:rPr lang="en-US" altLang="zh-CN" sz="2400" smtClean="0">
                <a:solidFill>
                  <a:srgbClr val="404040"/>
                </a:solidFill>
                <a:latin typeface="Times New Roman" panose="02020603050405020304" pitchFamily="18" charset="0"/>
                <a:cs typeface="Times New Roman" panose="02020603050405020304" pitchFamily="18" charset="0"/>
              </a:rPr>
              <a:t>                count++;}</a:t>
            </a:r>
            <a:endParaRPr lang="zh-CN" altLang="en-US" sz="2400" dirty="0">
              <a:solidFill>
                <a:srgbClr val="404040"/>
              </a:solidFill>
              <a:latin typeface="Times New Roman" panose="02020603050405020304" pitchFamily="18" charset="0"/>
              <a:cs typeface="Times New Roman" panose="02020603050405020304" pitchFamily="18" charset="0"/>
            </a:endParaRPr>
          </a:p>
          <a:p>
            <a:r>
              <a:rPr lang="zh-CN" altLang="en-US" sz="2400">
                <a:solidFill>
                  <a:srgbClr val="404040"/>
                </a:solidFill>
                <a:latin typeface="Times New Roman" panose="02020603050405020304" pitchFamily="18" charset="0"/>
                <a:cs typeface="Times New Roman" panose="02020603050405020304" pitchFamily="18" charset="0"/>
              </a:rPr>
              <a:t>     </a:t>
            </a:r>
            <a:r>
              <a:rPr lang="en-US" altLang="zh-CN" sz="2400" smtClean="0">
                <a:solidFill>
                  <a:srgbClr val="404040"/>
                </a:solidFill>
                <a:latin typeface="Times New Roman" panose="02020603050405020304" pitchFamily="18" charset="0"/>
                <a:cs typeface="Times New Roman" panose="02020603050405020304" pitchFamily="18" charset="0"/>
              </a:rPr>
              <a:t>}</a:t>
            </a:r>
          </a:p>
          <a:p>
            <a:r>
              <a:rPr lang="en-US" altLang="zh-CN" sz="2400" smtClean="0">
                <a:solidFill>
                  <a:srgbClr val="404040"/>
                </a:solidFill>
                <a:latin typeface="Times New Roman" panose="02020603050405020304" pitchFamily="18" charset="0"/>
                <a:cs typeface="Times New Roman" panose="02020603050405020304" pitchFamily="18" charset="0"/>
              </a:rPr>
              <a:t>     ht[i]=k;</a:t>
            </a:r>
            <a:r>
              <a:rPr lang="zh-CN" altLang="en-US" sz="2400" smtClean="0">
                <a:solidFill>
                  <a:srgbClr val="404040"/>
                </a:solidFill>
                <a:latin typeface="Times New Roman" panose="02020603050405020304" pitchFamily="18" charset="0"/>
                <a:cs typeface="Times New Roman" panose="02020603050405020304" pitchFamily="18" charset="0"/>
              </a:rPr>
              <a:t>     </a:t>
            </a:r>
            <a:r>
              <a:rPr lang="en-US" altLang="zh-CN" sz="2400">
                <a:solidFill>
                  <a:srgbClr val="404040"/>
                </a:solidFill>
                <a:latin typeface="Times New Roman" panose="02020603050405020304" pitchFamily="18" charset="0"/>
                <a:cs typeface="Times New Roman" panose="02020603050405020304" pitchFamily="18" charset="0"/>
              </a:rPr>
              <a:t>return i</a:t>
            </a:r>
            <a:r>
              <a:rPr lang="en-US" altLang="zh-CN" sz="2400" smtClean="0">
                <a:solidFill>
                  <a:srgbClr val="404040"/>
                </a:solidFill>
                <a:latin typeface="Times New Roman" panose="02020603050405020304" pitchFamily="18" charset="0"/>
                <a:cs typeface="Times New Roman" panose="02020603050405020304" pitchFamily="18" charset="0"/>
              </a:rPr>
              <a:t>;                         </a:t>
            </a:r>
            <a:r>
              <a:rPr lang="zh-CN" altLang="en-US" sz="2400" smtClean="0">
                <a:solidFill>
                  <a:srgbClr val="404040"/>
                </a:solidFill>
                <a:latin typeface="Times New Roman" panose="02020603050405020304" pitchFamily="18" charset="0"/>
                <a:cs typeface="Times New Roman" panose="02020603050405020304" pitchFamily="18" charset="0"/>
              </a:rPr>
              <a:t>            </a:t>
            </a:r>
            <a:r>
              <a:rPr lang="en-US" altLang="zh-CN" sz="2400" smtClean="0">
                <a:solidFill>
                  <a:srgbClr val="404040"/>
                </a:solidFill>
                <a:latin typeface="Times New Roman" panose="02020603050405020304" pitchFamily="18" charset="0"/>
                <a:cs typeface="Times New Roman" panose="02020603050405020304" pitchFamily="18" charset="0"/>
              </a:rPr>
              <a:t>  //</a:t>
            </a:r>
            <a:endParaRPr lang="zh-CN" altLang="en-US" sz="2400" dirty="0">
              <a:solidFill>
                <a:srgbClr val="1F5281"/>
              </a:solidFill>
            </a:endParaRPr>
          </a:p>
        </p:txBody>
      </p:sp>
    </p:spTree>
    <p:extLst>
      <p:ext uri="{BB962C8B-B14F-4D97-AF65-F5344CB8AC3E}">
        <p14:creationId xmlns:p14="http://schemas.microsoft.com/office/powerpoint/2010/main" val="42480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36312" y="2358466"/>
            <a:ext cx="10211117" cy="4202432"/>
          </a:xfrm>
          <a:prstGeom prst="rect">
            <a:avLst/>
          </a:prstGeom>
          <a:noFill/>
          <a:ln w="9525">
            <a:solidFill>
              <a:srgbClr val="5C307D"/>
            </a:solidFill>
            <a:prstDash val="dash"/>
            <a:miter lim="800000"/>
          </a:ln>
        </p:spPr>
        <p:txBody>
          <a:bodyPr vert="horz" wrap="square" lIns="91440" tIns="36000" rIns="91440" bIns="36000" numCol="1" anchor="t" anchorCtr="0" compatLnSpc="1"/>
          <a:lstStyle/>
          <a:p>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 HashTable1 :: Search(</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 k) </a:t>
            </a:r>
          </a:p>
          <a:p>
            <a:r>
              <a:rPr lang="en-US" altLang="zh-CN" sz="2400" dirty="0" smtClean="0">
                <a:solidFill>
                  <a:srgbClr val="404040"/>
                </a:solidFill>
                <a:latin typeface="Times New Roman" panose="02020603050405020304" pitchFamily="18" charset="0"/>
                <a:cs typeface="Times New Roman" panose="02020603050405020304" pitchFamily="18" charset="0"/>
              </a:rPr>
              <a:t>{</a:t>
            </a:r>
          </a:p>
          <a:p>
            <a:endParaRPr lang="en-US" altLang="zh-CN" sz="2400" dirty="0" smtClean="0">
              <a:solidFill>
                <a:srgbClr val="404040"/>
              </a:solidFill>
              <a:latin typeface="Times New Roman" panose="02020603050405020304" pitchFamily="18" charset="0"/>
              <a:cs typeface="Times New Roman" panose="02020603050405020304" pitchFamily="18" charset="0"/>
            </a:endParaRPr>
          </a:p>
          <a:p>
            <a:endParaRPr lang="en-US" altLang="zh-CN" sz="2400" dirty="0">
              <a:solidFill>
                <a:srgbClr val="404040"/>
              </a:solidFill>
              <a:latin typeface="Times New Roman" panose="02020603050405020304" pitchFamily="18" charset="0"/>
              <a:cs typeface="Times New Roman" panose="02020603050405020304" pitchFamily="18" charset="0"/>
            </a:endParaRPr>
          </a:p>
          <a:p>
            <a:endParaRPr lang="en-US" altLang="zh-CN" sz="2400" dirty="0" smtClean="0">
              <a:solidFill>
                <a:srgbClr val="404040"/>
              </a:solidFill>
              <a:latin typeface="Times New Roman" panose="02020603050405020304" pitchFamily="18" charset="0"/>
              <a:cs typeface="Times New Roman" panose="02020603050405020304" pitchFamily="18" charset="0"/>
            </a:endParaRPr>
          </a:p>
          <a:p>
            <a:endParaRPr lang="en-US" altLang="zh-CN" sz="2400" dirty="0">
              <a:solidFill>
                <a:srgbClr val="404040"/>
              </a:solidFill>
              <a:latin typeface="Times New Roman" panose="02020603050405020304" pitchFamily="18" charset="0"/>
              <a:cs typeface="Times New Roman" panose="02020603050405020304" pitchFamily="18" charset="0"/>
            </a:endParaRPr>
          </a:p>
          <a:p>
            <a:endParaRPr lang="en-US" altLang="zh-CN" sz="2400" dirty="0" smtClean="0">
              <a:solidFill>
                <a:srgbClr val="404040"/>
              </a:solidFill>
              <a:latin typeface="Times New Roman" panose="02020603050405020304" pitchFamily="18" charset="0"/>
              <a:cs typeface="Times New Roman" panose="02020603050405020304" pitchFamily="18" charset="0"/>
            </a:endParaRPr>
          </a:p>
          <a:p>
            <a:endParaRPr lang="en-US" altLang="zh-CN" sz="2400" dirty="0">
              <a:solidFill>
                <a:srgbClr val="404040"/>
              </a:solidFill>
              <a:latin typeface="Times New Roman" panose="02020603050405020304" pitchFamily="18" charset="0"/>
              <a:cs typeface="Times New Roman" panose="02020603050405020304" pitchFamily="18" charset="0"/>
            </a:endParaRPr>
          </a:p>
          <a:p>
            <a:endParaRPr lang="en-US" altLang="zh-CN" sz="2400" dirty="0" smtClean="0">
              <a:solidFill>
                <a:srgbClr val="404040"/>
              </a:solidFill>
              <a:latin typeface="Times New Roman" panose="02020603050405020304" pitchFamily="18" charset="0"/>
              <a:cs typeface="Times New Roman" panose="02020603050405020304" pitchFamily="18" charset="0"/>
            </a:endParaRPr>
          </a:p>
          <a:p>
            <a:endParaRPr lang="en-US" altLang="zh-CN" sz="2400" dirty="0">
              <a:solidFill>
                <a:srgbClr val="404040"/>
              </a:solidFill>
              <a:latin typeface="Times New Roman" panose="02020603050405020304" pitchFamily="18" charset="0"/>
              <a:cs typeface="Times New Roman" panose="02020603050405020304" pitchFamily="18" charset="0"/>
            </a:endParaRPr>
          </a:p>
          <a:p>
            <a:r>
              <a:rPr lang="en-US" altLang="zh-CN" sz="2400" dirty="0" smtClean="0">
                <a:solidFill>
                  <a:srgbClr val="404040"/>
                </a:solidFill>
                <a:latin typeface="Times New Roman" panose="02020603050405020304" pitchFamily="18" charset="0"/>
                <a:cs typeface="Times New Roman" panose="02020603050405020304" pitchFamily="18" charset="0"/>
              </a:rPr>
              <a:t>}</a:t>
            </a:r>
          </a:p>
        </p:txBody>
      </p:sp>
      <p:sp>
        <p:nvSpPr>
          <p:cNvPr id="3" name="标题 2"/>
          <p:cNvSpPr>
            <a:spLocks noGrp="1"/>
          </p:cNvSpPr>
          <p:nvPr>
            <p:ph type="title" idx="4294967295"/>
          </p:nvPr>
        </p:nvSpPr>
        <p:spPr>
          <a:xfrm>
            <a:off x="1957388" y="188913"/>
            <a:ext cx="10234612" cy="647700"/>
          </a:xfrm>
        </p:spPr>
        <p:txBody>
          <a:bodyPr>
            <a:normAutofit fontScale="90000"/>
          </a:bodyPr>
          <a:lstStyle/>
          <a:p>
            <a:r>
              <a:rPr lang="zh-CN" altLang="en-US" dirty="0" smtClean="0"/>
              <a:t>查找算法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3171527"/>
              </p:ext>
            </p:extLst>
          </p:nvPr>
        </p:nvGraphicFramePr>
        <p:xfrm>
          <a:off x="1208322" y="746913"/>
          <a:ext cx="7129724" cy="1463040"/>
        </p:xfrm>
        <a:graphic>
          <a:graphicData uri="http://schemas.openxmlformats.org/drawingml/2006/table">
            <a:tbl>
              <a:tblPr firstRow="1" firstCol="1" bandRow="1">
                <a:tableStyleId>{5940675A-B579-460E-94D1-54222C63F5DA}</a:tableStyleId>
              </a:tblPr>
              <a:tblGrid>
                <a:gridCol w="656464">
                  <a:extLst>
                    <a:ext uri="{9D8B030D-6E8A-4147-A177-3AD203B41FA5}">
                      <a16:colId xmlns:a16="http://schemas.microsoft.com/office/drawing/2014/main" xmlns="" val="20000"/>
                    </a:ext>
                  </a:extLst>
                </a:gridCol>
                <a:gridCol w="656464">
                  <a:extLst>
                    <a:ext uri="{9D8B030D-6E8A-4147-A177-3AD203B41FA5}">
                      <a16:colId xmlns:a16="http://schemas.microsoft.com/office/drawing/2014/main" xmlns="" val="20001"/>
                    </a:ext>
                  </a:extLst>
                </a:gridCol>
                <a:gridCol w="656464">
                  <a:extLst>
                    <a:ext uri="{9D8B030D-6E8A-4147-A177-3AD203B41FA5}">
                      <a16:colId xmlns:a16="http://schemas.microsoft.com/office/drawing/2014/main" xmlns="" val="20002"/>
                    </a:ext>
                  </a:extLst>
                </a:gridCol>
                <a:gridCol w="656464">
                  <a:extLst>
                    <a:ext uri="{9D8B030D-6E8A-4147-A177-3AD203B41FA5}">
                      <a16:colId xmlns:a16="http://schemas.microsoft.com/office/drawing/2014/main" xmlns="" val="20003"/>
                    </a:ext>
                  </a:extLst>
                </a:gridCol>
                <a:gridCol w="656464">
                  <a:extLst>
                    <a:ext uri="{9D8B030D-6E8A-4147-A177-3AD203B41FA5}">
                      <a16:colId xmlns:a16="http://schemas.microsoft.com/office/drawing/2014/main" xmlns="" val="20004"/>
                    </a:ext>
                  </a:extLst>
                </a:gridCol>
                <a:gridCol w="656464">
                  <a:extLst>
                    <a:ext uri="{9D8B030D-6E8A-4147-A177-3AD203B41FA5}">
                      <a16:colId xmlns:a16="http://schemas.microsoft.com/office/drawing/2014/main" xmlns="" val="20005"/>
                    </a:ext>
                  </a:extLst>
                </a:gridCol>
                <a:gridCol w="656464">
                  <a:extLst>
                    <a:ext uri="{9D8B030D-6E8A-4147-A177-3AD203B41FA5}">
                      <a16:colId xmlns:a16="http://schemas.microsoft.com/office/drawing/2014/main" xmlns="" val="20006"/>
                    </a:ext>
                  </a:extLst>
                </a:gridCol>
                <a:gridCol w="656464">
                  <a:extLst>
                    <a:ext uri="{9D8B030D-6E8A-4147-A177-3AD203B41FA5}">
                      <a16:colId xmlns:a16="http://schemas.microsoft.com/office/drawing/2014/main" xmlns="" val="20007"/>
                    </a:ext>
                  </a:extLst>
                </a:gridCol>
                <a:gridCol w="626004">
                  <a:extLst>
                    <a:ext uri="{9D8B030D-6E8A-4147-A177-3AD203B41FA5}">
                      <a16:colId xmlns:a16="http://schemas.microsoft.com/office/drawing/2014/main" xmlns="" val="20008"/>
                    </a:ext>
                  </a:extLst>
                </a:gridCol>
                <a:gridCol w="626004">
                  <a:extLst>
                    <a:ext uri="{9D8B030D-6E8A-4147-A177-3AD203B41FA5}">
                      <a16:colId xmlns:a16="http://schemas.microsoft.com/office/drawing/2014/main" xmlns="" val="20009"/>
                    </a:ext>
                  </a:extLst>
                </a:gridCol>
                <a:gridCol w="626004">
                  <a:extLst>
                    <a:ext uri="{9D8B030D-6E8A-4147-A177-3AD203B41FA5}">
                      <a16:colId xmlns:a16="http://schemas.microsoft.com/office/drawing/2014/main" xmlns="" val="20010"/>
                    </a:ext>
                  </a:extLst>
                </a:gridCol>
              </a:tblGrid>
              <a:tr h="731520">
                <a:tc>
                  <a:txBody>
                    <a:bodyPr/>
                    <a:lstStyle/>
                    <a:p>
                      <a:pPr algn="ctr">
                        <a:spcAft>
                          <a:spcPts val="0"/>
                        </a:spcAft>
                      </a:pPr>
                      <a:r>
                        <a:rPr lang="en-US" sz="2400" kern="100" dirty="0">
                          <a:effectLst/>
                        </a:rPr>
                        <a:t>0</a:t>
                      </a:r>
                      <a:endParaRPr lang="zh-CN" sz="2400" kern="100" dirty="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4</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5</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6</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7</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8</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9</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10</a:t>
                      </a:r>
                      <a:endParaRPr lang="zh-CN" sz="24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0"/>
                  </a:ext>
                </a:extLst>
              </a:tr>
              <a:tr h="731520">
                <a:tc>
                  <a:txBody>
                    <a:bodyPr/>
                    <a:lstStyle/>
                    <a:p>
                      <a:pPr algn="ctr">
                        <a:spcAft>
                          <a:spcPts val="0"/>
                        </a:spcAft>
                      </a:pPr>
                      <a:r>
                        <a:rPr lang="en-US" sz="2400" kern="100">
                          <a:effectLst/>
                        </a:rPr>
                        <a:t>55</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14</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82</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40</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19</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dirty="0">
                          <a:effectLst/>
                        </a:rPr>
                        <a:t> </a:t>
                      </a:r>
                      <a:endParaRPr lang="zh-CN" sz="2400" kern="100" dirty="0">
                        <a:effectLst/>
                        <a:latin typeface="Times New Roman"/>
                        <a:ea typeface="宋体"/>
                        <a:cs typeface="Times New Roman"/>
                      </a:endParaRPr>
                    </a:p>
                  </a:txBody>
                  <a:tcPr marL="68589" marR="68589" marT="0" marB="0" anchor="ctr"/>
                </a:tc>
                <a:tc>
                  <a:txBody>
                    <a:bodyPr/>
                    <a:lstStyle/>
                    <a:p>
                      <a:pPr algn="ctr">
                        <a:spcAft>
                          <a:spcPts val="0"/>
                        </a:spcAft>
                      </a:pPr>
                      <a:r>
                        <a:rPr lang="en-US" sz="2400" kern="100" dirty="0">
                          <a:effectLst/>
                        </a:rPr>
                        <a:t> </a:t>
                      </a:r>
                      <a:endParaRPr lang="zh-CN" sz="2400" kern="100" dirty="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1"/>
                  </a:ext>
                </a:extLst>
              </a:tr>
            </a:tbl>
          </a:graphicData>
        </a:graphic>
      </p:graphicFrame>
      <p:sp>
        <p:nvSpPr>
          <p:cNvPr id="5" name="TextBox 5"/>
          <p:cNvSpPr txBox="1"/>
          <p:nvPr/>
        </p:nvSpPr>
        <p:spPr>
          <a:xfrm>
            <a:off x="3954522" y="1478433"/>
            <a:ext cx="559773" cy="446139"/>
          </a:xfrm>
          <a:prstGeom prst="rect">
            <a:avLst/>
          </a:prstGeom>
          <a:noFill/>
        </p:spPr>
        <p:txBody>
          <a:bodyPr wrap="none" lIns="91406" tIns="45703" rIns="91406" bIns="45703" rtlCol="0">
            <a:spAutoFit/>
          </a:bodyPr>
          <a:lstStyle/>
          <a:p>
            <a:pPr defTabSz="1171971"/>
            <a:r>
              <a:rPr lang="en-US" altLang="zh-CN" sz="2300" dirty="0" smtClean="0">
                <a:solidFill>
                  <a:srgbClr val="FF0000"/>
                </a:solidFill>
              </a:rPr>
              <a:t>36</a:t>
            </a:r>
            <a:endParaRPr lang="zh-CN" altLang="en-US" sz="2300" dirty="0">
              <a:solidFill>
                <a:srgbClr val="FF0000"/>
              </a:solidFill>
            </a:endParaRPr>
          </a:p>
        </p:txBody>
      </p:sp>
      <p:sp>
        <p:nvSpPr>
          <p:cNvPr id="6" name="TextBox 8"/>
          <p:cNvSpPr txBox="1"/>
          <p:nvPr/>
        </p:nvSpPr>
        <p:spPr>
          <a:xfrm>
            <a:off x="5223302" y="1478433"/>
            <a:ext cx="559773" cy="446139"/>
          </a:xfrm>
          <a:prstGeom prst="rect">
            <a:avLst/>
          </a:prstGeom>
          <a:noFill/>
        </p:spPr>
        <p:txBody>
          <a:bodyPr wrap="none" lIns="91406" tIns="45703" rIns="91406" bIns="45703" rtlCol="0">
            <a:spAutoFit/>
          </a:bodyPr>
          <a:lstStyle/>
          <a:p>
            <a:pPr defTabSz="1171971"/>
            <a:r>
              <a:rPr lang="en-US" altLang="zh-CN" sz="2300" smtClean="0">
                <a:solidFill>
                  <a:srgbClr val="FF0000"/>
                </a:solidFill>
              </a:rPr>
              <a:t>48</a:t>
            </a:r>
            <a:endParaRPr lang="zh-CN" altLang="en-US" sz="2300">
              <a:solidFill>
                <a:srgbClr val="FF0000"/>
              </a:solidFill>
            </a:endParaRPr>
          </a:p>
        </p:txBody>
      </p:sp>
      <p:sp>
        <p:nvSpPr>
          <p:cNvPr id="7" name="矩形 6"/>
          <p:cNvSpPr/>
          <p:nvPr/>
        </p:nvSpPr>
        <p:spPr>
          <a:xfrm>
            <a:off x="1285186" y="2851668"/>
            <a:ext cx="8537543" cy="3416320"/>
          </a:xfrm>
          <a:prstGeom prst="rect">
            <a:avLst/>
          </a:prstGeom>
        </p:spPr>
        <p:txBody>
          <a:bodyPr wrap="square">
            <a:spAutoFit/>
          </a:bodyPr>
          <a:lstStyle/>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int</a:t>
            </a:r>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j = H(k);             </a:t>
            </a:r>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           //</a:t>
            </a:r>
            <a:r>
              <a:rPr lang="zh-CN" altLang="en-US" sz="2400" dirty="0">
                <a:solidFill>
                  <a:srgbClr val="404040"/>
                </a:solidFill>
                <a:latin typeface="Times New Roman" panose="02020603050405020304" pitchFamily="18" charset="0"/>
                <a:cs typeface="Times New Roman" panose="02020603050405020304" pitchFamily="18" charset="0"/>
              </a:rPr>
              <a:t>计算散列地址</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 j;                          </a:t>
            </a:r>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     //</a:t>
            </a:r>
            <a:r>
              <a:rPr lang="zh-CN" altLang="en-US" sz="2400" dirty="0">
                <a:solidFill>
                  <a:srgbClr val="404040"/>
                </a:solidFill>
                <a:latin typeface="Times New Roman" panose="02020603050405020304" pitchFamily="18" charset="0"/>
                <a:cs typeface="Times New Roman" panose="02020603050405020304" pitchFamily="18" charset="0"/>
              </a:rPr>
              <a:t>设置比较的起始位置</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while (</a:t>
            </a:r>
            <a:r>
              <a:rPr lang="en-US" altLang="zh-CN" sz="2400" dirty="0" err="1">
                <a:solidFill>
                  <a:srgbClr val="404040"/>
                </a:solidFill>
                <a:latin typeface="Times New Roman" panose="02020603050405020304" pitchFamily="18" charset="0"/>
                <a:cs typeface="Times New Roman" panose="02020603050405020304" pitchFamily="18" charset="0"/>
              </a:rPr>
              <a:t>ht</a:t>
            </a:r>
            <a:r>
              <a:rPr lang="en-US" altLang="zh-CN" sz="2400" dirty="0">
                <a:solidFill>
                  <a:srgbClr val="404040"/>
                </a:solidFill>
                <a:latin typeface="Times New Roman" panose="02020603050405020304" pitchFamily="18" charset="0"/>
                <a:cs typeface="Times New Roman" panose="02020603050405020304" pitchFamily="18" charset="0"/>
              </a:rPr>
              <a:t>[</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 </a:t>
            </a:r>
            <a:r>
              <a:rPr lang="en-US" altLang="zh-CN" sz="2400" dirty="0">
                <a:solidFill>
                  <a:srgbClr val="FF0000"/>
                </a:solidFill>
                <a:latin typeface="Times New Roman" panose="02020603050405020304" pitchFamily="18" charset="0"/>
                <a:cs typeface="Times New Roman" panose="02020603050405020304" pitchFamily="18" charset="0"/>
              </a:rPr>
              <a:t>0</a:t>
            </a:r>
            <a:r>
              <a:rPr lang="en-US" altLang="zh-CN" sz="2400" dirty="0" smtClean="0">
                <a:solidFill>
                  <a:srgbClr val="404040"/>
                </a:solidFill>
                <a:latin typeface="Times New Roman" panose="02020603050405020304" pitchFamily="18" charset="0"/>
                <a:cs typeface="Times New Roman" panose="02020603050405020304" pitchFamily="18" charset="0"/>
              </a:rPr>
              <a:t>)</a:t>
            </a:r>
            <a:r>
              <a:rPr lang="zh-CN" altLang="en-US"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if (</a:t>
            </a:r>
            <a:r>
              <a:rPr lang="en-US" altLang="zh-CN" sz="2400" dirty="0" err="1">
                <a:solidFill>
                  <a:srgbClr val="404040"/>
                </a:solidFill>
                <a:latin typeface="Times New Roman" panose="02020603050405020304" pitchFamily="18" charset="0"/>
                <a:cs typeface="Times New Roman" panose="02020603050405020304" pitchFamily="18" charset="0"/>
              </a:rPr>
              <a:t>ht</a:t>
            </a:r>
            <a:r>
              <a:rPr lang="en-US" altLang="zh-CN" sz="2400" dirty="0">
                <a:solidFill>
                  <a:srgbClr val="404040"/>
                </a:solidFill>
                <a:latin typeface="Times New Roman" panose="02020603050405020304" pitchFamily="18" charset="0"/>
                <a:cs typeface="Times New Roman" panose="02020603050405020304" pitchFamily="18" charset="0"/>
              </a:rPr>
              <a:t>[</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 k) </a:t>
            </a:r>
            <a:endParaRPr lang="en-US" altLang="zh-CN" sz="2400" dirty="0" smtClean="0">
              <a:solidFill>
                <a:srgbClr val="404040"/>
              </a:solidFill>
              <a:latin typeface="Times New Roman" panose="02020603050405020304" pitchFamily="18" charset="0"/>
              <a:cs typeface="Times New Roman" panose="02020603050405020304" pitchFamily="18" charset="0"/>
            </a:endParaRPr>
          </a:p>
          <a:p>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     return </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a:t>
            </a:r>
            <a:r>
              <a:rPr lang="zh-CN" altLang="en-US" sz="2400" dirty="0">
                <a:solidFill>
                  <a:srgbClr val="404040"/>
                </a:solidFill>
                <a:latin typeface="Times New Roman" panose="02020603050405020304" pitchFamily="18" charset="0"/>
                <a:cs typeface="Times New Roman" panose="02020603050405020304" pitchFamily="18" charset="0"/>
              </a:rPr>
              <a:t>查找成功</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else</a:t>
            </a:r>
          </a:p>
          <a:p>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err="1" smtClean="0">
                <a:solidFill>
                  <a:srgbClr val="404040"/>
                </a:solidFill>
                <a:latin typeface="Times New Roman" panose="02020603050405020304" pitchFamily="18" charset="0"/>
                <a:cs typeface="Times New Roman" panose="02020603050405020304" pitchFamily="18" charset="0"/>
              </a:rPr>
              <a:t>i</a:t>
            </a:r>
            <a:r>
              <a:rPr lang="en-US" altLang="zh-CN"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+ 1) % </a:t>
            </a:r>
            <a:r>
              <a:rPr lang="en-US" altLang="zh-CN" sz="2400" dirty="0" err="1">
                <a:solidFill>
                  <a:srgbClr val="404040"/>
                </a:solidFill>
                <a:latin typeface="Times New Roman" panose="02020603050405020304" pitchFamily="18" charset="0"/>
                <a:cs typeface="Times New Roman" panose="02020603050405020304" pitchFamily="18" charset="0"/>
              </a:rPr>
              <a:t>MaxSize</a:t>
            </a:r>
            <a:r>
              <a:rPr lang="en-US" altLang="zh-CN" sz="2400" dirty="0">
                <a:solidFill>
                  <a:srgbClr val="404040"/>
                </a:solidFill>
                <a:latin typeface="Times New Roman" panose="02020603050405020304" pitchFamily="18" charset="0"/>
                <a:cs typeface="Times New Roman" panose="02020603050405020304" pitchFamily="18" charset="0"/>
              </a:rPr>
              <a:t>;       //</a:t>
            </a:r>
            <a:r>
              <a:rPr lang="zh-CN" altLang="en-US" sz="2400" dirty="0">
                <a:solidFill>
                  <a:srgbClr val="404040"/>
                </a:solidFill>
                <a:latin typeface="Times New Roman" panose="02020603050405020304" pitchFamily="18" charset="0"/>
                <a:cs typeface="Times New Roman" panose="02020603050405020304" pitchFamily="18" charset="0"/>
              </a:rPr>
              <a:t>向后探测一个位置</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a:t>
            </a:r>
          </a:p>
          <a:p>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return -1;                         </a:t>
            </a:r>
            <a:r>
              <a:rPr lang="zh-CN" altLang="en-US" sz="2400" dirty="0">
                <a:solidFill>
                  <a:srgbClr val="404040"/>
                </a:solidFill>
                <a:latin typeface="Times New Roman" panose="02020603050405020304" pitchFamily="18" charset="0"/>
                <a:cs typeface="Times New Roman" panose="02020603050405020304" pitchFamily="18" charset="0"/>
              </a:rPr>
              <a:t>            </a:t>
            </a:r>
            <a:r>
              <a:rPr lang="en-US" altLang="zh-CN" sz="2400" dirty="0">
                <a:solidFill>
                  <a:srgbClr val="404040"/>
                </a:solidFill>
                <a:latin typeface="Times New Roman" panose="02020603050405020304" pitchFamily="18" charset="0"/>
                <a:cs typeface="Times New Roman" panose="02020603050405020304" pitchFamily="18" charset="0"/>
              </a:rPr>
              <a:t>  //</a:t>
            </a:r>
            <a:r>
              <a:rPr lang="zh-CN" altLang="en-US" sz="2400" dirty="0">
                <a:solidFill>
                  <a:srgbClr val="404040"/>
                </a:solidFill>
                <a:latin typeface="Times New Roman" panose="02020603050405020304" pitchFamily="18" charset="0"/>
                <a:cs typeface="Times New Roman" panose="02020603050405020304" pitchFamily="18" charset="0"/>
              </a:rPr>
              <a:t>查找失败</a:t>
            </a:r>
            <a:endParaRPr lang="zh-CN" altLang="en-US" sz="2400" dirty="0"/>
          </a:p>
        </p:txBody>
      </p:sp>
    </p:spTree>
    <p:extLst>
      <p:ext uri="{BB962C8B-B14F-4D97-AF65-F5344CB8AC3E}">
        <p14:creationId xmlns:p14="http://schemas.microsoft.com/office/powerpoint/2010/main" val="12106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solidFill>
                  <a:srgbClr val="FF0000"/>
                </a:solidFill>
              </a:rPr>
              <a:t>二次探测法</a:t>
            </a:r>
            <a:r>
              <a:rPr lang="zh-CN" altLang="zh-CN" dirty="0"/>
              <a:t>，也称为平方探测</a:t>
            </a:r>
            <a:r>
              <a:rPr lang="zh-CN" altLang="zh-CN" dirty="0" smtClean="0"/>
              <a:t>法</a:t>
            </a:r>
            <a:endParaRPr lang="en-US" altLang="zh-CN" dirty="0" smtClean="0"/>
          </a:p>
          <a:p>
            <a:pPr lvl="1"/>
            <a:r>
              <a:rPr lang="zh-CN" altLang="zh-CN" dirty="0"/>
              <a:t>其地址增量</a:t>
            </a:r>
            <a:r>
              <a:rPr lang="en-US" altLang="zh-CN" i="1" dirty="0">
                <a:solidFill>
                  <a:srgbClr val="FF0000"/>
                </a:solidFill>
                <a:ea typeface="楷体_GB2312" pitchFamily="49" charset="-122"/>
              </a:rPr>
              <a:t>d</a:t>
            </a:r>
            <a:r>
              <a:rPr lang="en-US" altLang="zh-CN" i="1" baseline="-25000" dirty="0">
                <a:solidFill>
                  <a:srgbClr val="FF0000"/>
                </a:solidFill>
                <a:ea typeface="楷体_GB2312" pitchFamily="49" charset="-122"/>
              </a:rPr>
              <a:t>i</a:t>
            </a:r>
            <a:r>
              <a:rPr lang="en-US" altLang="zh-CN" i="1" dirty="0">
                <a:solidFill>
                  <a:srgbClr val="FF0000"/>
                </a:solidFill>
                <a:ea typeface="楷体_GB2312" pitchFamily="49" charset="-122"/>
              </a:rPr>
              <a:t> = 1</a:t>
            </a:r>
            <a:r>
              <a:rPr lang="en-US" altLang="zh-CN" i="1" baseline="30000" dirty="0">
                <a:solidFill>
                  <a:srgbClr val="FF0000"/>
                </a:solidFill>
                <a:ea typeface="楷体_GB2312" pitchFamily="49" charset="-122"/>
              </a:rPr>
              <a:t>2</a:t>
            </a:r>
            <a:r>
              <a:rPr lang="en-US" altLang="zh-CN" i="1" dirty="0">
                <a:solidFill>
                  <a:srgbClr val="FF0000"/>
                </a:solidFill>
                <a:ea typeface="楷体_GB2312" pitchFamily="49" charset="-122"/>
              </a:rPr>
              <a:t>, -1</a:t>
            </a:r>
            <a:r>
              <a:rPr lang="en-US" altLang="zh-CN" i="1" baseline="30000" dirty="0">
                <a:solidFill>
                  <a:srgbClr val="FF0000"/>
                </a:solidFill>
                <a:ea typeface="楷体_GB2312" pitchFamily="49" charset="-122"/>
              </a:rPr>
              <a:t>2</a:t>
            </a:r>
            <a:r>
              <a:rPr lang="en-US" altLang="zh-CN" i="1" dirty="0">
                <a:solidFill>
                  <a:srgbClr val="FF0000"/>
                </a:solidFill>
                <a:ea typeface="楷体_GB2312" pitchFamily="49" charset="-122"/>
              </a:rPr>
              <a:t>, 2</a:t>
            </a:r>
            <a:r>
              <a:rPr lang="en-US" altLang="zh-CN" i="1" baseline="30000" dirty="0">
                <a:solidFill>
                  <a:srgbClr val="FF0000"/>
                </a:solidFill>
                <a:ea typeface="楷体_GB2312" pitchFamily="49" charset="-122"/>
              </a:rPr>
              <a:t>2</a:t>
            </a:r>
            <a:r>
              <a:rPr lang="en-US" altLang="zh-CN" i="1" dirty="0">
                <a:solidFill>
                  <a:srgbClr val="FF0000"/>
                </a:solidFill>
                <a:ea typeface="楷体_GB2312" pitchFamily="49" charset="-122"/>
              </a:rPr>
              <a:t>, -2</a:t>
            </a:r>
            <a:r>
              <a:rPr lang="en-US" altLang="zh-CN" i="1" baseline="30000" dirty="0">
                <a:solidFill>
                  <a:srgbClr val="FF0000"/>
                </a:solidFill>
                <a:ea typeface="楷体_GB2312" pitchFamily="49" charset="-122"/>
              </a:rPr>
              <a:t>2</a:t>
            </a:r>
            <a:r>
              <a:rPr lang="en-US" altLang="zh-CN" i="1" dirty="0">
                <a:solidFill>
                  <a:srgbClr val="FF0000"/>
                </a:solidFill>
                <a:ea typeface="楷体_GB2312" pitchFamily="49" charset="-122"/>
              </a:rPr>
              <a:t>, </a:t>
            </a:r>
            <a:r>
              <a:rPr lang="en-US" altLang="zh-CN" i="1" dirty="0">
                <a:solidFill>
                  <a:srgbClr val="FF0000"/>
                </a:solidFill>
                <a:latin typeface="Arial" pitchFamily="34" charset="0"/>
                <a:ea typeface="楷体_GB2312" pitchFamily="49" charset="-122"/>
              </a:rPr>
              <a:t>……</a:t>
            </a:r>
            <a:r>
              <a:rPr lang="en-US" altLang="zh-CN" i="1" dirty="0">
                <a:solidFill>
                  <a:srgbClr val="FF0000"/>
                </a:solidFill>
                <a:ea typeface="楷体_GB2312" pitchFamily="49" charset="-122"/>
              </a:rPr>
              <a:t> q</a:t>
            </a:r>
            <a:r>
              <a:rPr lang="en-US" altLang="zh-CN" i="1" baseline="30000" dirty="0">
                <a:solidFill>
                  <a:srgbClr val="FF0000"/>
                </a:solidFill>
                <a:ea typeface="楷体_GB2312" pitchFamily="49" charset="-122"/>
              </a:rPr>
              <a:t>2</a:t>
            </a:r>
            <a:r>
              <a:rPr lang="en-US" altLang="zh-CN" i="1" dirty="0">
                <a:solidFill>
                  <a:srgbClr val="FF0000"/>
                </a:solidFill>
                <a:ea typeface="楷体_GB2312" pitchFamily="49" charset="-122"/>
              </a:rPr>
              <a:t>, -q</a:t>
            </a:r>
            <a:r>
              <a:rPr lang="en-US" altLang="zh-CN" i="1" baseline="30000" dirty="0">
                <a:solidFill>
                  <a:srgbClr val="FF0000"/>
                </a:solidFill>
                <a:ea typeface="楷体_GB2312" pitchFamily="49" charset="-122"/>
              </a:rPr>
              <a:t>2</a:t>
            </a:r>
            <a:endParaRPr lang="en-US" altLang="zh-CN" i="1" dirty="0">
              <a:solidFill>
                <a:srgbClr val="FF0000"/>
              </a:solidFill>
              <a:latin typeface="Arial" pitchFamily="34" charset="0"/>
              <a:ea typeface="楷体_GB2312" pitchFamily="49" charset="-122"/>
            </a:endParaRPr>
          </a:p>
          <a:p>
            <a:pPr lvl="1"/>
            <a:r>
              <a:rPr lang="zh-CN" altLang="zh-CN" dirty="0" smtClean="0"/>
              <a:t>（</a:t>
            </a:r>
            <a:r>
              <a:rPr lang="en-US" altLang="zh-CN" dirty="0"/>
              <a:t>q</a:t>
            </a:r>
            <a:r>
              <a:rPr lang="zh-CN" altLang="zh-CN" dirty="0" smtClean="0"/>
              <a:t>≤</a:t>
            </a:r>
            <a:r>
              <a:rPr lang="zh-CN" altLang="en-US" dirty="0" smtClean="0"/>
              <a:t>根号</a:t>
            </a:r>
            <a:r>
              <a:rPr lang="en-US" altLang="zh-CN" dirty="0" smtClean="0"/>
              <a:t>m</a:t>
            </a:r>
            <a:r>
              <a:rPr lang="zh-CN" altLang="zh-CN" dirty="0" smtClean="0"/>
              <a:t>）</a:t>
            </a:r>
            <a:endParaRPr lang="en-US" altLang="zh-CN" dirty="0" smtClean="0"/>
          </a:p>
          <a:p>
            <a:r>
              <a:rPr lang="zh-CN" altLang="zh-CN" dirty="0" smtClean="0"/>
              <a:t>由于</a:t>
            </a:r>
            <a:r>
              <a:rPr lang="zh-CN" altLang="zh-CN" dirty="0"/>
              <a:t>探测地址分散，二次探测产生聚集的概率通常比线性探测低</a:t>
            </a:r>
            <a:r>
              <a:rPr lang="zh-CN" altLang="zh-CN" dirty="0" smtClean="0"/>
              <a:t>。</a:t>
            </a:r>
            <a:endParaRPr lang="en-US" altLang="zh-CN" dirty="0" smtClean="0"/>
          </a:p>
          <a:p>
            <a:r>
              <a:rPr lang="zh-CN" altLang="zh-CN" dirty="0" smtClean="0"/>
              <a:t>正</a:t>
            </a:r>
            <a:r>
              <a:rPr lang="zh-CN" altLang="zh-CN" dirty="0"/>
              <a:t>由于探测地址的不连续性，有的位置可能永远无法探测到，可能发生表中仍有空位，但无法完成插入的现象</a:t>
            </a:r>
            <a:r>
              <a:rPr lang="zh-CN" altLang="zh-CN" dirty="0" smtClean="0"/>
              <a:t>。</a:t>
            </a:r>
            <a:endParaRPr lang="en-US" altLang="zh-CN" dirty="0" smtClean="0"/>
          </a:p>
          <a:p>
            <a:r>
              <a:rPr lang="zh-CN" altLang="zh-CN" dirty="0" smtClean="0"/>
              <a:t>如果</a:t>
            </a:r>
            <a:r>
              <a:rPr lang="zh-CN" altLang="zh-CN" dirty="0"/>
              <a:t>哈希表的表长为一个素数</a:t>
            </a:r>
            <a:r>
              <a:rPr lang="zh-CN" altLang="zh-CN" dirty="0" smtClean="0"/>
              <a:t>，二</a:t>
            </a:r>
            <a:r>
              <a:rPr lang="zh-CN" altLang="zh-CN" dirty="0"/>
              <a:t>次探测</a:t>
            </a:r>
            <a:r>
              <a:rPr lang="zh-CN" altLang="zh-CN" dirty="0" smtClean="0"/>
              <a:t>法能</a:t>
            </a:r>
            <a:r>
              <a:rPr lang="zh-CN" altLang="zh-CN" dirty="0"/>
              <a:t>探测到表的一半</a:t>
            </a:r>
            <a:r>
              <a:rPr lang="zh-CN" altLang="zh-CN" dirty="0" smtClean="0"/>
              <a:t>位置。</a:t>
            </a:r>
            <a:endParaRPr lang="zh-CN" altLang="zh-CN" dirty="0"/>
          </a:p>
          <a:p>
            <a:endParaRPr lang="zh-CN" altLang="en-US" dirty="0"/>
          </a:p>
        </p:txBody>
      </p:sp>
      <p:sp>
        <p:nvSpPr>
          <p:cNvPr id="3" name="标题 2"/>
          <p:cNvSpPr>
            <a:spLocks noGrp="1"/>
          </p:cNvSpPr>
          <p:nvPr>
            <p:ph type="title"/>
          </p:nvPr>
        </p:nvSpPr>
        <p:spPr/>
        <p:txBody>
          <a:bodyPr>
            <a:normAutofit fontScale="90000"/>
          </a:bodyPr>
          <a:lstStyle/>
          <a:p>
            <a:r>
              <a:rPr lang="en-US" altLang="zh-CN" smtClean="0"/>
              <a:t>2</a:t>
            </a:r>
            <a:r>
              <a:rPr lang="zh-CN" altLang="en-US" smtClean="0"/>
              <a:t>）二次探测</a:t>
            </a:r>
            <a:r>
              <a:rPr lang="zh-CN" altLang="en-US"/>
              <a:t>法</a:t>
            </a:r>
          </a:p>
        </p:txBody>
      </p:sp>
    </p:spTree>
    <p:extLst>
      <p:ext uri="{BB962C8B-B14F-4D97-AF65-F5344CB8AC3E}">
        <p14:creationId xmlns:p14="http://schemas.microsoft.com/office/powerpoint/2010/main" val="345660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11546343"/>
              </p:ext>
            </p:extLst>
          </p:nvPr>
        </p:nvGraphicFramePr>
        <p:xfrm>
          <a:off x="1740651" y="2531861"/>
          <a:ext cx="7129724" cy="1463040"/>
        </p:xfrm>
        <a:graphic>
          <a:graphicData uri="http://schemas.openxmlformats.org/drawingml/2006/table">
            <a:tbl>
              <a:tblPr firstRow="1" firstCol="1" bandRow="1">
                <a:tableStyleId>{5940675A-B579-460E-94D1-54222C63F5DA}</a:tableStyleId>
              </a:tblPr>
              <a:tblGrid>
                <a:gridCol w="656464">
                  <a:extLst>
                    <a:ext uri="{9D8B030D-6E8A-4147-A177-3AD203B41FA5}">
                      <a16:colId xmlns:a16="http://schemas.microsoft.com/office/drawing/2014/main" xmlns="" val="20000"/>
                    </a:ext>
                  </a:extLst>
                </a:gridCol>
                <a:gridCol w="656464">
                  <a:extLst>
                    <a:ext uri="{9D8B030D-6E8A-4147-A177-3AD203B41FA5}">
                      <a16:colId xmlns:a16="http://schemas.microsoft.com/office/drawing/2014/main" xmlns="" val="20001"/>
                    </a:ext>
                  </a:extLst>
                </a:gridCol>
                <a:gridCol w="656464">
                  <a:extLst>
                    <a:ext uri="{9D8B030D-6E8A-4147-A177-3AD203B41FA5}">
                      <a16:colId xmlns:a16="http://schemas.microsoft.com/office/drawing/2014/main" xmlns="" val="20002"/>
                    </a:ext>
                  </a:extLst>
                </a:gridCol>
                <a:gridCol w="656464">
                  <a:extLst>
                    <a:ext uri="{9D8B030D-6E8A-4147-A177-3AD203B41FA5}">
                      <a16:colId xmlns:a16="http://schemas.microsoft.com/office/drawing/2014/main" xmlns="" val="20003"/>
                    </a:ext>
                  </a:extLst>
                </a:gridCol>
                <a:gridCol w="656464">
                  <a:extLst>
                    <a:ext uri="{9D8B030D-6E8A-4147-A177-3AD203B41FA5}">
                      <a16:colId xmlns:a16="http://schemas.microsoft.com/office/drawing/2014/main" xmlns="" val="20004"/>
                    </a:ext>
                  </a:extLst>
                </a:gridCol>
                <a:gridCol w="656464">
                  <a:extLst>
                    <a:ext uri="{9D8B030D-6E8A-4147-A177-3AD203B41FA5}">
                      <a16:colId xmlns:a16="http://schemas.microsoft.com/office/drawing/2014/main" xmlns="" val="20005"/>
                    </a:ext>
                  </a:extLst>
                </a:gridCol>
                <a:gridCol w="656464">
                  <a:extLst>
                    <a:ext uri="{9D8B030D-6E8A-4147-A177-3AD203B41FA5}">
                      <a16:colId xmlns:a16="http://schemas.microsoft.com/office/drawing/2014/main" xmlns="" val="20006"/>
                    </a:ext>
                  </a:extLst>
                </a:gridCol>
                <a:gridCol w="656464">
                  <a:extLst>
                    <a:ext uri="{9D8B030D-6E8A-4147-A177-3AD203B41FA5}">
                      <a16:colId xmlns:a16="http://schemas.microsoft.com/office/drawing/2014/main" xmlns="" val="20007"/>
                    </a:ext>
                  </a:extLst>
                </a:gridCol>
                <a:gridCol w="626004">
                  <a:extLst>
                    <a:ext uri="{9D8B030D-6E8A-4147-A177-3AD203B41FA5}">
                      <a16:colId xmlns:a16="http://schemas.microsoft.com/office/drawing/2014/main" xmlns="" val="20008"/>
                    </a:ext>
                  </a:extLst>
                </a:gridCol>
                <a:gridCol w="626004">
                  <a:extLst>
                    <a:ext uri="{9D8B030D-6E8A-4147-A177-3AD203B41FA5}">
                      <a16:colId xmlns:a16="http://schemas.microsoft.com/office/drawing/2014/main" xmlns="" val="20009"/>
                    </a:ext>
                  </a:extLst>
                </a:gridCol>
                <a:gridCol w="626004">
                  <a:extLst>
                    <a:ext uri="{9D8B030D-6E8A-4147-A177-3AD203B41FA5}">
                      <a16:colId xmlns:a16="http://schemas.microsoft.com/office/drawing/2014/main" xmlns="" val="20010"/>
                    </a:ext>
                  </a:extLst>
                </a:gridCol>
              </a:tblGrid>
              <a:tr h="731520">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4</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5</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6</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7</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8</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9</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10</a:t>
                      </a:r>
                      <a:endParaRPr lang="zh-CN" sz="24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0"/>
                  </a:ext>
                </a:extLst>
              </a:tr>
              <a:tr h="731520">
                <a:tc>
                  <a:txBody>
                    <a:bodyPr/>
                    <a:lstStyle/>
                    <a:p>
                      <a:pPr algn="ctr">
                        <a:spcAft>
                          <a:spcPts val="0"/>
                        </a:spcAft>
                      </a:pPr>
                      <a:r>
                        <a:rPr lang="en-US" sz="2400" kern="100">
                          <a:effectLst/>
                        </a:rPr>
                        <a:t>55</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14</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82</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40</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19</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9" marR="68589" marT="0" marB="0" anchor="ctr"/>
                </a:tc>
                <a:tc>
                  <a:txBody>
                    <a:bodyPr/>
                    <a:lstStyle/>
                    <a:p>
                      <a:pPr algn="ctr">
                        <a:spcAft>
                          <a:spcPts val="0"/>
                        </a:spcAft>
                      </a:pPr>
                      <a:r>
                        <a:rPr lang="en-US" sz="2400" kern="100" dirty="0">
                          <a:effectLst/>
                        </a:rPr>
                        <a:t> </a:t>
                      </a:r>
                      <a:endParaRPr lang="zh-CN" sz="2400" kern="100" dirty="0">
                        <a:effectLst/>
                        <a:latin typeface="Times New Roman"/>
                        <a:ea typeface="宋体"/>
                        <a:cs typeface="Times New Roman"/>
                      </a:endParaRPr>
                    </a:p>
                  </a:txBody>
                  <a:tcPr marL="68589" marR="68589" marT="0" marB="0" anchor="ctr"/>
                </a:tc>
                <a:extLst>
                  <a:ext uri="{0D108BD9-81ED-4DB2-BD59-A6C34878D82A}">
                    <a16:rowId xmlns:a16="http://schemas.microsoft.com/office/drawing/2014/main" xmlns="" val="10001"/>
                  </a:ext>
                </a:extLst>
              </a:tr>
            </a:tbl>
          </a:graphicData>
        </a:graphic>
      </p:graphicFrame>
      <p:sp>
        <p:nvSpPr>
          <p:cNvPr id="6" name="TextBox 5"/>
          <p:cNvSpPr txBox="1"/>
          <p:nvPr/>
        </p:nvSpPr>
        <p:spPr>
          <a:xfrm>
            <a:off x="4477422" y="3345028"/>
            <a:ext cx="559773" cy="446139"/>
          </a:xfrm>
          <a:prstGeom prst="rect">
            <a:avLst/>
          </a:prstGeom>
          <a:noFill/>
        </p:spPr>
        <p:txBody>
          <a:bodyPr wrap="none" lIns="91406" tIns="45703" rIns="91406" bIns="45703" rtlCol="0">
            <a:spAutoFit/>
          </a:bodyPr>
          <a:lstStyle/>
          <a:p>
            <a:pPr defTabSz="1171971"/>
            <a:r>
              <a:rPr lang="en-US" altLang="zh-CN" sz="2300" smtClean="0">
                <a:solidFill>
                  <a:srgbClr val="FF0000"/>
                </a:solidFill>
              </a:rPr>
              <a:t>36</a:t>
            </a:r>
            <a:endParaRPr lang="zh-CN" altLang="en-US" sz="2300">
              <a:solidFill>
                <a:srgbClr val="FF0000"/>
              </a:solidFill>
            </a:endParaRPr>
          </a:p>
        </p:txBody>
      </p:sp>
      <p:sp>
        <p:nvSpPr>
          <p:cNvPr id="8" name="TextBox 7"/>
          <p:cNvSpPr txBox="1"/>
          <p:nvPr/>
        </p:nvSpPr>
        <p:spPr>
          <a:xfrm>
            <a:off x="3139654" y="3325193"/>
            <a:ext cx="559773" cy="446139"/>
          </a:xfrm>
          <a:prstGeom prst="rect">
            <a:avLst/>
          </a:prstGeom>
          <a:noFill/>
        </p:spPr>
        <p:txBody>
          <a:bodyPr wrap="none" lIns="91406" tIns="45703" rIns="91406" bIns="45703" rtlCol="0">
            <a:spAutoFit/>
          </a:bodyPr>
          <a:lstStyle/>
          <a:p>
            <a:pPr defTabSz="1171971"/>
            <a:r>
              <a:rPr lang="en-US" altLang="zh-CN" sz="2300" smtClean="0">
                <a:solidFill>
                  <a:srgbClr val="FF0000"/>
                </a:solidFill>
              </a:rPr>
              <a:t>48</a:t>
            </a:r>
            <a:endParaRPr lang="zh-CN" altLang="en-US" sz="2300">
              <a:solidFill>
                <a:srgbClr val="FF0000"/>
              </a:solidFill>
            </a:endParaRPr>
          </a:p>
        </p:txBody>
      </p:sp>
      <p:sp>
        <p:nvSpPr>
          <p:cNvPr id="9" name="标题 2"/>
          <p:cNvSpPr>
            <a:spLocks noGrp="1"/>
          </p:cNvSpPr>
          <p:nvPr>
            <p:ph type="title"/>
          </p:nvPr>
        </p:nvSpPr>
        <p:spPr/>
        <p:txBody>
          <a:bodyPr>
            <a:normAutofit fontScale="90000"/>
          </a:bodyPr>
          <a:lstStyle/>
          <a:p>
            <a:r>
              <a:rPr lang="en-US" altLang="zh-CN" smtClean="0"/>
              <a:t>2</a:t>
            </a:r>
            <a:r>
              <a:rPr lang="zh-CN" altLang="en-US" smtClean="0"/>
              <a:t>）二次探测</a:t>
            </a:r>
            <a:r>
              <a:rPr lang="zh-CN" altLang="en-US"/>
              <a:t>法</a:t>
            </a:r>
          </a:p>
        </p:txBody>
      </p:sp>
      <p:sp>
        <p:nvSpPr>
          <p:cNvPr id="10" name="文本占位符 1"/>
          <p:cNvSpPr>
            <a:spLocks noGrp="1"/>
          </p:cNvSpPr>
          <p:nvPr>
            <p:ph type="body" sz="quarter" idx="10"/>
          </p:nvPr>
        </p:nvSpPr>
        <p:spPr>
          <a:xfrm>
            <a:off x="1314574" y="1191957"/>
            <a:ext cx="10738212" cy="2447705"/>
          </a:xfrm>
        </p:spPr>
        <p:txBody>
          <a:bodyPr/>
          <a:lstStyle/>
          <a:p>
            <a:r>
              <a:rPr lang="zh-CN" altLang="zh-CN" dirty="0" smtClean="0"/>
              <a:t>在</a:t>
            </a:r>
            <a:r>
              <a:rPr lang="zh-CN" altLang="en-US" dirty="0"/>
              <a:t>下</a:t>
            </a:r>
            <a:r>
              <a:rPr lang="zh-CN" altLang="zh-CN" dirty="0"/>
              <a:t>表中插入</a:t>
            </a:r>
            <a:r>
              <a:rPr lang="en-US" altLang="zh-CN" dirty="0"/>
              <a:t>36</a:t>
            </a:r>
            <a:r>
              <a:rPr lang="zh-CN" altLang="zh-CN" dirty="0"/>
              <a:t>，设</a:t>
            </a:r>
            <a:r>
              <a:rPr lang="en-US" altLang="zh-CN" dirty="0"/>
              <a:t>H(36)</a:t>
            </a:r>
            <a:r>
              <a:rPr lang="zh-CN" altLang="zh-CN" dirty="0"/>
              <a:t>为</a:t>
            </a:r>
            <a:r>
              <a:rPr lang="en-US" altLang="zh-CN" dirty="0" smtClean="0"/>
              <a:t>3</a:t>
            </a:r>
          </a:p>
          <a:p>
            <a:r>
              <a:rPr lang="zh-CN" altLang="zh-CN" dirty="0"/>
              <a:t>插入</a:t>
            </a:r>
            <a:r>
              <a:rPr lang="en-US" altLang="zh-CN" dirty="0"/>
              <a:t>48</a:t>
            </a:r>
            <a:r>
              <a:rPr lang="zh-CN" altLang="zh-CN" dirty="0"/>
              <a:t>，设</a:t>
            </a:r>
            <a:r>
              <a:rPr lang="en-US" altLang="zh-CN" dirty="0"/>
              <a:t>H(48)</a:t>
            </a:r>
            <a:r>
              <a:rPr lang="zh-CN" altLang="zh-CN" dirty="0"/>
              <a:t>为</a:t>
            </a:r>
            <a:r>
              <a:rPr lang="en-US" altLang="zh-CN" dirty="0"/>
              <a:t>4</a:t>
            </a:r>
            <a:endParaRPr lang="zh-CN" altLang="en-US" dirty="0"/>
          </a:p>
          <a:p>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15811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14870" y="333373"/>
            <a:ext cx="10972800" cy="1143000"/>
          </a:xfrm>
        </p:spPr>
        <p:txBody>
          <a:bodyPr>
            <a:normAutofit/>
          </a:bodyPr>
          <a:lstStyle/>
          <a:p>
            <a:pPr algn="l"/>
            <a:r>
              <a:rPr lang="zh-CN" altLang="en-US" dirty="0" smtClean="0"/>
              <a:t>不同查找表下的查找算法</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629" y="1629217"/>
            <a:ext cx="10551836" cy="396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56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zh-CN"/>
              <a:t>双哈希函数探测法解决冲突时，</a:t>
            </a:r>
            <a:r>
              <a:rPr lang="en-US" altLang="zh-CN" smtClean="0"/>
              <a:t>d</a:t>
            </a:r>
            <a:r>
              <a:rPr lang="en-US" altLang="zh-CN" baseline="-25000" smtClean="0"/>
              <a:t>i </a:t>
            </a:r>
            <a:r>
              <a:rPr lang="en-US" altLang="zh-CN" smtClean="0"/>
              <a:t>= i*RH(key</a:t>
            </a:r>
            <a:r>
              <a:rPr lang="en-US" altLang="zh-CN"/>
              <a:t>)</a:t>
            </a:r>
            <a:r>
              <a:rPr lang="zh-CN" altLang="zh-CN"/>
              <a:t>，其中</a:t>
            </a:r>
            <a:r>
              <a:rPr lang="en-US" altLang="zh-CN"/>
              <a:t>RH(key)</a:t>
            </a:r>
            <a:r>
              <a:rPr lang="zh-CN" altLang="zh-CN"/>
              <a:t>为关于</a:t>
            </a:r>
            <a:r>
              <a:rPr lang="en-US" altLang="zh-CN"/>
              <a:t>key</a:t>
            </a:r>
            <a:r>
              <a:rPr lang="zh-CN" altLang="zh-CN"/>
              <a:t>的又一个哈希函数</a:t>
            </a:r>
            <a:r>
              <a:rPr lang="zh-CN" altLang="zh-CN" smtClean="0"/>
              <a:t>。</a:t>
            </a:r>
            <a:endParaRPr lang="en-US" altLang="zh-CN" smtClean="0"/>
          </a:p>
          <a:p>
            <a:r>
              <a:rPr lang="zh-CN" altLang="zh-CN" smtClean="0"/>
              <a:t>由于</a:t>
            </a:r>
            <a:r>
              <a:rPr lang="en-US" altLang="zh-CN"/>
              <a:t>d</a:t>
            </a:r>
            <a:r>
              <a:rPr lang="en-US" altLang="zh-CN" baseline="-25000"/>
              <a:t>i</a:t>
            </a:r>
            <a:r>
              <a:rPr lang="zh-CN" altLang="zh-CN"/>
              <a:t>与</a:t>
            </a:r>
            <a:r>
              <a:rPr lang="en-US" altLang="zh-CN"/>
              <a:t>key</a:t>
            </a:r>
            <a:r>
              <a:rPr lang="zh-CN" altLang="zh-CN"/>
              <a:t>相关，</a:t>
            </a:r>
            <a:r>
              <a:rPr lang="en-US" altLang="zh-CN"/>
              <a:t>RH</a:t>
            </a:r>
            <a:r>
              <a:rPr lang="zh-CN" altLang="zh-CN"/>
              <a:t>函数设计合理时，产生聚集的可能性将会降低。</a:t>
            </a:r>
          </a:p>
          <a:p>
            <a:endParaRPr lang="zh-CN" altLang="en-US"/>
          </a:p>
        </p:txBody>
      </p:sp>
      <p:sp>
        <p:nvSpPr>
          <p:cNvPr id="3" name="标题 2"/>
          <p:cNvSpPr>
            <a:spLocks noGrp="1"/>
          </p:cNvSpPr>
          <p:nvPr>
            <p:ph type="title"/>
          </p:nvPr>
        </p:nvSpPr>
        <p:spPr/>
        <p:txBody>
          <a:bodyPr>
            <a:normAutofit fontScale="90000"/>
          </a:bodyPr>
          <a:lstStyle/>
          <a:p>
            <a:r>
              <a:rPr lang="en-US" altLang="zh-CN" smtClean="0"/>
              <a:t>3</a:t>
            </a:r>
            <a:r>
              <a:rPr lang="zh-CN" altLang="en-US"/>
              <a:t>）双哈希函数探测法</a:t>
            </a:r>
          </a:p>
        </p:txBody>
      </p:sp>
    </p:spTree>
    <p:extLst>
      <p:ext uri="{BB962C8B-B14F-4D97-AF65-F5344CB8AC3E}">
        <p14:creationId xmlns:p14="http://schemas.microsoft.com/office/powerpoint/2010/main" val="4045542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793762" y="1103326"/>
            <a:ext cx="6847314" cy="1323071"/>
          </a:xfrm>
          <a:prstGeom prst="rect">
            <a:avLst/>
          </a:prstGeom>
          <a:noFill/>
          <a:ln w="9525">
            <a:noFill/>
            <a:miter lim="800000"/>
            <a:headEnd/>
            <a:tailEnd/>
          </a:ln>
        </p:spPr>
        <p:txBody>
          <a:bodyPr wrap="none" lIns="91375" tIns="45689" rIns="91375" bIns="45689">
            <a:spAutoFit/>
          </a:bodyPr>
          <a:lstStyle/>
          <a:p>
            <a:pPr defTabSz="914209"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例如</a:t>
            </a:r>
            <a:r>
              <a:rPr kumimoji="1" lang="en-US" altLang="zh-CN" sz="3200" b="1" dirty="0">
                <a:solidFill>
                  <a:prstClr val="black"/>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关键字集合 </a:t>
            </a:r>
          </a:p>
          <a:p>
            <a:pPr defTabSz="914209"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        </a:t>
            </a:r>
            <a:r>
              <a:rPr kumimoji="1" lang="en-US" altLang="zh-CN" sz="3200" b="1" dirty="0">
                <a:solidFill>
                  <a:prstClr val="black"/>
                </a:solidFill>
                <a:latin typeface="Times New Roman" pitchFamily="18" charset="0"/>
                <a:ea typeface="楷体_GB2312" pitchFamily="49" charset="-122"/>
              </a:rPr>
              <a:t>{ 19, 01, 23, 14, 55, 68, 11, 82, 36 }</a:t>
            </a:r>
          </a:p>
        </p:txBody>
      </p:sp>
      <p:sp>
        <p:nvSpPr>
          <p:cNvPr id="430083" name="Text Box 3"/>
          <p:cNvSpPr txBox="1">
            <a:spLocks noChangeArrowheads="1"/>
          </p:cNvSpPr>
          <p:nvPr/>
        </p:nvSpPr>
        <p:spPr bwMode="auto">
          <a:xfrm>
            <a:off x="1037171" y="2398725"/>
            <a:ext cx="7313079" cy="538421"/>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zh-CN" altLang="en-US" sz="2900" b="1" dirty="0">
                <a:solidFill>
                  <a:prstClr val="black"/>
                </a:solidFill>
                <a:latin typeface="Times New Roman" pitchFamily="18" charset="0"/>
                <a:ea typeface="楷体_GB2312" pitchFamily="49" charset="-122"/>
              </a:rPr>
              <a:t>设定哈希函数 </a:t>
            </a:r>
            <a:r>
              <a:rPr kumimoji="1" lang="en-US" altLang="zh-CN" sz="2900" b="1" dirty="0">
                <a:solidFill>
                  <a:prstClr val="black"/>
                </a:solidFill>
                <a:latin typeface="Times New Roman" pitchFamily="18" charset="0"/>
                <a:ea typeface="楷体_GB2312" pitchFamily="49" charset="-122"/>
              </a:rPr>
              <a:t>H(key) = key </a:t>
            </a:r>
            <a:r>
              <a:rPr kumimoji="1" lang="en-US" altLang="zh-CN" sz="2900" b="1" dirty="0">
                <a:solidFill>
                  <a:srgbClr val="FF0000"/>
                </a:solidFill>
                <a:latin typeface="Times New Roman" pitchFamily="18" charset="0"/>
                <a:ea typeface="楷体_GB2312" pitchFamily="49" charset="-122"/>
              </a:rPr>
              <a:t>%</a:t>
            </a:r>
            <a:r>
              <a:rPr kumimoji="1" lang="en-US" altLang="zh-CN" sz="2900" b="1" dirty="0">
                <a:solidFill>
                  <a:prstClr val="black"/>
                </a:solidFill>
                <a:latin typeface="Times New Roman" pitchFamily="18" charset="0"/>
                <a:ea typeface="楷体_GB2312" pitchFamily="49" charset="-122"/>
              </a:rPr>
              <a:t> 11 ( </a:t>
            </a:r>
            <a:r>
              <a:rPr kumimoji="1" lang="zh-CN" altLang="en-US" sz="2900" b="1" dirty="0">
                <a:solidFill>
                  <a:prstClr val="black"/>
                </a:solidFill>
                <a:latin typeface="Times New Roman" pitchFamily="18" charset="0"/>
                <a:ea typeface="楷体_GB2312" pitchFamily="49" charset="-122"/>
              </a:rPr>
              <a:t>表长</a:t>
            </a:r>
            <a:r>
              <a:rPr kumimoji="1" lang="en-US" altLang="zh-CN" sz="2900" b="1" dirty="0">
                <a:solidFill>
                  <a:prstClr val="black"/>
                </a:solidFill>
                <a:latin typeface="Times New Roman" pitchFamily="18" charset="0"/>
                <a:ea typeface="楷体_GB2312" pitchFamily="49" charset="-122"/>
              </a:rPr>
              <a:t>=11 )</a:t>
            </a:r>
          </a:p>
        </p:txBody>
      </p:sp>
      <p:sp>
        <p:nvSpPr>
          <p:cNvPr id="430085" name="Text Box 5"/>
          <p:cNvSpPr txBox="1">
            <a:spLocks noChangeArrowheads="1"/>
          </p:cNvSpPr>
          <p:nvPr/>
        </p:nvSpPr>
        <p:spPr bwMode="auto">
          <a:xfrm>
            <a:off x="8511125" y="3883036"/>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A50021"/>
                </a:solidFill>
                <a:latin typeface="Times New Roman" pitchFamily="18" charset="0"/>
              </a:rPr>
              <a:t>19</a:t>
            </a:r>
            <a:endParaRPr kumimoji="1" lang="en-US" altLang="zh-CN" sz="3600">
              <a:solidFill>
                <a:prstClr val="black"/>
              </a:solidFill>
              <a:latin typeface="Times New Roman" pitchFamily="18" charset="0"/>
            </a:endParaRPr>
          </a:p>
        </p:txBody>
      </p:sp>
      <p:sp>
        <p:nvSpPr>
          <p:cNvPr id="430086" name="Text Box 6"/>
          <p:cNvSpPr txBox="1">
            <a:spLocks noChangeArrowheads="1"/>
          </p:cNvSpPr>
          <p:nvPr/>
        </p:nvSpPr>
        <p:spPr bwMode="auto">
          <a:xfrm>
            <a:off x="1703925" y="3883036"/>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A50021"/>
                </a:solidFill>
                <a:latin typeface="Times New Roman" pitchFamily="18" charset="0"/>
              </a:rPr>
              <a:t>01</a:t>
            </a:r>
            <a:endParaRPr kumimoji="1" lang="en-US" altLang="zh-CN" sz="3600">
              <a:solidFill>
                <a:prstClr val="black"/>
              </a:solidFill>
              <a:latin typeface="Times New Roman" pitchFamily="18" charset="0"/>
            </a:endParaRPr>
          </a:p>
        </p:txBody>
      </p:sp>
      <p:sp>
        <p:nvSpPr>
          <p:cNvPr id="430087" name="Text Box 7"/>
          <p:cNvSpPr txBox="1">
            <a:spLocks noChangeArrowheads="1"/>
          </p:cNvSpPr>
          <p:nvPr/>
        </p:nvSpPr>
        <p:spPr bwMode="auto">
          <a:xfrm>
            <a:off x="2745323" y="3883036"/>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3333FF"/>
                </a:solidFill>
                <a:latin typeface="Times New Roman" pitchFamily="18" charset="0"/>
              </a:rPr>
              <a:t>23</a:t>
            </a:r>
            <a:endParaRPr kumimoji="1" lang="en-US" altLang="zh-CN" sz="3600">
              <a:solidFill>
                <a:prstClr val="black"/>
              </a:solidFill>
              <a:latin typeface="Times New Roman" pitchFamily="18" charset="0"/>
            </a:endParaRPr>
          </a:p>
        </p:txBody>
      </p:sp>
      <p:sp>
        <p:nvSpPr>
          <p:cNvPr id="430088" name="Text Box 8"/>
          <p:cNvSpPr txBox="1">
            <a:spLocks noChangeArrowheads="1"/>
          </p:cNvSpPr>
          <p:nvPr/>
        </p:nvSpPr>
        <p:spPr bwMode="auto">
          <a:xfrm>
            <a:off x="3659723" y="3883036"/>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A50021"/>
                </a:solidFill>
                <a:latin typeface="Times New Roman" pitchFamily="18" charset="0"/>
              </a:rPr>
              <a:t>14</a:t>
            </a:r>
            <a:endParaRPr kumimoji="1" lang="en-US" altLang="zh-CN" sz="3600">
              <a:solidFill>
                <a:prstClr val="black"/>
              </a:solidFill>
              <a:latin typeface="Times New Roman" pitchFamily="18" charset="0"/>
            </a:endParaRPr>
          </a:p>
        </p:txBody>
      </p:sp>
      <p:sp>
        <p:nvSpPr>
          <p:cNvPr id="430089" name="Text Box 9"/>
          <p:cNvSpPr txBox="1">
            <a:spLocks noChangeArrowheads="1"/>
          </p:cNvSpPr>
          <p:nvPr/>
        </p:nvSpPr>
        <p:spPr bwMode="auto">
          <a:xfrm>
            <a:off x="814926" y="3883036"/>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A50021"/>
                </a:solidFill>
                <a:latin typeface="Times New Roman" pitchFamily="18" charset="0"/>
              </a:rPr>
              <a:t>55</a:t>
            </a:r>
            <a:endParaRPr kumimoji="1" lang="en-US" altLang="zh-CN" sz="3600">
              <a:solidFill>
                <a:prstClr val="black"/>
              </a:solidFill>
              <a:latin typeface="Times New Roman" pitchFamily="18" charset="0"/>
            </a:endParaRPr>
          </a:p>
        </p:txBody>
      </p:sp>
      <p:sp>
        <p:nvSpPr>
          <p:cNvPr id="430090" name="Text Box 10"/>
          <p:cNvSpPr txBox="1">
            <a:spLocks noChangeArrowheads="1"/>
          </p:cNvSpPr>
          <p:nvPr/>
        </p:nvSpPr>
        <p:spPr bwMode="auto">
          <a:xfrm>
            <a:off x="4650325" y="3883036"/>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FF00FF"/>
                </a:solidFill>
                <a:latin typeface="Times New Roman" pitchFamily="18" charset="0"/>
              </a:rPr>
              <a:t>68</a:t>
            </a:r>
            <a:endParaRPr kumimoji="1" lang="en-US" altLang="zh-CN" sz="3600">
              <a:solidFill>
                <a:prstClr val="black"/>
              </a:solidFill>
              <a:latin typeface="Times New Roman" pitchFamily="18" charset="0"/>
            </a:endParaRPr>
          </a:p>
        </p:txBody>
      </p:sp>
      <p:sp>
        <p:nvSpPr>
          <p:cNvPr id="430091" name="Rectangle 11"/>
          <p:cNvSpPr>
            <a:spLocks noChangeArrowheads="1"/>
          </p:cNvSpPr>
          <p:nvPr/>
        </p:nvSpPr>
        <p:spPr bwMode="auto">
          <a:xfrm>
            <a:off x="1000742" y="2936388"/>
            <a:ext cx="5391790" cy="538421"/>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zh-CN" altLang="en-US" sz="2900" b="1" dirty="0">
                <a:solidFill>
                  <a:srgbClr val="0000FF"/>
                </a:solidFill>
                <a:latin typeface="Times New Roman" pitchFamily="18" charset="0"/>
                <a:ea typeface="华文中宋" pitchFamily="2" charset="-122"/>
              </a:rPr>
              <a:t>若采用线性探测再散列处理冲突</a:t>
            </a:r>
          </a:p>
        </p:txBody>
      </p:sp>
      <p:sp>
        <p:nvSpPr>
          <p:cNvPr id="430092" name="Text Box 12"/>
          <p:cNvSpPr txBox="1">
            <a:spLocks noChangeArrowheads="1"/>
          </p:cNvSpPr>
          <p:nvPr/>
        </p:nvSpPr>
        <p:spPr bwMode="auto">
          <a:xfrm>
            <a:off x="5590121" y="3883036"/>
            <a:ext cx="572345"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006600"/>
                </a:solidFill>
                <a:latin typeface="Times New Roman" pitchFamily="18" charset="0"/>
              </a:rPr>
              <a:t>11</a:t>
            </a:r>
            <a:endParaRPr kumimoji="1" lang="en-US" altLang="zh-CN" sz="3600">
              <a:solidFill>
                <a:prstClr val="black"/>
              </a:solidFill>
              <a:latin typeface="Times New Roman" pitchFamily="18" charset="0"/>
            </a:endParaRPr>
          </a:p>
        </p:txBody>
      </p:sp>
      <p:sp>
        <p:nvSpPr>
          <p:cNvPr id="430093" name="Text Box 13"/>
          <p:cNvSpPr txBox="1">
            <a:spLocks noChangeArrowheads="1"/>
          </p:cNvSpPr>
          <p:nvPr/>
        </p:nvSpPr>
        <p:spPr bwMode="auto">
          <a:xfrm>
            <a:off x="6504524" y="3883036"/>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3333FF"/>
                </a:solidFill>
                <a:latin typeface="Times New Roman" pitchFamily="18" charset="0"/>
              </a:rPr>
              <a:t>82</a:t>
            </a:r>
            <a:endParaRPr kumimoji="1" lang="en-US" altLang="zh-CN" sz="3600">
              <a:solidFill>
                <a:prstClr val="black"/>
              </a:solidFill>
              <a:latin typeface="Times New Roman" pitchFamily="18" charset="0"/>
            </a:endParaRPr>
          </a:p>
        </p:txBody>
      </p:sp>
      <p:sp>
        <p:nvSpPr>
          <p:cNvPr id="430094" name="Text Box 14"/>
          <p:cNvSpPr txBox="1">
            <a:spLocks noChangeArrowheads="1"/>
          </p:cNvSpPr>
          <p:nvPr/>
        </p:nvSpPr>
        <p:spPr bwMode="auto">
          <a:xfrm>
            <a:off x="7520525" y="3883036"/>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a:solidFill>
                  <a:srgbClr val="FF0000"/>
                </a:solidFill>
                <a:latin typeface="Times New Roman" pitchFamily="18" charset="0"/>
              </a:rPr>
              <a:t>36</a:t>
            </a:r>
            <a:endParaRPr kumimoji="1" lang="en-US" altLang="zh-CN" sz="3600">
              <a:solidFill>
                <a:prstClr val="black"/>
              </a:solidFill>
              <a:latin typeface="Times New Roman" pitchFamily="18" charset="0"/>
            </a:endParaRPr>
          </a:p>
        </p:txBody>
      </p:sp>
      <p:sp>
        <p:nvSpPr>
          <p:cNvPr id="430095" name="Text Box 15"/>
          <p:cNvSpPr txBox="1">
            <a:spLocks noChangeArrowheads="1"/>
          </p:cNvSpPr>
          <p:nvPr/>
        </p:nvSpPr>
        <p:spPr bwMode="auto">
          <a:xfrm>
            <a:off x="926322" y="4728717"/>
            <a:ext cx="10573370" cy="64611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600" dirty="0">
                <a:solidFill>
                  <a:srgbClr val="A50021"/>
                </a:solidFill>
                <a:latin typeface="Times New Roman" pitchFamily="18" charset="0"/>
              </a:rPr>
              <a:t>1      1       2      1      3       6      2       5      1     </a:t>
            </a:r>
            <a:r>
              <a:rPr kumimoji="1" lang="zh-CN" altLang="en-US" sz="3600" dirty="0">
                <a:solidFill>
                  <a:srgbClr val="A50021"/>
                </a:solidFill>
                <a:latin typeface="Times New Roman" pitchFamily="18" charset="0"/>
              </a:rPr>
              <a:t>查找次数</a:t>
            </a:r>
            <a:endParaRPr kumimoji="1" lang="zh-CN" altLang="en-US" sz="3600" dirty="0">
              <a:solidFill>
                <a:prstClr val="black"/>
              </a:solidFill>
              <a:latin typeface="Times New Roman" pitchFamily="18" charset="0"/>
            </a:endParaRPr>
          </a:p>
        </p:txBody>
      </p:sp>
      <p:sp>
        <p:nvSpPr>
          <p:cNvPr id="430097" name="Rectangle 17"/>
          <p:cNvSpPr>
            <a:spLocks noChangeArrowheads="1"/>
          </p:cNvSpPr>
          <p:nvPr/>
        </p:nvSpPr>
        <p:spPr bwMode="auto">
          <a:xfrm>
            <a:off x="992726" y="5381213"/>
            <a:ext cx="2364927" cy="538421"/>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2900" b="1">
                <a:solidFill>
                  <a:prstClr val="black"/>
                </a:solidFill>
                <a:latin typeface="Times New Roman" pitchFamily="18" charset="0"/>
                <a:ea typeface="楷体_GB2312" pitchFamily="49" charset="-122"/>
              </a:rPr>
              <a:t>ASL(</a:t>
            </a:r>
            <a:r>
              <a:rPr kumimoji="1" lang="zh-CN" altLang="en-US" sz="2900" b="1">
                <a:solidFill>
                  <a:prstClr val="black"/>
                </a:solidFill>
                <a:latin typeface="Times New Roman" pitchFamily="18" charset="0"/>
                <a:ea typeface="楷体_GB2312" pitchFamily="49" charset="-122"/>
              </a:rPr>
              <a:t>成功）</a:t>
            </a:r>
            <a:r>
              <a:rPr kumimoji="1" lang="en-US" altLang="zh-CN" sz="2900" b="1">
                <a:solidFill>
                  <a:prstClr val="black"/>
                </a:solidFill>
                <a:latin typeface="Times New Roman" pitchFamily="18" charset="0"/>
                <a:ea typeface="楷体_GB2312" pitchFamily="49" charset="-122"/>
              </a:rPr>
              <a:t>=</a:t>
            </a:r>
          </a:p>
        </p:txBody>
      </p:sp>
      <p:sp>
        <p:nvSpPr>
          <p:cNvPr id="430098" name="Rectangle 18"/>
          <p:cNvSpPr>
            <a:spLocks noChangeArrowheads="1"/>
          </p:cNvSpPr>
          <p:nvPr/>
        </p:nvSpPr>
        <p:spPr bwMode="auto">
          <a:xfrm>
            <a:off x="872073" y="5940014"/>
            <a:ext cx="2738475" cy="538421"/>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2900" b="1">
                <a:solidFill>
                  <a:prstClr val="black"/>
                </a:solidFill>
                <a:latin typeface="Times New Roman" pitchFamily="18" charset="0"/>
                <a:ea typeface="楷体_GB2312" pitchFamily="49" charset="-122"/>
              </a:rPr>
              <a:t>ASL(</a:t>
            </a:r>
            <a:r>
              <a:rPr kumimoji="1" lang="zh-CN" altLang="en-US" sz="2900" b="1">
                <a:solidFill>
                  <a:prstClr val="black"/>
                </a:solidFill>
                <a:latin typeface="Times New Roman" pitchFamily="18" charset="0"/>
                <a:ea typeface="楷体_GB2312" pitchFamily="49" charset="-122"/>
              </a:rPr>
              <a:t>不成功）</a:t>
            </a:r>
            <a:r>
              <a:rPr kumimoji="1" lang="en-US" altLang="zh-CN" sz="2900" b="1">
                <a:solidFill>
                  <a:prstClr val="black"/>
                </a:solidFill>
                <a:latin typeface="Times New Roman" pitchFamily="18" charset="0"/>
                <a:ea typeface="楷体_GB2312" pitchFamily="49" charset="-122"/>
              </a:rPr>
              <a:t>=</a:t>
            </a:r>
          </a:p>
        </p:txBody>
      </p:sp>
      <p:sp>
        <p:nvSpPr>
          <p:cNvPr id="430102" name="Rectangle 22"/>
          <p:cNvSpPr>
            <a:spLocks noChangeArrowheads="1"/>
          </p:cNvSpPr>
          <p:nvPr/>
        </p:nvSpPr>
        <p:spPr bwMode="auto">
          <a:xfrm>
            <a:off x="3357653" y="5355436"/>
            <a:ext cx="5074355"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zh-CN" altLang="en-US" sz="3200" b="1" dirty="0">
                <a:solidFill>
                  <a:prstClr val="black"/>
                </a:solidFill>
                <a:latin typeface="Times New Roman" pitchFamily="18" charset="0"/>
              </a:rPr>
              <a:t>（</a:t>
            </a:r>
            <a:r>
              <a:rPr kumimoji="1" lang="en-US" altLang="zh-CN" sz="3200" b="1" dirty="0">
                <a:solidFill>
                  <a:prstClr val="black"/>
                </a:solidFill>
                <a:latin typeface="Times New Roman" pitchFamily="18" charset="0"/>
              </a:rPr>
              <a:t>4*1+2*2+3+5+6</a:t>
            </a:r>
            <a:r>
              <a:rPr kumimoji="1" lang="zh-CN" altLang="en-US" sz="3200" b="1" dirty="0">
                <a:solidFill>
                  <a:prstClr val="black"/>
                </a:solidFill>
                <a:latin typeface="Times New Roman" pitchFamily="18" charset="0"/>
              </a:rPr>
              <a:t>）</a:t>
            </a:r>
            <a:r>
              <a:rPr kumimoji="1" lang="en-US" altLang="zh-CN" sz="3200" b="1" dirty="0">
                <a:solidFill>
                  <a:prstClr val="black"/>
                </a:solidFill>
                <a:latin typeface="Times New Roman" pitchFamily="18" charset="0"/>
              </a:rPr>
              <a:t>/9=22/9</a:t>
            </a:r>
          </a:p>
        </p:txBody>
      </p:sp>
      <p:sp>
        <p:nvSpPr>
          <p:cNvPr id="430103" name="Rectangle 23"/>
          <p:cNvSpPr>
            <a:spLocks noChangeArrowheads="1"/>
          </p:cNvSpPr>
          <p:nvPr/>
        </p:nvSpPr>
        <p:spPr bwMode="auto">
          <a:xfrm>
            <a:off x="3357653" y="5893857"/>
            <a:ext cx="8742357" cy="584578"/>
          </a:xfrm>
          <a:prstGeom prst="rect">
            <a:avLst/>
          </a:prstGeom>
          <a:noFill/>
          <a:ln w="9525">
            <a:noFill/>
            <a:miter lim="800000"/>
            <a:headEnd/>
            <a:tailEnd/>
          </a:ln>
        </p:spPr>
        <p:txBody>
          <a:bodyPr wrap="square" lIns="91375" tIns="45689" rIns="91375" bIns="45689">
            <a:spAutoFit/>
          </a:bodyPr>
          <a:lstStyle/>
          <a:p>
            <a:pPr defTabSz="914209" fontAlgn="base">
              <a:spcBef>
                <a:spcPct val="0"/>
              </a:spcBef>
              <a:spcAft>
                <a:spcPct val="0"/>
              </a:spcAft>
            </a:pPr>
            <a:r>
              <a:rPr kumimoji="1" lang="zh-CN" altLang="en-US" sz="3200" b="1" dirty="0">
                <a:solidFill>
                  <a:prstClr val="black"/>
                </a:solidFill>
                <a:latin typeface="Times New Roman" pitchFamily="18" charset="0"/>
              </a:rPr>
              <a:t>（</a:t>
            </a:r>
            <a:r>
              <a:rPr kumimoji="1" lang="en-US" altLang="zh-CN" sz="3200" b="1" dirty="0">
                <a:solidFill>
                  <a:prstClr val="black"/>
                </a:solidFill>
                <a:latin typeface="Times New Roman" pitchFamily="18" charset="0"/>
              </a:rPr>
              <a:t>10+9+…+1+1</a:t>
            </a:r>
            <a:r>
              <a:rPr kumimoji="1" lang="zh-CN" altLang="en-US" sz="3200" b="1" dirty="0">
                <a:solidFill>
                  <a:prstClr val="black"/>
                </a:solidFill>
                <a:latin typeface="Times New Roman" pitchFamily="18" charset="0"/>
              </a:rPr>
              <a:t>）</a:t>
            </a:r>
            <a:r>
              <a:rPr kumimoji="1" lang="en-US" altLang="zh-CN" sz="3200" b="1" dirty="0">
                <a:solidFill>
                  <a:prstClr val="black"/>
                </a:solidFill>
                <a:latin typeface="Times New Roman" pitchFamily="18" charset="0"/>
              </a:rPr>
              <a:t>/11=56/11</a:t>
            </a:r>
            <a:r>
              <a:rPr kumimoji="1" lang="zh-CN" altLang="en-US" sz="3200" b="1" dirty="0">
                <a:solidFill>
                  <a:prstClr val="black"/>
                </a:solidFill>
                <a:latin typeface="Times New Roman" pitchFamily="18" charset="0"/>
              </a:rPr>
              <a:t>（</a:t>
            </a:r>
            <a:r>
              <a:rPr kumimoji="1" lang="zh-CN" altLang="en-US" sz="2000" b="1" dirty="0">
                <a:solidFill>
                  <a:prstClr val="black"/>
                </a:solidFill>
                <a:latin typeface="Times New Roman" pitchFamily="18" charset="0"/>
              </a:rPr>
              <a:t>假设目标与空标记做比较）</a:t>
            </a:r>
            <a:endParaRPr kumimoji="1" lang="en-US" altLang="zh-CN" sz="3200" b="1" dirty="0">
              <a:solidFill>
                <a:prstClr val="black"/>
              </a:solidFill>
              <a:latin typeface="Times New Roman" pitchFamily="18" charset="0"/>
            </a:endParaRPr>
          </a:p>
        </p:txBody>
      </p:sp>
      <p:grpSp>
        <p:nvGrpSpPr>
          <p:cNvPr id="2" name="Group 25"/>
          <p:cNvGrpSpPr>
            <a:grpSpLocks noChangeAspect="1"/>
          </p:cNvGrpSpPr>
          <p:nvPr/>
        </p:nvGrpSpPr>
        <p:grpSpPr bwMode="auto">
          <a:xfrm>
            <a:off x="802226" y="3511561"/>
            <a:ext cx="10727270" cy="1133475"/>
            <a:chOff x="476" y="1926"/>
            <a:chExt cx="5068" cy="714"/>
          </a:xfrm>
        </p:grpSpPr>
        <p:sp>
          <p:nvSpPr>
            <p:cNvPr id="128024" name="AutoShape 24"/>
            <p:cNvSpPr>
              <a:spLocks noChangeAspect="1" noChangeArrowheads="1" noTextEdit="1"/>
            </p:cNvSpPr>
            <p:nvPr/>
          </p:nvSpPr>
          <p:spPr bwMode="auto">
            <a:xfrm>
              <a:off x="480" y="2016"/>
              <a:ext cx="5064" cy="624"/>
            </a:xfrm>
            <a:prstGeom prst="rect">
              <a:avLst/>
            </a:prstGeom>
            <a:noFill/>
            <a:ln w="9525">
              <a:noFill/>
              <a:miter lim="800000"/>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25" name="Rectangle 26"/>
            <p:cNvSpPr>
              <a:spLocks noChangeArrowheads="1"/>
            </p:cNvSpPr>
            <p:nvPr/>
          </p:nvSpPr>
          <p:spPr bwMode="auto">
            <a:xfrm>
              <a:off x="540" y="2016"/>
              <a:ext cx="45" cy="145"/>
            </a:xfrm>
            <a:prstGeom prst="rect">
              <a:avLst/>
            </a:prstGeom>
            <a:noFill/>
            <a:ln w="9525">
              <a:noFill/>
              <a:miter lim="800000"/>
              <a:headEnd/>
              <a:tailEnd/>
            </a:ln>
          </p:spPr>
          <p:txBody>
            <a:bodyPr wrap="none" lIns="0" tIns="0" rIns="0" bIns="0">
              <a:spAutoFit/>
            </a:bodyPr>
            <a:lstStyle/>
            <a:p>
              <a:pPr defTabSz="914209" fontAlgn="base">
                <a:spcBef>
                  <a:spcPct val="0"/>
                </a:spcBef>
                <a:spcAft>
                  <a:spcPct val="0"/>
                </a:spcAft>
              </a:pPr>
              <a:r>
                <a:rPr kumimoji="1" lang="en-US" altLang="zh-CN" sz="1500">
                  <a:solidFill>
                    <a:srgbClr val="000000"/>
                  </a:solidFill>
                  <a:latin typeface="Times New Roman" pitchFamily="18" charset="0"/>
                </a:rPr>
                <a:t>  </a:t>
              </a:r>
              <a:endParaRPr kumimoji="1" lang="en-US" altLang="zh-CN" sz="2400" b="1">
                <a:solidFill>
                  <a:prstClr val="black"/>
                </a:solidFill>
                <a:latin typeface="Times New Roman" pitchFamily="18" charset="0"/>
              </a:endParaRPr>
            </a:p>
          </p:txBody>
        </p:sp>
        <p:sp>
          <p:nvSpPr>
            <p:cNvPr id="128026" name="Rectangle 27"/>
            <p:cNvSpPr>
              <a:spLocks noChangeArrowheads="1"/>
            </p:cNvSpPr>
            <p:nvPr/>
          </p:nvSpPr>
          <p:spPr bwMode="auto">
            <a:xfrm>
              <a:off x="649" y="1926"/>
              <a:ext cx="4726" cy="233"/>
            </a:xfrm>
            <a:prstGeom prst="rect">
              <a:avLst/>
            </a:prstGeom>
            <a:noFill/>
            <a:ln w="9525">
              <a:noFill/>
              <a:miter lim="800000"/>
              <a:headEnd/>
              <a:tailEnd/>
            </a:ln>
          </p:spPr>
          <p:txBody>
            <a:bodyPr wrap="none" lIns="0" tIns="0" rIns="0" bIns="0">
              <a:spAutoFit/>
            </a:bodyPr>
            <a:lstStyle/>
            <a:p>
              <a:pPr defTabSz="914209" fontAlgn="base">
                <a:spcBef>
                  <a:spcPct val="0"/>
                </a:spcBef>
                <a:spcAft>
                  <a:spcPct val="0"/>
                </a:spcAft>
              </a:pPr>
              <a:r>
                <a:rPr kumimoji="1" lang="en-US" altLang="zh-CN" sz="2400" b="1" dirty="0">
                  <a:solidFill>
                    <a:srgbClr val="000000"/>
                  </a:solidFill>
                  <a:latin typeface="Times New Roman" pitchFamily="18" charset="0"/>
                </a:rPr>
                <a:t>0           1            2            3           4          5           6          7        8             9        10</a:t>
              </a:r>
              <a:endParaRPr kumimoji="1" lang="en-US" altLang="zh-CN" sz="2400" b="1" dirty="0">
                <a:solidFill>
                  <a:prstClr val="black"/>
                </a:solidFill>
                <a:latin typeface="Times New Roman" pitchFamily="18" charset="0"/>
              </a:endParaRPr>
            </a:p>
          </p:txBody>
        </p:sp>
        <p:sp>
          <p:nvSpPr>
            <p:cNvPr id="128027" name="Rectangle 28"/>
            <p:cNvSpPr>
              <a:spLocks noChangeArrowheads="1"/>
            </p:cNvSpPr>
            <p:nvPr/>
          </p:nvSpPr>
          <p:spPr bwMode="auto">
            <a:xfrm>
              <a:off x="476"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28" name="Line 29"/>
            <p:cNvSpPr>
              <a:spLocks noChangeShapeType="1"/>
            </p:cNvSpPr>
            <p:nvPr/>
          </p:nvSpPr>
          <p:spPr bwMode="auto">
            <a:xfrm>
              <a:off x="476"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29" name="Line 30"/>
            <p:cNvSpPr>
              <a:spLocks noChangeShapeType="1"/>
            </p:cNvSpPr>
            <p:nvPr/>
          </p:nvSpPr>
          <p:spPr bwMode="auto">
            <a:xfrm>
              <a:off x="476"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30" name="Rectangle 31"/>
            <p:cNvSpPr>
              <a:spLocks noChangeArrowheads="1"/>
            </p:cNvSpPr>
            <p:nvPr/>
          </p:nvSpPr>
          <p:spPr bwMode="auto">
            <a:xfrm>
              <a:off x="476"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31" name="Line 32"/>
            <p:cNvSpPr>
              <a:spLocks noChangeShapeType="1"/>
            </p:cNvSpPr>
            <p:nvPr/>
          </p:nvSpPr>
          <p:spPr bwMode="auto">
            <a:xfrm>
              <a:off x="476"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32" name="Line 33"/>
            <p:cNvSpPr>
              <a:spLocks noChangeShapeType="1"/>
            </p:cNvSpPr>
            <p:nvPr/>
          </p:nvSpPr>
          <p:spPr bwMode="auto">
            <a:xfrm>
              <a:off x="476"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33" name="Rectangle 34"/>
            <p:cNvSpPr>
              <a:spLocks noChangeArrowheads="1"/>
            </p:cNvSpPr>
            <p:nvPr/>
          </p:nvSpPr>
          <p:spPr bwMode="auto">
            <a:xfrm>
              <a:off x="480" y="2159"/>
              <a:ext cx="45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34" name="Line 35"/>
            <p:cNvSpPr>
              <a:spLocks noChangeShapeType="1"/>
            </p:cNvSpPr>
            <p:nvPr/>
          </p:nvSpPr>
          <p:spPr bwMode="auto">
            <a:xfrm>
              <a:off x="480" y="2159"/>
              <a:ext cx="45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35" name="Rectangle 36"/>
            <p:cNvSpPr>
              <a:spLocks noChangeArrowheads="1"/>
            </p:cNvSpPr>
            <p:nvPr/>
          </p:nvSpPr>
          <p:spPr bwMode="auto">
            <a:xfrm>
              <a:off x="935"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36" name="Line 37"/>
            <p:cNvSpPr>
              <a:spLocks noChangeShapeType="1"/>
            </p:cNvSpPr>
            <p:nvPr/>
          </p:nvSpPr>
          <p:spPr bwMode="auto">
            <a:xfrm>
              <a:off x="935"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37" name="Line 38"/>
            <p:cNvSpPr>
              <a:spLocks noChangeShapeType="1"/>
            </p:cNvSpPr>
            <p:nvPr/>
          </p:nvSpPr>
          <p:spPr bwMode="auto">
            <a:xfrm>
              <a:off x="935"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38" name="Rectangle 39"/>
            <p:cNvSpPr>
              <a:spLocks noChangeArrowheads="1"/>
            </p:cNvSpPr>
            <p:nvPr/>
          </p:nvSpPr>
          <p:spPr bwMode="auto">
            <a:xfrm>
              <a:off x="939" y="2159"/>
              <a:ext cx="450"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39" name="Line 40"/>
            <p:cNvSpPr>
              <a:spLocks noChangeShapeType="1"/>
            </p:cNvSpPr>
            <p:nvPr/>
          </p:nvSpPr>
          <p:spPr bwMode="auto">
            <a:xfrm>
              <a:off x="939" y="2159"/>
              <a:ext cx="450"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40" name="Rectangle 41"/>
            <p:cNvSpPr>
              <a:spLocks noChangeArrowheads="1"/>
            </p:cNvSpPr>
            <p:nvPr/>
          </p:nvSpPr>
          <p:spPr bwMode="auto">
            <a:xfrm>
              <a:off x="1389"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41" name="Line 42"/>
            <p:cNvSpPr>
              <a:spLocks noChangeShapeType="1"/>
            </p:cNvSpPr>
            <p:nvPr/>
          </p:nvSpPr>
          <p:spPr bwMode="auto">
            <a:xfrm>
              <a:off x="1389"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42" name="Line 43"/>
            <p:cNvSpPr>
              <a:spLocks noChangeShapeType="1"/>
            </p:cNvSpPr>
            <p:nvPr/>
          </p:nvSpPr>
          <p:spPr bwMode="auto">
            <a:xfrm>
              <a:off x="1389"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43" name="Rectangle 44"/>
            <p:cNvSpPr>
              <a:spLocks noChangeArrowheads="1"/>
            </p:cNvSpPr>
            <p:nvPr/>
          </p:nvSpPr>
          <p:spPr bwMode="auto">
            <a:xfrm>
              <a:off x="1393" y="2159"/>
              <a:ext cx="451"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44" name="Line 45"/>
            <p:cNvSpPr>
              <a:spLocks noChangeShapeType="1"/>
            </p:cNvSpPr>
            <p:nvPr/>
          </p:nvSpPr>
          <p:spPr bwMode="auto">
            <a:xfrm>
              <a:off x="1393" y="2159"/>
              <a:ext cx="451"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45" name="Rectangle 46"/>
            <p:cNvSpPr>
              <a:spLocks noChangeArrowheads="1"/>
            </p:cNvSpPr>
            <p:nvPr/>
          </p:nvSpPr>
          <p:spPr bwMode="auto">
            <a:xfrm>
              <a:off x="1844"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46" name="Line 47"/>
            <p:cNvSpPr>
              <a:spLocks noChangeShapeType="1"/>
            </p:cNvSpPr>
            <p:nvPr/>
          </p:nvSpPr>
          <p:spPr bwMode="auto">
            <a:xfrm>
              <a:off x="1844"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47" name="Line 48"/>
            <p:cNvSpPr>
              <a:spLocks noChangeShapeType="1"/>
            </p:cNvSpPr>
            <p:nvPr/>
          </p:nvSpPr>
          <p:spPr bwMode="auto">
            <a:xfrm>
              <a:off x="1844"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48" name="Rectangle 49"/>
            <p:cNvSpPr>
              <a:spLocks noChangeArrowheads="1"/>
            </p:cNvSpPr>
            <p:nvPr/>
          </p:nvSpPr>
          <p:spPr bwMode="auto">
            <a:xfrm>
              <a:off x="1848" y="2159"/>
              <a:ext cx="450"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49" name="Line 50"/>
            <p:cNvSpPr>
              <a:spLocks noChangeShapeType="1"/>
            </p:cNvSpPr>
            <p:nvPr/>
          </p:nvSpPr>
          <p:spPr bwMode="auto">
            <a:xfrm>
              <a:off x="1848" y="2159"/>
              <a:ext cx="450"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50" name="Rectangle 51"/>
            <p:cNvSpPr>
              <a:spLocks noChangeArrowheads="1"/>
            </p:cNvSpPr>
            <p:nvPr/>
          </p:nvSpPr>
          <p:spPr bwMode="auto">
            <a:xfrm>
              <a:off x="2298"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51" name="Line 52"/>
            <p:cNvSpPr>
              <a:spLocks noChangeShapeType="1"/>
            </p:cNvSpPr>
            <p:nvPr/>
          </p:nvSpPr>
          <p:spPr bwMode="auto">
            <a:xfrm>
              <a:off x="2298"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52" name="Line 53"/>
            <p:cNvSpPr>
              <a:spLocks noChangeShapeType="1"/>
            </p:cNvSpPr>
            <p:nvPr/>
          </p:nvSpPr>
          <p:spPr bwMode="auto">
            <a:xfrm>
              <a:off x="2298"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53" name="Rectangle 54"/>
            <p:cNvSpPr>
              <a:spLocks noChangeArrowheads="1"/>
            </p:cNvSpPr>
            <p:nvPr/>
          </p:nvSpPr>
          <p:spPr bwMode="auto">
            <a:xfrm>
              <a:off x="2302" y="2159"/>
              <a:ext cx="45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54" name="Line 55"/>
            <p:cNvSpPr>
              <a:spLocks noChangeShapeType="1"/>
            </p:cNvSpPr>
            <p:nvPr/>
          </p:nvSpPr>
          <p:spPr bwMode="auto">
            <a:xfrm>
              <a:off x="2302" y="2159"/>
              <a:ext cx="45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55" name="Rectangle 56"/>
            <p:cNvSpPr>
              <a:spLocks noChangeArrowheads="1"/>
            </p:cNvSpPr>
            <p:nvPr/>
          </p:nvSpPr>
          <p:spPr bwMode="auto">
            <a:xfrm>
              <a:off x="2757"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56" name="Line 57"/>
            <p:cNvSpPr>
              <a:spLocks noChangeShapeType="1"/>
            </p:cNvSpPr>
            <p:nvPr/>
          </p:nvSpPr>
          <p:spPr bwMode="auto">
            <a:xfrm>
              <a:off x="2757"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57" name="Line 58"/>
            <p:cNvSpPr>
              <a:spLocks noChangeShapeType="1"/>
            </p:cNvSpPr>
            <p:nvPr/>
          </p:nvSpPr>
          <p:spPr bwMode="auto">
            <a:xfrm>
              <a:off x="2757"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58" name="Rectangle 59"/>
            <p:cNvSpPr>
              <a:spLocks noChangeArrowheads="1"/>
            </p:cNvSpPr>
            <p:nvPr/>
          </p:nvSpPr>
          <p:spPr bwMode="auto">
            <a:xfrm>
              <a:off x="2761" y="2159"/>
              <a:ext cx="450"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59" name="Line 60"/>
            <p:cNvSpPr>
              <a:spLocks noChangeShapeType="1"/>
            </p:cNvSpPr>
            <p:nvPr/>
          </p:nvSpPr>
          <p:spPr bwMode="auto">
            <a:xfrm>
              <a:off x="2761" y="2159"/>
              <a:ext cx="450"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60" name="Rectangle 61"/>
            <p:cNvSpPr>
              <a:spLocks noChangeArrowheads="1"/>
            </p:cNvSpPr>
            <p:nvPr/>
          </p:nvSpPr>
          <p:spPr bwMode="auto">
            <a:xfrm>
              <a:off x="3211" y="2159"/>
              <a:ext cx="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61" name="Line 62"/>
            <p:cNvSpPr>
              <a:spLocks noChangeShapeType="1"/>
            </p:cNvSpPr>
            <p:nvPr/>
          </p:nvSpPr>
          <p:spPr bwMode="auto">
            <a:xfrm>
              <a:off x="3211" y="2159"/>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62" name="Line 63"/>
            <p:cNvSpPr>
              <a:spLocks noChangeShapeType="1"/>
            </p:cNvSpPr>
            <p:nvPr/>
          </p:nvSpPr>
          <p:spPr bwMode="auto">
            <a:xfrm>
              <a:off x="3211"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63" name="Rectangle 64"/>
            <p:cNvSpPr>
              <a:spLocks noChangeArrowheads="1"/>
            </p:cNvSpPr>
            <p:nvPr/>
          </p:nvSpPr>
          <p:spPr bwMode="auto">
            <a:xfrm>
              <a:off x="3216" y="2159"/>
              <a:ext cx="450"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64" name="Line 65"/>
            <p:cNvSpPr>
              <a:spLocks noChangeShapeType="1"/>
            </p:cNvSpPr>
            <p:nvPr/>
          </p:nvSpPr>
          <p:spPr bwMode="auto">
            <a:xfrm>
              <a:off x="3216" y="2159"/>
              <a:ext cx="450"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65" name="Rectangle 66"/>
            <p:cNvSpPr>
              <a:spLocks noChangeArrowheads="1"/>
            </p:cNvSpPr>
            <p:nvPr/>
          </p:nvSpPr>
          <p:spPr bwMode="auto">
            <a:xfrm>
              <a:off x="3666"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66" name="Line 67"/>
            <p:cNvSpPr>
              <a:spLocks noChangeShapeType="1"/>
            </p:cNvSpPr>
            <p:nvPr/>
          </p:nvSpPr>
          <p:spPr bwMode="auto">
            <a:xfrm>
              <a:off x="3666"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67" name="Line 68"/>
            <p:cNvSpPr>
              <a:spLocks noChangeShapeType="1"/>
            </p:cNvSpPr>
            <p:nvPr/>
          </p:nvSpPr>
          <p:spPr bwMode="auto">
            <a:xfrm>
              <a:off x="3666"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68" name="Rectangle 69"/>
            <p:cNvSpPr>
              <a:spLocks noChangeArrowheads="1"/>
            </p:cNvSpPr>
            <p:nvPr/>
          </p:nvSpPr>
          <p:spPr bwMode="auto">
            <a:xfrm>
              <a:off x="3670" y="2159"/>
              <a:ext cx="450"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69" name="Line 70"/>
            <p:cNvSpPr>
              <a:spLocks noChangeShapeType="1"/>
            </p:cNvSpPr>
            <p:nvPr/>
          </p:nvSpPr>
          <p:spPr bwMode="auto">
            <a:xfrm>
              <a:off x="3670" y="2159"/>
              <a:ext cx="450"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70" name="Rectangle 71"/>
            <p:cNvSpPr>
              <a:spLocks noChangeArrowheads="1"/>
            </p:cNvSpPr>
            <p:nvPr/>
          </p:nvSpPr>
          <p:spPr bwMode="auto">
            <a:xfrm>
              <a:off x="4120" y="2159"/>
              <a:ext cx="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71" name="Line 72"/>
            <p:cNvSpPr>
              <a:spLocks noChangeShapeType="1"/>
            </p:cNvSpPr>
            <p:nvPr/>
          </p:nvSpPr>
          <p:spPr bwMode="auto">
            <a:xfrm>
              <a:off x="4120" y="2159"/>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72" name="Line 73"/>
            <p:cNvSpPr>
              <a:spLocks noChangeShapeType="1"/>
            </p:cNvSpPr>
            <p:nvPr/>
          </p:nvSpPr>
          <p:spPr bwMode="auto">
            <a:xfrm>
              <a:off x="4120"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73" name="Rectangle 74"/>
            <p:cNvSpPr>
              <a:spLocks noChangeArrowheads="1"/>
            </p:cNvSpPr>
            <p:nvPr/>
          </p:nvSpPr>
          <p:spPr bwMode="auto">
            <a:xfrm>
              <a:off x="4125" y="2159"/>
              <a:ext cx="45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74" name="Line 75"/>
            <p:cNvSpPr>
              <a:spLocks noChangeShapeType="1"/>
            </p:cNvSpPr>
            <p:nvPr/>
          </p:nvSpPr>
          <p:spPr bwMode="auto">
            <a:xfrm>
              <a:off x="4125" y="2159"/>
              <a:ext cx="45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75" name="Rectangle 76"/>
            <p:cNvSpPr>
              <a:spLocks noChangeArrowheads="1"/>
            </p:cNvSpPr>
            <p:nvPr/>
          </p:nvSpPr>
          <p:spPr bwMode="auto">
            <a:xfrm>
              <a:off x="4579" y="2159"/>
              <a:ext cx="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76" name="Line 77"/>
            <p:cNvSpPr>
              <a:spLocks noChangeShapeType="1"/>
            </p:cNvSpPr>
            <p:nvPr/>
          </p:nvSpPr>
          <p:spPr bwMode="auto">
            <a:xfrm>
              <a:off x="4579" y="2159"/>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77" name="Line 78"/>
            <p:cNvSpPr>
              <a:spLocks noChangeShapeType="1"/>
            </p:cNvSpPr>
            <p:nvPr/>
          </p:nvSpPr>
          <p:spPr bwMode="auto">
            <a:xfrm>
              <a:off x="4579"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78" name="Rectangle 79"/>
            <p:cNvSpPr>
              <a:spLocks noChangeArrowheads="1"/>
            </p:cNvSpPr>
            <p:nvPr/>
          </p:nvSpPr>
          <p:spPr bwMode="auto">
            <a:xfrm>
              <a:off x="4584" y="2159"/>
              <a:ext cx="450"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79" name="Line 80"/>
            <p:cNvSpPr>
              <a:spLocks noChangeShapeType="1"/>
            </p:cNvSpPr>
            <p:nvPr/>
          </p:nvSpPr>
          <p:spPr bwMode="auto">
            <a:xfrm>
              <a:off x="4584" y="2159"/>
              <a:ext cx="450"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80" name="Rectangle 81"/>
            <p:cNvSpPr>
              <a:spLocks noChangeArrowheads="1"/>
            </p:cNvSpPr>
            <p:nvPr/>
          </p:nvSpPr>
          <p:spPr bwMode="auto">
            <a:xfrm>
              <a:off x="5034" y="2159"/>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81" name="Line 82"/>
            <p:cNvSpPr>
              <a:spLocks noChangeShapeType="1"/>
            </p:cNvSpPr>
            <p:nvPr/>
          </p:nvSpPr>
          <p:spPr bwMode="auto">
            <a:xfrm>
              <a:off x="5034" y="2159"/>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82" name="Line 83"/>
            <p:cNvSpPr>
              <a:spLocks noChangeShapeType="1"/>
            </p:cNvSpPr>
            <p:nvPr/>
          </p:nvSpPr>
          <p:spPr bwMode="auto">
            <a:xfrm>
              <a:off x="5034"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83" name="Rectangle 84"/>
            <p:cNvSpPr>
              <a:spLocks noChangeArrowheads="1"/>
            </p:cNvSpPr>
            <p:nvPr/>
          </p:nvSpPr>
          <p:spPr bwMode="auto">
            <a:xfrm>
              <a:off x="5038" y="2159"/>
              <a:ext cx="450"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84" name="Line 85"/>
            <p:cNvSpPr>
              <a:spLocks noChangeShapeType="1"/>
            </p:cNvSpPr>
            <p:nvPr/>
          </p:nvSpPr>
          <p:spPr bwMode="auto">
            <a:xfrm>
              <a:off x="5038" y="2159"/>
              <a:ext cx="450"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85" name="Rectangle 86"/>
            <p:cNvSpPr>
              <a:spLocks noChangeArrowheads="1"/>
            </p:cNvSpPr>
            <p:nvPr/>
          </p:nvSpPr>
          <p:spPr bwMode="auto">
            <a:xfrm>
              <a:off x="5488" y="2159"/>
              <a:ext cx="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86" name="Line 87"/>
            <p:cNvSpPr>
              <a:spLocks noChangeShapeType="1"/>
            </p:cNvSpPr>
            <p:nvPr/>
          </p:nvSpPr>
          <p:spPr bwMode="auto">
            <a:xfrm>
              <a:off x="5488" y="2159"/>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87" name="Line 88"/>
            <p:cNvSpPr>
              <a:spLocks noChangeShapeType="1"/>
            </p:cNvSpPr>
            <p:nvPr/>
          </p:nvSpPr>
          <p:spPr bwMode="auto">
            <a:xfrm>
              <a:off x="5488"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88" name="Rectangle 89"/>
            <p:cNvSpPr>
              <a:spLocks noChangeArrowheads="1"/>
            </p:cNvSpPr>
            <p:nvPr/>
          </p:nvSpPr>
          <p:spPr bwMode="auto">
            <a:xfrm>
              <a:off x="5488" y="2159"/>
              <a:ext cx="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89" name="Line 90"/>
            <p:cNvSpPr>
              <a:spLocks noChangeShapeType="1"/>
            </p:cNvSpPr>
            <p:nvPr/>
          </p:nvSpPr>
          <p:spPr bwMode="auto">
            <a:xfrm>
              <a:off x="5488" y="2159"/>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90" name="Line 91"/>
            <p:cNvSpPr>
              <a:spLocks noChangeShapeType="1"/>
            </p:cNvSpPr>
            <p:nvPr/>
          </p:nvSpPr>
          <p:spPr bwMode="auto">
            <a:xfrm>
              <a:off x="5488" y="2159"/>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91" name="Rectangle 92"/>
            <p:cNvSpPr>
              <a:spLocks noChangeArrowheads="1"/>
            </p:cNvSpPr>
            <p:nvPr/>
          </p:nvSpPr>
          <p:spPr bwMode="auto">
            <a:xfrm>
              <a:off x="476" y="2164"/>
              <a:ext cx="4"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92" name="Line 93"/>
            <p:cNvSpPr>
              <a:spLocks noChangeShapeType="1"/>
            </p:cNvSpPr>
            <p:nvPr/>
          </p:nvSpPr>
          <p:spPr bwMode="auto">
            <a:xfrm>
              <a:off x="476"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93" name="Rectangle 94"/>
            <p:cNvSpPr>
              <a:spLocks noChangeArrowheads="1"/>
            </p:cNvSpPr>
            <p:nvPr/>
          </p:nvSpPr>
          <p:spPr bwMode="auto">
            <a:xfrm>
              <a:off x="476"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94" name="Line 95"/>
            <p:cNvSpPr>
              <a:spLocks noChangeShapeType="1"/>
            </p:cNvSpPr>
            <p:nvPr/>
          </p:nvSpPr>
          <p:spPr bwMode="auto">
            <a:xfrm>
              <a:off x="476"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95" name="Line 96"/>
            <p:cNvSpPr>
              <a:spLocks noChangeShapeType="1"/>
            </p:cNvSpPr>
            <p:nvPr/>
          </p:nvSpPr>
          <p:spPr bwMode="auto">
            <a:xfrm>
              <a:off x="476"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96" name="Rectangle 97"/>
            <p:cNvSpPr>
              <a:spLocks noChangeArrowheads="1"/>
            </p:cNvSpPr>
            <p:nvPr/>
          </p:nvSpPr>
          <p:spPr bwMode="auto">
            <a:xfrm>
              <a:off x="476"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97" name="Line 98"/>
            <p:cNvSpPr>
              <a:spLocks noChangeShapeType="1"/>
            </p:cNvSpPr>
            <p:nvPr/>
          </p:nvSpPr>
          <p:spPr bwMode="auto">
            <a:xfrm>
              <a:off x="476"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98" name="Line 99"/>
            <p:cNvSpPr>
              <a:spLocks noChangeShapeType="1"/>
            </p:cNvSpPr>
            <p:nvPr/>
          </p:nvSpPr>
          <p:spPr bwMode="auto">
            <a:xfrm>
              <a:off x="476"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099" name="Rectangle 100"/>
            <p:cNvSpPr>
              <a:spLocks noChangeArrowheads="1"/>
            </p:cNvSpPr>
            <p:nvPr/>
          </p:nvSpPr>
          <p:spPr bwMode="auto">
            <a:xfrm>
              <a:off x="480" y="2505"/>
              <a:ext cx="45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01" name="Rectangle 102"/>
            <p:cNvSpPr>
              <a:spLocks noChangeArrowheads="1"/>
            </p:cNvSpPr>
            <p:nvPr/>
          </p:nvSpPr>
          <p:spPr bwMode="auto">
            <a:xfrm>
              <a:off x="935" y="2164"/>
              <a:ext cx="4"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02" name="Line 103"/>
            <p:cNvSpPr>
              <a:spLocks noChangeShapeType="1"/>
            </p:cNvSpPr>
            <p:nvPr/>
          </p:nvSpPr>
          <p:spPr bwMode="auto">
            <a:xfrm>
              <a:off x="935"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03" name="Rectangle 104"/>
            <p:cNvSpPr>
              <a:spLocks noChangeArrowheads="1"/>
            </p:cNvSpPr>
            <p:nvPr/>
          </p:nvSpPr>
          <p:spPr bwMode="auto">
            <a:xfrm>
              <a:off x="935"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04" name="Line 105"/>
            <p:cNvSpPr>
              <a:spLocks noChangeShapeType="1"/>
            </p:cNvSpPr>
            <p:nvPr/>
          </p:nvSpPr>
          <p:spPr bwMode="auto">
            <a:xfrm>
              <a:off x="935"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05" name="Line 106"/>
            <p:cNvSpPr>
              <a:spLocks noChangeShapeType="1"/>
            </p:cNvSpPr>
            <p:nvPr/>
          </p:nvSpPr>
          <p:spPr bwMode="auto">
            <a:xfrm>
              <a:off x="935"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06" name="Rectangle 107"/>
            <p:cNvSpPr>
              <a:spLocks noChangeArrowheads="1"/>
            </p:cNvSpPr>
            <p:nvPr/>
          </p:nvSpPr>
          <p:spPr bwMode="auto">
            <a:xfrm>
              <a:off x="939" y="2505"/>
              <a:ext cx="450"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08" name="Rectangle 109"/>
            <p:cNvSpPr>
              <a:spLocks noChangeArrowheads="1"/>
            </p:cNvSpPr>
            <p:nvPr/>
          </p:nvSpPr>
          <p:spPr bwMode="auto">
            <a:xfrm>
              <a:off x="1389" y="2164"/>
              <a:ext cx="4"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09" name="Line 110"/>
            <p:cNvSpPr>
              <a:spLocks noChangeShapeType="1"/>
            </p:cNvSpPr>
            <p:nvPr/>
          </p:nvSpPr>
          <p:spPr bwMode="auto">
            <a:xfrm>
              <a:off x="1389"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10" name="Rectangle 111"/>
            <p:cNvSpPr>
              <a:spLocks noChangeArrowheads="1"/>
            </p:cNvSpPr>
            <p:nvPr/>
          </p:nvSpPr>
          <p:spPr bwMode="auto">
            <a:xfrm>
              <a:off x="1389"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11" name="Line 112"/>
            <p:cNvSpPr>
              <a:spLocks noChangeShapeType="1"/>
            </p:cNvSpPr>
            <p:nvPr/>
          </p:nvSpPr>
          <p:spPr bwMode="auto">
            <a:xfrm>
              <a:off x="1389"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12" name="Line 113"/>
            <p:cNvSpPr>
              <a:spLocks noChangeShapeType="1"/>
            </p:cNvSpPr>
            <p:nvPr/>
          </p:nvSpPr>
          <p:spPr bwMode="auto">
            <a:xfrm>
              <a:off x="1389"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13" name="Rectangle 114"/>
            <p:cNvSpPr>
              <a:spLocks noChangeArrowheads="1"/>
            </p:cNvSpPr>
            <p:nvPr/>
          </p:nvSpPr>
          <p:spPr bwMode="auto">
            <a:xfrm>
              <a:off x="1393" y="2505"/>
              <a:ext cx="451"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15" name="Rectangle 116"/>
            <p:cNvSpPr>
              <a:spLocks noChangeArrowheads="1"/>
            </p:cNvSpPr>
            <p:nvPr/>
          </p:nvSpPr>
          <p:spPr bwMode="auto">
            <a:xfrm>
              <a:off x="1844" y="2164"/>
              <a:ext cx="4"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16" name="Line 117"/>
            <p:cNvSpPr>
              <a:spLocks noChangeShapeType="1"/>
            </p:cNvSpPr>
            <p:nvPr/>
          </p:nvSpPr>
          <p:spPr bwMode="auto">
            <a:xfrm>
              <a:off x="1844"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17" name="Rectangle 118"/>
            <p:cNvSpPr>
              <a:spLocks noChangeArrowheads="1"/>
            </p:cNvSpPr>
            <p:nvPr/>
          </p:nvSpPr>
          <p:spPr bwMode="auto">
            <a:xfrm>
              <a:off x="1844"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18" name="Line 119"/>
            <p:cNvSpPr>
              <a:spLocks noChangeShapeType="1"/>
            </p:cNvSpPr>
            <p:nvPr/>
          </p:nvSpPr>
          <p:spPr bwMode="auto">
            <a:xfrm>
              <a:off x="1844"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19" name="Line 120"/>
            <p:cNvSpPr>
              <a:spLocks noChangeShapeType="1"/>
            </p:cNvSpPr>
            <p:nvPr/>
          </p:nvSpPr>
          <p:spPr bwMode="auto">
            <a:xfrm>
              <a:off x="1844"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20" name="Rectangle 121"/>
            <p:cNvSpPr>
              <a:spLocks noChangeArrowheads="1"/>
            </p:cNvSpPr>
            <p:nvPr/>
          </p:nvSpPr>
          <p:spPr bwMode="auto">
            <a:xfrm>
              <a:off x="1848" y="2505"/>
              <a:ext cx="450"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22" name="Rectangle 123"/>
            <p:cNvSpPr>
              <a:spLocks noChangeArrowheads="1"/>
            </p:cNvSpPr>
            <p:nvPr/>
          </p:nvSpPr>
          <p:spPr bwMode="auto">
            <a:xfrm>
              <a:off x="2298" y="2164"/>
              <a:ext cx="4"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23" name="Line 124"/>
            <p:cNvSpPr>
              <a:spLocks noChangeShapeType="1"/>
            </p:cNvSpPr>
            <p:nvPr/>
          </p:nvSpPr>
          <p:spPr bwMode="auto">
            <a:xfrm>
              <a:off x="2298"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24" name="Rectangle 125"/>
            <p:cNvSpPr>
              <a:spLocks noChangeArrowheads="1"/>
            </p:cNvSpPr>
            <p:nvPr/>
          </p:nvSpPr>
          <p:spPr bwMode="auto">
            <a:xfrm>
              <a:off x="2298"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25" name="Line 126"/>
            <p:cNvSpPr>
              <a:spLocks noChangeShapeType="1"/>
            </p:cNvSpPr>
            <p:nvPr/>
          </p:nvSpPr>
          <p:spPr bwMode="auto">
            <a:xfrm>
              <a:off x="2298"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26" name="Line 127"/>
            <p:cNvSpPr>
              <a:spLocks noChangeShapeType="1"/>
            </p:cNvSpPr>
            <p:nvPr/>
          </p:nvSpPr>
          <p:spPr bwMode="auto">
            <a:xfrm>
              <a:off x="2298"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27" name="Rectangle 128"/>
            <p:cNvSpPr>
              <a:spLocks noChangeArrowheads="1"/>
            </p:cNvSpPr>
            <p:nvPr/>
          </p:nvSpPr>
          <p:spPr bwMode="auto">
            <a:xfrm>
              <a:off x="2302" y="2505"/>
              <a:ext cx="45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29" name="Rectangle 130"/>
            <p:cNvSpPr>
              <a:spLocks noChangeArrowheads="1"/>
            </p:cNvSpPr>
            <p:nvPr/>
          </p:nvSpPr>
          <p:spPr bwMode="auto">
            <a:xfrm>
              <a:off x="2757" y="2164"/>
              <a:ext cx="4"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30" name="Line 131"/>
            <p:cNvSpPr>
              <a:spLocks noChangeShapeType="1"/>
            </p:cNvSpPr>
            <p:nvPr/>
          </p:nvSpPr>
          <p:spPr bwMode="auto">
            <a:xfrm>
              <a:off x="2757"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31" name="Rectangle 132"/>
            <p:cNvSpPr>
              <a:spLocks noChangeArrowheads="1"/>
            </p:cNvSpPr>
            <p:nvPr/>
          </p:nvSpPr>
          <p:spPr bwMode="auto">
            <a:xfrm>
              <a:off x="2757"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32" name="Line 133"/>
            <p:cNvSpPr>
              <a:spLocks noChangeShapeType="1"/>
            </p:cNvSpPr>
            <p:nvPr/>
          </p:nvSpPr>
          <p:spPr bwMode="auto">
            <a:xfrm>
              <a:off x="2757"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33" name="Line 134"/>
            <p:cNvSpPr>
              <a:spLocks noChangeShapeType="1"/>
            </p:cNvSpPr>
            <p:nvPr/>
          </p:nvSpPr>
          <p:spPr bwMode="auto">
            <a:xfrm>
              <a:off x="2757"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34" name="Rectangle 135"/>
            <p:cNvSpPr>
              <a:spLocks noChangeArrowheads="1"/>
            </p:cNvSpPr>
            <p:nvPr/>
          </p:nvSpPr>
          <p:spPr bwMode="auto">
            <a:xfrm>
              <a:off x="2761" y="2505"/>
              <a:ext cx="450"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36" name="Rectangle 137"/>
            <p:cNvSpPr>
              <a:spLocks noChangeArrowheads="1"/>
            </p:cNvSpPr>
            <p:nvPr/>
          </p:nvSpPr>
          <p:spPr bwMode="auto">
            <a:xfrm>
              <a:off x="3211" y="2164"/>
              <a:ext cx="5"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37" name="Line 138"/>
            <p:cNvSpPr>
              <a:spLocks noChangeShapeType="1"/>
            </p:cNvSpPr>
            <p:nvPr/>
          </p:nvSpPr>
          <p:spPr bwMode="auto">
            <a:xfrm>
              <a:off x="3211"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38" name="Rectangle 139"/>
            <p:cNvSpPr>
              <a:spLocks noChangeArrowheads="1"/>
            </p:cNvSpPr>
            <p:nvPr/>
          </p:nvSpPr>
          <p:spPr bwMode="auto">
            <a:xfrm>
              <a:off x="3211" y="2505"/>
              <a:ext cx="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39" name="Line 140"/>
            <p:cNvSpPr>
              <a:spLocks noChangeShapeType="1"/>
            </p:cNvSpPr>
            <p:nvPr/>
          </p:nvSpPr>
          <p:spPr bwMode="auto">
            <a:xfrm>
              <a:off x="3211" y="2505"/>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40" name="Line 141"/>
            <p:cNvSpPr>
              <a:spLocks noChangeShapeType="1"/>
            </p:cNvSpPr>
            <p:nvPr/>
          </p:nvSpPr>
          <p:spPr bwMode="auto">
            <a:xfrm>
              <a:off x="3211"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41" name="Rectangle 142"/>
            <p:cNvSpPr>
              <a:spLocks noChangeArrowheads="1"/>
            </p:cNvSpPr>
            <p:nvPr/>
          </p:nvSpPr>
          <p:spPr bwMode="auto">
            <a:xfrm>
              <a:off x="3216" y="2505"/>
              <a:ext cx="450"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43" name="Rectangle 144"/>
            <p:cNvSpPr>
              <a:spLocks noChangeArrowheads="1"/>
            </p:cNvSpPr>
            <p:nvPr/>
          </p:nvSpPr>
          <p:spPr bwMode="auto">
            <a:xfrm>
              <a:off x="3666" y="2164"/>
              <a:ext cx="4"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44" name="Line 145"/>
            <p:cNvSpPr>
              <a:spLocks noChangeShapeType="1"/>
            </p:cNvSpPr>
            <p:nvPr/>
          </p:nvSpPr>
          <p:spPr bwMode="auto">
            <a:xfrm>
              <a:off x="3666"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45" name="Rectangle 146"/>
            <p:cNvSpPr>
              <a:spLocks noChangeArrowheads="1"/>
            </p:cNvSpPr>
            <p:nvPr/>
          </p:nvSpPr>
          <p:spPr bwMode="auto">
            <a:xfrm>
              <a:off x="3666"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46" name="Line 147"/>
            <p:cNvSpPr>
              <a:spLocks noChangeShapeType="1"/>
            </p:cNvSpPr>
            <p:nvPr/>
          </p:nvSpPr>
          <p:spPr bwMode="auto">
            <a:xfrm>
              <a:off x="3666"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47" name="Line 148"/>
            <p:cNvSpPr>
              <a:spLocks noChangeShapeType="1"/>
            </p:cNvSpPr>
            <p:nvPr/>
          </p:nvSpPr>
          <p:spPr bwMode="auto">
            <a:xfrm>
              <a:off x="3666"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48" name="Rectangle 149"/>
            <p:cNvSpPr>
              <a:spLocks noChangeArrowheads="1"/>
            </p:cNvSpPr>
            <p:nvPr/>
          </p:nvSpPr>
          <p:spPr bwMode="auto">
            <a:xfrm>
              <a:off x="3670" y="2505"/>
              <a:ext cx="450"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50" name="Rectangle 151"/>
            <p:cNvSpPr>
              <a:spLocks noChangeArrowheads="1"/>
            </p:cNvSpPr>
            <p:nvPr/>
          </p:nvSpPr>
          <p:spPr bwMode="auto">
            <a:xfrm>
              <a:off x="4120" y="2164"/>
              <a:ext cx="5"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51" name="Line 152"/>
            <p:cNvSpPr>
              <a:spLocks noChangeShapeType="1"/>
            </p:cNvSpPr>
            <p:nvPr/>
          </p:nvSpPr>
          <p:spPr bwMode="auto">
            <a:xfrm>
              <a:off x="4120"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52" name="Rectangle 153"/>
            <p:cNvSpPr>
              <a:spLocks noChangeArrowheads="1"/>
            </p:cNvSpPr>
            <p:nvPr/>
          </p:nvSpPr>
          <p:spPr bwMode="auto">
            <a:xfrm>
              <a:off x="4120" y="2505"/>
              <a:ext cx="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53" name="Line 154"/>
            <p:cNvSpPr>
              <a:spLocks noChangeShapeType="1"/>
            </p:cNvSpPr>
            <p:nvPr/>
          </p:nvSpPr>
          <p:spPr bwMode="auto">
            <a:xfrm>
              <a:off x="4120" y="2505"/>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54" name="Line 155"/>
            <p:cNvSpPr>
              <a:spLocks noChangeShapeType="1"/>
            </p:cNvSpPr>
            <p:nvPr/>
          </p:nvSpPr>
          <p:spPr bwMode="auto">
            <a:xfrm>
              <a:off x="4120"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55" name="Rectangle 156"/>
            <p:cNvSpPr>
              <a:spLocks noChangeArrowheads="1"/>
            </p:cNvSpPr>
            <p:nvPr/>
          </p:nvSpPr>
          <p:spPr bwMode="auto">
            <a:xfrm>
              <a:off x="4125" y="2505"/>
              <a:ext cx="45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57" name="Rectangle 158"/>
            <p:cNvSpPr>
              <a:spLocks noChangeArrowheads="1"/>
            </p:cNvSpPr>
            <p:nvPr/>
          </p:nvSpPr>
          <p:spPr bwMode="auto">
            <a:xfrm>
              <a:off x="4579" y="2164"/>
              <a:ext cx="5"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59" name="Rectangle 160"/>
            <p:cNvSpPr>
              <a:spLocks noChangeArrowheads="1"/>
            </p:cNvSpPr>
            <p:nvPr/>
          </p:nvSpPr>
          <p:spPr bwMode="auto">
            <a:xfrm>
              <a:off x="4579" y="2505"/>
              <a:ext cx="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60" name="Line 161"/>
            <p:cNvSpPr>
              <a:spLocks noChangeShapeType="1"/>
            </p:cNvSpPr>
            <p:nvPr/>
          </p:nvSpPr>
          <p:spPr bwMode="auto">
            <a:xfrm>
              <a:off x="4579" y="2505"/>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61" name="Line 162"/>
            <p:cNvSpPr>
              <a:spLocks noChangeShapeType="1"/>
            </p:cNvSpPr>
            <p:nvPr/>
          </p:nvSpPr>
          <p:spPr bwMode="auto">
            <a:xfrm>
              <a:off x="4579"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62" name="Rectangle 163"/>
            <p:cNvSpPr>
              <a:spLocks noChangeArrowheads="1"/>
            </p:cNvSpPr>
            <p:nvPr/>
          </p:nvSpPr>
          <p:spPr bwMode="auto">
            <a:xfrm>
              <a:off x="4584" y="2505"/>
              <a:ext cx="450"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64" name="Rectangle 165"/>
            <p:cNvSpPr>
              <a:spLocks noChangeArrowheads="1"/>
            </p:cNvSpPr>
            <p:nvPr/>
          </p:nvSpPr>
          <p:spPr bwMode="auto">
            <a:xfrm>
              <a:off x="5034" y="2164"/>
              <a:ext cx="4"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65" name="Line 166"/>
            <p:cNvSpPr>
              <a:spLocks noChangeShapeType="1"/>
            </p:cNvSpPr>
            <p:nvPr/>
          </p:nvSpPr>
          <p:spPr bwMode="auto">
            <a:xfrm>
              <a:off x="5034" y="2164"/>
              <a:ext cx="1" cy="34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66" name="Rectangle 167"/>
            <p:cNvSpPr>
              <a:spLocks noChangeArrowheads="1"/>
            </p:cNvSpPr>
            <p:nvPr/>
          </p:nvSpPr>
          <p:spPr bwMode="auto">
            <a:xfrm>
              <a:off x="5034" y="2505"/>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67" name="Line 168"/>
            <p:cNvSpPr>
              <a:spLocks noChangeShapeType="1"/>
            </p:cNvSpPr>
            <p:nvPr/>
          </p:nvSpPr>
          <p:spPr bwMode="auto">
            <a:xfrm>
              <a:off x="5034" y="2505"/>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68" name="Line 169"/>
            <p:cNvSpPr>
              <a:spLocks noChangeShapeType="1"/>
            </p:cNvSpPr>
            <p:nvPr/>
          </p:nvSpPr>
          <p:spPr bwMode="auto">
            <a:xfrm>
              <a:off x="5034"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69" name="Rectangle 170"/>
            <p:cNvSpPr>
              <a:spLocks noChangeArrowheads="1"/>
            </p:cNvSpPr>
            <p:nvPr/>
          </p:nvSpPr>
          <p:spPr bwMode="auto">
            <a:xfrm>
              <a:off x="5038" y="2505"/>
              <a:ext cx="450"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71" name="Rectangle 172"/>
            <p:cNvSpPr>
              <a:spLocks noChangeArrowheads="1"/>
            </p:cNvSpPr>
            <p:nvPr/>
          </p:nvSpPr>
          <p:spPr bwMode="auto">
            <a:xfrm>
              <a:off x="5488" y="2164"/>
              <a:ext cx="5" cy="341"/>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73" name="Rectangle 174"/>
            <p:cNvSpPr>
              <a:spLocks noChangeArrowheads="1"/>
            </p:cNvSpPr>
            <p:nvPr/>
          </p:nvSpPr>
          <p:spPr bwMode="auto">
            <a:xfrm>
              <a:off x="5488" y="2505"/>
              <a:ext cx="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74" name="Line 175"/>
            <p:cNvSpPr>
              <a:spLocks noChangeShapeType="1"/>
            </p:cNvSpPr>
            <p:nvPr/>
          </p:nvSpPr>
          <p:spPr bwMode="auto">
            <a:xfrm>
              <a:off x="5488" y="2505"/>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75" name="Line 176"/>
            <p:cNvSpPr>
              <a:spLocks noChangeShapeType="1"/>
            </p:cNvSpPr>
            <p:nvPr/>
          </p:nvSpPr>
          <p:spPr bwMode="auto">
            <a:xfrm>
              <a:off x="5488"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76" name="Rectangle 177"/>
            <p:cNvSpPr>
              <a:spLocks noChangeArrowheads="1"/>
            </p:cNvSpPr>
            <p:nvPr/>
          </p:nvSpPr>
          <p:spPr bwMode="auto">
            <a:xfrm>
              <a:off x="5488" y="2505"/>
              <a:ext cx="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177" name="Line 178"/>
            <p:cNvSpPr>
              <a:spLocks noChangeShapeType="1"/>
            </p:cNvSpPr>
            <p:nvPr/>
          </p:nvSpPr>
          <p:spPr bwMode="auto">
            <a:xfrm>
              <a:off x="5488" y="2505"/>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8178" name="Line 179"/>
            <p:cNvSpPr>
              <a:spLocks noChangeShapeType="1"/>
            </p:cNvSpPr>
            <p:nvPr/>
          </p:nvSpPr>
          <p:spPr bwMode="auto">
            <a:xfrm>
              <a:off x="5488" y="2505"/>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grpSp>
      <p:grpSp>
        <p:nvGrpSpPr>
          <p:cNvPr id="3" name="Group 19"/>
          <p:cNvGrpSpPr>
            <a:grpSpLocks/>
          </p:cNvGrpSpPr>
          <p:nvPr/>
        </p:nvGrpSpPr>
        <p:grpSpPr bwMode="auto">
          <a:xfrm>
            <a:off x="8142168" y="2864776"/>
            <a:ext cx="3994765" cy="609600"/>
            <a:chOff x="3936" y="1440"/>
            <a:chExt cx="1501" cy="384"/>
          </a:xfrm>
        </p:grpSpPr>
        <p:sp>
          <p:nvSpPr>
            <p:cNvPr id="128022" name="Oval 20"/>
            <p:cNvSpPr>
              <a:spLocks noChangeArrowheads="1"/>
            </p:cNvSpPr>
            <p:nvPr/>
          </p:nvSpPr>
          <p:spPr bwMode="auto">
            <a:xfrm>
              <a:off x="3936" y="1440"/>
              <a:ext cx="1248" cy="384"/>
            </a:xfrm>
            <a:prstGeom prst="ellipse">
              <a:avLst/>
            </a:prstGeom>
            <a:solidFill>
              <a:srgbClr val="FFFF99"/>
            </a:solidFill>
            <a:ln w="9525">
              <a:solidFill>
                <a:schemeClr val="tx1"/>
              </a:solidFill>
              <a:round/>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023" name="Text Box 21"/>
            <p:cNvSpPr txBox="1">
              <a:spLocks noChangeArrowheads="1"/>
            </p:cNvSpPr>
            <p:nvPr/>
          </p:nvSpPr>
          <p:spPr bwMode="auto">
            <a:xfrm>
              <a:off x="4170" y="1464"/>
              <a:ext cx="1267" cy="291"/>
            </a:xfrm>
            <a:prstGeom prst="rect">
              <a:avLst/>
            </a:prstGeom>
            <a:noFill/>
            <a:ln w="9525">
              <a:noFill/>
              <a:miter lim="800000"/>
              <a:headEnd/>
              <a:tailEnd/>
            </a:ln>
          </p:spPr>
          <p:txBody>
            <a:bodyPr wrap="square">
              <a:spAutoFit/>
            </a:bodyPr>
            <a:lstStyle/>
            <a:p>
              <a:pPr defTabSz="914209" fontAlgn="base">
                <a:spcBef>
                  <a:spcPct val="0"/>
                </a:spcBef>
                <a:spcAft>
                  <a:spcPct val="0"/>
                </a:spcAft>
              </a:pPr>
              <a:r>
                <a:rPr kumimoji="1" lang="zh-CN" altLang="en-US" sz="2400" b="1">
                  <a:solidFill>
                    <a:srgbClr val="FF00FF"/>
                  </a:solidFill>
                  <a:latin typeface="Times New Roman" pitchFamily="18" charset="0"/>
                </a:rPr>
                <a:t>堆积</a:t>
              </a:r>
              <a:endParaRPr kumimoji="1" lang="zh-CN" altLang="en-US" sz="2400" b="1" dirty="0">
                <a:solidFill>
                  <a:srgbClr val="FF00FF"/>
                </a:solidFill>
                <a:latin typeface="Times New Roman" pitchFamily="18" charset="0"/>
              </a:endParaRPr>
            </a:p>
          </p:txBody>
        </p:sp>
      </p:grpSp>
      <p:sp>
        <p:nvSpPr>
          <p:cNvPr id="4" name="标题 3"/>
          <p:cNvSpPr>
            <a:spLocks noGrp="1"/>
          </p:cNvSpPr>
          <p:nvPr>
            <p:ph type="title"/>
          </p:nvPr>
        </p:nvSpPr>
        <p:spPr/>
        <p:txBody>
          <a:bodyPr>
            <a:normAutofit fontScale="90000"/>
          </a:bodyPr>
          <a:lstStyle/>
          <a:p>
            <a:r>
              <a:rPr lang="en-US" altLang="zh-CN" dirty="0" smtClean="0">
                <a:solidFill>
                  <a:schemeClr val="bg1"/>
                </a:solidFill>
              </a:rPr>
              <a:t>1</a:t>
            </a:r>
            <a:r>
              <a:rPr lang="zh-CN" altLang="en-US" dirty="0" smtClean="0">
                <a:solidFill>
                  <a:schemeClr val="bg1"/>
                </a:solidFill>
              </a:rPr>
              <a:t>）线性探测</a:t>
            </a:r>
            <a:endParaRPr lang="zh-CN" altLang="en-US" dirty="0">
              <a:solidFill>
                <a:schemeClr val="bg1"/>
              </a:solidFill>
            </a:endParaRPr>
          </a:p>
        </p:txBody>
      </p:sp>
    </p:spTree>
    <p:extLst>
      <p:ext uri="{BB962C8B-B14F-4D97-AF65-F5344CB8AC3E}">
        <p14:creationId xmlns:p14="http://schemas.microsoft.com/office/powerpoint/2010/main" val="316428547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082"/>
                                        </p:tgtEl>
                                        <p:attrNameLst>
                                          <p:attrName>style.visibility</p:attrName>
                                        </p:attrNameLst>
                                      </p:cBhvr>
                                      <p:to>
                                        <p:strVal val="visible"/>
                                      </p:to>
                                    </p:set>
                                    <p:animEffect transition="in" filter="wipe(left)">
                                      <p:cBhvr>
                                        <p:cTn id="7" dur="500"/>
                                        <p:tgtEl>
                                          <p:spTgt spid="43008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083"/>
                                        </p:tgtEl>
                                        <p:attrNameLst>
                                          <p:attrName>style.visibility</p:attrName>
                                        </p:attrNameLst>
                                      </p:cBhvr>
                                      <p:to>
                                        <p:strVal val="visible"/>
                                      </p:to>
                                    </p:set>
                                    <p:animEffect transition="in" filter="wipe(left)">
                                      <p:cBhvr>
                                        <p:cTn id="11" dur="500"/>
                                        <p:tgtEl>
                                          <p:spTgt spid="430083"/>
                                        </p:tgtEl>
                                      </p:cBhvr>
                                    </p:animEffect>
                                  </p:childTnLst>
                                </p:cTn>
                              </p:par>
                            </p:childTnLst>
                          </p:cTn>
                        </p:par>
                        <p:par>
                          <p:cTn id="12" fill="hold" nodeType="afterGroup">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30091"/>
                                        </p:tgtEl>
                                        <p:attrNameLst>
                                          <p:attrName>style.visibility</p:attrName>
                                        </p:attrNameLst>
                                      </p:cBhvr>
                                      <p:to>
                                        <p:strVal val="visible"/>
                                      </p:to>
                                    </p:set>
                                    <p:anim calcmode="lin" valueType="num">
                                      <p:cBhvr additive="base">
                                        <p:cTn id="15" dur="500" fill="hold"/>
                                        <p:tgtEl>
                                          <p:spTgt spid="430091"/>
                                        </p:tgtEl>
                                        <p:attrNameLst>
                                          <p:attrName>ppt_x</p:attrName>
                                        </p:attrNameLst>
                                      </p:cBhvr>
                                      <p:tavLst>
                                        <p:tav tm="0">
                                          <p:val>
                                            <p:strVal val="0-#ppt_w/2"/>
                                          </p:val>
                                        </p:tav>
                                        <p:tav tm="100000">
                                          <p:val>
                                            <p:strVal val="#ppt_x"/>
                                          </p:val>
                                        </p:tav>
                                      </p:tavLst>
                                    </p:anim>
                                    <p:anim calcmode="lin" valueType="num">
                                      <p:cBhvr additive="base">
                                        <p:cTn id="16" dur="500" fill="hold"/>
                                        <p:tgtEl>
                                          <p:spTgt spid="43009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30085"/>
                                        </p:tgtEl>
                                        <p:attrNameLst>
                                          <p:attrName>style.visibility</p:attrName>
                                        </p:attrNameLst>
                                      </p:cBhvr>
                                      <p:to>
                                        <p:strVal val="visible"/>
                                      </p:to>
                                    </p:set>
                                    <p:animEffect transition="in" filter="wipe(up)">
                                      <p:cBhvr>
                                        <p:cTn id="26" dur="500"/>
                                        <p:tgtEl>
                                          <p:spTgt spid="4300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0086"/>
                                        </p:tgtEl>
                                        <p:attrNameLst>
                                          <p:attrName>style.visibility</p:attrName>
                                        </p:attrNameLst>
                                      </p:cBhvr>
                                      <p:to>
                                        <p:strVal val="visible"/>
                                      </p:to>
                                    </p:set>
                                    <p:animEffect transition="in" filter="wipe(up)">
                                      <p:cBhvr>
                                        <p:cTn id="31" dur="500"/>
                                        <p:tgtEl>
                                          <p:spTgt spid="4300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30087"/>
                                        </p:tgtEl>
                                        <p:attrNameLst>
                                          <p:attrName>style.visibility</p:attrName>
                                        </p:attrNameLst>
                                      </p:cBhvr>
                                      <p:to>
                                        <p:strVal val="visible"/>
                                      </p:to>
                                    </p:set>
                                    <p:animEffect transition="in" filter="wipe(up)">
                                      <p:cBhvr>
                                        <p:cTn id="36" dur="500"/>
                                        <p:tgtEl>
                                          <p:spTgt spid="4300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30088"/>
                                        </p:tgtEl>
                                        <p:attrNameLst>
                                          <p:attrName>style.visibility</p:attrName>
                                        </p:attrNameLst>
                                      </p:cBhvr>
                                      <p:to>
                                        <p:strVal val="visible"/>
                                      </p:to>
                                    </p:set>
                                    <p:animEffect transition="in" filter="wipe(up)">
                                      <p:cBhvr>
                                        <p:cTn id="41" dur="500"/>
                                        <p:tgtEl>
                                          <p:spTgt spid="4300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30089"/>
                                        </p:tgtEl>
                                        <p:attrNameLst>
                                          <p:attrName>style.visibility</p:attrName>
                                        </p:attrNameLst>
                                      </p:cBhvr>
                                      <p:to>
                                        <p:strVal val="visible"/>
                                      </p:to>
                                    </p:set>
                                    <p:animEffect transition="in" filter="wipe(up)">
                                      <p:cBhvr>
                                        <p:cTn id="46" dur="500"/>
                                        <p:tgtEl>
                                          <p:spTgt spid="43008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30090"/>
                                        </p:tgtEl>
                                        <p:attrNameLst>
                                          <p:attrName>style.visibility</p:attrName>
                                        </p:attrNameLst>
                                      </p:cBhvr>
                                      <p:to>
                                        <p:strVal val="visible"/>
                                      </p:to>
                                    </p:set>
                                    <p:animEffect transition="in" filter="wipe(up)">
                                      <p:cBhvr>
                                        <p:cTn id="51" dur="500"/>
                                        <p:tgtEl>
                                          <p:spTgt spid="43009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30092"/>
                                        </p:tgtEl>
                                        <p:attrNameLst>
                                          <p:attrName>style.visibility</p:attrName>
                                        </p:attrNameLst>
                                      </p:cBhvr>
                                      <p:to>
                                        <p:strVal val="visible"/>
                                      </p:to>
                                    </p:set>
                                    <p:animEffect transition="in" filter="wipe(up)">
                                      <p:cBhvr>
                                        <p:cTn id="56" dur="500"/>
                                        <p:tgtEl>
                                          <p:spTgt spid="43009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430093"/>
                                        </p:tgtEl>
                                        <p:attrNameLst>
                                          <p:attrName>style.visibility</p:attrName>
                                        </p:attrNameLst>
                                      </p:cBhvr>
                                      <p:to>
                                        <p:strVal val="visible"/>
                                      </p:to>
                                    </p:set>
                                    <p:animEffect transition="in" filter="wipe(up)">
                                      <p:cBhvr>
                                        <p:cTn id="61" dur="500"/>
                                        <p:tgtEl>
                                          <p:spTgt spid="43009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30094"/>
                                        </p:tgtEl>
                                        <p:attrNameLst>
                                          <p:attrName>style.visibility</p:attrName>
                                        </p:attrNameLst>
                                      </p:cBhvr>
                                      <p:to>
                                        <p:strVal val="visible"/>
                                      </p:to>
                                    </p:set>
                                    <p:animEffect transition="in" filter="wipe(up)">
                                      <p:cBhvr>
                                        <p:cTn id="66" dur="500"/>
                                        <p:tgtEl>
                                          <p:spTgt spid="43009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30095"/>
                                        </p:tgtEl>
                                        <p:attrNameLst>
                                          <p:attrName>style.visibility</p:attrName>
                                        </p:attrNameLst>
                                      </p:cBhvr>
                                      <p:to>
                                        <p:strVal val="visible"/>
                                      </p:to>
                                    </p:set>
                                    <p:animEffect transition="in" filter="wipe(left)">
                                      <p:cBhvr>
                                        <p:cTn id="71" dur="500"/>
                                        <p:tgtEl>
                                          <p:spTgt spid="4300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30097"/>
                                        </p:tgtEl>
                                        <p:attrNameLst>
                                          <p:attrName>style.visibility</p:attrName>
                                        </p:attrNameLst>
                                      </p:cBhvr>
                                      <p:to>
                                        <p:strVal val="visible"/>
                                      </p:to>
                                    </p:set>
                                    <p:animEffect transition="in" filter="wipe(left)">
                                      <p:cBhvr>
                                        <p:cTn id="80" dur="500"/>
                                        <p:tgtEl>
                                          <p:spTgt spid="430097"/>
                                        </p:tgtEl>
                                      </p:cBhvr>
                                    </p:animEffect>
                                  </p:childTnLst>
                                </p:cTn>
                              </p:par>
                            </p:childTnLst>
                          </p:cTn>
                        </p:par>
                        <p:par>
                          <p:cTn id="81" fill="hold" nodeType="afterGroup">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430098"/>
                                        </p:tgtEl>
                                        <p:attrNameLst>
                                          <p:attrName>style.visibility</p:attrName>
                                        </p:attrNameLst>
                                      </p:cBhvr>
                                      <p:to>
                                        <p:strVal val="visible"/>
                                      </p:to>
                                    </p:set>
                                    <p:animEffect transition="in" filter="wipe(left)">
                                      <p:cBhvr>
                                        <p:cTn id="84" dur="500"/>
                                        <p:tgtEl>
                                          <p:spTgt spid="43009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430102"/>
                                        </p:tgtEl>
                                        <p:attrNameLst>
                                          <p:attrName>style.visibility</p:attrName>
                                        </p:attrNameLst>
                                      </p:cBhvr>
                                      <p:to>
                                        <p:strVal val="visible"/>
                                      </p:to>
                                    </p:set>
                                    <p:animEffect transition="in" filter="wipe(up)">
                                      <p:cBhvr>
                                        <p:cTn id="89" dur="500"/>
                                        <p:tgtEl>
                                          <p:spTgt spid="43010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430103"/>
                                        </p:tgtEl>
                                        <p:attrNameLst>
                                          <p:attrName>style.visibility</p:attrName>
                                        </p:attrNameLst>
                                      </p:cBhvr>
                                      <p:to>
                                        <p:strVal val="visible"/>
                                      </p:to>
                                    </p:set>
                                    <p:animEffect transition="in" filter="wipe(up)">
                                      <p:cBhvr>
                                        <p:cTn id="94" dur="500"/>
                                        <p:tgtEl>
                                          <p:spTgt spid="43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autoUpdateAnimBg="0"/>
      <p:bldP spid="430083" grpId="0" autoUpdateAnimBg="0"/>
      <p:bldP spid="430085" grpId="0" autoUpdateAnimBg="0"/>
      <p:bldP spid="430086" grpId="0" autoUpdateAnimBg="0"/>
      <p:bldP spid="430087" grpId="0" autoUpdateAnimBg="0"/>
      <p:bldP spid="430088" grpId="0" autoUpdateAnimBg="0"/>
      <p:bldP spid="430089" grpId="0" autoUpdateAnimBg="0"/>
      <p:bldP spid="430090" grpId="0" autoUpdateAnimBg="0"/>
      <p:bldP spid="430091" grpId="0" autoUpdateAnimBg="0"/>
      <p:bldP spid="430092" grpId="0" autoUpdateAnimBg="0"/>
      <p:bldP spid="430093" grpId="0" autoUpdateAnimBg="0"/>
      <p:bldP spid="430094" grpId="0" autoUpdateAnimBg="0"/>
      <p:bldP spid="430095" grpId="0" autoUpdateAnimBg="0"/>
      <p:bldP spid="430097" grpId="0" autoUpdateAnimBg="0"/>
      <p:bldP spid="430098" grpId="0" autoUpdateAnimBg="0"/>
      <p:bldP spid="430102" grpId="0" autoUpdateAnimBg="0"/>
      <p:bldP spid="43010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17" name="Text Box 13"/>
          <p:cNvSpPr txBox="1">
            <a:spLocks noChangeArrowheads="1"/>
          </p:cNvSpPr>
          <p:nvPr/>
        </p:nvSpPr>
        <p:spPr bwMode="auto">
          <a:xfrm>
            <a:off x="1049203" y="1224079"/>
            <a:ext cx="6847314" cy="1323071"/>
          </a:xfrm>
          <a:prstGeom prst="rect">
            <a:avLst/>
          </a:prstGeom>
          <a:noFill/>
          <a:ln w="9525">
            <a:noFill/>
            <a:miter lim="800000"/>
            <a:headEnd/>
            <a:tailEnd/>
          </a:ln>
        </p:spPr>
        <p:txBody>
          <a:bodyPr wrap="none" lIns="91375" tIns="45689" rIns="91375" bIns="45689">
            <a:spAutoFit/>
          </a:bodyPr>
          <a:lstStyle/>
          <a:p>
            <a:pPr defTabSz="914209"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例如</a:t>
            </a:r>
            <a:r>
              <a:rPr kumimoji="1" lang="en-US" altLang="zh-CN" sz="3200" b="1" dirty="0">
                <a:solidFill>
                  <a:prstClr val="black"/>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关键字集合 </a:t>
            </a:r>
          </a:p>
          <a:p>
            <a:pPr defTabSz="914209"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        </a:t>
            </a:r>
            <a:r>
              <a:rPr kumimoji="1" lang="en-US" altLang="zh-CN" sz="3200" b="1" dirty="0">
                <a:solidFill>
                  <a:prstClr val="black"/>
                </a:solidFill>
                <a:latin typeface="Times New Roman" pitchFamily="18" charset="0"/>
                <a:ea typeface="楷体_GB2312" pitchFamily="49" charset="-122"/>
              </a:rPr>
              <a:t>{ 19, 01, 23, 14, 55, 68, 11, 82, 36 }</a:t>
            </a:r>
          </a:p>
        </p:txBody>
      </p:sp>
      <p:sp>
        <p:nvSpPr>
          <p:cNvPr id="431118" name="Text Box 14"/>
          <p:cNvSpPr txBox="1">
            <a:spLocks noChangeArrowheads="1"/>
          </p:cNvSpPr>
          <p:nvPr/>
        </p:nvSpPr>
        <p:spPr bwMode="auto">
          <a:xfrm>
            <a:off x="1101234" y="2575208"/>
            <a:ext cx="7313079" cy="538421"/>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zh-CN" altLang="en-US" sz="2900" b="1" dirty="0">
                <a:solidFill>
                  <a:prstClr val="black"/>
                </a:solidFill>
                <a:latin typeface="Times New Roman" pitchFamily="18" charset="0"/>
                <a:ea typeface="楷体_GB2312" pitchFamily="49" charset="-122"/>
              </a:rPr>
              <a:t>设定哈希函数 </a:t>
            </a:r>
            <a:r>
              <a:rPr kumimoji="1" lang="en-US" altLang="zh-CN" sz="2900" b="1" dirty="0">
                <a:solidFill>
                  <a:prstClr val="black"/>
                </a:solidFill>
                <a:latin typeface="Times New Roman" pitchFamily="18" charset="0"/>
                <a:ea typeface="楷体_GB2312" pitchFamily="49" charset="-122"/>
              </a:rPr>
              <a:t>H(key) = key </a:t>
            </a:r>
            <a:r>
              <a:rPr kumimoji="1" lang="en-US" altLang="zh-CN" sz="2900" b="1" dirty="0">
                <a:solidFill>
                  <a:srgbClr val="FF0000"/>
                </a:solidFill>
                <a:latin typeface="Times New Roman" pitchFamily="18" charset="0"/>
                <a:ea typeface="楷体_GB2312" pitchFamily="49" charset="-122"/>
              </a:rPr>
              <a:t>%</a:t>
            </a:r>
            <a:r>
              <a:rPr kumimoji="1" lang="en-US" altLang="zh-CN" sz="2900" b="1" dirty="0">
                <a:solidFill>
                  <a:prstClr val="black"/>
                </a:solidFill>
                <a:latin typeface="Times New Roman" pitchFamily="18" charset="0"/>
                <a:ea typeface="楷体_GB2312" pitchFamily="49" charset="-122"/>
              </a:rPr>
              <a:t> 11 ( </a:t>
            </a:r>
            <a:r>
              <a:rPr kumimoji="1" lang="zh-CN" altLang="en-US" sz="2900" b="1" dirty="0">
                <a:solidFill>
                  <a:prstClr val="black"/>
                </a:solidFill>
                <a:latin typeface="Times New Roman" pitchFamily="18" charset="0"/>
                <a:ea typeface="楷体_GB2312" pitchFamily="49" charset="-122"/>
              </a:rPr>
              <a:t>表长</a:t>
            </a:r>
            <a:r>
              <a:rPr kumimoji="1" lang="en-US" altLang="zh-CN" sz="2900" b="1" dirty="0">
                <a:solidFill>
                  <a:prstClr val="black"/>
                </a:solidFill>
                <a:latin typeface="Times New Roman" pitchFamily="18" charset="0"/>
                <a:ea typeface="楷体_GB2312" pitchFamily="49" charset="-122"/>
              </a:rPr>
              <a:t>=11 )</a:t>
            </a:r>
          </a:p>
        </p:txBody>
      </p:sp>
      <p:sp>
        <p:nvSpPr>
          <p:cNvPr id="2" name="标题 1"/>
          <p:cNvSpPr>
            <a:spLocks noGrp="1"/>
          </p:cNvSpPr>
          <p:nvPr>
            <p:ph type="title"/>
          </p:nvPr>
        </p:nvSpPr>
        <p:spPr/>
        <p:txBody>
          <a:bodyPr>
            <a:normAutofit fontScale="90000"/>
          </a:bodyPr>
          <a:lstStyle/>
          <a:p>
            <a:r>
              <a:rPr lang="en-US" altLang="zh-CN" dirty="0" smtClean="0">
                <a:solidFill>
                  <a:schemeClr val="bg1"/>
                </a:solidFill>
              </a:rPr>
              <a:t>2</a:t>
            </a:r>
            <a:r>
              <a:rPr lang="en-US" altLang="zh-CN" dirty="0">
                <a:solidFill>
                  <a:schemeClr val="bg1"/>
                </a:solidFill>
              </a:rPr>
              <a:t>)</a:t>
            </a:r>
            <a:r>
              <a:rPr lang="zh-CN" altLang="en-US" dirty="0" smtClean="0">
                <a:solidFill>
                  <a:schemeClr val="bg1"/>
                </a:solidFill>
              </a:rPr>
              <a:t>二</a:t>
            </a:r>
            <a:r>
              <a:rPr lang="zh-CN" altLang="en-US" dirty="0">
                <a:solidFill>
                  <a:schemeClr val="bg1"/>
                </a:solidFill>
              </a:rPr>
              <a:t>次</a:t>
            </a:r>
            <a:r>
              <a:rPr lang="zh-CN" altLang="en-US" dirty="0" smtClean="0">
                <a:solidFill>
                  <a:schemeClr val="bg1"/>
                </a:solidFill>
              </a:rPr>
              <a:t>探测</a:t>
            </a:r>
            <a:endParaRPr lang="zh-CN" altLang="en-US" dirty="0">
              <a:solidFill>
                <a:schemeClr val="bg1"/>
              </a:solidFill>
            </a:endParaRPr>
          </a:p>
        </p:txBody>
      </p:sp>
      <p:sp>
        <p:nvSpPr>
          <p:cNvPr id="20" name="Text Box 4"/>
          <p:cNvSpPr txBox="1">
            <a:spLocks noChangeArrowheads="1"/>
          </p:cNvSpPr>
          <p:nvPr/>
        </p:nvSpPr>
        <p:spPr bwMode="auto">
          <a:xfrm>
            <a:off x="622690" y="3305785"/>
            <a:ext cx="8805889" cy="64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75" tIns="45689" rIns="91375" bIns="45689">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209" fontAlgn="base">
              <a:lnSpc>
                <a:spcPct val="125000"/>
              </a:lnSpc>
              <a:spcBef>
                <a:spcPct val="0"/>
              </a:spcBef>
              <a:spcAft>
                <a:spcPct val="0"/>
              </a:spcAft>
            </a:pPr>
            <a:r>
              <a:rPr lang="zh-CN" altLang="zh-CN" sz="2900" dirty="0" smtClean="0">
                <a:solidFill>
                  <a:srgbClr val="000000"/>
                </a:solidFill>
              </a:rPr>
              <a:t>基于</a:t>
            </a:r>
            <a:r>
              <a:rPr lang="zh-CN" altLang="zh-CN" sz="2900" dirty="0">
                <a:solidFill>
                  <a:srgbClr val="000000"/>
                </a:solidFill>
              </a:rPr>
              <a:t>平方探测法</a:t>
            </a:r>
            <a:r>
              <a:rPr lang="en-US" altLang="zh-CN" sz="2900" dirty="0">
                <a:solidFill>
                  <a:srgbClr val="000000"/>
                </a:solidFill>
              </a:rPr>
              <a:t>(</a:t>
            </a:r>
            <a:r>
              <a:rPr lang="en-US" altLang="zh-CN" sz="2900" i="1" dirty="0">
                <a:solidFill>
                  <a:srgbClr val="FF0000"/>
                </a:solidFill>
                <a:ea typeface="楷体_GB2312" pitchFamily="49" charset="-122"/>
              </a:rPr>
              <a:t>d</a:t>
            </a:r>
            <a:r>
              <a:rPr lang="en-US" altLang="zh-CN" sz="2900" i="1" baseline="-25000" dirty="0">
                <a:solidFill>
                  <a:srgbClr val="FF0000"/>
                </a:solidFill>
                <a:ea typeface="楷体_GB2312" pitchFamily="49" charset="-122"/>
              </a:rPr>
              <a:t>i</a:t>
            </a:r>
            <a:r>
              <a:rPr lang="en-US" altLang="zh-CN" sz="2900" i="1" dirty="0">
                <a:solidFill>
                  <a:srgbClr val="FF0000"/>
                </a:solidFill>
                <a:ea typeface="楷体_GB2312" pitchFamily="49" charset="-122"/>
              </a:rPr>
              <a:t> = 1</a:t>
            </a:r>
            <a:r>
              <a:rPr lang="en-US" altLang="zh-CN" sz="2900" i="1" baseline="30000" dirty="0">
                <a:solidFill>
                  <a:srgbClr val="FF0000"/>
                </a:solidFill>
                <a:ea typeface="楷体_GB2312" pitchFamily="49" charset="-122"/>
              </a:rPr>
              <a:t>2</a:t>
            </a:r>
            <a:r>
              <a:rPr lang="en-US" altLang="zh-CN" sz="2900" i="1" dirty="0">
                <a:solidFill>
                  <a:srgbClr val="FF0000"/>
                </a:solidFill>
                <a:ea typeface="楷体_GB2312" pitchFamily="49" charset="-122"/>
              </a:rPr>
              <a:t>, -1</a:t>
            </a:r>
            <a:r>
              <a:rPr lang="en-US" altLang="zh-CN" sz="2900" i="1" baseline="30000" dirty="0">
                <a:solidFill>
                  <a:srgbClr val="FF0000"/>
                </a:solidFill>
                <a:ea typeface="楷体_GB2312" pitchFamily="49" charset="-122"/>
              </a:rPr>
              <a:t>2</a:t>
            </a:r>
            <a:r>
              <a:rPr lang="en-US" altLang="zh-CN" sz="2900" i="1" dirty="0">
                <a:solidFill>
                  <a:srgbClr val="FF0000"/>
                </a:solidFill>
                <a:ea typeface="楷体_GB2312" pitchFamily="49" charset="-122"/>
              </a:rPr>
              <a:t>, 2</a:t>
            </a:r>
            <a:r>
              <a:rPr lang="en-US" altLang="zh-CN" sz="2900" i="1" baseline="30000" dirty="0">
                <a:solidFill>
                  <a:srgbClr val="FF0000"/>
                </a:solidFill>
                <a:ea typeface="楷体_GB2312" pitchFamily="49" charset="-122"/>
              </a:rPr>
              <a:t>2</a:t>
            </a:r>
            <a:r>
              <a:rPr lang="en-US" altLang="zh-CN" sz="2900" i="1" dirty="0">
                <a:solidFill>
                  <a:srgbClr val="FF0000"/>
                </a:solidFill>
                <a:ea typeface="楷体_GB2312" pitchFamily="49" charset="-122"/>
              </a:rPr>
              <a:t>, -2</a:t>
            </a:r>
            <a:r>
              <a:rPr lang="en-US" altLang="zh-CN" sz="2900" i="1" baseline="30000" dirty="0">
                <a:solidFill>
                  <a:srgbClr val="FF0000"/>
                </a:solidFill>
                <a:ea typeface="楷体_GB2312" pitchFamily="49" charset="-122"/>
              </a:rPr>
              <a:t>2</a:t>
            </a:r>
            <a:r>
              <a:rPr lang="en-US" altLang="zh-CN" sz="2900" i="1" dirty="0">
                <a:solidFill>
                  <a:srgbClr val="FF0000"/>
                </a:solidFill>
                <a:ea typeface="楷体_GB2312" pitchFamily="49" charset="-122"/>
              </a:rPr>
              <a:t>, …</a:t>
            </a:r>
            <a:r>
              <a:rPr lang="en-US" altLang="zh-CN" sz="2900" dirty="0">
                <a:solidFill>
                  <a:srgbClr val="000000"/>
                </a:solidFill>
              </a:rPr>
              <a:t>)</a:t>
            </a:r>
            <a:r>
              <a:rPr lang="zh-CN" altLang="zh-CN" sz="2900" dirty="0">
                <a:solidFill>
                  <a:srgbClr val="000000"/>
                </a:solidFill>
              </a:rPr>
              <a:t>解决冲突</a:t>
            </a:r>
            <a:endParaRPr kumimoji="1" lang="en-US" altLang="zh-CN" sz="2900" dirty="0">
              <a:solidFill>
                <a:srgbClr val="000000"/>
              </a:solidFill>
              <a:latin typeface="Comic Sans MS" pitchFamily="66" charset="0"/>
              <a:ea typeface="楷体_GB2312" pitchFamily="49" charset="-122"/>
            </a:endParaRPr>
          </a:p>
        </p:txBody>
      </p:sp>
      <p:sp>
        <p:nvSpPr>
          <p:cNvPr id="21" name="Text Box 3"/>
          <p:cNvSpPr txBox="1">
            <a:spLocks noChangeArrowheads="1"/>
          </p:cNvSpPr>
          <p:nvPr/>
        </p:nvSpPr>
        <p:spPr bwMode="auto">
          <a:xfrm>
            <a:off x="8654655" y="4285114"/>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A50021"/>
                </a:solidFill>
                <a:latin typeface="Times New Roman" pitchFamily="18" charset="0"/>
              </a:rPr>
              <a:t>19</a:t>
            </a:r>
            <a:endParaRPr kumimoji="1" lang="en-US" altLang="zh-CN" sz="3600" dirty="0">
              <a:solidFill>
                <a:prstClr val="black"/>
              </a:solidFill>
              <a:latin typeface="Times New Roman" pitchFamily="18" charset="0"/>
            </a:endParaRPr>
          </a:p>
        </p:txBody>
      </p:sp>
      <p:sp>
        <p:nvSpPr>
          <p:cNvPr id="22" name="Text Box 4"/>
          <p:cNvSpPr txBox="1">
            <a:spLocks noChangeArrowheads="1"/>
          </p:cNvSpPr>
          <p:nvPr/>
        </p:nvSpPr>
        <p:spPr bwMode="auto">
          <a:xfrm>
            <a:off x="2049725" y="4257487"/>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A50021"/>
                </a:solidFill>
                <a:latin typeface="Times New Roman" pitchFamily="18" charset="0"/>
              </a:rPr>
              <a:t>01</a:t>
            </a:r>
            <a:endParaRPr kumimoji="1" lang="en-US" altLang="zh-CN" sz="3600" dirty="0">
              <a:solidFill>
                <a:prstClr val="black"/>
              </a:solidFill>
              <a:latin typeface="Times New Roman" pitchFamily="18" charset="0"/>
            </a:endParaRPr>
          </a:p>
        </p:txBody>
      </p:sp>
      <p:sp>
        <p:nvSpPr>
          <p:cNvPr id="23" name="Text Box 5"/>
          <p:cNvSpPr txBox="1">
            <a:spLocks noChangeArrowheads="1"/>
          </p:cNvSpPr>
          <p:nvPr/>
        </p:nvSpPr>
        <p:spPr bwMode="auto">
          <a:xfrm>
            <a:off x="3027370" y="4298054"/>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3333FF"/>
                </a:solidFill>
                <a:latin typeface="Times New Roman" pitchFamily="18" charset="0"/>
              </a:rPr>
              <a:t>23</a:t>
            </a:r>
            <a:endParaRPr kumimoji="1" lang="en-US" altLang="zh-CN" sz="3600" dirty="0">
              <a:solidFill>
                <a:prstClr val="black"/>
              </a:solidFill>
              <a:latin typeface="Times New Roman" pitchFamily="18" charset="0"/>
            </a:endParaRPr>
          </a:p>
        </p:txBody>
      </p:sp>
      <p:sp>
        <p:nvSpPr>
          <p:cNvPr id="24" name="Text Box 6"/>
          <p:cNvSpPr txBox="1">
            <a:spLocks noChangeArrowheads="1"/>
          </p:cNvSpPr>
          <p:nvPr/>
        </p:nvSpPr>
        <p:spPr bwMode="auto">
          <a:xfrm>
            <a:off x="3928137" y="4285114"/>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A50021"/>
                </a:solidFill>
                <a:latin typeface="Times New Roman" pitchFamily="18" charset="0"/>
              </a:rPr>
              <a:t>14</a:t>
            </a:r>
            <a:endParaRPr kumimoji="1" lang="en-US" altLang="zh-CN" sz="3600" dirty="0">
              <a:solidFill>
                <a:prstClr val="black"/>
              </a:solidFill>
              <a:latin typeface="Times New Roman" pitchFamily="18" charset="0"/>
            </a:endParaRPr>
          </a:p>
        </p:txBody>
      </p:sp>
      <p:sp>
        <p:nvSpPr>
          <p:cNvPr id="25" name="Text Box 7"/>
          <p:cNvSpPr txBox="1">
            <a:spLocks noChangeArrowheads="1"/>
          </p:cNvSpPr>
          <p:nvPr/>
        </p:nvSpPr>
        <p:spPr bwMode="auto">
          <a:xfrm>
            <a:off x="6901117" y="4298054"/>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FF00FF"/>
                </a:solidFill>
                <a:latin typeface="Times New Roman" pitchFamily="18" charset="0"/>
              </a:rPr>
              <a:t>68</a:t>
            </a:r>
            <a:endParaRPr kumimoji="1" lang="en-US" altLang="zh-CN" sz="3600" dirty="0">
              <a:solidFill>
                <a:prstClr val="black"/>
              </a:solidFill>
              <a:latin typeface="Times New Roman" pitchFamily="18" charset="0"/>
            </a:endParaRPr>
          </a:p>
        </p:txBody>
      </p:sp>
      <p:sp>
        <p:nvSpPr>
          <p:cNvPr id="26" name="Text Box 9"/>
          <p:cNvSpPr txBox="1">
            <a:spLocks noChangeArrowheads="1"/>
          </p:cNvSpPr>
          <p:nvPr/>
        </p:nvSpPr>
        <p:spPr bwMode="auto">
          <a:xfrm>
            <a:off x="1101451" y="4242498"/>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A50021"/>
                </a:solidFill>
                <a:latin typeface="Times New Roman" pitchFamily="18" charset="0"/>
              </a:rPr>
              <a:t>55</a:t>
            </a:r>
            <a:endParaRPr kumimoji="1" lang="en-US" altLang="zh-CN" sz="3600" dirty="0">
              <a:solidFill>
                <a:prstClr val="black"/>
              </a:solidFill>
              <a:latin typeface="Times New Roman" pitchFamily="18" charset="0"/>
            </a:endParaRPr>
          </a:p>
        </p:txBody>
      </p:sp>
      <p:sp>
        <p:nvSpPr>
          <p:cNvPr id="27" name="Text Box 10"/>
          <p:cNvSpPr txBox="1">
            <a:spLocks noChangeArrowheads="1"/>
          </p:cNvSpPr>
          <p:nvPr/>
        </p:nvSpPr>
        <p:spPr bwMode="auto">
          <a:xfrm>
            <a:off x="10680244" y="4285114"/>
            <a:ext cx="572345"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006600"/>
                </a:solidFill>
                <a:latin typeface="Times New Roman" pitchFamily="18" charset="0"/>
              </a:rPr>
              <a:t>11</a:t>
            </a:r>
            <a:endParaRPr kumimoji="1" lang="en-US" altLang="zh-CN" sz="3600" dirty="0">
              <a:solidFill>
                <a:prstClr val="black"/>
              </a:solidFill>
              <a:latin typeface="Times New Roman" pitchFamily="18" charset="0"/>
            </a:endParaRPr>
          </a:p>
        </p:txBody>
      </p:sp>
      <p:sp>
        <p:nvSpPr>
          <p:cNvPr id="28" name="Text Box 11"/>
          <p:cNvSpPr txBox="1">
            <a:spLocks noChangeArrowheads="1"/>
          </p:cNvSpPr>
          <p:nvPr/>
        </p:nvSpPr>
        <p:spPr bwMode="auto">
          <a:xfrm>
            <a:off x="5877982" y="4298054"/>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A50021"/>
                </a:solidFill>
                <a:latin typeface="Times New Roman" pitchFamily="18" charset="0"/>
              </a:rPr>
              <a:t>82</a:t>
            </a:r>
            <a:endParaRPr kumimoji="1" lang="en-US" altLang="zh-CN" sz="3600" dirty="0">
              <a:solidFill>
                <a:prstClr val="black"/>
              </a:solidFill>
              <a:latin typeface="Times New Roman" pitchFamily="18" charset="0"/>
            </a:endParaRPr>
          </a:p>
        </p:txBody>
      </p:sp>
      <p:sp>
        <p:nvSpPr>
          <p:cNvPr id="29" name="Text Box 12"/>
          <p:cNvSpPr txBox="1">
            <a:spLocks noChangeArrowheads="1"/>
          </p:cNvSpPr>
          <p:nvPr/>
        </p:nvSpPr>
        <p:spPr bwMode="auto">
          <a:xfrm>
            <a:off x="4808748" y="4285114"/>
            <a:ext cx="594980" cy="58457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3200" b="1" dirty="0">
                <a:solidFill>
                  <a:srgbClr val="0000FF"/>
                </a:solidFill>
                <a:latin typeface="Times New Roman" pitchFamily="18" charset="0"/>
              </a:rPr>
              <a:t>36</a:t>
            </a:r>
            <a:endParaRPr kumimoji="1" lang="en-US" altLang="zh-CN" sz="3600" dirty="0">
              <a:solidFill>
                <a:srgbClr val="0000FF"/>
              </a:solidFill>
              <a:latin typeface="Times New Roman" pitchFamily="18" charset="0"/>
            </a:endParaRPr>
          </a:p>
        </p:txBody>
      </p:sp>
      <p:sp>
        <p:nvSpPr>
          <p:cNvPr id="30" name="Rectangle 15"/>
          <p:cNvSpPr>
            <a:spLocks noChangeArrowheads="1"/>
          </p:cNvSpPr>
          <p:nvPr/>
        </p:nvSpPr>
        <p:spPr bwMode="auto">
          <a:xfrm>
            <a:off x="1091806" y="5404547"/>
            <a:ext cx="2364927" cy="538421"/>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en-US" altLang="zh-CN" sz="2900" b="1" dirty="0">
                <a:solidFill>
                  <a:prstClr val="black"/>
                </a:solidFill>
                <a:latin typeface="Times New Roman" pitchFamily="18" charset="0"/>
                <a:ea typeface="楷体_GB2312" pitchFamily="49" charset="-122"/>
              </a:rPr>
              <a:t>ASL(</a:t>
            </a:r>
            <a:r>
              <a:rPr kumimoji="1" lang="zh-CN" altLang="en-US" sz="2900" b="1" dirty="0">
                <a:solidFill>
                  <a:prstClr val="black"/>
                </a:solidFill>
                <a:latin typeface="Times New Roman" pitchFamily="18" charset="0"/>
                <a:ea typeface="楷体_GB2312" pitchFamily="49" charset="-122"/>
              </a:rPr>
              <a:t>成功）</a:t>
            </a:r>
            <a:r>
              <a:rPr kumimoji="1" lang="en-US" altLang="zh-CN" sz="2900" b="1" dirty="0">
                <a:solidFill>
                  <a:prstClr val="black"/>
                </a:solidFill>
                <a:latin typeface="Times New Roman" pitchFamily="18" charset="0"/>
                <a:ea typeface="楷体_GB2312" pitchFamily="49" charset="-122"/>
              </a:rPr>
              <a:t>=</a:t>
            </a:r>
          </a:p>
        </p:txBody>
      </p:sp>
      <p:sp>
        <p:nvSpPr>
          <p:cNvPr id="31" name="Text Box 16"/>
          <p:cNvSpPr txBox="1">
            <a:spLocks noChangeArrowheads="1"/>
          </p:cNvSpPr>
          <p:nvPr/>
        </p:nvSpPr>
        <p:spPr bwMode="auto">
          <a:xfrm>
            <a:off x="1231499" y="4867295"/>
            <a:ext cx="10262252" cy="646118"/>
          </a:xfrm>
          <a:prstGeom prst="rect">
            <a:avLst/>
          </a:prstGeom>
          <a:noFill/>
          <a:ln w="9525">
            <a:noFill/>
            <a:miter lim="800000"/>
            <a:headEnd/>
            <a:tailEnd/>
          </a:ln>
        </p:spPr>
        <p:txBody>
          <a:bodyPr wrap="square" lIns="91375" tIns="45689" rIns="91375" bIns="45689">
            <a:spAutoFit/>
          </a:bodyPr>
          <a:lstStyle/>
          <a:p>
            <a:pPr defTabSz="914209" fontAlgn="base">
              <a:spcBef>
                <a:spcPct val="0"/>
              </a:spcBef>
              <a:spcAft>
                <a:spcPct val="0"/>
              </a:spcAft>
            </a:pPr>
            <a:r>
              <a:rPr kumimoji="1" lang="en-US" altLang="zh-CN" sz="3600" dirty="0">
                <a:solidFill>
                  <a:srgbClr val="A50021"/>
                </a:solidFill>
                <a:latin typeface="Times New Roman" pitchFamily="18" charset="0"/>
              </a:rPr>
              <a:t>1      1      2      1      2       1      4              1               3     </a:t>
            </a:r>
            <a:endParaRPr kumimoji="1" lang="en-US" altLang="zh-CN" sz="3600" dirty="0">
              <a:solidFill>
                <a:prstClr val="black"/>
              </a:solidFill>
              <a:latin typeface="Times New Roman" pitchFamily="18" charset="0"/>
            </a:endParaRPr>
          </a:p>
        </p:txBody>
      </p:sp>
      <p:sp>
        <p:nvSpPr>
          <p:cNvPr id="32" name="Rectangle 17"/>
          <p:cNvSpPr>
            <a:spLocks noChangeArrowheads="1"/>
          </p:cNvSpPr>
          <p:nvPr/>
        </p:nvSpPr>
        <p:spPr bwMode="auto">
          <a:xfrm>
            <a:off x="3689715" y="5425485"/>
            <a:ext cx="4215033" cy="538421"/>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r>
              <a:rPr kumimoji="1" lang="zh-CN" altLang="en-US" sz="2900" b="1" dirty="0">
                <a:solidFill>
                  <a:prstClr val="black"/>
                </a:solidFill>
                <a:latin typeface="Times New Roman" pitchFamily="18" charset="0"/>
                <a:ea typeface="楷体_GB2312" pitchFamily="49" charset="-122"/>
              </a:rPr>
              <a:t>（</a:t>
            </a:r>
            <a:r>
              <a:rPr kumimoji="1" lang="en-US" altLang="zh-CN" sz="2900" b="1" dirty="0">
                <a:solidFill>
                  <a:prstClr val="black"/>
                </a:solidFill>
                <a:latin typeface="Times New Roman" pitchFamily="18" charset="0"/>
                <a:ea typeface="楷体_GB2312" pitchFamily="49" charset="-122"/>
              </a:rPr>
              <a:t>1*5+2*2+3+4</a:t>
            </a:r>
            <a:r>
              <a:rPr kumimoji="1" lang="zh-CN" altLang="en-US" sz="2900" b="1" dirty="0">
                <a:solidFill>
                  <a:prstClr val="black"/>
                </a:solidFill>
                <a:latin typeface="Times New Roman" pitchFamily="18" charset="0"/>
                <a:ea typeface="楷体_GB2312" pitchFamily="49" charset="-122"/>
              </a:rPr>
              <a:t>）</a:t>
            </a:r>
            <a:r>
              <a:rPr kumimoji="1" lang="en-US" altLang="zh-CN" sz="2900" b="1" dirty="0">
                <a:solidFill>
                  <a:prstClr val="black"/>
                </a:solidFill>
                <a:latin typeface="Times New Roman" pitchFamily="18" charset="0"/>
                <a:ea typeface="楷体_GB2312" pitchFamily="49" charset="-122"/>
              </a:rPr>
              <a:t>/9=16/9</a:t>
            </a:r>
          </a:p>
        </p:txBody>
      </p:sp>
      <p:grpSp>
        <p:nvGrpSpPr>
          <p:cNvPr id="33" name="Group 20"/>
          <p:cNvGrpSpPr>
            <a:grpSpLocks noChangeAspect="1"/>
          </p:cNvGrpSpPr>
          <p:nvPr/>
        </p:nvGrpSpPr>
        <p:grpSpPr bwMode="auto">
          <a:xfrm>
            <a:off x="894954" y="3945622"/>
            <a:ext cx="10778068" cy="1098550"/>
            <a:chOff x="428" y="2284"/>
            <a:chExt cx="5092" cy="692"/>
          </a:xfrm>
        </p:grpSpPr>
        <p:sp>
          <p:nvSpPr>
            <p:cNvPr id="34" name="AutoShape 19"/>
            <p:cNvSpPr>
              <a:spLocks noChangeAspect="1" noChangeArrowheads="1" noTextEdit="1"/>
            </p:cNvSpPr>
            <p:nvPr/>
          </p:nvSpPr>
          <p:spPr bwMode="auto">
            <a:xfrm>
              <a:off x="432" y="2304"/>
              <a:ext cx="5088" cy="672"/>
            </a:xfrm>
            <a:prstGeom prst="rect">
              <a:avLst/>
            </a:prstGeom>
            <a:noFill/>
            <a:ln w="9525">
              <a:noFill/>
              <a:miter lim="800000"/>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35" name="Rectangle 21"/>
            <p:cNvSpPr>
              <a:spLocks noChangeArrowheads="1"/>
            </p:cNvSpPr>
            <p:nvPr/>
          </p:nvSpPr>
          <p:spPr bwMode="auto">
            <a:xfrm>
              <a:off x="492" y="2304"/>
              <a:ext cx="52" cy="165"/>
            </a:xfrm>
            <a:prstGeom prst="rect">
              <a:avLst/>
            </a:prstGeom>
            <a:noFill/>
            <a:ln w="9525">
              <a:noFill/>
              <a:miter lim="800000"/>
              <a:headEnd/>
              <a:tailEnd/>
            </a:ln>
          </p:spPr>
          <p:txBody>
            <a:bodyPr wrap="none" lIns="0" tIns="0" rIns="0" bIns="0">
              <a:spAutoFit/>
            </a:bodyPr>
            <a:lstStyle/>
            <a:p>
              <a:pPr defTabSz="914209" fontAlgn="base">
                <a:spcBef>
                  <a:spcPct val="0"/>
                </a:spcBef>
                <a:spcAft>
                  <a:spcPct val="0"/>
                </a:spcAft>
              </a:pPr>
              <a:r>
                <a:rPr kumimoji="1" lang="en-US" altLang="zh-CN" sz="1700">
                  <a:solidFill>
                    <a:srgbClr val="000000"/>
                  </a:solidFill>
                  <a:latin typeface="Times New Roman" pitchFamily="18" charset="0"/>
                </a:rPr>
                <a:t>  </a:t>
              </a:r>
              <a:endParaRPr kumimoji="1" lang="en-US" altLang="zh-CN" sz="2400" b="1">
                <a:solidFill>
                  <a:prstClr val="black"/>
                </a:solidFill>
                <a:latin typeface="Times New Roman" pitchFamily="18" charset="0"/>
              </a:endParaRPr>
            </a:p>
          </p:txBody>
        </p:sp>
        <p:sp>
          <p:nvSpPr>
            <p:cNvPr id="36" name="Rectangle 22"/>
            <p:cNvSpPr>
              <a:spLocks noChangeArrowheads="1"/>
            </p:cNvSpPr>
            <p:nvPr/>
          </p:nvSpPr>
          <p:spPr bwMode="auto">
            <a:xfrm>
              <a:off x="587" y="2284"/>
              <a:ext cx="4872" cy="233"/>
            </a:xfrm>
            <a:prstGeom prst="rect">
              <a:avLst/>
            </a:prstGeom>
            <a:noFill/>
            <a:ln w="9525">
              <a:noFill/>
              <a:miter lim="800000"/>
              <a:headEnd/>
              <a:tailEnd/>
            </a:ln>
          </p:spPr>
          <p:txBody>
            <a:bodyPr wrap="none" lIns="0" tIns="0" rIns="0" bIns="0">
              <a:spAutoFit/>
            </a:bodyPr>
            <a:lstStyle/>
            <a:p>
              <a:pPr defTabSz="914209" fontAlgn="base">
                <a:spcBef>
                  <a:spcPct val="0"/>
                </a:spcBef>
                <a:spcAft>
                  <a:spcPct val="0"/>
                </a:spcAft>
              </a:pPr>
              <a:r>
                <a:rPr kumimoji="1" lang="en-US" altLang="zh-CN" sz="2400" dirty="0">
                  <a:solidFill>
                    <a:srgbClr val="000000"/>
                  </a:solidFill>
                  <a:latin typeface="Times New Roman" pitchFamily="18" charset="0"/>
                </a:rPr>
                <a:t>0            1         2           3           4           5            6            7            8           9         10</a:t>
              </a:r>
              <a:endParaRPr kumimoji="1" lang="en-US" altLang="zh-CN" sz="2400" dirty="0">
                <a:solidFill>
                  <a:prstClr val="black"/>
                </a:solidFill>
                <a:latin typeface="Times New Roman" pitchFamily="18" charset="0"/>
              </a:endParaRPr>
            </a:p>
          </p:txBody>
        </p:sp>
        <p:sp>
          <p:nvSpPr>
            <p:cNvPr id="37" name="Rectangle 23"/>
            <p:cNvSpPr>
              <a:spLocks noChangeArrowheads="1"/>
            </p:cNvSpPr>
            <p:nvPr/>
          </p:nvSpPr>
          <p:spPr bwMode="auto">
            <a:xfrm>
              <a:off x="428"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38" name="Line 24"/>
            <p:cNvSpPr>
              <a:spLocks noChangeShapeType="1"/>
            </p:cNvSpPr>
            <p:nvPr/>
          </p:nvSpPr>
          <p:spPr bwMode="auto">
            <a:xfrm>
              <a:off x="428"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39" name="Line 25"/>
            <p:cNvSpPr>
              <a:spLocks noChangeShapeType="1"/>
            </p:cNvSpPr>
            <p:nvPr/>
          </p:nvSpPr>
          <p:spPr bwMode="auto">
            <a:xfrm>
              <a:off x="428"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40" name="Rectangle 26"/>
            <p:cNvSpPr>
              <a:spLocks noChangeArrowheads="1"/>
            </p:cNvSpPr>
            <p:nvPr/>
          </p:nvSpPr>
          <p:spPr bwMode="auto">
            <a:xfrm>
              <a:off x="428"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41" name="Line 27"/>
            <p:cNvSpPr>
              <a:spLocks noChangeShapeType="1"/>
            </p:cNvSpPr>
            <p:nvPr/>
          </p:nvSpPr>
          <p:spPr bwMode="auto">
            <a:xfrm>
              <a:off x="428"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42" name="Line 28"/>
            <p:cNvSpPr>
              <a:spLocks noChangeShapeType="1"/>
            </p:cNvSpPr>
            <p:nvPr/>
          </p:nvSpPr>
          <p:spPr bwMode="auto">
            <a:xfrm>
              <a:off x="428"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43" name="Rectangle 29"/>
            <p:cNvSpPr>
              <a:spLocks noChangeArrowheads="1"/>
            </p:cNvSpPr>
            <p:nvPr/>
          </p:nvSpPr>
          <p:spPr bwMode="auto">
            <a:xfrm>
              <a:off x="432" y="2458"/>
              <a:ext cx="457"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44" name="Line 30"/>
            <p:cNvSpPr>
              <a:spLocks noChangeShapeType="1"/>
            </p:cNvSpPr>
            <p:nvPr/>
          </p:nvSpPr>
          <p:spPr bwMode="auto">
            <a:xfrm>
              <a:off x="432" y="2458"/>
              <a:ext cx="457"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45" name="Rectangle 31"/>
            <p:cNvSpPr>
              <a:spLocks noChangeArrowheads="1"/>
            </p:cNvSpPr>
            <p:nvPr/>
          </p:nvSpPr>
          <p:spPr bwMode="auto">
            <a:xfrm>
              <a:off x="889"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46" name="Line 32"/>
            <p:cNvSpPr>
              <a:spLocks noChangeShapeType="1"/>
            </p:cNvSpPr>
            <p:nvPr/>
          </p:nvSpPr>
          <p:spPr bwMode="auto">
            <a:xfrm>
              <a:off x="889"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47" name="Line 33"/>
            <p:cNvSpPr>
              <a:spLocks noChangeShapeType="1"/>
            </p:cNvSpPr>
            <p:nvPr/>
          </p:nvSpPr>
          <p:spPr bwMode="auto">
            <a:xfrm>
              <a:off x="889"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48" name="Rectangle 34"/>
            <p:cNvSpPr>
              <a:spLocks noChangeArrowheads="1"/>
            </p:cNvSpPr>
            <p:nvPr/>
          </p:nvSpPr>
          <p:spPr bwMode="auto">
            <a:xfrm>
              <a:off x="893" y="2458"/>
              <a:ext cx="452"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49" name="Line 35"/>
            <p:cNvSpPr>
              <a:spLocks noChangeShapeType="1"/>
            </p:cNvSpPr>
            <p:nvPr/>
          </p:nvSpPr>
          <p:spPr bwMode="auto">
            <a:xfrm>
              <a:off x="893" y="2458"/>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50" name="Rectangle 36"/>
            <p:cNvSpPr>
              <a:spLocks noChangeArrowheads="1"/>
            </p:cNvSpPr>
            <p:nvPr/>
          </p:nvSpPr>
          <p:spPr bwMode="auto">
            <a:xfrm>
              <a:off x="1345" y="2458"/>
              <a:ext cx="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51" name="Line 37"/>
            <p:cNvSpPr>
              <a:spLocks noChangeShapeType="1"/>
            </p:cNvSpPr>
            <p:nvPr/>
          </p:nvSpPr>
          <p:spPr bwMode="auto">
            <a:xfrm>
              <a:off x="1345" y="2458"/>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52" name="Line 38"/>
            <p:cNvSpPr>
              <a:spLocks noChangeShapeType="1"/>
            </p:cNvSpPr>
            <p:nvPr/>
          </p:nvSpPr>
          <p:spPr bwMode="auto">
            <a:xfrm>
              <a:off x="1345"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53" name="Rectangle 39"/>
            <p:cNvSpPr>
              <a:spLocks noChangeArrowheads="1"/>
            </p:cNvSpPr>
            <p:nvPr/>
          </p:nvSpPr>
          <p:spPr bwMode="auto">
            <a:xfrm>
              <a:off x="1350" y="2458"/>
              <a:ext cx="452"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54" name="Line 40"/>
            <p:cNvSpPr>
              <a:spLocks noChangeShapeType="1"/>
            </p:cNvSpPr>
            <p:nvPr/>
          </p:nvSpPr>
          <p:spPr bwMode="auto">
            <a:xfrm>
              <a:off x="1350" y="2458"/>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55" name="Rectangle 41"/>
            <p:cNvSpPr>
              <a:spLocks noChangeArrowheads="1"/>
            </p:cNvSpPr>
            <p:nvPr/>
          </p:nvSpPr>
          <p:spPr bwMode="auto">
            <a:xfrm>
              <a:off x="1802"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56" name="Line 42"/>
            <p:cNvSpPr>
              <a:spLocks noChangeShapeType="1"/>
            </p:cNvSpPr>
            <p:nvPr/>
          </p:nvSpPr>
          <p:spPr bwMode="auto">
            <a:xfrm>
              <a:off x="1802"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57" name="Line 43"/>
            <p:cNvSpPr>
              <a:spLocks noChangeShapeType="1"/>
            </p:cNvSpPr>
            <p:nvPr/>
          </p:nvSpPr>
          <p:spPr bwMode="auto">
            <a:xfrm>
              <a:off x="1802"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58" name="Rectangle 44"/>
            <p:cNvSpPr>
              <a:spLocks noChangeArrowheads="1"/>
            </p:cNvSpPr>
            <p:nvPr/>
          </p:nvSpPr>
          <p:spPr bwMode="auto">
            <a:xfrm>
              <a:off x="1806" y="2458"/>
              <a:ext cx="453"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59" name="Line 45"/>
            <p:cNvSpPr>
              <a:spLocks noChangeShapeType="1"/>
            </p:cNvSpPr>
            <p:nvPr/>
          </p:nvSpPr>
          <p:spPr bwMode="auto">
            <a:xfrm>
              <a:off x="1806" y="2458"/>
              <a:ext cx="453"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60" name="Rectangle 46"/>
            <p:cNvSpPr>
              <a:spLocks noChangeArrowheads="1"/>
            </p:cNvSpPr>
            <p:nvPr/>
          </p:nvSpPr>
          <p:spPr bwMode="auto">
            <a:xfrm>
              <a:off x="2259"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61" name="Line 47"/>
            <p:cNvSpPr>
              <a:spLocks noChangeShapeType="1"/>
            </p:cNvSpPr>
            <p:nvPr/>
          </p:nvSpPr>
          <p:spPr bwMode="auto">
            <a:xfrm>
              <a:off x="2259"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62" name="Line 48"/>
            <p:cNvSpPr>
              <a:spLocks noChangeShapeType="1"/>
            </p:cNvSpPr>
            <p:nvPr/>
          </p:nvSpPr>
          <p:spPr bwMode="auto">
            <a:xfrm>
              <a:off x="2259"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63" name="Rectangle 49"/>
            <p:cNvSpPr>
              <a:spLocks noChangeArrowheads="1"/>
            </p:cNvSpPr>
            <p:nvPr/>
          </p:nvSpPr>
          <p:spPr bwMode="auto">
            <a:xfrm>
              <a:off x="2263" y="2458"/>
              <a:ext cx="457"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64" name="Line 50"/>
            <p:cNvSpPr>
              <a:spLocks noChangeShapeType="1"/>
            </p:cNvSpPr>
            <p:nvPr/>
          </p:nvSpPr>
          <p:spPr bwMode="auto">
            <a:xfrm>
              <a:off x="2263" y="2458"/>
              <a:ext cx="457"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65" name="Rectangle 51"/>
            <p:cNvSpPr>
              <a:spLocks noChangeArrowheads="1"/>
            </p:cNvSpPr>
            <p:nvPr/>
          </p:nvSpPr>
          <p:spPr bwMode="auto">
            <a:xfrm>
              <a:off x="2720"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66" name="Line 52"/>
            <p:cNvSpPr>
              <a:spLocks noChangeShapeType="1"/>
            </p:cNvSpPr>
            <p:nvPr/>
          </p:nvSpPr>
          <p:spPr bwMode="auto">
            <a:xfrm>
              <a:off x="2720"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67" name="Line 53"/>
            <p:cNvSpPr>
              <a:spLocks noChangeShapeType="1"/>
            </p:cNvSpPr>
            <p:nvPr/>
          </p:nvSpPr>
          <p:spPr bwMode="auto">
            <a:xfrm>
              <a:off x="2720"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68" name="Rectangle 54"/>
            <p:cNvSpPr>
              <a:spLocks noChangeArrowheads="1"/>
            </p:cNvSpPr>
            <p:nvPr/>
          </p:nvSpPr>
          <p:spPr bwMode="auto">
            <a:xfrm>
              <a:off x="2724" y="2458"/>
              <a:ext cx="452"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69" name="Line 55"/>
            <p:cNvSpPr>
              <a:spLocks noChangeShapeType="1"/>
            </p:cNvSpPr>
            <p:nvPr/>
          </p:nvSpPr>
          <p:spPr bwMode="auto">
            <a:xfrm>
              <a:off x="2724" y="2458"/>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70" name="Rectangle 56"/>
            <p:cNvSpPr>
              <a:spLocks noChangeArrowheads="1"/>
            </p:cNvSpPr>
            <p:nvPr/>
          </p:nvSpPr>
          <p:spPr bwMode="auto">
            <a:xfrm>
              <a:off x="3176" y="2458"/>
              <a:ext cx="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71" name="Line 57"/>
            <p:cNvSpPr>
              <a:spLocks noChangeShapeType="1"/>
            </p:cNvSpPr>
            <p:nvPr/>
          </p:nvSpPr>
          <p:spPr bwMode="auto">
            <a:xfrm>
              <a:off x="3176" y="2458"/>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72" name="Line 58"/>
            <p:cNvSpPr>
              <a:spLocks noChangeShapeType="1"/>
            </p:cNvSpPr>
            <p:nvPr/>
          </p:nvSpPr>
          <p:spPr bwMode="auto">
            <a:xfrm>
              <a:off x="3176"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73" name="Rectangle 59"/>
            <p:cNvSpPr>
              <a:spLocks noChangeArrowheads="1"/>
            </p:cNvSpPr>
            <p:nvPr/>
          </p:nvSpPr>
          <p:spPr bwMode="auto">
            <a:xfrm>
              <a:off x="3181" y="2458"/>
              <a:ext cx="452"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74" name="Line 60"/>
            <p:cNvSpPr>
              <a:spLocks noChangeShapeType="1"/>
            </p:cNvSpPr>
            <p:nvPr/>
          </p:nvSpPr>
          <p:spPr bwMode="auto">
            <a:xfrm>
              <a:off x="3181" y="2458"/>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75" name="Rectangle 61"/>
            <p:cNvSpPr>
              <a:spLocks noChangeArrowheads="1"/>
            </p:cNvSpPr>
            <p:nvPr/>
          </p:nvSpPr>
          <p:spPr bwMode="auto">
            <a:xfrm>
              <a:off x="3633"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76" name="Line 62"/>
            <p:cNvSpPr>
              <a:spLocks noChangeShapeType="1"/>
            </p:cNvSpPr>
            <p:nvPr/>
          </p:nvSpPr>
          <p:spPr bwMode="auto">
            <a:xfrm>
              <a:off x="3633"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77" name="Line 63"/>
            <p:cNvSpPr>
              <a:spLocks noChangeShapeType="1"/>
            </p:cNvSpPr>
            <p:nvPr/>
          </p:nvSpPr>
          <p:spPr bwMode="auto">
            <a:xfrm>
              <a:off x="3633"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78" name="Rectangle 64"/>
            <p:cNvSpPr>
              <a:spLocks noChangeArrowheads="1"/>
            </p:cNvSpPr>
            <p:nvPr/>
          </p:nvSpPr>
          <p:spPr bwMode="auto">
            <a:xfrm>
              <a:off x="3637" y="2458"/>
              <a:ext cx="453"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79" name="Line 65"/>
            <p:cNvSpPr>
              <a:spLocks noChangeShapeType="1"/>
            </p:cNvSpPr>
            <p:nvPr/>
          </p:nvSpPr>
          <p:spPr bwMode="auto">
            <a:xfrm>
              <a:off x="3637" y="2458"/>
              <a:ext cx="453"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80" name="Rectangle 66"/>
            <p:cNvSpPr>
              <a:spLocks noChangeArrowheads="1"/>
            </p:cNvSpPr>
            <p:nvPr/>
          </p:nvSpPr>
          <p:spPr bwMode="auto">
            <a:xfrm>
              <a:off x="4090"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81" name="Line 67"/>
            <p:cNvSpPr>
              <a:spLocks noChangeShapeType="1"/>
            </p:cNvSpPr>
            <p:nvPr/>
          </p:nvSpPr>
          <p:spPr bwMode="auto">
            <a:xfrm>
              <a:off x="4090"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82" name="Line 68"/>
            <p:cNvSpPr>
              <a:spLocks noChangeShapeType="1"/>
            </p:cNvSpPr>
            <p:nvPr/>
          </p:nvSpPr>
          <p:spPr bwMode="auto">
            <a:xfrm>
              <a:off x="4090"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83" name="Rectangle 69"/>
            <p:cNvSpPr>
              <a:spLocks noChangeArrowheads="1"/>
            </p:cNvSpPr>
            <p:nvPr/>
          </p:nvSpPr>
          <p:spPr bwMode="auto">
            <a:xfrm>
              <a:off x="4094" y="2458"/>
              <a:ext cx="457"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84" name="Line 70"/>
            <p:cNvSpPr>
              <a:spLocks noChangeShapeType="1"/>
            </p:cNvSpPr>
            <p:nvPr/>
          </p:nvSpPr>
          <p:spPr bwMode="auto">
            <a:xfrm>
              <a:off x="4094" y="2458"/>
              <a:ext cx="457"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85" name="Rectangle 71"/>
            <p:cNvSpPr>
              <a:spLocks noChangeArrowheads="1"/>
            </p:cNvSpPr>
            <p:nvPr/>
          </p:nvSpPr>
          <p:spPr bwMode="auto">
            <a:xfrm>
              <a:off x="4551"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86" name="Line 72"/>
            <p:cNvSpPr>
              <a:spLocks noChangeShapeType="1"/>
            </p:cNvSpPr>
            <p:nvPr/>
          </p:nvSpPr>
          <p:spPr bwMode="auto">
            <a:xfrm>
              <a:off x="4551"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87" name="Line 73"/>
            <p:cNvSpPr>
              <a:spLocks noChangeShapeType="1"/>
            </p:cNvSpPr>
            <p:nvPr/>
          </p:nvSpPr>
          <p:spPr bwMode="auto">
            <a:xfrm>
              <a:off x="4551"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88" name="Rectangle 74"/>
            <p:cNvSpPr>
              <a:spLocks noChangeArrowheads="1"/>
            </p:cNvSpPr>
            <p:nvPr/>
          </p:nvSpPr>
          <p:spPr bwMode="auto">
            <a:xfrm>
              <a:off x="4555" y="2458"/>
              <a:ext cx="452"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89" name="Line 75"/>
            <p:cNvSpPr>
              <a:spLocks noChangeShapeType="1"/>
            </p:cNvSpPr>
            <p:nvPr/>
          </p:nvSpPr>
          <p:spPr bwMode="auto">
            <a:xfrm>
              <a:off x="4555" y="2458"/>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90" name="Rectangle 76"/>
            <p:cNvSpPr>
              <a:spLocks noChangeArrowheads="1"/>
            </p:cNvSpPr>
            <p:nvPr/>
          </p:nvSpPr>
          <p:spPr bwMode="auto">
            <a:xfrm>
              <a:off x="5007" y="2458"/>
              <a:ext cx="5"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91" name="Line 77"/>
            <p:cNvSpPr>
              <a:spLocks noChangeShapeType="1"/>
            </p:cNvSpPr>
            <p:nvPr/>
          </p:nvSpPr>
          <p:spPr bwMode="auto">
            <a:xfrm>
              <a:off x="5007" y="2458"/>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92" name="Line 78"/>
            <p:cNvSpPr>
              <a:spLocks noChangeShapeType="1"/>
            </p:cNvSpPr>
            <p:nvPr/>
          </p:nvSpPr>
          <p:spPr bwMode="auto">
            <a:xfrm>
              <a:off x="5007"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93" name="Rectangle 79"/>
            <p:cNvSpPr>
              <a:spLocks noChangeArrowheads="1"/>
            </p:cNvSpPr>
            <p:nvPr/>
          </p:nvSpPr>
          <p:spPr bwMode="auto">
            <a:xfrm>
              <a:off x="5012" y="2458"/>
              <a:ext cx="452"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94" name="Line 80"/>
            <p:cNvSpPr>
              <a:spLocks noChangeShapeType="1"/>
            </p:cNvSpPr>
            <p:nvPr/>
          </p:nvSpPr>
          <p:spPr bwMode="auto">
            <a:xfrm>
              <a:off x="5012" y="2458"/>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95" name="Rectangle 81"/>
            <p:cNvSpPr>
              <a:spLocks noChangeArrowheads="1"/>
            </p:cNvSpPr>
            <p:nvPr/>
          </p:nvSpPr>
          <p:spPr bwMode="auto">
            <a:xfrm>
              <a:off x="5464"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96" name="Line 82"/>
            <p:cNvSpPr>
              <a:spLocks noChangeShapeType="1"/>
            </p:cNvSpPr>
            <p:nvPr/>
          </p:nvSpPr>
          <p:spPr bwMode="auto">
            <a:xfrm>
              <a:off x="5464"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97" name="Line 83"/>
            <p:cNvSpPr>
              <a:spLocks noChangeShapeType="1"/>
            </p:cNvSpPr>
            <p:nvPr/>
          </p:nvSpPr>
          <p:spPr bwMode="auto">
            <a:xfrm>
              <a:off x="5464"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98" name="Rectangle 84"/>
            <p:cNvSpPr>
              <a:spLocks noChangeArrowheads="1"/>
            </p:cNvSpPr>
            <p:nvPr/>
          </p:nvSpPr>
          <p:spPr bwMode="auto">
            <a:xfrm>
              <a:off x="5464" y="2458"/>
              <a:ext cx="4" cy="5"/>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99" name="Line 85"/>
            <p:cNvSpPr>
              <a:spLocks noChangeShapeType="1"/>
            </p:cNvSpPr>
            <p:nvPr/>
          </p:nvSpPr>
          <p:spPr bwMode="auto">
            <a:xfrm>
              <a:off x="5464" y="2458"/>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00" name="Line 86"/>
            <p:cNvSpPr>
              <a:spLocks noChangeShapeType="1"/>
            </p:cNvSpPr>
            <p:nvPr/>
          </p:nvSpPr>
          <p:spPr bwMode="auto">
            <a:xfrm>
              <a:off x="5464" y="2458"/>
              <a:ext cx="1" cy="5"/>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01" name="Rectangle 87"/>
            <p:cNvSpPr>
              <a:spLocks noChangeArrowheads="1"/>
            </p:cNvSpPr>
            <p:nvPr/>
          </p:nvSpPr>
          <p:spPr bwMode="auto">
            <a:xfrm>
              <a:off x="428"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02" name="Line 88"/>
            <p:cNvSpPr>
              <a:spLocks noChangeShapeType="1"/>
            </p:cNvSpPr>
            <p:nvPr/>
          </p:nvSpPr>
          <p:spPr bwMode="auto">
            <a:xfrm>
              <a:off x="428"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03" name="Rectangle 89"/>
            <p:cNvSpPr>
              <a:spLocks noChangeArrowheads="1"/>
            </p:cNvSpPr>
            <p:nvPr/>
          </p:nvSpPr>
          <p:spPr bwMode="auto">
            <a:xfrm>
              <a:off x="428"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04" name="Line 90"/>
            <p:cNvSpPr>
              <a:spLocks noChangeShapeType="1"/>
            </p:cNvSpPr>
            <p:nvPr/>
          </p:nvSpPr>
          <p:spPr bwMode="auto">
            <a:xfrm>
              <a:off x="428"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05" name="Line 91"/>
            <p:cNvSpPr>
              <a:spLocks noChangeShapeType="1"/>
            </p:cNvSpPr>
            <p:nvPr/>
          </p:nvSpPr>
          <p:spPr bwMode="auto">
            <a:xfrm>
              <a:off x="428"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06" name="Rectangle 92"/>
            <p:cNvSpPr>
              <a:spLocks noChangeArrowheads="1"/>
            </p:cNvSpPr>
            <p:nvPr/>
          </p:nvSpPr>
          <p:spPr bwMode="auto">
            <a:xfrm>
              <a:off x="428"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07" name="Line 93"/>
            <p:cNvSpPr>
              <a:spLocks noChangeShapeType="1"/>
            </p:cNvSpPr>
            <p:nvPr/>
          </p:nvSpPr>
          <p:spPr bwMode="auto">
            <a:xfrm>
              <a:off x="428"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08" name="Line 94"/>
            <p:cNvSpPr>
              <a:spLocks noChangeShapeType="1"/>
            </p:cNvSpPr>
            <p:nvPr/>
          </p:nvSpPr>
          <p:spPr bwMode="auto">
            <a:xfrm>
              <a:off x="428"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09" name="Rectangle 95"/>
            <p:cNvSpPr>
              <a:spLocks noChangeArrowheads="1"/>
            </p:cNvSpPr>
            <p:nvPr/>
          </p:nvSpPr>
          <p:spPr bwMode="auto">
            <a:xfrm>
              <a:off x="432" y="2831"/>
              <a:ext cx="457"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0" name="Line 96"/>
            <p:cNvSpPr>
              <a:spLocks noChangeShapeType="1"/>
            </p:cNvSpPr>
            <p:nvPr/>
          </p:nvSpPr>
          <p:spPr bwMode="auto">
            <a:xfrm>
              <a:off x="432" y="2831"/>
              <a:ext cx="457"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11" name="Rectangle 97"/>
            <p:cNvSpPr>
              <a:spLocks noChangeArrowheads="1"/>
            </p:cNvSpPr>
            <p:nvPr/>
          </p:nvSpPr>
          <p:spPr bwMode="auto">
            <a:xfrm>
              <a:off x="889"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2" name="Line 98"/>
            <p:cNvSpPr>
              <a:spLocks noChangeShapeType="1"/>
            </p:cNvSpPr>
            <p:nvPr/>
          </p:nvSpPr>
          <p:spPr bwMode="auto">
            <a:xfrm>
              <a:off x="889"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13" name="Rectangle 99"/>
            <p:cNvSpPr>
              <a:spLocks noChangeArrowheads="1"/>
            </p:cNvSpPr>
            <p:nvPr/>
          </p:nvSpPr>
          <p:spPr bwMode="auto">
            <a:xfrm>
              <a:off x="889"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4" name="Line 100"/>
            <p:cNvSpPr>
              <a:spLocks noChangeShapeType="1"/>
            </p:cNvSpPr>
            <p:nvPr/>
          </p:nvSpPr>
          <p:spPr bwMode="auto">
            <a:xfrm>
              <a:off x="889"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15" name="Line 101"/>
            <p:cNvSpPr>
              <a:spLocks noChangeShapeType="1"/>
            </p:cNvSpPr>
            <p:nvPr/>
          </p:nvSpPr>
          <p:spPr bwMode="auto">
            <a:xfrm>
              <a:off x="889"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16" name="Rectangle 102"/>
            <p:cNvSpPr>
              <a:spLocks noChangeArrowheads="1"/>
            </p:cNvSpPr>
            <p:nvPr/>
          </p:nvSpPr>
          <p:spPr bwMode="auto">
            <a:xfrm>
              <a:off x="893" y="2831"/>
              <a:ext cx="452"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7" name="Line 103"/>
            <p:cNvSpPr>
              <a:spLocks noChangeShapeType="1"/>
            </p:cNvSpPr>
            <p:nvPr/>
          </p:nvSpPr>
          <p:spPr bwMode="auto">
            <a:xfrm>
              <a:off x="893" y="2831"/>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18" name="Rectangle 104"/>
            <p:cNvSpPr>
              <a:spLocks noChangeArrowheads="1"/>
            </p:cNvSpPr>
            <p:nvPr/>
          </p:nvSpPr>
          <p:spPr bwMode="auto">
            <a:xfrm>
              <a:off x="1345" y="2463"/>
              <a:ext cx="5"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9" name="Line 105"/>
            <p:cNvSpPr>
              <a:spLocks noChangeShapeType="1"/>
            </p:cNvSpPr>
            <p:nvPr/>
          </p:nvSpPr>
          <p:spPr bwMode="auto">
            <a:xfrm>
              <a:off x="1345"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0" name="Rectangle 106"/>
            <p:cNvSpPr>
              <a:spLocks noChangeArrowheads="1"/>
            </p:cNvSpPr>
            <p:nvPr/>
          </p:nvSpPr>
          <p:spPr bwMode="auto">
            <a:xfrm>
              <a:off x="1345" y="2831"/>
              <a:ext cx="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1" name="Line 107"/>
            <p:cNvSpPr>
              <a:spLocks noChangeShapeType="1"/>
            </p:cNvSpPr>
            <p:nvPr/>
          </p:nvSpPr>
          <p:spPr bwMode="auto">
            <a:xfrm>
              <a:off x="1345" y="2831"/>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2" name="Line 108"/>
            <p:cNvSpPr>
              <a:spLocks noChangeShapeType="1"/>
            </p:cNvSpPr>
            <p:nvPr/>
          </p:nvSpPr>
          <p:spPr bwMode="auto">
            <a:xfrm>
              <a:off x="1345"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3" name="Rectangle 109"/>
            <p:cNvSpPr>
              <a:spLocks noChangeArrowheads="1"/>
            </p:cNvSpPr>
            <p:nvPr/>
          </p:nvSpPr>
          <p:spPr bwMode="auto">
            <a:xfrm>
              <a:off x="1350" y="2831"/>
              <a:ext cx="452"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4" name="Line 110"/>
            <p:cNvSpPr>
              <a:spLocks noChangeShapeType="1"/>
            </p:cNvSpPr>
            <p:nvPr/>
          </p:nvSpPr>
          <p:spPr bwMode="auto">
            <a:xfrm>
              <a:off x="1350" y="2831"/>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5" name="Rectangle 111"/>
            <p:cNvSpPr>
              <a:spLocks noChangeArrowheads="1"/>
            </p:cNvSpPr>
            <p:nvPr/>
          </p:nvSpPr>
          <p:spPr bwMode="auto">
            <a:xfrm>
              <a:off x="1802"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6" name="Line 112"/>
            <p:cNvSpPr>
              <a:spLocks noChangeShapeType="1"/>
            </p:cNvSpPr>
            <p:nvPr/>
          </p:nvSpPr>
          <p:spPr bwMode="auto">
            <a:xfrm>
              <a:off x="1802"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7" name="Rectangle 113"/>
            <p:cNvSpPr>
              <a:spLocks noChangeArrowheads="1"/>
            </p:cNvSpPr>
            <p:nvPr/>
          </p:nvSpPr>
          <p:spPr bwMode="auto">
            <a:xfrm>
              <a:off x="1802"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 name="Line 114"/>
            <p:cNvSpPr>
              <a:spLocks noChangeShapeType="1"/>
            </p:cNvSpPr>
            <p:nvPr/>
          </p:nvSpPr>
          <p:spPr bwMode="auto">
            <a:xfrm>
              <a:off x="1802"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29" name="Line 115"/>
            <p:cNvSpPr>
              <a:spLocks noChangeShapeType="1"/>
            </p:cNvSpPr>
            <p:nvPr/>
          </p:nvSpPr>
          <p:spPr bwMode="auto">
            <a:xfrm>
              <a:off x="1802"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30" name="Rectangle 116"/>
            <p:cNvSpPr>
              <a:spLocks noChangeArrowheads="1"/>
            </p:cNvSpPr>
            <p:nvPr/>
          </p:nvSpPr>
          <p:spPr bwMode="auto">
            <a:xfrm>
              <a:off x="1806" y="2831"/>
              <a:ext cx="453"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1" name="Line 117"/>
            <p:cNvSpPr>
              <a:spLocks noChangeShapeType="1"/>
            </p:cNvSpPr>
            <p:nvPr/>
          </p:nvSpPr>
          <p:spPr bwMode="auto">
            <a:xfrm>
              <a:off x="1806" y="2831"/>
              <a:ext cx="453"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32" name="Rectangle 118"/>
            <p:cNvSpPr>
              <a:spLocks noChangeArrowheads="1"/>
            </p:cNvSpPr>
            <p:nvPr/>
          </p:nvSpPr>
          <p:spPr bwMode="auto">
            <a:xfrm>
              <a:off x="2259"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3" name="Line 119"/>
            <p:cNvSpPr>
              <a:spLocks noChangeShapeType="1"/>
            </p:cNvSpPr>
            <p:nvPr/>
          </p:nvSpPr>
          <p:spPr bwMode="auto">
            <a:xfrm>
              <a:off x="2259"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34" name="Rectangle 120"/>
            <p:cNvSpPr>
              <a:spLocks noChangeArrowheads="1"/>
            </p:cNvSpPr>
            <p:nvPr/>
          </p:nvSpPr>
          <p:spPr bwMode="auto">
            <a:xfrm>
              <a:off x="2259"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5" name="Line 121"/>
            <p:cNvSpPr>
              <a:spLocks noChangeShapeType="1"/>
            </p:cNvSpPr>
            <p:nvPr/>
          </p:nvSpPr>
          <p:spPr bwMode="auto">
            <a:xfrm>
              <a:off x="2259"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36" name="Line 122"/>
            <p:cNvSpPr>
              <a:spLocks noChangeShapeType="1"/>
            </p:cNvSpPr>
            <p:nvPr/>
          </p:nvSpPr>
          <p:spPr bwMode="auto">
            <a:xfrm>
              <a:off x="2259"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37" name="Rectangle 123"/>
            <p:cNvSpPr>
              <a:spLocks noChangeArrowheads="1"/>
            </p:cNvSpPr>
            <p:nvPr/>
          </p:nvSpPr>
          <p:spPr bwMode="auto">
            <a:xfrm>
              <a:off x="2263" y="2831"/>
              <a:ext cx="457"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8" name="Line 124"/>
            <p:cNvSpPr>
              <a:spLocks noChangeShapeType="1"/>
            </p:cNvSpPr>
            <p:nvPr/>
          </p:nvSpPr>
          <p:spPr bwMode="auto">
            <a:xfrm>
              <a:off x="2263" y="2831"/>
              <a:ext cx="457"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39" name="Rectangle 125"/>
            <p:cNvSpPr>
              <a:spLocks noChangeArrowheads="1"/>
            </p:cNvSpPr>
            <p:nvPr/>
          </p:nvSpPr>
          <p:spPr bwMode="auto">
            <a:xfrm>
              <a:off x="2720"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40" name="Line 126"/>
            <p:cNvSpPr>
              <a:spLocks noChangeShapeType="1"/>
            </p:cNvSpPr>
            <p:nvPr/>
          </p:nvSpPr>
          <p:spPr bwMode="auto">
            <a:xfrm>
              <a:off x="2720"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41" name="Rectangle 127"/>
            <p:cNvSpPr>
              <a:spLocks noChangeArrowheads="1"/>
            </p:cNvSpPr>
            <p:nvPr/>
          </p:nvSpPr>
          <p:spPr bwMode="auto">
            <a:xfrm>
              <a:off x="2720"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42" name="Line 128"/>
            <p:cNvSpPr>
              <a:spLocks noChangeShapeType="1"/>
            </p:cNvSpPr>
            <p:nvPr/>
          </p:nvSpPr>
          <p:spPr bwMode="auto">
            <a:xfrm>
              <a:off x="2720"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43" name="Line 129"/>
            <p:cNvSpPr>
              <a:spLocks noChangeShapeType="1"/>
            </p:cNvSpPr>
            <p:nvPr/>
          </p:nvSpPr>
          <p:spPr bwMode="auto">
            <a:xfrm>
              <a:off x="2720"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44" name="Rectangle 130"/>
            <p:cNvSpPr>
              <a:spLocks noChangeArrowheads="1"/>
            </p:cNvSpPr>
            <p:nvPr/>
          </p:nvSpPr>
          <p:spPr bwMode="auto">
            <a:xfrm>
              <a:off x="2724" y="2831"/>
              <a:ext cx="452"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45" name="Line 131"/>
            <p:cNvSpPr>
              <a:spLocks noChangeShapeType="1"/>
            </p:cNvSpPr>
            <p:nvPr/>
          </p:nvSpPr>
          <p:spPr bwMode="auto">
            <a:xfrm>
              <a:off x="2724" y="2831"/>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46" name="Rectangle 132"/>
            <p:cNvSpPr>
              <a:spLocks noChangeArrowheads="1"/>
            </p:cNvSpPr>
            <p:nvPr/>
          </p:nvSpPr>
          <p:spPr bwMode="auto">
            <a:xfrm>
              <a:off x="3176" y="2463"/>
              <a:ext cx="5"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47" name="Line 133"/>
            <p:cNvSpPr>
              <a:spLocks noChangeShapeType="1"/>
            </p:cNvSpPr>
            <p:nvPr/>
          </p:nvSpPr>
          <p:spPr bwMode="auto">
            <a:xfrm>
              <a:off x="3176"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48" name="Rectangle 134"/>
            <p:cNvSpPr>
              <a:spLocks noChangeArrowheads="1"/>
            </p:cNvSpPr>
            <p:nvPr/>
          </p:nvSpPr>
          <p:spPr bwMode="auto">
            <a:xfrm>
              <a:off x="3176" y="2831"/>
              <a:ext cx="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49" name="Line 135"/>
            <p:cNvSpPr>
              <a:spLocks noChangeShapeType="1"/>
            </p:cNvSpPr>
            <p:nvPr/>
          </p:nvSpPr>
          <p:spPr bwMode="auto">
            <a:xfrm>
              <a:off x="3176" y="2831"/>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50" name="Line 136"/>
            <p:cNvSpPr>
              <a:spLocks noChangeShapeType="1"/>
            </p:cNvSpPr>
            <p:nvPr/>
          </p:nvSpPr>
          <p:spPr bwMode="auto">
            <a:xfrm>
              <a:off x="3176"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51" name="Rectangle 137"/>
            <p:cNvSpPr>
              <a:spLocks noChangeArrowheads="1"/>
            </p:cNvSpPr>
            <p:nvPr/>
          </p:nvSpPr>
          <p:spPr bwMode="auto">
            <a:xfrm>
              <a:off x="3181" y="2831"/>
              <a:ext cx="452"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52" name="Line 138"/>
            <p:cNvSpPr>
              <a:spLocks noChangeShapeType="1"/>
            </p:cNvSpPr>
            <p:nvPr/>
          </p:nvSpPr>
          <p:spPr bwMode="auto">
            <a:xfrm>
              <a:off x="3181" y="2831"/>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53" name="Rectangle 139"/>
            <p:cNvSpPr>
              <a:spLocks noChangeArrowheads="1"/>
            </p:cNvSpPr>
            <p:nvPr/>
          </p:nvSpPr>
          <p:spPr bwMode="auto">
            <a:xfrm>
              <a:off x="3633"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54" name="Line 140"/>
            <p:cNvSpPr>
              <a:spLocks noChangeShapeType="1"/>
            </p:cNvSpPr>
            <p:nvPr/>
          </p:nvSpPr>
          <p:spPr bwMode="auto">
            <a:xfrm>
              <a:off x="3633"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55" name="Rectangle 141"/>
            <p:cNvSpPr>
              <a:spLocks noChangeArrowheads="1"/>
            </p:cNvSpPr>
            <p:nvPr/>
          </p:nvSpPr>
          <p:spPr bwMode="auto">
            <a:xfrm>
              <a:off x="3633"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56" name="Line 142"/>
            <p:cNvSpPr>
              <a:spLocks noChangeShapeType="1"/>
            </p:cNvSpPr>
            <p:nvPr/>
          </p:nvSpPr>
          <p:spPr bwMode="auto">
            <a:xfrm>
              <a:off x="3633"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57" name="Line 143"/>
            <p:cNvSpPr>
              <a:spLocks noChangeShapeType="1"/>
            </p:cNvSpPr>
            <p:nvPr/>
          </p:nvSpPr>
          <p:spPr bwMode="auto">
            <a:xfrm>
              <a:off x="3633"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58" name="Rectangle 144"/>
            <p:cNvSpPr>
              <a:spLocks noChangeArrowheads="1"/>
            </p:cNvSpPr>
            <p:nvPr/>
          </p:nvSpPr>
          <p:spPr bwMode="auto">
            <a:xfrm>
              <a:off x="3637" y="2831"/>
              <a:ext cx="453"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59" name="Line 145"/>
            <p:cNvSpPr>
              <a:spLocks noChangeShapeType="1"/>
            </p:cNvSpPr>
            <p:nvPr/>
          </p:nvSpPr>
          <p:spPr bwMode="auto">
            <a:xfrm>
              <a:off x="3637" y="2831"/>
              <a:ext cx="453"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60" name="Rectangle 146"/>
            <p:cNvSpPr>
              <a:spLocks noChangeArrowheads="1"/>
            </p:cNvSpPr>
            <p:nvPr/>
          </p:nvSpPr>
          <p:spPr bwMode="auto">
            <a:xfrm>
              <a:off x="4090"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61" name="Line 147"/>
            <p:cNvSpPr>
              <a:spLocks noChangeShapeType="1"/>
            </p:cNvSpPr>
            <p:nvPr/>
          </p:nvSpPr>
          <p:spPr bwMode="auto">
            <a:xfrm>
              <a:off x="4090"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62" name="Rectangle 148"/>
            <p:cNvSpPr>
              <a:spLocks noChangeArrowheads="1"/>
            </p:cNvSpPr>
            <p:nvPr/>
          </p:nvSpPr>
          <p:spPr bwMode="auto">
            <a:xfrm>
              <a:off x="4090"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63" name="Line 149"/>
            <p:cNvSpPr>
              <a:spLocks noChangeShapeType="1"/>
            </p:cNvSpPr>
            <p:nvPr/>
          </p:nvSpPr>
          <p:spPr bwMode="auto">
            <a:xfrm>
              <a:off x="4090"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64" name="Line 150"/>
            <p:cNvSpPr>
              <a:spLocks noChangeShapeType="1"/>
            </p:cNvSpPr>
            <p:nvPr/>
          </p:nvSpPr>
          <p:spPr bwMode="auto">
            <a:xfrm>
              <a:off x="4090"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65" name="Rectangle 151"/>
            <p:cNvSpPr>
              <a:spLocks noChangeArrowheads="1"/>
            </p:cNvSpPr>
            <p:nvPr/>
          </p:nvSpPr>
          <p:spPr bwMode="auto">
            <a:xfrm>
              <a:off x="4094" y="2831"/>
              <a:ext cx="457"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66" name="Line 152"/>
            <p:cNvSpPr>
              <a:spLocks noChangeShapeType="1"/>
            </p:cNvSpPr>
            <p:nvPr/>
          </p:nvSpPr>
          <p:spPr bwMode="auto">
            <a:xfrm>
              <a:off x="4094" y="2831"/>
              <a:ext cx="457"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67" name="Rectangle 153"/>
            <p:cNvSpPr>
              <a:spLocks noChangeArrowheads="1"/>
            </p:cNvSpPr>
            <p:nvPr/>
          </p:nvSpPr>
          <p:spPr bwMode="auto">
            <a:xfrm>
              <a:off x="4551"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68" name="Line 154"/>
            <p:cNvSpPr>
              <a:spLocks noChangeShapeType="1"/>
            </p:cNvSpPr>
            <p:nvPr/>
          </p:nvSpPr>
          <p:spPr bwMode="auto">
            <a:xfrm>
              <a:off x="4551"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69" name="Rectangle 155"/>
            <p:cNvSpPr>
              <a:spLocks noChangeArrowheads="1"/>
            </p:cNvSpPr>
            <p:nvPr/>
          </p:nvSpPr>
          <p:spPr bwMode="auto">
            <a:xfrm>
              <a:off x="4551"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70" name="Line 156"/>
            <p:cNvSpPr>
              <a:spLocks noChangeShapeType="1"/>
            </p:cNvSpPr>
            <p:nvPr/>
          </p:nvSpPr>
          <p:spPr bwMode="auto">
            <a:xfrm>
              <a:off x="4551"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71" name="Line 157"/>
            <p:cNvSpPr>
              <a:spLocks noChangeShapeType="1"/>
            </p:cNvSpPr>
            <p:nvPr/>
          </p:nvSpPr>
          <p:spPr bwMode="auto">
            <a:xfrm>
              <a:off x="4551"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72" name="Rectangle 158"/>
            <p:cNvSpPr>
              <a:spLocks noChangeArrowheads="1"/>
            </p:cNvSpPr>
            <p:nvPr/>
          </p:nvSpPr>
          <p:spPr bwMode="auto">
            <a:xfrm>
              <a:off x="4555" y="2831"/>
              <a:ext cx="452"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73" name="Line 159"/>
            <p:cNvSpPr>
              <a:spLocks noChangeShapeType="1"/>
            </p:cNvSpPr>
            <p:nvPr/>
          </p:nvSpPr>
          <p:spPr bwMode="auto">
            <a:xfrm>
              <a:off x="4555" y="2831"/>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74" name="Rectangle 160"/>
            <p:cNvSpPr>
              <a:spLocks noChangeArrowheads="1"/>
            </p:cNvSpPr>
            <p:nvPr/>
          </p:nvSpPr>
          <p:spPr bwMode="auto">
            <a:xfrm>
              <a:off x="5007" y="2463"/>
              <a:ext cx="5"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90" name="Line 161"/>
            <p:cNvSpPr>
              <a:spLocks noChangeShapeType="1"/>
            </p:cNvSpPr>
            <p:nvPr/>
          </p:nvSpPr>
          <p:spPr bwMode="auto">
            <a:xfrm>
              <a:off x="5007"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91" name="Rectangle 162"/>
            <p:cNvSpPr>
              <a:spLocks noChangeArrowheads="1"/>
            </p:cNvSpPr>
            <p:nvPr/>
          </p:nvSpPr>
          <p:spPr bwMode="auto">
            <a:xfrm>
              <a:off x="5007" y="2831"/>
              <a:ext cx="5"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92" name="Line 163"/>
            <p:cNvSpPr>
              <a:spLocks noChangeShapeType="1"/>
            </p:cNvSpPr>
            <p:nvPr/>
          </p:nvSpPr>
          <p:spPr bwMode="auto">
            <a:xfrm>
              <a:off x="5007" y="2831"/>
              <a:ext cx="5"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93" name="Line 164"/>
            <p:cNvSpPr>
              <a:spLocks noChangeShapeType="1"/>
            </p:cNvSpPr>
            <p:nvPr/>
          </p:nvSpPr>
          <p:spPr bwMode="auto">
            <a:xfrm>
              <a:off x="5007"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94" name="Rectangle 165"/>
            <p:cNvSpPr>
              <a:spLocks noChangeArrowheads="1"/>
            </p:cNvSpPr>
            <p:nvPr/>
          </p:nvSpPr>
          <p:spPr bwMode="auto">
            <a:xfrm>
              <a:off x="5012" y="2831"/>
              <a:ext cx="452"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95" name="Line 166"/>
            <p:cNvSpPr>
              <a:spLocks noChangeShapeType="1"/>
            </p:cNvSpPr>
            <p:nvPr/>
          </p:nvSpPr>
          <p:spPr bwMode="auto">
            <a:xfrm>
              <a:off x="5012" y="2831"/>
              <a:ext cx="452"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96" name="Rectangle 167"/>
            <p:cNvSpPr>
              <a:spLocks noChangeArrowheads="1"/>
            </p:cNvSpPr>
            <p:nvPr/>
          </p:nvSpPr>
          <p:spPr bwMode="auto">
            <a:xfrm>
              <a:off x="5464" y="2463"/>
              <a:ext cx="4" cy="368"/>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97" name="Line 168"/>
            <p:cNvSpPr>
              <a:spLocks noChangeShapeType="1"/>
            </p:cNvSpPr>
            <p:nvPr/>
          </p:nvSpPr>
          <p:spPr bwMode="auto">
            <a:xfrm>
              <a:off x="5464" y="2463"/>
              <a:ext cx="1" cy="368"/>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198" name="Rectangle 169"/>
            <p:cNvSpPr>
              <a:spLocks noChangeArrowheads="1"/>
            </p:cNvSpPr>
            <p:nvPr/>
          </p:nvSpPr>
          <p:spPr bwMode="auto">
            <a:xfrm>
              <a:off x="5464"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99" name="Line 170"/>
            <p:cNvSpPr>
              <a:spLocks noChangeShapeType="1"/>
            </p:cNvSpPr>
            <p:nvPr/>
          </p:nvSpPr>
          <p:spPr bwMode="auto">
            <a:xfrm>
              <a:off x="5464"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200" name="Line 171"/>
            <p:cNvSpPr>
              <a:spLocks noChangeShapeType="1"/>
            </p:cNvSpPr>
            <p:nvPr/>
          </p:nvSpPr>
          <p:spPr bwMode="auto">
            <a:xfrm>
              <a:off x="5464"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201" name="Rectangle 172"/>
            <p:cNvSpPr>
              <a:spLocks noChangeArrowheads="1"/>
            </p:cNvSpPr>
            <p:nvPr/>
          </p:nvSpPr>
          <p:spPr bwMode="auto">
            <a:xfrm>
              <a:off x="5464" y="2831"/>
              <a:ext cx="4" cy="4"/>
            </a:xfrm>
            <a:prstGeom prst="rect">
              <a:avLst/>
            </a:prstGeom>
            <a:solidFill>
              <a:srgbClr val="000000"/>
            </a:solidFill>
            <a:ln w="9525">
              <a:noFill/>
              <a:miter lim="800000"/>
              <a:headEnd/>
              <a:tailEnd/>
            </a:ln>
          </p:spPr>
          <p:txBody>
            <a:bodyP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202" name="Line 173"/>
            <p:cNvSpPr>
              <a:spLocks noChangeShapeType="1"/>
            </p:cNvSpPr>
            <p:nvPr/>
          </p:nvSpPr>
          <p:spPr bwMode="auto">
            <a:xfrm>
              <a:off x="5464" y="2831"/>
              <a:ext cx="4" cy="1"/>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sp>
          <p:nvSpPr>
            <p:cNvPr id="203" name="Line 174"/>
            <p:cNvSpPr>
              <a:spLocks noChangeShapeType="1"/>
            </p:cNvSpPr>
            <p:nvPr/>
          </p:nvSpPr>
          <p:spPr bwMode="auto">
            <a:xfrm>
              <a:off x="5464" y="2831"/>
              <a:ext cx="1" cy="4"/>
            </a:xfrm>
            <a:prstGeom prst="line">
              <a:avLst/>
            </a:prstGeom>
            <a:noFill/>
            <a:ln w="0">
              <a:solidFill>
                <a:srgbClr val="000000"/>
              </a:solidFill>
              <a:round/>
              <a:headEnd/>
              <a:tailEnd/>
            </a:ln>
          </p:spPr>
          <p:txBody>
            <a:bodyPr/>
            <a:lstStyle/>
            <a:p>
              <a:pPr defTabSz="914209" fontAlgn="base">
                <a:spcBef>
                  <a:spcPct val="0"/>
                </a:spcBef>
                <a:spcAft>
                  <a:spcPct val="0"/>
                </a:spcAft>
              </a:pPr>
              <a:endParaRPr lang="zh-CN" altLang="en-US">
                <a:solidFill>
                  <a:prstClr val="black"/>
                </a:solidFill>
                <a:latin typeface="Arial" charset="0"/>
              </a:endParaRPr>
            </a:p>
          </p:txBody>
        </p:sp>
      </p:grpSp>
    </p:spTree>
    <p:extLst>
      <p:ext uri="{BB962C8B-B14F-4D97-AF65-F5344CB8AC3E}">
        <p14:creationId xmlns:p14="http://schemas.microsoft.com/office/powerpoint/2010/main" val="115138013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1117"/>
                                        </p:tgtEl>
                                        <p:attrNameLst>
                                          <p:attrName>style.visibility</p:attrName>
                                        </p:attrNameLst>
                                      </p:cBhvr>
                                      <p:to>
                                        <p:strVal val="visible"/>
                                      </p:to>
                                    </p:set>
                                    <p:animEffect transition="in" filter="wipe(left)">
                                      <p:cBhvr>
                                        <p:cTn id="7" dur="500"/>
                                        <p:tgtEl>
                                          <p:spTgt spid="4311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1118"/>
                                        </p:tgtEl>
                                        <p:attrNameLst>
                                          <p:attrName>style.visibility</p:attrName>
                                        </p:attrNameLst>
                                      </p:cBhvr>
                                      <p:to>
                                        <p:strVal val="visible"/>
                                      </p:to>
                                    </p:set>
                                    <p:animEffect transition="in" filter="wipe(left)">
                                      <p:cBhvr>
                                        <p:cTn id="11" dur="500"/>
                                        <p:tgtEl>
                                          <p:spTgt spid="4311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left)">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up)">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up)">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up)">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up)">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left)">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left)">
                                      <p:cBhvr>
                                        <p:cTn id="8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7" grpId="0" autoUpdateAnimBg="0"/>
      <p:bldP spid="431118" grpId="0" autoUpdateAnimBg="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1871144" y="3630619"/>
            <a:ext cx="8550123" cy="52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zh-CN" altLang="en-US" b="0" dirty="0">
                <a:solidFill>
                  <a:prstClr val="black"/>
                </a:solidFill>
                <a:ea typeface="隶书" pitchFamily="49" charset="-122"/>
              </a:rPr>
              <a:t>设 </a:t>
            </a:r>
            <a:r>
              <a:rPr lang="en-US" altLang="zh-CN" dirty="0">
                <a:solidFill>
                  <a:prstClr val="black"/>
                </a:solidFill>
                <a:ea typeface="隶书" pitchFamily="49" charset="-122"/>
              </a:rPr>
              <a:t>RH(key)=(3 *key) % 10+1</a:t>
            </a:r>
            <a:endParaRPr lang="en-US" altLang="zh-CN" b="0" dirty="0">
              <a:solidFill>
                <a:prstClr val="black"/>
              </a:solidFill>
              <a:ea typeface="隶书" pitchFamily="49" charset="-122"/>
            </a:endParaRPr>
          </a:p>
        </p:txBody>
      </p:sp>
      <p:sp>
        <p:nvSpPr>
          <p:cNvPr id="433156" name="Text Box 4"/>
          <p:cNvSpPr txBox="1">
            <a:spLocks noChangeArrowheads="1"/>
          </p:cNvSpPr>
          <p:nvPr/>
        </p:nvSpPr>
        <p:spPr bwMode="auto">
          <a:xfrm>
            <a:off x="8108236" y="5052761"/>
            <a:ext cx="594980"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A50021"/>
                </a:solidFill>
              </a:rPr>
              <a:t>19</a:t>
            </a:r>
            <a:endParaRPr lang="en-US" altLang="zh-CN" b="0">
              <a:solidFill>
                <a:prstClr val="black"/>
              </a:solidFill>
            </a:endParaRPr>
          </a:p>
        </p:txBody>
      </p:sp>
      <p:sp>
        <p:nvSpPr>
          <p:cNvPr id="433157" name="Text Box 5"/>
          <p:cNvSpPr txBox="1">
            <a:spLocks noChangeArrowheads="1"/>
          </p:cNvSpPr>
          <p:nvPr/>
        </p:nvSpPr>
        <p:spPr bwMode="auto">
          <a:xfrm>
            <a:off x="1428036" y="5052761"/>
            <a:ext cx="594980"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A50021"/>
                </a:solidFill>
              </a:rPr>
              <a:t>01</a:t>
            </a:r>
            <a:endParaRPr lang="en-US" altLang="zh-CN" b="0">
              <a:solidFill>
                <a:prstClr val="black"/>
              </a:solidFill>
            </a:endParaRPr>
          </a:p>
        </p:txBody>
      </p:sp>
      <p:sp>
        <p:nvSpPr>
          <p:cNvPr id="433158" name="Text Box 6"/>
          <p:cNvSpPr txBox="1">
            <a:spLocks noChangeArrowheads="1"/>
          </p:cNvSpPr>
          <p:nvPr/>
        </p:nvSpPr>
        <p:spPr bwMode="auto">
          <a:xfrm>
            <a:off x="488235" y="5052761"/>
            <a:ext cx="594980"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3333FF"/>
                </a:solidFill>
              </a:rPr>
              <a:t>23</a:t>
            </a:r>
            <a:endParaRPr lang="en-US" altLang="zh-CN" b="0">
              <a:solidFill>
                <a:prstClr val="black"/>
              </a:solidFill>
            </a:endParaRPr>
          </a:p>
        </p:txBody>
      </p:sp>
      <p:sp>
        <p:nvSpPr>
          <p:cNvPr id="433159" name="Text Box 7"/>
          <p:cNvSpPr txBox="1">
            <a:spLocks noChangeArrowheads="1"/>
          </p:cNvSpPr>
          <p:nvPr/>
        </p:nvSpPr>
        <p:spPr bwMode="auto">
          <a:xfrm>
            <a:off x="3333036" y="5052761"/>
            <a:ext cx="594980"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A50021"/>
                </a:solidFill>
              </a:rPr>
              <a:t>14</a:t>
            </a:r>
            <a:endParaRPr lang="en-US" altLang="zh-CN" b="0">
              <a:solidFill>
                <a:prstClr val="black"/>
              </a:solidFill>
            </a:endParaRPr>
          </a:p>
        </p:txBody>
      </p:sp>
      <p:sp>
        <p:nvSpPr>
          <p:cNvPr id="433160" name="Text Box 8"/>
          <p:cNvSpPr txBox="1">
            <a:spLocks noChangeArrowheads="1"/>
          </p:cNvSpPr>
          <p:nvPr/>
        </p:nvSpPr>
        <p:spPr bwMode="auto">
          <a:xfrm>
            <a:off x="6203236" y="5052761"/>
            <a:ext cx="594980"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3333FF"/>
                </a:solidFill>
              </a:rPr>
              <a:t>55</a:t>
            </a:r>
            <a:endParaRPr lang="en-US" altLang="zh-CN" b="0">
              <a:solidFill>
                <a:prstClr val="black"/>
              </a:solidFill>
            </a:endParaRPr>
          </a:p>
        </p:txBody>
      </p:sp>
      <p:sp>
        <p:nvSpPr>
          <p:cNvPr id="433161" name="Text Box 9"/>
          <p:cNvSpPr txBox="1">
            <a:spLocks noChangeArrowheads="1"/>
          </p:cNvSpPr>
          <p:nvPr/>
        </p:nvSpPr>
        <p:spPr bwMode="auto">
          <a:xfrm>
            <a:off x="2342436" y="5052761"/>
            <a:ext cx="594980"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A50021"/>
                </a:solidFill>
              </a:rPr>
              <a:t>68</a:t>
            </a:r>
            <a:endParaRPr lang="en-US" altLang="zh-CN" b="0">
              <a:solidFill>
                <a:prstClr val="black"/>
              </a:solidFill>
            </a:endParaRPr>
          </a:p>
        </p:txBody>
      </p:sp>
      <p:sp>
        <p:nvSpPr>
          <p:cNvPr id="433162" name="Text Box 10"/>
          <p:cNvSpPr txBox="1">
            <a:spLocks noChangeArrowheads="1"/>
          </p:cNvSpPr>
          <p:nvPr/>
        </p:nvSpPr>
        <p:spPr bwMode="auto">
          <a:xfrm>
            <a:off x="4272841" y="5052761"/>
            <a:ext cx="572345"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3333FF"/>
                </a:solidFill>
              </a:rPr>
              <a:t>11</a:t>
            </a:r>
            <a:endParaRPr lang="en-US" altLang="zh-CN" b="0">
              <a:solidFill>
                <a:prstClr val="black"/>
              </a:solidFill>
            </a:endParaRPr>
          </a:p>
        </p:txBody>
      </p:sp>
      <p:sp>
        <p:nvSpPr>
          <p:cNvPr id="433163" name="Text Box 11"/>
          <p:cNvSpPr txBox="1">
            <a:spLocks noChangeArrowheads="1"/>
          </p:cNvSpPr>
          <p:nvPr/>
        </p:nvSpPr>
        <p:spPr bwMode="auto">
          <a:xfrm>
            <a:off x="5288836" y="5052761"/>
            <a:ext cx="594980"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A50021"/>
                </a:solidFill>
              </a:rPr>
              <a:t>82</a:t>
            </a:r>
            <a:endParaRPr lang="en-US" altLang="zh-CN" b="0">
              <a:solidFill>
                <a:prstClr val="black"/>
              </a:solidFill>
            </a:endParaRPr>
          </a:p>
        </p:txBody>
      </p:sp>
      <p:sp>
        <p:nvSpPr>
          <p:cNvPr id="433164" name="Text Box 12"/>
          <p:cNvSpPr txBox="1">
            <a:spLocks noChangeArrowheads="1"/>
          </p:cNvSpPr>
          <p:nvPr/>
        </p:nvSpPr>
        <p:spPr bwMode="auto">
          <a:xfrm>
            <a:off x="10064034" y="5052761"/>
            <a:ext cx="594980" cy="5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200">
                <a:solidFill>
                  <a:srgbClr val="FF00FF"/>
                </a:solidFill>
              </a:rPr>
              <a:t>36</a:t>
            </a:r>
            <a:endParaRPr lang="en-US" altLang="zh-CN" b="0">
              <a:solidFill>
                <a:prstClr val="black"/>
              </a:solidFill>
            </a:endParaRPr>
          </a:p>
        </p:txBody>
      </p:sp>
      <p:sp>
        <p:nvSpPr>
          <p:cNvPr id="433165" name="Text Box 13"/>
          <p:cNvSpPr txBox="1">
            <a:spLocks noChangeArrowheads="1"/>
          </p:cNvSpPr>
          <p:nvPr/>
        </p:nvSpPr>
        <p:spPr bwMode="auto">
          <a:xfrm>
            <a:off x="488238" y="5623581"/>
            <a:ext cx="10170855" cy="64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en-US" altLang="zh-CN" sz="3600" b="0">
                <a:solidFill>
                  <a:srgbClr val="A50021"/>
                </a:solidFill>
              </a:rPr>
              <a:t>2       </a:t>
            </a:r>
            <a:r>
              <a:rPr lang="en-US" altLang="zh-CN" sz="3600" b="0" dirty="0">
                <a:solidFill>
                  <a:srgbClr val="A50021"/>
                </a:solidFill>
              </a:rPr>
              <a:t>1      1      1      2      1      </a:t>
            </a:r>
            <a:r>
              <a:rPr lang="en-US" altLang="zh-CN" sz="3600" b="0">
                <a:solidFill>
                  <a:srgbClr val="A50021"/>
                </a:solidFill>
              </a:rPr>
              <a:t>2                 </a:t>
            </a:r>
            <a:r>
              <a:rPr lang="en-US" altLang="zh-CN" sz="3600" b="0" dirty="0">
                <a:solidFill>
                  <a:srgbClr val="A50021"/>
                </a:solidFill>
              </a:rPr>
              <a:t>1               3</a:t>
            </a:r>
            <a:endParaRPr lang="en-US" altLang="zh-CN" sz="3600" b="0" dirty="0">
              <a:solidFill>
                <a:prstClr val="black"/>
              </a:solidFill>
            </a:endParaRPr>
          </a:p>
        </p:txBody>
      </p:sp>
      <p:sp>
        <p:nvSpPr>
          <p:cNvPr id="433168" name="Rectangle 16"/>
          <p:cNvSpPr>
            <a:spLocks noChangeArrowheads="1"/>
          </p:cNvSpPr>
          <p:nvPr/>
        </p:nvSpPr>
        <p:spPr bwMode="auto">
          <a:xfrm>
            <a:off x="1733746" y="3128540"/>
            <a:ext cx="8879416" cy="53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spAutoFit/>
          </a:bodyPr>
          <a:lstStyle/>
          <a:p>
            <a:pPr defTabSz="914209"/>
            <a:r>
              <a:rPr lang="zh-CN" altLang="en-US" sz="2900" dirty="0">
                <a:solidFill>
                  <a:prstClr val="black"/>
                </a:solidFill>
                <a:ea typeface="华文中宋" pitchFamily="2" charset="-122"/>
              </a:rPr>
              <a:t>若采用</a:t>
            </a:r>
            <a:r>
              <a:rPr lang="zh-CN" altLang="en-US" sz="2900" dirty="0">
                <a:solidFill>
                  <a:srgbClr val="FF0000"/>
                </a:solidFill>
                <a:ea typeface="华文中宋" pitchFamily="2" charset="-122"/>
              </a:rPr>
              <a:t>双哈希函数探测法处理冲突</a:t>
            </a:r>
          </a:p>
        </p:txBody>
      </p:sp>
      <p:sp>
        <p:nvSpPr>
          <p:cNvPr id="167951" name="Text Box 17"/>
          <p:cNvSpPr txBox="1">
            <a:spLocks noChangeArrowheads="1"/>
          </p:cNvSpPr>
          <p:nvPr/>
        </p:nvSpPr>
        <p:spPr bwMode="auto">
          <a:xfrm>
            <a:off x="1583282" y="1182699"/>
            <a:ext cx="6847314" cy="1323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lnSpc>
                <a:spcPct val="125000"/>
              </a:lnSpc>
            </a:pPr>
            <a:r>
              <a:rPr lang="zh-CN" altLang="en-US" sz="3200" dirty="0">
                <a:solidFill>
                  <a:prstClr val="black"/>
                </a:solidFill>
                <a:ea typeface="楷体_GB2312" pitchFamily="49" charset="-122"/>
              </a:rPr>
              <a:t>例如</a:t>
            </a:r>
            <a:r>
              <a:rPr lang="en-US" altLang="zh-CN" sz="3200" dirty="0">
                <a:solidFill>
                  <a:prstClr val="black"/>
                </a:solidFill>
                <a:ea typeface="楷体_GB2312" pitchFamily="49" charset="-122"/>
              </a:rPr>
              <a:t>:  </a:t>
            </a:r>
            <a:r>
              <a:rPr lang="zh-CN" altLang="en-US" sz="3200" dirty="0">
                <a:solidFill>
                  <a:prstClr val="black"/>
                </a:solidFill>
                <a:ea typeface="楷体_GB2312" pitchFamily="49" charset="-122"/>
              </a:rPr>
              <a:t>关键字集合 </a:t>
            </a:r>
          </a:p>
          <a:p>
            <a:pPr defTabSz="914209">
              <a:lnSpc>
                <a:spcPct val="125000"/>
              </a:lnSpc>
            </a:pPr>
            <a:r>
              <a:rPr lang="zh-CN" altLang="en-US" sz="3200" dirty="0">
                <a:solidFill>
                  <a:prstClr val="black"/>
                </a:solidFill>
                <a:ea typeface="楷体_GB2312" pitchFamily="49" charset="-122"/>
              </a:rPr>
              <a:t>        </a:t>
            </a:r>
            <a:r>
              <a:rPr lang="en-US" altLang="zh-CN" sz="3200" dirty="0">
                <a:solidFill>
                  <a:prstClr val="black"/>
                </a:solidFill>
                <a:ea typeface="楷体_GB2312" pitchFamily="49" charset="-122"/>
              </a:rPr>
              <a:t>{ 19, 01, 23, 14, 55, 68, 11, 82, 36 }</a:t>
            </a:r>
          </a:p>
        </p:txBody>
      </p:sp>
      <p:sp>
        <p:nvSpPr>
          <p:cNvPr id="433170" name="Text Box 18"/>
          <p:cNvSpPr txBox="1">
            <a:spLocks noChangeArrowheads="1"/>
          </p:cNvSpPr>
          <p:nvPr/>
        </p:nvSpPr>
        <p:spPr bwMode="auto">
          <a:xfrm>
            <a:off x="1587508" y="2563818"/>
            <a:ext cx="7074008" cy="5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689" rIns="91375" bIns="45689">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209"/>
            <a:r>
              <a:rPr lang="zh-CN" altLang="en-US" dirty="0">
                <a:solidFill>
                  <a:prstClr val="black"/>
                </a:solidFill>
                <a:ea typeface="楷体_GB2312" pitchFamily="49" charset="-122"/>
              </a:rPr>
              <a:t>设定哈希函数 </a:t>
            </a:r>
            <a:r>
              <a:rPr lang="en-US" altLang="zh-CN" dirty="0">
                <a:solidFill>
                  <a:prstClr val="black"/>
                </a:solidFill>
                <a:ea typeface="楷体_GB2312" pitchFamily="49" charset="-122"/>
              </a:rPr>
              <a:t>H(key) = </a:t>
            </a:r>
            <a:r>
              <a:rPr lang="en-US" altLang="zh-CN">
                <a:solidFill>
                  <a:prstClr val="black"/>
                </a:solidFill>
                <a:ea typeface="楷体_GB2312" pitchFamily="49" charset="-122"/>
              </a:rPr>
              <a:t>key </a:t>
            </a:r>
            <a:r>
              <a:rPr lang="en-US" altLang="zh-CN" smtClean="0">
                <a:solidFill>
                  <a:prstClr val="black"/>
                </a:solidFill>
                <a:ea typeface="楷体_GB2312" pitchFamily="49" charset="-122"/>
              </a:rPr>
              <a:t>% </a:t>
            </a:r>
            <a:r>
              <a:rPr lang="en-US" altLang="zh-CN" dirty="0">
                <a:solidFill>
                  <a:prstClr val="black"/>
                </a:solidFill>
                <a:ea typeface="楷体_GB2312" pitchFamily="49" charset="-122"/>
              </a:rPr>
              <a:t>11 ( </a:t>
            </a:r>
            <a:r>
              <a:rPr lang="zh-CN" altLang="en-US" dirty="0">
                <a:solidFill>
                  <a:prstClr val="black"/>
                </a:solidFill>
                <a:ea typeface="楷体_GB2312" pitchFamily="49" charset="-122"/>
              </a:rPr>
              <a:t>表长</a:t>
            </a:r>
            <a:r>
              <a:rPr lang="en-US" altLang="zh-CN" dirty="0">
                <a:solidFill>
                  <a:prstClr val="black"/>
                </a:solidFill>
                <a:ea typeface="楷体_GB2312" pitchFamily="49" charset="-122"/>
              </a:rPr>
              <a:t>=11 )</a:t>
            </a:r>
          </a:p>
        </p:txBody>
      </p:sp>
      <p:sp>
        <p:nvSpPr>
          <p:cNvPr id="167953" name="AutoShape 19"/>
          <p:cNvSpPr>
            <a:spLocks noChangeAspect="1" noChangeArrowheads="1" noTextEdit="1"/>
          </p:cNvSpPr>
          <p:nvPr/>
        </p:nvSpPr>
        <p:spPr bwMode="auto">
          <a:xfrm>
            <a:off x="426847" y="4836851"/>
            <a:ext cx="1054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a:solidFill>
                <a:prstClr val="black"/>
              </a:solidFill>
            </a:endParaRPr>
          </a:p>
        </p:txBody>
      </p:sp>
      <p:sp>
        <p:nvSpPr>
          <p:cNvPr id="167954" name="Rectangle 22"/>
          <p:cNvSpPr>
            <a:spLocks noChangeArrowheads="1"/>
          </p:cNvSpPr>
          <p:nvPr/>
        </p:nvSpPr>
        <p:spPr bwMode="auto">
          <a:xfrm>
            <a:off x="418382"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55" name="Line 23"/>
          <p:cNvSpPr>
            <a:spLocks noChangeShapeType="1"/>
          </p:cNvSpPr>
          <p:nvPr/>
        </p:nvSpPr>
        <p:spPr bwMode="auto">
          <a:xfrm>
            <a:off x="418382"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56" name="Line 24"/>
          <p:cNvSpPr>
            <a:spLocks noChangeShapeType="1"/>
          </p:cNvSpPr>
          <p:nvPr/>
        </p:nvSpPr>
        <p:spPr bwMode="auto">
          <a:xfrm>
            <a:off x="418381" y="5046410"/>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57" name="Rectangle 25"/>
          <p:cNvSpPr>
            <a:spLocks noChangeArrowheads="1"/>
          </p:cNvSpPr>
          <p:nvPr/>
        </p:nvSpPr>
        <p:spPr bwMode="auto">
          <a:xfrm>
            <a:off x="418382"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58" name="Line 26"/>
          <p:cNvSpPr>
            <a:spLocks noChangeShapeType="1"/>
          </p:cNvSpPr>
          <p:nvPr/>
        </p:nvSpPr>
        <p:spPr bwMode="auto">
          <a:xfrm>
            <a:off x="418382"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59" name="Line 27"/>
          <p:cNvSpPr>
            <a:spLocks noChangeShapeType="1"/>
          </p:cNvSpPr>
          <p:nvPr/>
        </p:nvSpPr>
        <p:spPr bwMode="auto">
          <a:xfrm>
            <a:off x="418381" y="5046410"/>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60" name="Rectangle 28"/>
          <p:cNvSpPr>
            <a:spLocks noChangeArrowheads="1"/>
          </p:cNvSpPr>
          <p:nvPr/>
        </p:nvSpPr>
        <p:spPr bwMode="auto">
          <a:xfrm>
            <a:off x="426847" y="5046410"/>
            <a:ext cx="954616"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61" name="Line 29"/>
          <p:cNvSpPr>
            <a:spLocks noChangeShapeType="1"/>
          </p:cNvSpPr>
          <p:nvPr/>
        </p:nvSpPr>
        <p:spPr bwMode="auto">
          <a:xfrm>
            <a:off x="426847" y="5046417"/>
            <a:ext cx="95461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62" name="Rectangle 30"/>
          <p:cNvSpPr>
            <a:spLocks noChangeArrowheads="1"/>
          </p:cNvSpPr>
          <p:nvPr/>
        </p:nvSpPr>
        <p:spPr bwMode="auto">
          <a:xfrm>
            <a:off x="1381473"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63" name="Line 31"/>
          <p:cNvSpPr>
            <a:spLocks noChangeShapeType="1"/>
          </p:cNvSpPr>
          <p:nvPr/>
        </p:nvSpPr>
        <p:spPr bwMode="auto">
          <a:xfrm>
            <a:off x="1381473"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64" name="Line 32"/>
          <p:cNvSpPr>
            <a:spLocks noChangeShapeType="1"/>
          </p:cNvSpPr>
          <p:nvPr/>
        </p:nvSpPr>
        <p:spPr bwMode="auto">
          <a:xfrm>
            <a:off x="1381476" y="5046410"/>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65" name="Rectangle 33"/>
          <p:cNvSpPr>
            <a:spLocks noChangeArrowheads="1"/>
          </p:cNvSpPr>
          <p:nvPr/>
        </p:nvSpPr>
        <p:spPr bwMode="auto">
          <a:xfrm>
            <a:off x="1389941" y="5046410"/>
            <a:ext cx="946151"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66" name="Line 34"/>
          <p:cNvSpPr>
            <a:spLocks noChangeShapeType="1"/>
          </p:cNvSpPr>
          <p:nvPr/>
        </p:nvSpPr>
        <p:spPr bwMode="auto">
          <a:xfrm>
            <a:off x="1389941" y="5046417"/>
            <a:ext cx="946151"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67" name="Rectangle 35"/>
          <p:cNvSpPr>
            <a:spLocks noChangeArrowheads="1"/>
          </p:cNvSpPr>
          <p:nvPr/>
        </p:nvSpPr>
        <p:spPr bwMode="auto">
          <a:xfrm>
            <a:off x="2336086" y="5046410"/>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68" name="Line 36"/>
          <p:cNvSpPr>
            <a:spLocks noChangeShapeType="1"/>
          </p:cNvSpPr>
          <p:nvPr/>
        </p:nvSpPr>
        <p:spPr bwMode="auto">
          <a:xfrm>
            <a:off x="2336086" y="5046417"/>
            <a:ext cx="10584"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69" name="Line 37"/>
          <p:cNvSpPr>
            <a:spLocks noChangeShapeType="1"/>
          </p:cNvSpPr>
          <p:nvPr/>
        </p:nvSpPr>
        <p:spPr bwMode="auto">
          <a:xfrm>
            <a:off x="2336081" y="5046410"/>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70" name="Rectangle 38"/>
          <p:cNvSpPr>
            <a:spLocks noChangeArrowheads="1"/>
          </p:cNvSpPr>
          <p:nvPr/>
        </p:nvSpPr>
        <p:spPr bwMode="auto">
          <a:xfrm>
            <a:off x="2346666" y="5046410"/>
            <a:ext cx="946151"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71" name="Line 39"/>
          <p:cNvSpPr>
            <a:spLocks noChangeShapeType="1"/>
          </p:cNvSpPr>
          <p:nvPr/>
        </p:nvSpPr>
        <p:spPr bwMode="auto">
          <a:xfrm>
            <a:off x="2346666" y="5046417"/>
            <a:ext cx="946151"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72" name="Rectangle 40"/>
          <p:cNvSpPr>
            <a:spLocks noChangeArrowheads="1"/>
          </p:cNvSpPr>
          <p:nvPr/>
        </p:nvSpPr>
        <p:spPr bwMode="auto">
          <a:xfrm>
            <a:off x="3292813"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73" name="Line 41"/>
          <p:cNvSpPr>
            <a:spLocks noChangeShapeType="1"/>
          </p:cNvSpPr>
          <p:nvPr/>
        </p:nvSpPr>
        <p:spPr bwMode="auto">
          <a:xfrm>
            <a:off x="3292813"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74" name="Line 42"/>
          <p:cNvSpPr>
            <a:spLocks noChangeShapeType="1"/>
          </p:cNvSpPr>
          <p:nvPr/>
        </p:nvSpPr>
        <p:spPr bwMode="auto">
          <a:xfrm>
            <a:off x="3292818" y="5046410"/>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75" name="Rectangle 43"/>
          <p:cNvSpPr>
            <a:spLocks noChangeArrowheads="1"/>
          </p:cNvSpPr>
          <p:nvPr/>
        </p:nvSpPr>
        <p:spPr bwMode="auto">
          <a:xfrm>
            <a:off x="3301280" y="5046410"/>
            <a:ext cx="946149"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76" name="Line 44"/>
          <p:cNvSpPr>
            <a:spLocks noChangeShapeType="1"/>
          </p:cNvSpPr>
          <p:nvPr/>
        </p:nvSpPr>
        <p:spPr bwMode="auto">
          <a:xfrm>
            <a:off x="3301280" y="5046417"/>
            <a:ext cx="946149"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77" name="Rectangle 45"/>
          <p:cNvSpPr>
            <a:spLocks noChangeArrowheads="1"/>
          </p:cNvSpPr>
          <p:nvPr/>
        </p:nvSpPr>
        <p:spPr bwMode="auto">
          <a:xfrm>
            <a:off x="4247440"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78" name="Line 46"/>
          <p:cNvSpPr>
            <a:spLocks noChangeShapeType="1"/>
          </p:cNvSpPr>
          <p:nvPr/>
        </p:nvSpPr>
        <p:spPr bwMode="auto">
          <a:xfrm>
            <a:off x="4247440"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79" name="Line 47"/>
          <p:cNvSpPr>
            <a:spLocks noChangeShapeType="1"/>
          </p:cNvSpPr>
          <p:nvPr/>
        </p:nvSpPr>
        <p:spPr bwMode="auto">
          <a:xfrm>
            <a:off x="4247441" y="5046410"/>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80" name="Rectangle 48"/>
          <p:cNvSpPr>
            <a:spLocks noChangeArrowheads="1"/>
          </p:cNvSpPr>
          <p:nvPr/>
        </p:nvSpPr>
        <p:spPr bwMode="auto">
          <a:xfrm>
            <a:off x="4255914" y="5046410"/>
            <a:ext cx="95461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81" name="Line 49"/>
          <p:cNvSpPr>
            <a:spLocks noChangeShapeType="1"/>
          </p:cNvSpPr>
          <p:nvPr/>
        </p:nvSpPr>
        <p:spPr bwMode="auto">
          <a:xfrm>
            <a:off x="4255914" y="5046417"/>
            <a:ext cx="95461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82" name="Rectangle 50"/>
          <p:cNvSpPr>
            <a:spLocks noChangeArrowheads="1"/>
          </p:cNvSpPr>
          <p:nvPr/>
        </p:nvSpPr>
        <p:spPr bwMode="auto">
          <a:xfrm>
            <a:off x="5210525"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83" name="Line 51"/>
          <p:cNvSpPr>
            <a:spLocks noChangeShapeType="1"/>
          </p:cNvSpPr>
          <p:nvPr/>
        </p:nvSpPr>
        <p:spPr bwMode="auto">
          <a:xfrm>
            <a:off x="5210525"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84" name="Line 52"/>
          <p:cNvSpPr>
            <a:spLocks noChangeShapeType="1"/>
          </p:cNvSpPr>
          <p:nvPr/>
        </p:nvSpPr>
        <p:spPr bwMode="auto">
          <a:xfrm>
            <a:off x="5210517" y="5046410"/>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85" name="Rectangle 53"/>
          <p:cNvSpPr>
            <a:spLocks noChangeArrowheads="1"/>
          </p:cNvSpPr>
          <p:nvPr/>
        </p:nvSpPr>
        <p:spPr bwMode="auto">
          <a:xfrm>
            <a:off x="5218981" y="5046410"/>
            <a:ext cx="946149"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86" name="Line 54"/>
          <p:cNvSpPr>
            <a:spLocks noChangeShapeType="1"/>
          </p:cNvSpPr>
          <p:nvPr/>
        </p:nvSpPr>
        <p:spPr bwMode="auto">
          <a:xfrm>
            <a:off x="5218981" y="5046417"/>
            <a:ext cx="946149"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87" name="Rectangle 55"/>
          <p:cNvSpPr>
            <a:spLocks noChangeArrowheads="1"/>
          </p:cNvSpPr>
          <p:nvPr/>
        </p:nvSpPr>
        <p:spPr bwMode="auto">
          <a:xfrm>
            <a:off x="6165140" y="5046410"/>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88" name="Line 56"/>
          <p:cNvSpPr>
            <a:spLocks noChangeShapeType="1"/>
          </p:cNvSpPr>
          <p:nvPr/>
        </p:nvSpPr>
        <p:spPr bwMode="auto">
          <a:xfrm>
            <a:off x="6165140" y="5046417"/>
            <a:ext cx="10584"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89" name="Line 57"/>
          <p:cNvSpPr>
            <a:spLocks noChangeShapeType="1"/>
          </p:cNvSpPr>
          <p:nvPr/>
        </p:nvSpPr>
        <p:spPr bwMode="auto">
          <a:xfrm>
            <a:off x="6165140" y="5046410"/>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90" name="Rectangle 58"/>
          <p:cNvSpPr>
            <a:spLocks noChangeArrowheads="1"/>
          </p:cNvSpPr>
          <p:nvPr/>
        </p:nvSpPr>
        <p:spPr bwMode="auto">
          <a:xfrm>
            <a:off x="6175724" y="5046410"/>
            <a:ext cx="946149"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91" name="Line 59"/>
          <p:cNvSpPr>
            <a:spLocks noChangeShapeType="1"/>
          </p:cNvSpPr>
          <p:nvPr/>
        </p:nvSpPr>
        <p:spPr bwMode="auto">
          <a:xfrm>
            <a:off x="6175724" y="5046417"/>
            <a:ext cx="946149"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92" name="Rectangle 60"/>
          <p:cNvSpPr>
            <a:spLocks noChangeArrowheads="1"/>
          </p:cNvSpPr>
          <p:nvPr/>
        </p:nvSpPr>
        <p:spPr bwMode="auto">
          <a:xfrm>
            <a:off x="7121873"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93" name="Line 61"/>
          <p:cNvSpPr>
            <a:spLocks noChangeShapeType="1"/>
          </p:cNvSpPr>
          <p:nvPr/>
        </p:nvSpPr>
        <p:spPr bwMode="auto">
          <a:xfrm>
            <a:off x="7121873"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94" name="Line 62"/>
          <p:cNvSpPr>
            <a:spLocks noChangeShapeType="1"/>
          </p:cNvSpPr>
          <p:nvPr/>
        </p:nvSpPr>
        <p:spPr bwMode="auto">
          <a:xfrm>
            <a:off x="7121874" y="5046410"/>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95" name="Rectangle 63"/>
          <p:cNvSpPr>
            <a:spLocks noChangeArrowheads="1"/>
          </p:cNvSpPr>
          <p:nvPr/>
        </p:nvSpPr>
        <p:spPr bwMode="auto">
          <a:xfrm>
            <a:off x="7130341" y="5046410"/>
            <a:ext cx="946151"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96" name="Line 64"/>
          <p:cNvSpPr>
            <a:spLocks noChangeShapeType="1"/>
          </p:cNvSpPr>
          <p:nvPr/>
        </p:nvSpPr>
        <p:spPr bwMode="auto">
          <a:xfrm>
            <a:off x="7130341" y="5046417"/>
            <a:ext cx="946151"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97" name="Rectangle 65"/>
          <p:cNvSpPr>
            <a:spLocks noChangeArrowheads="1"/>
          </p:cNvSpPr>
          <p:nvPr/>
        </p:nvSpPr>
        <p:spPr bwMode="auto">
          <a:xfrm>
            <a:off x="8076480"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7998" name="Line 66"/>
          <p:cNvSpPr>
            <a:spLocks noChangeShapeType="1"/>
          </p:cNvSpPr>
          <p:nvPr/>
        </p:nvSpPr>
        <p:spPr bwMode="auto">
          <a:xfrm>
            <a:off x="8076480"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7999" name="Line 67"/>
          <p:cNvSpPr>
            <a:spLocks noChangeShapeType="1"/>
          </p:cNvSpPr>
          <p:nvPr/>
        </p:nvSpPr>
        <p:spPr bwMode="auto">
          <a:xfrm>
            <a:off x="8076481" y="5046410"/>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00" name="Rectangle 68"/>
          <p:cNvSpPr>
            <a:spLocks noChangeArrowheads="1"/>
          </p:cNvSpPr>
          <p:nvPr/>
        </p:nvSpPr>
        <p:spPr bwMode="auto">
          <a:xfrm>
            <a:off x="8084947" y="5046410"/>
            <a:ext cx="954616"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01" name="Line 69"/>
          <p:cNvSpPr>
            <a:spLocks noChangeShapeType="1"/>
          </p:cNvSpPr>
          <p:nvPr/>
        </p:nvSpPr>
        <p:spPr bwMode="auto">
          <a:xfrm>
            <a:off x="8084947" y="5046417"/>
            <a:ext cx="95461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02" name="Rectangle 70"/>
          <p:cNvSpPr>
            <a:spLocks noChangeArrowheads="1"/>
          </p:cNvSpPr>
          <p:nvPr/>
        </p:nvSpPr>
        <p:spPr bwMode="auto">
          <a:xfrm>
            <a:off x="9039563" y="5046410"/>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03" name="Line 71"/>
          <p:cNvSpPr>
            <a:spLocks noChangeShapeType="1"/>
          </p:cNvSpPr>
          <p:nvPr/>
        </p:nvSpPr>
        <p:spPr bwMode="auto">
          <a:xfrm>
            <a:off x="9039563" y="5046417"/>
            <a:ext cx="846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04" name="Line 72"/>
          <p:cNvSpPr>
            <a:spLocks noChangeShapeType="1"/>
          </p:cNvSpPr>
          <p:nvPr/>
        </p:nvSpPr>
        <p:spPr bwMode="auto">
          <a:xfrm>
            <a:off x="9039576" y="5046410"/>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05" name="Rectangle 73"/>
          <p:cNvSpPr>
            <a:spLocks noChangeArrowheads="1"/>
          </p:cNvSpPr>
          <p:nvPr/>
        </p:nvSpPr>
        <p:spPr bwMode="auto">
          <a:xfrm>
            <a:off x="9048044" y="5046410"/>
            <a:ext cx="946151"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06" name="Line 74"/>
          <p:cNvSpPr>
            <a:spLocks noChangeShapeType="1"/>
          </p:cNvSpPr>
          <p:nvPr/>
        </p:nvSpPr>
        <p:spPr bwMode="auto">
          <a:xfrm>
            <a:off x="9048044" y="5046417"/>
            <a:ext cx="946151"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07" name="Rectangle 75"/>
          <p:cNvSpPr>
            <a:spLocks noChangeArrowheads="1"/>
          </p:cNvSpPr>
          <p:nvPr/>
        </p:nvSpPr>
        <p:spPr bwMode="auto">
          <a:xfrm>
            <a:off x="9994186" y="5046410"/>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08" name="Line 76"/>
          <p:cNvSpPr>
            <a:spLocks noChangeShapeType="1"/>
          </p:cNvSpPr>
          <p:nvPr/>
        </p:nvSpPr>
        <p:spPr bwMode="auto">
          <a:xfrm>
            <a:off x="9994186" y="5046417"/>
            <a:ext cx="10584"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09" name="Line 77"/>
          <p:cNvSpPr>
            <a:spLocks noChangeShapeType="1"/>
          </p:cNvSpPr>
          <p:nvPr/>
        </p:nvSpPr>
        <p:spPr bwMode="auto">
          <a:xfrm>
            <a:off x="9994184" y="5046410"/>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10" name="Rectangle 78"/>
          <p:cNvSpPr>
            <a:spLocks noChangeArrowheads="1"/>
          </p:cNvSpPr>
          <p:nvPr/>
        </p:nvSpPr>
        <p:spPr bwMode="auto">
          <a:xfrm>
            <a:off x="10004776" y="5046410"/>
            <a:ext cx="94403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11" name="Line 79"/>
          <p:cNvSpPr>
            <a:spLocks noChangeShapeType="1"/>
          </p:cNvSpPr>
          <p:nvPr/>
        </p:nvSpPr>
        <p:spPr bwMode="auto">
          <a:xfrm>
            <a:off x="10004776" y="5046417"/>
            <a:ext cx="94403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12" name="Rectangle 80"/>
          <p:cNvSpPr>
            <a:spLocks noChangeArrowheads="1"/>
          </p:cNvSpPr>
          <p:nvPr/>
        </p:nvSpPr>
        <p:spPr bwMode="auto">
          <a:xfrm>
            <a:off x="10948807" y="5046410"/>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13" name="Line 81"/>
          <p:cNvSpPr>
            <a:spLocks noChangeShapeType="1"/>
          </p:cNvSpPr>
          <p:nvPr/>
        </p:nvSpPr>
        <p:spPr bwMode="auto">
          <a:xfrm>
            <a:off x="10948807" y="5046417"/>
            <a:ext cx="10584"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14" name="Line 82"/>
          <p:cNvSpPr>
            <a:spLocks noChangeShapeType="1"/>
          </p:cNvSpPr>
          <p:nvPr/>
        </p:nvSpPr>
        <p:spPr bwMode="auto">
          <a:xfrm>
            <a:off x="10948807" y="5046410"/>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15" name="Rectangle 83"/>
          <p:cNvSpPr>
            <a:spLocks noChangeArrowheads="1"/>
          </p:cNvSpPr>
          <p:nvPr/>
        </p:nvSpPr>
        <p:spPr bwMode="auto">
          <a:xfrm>
            <a:off x="10948807" y="5046410"/>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16" name="Line 84"/>
          <p:cNvSpPr>
            <a:spLocks noChangeShapeType="1"/>
          </p:cNvSpPr>
          <p:nvPr/>
        </p:nvSpPr>
        <p:spPr bwMode="auto">
          <a:xfrm>
            <a:off x="10948807" y="5046417"/>
            <a:ext cx="10584"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17" name="Line 85"/>
          <p:cNvSpPr>
            <a:spLocks noChangeShapeType="1"/>
          </p:cNvSpPr>
          <p:nvPr/>
        </p:nvSpPr>
        <p:spPr bwMode="auto">
          <a:xfrm>
            <a:off x="10948807" y="5046410"/>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18" name="Rectangle 86"/>
          <p:cNvSpPr>
            <a:spLocks noChangeArrowheads="1"/>
          </p:cNvSpPr>
          <p:nvPr/>
        </p:nvSpPr>
        <p:spPr bwMode="auto">
          <a:xfrm>
            <a:off x="418382" y="5052760"/>
            <a:ext cx="8467"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19" name="Rectangle 88"/>
          <p:cNvSpPr>
            <a:spLocks noChangeArrowheads="1"/>
          </p:cNvSpPr>
          <p:nvPr/>
        </p:nvSpPr>
        <p:spPr bwMode="auto">
          <a:xfrm>
            <a:off x="418382"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20" name="Line 89"/>
          <p:cNvSpPr>
            <a:spLocks noChangeShapeType="1"/>
          </p:cNvSpPr>
          <p:nvPr/>
        </p:nvSpPr>
        <p:spPr bwMode="auto">
          <a:xfrm>
            <a:off x="418382"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21" name="Line 90"/>
          <p:cNvSpPr>
            <a:spLocks noChangeShapeType="1"/>
          </p:cNvSpPr>
          <p:nvPr/>
        </p:nvSpPr>
        <p:spPr bwMode="auto">
          <a:xfrm>
            <a:off x="418381" y="5552829"/>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22" name="Rectangle 91"/>
          <p:cNvSpPr>
            <a:spLocks noChangeArrowheads="1"/>
          </p:cNvSpPr>
          <p:nvPr/>
        </p:nvSpPr>
        <p:spPr bwMode="auto">
          <a:xfrm>
            <a:off x="418382"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23" name="Line 92"/>
          <p:cNvSpPr>
            <a:spLocks noChangeShapeType="1"/>
          </p:cNvSpPr>
          <p:nvPr/>
        </p:nvSpPr>
        <p:spPr bwMode="auto">
          <a:xfrm>
            <a:off x="418382"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24" name="Line 93"/>
          <p:cNvSpPr>
            <a:spLocks noChangeShapeType="1"/>
          </p:cNvSpPr>
          <p:nvPr/>
        </p:nvSpPr>
        <p:spPr bwMode="auto">
          <a:xfrm>
            <a:off x="418381" y="5552829"/>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25" name="Rectangle 94"/>
          <p:cNvSpPr>
            <a:spLocks noChangeArrowheads="1"/>
          </p:cNvSpPr>
          <p:nvPr/>
        </p:nvSpPr>
        <p:spPr bwMode="auto">
          <a:xfrm>
            <a:off x="426847" y="5552829"/>
            <a:ext cx="954616"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26" name="Line 95"/>
          <p:cNvSpPr>
            <a:spLocks noChangeShapeType="1"/>
          </p:cNvSpPr>
          <p:nvPr/>
        </p:nvSpPr>
        <p:spPr bwMode="auto">
          <a:xfrm>
            <a:off x="426847" y="5552816"/>
            <a:ext cx="95461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27" name="Rectangle 96"/>
          <p:cNvSpPr>
            <a:spLocks noChangeArrowheads="1"/>
          </p:cNvSpPr>
          <p:nvPr/>
        </p:nvSpPr>
        <p:spPr bwMode="auto">
          <a:xfrm>
            <a:off x="1381473" y="5052760"/>
            <a:ext cx="8467"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28" name="Rectangle 98"/>
          <p:cNvSpPr>
            <a:spLocks noChangeArrowheads="1"/>
          </p:cNvSpPr>
          <p:nvPr/>
        </p:nvSpPr>
        <p:spPr bwMode="auto">
          <a:xfrm>
            <a:off x="1381473"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29" name="Line 99"/>
          <p:cNvSpPr>
            <a:spLocks noChangeShapeType="1"/>
          </p:cNvSpPr>
          <p:nvPr/>
        </p:nvSpPr>
        <p:spPr bwMode="auto">
          <a:xfrm>
            <a:off x="1381473"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30" name="Line 100"/>
          <p:cNvSpPr>
            <a:spLocks noChangeShapeType="1"/>
          </p:cNvSpPr>
          <p:nvPr/>
        </p:nvSpPr>
        <p:spPr bwMode="auto">
          <a:xfrm>
            <a:off x="1381476" y="5552829"/>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31" name="Rectangle 101"/>
          <p:cNvSpPr>
            <a:spLocks noChangeArrowheads="1"/>
          </p:cNvSpPr>
          <p:nvPr/>
        </p:nvSpPr>
        <p:spPr bwMode="auto">
          <a:xfrm>
            <a:off x="1389941" y="5552829"/>
            <a:ext cx="946151"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32" name="Line 102"/>
          <p:cNvSpPr>
            <a:spLocks noChangeShapeType="1"/>
          </p:cNvSpPr>
          <p:nvPr/>
        </p:nvSpPr>
        <p:spPr bwMode="auto">
          <a:xfrm>
            <a:off x="1428040" y="5552816"/>
            <a:ext cx="946151"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33" name="Rectangle 103"/>
          <p:cNvSpPr>
            <a:spLocks noChangeArrowheads="1"/>
          </p:cNvSpPr>
          <p:nvPr/>
        </p:nvSpPr>
        <p:spPr bwMode="auto">
          <a:xfrm>
            <a:off x="2336086" y="5052760"/>
            <a:ext cx="10584"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34" name="Rectangle 105"/>
          <p:cNvSpPr>
            <a:spLocks noChangeArrowheads="1"/>
          </p:cNvSpPr>
          <p:nvPr/>
        </p:nvSpPr>
        <p:spPr bwMode="auto">
          <a:xfrm>
            <a:off x="2336086" y="5552829"/>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35" name="Line 106"/>
          <p:cNvSpPr>
            <a:spLocks noChangeShapeType="1"/>
          </p:cNvSpPr>
          <p:nvPr/>
        </p:nvSpPr>
        <p:spPr bwMode="auto">
          <a:xfrm>
            <a:off x="2336086" y="5552816"/>
            <a:ext cx="10584"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36" name="Line 107"/>
          <p:cNvSpPr>
            <a:spLocks noChangeShapeType="1"/>
          </p:cNvSpPr>
          <p:nvPr/>
        </p:nvSpPr>
        <p:spPr bwMode="auto">
          <a:xfrm>
            <a:off x="2336081" y="5552829"/>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37" name="Rectangle 108"/>
          <p:cNvSpPr>
            <a:spLocks noChangeArrowheads="1"/>
          </p:cNvSpPr>
          <p:nvPr/>
        </p:nvSpPr>
        <p:spPr bwMode="auto">
          <a:xfrm>
            <a:off x="2346666" y="5552829"/>
            <a:ext cx="946151"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38" name="Line 109"/>
          <p:cNvSpPr>
            <a:spLocks noChangeShapeType="1"/>
          </p:cNvSpPr>
          <p:nvPr/>
        </p:nvSpPr>
        <p:spPr bwMode="auto">
          <a:xfrm>
            <a:off x="2346666" y="5557591"/>
            <a:ext cx="946151"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39" name="Rectangle 110"/>
          <p:cNvSpPr>
            <a:spLocks noChangeArrowheads="1"/>
          </p:cNvSpPr>
          <p:nvPr/>
        </p:nvSpPr>
        <p:spPr bwMode="auto">
          <a:xfrm>
            <a:off x="3292813" y="5052760"/>
            <a:ext cx="8467"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40" name="Rectangle 112"/>
          <p:cNvSpPr>
            <a:spLocks noChangeArrowheads="1"/>
          </p:cNvSpPr>
          <p:nvPr/>
        </p:nvSpPr>
        <p:spPr bwMode="auto">
          <a:xfrm>
            <a:off x="3292813"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41" name="Line 113"/>
          <p:cNvSpPr>
            <a:spLocks noChangeShapeType="1"/>
          </p:cNvSpPr>
          <p:nvPr/>
        </p:nvSpPr>
        <p:spPr bwMode="auto">
          <a:xfrm>
            <a:off x="3292813"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42" name="Line 114"/>
          <p:cNvSpPr>
            <a:spLocks noChangeShapeType="1"/>
          </p:cNvSpPr>
          <p:nvPr/>
        </p:nvSpPr>
        <p:spPr bwMode="auto">
          <a:xfrm>
            <a:off x="3292818" y="5552829"/>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43" name="Rectangle 115"/>
          <p:cNvSpPr>
            <a:spLocks noChangeArrowheads="1"/>
          </p:cNvSpPr>
          <p:nvPr/>
        </p:nvSpPr>
        <p:spPr bwMode="auto">
          <a:xfrm>
            <a:off x="3301280" y="5552829"/>
            <a:ext cx="946149"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44" name="Line 116"/>
          <p:cNvSpPr>
            <a:spLocks noChangeShapeType="1"/>
          </p:cNvSpPr>
          <p:nvPr/>
        </p:nvSpPr>
        <p:spPr bwMode="auto">
          <a:xfrm>
            <a:off x="3301280" y="5552816"/>
            <a:ext cx="946149"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45" name="Rectangle 117"/>
          <p:cNvSpPr>
            <a:spLocks noChangeArrowheads="1"/>
          </p:cNvSpPr>
          <p:nvPr/>
        </p:nvSpPr>
        <p:spPr bwMode="auto">
          <a:xfrm>
            <a:off x="4247440" y="5052760"/>
            <a:ext cx="8467"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46" name="Rectangle 119"/>
          <p:cNvSpPr>
            <a:spLocks noChangeArrowheads="1"/>
          </p:cNvSpPr>
          <p:nvPr/>
        </p:nvSpPr>
        <p:spPr bwMode="auto">
          <a:xfrm>
            <a:off x="4247440"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47" name="Line 120"/>
          <p:cNvSpPr>
            <a:spLocks noChangeShapeType="1"/>
          </p:cNvSpPr>
          <p:nvPr/>
        </p:nvSpPr>
        <p:spPr bwMode="auto">
          <a:xfrm>
            <a:off x="4247440"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48" name="Line 121"/>
          <p:cNvSpPr>
            <a:spLocks noChangeShapeType="1"/>
          </p:cNvSpPr>
          <p:nvPr/>
        </p:nvSpPr>
        <p:spPr bwMode="auto">
          <a:xfrm>
            <a:off x="4247441" y="5552829"/>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49" name="Rectangle 122"/>
          <p:cNvSpPr>
            <a:spLocks noChangeArrowheads="1"/>
          </p:cNvSpPr>
          <p:nvPr/>
        </p:nvSpPr>
        <p:spPr bwMode="auto">
          <a:xfrm>
            <a:off x="4255914" y="5552829"/>
            <a:ext cx="95461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50" name="Line 123"/>
          <p:cNvSpPr>
            <a:spLocks noChangeShapeType="1"/>
          </p:cNvSpPr>
          <p:nvPr/>
        </p:nvSpPr>
        <p:spPr bwMode="auto">
          <a:xfrm>
            <a:off x="4255914" y="5552816"/>
            <a:ext cx="95461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51" name="Rectangle 124"/>
          <p:cNvSpPr>
            <a:spLocks noChangeArrowheads="1"/>
          </p:cNvSpPr>
          <p:nvPr/>
        </p:nvSpPr>
        <p:spPr bwMode="auto">
          <a:xfrm>
            <a:off x="5210525" y="5052760"/>
            <a:ext cx="8467"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52" name="Rectangle 126"/>
          <p:cNvSpPr>
            <a:spLocks noChangeArrowheads="1"/>
          </p:cNvSpPr>
          <p:nvPr/>
        </p:nvSpPr>
        <p:spPr bwMode="auto">
          <a:xfrm>
            <a:off x="5210525"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53" name="Line 127"/>
          <p:cNvSpPr>
            <a:spLocks noChangeShapeType="1"/>
          </p:cNvSpPr>
          <p:nvPr/>
        </p:nvSpPr>
        <p:spPr bwMode="auto">
          <a:xfrm>
            <a:off x="5210525"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54" name="Line 128"/>
          <p:cNvSpPr>
            <a:spLocks noChangeShapeType="1"/>
          </p:cNvSpPr>
          <p:nvPr/>
        </p:nvSpPr>
        <p:spPr bwMode="auto">
          <a:xfrm>
            <a:off x="5210517" y="5552829"/>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55" name="Rectangle 129"/>
          <p:cNvSpPr>
            <a:spLocks noChangeArrowheads="1"/>
          </p:cNvSpPr>
          <p:nvPr/>
        </p:nvSpPr>
        <p:spPr bwMode="auto">
          <a:xfrm>
            <a:off x="5218981" y="5552829"/>
            <a:ext cx="946149"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56" name="Line 130"/>
          <p:cNvSpPr>
            <a:spLocks noChangeShapeType="1"/>
          </p:cNvSpPr>
          <p:nvPr/>
        </p:nvSpPr>
        <p:spPr bwMode="auto">
          <a:xfrm>
            <a:off x="5218981" y="5552816"/>
            <a:ext cx="946149"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57" name="Rectangle 131"/>
          <p:cNvSpPr>
            <a:spLocks noChangeArrowheads="1"/>
          </p:cNvSpPr>
          <p:nvPr/>
        </p:nvSpPr>
        <p:spPr bwMode="auto">
          <a:xfrm>
            <a:off x="6165140" y="5052760"/>
            <a:ext cx="10584"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58" name="Rectangle 133"/>
          <p:cNvSpPr>
            <a:spLocks noChangeArrowheads="1"/>
          </p:cNvSpPr>
          <p:nvPr/>
        </p:nvSpPr>
        <p:spPr bwMode="auto">
          <a:xfrm>
            <a:off x="6165140" y="5552829"/>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59" name="Line 134"/>
          <p:cNvSpPr>
            <a:spLocks noChangeShapeType="1"/>
          </p:cNvSpPr>
          <p:nvPr/>
        </p:nvSpPr>
        <p:spPr bwMode="auto">
          <a:xfrm>
            <a:off x="6165140" y="5552816"/>
            <a:ext cx="10584"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60" name="Line 135"/>
          <p:cNvSpPr>
            <a:spLocks noChangeShapeType="1"/>
          </p:cNvSpPr>
          <p:nvPr/>
        </p:nvSpPr>
        <p:spPr bwMode="auto">
          <a:xfrm>
            <a:off x="6165140" y="5552829"/>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61" name="Rectangle 136"/>
          <p:cNvSpPr>
            <a:spLocks noChangeArrowheads="1"/>
          </p:cNvSpPr>
          <p:nvPr/>
        </p:nvSpPr>
        <p:spPr bwMode="auto">
          <a:xfrm>
            <a:off x="6175724" y="5552829"/>
            <a:ext cx="946149"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62" name="Line 137"/>
          <p:cNvSpPr>
            <a:spLocks noChangeShapeType="1"/>
          </p:cNvSpPr>
          <p:nvPr/>
        </p:nvSpPr>
        <p:spPr bwMode="auto">
          <a:xfrm>
            <a:off x="6175724" y="5552816"/>
            <a:ext cx="946149"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63" name="Rectangle 138"/>
          <p:cNvSpPr>
            <a:spLocks noChangeArrowheads="1"/>
          </p:cNvSpPr>
          <p:nvPr/>
        </p:nvSpPr>
        <p:spPr bwMode="auto">
          <a:xfrm>
            <a:off x="7121873" y="5052760"/>
            <a:ext cx="8467"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64" name="Rectangle 140"/>
          <p:cNvSpPr>
            <a:spLocks noChangeArrowheads="1"/>
          </p:cNvSpPr>
          <p:nvPr/>
        </p:nvSpPr>
        <p:spPr bwMode="auto">
          <a:xfrm>
            <a:off x="7121873"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65" name="Line 141"/>
          <p:cNvSpPr>
            <a:spLocks noChangeShapeType="1"/>
          </p:cNvSpPr>
          <p:nvPr/>
        </p:nvSpPr>
        <p:spPr bwMode="auto">
          <a:xfrm>
            <a:off x="7121873"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66" name="Line 142"/>
          <p:cNvSpPr>
            <a:spLocks noChangeShapeType="1"/>
          </p:cNvSpPr>
          <p:nvPr/>
        </p:nvSpPr>
        <p:spPr bwMode="auto">
          <a:xfrm>
            <a:off x="7121874" y="5552829"/>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67" name="Rectangle 143"/>
          <p:cNvSpPr>
            <a:spLocks noChangeArrowheads="1"/>
          </p:cNvSpPr>
          <p:nvPr/>
        </p:nvSpPr>
        <p:spPr bwMode="auto">
          <a:xfrm>
            <a:off x="7130341" y="5552829"/>
            <a:ext cx="946151"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68" name="Rectangle 145"/>
          <p:cNvSpPr>
            <a:spLocks noChangeArrowheads="1"/>
          </p:cNvSpPr>
          <p:nvPr/>
        </p:nvSpPr>
        <p:spPr bwMode="auto">
          <a:xfrm>
            <a:off x="8076480" y="5052760"/>
            <a:ext cx="8467"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69" name="Rectangle 147"/>
          <p:cNvSpPr>
            <a:spLocks noChangeArrowheads="1"/>
          </p:cNvSpPr>
          <p:nvPr/>
        </p:nvSpPr>
        <p:spPr bwMode="auto">
          <a:xfrm>
            <a:off x="8076480"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70" name="Line 148"/>
          <p:cNvSpPr>
            <a:spLocks noChangeShapeType="1"/>
          </p:cNvSpPr>
          <p:nvPr/>
        </p:nvSpPr>
        <p:spPr bwMode="auto">
          <a:xfrm>
            <a:off x="8076480"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71" name="Line 149"/>
          <p:cNvSpPr>
            <a:spLocks noChangeShapeType="1"/>
          </p:cNvSpPr>
          <p:nvPr/>
        </p:nvSpPr>
        <p:spPr bwMode="auto">
          <a:xfrm>
            <a:off x="8076481" y="5552829"/>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72" name="Rectangle 150"/>
          <p:cNvSpPr>
            <a:spLocks noChangeArrowheads="1"/>
          </p:cNvSpPr>
          <p:nvPr/>
        </p:nvSpPr>
        <p:spPr bwMode="auto">
          <a:xfrm>
            <a:off x="8084947" y="5552829"/>
            <a:ext cx="954616"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73" name="Line 151"/>
          <p:cNvSpPr>
            <a:spLocks noChangeShapeType="1"/>
          </p:cNvSpPr>
          <p:nvPr/>
        </p:nvSpPr>
        <p:spPr bwMode="auto">
          <a:xfrm>
            <a:off x="8084947" y="5552816"/>
            <a:ext cx="95461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74" name="Rectangle 152"/>
          <p:cNvSpPr>
            <a:spLocks noChangeArrowheads="1"/>
          </p:cNvSpPr>
          <p:nvPr/>
        </p:nvSpPr>
        <p:spPr bwMode="auto">
          <a:xfrm>
            <a:off x="9039563" y="5052760"/>
            <a:ext cx="8467"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75" name="Rectangle 154"/>
          <p:cNvSpPr>
            <a:spLocks noChangeArrowheads="1"/>
          </p:cNvSpPr>
          <p:nvPr/>
        </p:nvSpPr>
        <p:spPr bwMode="auto">
          <a:xfrm>
            <a:off x="9039563" y="5552829"/>
            <a:ext cx="846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76" name="Line 155"/>
          <p:cNvSpPr>
            <a:spLocks noChangeShapeType="1"/>
          </p:cNvSpPr>
          <p:nvPr/>
        </p:nvSpPr>
        <p:spPr bwMode="auto">
          <a:xfrm>
            <a:off x="9039563" y="5552816"/>
            <a:ext cx="846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77" name="Line 156"/>
          <p:cNvSpPr>
            <a:spLocks noChangeShapeType="1"/>
          </p:cNvSpPr>
          <p:nvPr/>
        </p:nvSpPr>
        <p:spPr bwMode="auto">
          <a:xfrm>
            <a:off x="9039576" y="5552829"/>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78" name="Rectangle 157"/>
          <p:cNvSpPr>
            <a:spLocks noChangeArrowheads="1"/>
          </p:cNvSpPr>
          <p:nvPr/>
        </p:nvSpPr>
        <p:spPr bwMode="auto">
          <a:xfrm>
            <a:off x="9048044" y="5552829"/>
            <a:ext cx="946151"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79" name="Line 158"/>
          <p:cNvSpPr>
            <a:spLocks noChangeShapeType="1"/>
          </p:cNvSpPr>
          <p:nvPr/>
        </p:nvSpPr>
        <p:spPr bwMode="auto">
          <a:xfrm>
            <a:off x="9048044" y="5552816"/>
            <a:ext cx="946151"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80" name="Rectangle 159"/>
          <p:cNvSpPr>
            <a:spLocks noChangeArrowheads="1"/>
          </p:cNvSpPr>
          <p:nvPr/>
        </p:nvSpPr>
        <p:spPr bwMode="auto">
          <a:xfrm>
            <a:off x="9994186" y="5052760"/>
            <a:ext cx="10584"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81" name="Rectangle 161"/>
          <p:cNvSpPr>
            <a:spLocks noChangeArrowheads="1"/>
          </p:cNvSpPr>
          <p:nvPr/>
        </p:nvSpPr>
        <p:spPr bwMode="auto">
          <a:xfrm>
            <a:off x="9994186" y="5552829"/>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82" name="Line 162"/>
          <p:cNvSpPr>
            <a:spLocks noChangeShapeType="1"/>
          </p:cNvSpPr>
          <p:nvPr/>
        </p:nvSpPr>
        <p:spPr bwMode="auto">
          <a:xfrm>
            <a:off x="9994186" y="5552816"/>
            <a:ext cx="10584"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83" name="Line 163"/>
          <p:cNvSpPr>
            <a:spLocks noChangeShapeType="1"/>
          </p:cNvSpPr>
          <p:nvPr/>
        </p:nvSpPr>
        <p:spPr bwMode="auto">
          <a:xfrm>
            <a:off x="9994184" y="5552829"/>
            <a:ext cx="2116"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84" name="Rectangle 164"/>
          <p:cNvSpPr>
            <a:spLocks noChangeArrowheads="1"/>
          </p:cNvSpPr>
          <p:nvPr/>
        </p:nvSpPr>
        <p:spPr bwMode="auto">
          <a:xfrm>
            <a:off x="10004776" y="5552829"/>
            <a:ext cx="94403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grpSp>
        <p:nvGrpSpPr>
          <p:cNvPr id="2" name="Group 176"/>
          <p:cNvGrpSpPr>
            <a:grpSpLocks/>
          </p:cNvGrpSpPr>
          <p:nvPr/>
        </p:nvGrpSpPr>
        <p:grpSpPr bwMode="auto">
          <a:xfrm>
            <a:off x="426847" y="4725744"/>
            <a:ext cx="10720918" cy="833437"/>
            <a:chOff x="295" y="2770"/>
            <a:chExt cx="5065" cy="525"/>
          </a:xfrm>
        </p:grpSpPr>
        <p:sp>
          <p:nvSpPr>
            <p:cNvPr id="168095" name="Line 144"/>
            <p:cNvSpPr>
              <a:spLocks noChangeShapeType="1"/>
            </p:cNvSpPr>
            <p:nvPr/>
          </p:nvSpPr>
          <p:spPr bwMode="auto">
            <a:xfrm>
              <a:off x="3456" y="3294"/>
              <a:ext cx="4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grpSp>
          <p:nvGrpSpPr>
            <p:cNvPr id="168096" name="Group 175"/>
            <p:cNvGrpSpPr>
              <a:grpSpLocks/>
            </p:cNvGrpSpPr>
            <p:nvPr/>
          </p:nvGrpSpPr>
          <p:grpSpPr bwMode="auto">
            <a:xfrm>
              <a:off x="295" y="2770"/>
              <a:ext cx="5065" cy="522"/>
              <a:chOff x="301" y="2773"/>
              <a:chExt cx="5065" cy="522"/>
            </a:xfrm>
          </p:grpSpPr>
          <p:grpSp>
            <p:nvGrpSpPr>
              <p:cNvPr id="168097" name="Group 174"/>
              <p:cNvGrpSpPr>
                <a:grpSpLocks/>
              </p:cNvGrpSpPr>
              <p:nvPr/>
            </p:nvGrpSpPr>
            <p:grpSpPr bwMode="auto">
              <a:xfrm>
                <a:off x="301" y="2773"/>
                <a:ext cx="5065" cy="521"/>
                <a:chOff x="291" y="2770"/>
                <a:chExt cx="5065" cy="521"/>
              </a:xfrm>
            </p:grpSpPr>
            <p:sp>
              <p:nvSpPr>
                <p:cNvPr id="168099" name="Rectangle 21"/>
                <p:cNvSpPr>
                  <a:spLocks noChangeArrowheads="1"/>
                </p:cNvSpPr>
                <p:nvPr/>
              </p:nvSpPr>
              <p:spPr bwMode="auto">
                <a:xfrm>
                  <a:off x="382" y="2770"/>
                  <a:ext cx="49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914209"/>
                  <a:r>
                    <a:rPr lang="en-US" altLang="zh-CN" sz="1500" dirty="0">
                      <a:solidFill>
                        <a:srgbClr val="000000"/>
                      </a:solidFill>
                    </a:rPr>
                    <a:t>  </a:t>
                  </a:r>
                  <a:r>
                    <a:rPr lang="en-US" altLang="zh-CN" sz="2000" dirty="0">
                      <a:solidFill>
                        <a:srgbClr val="000000"/>
                      </a:solidFill>
                    </a:rPr>
                    <a:t>0        1            </a:t>
                  </a:r>
                  <a:r>
                    <a:rPr lang="en-US" altLang="zh-CN" sz="2000">
                      <a:solidFill>
                        <a:srgbClr val="000000"/>
                      </a:solidFill>
                    </a:rPr>
                    <a:t>2        3         4         </a:t>
                  </a:r>
                  <a:r>
                    <a:rPr lang="en-US" altLang="zh-CN" sz="2000" dirty="0">
                      <a:solidFill>
                        <a:srgbClr val="000000"/>
                      </a:solidFill>
                    </a:rPr>
                    <a:t>5        6          </a:t>
                  </a:r>
                  <a:r>
                    <a:rPr lang="en-US" altLang="zh-CN" sz="2000">
                      <a:solidFill>
                        <a:srgbClr val="000000"/>
                      </a:solidFill>
                    </a:rPr>
                    <a:t>7        8         9       </a:t>
                  </a:r>
                  <a:r>
                    <a:rPr lang="en-US" altLang="zh-CN" sz="2000" dirty="0">
                      <a:solidFill>
                        <a:srgbClr val="000000"/>
                      </a:solidFill>
                    </a:rPr>
                    <a:t>10</a:t>
                  </a:r>
                  <a:endParaRPr lang="en-US" altLang="zh-CN" sz="2000" dirty="0">
                    <a:solidFill>
                      <a:prstClr val="black"/>
                    </a:solidFill>
                  </a:endParaRPr>
                </a:p>
              </p:txBody>
            </p:sp>
            <p:sp>
              <p:nvSpPr>
                <p:cNvPr id="168100" name="Line 87"/>
                <p:cNvSpPr>
                  <a:spLocks noChangeShapeType="1"/>
                </p:cNvSpPr>
                <p:nvPr/>
              </p:nvSpPr>
              <p:spPr bwMode="auto">
                <a:xfrm>
                  <a:off x="291"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1" name="Line 97"/>
                <p:cNvSpPr>
                  <a:spLocks noChangeShapeType="1"/>
                </p:cNvSpPr>
                <p:nvPr/>
              </p:nvSpPr>
              <p:spPr bwMode="auto">
                <a:xfrm>
                  <a:off x="746"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2" name="Line 104"/>
                <p:cNvSpPr>
                  <a:spLocks noChangeShapeType="1"/>
                </p:cNvSpPr>
                <p:nvPr/>
              </p:nvSpPr>
              <p:spPr bwMode="auto">
                <a:xfrm>
                  <a:off x="1197"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3" name="Line 111"/>
                <p:cNvSpPr>
                  <a:spLocks noChangeShapeType="1"/>
                </p:cNvSpPr>
                <p:nvPr/>
              </p:nvSpPr>
              <p:spPr bwMode="auto">
                <a:xfrm>
                  <a:off x="1649"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4" name="Line 118"/>
                <p:cNvSpPr>
                  <a:spLocks noChangeShapeType="1"/>
                </p:cNvSpPr>
                <p:nvPr/>
              </p:nvSpPr>
              <p:spPr bwMode="auto">
                <a:xfrm>
                  <a:off x="2100"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5" name="Line 125"/>
                <p:cNvSpPr>
                  <a:spLocks noChangeShapeType="1"/>
                </p:cNvSpPr>
                <p:nvPr/>
              </p:nvSpPr>
              <p:spPr bwMode="auto">
                <a:xfrm>
                  <a:off x="2555"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6" name="Line 132"/>
                <p:cNvSpPr>
                  <a:spLocks noChangeShapeType="1"/>
                </p:cNvSpPr>
                <p:nvPr/>
              </p:nvSpPr>
              <p:spPr bwMode="auto">
                <a:xfrm>
                  <a:off x="3006"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7" name="Line 139"/>
                <p:cNvSpPr>
                  <a:spLocks noChangeShapeType="1"/>
                </p:cNvSpPr>
                <p:nvPr/>
              </p:nvSpPr>
              <p:spPr bwMode="auto">
                <a:xfrm>
                  <a:off x="3458"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8" name="Line 146"/>
                <p:cNvSpPr>
                  <a:spLocks noChangeShapeType="1"/>
                </p:cNvSpPr>
                <p:nvPr/>
              </p:nvSpPr>
              <p:spPr bwMode="auto">
                <a:xfrm>
                  <a:off x="3909"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09" name="Line 153"/>
                <p:cNvSpPr>
                  <a:spLocks noChangeShapeType="1"/>
                </p:cNvSpPr>
                <p:nvPr/>
              </p:nvSpPr>
              <p:spPr bwMode="auto">
                <a:xfrm>
                  <a:off x="4364"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sp>
              <p:nvSpPr>
                <p:cNvPr id="168110" name="Line 160"/>
                <p:cNvSpPr>
                  <a:spLocks noChangeShapeType="1"/>
                </p:cNvSpPr>
                <p:nvPr/>
              </p:nvSpPr>
              <p:spPr bwMode="auto">
                <a:xfrm>
                  <a:off x="4815"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grpSp>
          <p:sp>
            <p:nvSpPr>
              <p:cNvPr id="168098" name="Line 165"/>
              <p:cNvSpPr>
                <a:spLocks noChangeShapeType="1"/>
              </p:cNvSpPr>
              <p:nvPr/>
            </p:nvSpPr>
            <p:spPr bwMode="auto">
              <a:xfrm>
                <a:off x="4830" y="3294"/>
                <a:ext cx="4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209"/>
                <a:endParaRPr lang="zh-CN" altLang="en-US">
                  <a:solidFill>
                    <a:prstClr val="black"/>
                  </a:solidFill>
                </a:endParaRPr>
              </a:p>
            </p:txBody>
          </p:sp>
        </p:grpSp>
      </p:grpSp>
      <p:sp>
        <p:nvSpPr>
          <p:cNvPr id="168086" name="Rectangle 166"/>
          <p:cNvSpPr>
            <a:spLocks noChangeArrowheads="1"/>
          </p:cNvSpPr>
          <p:nvPr/>
        </p:nvSpPr>
        <p:spPr bwMode="auto">
          <a:xfrm>
            <a:off x="10948807" y="5052760"/>
            <a:ext cx="10584" cy="500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87" name="Line 167"/>
          <p:cNvSpPr>
            <a:spLocks noChangeShapeType="1"/>
          </p:cNvSpPr>
          <p:nvPr/>
        </p:nvSpPr>
        <p:spPr bwMode="auto">
          <a:xfrm>
            <a:off x="10948807" y="5052760"/>
            <a:ext cx="2117" cy="5000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88" name="Rectangle 168"/>
          <p:cNvSpPr>
            <a:spLocks noChangeArrowheads="1"/>
          </p:cNvSpPr>
          <p:nvPr/>
        </p:nvSpPr>
        <p:spPr bwMode="auto">
          <a:xfrm>
            <a:off x="10948807" y="5552829"/>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89" name="Line 169"/>
          <p:cNvSpPr>
            <a:spLocks noChangeShapeType="1"/>
          </p:cNvSpPr>
          <p:nvPr/>
        </p:nvSpPr>
        <p:spPr bwMode="auto">
          <a:xfrm>
            <a:off x="10948807" y="5552816"/>
            <a:ext cx="10584"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90" name="Line 170"/>
          <p:cNvSpPr>
            <a:spLocks noChangeShapeType="1"/>
          </p:cNvSpPr>
          <p:nvPr/>
        </p:nvSpPr>
        <p:spPr bwMode="auto">
          <a:xfrm>
            <a:off x="10948807" y="5552829"/>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91" name="Rectangle 171"/>
          <p:cNvSpPr>
            <a:spLocks noChangeArrowheads="1"/>
          </p:cNvSpPr>
          <p:nvPr/>
        </p:nvSpPr>
        <p:spPr bwMode="auto">
          <a:xfrm>
            <a:off x="10948807" y="5552829"/>
            <a:ext cx="10584"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75" tIns="45689" rIns="91375" bIns="45689"/>
          <a:lstStyle/>
          <a:p>
            <a:pPr defTabSz="914209"/>
            <a:endParaRPr lang="zh-CN" altLang="en-US" sz="2400">
              <a:solidFill>
                <a:prstClr val="black"/>
              </a:solidFill>
            </a:endParaRPr>
          </a:p>
        </p:txBody>
      </p:sp>
      <p:sp>
        <p:nvSpPr>
          <p:cNvPr id="168092" name="Line 172"/>
          <p:cNvSpPr>
            <a:spLocks noChangeShapeType="1"/>
          </p:cNvSpPr>
          <p:nvPr/>
        </p:nvSpPr>
        <p:spPr bwMode="auto">
          <a:xfrm>
            <a:off x="10948807" y="5552816"/>
            <a:ext cx="10584"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68093" name="Line 173"/>
          <p:cNvSpPr>
            <a:spLocks noChangeShapeType="1"/>
          </p:cNvSpPr>
          <p:nvPr/>
        </p:nvSpPr>
        <p:spPr bwMode="auto">
          <a:xfrm>
            <a:off x="10948807" y="5557592"/>
            <a:ext cx="2117" cy="6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375" tIns="45689" rIns="91375" bIns="45689"/>
          <a:lstStyle/>
          <a:p>
            <a:pPr defTabSz="914209"/>
            <a:endParaRPr lang="zh-CN" altLang="en-US">
              <a:solidFill>
                <a:prstClr val="black"/>
              </a:solidFill>
            </a:endParaRPr>
          </a:p>
        </p:txBody>
      </p:sp>
      <p:sp>
        <p:nvSpPr>
          <p:cNvPr id="178" name="标题 1"/>
          <p:cNvSpPr>
            <a:spLocks noGrp="1"/>
          </p:cNvSpPr>
          <p:nvPr>
            <p:ph type="title"/>
          </p:nvPr>
        </p:nvSpPr>
        <p:spPr>
          <a:xfrm>
            <a:off x="1286048" y="245773"/>
            <a:ext cx="10725499" cy="649137"/>
          </a:xfrm>
        </p:spPr>
        <p:txBody>
          <a:bodyPr>
            <a:normAutofit fontScale="90000"/>
          </a:bodyPr>
          <a:lstStyle/>
          <a:p>
            <a:r>
              <a:rPr lang="en-US" altLang="zh-CN" dirty="0" smtClean="0">
                <a:solidFill>
                  <a:schemeClr val="bg1"/>
                </a:solidFill>
              </a:rPr>
              <a:t>3</a:t>
            </a:r>
            <a:r>
              <a:rPr lang="en-US" altLang="zh-CN" dirty="0">
                <a:solidFill>
                  <a:schemeClr val="bg1"/>
                </a:solidFill>
              </a:rPr>
              <a:t>)</a:t>
            </a:r>
            <a:r>
              <a:rPr lang="zh-CN" altLang="en-US" dirty="0" smtClean="0">
                <a:solidFill>
                  <a:schemeClr val="bg1"/>
                </a:solidFill>
              </a:rPr>
              <a:t>双</a:t>
            </a:r>
            <a:r>
              <a:rPr lang="zh-CN" altLang="en-US" dirty="0">
                <a:solidFill>
                  <a:schemeClr val="bg1"/>
                </a:solidFill>
              </a:rPr>
              <a:t>哈希</a:t>
            </a:r>
            <a:r>
              <a:rPr lang="zh-CN" altLang="en-US" dirty="0" smtClean="0">
                <a:solidFill>
                  <a:schemeClr val="bg1"/>
                </a:solidFill>
              </a:rPr>
              <a:t>函数</a:t>
            </a:r>
            <a:endParaRPr lang="zh-CN" altLang="en-US" dirty="0">
              <a:solidFill>
                <a:schemeClr val="bg1"/>
              </a:solidFill>
            </a:endParaRPr>
          </a:p>
        </p:txBody>
      </p:sp>
      <p:sp>
        <p:nvSpPr>
          <p:cNvPr id="3" name="矩形 2"/>
          <p:cNvSpPr/>
          <p:nvPr/>
        </p:nvSpPr>
        <p:spPr>
          <a:xfrm>
            <a:off x="1779245" y="4160038"/>
            <a:ext cx="6159058" cy="492443"/>
          </a:xfrm>
          <a:prstGeom prst="rect">
            <a:avLst/>
          </a:prstGeom>
        </p:spPr>
        <p:txBody>
          <a:bodyPr wrap="none">
            <a:spAutoFit/>
          </a:bodyPr>
          <a:lstStyle/>
          <a:p>
            <a:pPr fontAlgn="t">
              <a:lnSpc>
                <a:spcPct val="130000"/>
              </a:lnSpc>
              <a:defRPr/>
            </a:pPr>
            <a:r>
              <a:rPr lang="en-US" altLang="zh-CN" sz="2000" i="1" dirty="0">
                <a:solidFill>
                  <a:srgbClr val="FF0000"/>
                </a:solidFill>
                <a:ea typeface="楷体_GB2312" pitchFamily="49" charset="-122"/>
              </a:rPr>
              <a:t>Hi=(H(key)+</a:t>
            </a:r>
            <a:r>
              <a:rPr lang="en-US" altLang="zh-CN" sz="2000" i="1" dirty="0" err="1">
                <a:solidFill>
                  <a:srgbClr val="FF0000"/>
                </a:solidFill>
                <a:ea typeface="楷体_GB2312" pitchFamily="49" charset="-122"/>
              </a:rPr>
              <a:t>i</a:t>
            </a:r>
            <a:r>
              <a:rPr lang="en-US" altLang="zh-CN" sz="2000" i="1" dirty="0">
                <a:solidFill>
                  <a:srgbClr val="FF0000"/>
                </a:solidFill>
                <a:ea typeface="楷体_GB2312" pitchFamily="49" charset="-122"/>
              </a:rPr>
              <a:t>*RH(key))% m  (</a:t>
            </a:r>
            <a:r>
              <a:rPr lang="en-US" altLang="zh-CN" sz="2000" i="1" dirty="0" err="1">
                <a:solidFill>
                  <a:srgbClr val="FF0000"/>
                </a:solidFill>
                <a:ea typeface="楷体_GB2312" pitchFamily="49" charset="-122"/>
              </a:rPr>
              <a:t>i</a:t>
            </a:r>
            <a:r>
              <a:rPr lang="en-US" altLang="zh-CN" sz="2000" i="1" dirty="0">
                <a:solidFill>
                  <a:srgbClr val="FF0000"/>
                </a:solidFill>
                <a:ea typeface="楷体_GB2312" pitchFamily="49" charset="-122"/>
              </a:rPr>
              <a:t>=1,2,</a:t>
            </a:r>
            <a:r>
              <a:rPr lang="en-US" altLang="zh-CN" sz="2000" i="1" dirty="0">
                <a:solidFill>
                  <a:srgbClr val="FF0000"/>
                </a:solidFill>
                <a:latin typeface="Arial" pitchFamily="34" charset="0"/>
                <a:ea typeface="楷体_GB2312" pitchFamily="49" charset="-122"/>
              </a:rPr>
              <a:t>…</a:t>
            </a:r>
            <a:r>
              <a:rPr lang="en-US" altLang="zh-CN" sz="2000" i="1" dirty="0">
                <a:solidFill>
                  <a:srgbClr val="FF0000"/>
                </a:solidFill>
                <a:ea typeface="楷体_GB2312" pitchFamily="49" charset="-122"/>
              </a:rPr>
              <a:t>,m-1)</a:t>
            </a:r>
            <a:r>
              <a:rPr lang="zh-CN" altLang="en-US" sz="2000" dirty="0">
                <a:solidFill>
                  <a:srgbClr val="A50021"/>
                </a:solidFill>
                <a:ea typeface="楷体_GB2312" pitchFamily="49" charset="-122"/>
              </a:rPr>
              <a:t>  </a:t>
            </a:r>
            <a:endParaRPr lang="en-US" altLang="zh-CN" sz="2000" dirty="0">
              <a:ea typeface="楷体_GB2312" pitchFamily="49" charset="-122"/>
            </a:endParaRPr>
          </a:p>
        </p:txBody>
      </p:sp>
    </p:spTree>
    <p:extLst>
      <p:ext uri="{BB962C8B-B14F-4D97-AF65-F5344CB8AC3E}">
        <p14:creationId xmlns:p14="http://schemas.microsoft.com/office/powerpoint/2010/main" val="133480824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3170"/>
                                        </p:tgtEl>
                                        <p:attrNameLst>
                                          <p:attrName>style.visibility</p:attrName>
                                        </p:attrNameLst>
                                      </p:cBhvr>
                                      <p:to>
                                        <p:strVal val="visible"/>
                                      </p:to>
                                    </p:set>
                                    <p:animEffect transition="in" filter="wipe(left)">
                                      <p:cBhvr>
                                        <p:cTn id="7" dur="500"/>
                                        <p:tgtEl>
                                          <p:spTgt spid="43317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3168"/>
                                        </p:tgtEl>
                                        <p:attrNameLst>
                                          <p:attrName>style.visibility</p:attrName>
                                        </p:attrNameLst>
                                      </p:cBhvr>
                                      <p:to>
                                        <p:strVal val="visible"/>
                                      </p:to>
                                    </p:set>
                                    <p:animEffect transition="in" filter="wipe(left)">
                                      <p:cBhvr>
                                        <p:cTn id="11" dur="500"/>
                                        <p:tgtEl>
                                          <p:spTgt spid="4331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3154"/>
                                        </p:tgtEl>
                                        <p:attrNameLst>
                                          <p:attrName>style.visibility</p:attrName>
                                        </p:attrNameLst>
                                      </p:cBhvr>
                                      <p:to>
                                        <p:strVal val="visible"/>
                                      </p:to>
                                    </p:set>
                                    <p:animEffect transition="in" filter="wipe(left)">
                                      <p:cBhvr>
                                        <p:cTn id="16" dur="500"/>
                                        <p:tgtEl>
                                          <p:spTgt spid="43315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33156"/>
                                        </p:tgtEl>
                                        <p:attrNameLst>
                                          <p:attrName>style.visibility</p:attrName>
                                        </p:attrNameLst>
                                      </p:cBhvr>
                                      <p:to>
                                        <p:strVal val="visible"/>
                                      </p:to>
                                    </p:set>
                                    <p:animEffect transition="in" filter="wipe(up)">
                                      <p:cBhvr>
                                        <p:cTn id="30" dur="500"/>
                                        <p:tgtEl>
                                          <p:spTgt spid="43315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33157"/>
                                        </p:tgtEl>
                                        <p:attrNameLst>
                                          <p:attrName>style.visibility</p:attrName>
                                        </p:attrNameLst>
                                      </p:cBhvr>
                                      <p:to>
                                        <p:strVal val="visible"/>
                                      </p:to>
                                    </p:set>
                                    <p:animEffect transition="in" filter="wipe(up)">
                                      <p:cBhvr>
                                        <p:cTn id="35" dur="500"/>
                                        <p:tgtEl>
                                          <p:spTgt spid="4331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3158"/>
                                        </p:tgtEl>
                                        <p:attrNameLst>
                                          <p:attrName>style.visibility</p:attrName>
                                        </p:attrNameLst>
                                      </p:cBhvr>
                                      <p:to>
                                        <p:strVal val="visible"/>
                                      </p:to>
                                    </p:set>
                                    <p:animEffect transition="in" filter="wipe(up)">
                                      <p:cBhvr>
                                        <p:cTn id="40" dur="500"/>
                                        <p:tgtEl>
                                          <p:spTgt spid="43315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33159"/>
                                        </p:tgtEl>
                                        <p:attrNameLst>
                                          <p:attrName>style.visibility</p:attrName>
                                        </p:attrNameLst>
                                      </p:cBhvr>
                                      <p:to>
                                        <p:strVal val="visible"/>
                                      </p:to>
                                    </p:set>
                                    <p:animEffect transition="in" filter="wipe(up)">
                                      <p:cBhvr>
                                        <p:cTn id="45" dur="500"/>
                                        <p:tgtEl>
                                          <p:spTgt spid="43315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33160"/>
                                        </p:tgtEl>
                                        <p:attrNameLst>
                                          <p:attrName>style.visibility</p:attrName>
                                        </p:attrNameLst>
                                      </p:cBhvr>
                                      <p:to>
                                        <p:strVal val="visible"/>
                                      </p:to>
                                    </p:set>
                                    <p:animEffect transition="in" filter="wipe(up)">
                                      <p:cBhvr>
                                        <p:cTn id="50" dur="500"/>
                                        <p:tgtEl>
                                          <p:spTgt spid="43316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33161"/>
                                        </p:tgtEl>
                                        <p:attrNameLst>
                                          <p:attrName>style.visibility</p:attrName>
                                        </p:attrNameLst>
                                      </p:cBhvr>
                                      <p:to>
                                        <p:strVal val="visible"/>
                                      </p:to>
                                    </p:set>
                                    <p:animEffect transition="in" filter="wipe(up)">
                                      <p:cBhvr>
                                        <p:cTn id="55" dur="500"/>
                                        <p:tgtEl>
                                          <p:spTgt spid="4331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33162"/>
                                        </p:tgtEl>
                                        <p:attrNameLst>
                                          <p:attrName>style.visibility</p:attrName>
                                        </p:attrNameLst>
                                      </p:cBhvr>
                                      <p:to>
                                        <p:strVal val="visible"/>
                                      </p:to>
                                    </p:set>
                                    <p:animEffect transition="in" filter="wipe(up)">
                                      <p:cBhvr>
                                        <p:cTn id="60" dur="500"/>
                                        <p:tgtEl>
                                          <p:spTgt spid="43316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33163"/>
                                        </p:tgtEl>
                                        <p:attrNameLst>
                                          <p:attrName>style.visibility</p:attrName>
                                        </p:attrNameLst>
                                      </p:cBhvr>
                                      <p:to>
                                        <p:strVal val="visible"/>
                                      </p:to>
                                    </p:set>
                                    <p:animEffect transition="in" filter="wipe(up)">
                                      <p:cBhvr>
                                        <p:cTn id="65" dur="500"/>
                                        <p:tgtEl>
                                          <p:spTgt spid="43316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33164"/>
                                        </p:tgtEl>
                                        <p:attrNameLst>
                                          <p:attrName>style.visibility</p:attrName>
                                        </p:attrNameLst>
                                      </p:cBhvr>
                                      <p:to>
                                        <p:strVal val="visible"/>
                                      </p:to>
                                    </p:set>
                                    <p:animEffect transition="in" filter="wipe(up)">
                                      <p:cBhvr>
                                        <p:cTn id="70" dur="500"/>
                                        <p:tgtEl>
                                          <p:spTgt spid="43316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33165"/>
                                        </p:tgtEl>
                                        <p:attrNameLst>
                                          <p:attrName>style.visibility</p:attrName>
                                        </p:attrNameLst>
                                      </p:cBhvr>
                                      <p:to>
                                        <p:strVal val="visible"/>
                                      </p:to>
                                    </p:set>
                                    <p:animEffect transition="in" filter="wipe(left)">
                                      <p:cBhvr>
                                        <p:cTn id="75" dur="500"/>
                                        <p:tgtEl>
                                          <p:spTgt spid="433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4" grpId="0" autoUpdateAnimBg="0"/>
      <p:bldP spid="433156" grpId="0" autoUpdateAnimBg="0"/>
      <p:bldP spid="433157" grpId="0" autoUpdateAnimBg="0"/>
      <p:bldP spid="433158" grpId="0" autoUpdateAnimBg="0"/>
      <p:bldP spid="433159" grpId="0" autoUpdateAnimBg="0"/>
      <p:bldP spid="433160" grpId="0" autoUpdateAnimBg="0"/>
      <p:bldP spid="433161" grpId="0" autoUpdateAnimBg="0"/>
      <p:bldP spid="433162" grpId="0" autoUpdateAnimBg="0"/>
      <p:bldP spid="433163" grpId="0" autoUpdateAnimBg="0"/>
      <p:bldP spid="433164" grpId="0" autoUpdateAnimBg="0"/>
      <p:bldP spid="433165" grpId="0" autoUpdateAnimBg="0"/>
      <p:bldP spid="433168" grpId="0" autoUpdateAnimBg="0"/>
      <p:bldP spid="433170" grpId="0" autoUpdateAnimBg="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solidFill>
                  <a:srgbClr val="FF0000"/>
                </a:solidFill>
              </a:rPr>
              <a:t>链表法</a:t>
            </a:r>
            <a:r>
              <a:rPr lang="zh-CN" altLang="zh-CN" dirty="0"/>
              <a:t>（</a:t>
            </a:r>
            <a:r>
              <a:rPr lang="en-US" altLang="zh-CN" dirty="0"/>
              <a:t>chaining</a:t>
            </a:r>
            <a:r>
              <a:rPr lang="zh-CN" altLang="zh-CN" dirty="0"/>
              <a:t>），又称为</a:t>
            </a:r>
            <a:r>
              <a:rPr lang="zh-CN" altLang="zh-CN" dirty="0">
                <a:solidFill>
                  <a:srgbClr val="FF0000"/>
                </a:solidFill>
              </a:rPr>
              <a:t>链地址法</a:t>
            </a:r>
            <a:r>
              <a:rPr lang="zh-CN" altLang="zh-CN" dirty="0"/>
              <a:t>或</a:t>
            </a:r>
            <a:r>
              <a:rPr lang="zh-CN" altLang="zh-CN" dirty="0">
                <a:solidFill>
                  <a:srgbClr val="FF0000"/>
                </a:solidFill>
              </a:rPr>
              <a:t>拉链法</a:t>
            </a:r>
            <a:r>
              <a:rPr lang="zh-CN" altLang="zh-CN" dirty="0" smtClean="0"/>
              <a:t>。</a:t>
            </a:r>
            <a:endParaRPr lang="en-US" altLang="zh-CN" dirty="0" smtClean="0"/>
          </a:p>
          <a:p>
            <a:r>
              <a:rPr lang="zh-CN" altLang="zh-CN" dirty="0" smtClean="0"/>
              <a:t>用</a:t>
            </a:r>
            <a:r>
              <a:rPr lang="zh-CN" altLang="zh-CN" dirty="0"/>
              <a:t>链表法处理冲突构成的散列表称为</a:t>
            </a:r>
            <a:r>
              <a:rPr lang="zh-CN" altLang="zh-CN" dirty="0">
                <a:solidFill>
                  <a:srgbClr val="FF0000"/>
                </a:solidFill>
              </a:rPr>
              <a:t>开散列表</a:t>
            </a:r>
            <a:r>
              <a:rPr lang="zh-CN" altLang="zh-CN" dirty="0" smtClean="0"/>
              <a:t>。</a:t>
            </a:r>
            <a:endParaRPr lang="en-US" altLang="zh-CN" dirty="0" smtClean="0"/>
          </a:p>
          <a:p>
            <a:r>
              <a:rPr lang="zh-CN" altLang="zh-CN" dirty="0" smtClean="0"/>
              <a:t>哈希地址相同的</a:t>
            </a:r>
            <a:r>
              <a:rPr lang="zh-CN" altLang="zh-CN" dirty="0" smtClean="0">
                <a:solidFill>
                  <a:srgbClr val="FF0000"/>
                </a:solidFill>
              </a:rPr>
              <a:t>同义词记录</a:t>
            </a:r>
            <a:r>
              <a:rPr lang="zh-CN" altLang="en-US" dirty="0" smtClean="0">
                <a:solidFill>
                  <a:srgbClr val="FF0000"/>
                </a:solidFill>
              </a:rPr>
              <a:t>归于</a:t>
            </a:r>
            <a:r>
              <a:rPr lang="zh-CN" altLang="en-US" dirty="0" smtClean="0"/>
              <a:t>同一个子集合，</a:t>
            </a:r>
            <a:r>
              <a:rPr lang="zh-CN" altLang="en-US" dirty="0"/>
              <a:t>每一个子集合称为一个</a:t>
            </a:r>
            <a:r>
              <a:rPr lang="zh-CN" altLang="en-US" dirty="0" smtClean="0">
                <a:solidFill>
                  <a:srgbClr val="FF0000"/>
                </a:solidFill>
              </a:rPr>
              <a:t>桶（</a:t>
            </a:r>
            <a:r>
              <a:rPr lang="en-US" altLang="zh-CN" dirty="0" smtClean="0">
                <a:solidFill>
                  <a:srgbClr val="FF0000"/>
                </a:solidFill>
              </a:rPr>
              <a:t>bucket</a:t>
            </a:r>
            <a:r>
              <a:rPr lang="zh-CN" altLang="en-US" dirty="0" smtClean="0">
                <a:solidFill>
                  <a:srgbClr val="FF0000"/>
                </a:solidFill>
              </a:rPr>
              <a:t>）</a:t>
            </a:r>
            <a:r>
              <a:rPr lang="zh-CN" altLang="en-US" dirty="0" smtClean="0"/>
              <a:t>，</a:t>
            </a:r>
            <a:r>
              <a:rPr lang="zh-CN" altLang="en-US" dirty="0"/>
              <a:t>各个桶中的元素</a:t>
            </a:r>
            <a:r>
              <a:rPr lang="zh-CN" altLang="zh-CN" dirty="0" smtClean="0"/>
              <a:t>链接</a:t>
            </a:r>
            <a:r>
              <a:rPr lang="zh-CN" altLang="zh-CN" dirty="0"/>
              <a:t>在</a:t>
            </a:r>
            <a:r>
              <a:rPr lang="zh-CN" altLang="zh-CN" dirty="0">
                <a:solidFill>
                  <a:srgbClr val="FF0000"/>
                </a:solidFill>
              </a:rPr>
              <a:t>同一链表</a:t>
            </a:r>
            <a:r>
              <a:rPr lang="zh-CN" altLang="zh-CN" dirty="0"/>
              <a:t>中，哈希表中存储各个链表的首指针</a:t>
            </a:r>
            <a:r>
              <a:rPr lang="zh-CN" altLang="zh-CN" dirty="0" smtClean="0"/>
              <a:t>。</a:t>
            </a:r>
            <a:endParaRPr lang="zh-CN" altLang="en-US" dirty="0"/>
          </a:p>
        </p:txBody>
      </p:sp>
      <p:sp>
        <p:nvSpPr>
          <p:cNvPr id="3" name="标题 2"/>
          <p:cNvSpPr>
            <a:spLocks noGrp="1"/>
          </p:cNvSpPr>
          <p:nvPr>
            <p:ph type="title"/>
          </p:nvPr>
        </p:nvSpPr>
        <p:spPr/>
        <p:txBody>
          <a:bodyPr>
            <a:normAutofit fontScale="90000"/>
          </a:bodyPr>
          <a:lstStyle/>
          <a:p>
            <a:r>
              <a:rPr lang="zh-CN" altLang="zh-CN" smtClean="0"/>
              <a:t>链表法</a:t>
            </a:r>
            <a:r>
              <a:rPr lang="zh-CN" altLang="en-US" smtClean="0"/>
              <a:t>解决冲突</a:t>
            </a:r>
            <a:endParaRPr lang="zh-CN" altLang="en-US"/>
          </a:p>
        </p:txBody>
      </p:sp>
    </p:spTree>
    <p:extLst>
      <p:ext uri="{BB962C8B-B14F-4D97-AF65-F5344CB8AC3E}">
        <p14:creationId xmlns:p14="http://schemas.microsoft.com/office/powerpoint/2010/main" val="35419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8"/>
          <p:cNvGrpSpPr>
            <a:grpSpLocks/>
          </p:cNvGrpSpPr>
          <p:nvPr/>
        </p:nvGrpSpPr>
        <p:grpSpPr bwMode="auto">
          <a:xfrm>
            <a:off x="349972" y="1839708"/>
            <a:ext cx="7213600" cy="4606925"/>
            <a:chOff x="672" y="1200"/>
            <a:chExt cx="3408" cy="2902"/>
          </a:xfrm>
        </p:grpSpPr>
        <p:sp>
          <p:nvSpPr>
            <p:cNvPr id="131082" name="Rectangle 5"/>
            <p:cNvSpPr>
              <a:spLocks noChangeArrowheads="1"/>
            </p:cNvSpPr>
            <p:nvPr/>
          </p:nvSpPr>
          <p:spPr bwMode="auto">
            <a:xfrm>
              <a:off x="960" y="1200"/>
              <a:ext cx="288" cy="2880"/>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1083" name="Line 6"/>
            <p:cNvSpPr>
              <a:spLocks noChangeShapeType="1"/>
            </p:cNvSpPr>
            <p:nvPr/>
          </p:nvSpPr>
          <p:spPr bwMode="auto">
            <a:xfrm>
              <a:off x="960" y="1632"/>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84" name="Line 7"/>
            <p:cNvSpPr>
              <a:spLocks noChangeShapeType="1"/>
            </p:cNvSpPr>
            <p:nvPr/>
          </p:nvSpPr>
          <p:spPr bwMode="auto">
            <a:xfrm>
              <a:off x="960" y="2016"/>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85" name="Line 8"/>
            <p:cNvSpPr>
              <a:spLocks noChangeShapeType="1"/>
            </p:cNvSpPr>
            <p:nvPr/>
          </p:nvSpPr>
          <p:spPr bwMode="auto">
            <a:xfrm>
              <a:off x="960" y="2400"/>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86" name="Line 9"/>
            <p:cNvSpPr>
              <a:spLocks noChangeShapeType="1"/>
            </p:cNvSpPr>
            <p:nvPr/>
          </p:nvSpPr>
          <p:spPr bwMode="auto">
            <a:xfrm>
              <a:off x="960" y="2784"/>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87" name="Line 10"/>
            <p:cNvSpPr>
              <a:spLocks noChangeShapeType="1"/>
            </p:cNvSpPr>
            <p:nvPr/>
          </p:nvSpPr>
          <p:spPr bwMode="auto">
            <a:xfrm>
              <a:off x="960" y="3216"/>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88" name="Line 11"/>
            <p:cNvSpPr>
              <a:spLocks noChangeShapeType="1"/>
            </p:cNvSpPr>
            <p:nvPr/>
          </p:nvSpPr>
          <p:spPr bwMode="auto">
            <a:xfrm>
              <a:off x="960" y="3648"/>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89" name="Text Box 12"/>
            <p:cNvSpPr txBox="1">
              <a:spLocks noChangeArrowheads="1"/>
            </p:cNvSpPr>
            <p:nvPr/>
          </p:nvSpPr>
          <p:spPr bwMode="auto">
            <a:xfrm>
              <a:off x="672" y="1233"/>
              <a:ext cx="336" cy="2869"/>
            </a:xfrm>
            <a:prstGeom prst="rect">
              <a:avLst/>
            </a:prstGeom>
            <a:noFill/>
            <a:ln w="9525">
              <a:noFill/>
              <a:miter lim="800000"/>
              <a:headEnd/>
              <a:tailEnd/>
            </a:ln>
          </p:spPr>
          <p:txBody>
            <a:bodyPr>
              <a:spAutoFit/>
            </a:bodyPr>
            <a:lstStyle/>
            <a:p>
              <a:pPr defTabSz="914209" fontAlgn="base">
                <a:spcBef>
                  <a:spcPct val="50000"/>
                </a:spcBef>
                <a:spcAft>
                  <a:spcPct val="0"/>
                </a:spcAft>
              </a:pPr>
              <a:r>
                <a:rPr kumimoji="1" lang="en-US" altLang="zh-CN" sz="2900">
                  <a:solidFill>
                    <a:prstClr val="black"/>
                  </a:solidFill>
                  <a:latin typeface="Times New Roman" pitchFamily="18" charset="0"/>
                </a:rPr>
                <a:t>0</a:t>
              </a:r>
            </a:p>
            <a:p>
              <a:pPr defTabSz="914209" fontAlgn="base">
                <a:spcBef>
                  <a:spcPct val="50000"/>
                </a:spcBef>
                <a:spcAft>
                  <a:spcPct val="0"/>
                </a:spcAft>
              </a:pPr>
              <a:r>
                <a:rPr kumimoji="1" lang="en-US" altLang="zh-CN" sz="2900">
                  <a:solidFill>
                    <a:prstClr val="black"/>
                  </a:solidFill>
                  <a:latin typeface="Times New Roman" pitchFamily="18" charset="0"/>
                </a:rPr>
                <a:t>1</a:t>
              </a:r>
            </a:p>
            <a:p>
              <a:pPr defTabSz="914209" fontAlgn="base">
                <a:spcBef>
                  <a:spcPct val="50000"/>
                </a:spcBef>
                <a:spcAft>
                  <a:spcPct val="0"/>
                </a:spcAft>
              </a:pPr>
              <a:r>
                <a:rPr kumimoji="1" lang="en-US" altLang="zh-CN" sz="2900">
                  <a:solidFill>
                    <a:prstClr val="black"/>
                  </a:solidFill>
                  <a:latin typeface="Times New Roman" pitchFamily="18" charset="0"/>
                </a:rPr>
                <a:t>2</a:t>
              </a:r>
            </a:p>
            <a:p>
              <a:pPr defTabSz="914209" fontAlgn="base">
                <a:spcBef>
                  <a:spcPct val="50000"/>
                </a:spcBef>
                <a:spcAft>
                  <a:spcPct val="0"/>
                </a:spcAft>
              </a:pPr>
              <a:r>
                <a:rPr kumimoji="1" lang="en-US" altLang="zh-CN" sz="2900">
                  <a:solidFill>
                    <a:prstClr val="black"/>
                  </a:solidFill>
                  <a:latin typeface="Times New Roman" pitchFamily="18" charset="0"/>
                </a:rPr>
                <a:t>3</a:t>
              </a:r>
            </a:p>
            <a:p>
              <a:pPr defTabSz="914209" fontAlgn="base">
                <a:spcBef>
                  <a:spcPct val="50000"/>
                </a:spcBef>
                <a:spcAft>
                  <a:spcPct val="0"/>
                </a:spcAft>
              </a:pPr>
              <a:r>
                <a:rPr kumimoji="1" lang="en-US" altLang="zh-CN" sz="2900">
                  <a:solidFill>
                    <a:prstClr val="black"/>
                  </a:solidFill>
                  <a:latin typeface="Times New Roman" pitchFamily="18" charset="0"/>
                </a:rPr>
                <a:t>4</a:t>
              </a:r>
            </a:p>
            <a:p>
              <a:pPr defTabSz="914209" fontAlgn="base">
                <a:spcBef>
                  <a:spcPct val="50000"/>
                </a:spcBef>
                <a:spcAft>
                  <a:spcPct val="0"/>
                </a:spcAft>
              </a:pPr>
              <a:r>
                <a:rPr kumimoji="1" lang="en-US" altLang="zh-CN" sz="2900">
                  <a:solidFill>
                    <a:prstClr val="black"/>
                  </a:solidFill>
                  <a:latin typeface="Times New Roman" pitchFamily="18" charset="0"/>
                </a:rPr>
                <a:t>5</a:t>
              </a:r>
            </a:p>
            <a:p>
              <a:pPr defTabSz="914209" fontAlgn="base">
                <a:spcBef>
                  <a:spcPct val="50000"/>
                </a:spcBef>
                <a:spcAft>
                  <a:spcPct val="0"/>
                </a:spcAft>
              </a:pPr>
              <a:r>
                <a:rPr kumimoji="1" lang="en-US" altLang="zh-CN" sz="2900">
                  <a:solidFill>
                    <a:prstClr val="black"/>
                  </a:solidFill>
                  <a:latin typeface="Times New Roman" pitchFamily="18" charset="0"/>
                </a:rPr>
                <a:t>6</a:t>
              </a:r>
            </a:p>
          </p:txBody>
        </p:sp>
        <p:sp>
          <p:nvSpPr>
            <p:cNvPr id="131090" name="Rectangle 13"/>
            <p:cNvSpPr>
              <a:spLocks noChangeArrowheads="1"/>
            </p:cNvSpPr>
            <p:nvPr/>
          </p:nvSpPr>
          <p:spPr bwMode="auto">
            <a:xfrm>
              <a:off x="1632" y="1248"/>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 14</a:t>
              </a:r>
              <a:endParaRPr kumimoji="1" lang="en-US" altLang="zh-CN" sz="2400">
                <a:solidFill>
                  <a:prstClr val="black"/>
                </a:solidFill>
                <a:latin typeface="Times New Roman" pitchFamily="18" charset="0"/>
              </a:endParaRPr>
            </a:p>
          </p:txBody>
        </p:sp>
        <p:sp>
          <p:nvSpPr>
            <p:cNvPr id="131091" name="Line 14"/>
            <p:cNvSpPr>
              <a:spLocks noChangeShapeType="1"/>
            </p:cNvSpPr>
            <p:nvPr/>
          </p:nvSpPr>
          <p:spPr bwMode="auto">
            <a:xfrm>
              <a:off x="1968" y="1248"/>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92" name="Rectangle 15"/>
            <p:cNvSpPr>
              <a:spLocks noChangeArrowheads="1"/>
            </p:cNvSpPr>
            <p:nvPr/>
          </p:nvSpPr>
          <p:spPr bwMode="auto">
            <a:xfrm>
              <a:off x="1632" y="1680"/>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 36</a:t>
              </a:r>
              <a:endParaRPr kumimoji="1" lang="en-US" altLang="zh-CN" sz="2400">
                <a:solidFill>
                  <a:prstClr val="black"/>
                </a:solidFill>
                <a:latin typeface="Times New Roman" pitchFamily="18" charset="0"/>
              </a:endParaRPr>
            </a:p>
          </p:txBody>
        </p:sp>
        <p:sp>
          <p:nvSpPr>
            <p:cNvPr id="131093" name="Line 16"/>
            <p:cNvSpPr>
              <a:spLocks noChangeShapeType="1"/>
            </p:cNvSpPr>
            <p:nvPr/>
          </p:nvSpPr>
          <p:spPr bwMode="auto">
            <a:xfrm>
              <a:off x="1968" y="1680"/>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94" name="Rectangle 17"/>
            <p:cNvSpPr>
              <a:spLocks noChangeArrowheads="1"/>
            </p:cNvSpPr>
            <p:nvPr/>
          </p:nvSpPr>
          <p:spPr bwMode="auto">
            <a:xfrm>
              <a:off x="2592" y="1680"/>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1</a:t>
              </a:r>
              <a:endParaRPr kumimoji="1" lang="en-US" altLang="zh-CN" sz="2400">
                <a:solidFill>
                  <a:prstClr val="black"/>
                </a:solidFill>
                <a:latin typeface="Times New Roman" pitchFamily="18" charset="0"/>
              </a:endParaRPr>
            </a:p>
          </p:txBody>
        </p:sp>
        <p:sp>
          <p:nvSpPr>
            <p:cNvPr id="131095" name="Line 18"/>
            <p:cNvSpPr>
              <a:spLocks noChangeShapeType="1"/>
            </p:cNvSpPr>
            <p:nvPr/>
          </p:nvSpPr>
          <p:spPr bwMode="auto">
            <a:xfrm>
              <a:off x="2928" y="1680"/>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96" name="Rectangle 19"/>
            <p:cNvSpPr>
              <a:spLocks noChangeArrowheads="1"/>
            </p:cNvSpPr>
            <p:nvPr/>
          </p:nvSpPr>
          <p:spPr bwMode="auto">
            <a:xfrm>
              <a:off x="1632" y="2064"/>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1097" name="Line 20"/>
            <p:cNvSpPr>
              <a:spLocks noChangeShapeType="1"/>
            </p:cNvSpPr>
            <p:nvPr/>
          </p:nvSpPr>
          <p:spPr bwMode="auto">
            <a:xfrm>
              <a:off x="1968" y="2064"/>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098" name="Rectangle 21"/>
            <p:cNvSpPr>
              <a:spLocks noChangeArrowheads="1"/>
            </p:cNvSpPr>
            <p:nvPr/>
          </p:nvSpPr>
          <p:spPr bwMode="auto">
            <a:xfrm>
              <a:off x="1632" y="283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1099" name="Line 22"/>
            <p:cNvSpPr>
              <a:spLocks noChangeShapeType="1"/>
            </p:cNvSpPr>
            <p:nvPr/>
          </p:nvSpPr>
          <p:spPr bwMode="auto">
            <a:xfrm>
              <a:off x="1968" y="283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00" name="Rectangle 23"/>
            <p:cNvSpPr>
              <a:spLocks noChangeArrowheads="1"/>
            </p:cNvSpPr>
            <p:nvPr/>
          </p:nvSpPr>
          <p:spPr bwMode="auto">
            <a:xfrm>
              <a:off x="163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 82</a:t>
              </a:r>
              <a:endParaRPr kumimoji="1" lang="en-US" altLang="zh-CN" sz="2400">
                <a:solidFill>
                  <a:prstClr val="black"/>
                </a:solidFill>
                <a:latin typeface="Times New Roman" pitchFamily="18" charset="0"/>
              </a:endParaRPr>
            </a:p>
          </p:txBody>
        </p:sp>
        <p:sp>
          <p:nvSpPr>
            <p:cNvPr id="131101" name="Line 24"/>
            <p:cNvSpPr>
              <a:spLocks noChangeShapeType="1"/>
            </p:cNvSpPr>
            <p:nvPr/>
          </p:nvSpPr>
          <p:spPr bwMode="auto">
            <a:xfrm>
              <a:off x="196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02" name="Rectangle 25"/>
            <p:cNvSpPr>
              <a:spLocks noChangeArrowheads="1"/>
            </p:cNvSpPr>
            <p:nvPr/>
          </p:nvSpPr>
          <p:spPr bwMode="auto">
            <a:xfrm>
              <a:off x="259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1103" name="Line 26"/>
            <p:cNvSpPr>
              <a:spLocks noChangeShapeType="1"/>
            </p:cNvSpPr>
            <p:nvPr/>
          </p:nvSpPr>
          <p:spPr bwMode="auto">
            <a:xfrm>
              <a:off x="292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04" name="Rectangle 27"/>
            <p:cNvSpPr>
              <a:spLocks noChangeArrowheads="1"/>
            </p:cNvSpPr>
            <p:nvPr/>
          </p:nvSpPr>
          <p:spPr bwMode="auto">
            <a:xfrm>
              <a:off x="355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19</a:t>
              </a:r>
              <a:endParaRPr kumimoji="1" lang="en-US" altLang="zh-CN" sz="2400">
                <a:solidFill>
                  <a:prstClr val="black"/>
                </a:solidFill>
                <a:latin typeface="Times New Roman" pitchFamily="18" charset="0"/>
              </a:endParaRPr>
            </a:p>
          </p:txBody>
        </p:sp>
        <p:sp>
          <p:nvSpPr>
            <p:cNvPr id="131105" name="Line 28"/>
            <p:cNvSpPr>
              <a:spLocks noChangeShapeType="1"/>
            </p:cNvSpPr>
            <p:nvPr/>
          </p:nvSpPr>
          <p:spPr bwMode="auto">
            <a:xfrm>
              <a:off x="388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06" name="Rectangle 29"/>
            <p:cNvSpPr>
              <a:spLocks noChangeArrowheads="1"/>
            </p:cNvSpPr>
            <p:nvPr/>
          </p:nvSpPr>
          <p:spPr bwMode="auto">
            <a:xfrm>
              <a:off x="1632" y="3744"/>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31107" name="Line 30"/>
            <p:cNvSpPr>
              <a:spLocks noChangeShapeType="1"/>
            </p:cNvSpPr>
            <p:nvPr/>
          </p:nvSpPr>
          <p:spPr bwMode="auto">
            <a:xfrm>
              <a:off x="1968" y="3744"/>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08" name="Line 31"/>
            <p:cNvSpPr>
              <a:spLocks noChangeShapeType="1"/>
            </p:cNvSpPr>
            <p:nvPr/>
          </p:nvSpPr>
          <p:spPr bwMode="auto">
            <a:xfrm>
              <a:off x="1152" y="1440"/>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09" name="Line 32"/>
            <p:cNvSpPr>
              <a:spLocks noChangeShapeType="1"/>
            </p:cNvSpPr>
            <p:nvPr/>
          </p:nvSpPr>
          <p:spPr bwMode="auto">
            <a:xfrm>
              <a:off x="1152" y="1824"/>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10" name="Line 33"/>
            <p:cNvSpPr>
              <a:spLocks noChangeShapeType="1"/>
            </p:cNvSpPr>
            <p:nvPr/>
          </p:nvSpPr>
          <p:spPr bwMode="auto">
            <a:xfrm>
              <a:off x="1152" y="2208"/>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11" name="Line 34"/>
            <p:cNvSpPr>
              <a:spLocks noChangeShapeType="1"/>
            </p:cNvSpPr>
            <p:nvPr/>
          </p:nvSpPr>
          <p:spPr bwMode="auto">
            <a:xfrm>
              <a:off x="1152" y="2976"/>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12" name="Line 35"/>
            <p:cNvSpPr>
              <a:spLocks noChangeShapeType="1"/>
            </p:cNvSpPr>
            <p:nvPr/>
          </p:nvSpPr>
          <p:spPr bwMode="auto">
            <a:xfrm>
              <a:off x="1152" y="3456"/>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13" name="Line 36"/>
            <p:cNvSpPr>
              <a:spLocks noChangeShapeType="1"/>
            </p:cNvSpPr>
            <p:nvPr/>
          </p:nvSpPr>
          <p:spPr bwMode="auto">
            <a:xfrm>
              <a:off x="1152" y="3840"/>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14" name="Line 37"/>
            <p:cNvSpPr>
              <a:spLocks noChangeShapeType="1"/>
            </p:cNvSpPr>
            <p:nvPr/>
          </p:nvSpPr>
          <p:spPr bwMode="auto">
            <a:xfrm>
              <a:off x="2064" y="1824"/>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15" name="Line 38"/>
            <p:cNvSpPr>
              <a:spLocks noChangeShapeType="1"/>
            </p:cNvSpPr>
            <p:nvPr/>
          </p:nvSpPr>
          <p:spPr bwMode="auto">
            <a:xfrm>
              <a:off x="2064" y="3456"/>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16" name="Line 39"/>
            <p:cNvSpPr>
              <a:spLocks noChangeShapeType="1"/>
            </p:cNvSpPr>
            <p:nvPr/>
          </p:nvSpPr>
          <p:spPr bwMode="auto">
            <a:xfrm>
              <a:off x="3024" y="3456"/>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117" name="Text Box 40"/>
            <p:cNvSpPr txBox="1">
              <a:spLocks noChangeArrowheads="1"/>
            </p:cNvSpPr>
            <p:nvPr/>
          </p:nvSpPr>
          <p:spPr bwMode="auto">
            <a:xfrm>
              <a:off x="1660" y="2090"/>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23</a:t>
              </a:r>
              <a:endParaRPr kumimoji="1" lang="en-US" altLang="zh-CN" sz="2400">
                <a:solidFill>
                  <a:prstClr val="black"/>
                </a:solidFill>
                <a:latin typeface="Times New Roman" pitchFamily="18" charset="0"/>
              </a:endParaRPr>
            </a:p>
          </p:txBody>
        </p:sp>
        <p:sp>
          <p:nvSpPr>
            <p:cNvPr id="131118" name="Text Box 41"/>
            <p:cNvSpPr txBox="1">
              <a:spLocks noChangeArrowheads="1"/>
            </p:cNvSpPr>
            <p:nvPr/>
          </p:nvSpPr>
          <p:spPr bwMode="auto">
            <a:xfrm>
              <a:off x="1660" y="2832"/>
              <a:ext cx="225"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11</a:t>
              </a:r>
              <a:endParaRPr kumimoji="1" lang="en-US" altLang="zh-CN" sz="2400">
                <a:solidFill>
                  <a:prstClr val="black"/>
                </a:solidFill>
                <a:latin typeface="Times New Roman" pitchFamily="18" charset="0"/>
              </a:endParaRPr>
            </a:p>
          </p:txBody>
        </p:sp>
        <p:sp>
          <p:nvSpPr>
            <p:cNvPr id="131119" name="Text Box 42"/>
            <p:cNvSpPr txBox="1">
              <a:spLocks noChangeArrowheads="1"/>
            </p:cNvSpPr>
            <p:nvPr/>
          </p:nvSpPr>
          <p:spPr bwMode="auto">
            <a:xfrm>
              <a:off x="2620" y="3338"/>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68</a:t>
              </a:r>
              <a:endParaRPr kumimoji="1" lang="en-US" altLang="zh-CN" sz="2400">
                <a:solidFill>
                  <a:prstClr val="black"/>
                </a:solidFill>
                <a:latin typeface="Times New Roman" pitchFamily="18" charset="0"/>
              </a:endParaRPr>
            </a:p>
          </p:txBody>
        </p:sp>
        <p:sp>
          <p:nvSpPr>
            <p:cNvPr id="131120" name="Text Box 43"/>
            <p:cNvSpPr txBox="1">
              <a:spLocks noChangeArrowheads="1"/>
            </p:cNvSpPr>
            <p:nvPr/>
          </p:nvSpPr>
          <p:spPr bwMode="auto">
            <a:xfrm>
              <a:off x="1660" y="3744"/>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55</a:t>
              </a:r>
              <a:endParaRPr kumimoji="1" lang="en-US" altLang="zh-CN" sz="2400">
                <a:solidFill>
                  <a:prstClr val="black"/>
                </a:solidFill>
                <a:latin typeface="Times New Roman" pitchFamily="18" charset="0"/>
              </a:endParaRPr>
            </a:p>
          </p:txBody>
        </p:sp>
        <p:sp>
          <p:nvSpPr>
            <p:cNvPr id="131121" name="Text Box 44"/>
            <p:cNvSpPr txBox="1">
              <a:spLocks noChangeArrowheads="1"/>
            </p:cNvSpPr>
            <p:nvPr/>
          </p:nvSpPr>
          <p:spPr bwMode="auto">
            <a:xfrm>
              <a:off x="1957" y="1200"/>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2" name="Text Box 45"/>
            <p:cNvSpPr txBox="1">
              <a:spLocks noChangeArrowheads="1"/>
            </p:cNvSpPr>
            <p:nvPr/>
          </p:nvSpPr>
          <p:spPr bwMode="auto">
            <a:xfrm>
              <a:off x="2917" y="1641"/>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3" name="Text Box 46"/>
            <p:cNvSpPr txBox="1">
              <a:spLocks noChangeArrowheads="1"/>
            </p:cNvSpPr>
            <p:nvPr/>
          </p:nvSpPr>
          <p:spPr bwMode="auto">
            <a:xfrm>
              <a:off x="1957" y="2025"/>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4" name="Text Box 47"/>
            <p:cNvSpPr txBox="1">
              <a:spLocks noChangeArrowheads="1"/>
            </p:cNvSpPr>
            <p:nvPr/>
          </p:nvSpPr>
          <p:spPr bwMode="auto">
            <a:xfrm>
              <a:off x="1957" y="2793"/>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5" name="Text Box 48"/>
            <p:cNvSpPr txBox="1">
              <a:spLocks noChangeArrowheads="1"/>
            </p:cNvSpPr>
            <p:nvPr/>
          </p:nvSpPr>
          <p:spPr bwMode="auto">
            <a:xfrm>
              <a:off x="3877" y="3264"/>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6" name="Text Box 49"/>
            <p:cNvSpPr txBox="1">
              <a:spLocks noChangeArrowheads="1"/>
            </p:cNvSpPr>
            <p:nvPr/>
          </p:nvSpPr>
          <p:spPr bwMode="auto">
            <a:xfrm>
              <a:off x="1920" y="3705"/>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7" name="Text Box 50"/>
            <p:cNvSpPr txBox="1">
              <a:spLocks noChangeArrowheads="1"/>
            </p:cNvSpPr>
            <p:nvPr/>
          </p:nvSpPr>
          <p:spPr bwMode="auto">
            <a:xfrm>
              <a:off x="1008" y="2406"/>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grpSp>
      <p:sp>
        <p:nvSpPr>
          <p:cNvPr id="434228" name="Text Box 52"/>
          <p:cNvSpPr txBox="1">
            <a:spLocks noChangeArrowheads="1"/>
          </p:cNvSpPr>
          <p:nvPr/>
        </p:nvSpPr>
        <p:spPr bwMode="auto">
          <a:xfrm>
            <a:off x="6290549" y="2135708"/>
            <a:ext cx="5271566" cy="538421"/>
          </a:xfrm>
          <a:prstGeom prst="rect">
            <a:avLst/>
          </a:prstGeom>
          <a:noFill/>
          <a:ln w="9525">
            <a:noFill/>
            <a:miter lim="800000"/>
            <a:headEnd/>
            <a:tailEnd/>
          </a:ln>
        </p:spPr>
        <p:txBody>
          <a:bodyPr wrap="square" lIns="91375" tIns="45689" rIns="91375" bIns="45689">
            <a:spAutoFit/>
          </a:bodyPr>
          <a:lstStyle/>
          <a:p>
            <a:pPr defTabSz="914209" fontAlgn="base">
              <a:spcBef>
                <a:spcPct val="0"/>
              </a:spcBef>
              <a:spcAft>
                <a:spcPct val="0"/>
              </a:spcAft>
            </a:pPr>
            <a:r>
              <a:rPr kumimoji="1" lang="zh-CN" altLang="en-US" sz="2900" b="1" dirty="0">
                <a:solidFill>
                  <a:srgbClr val="006600"/>
                </a:solidFill>
                <a:latin typeface="楷体_GB2312" pitchFamily="49" charset="-122"/>
                <a:ea typeface="楷体_GB2312" pitchFamily="49" charset="-122"/>
              </a:rPr>
              <a:t>哈希函数设为 </a:t>
            </a:r>
            <a:r>
              <a:rPr kumimoji="1" lang="en-US" altLang="zh-CN" sz="2900" b="1" dirty="0">
                <a:solidFill>
                  <a:srgbClr val="006600"/>
                </a:solidFill>
                <a:latin typeface="楷体_GB2312" pitchFamily="49" charset="-122"/>
                <a:ea typeface="楷体_GB2312" pitchFamily="49" charset="-122"/>
              </a:rPr>
              <a:t>H(key)=key % 7</a:t>
            </a:r>
          </a:p>
        </p:txBody>
      </p:sp>
      <p:sp>
        <p:nvSpPr>
          <p:cNvPr id="131081" name="矩形 2"/>
          <p:cNvSpPr>
            <a:spLocks noChangeArrowheads="1"/>
          </p:cNvSpPr>
          <p:nvPr/>
        </p:nvSpPr>
        <p:spPr bwMode="auto">
          <a:xfrm>
            <a:off x="6061849" y="1723162"/>
            <a:ext cx="6056226" cy="461495"/>
          </a:xfrm>
          <a:prstGeom prst="rect">
            <a:avLst/>
          </a:prstGeom>
          <a:noFill/>
          <a:ln w="9525">
            <a:noFill/>
            <a:miter lim="800000"/>
            <a:headEnd/>
            <a:tailEnd/>
          </a:ln>
        </p:spPr>
        <p:txBody>
          <a:bodyPr wrap="square" lIns="91375" tIns="45689" rIns="91375" bIns="45689">
            <a:spAutoFit/>
          </a:bodyPr>
          <a:lstStyle/>
          <a:p>
            <a:pPr defTabSz="914209" fontAlgn="base">
              <a:spcBef>
                <a:spcPct val="0"/>
              </a:spcBef>
              <a:spcAft>
                <a:spcPct val="0"/>
              </a:spcAft>
            </a:pPr>
            <a:r>
              <a:rPr lang="zh-CN" altLang="en-US" sz="2400">
                <a:solidFill>
                  <a:prstClr val="black"/>
                </a:solidFill>
                <a:ea typeface="楷体_GB2312" pitchFamily="49" charset="-122"/>
              </a:rPr>
              <a:t> </a:t>
            </a:r>
            <a:r>
              <a:rPr lang="en-US" altLang="zh-CN" sz="2400">
                <a:solidFill>
                  <a:prstClr val="black"/>
                </a:solidFill>
                <a:ea typeface="楷体_GB2312" pitchFamily="49" charset="-122"/>
              </a:rPr>
              <a:t>{ 19, 01, 23, 14, 55, 68, 11, 82, 36 }</a:t>
            </a:r>
            <a:endParaRPr lang="zh-CN" altLang="en-US" sz="2400">
              <a:solidFill>
                <a:prstClr val="black"/>
              </a:solidFill>
            </a:endParaRPr>
          </a:p>
        </p:txBody>
      </p:sp>
      <p:sp>
        <p:nvSpPr>
          <p:cNvPr id="3" name="文本占位符 2"/>
          <p:cNvSpPr>
            <a:spLocks noGrp="1"/>
          </p:cNvSpPr>
          <p:nvPr>
            <p:ph type="body" sz="quarter" idx="10"/>
          </p:nvPr>
        </p:nvSpPr>
        <p:spPr>
          <a:xfrm>
            <a:off x="721063" y="1163636"/>
            <a:ext cx="8327653" cy="4867072"/>
          </a:xfrm>
        </p:spPr>
        <p:txBody>
          <a:bodyPr/>
          <a:lstStyle/>
          <a:p>
            <a:r>
              <a:rPr lang="zh-CN" altLang="en-US" dirty="0"/>
              <a:t>将所有哈希地址相同的</a:t>
            </a:r>
            <a:r>
              <a:rPr lang="zh-CN" altLang="en-US" dirty="0" smtClean="0"/>
              <a:t>记录都</a:t>
            </a:r>
            <a:r>
              <a:rPr lang="zh-CN" altLang="en-US" dirty="0"/>
              <a:t>链接在同一链表中。 </a:t>
            </a:r>
          </a:p>
        </p:txBody>
      </p:sp>
      <p:sp>
        <p:nvSpPr>
          <p:cNvPr id="56" name="标题 2"/>
          <p:cNvSpPr>
            <a:spLocks noGrp="1"/>
          </p:cNvSpPr>
          <p:nvPr>
            <p:ph type="title"/>
          </p:nvPr>
        </p:nvSpPr>
        <p:spPr/>
        <p:txBody>
          <a:bodyPr>
            <a:normAutofit fontScale="90000"/>
          </a:bodyPr>
          <a:lstStyle/>
          <a:p>
            <a:r>
              <a:rPr lang="zh-CN" altLang="en-US"/>
              <a:t>处理冲突的方法</a:t>
            </a:r>
            <a:r>
              <a:rPr lang="en-US" altLang="zh-CN" smtClean="0"/>
              <a:t>-</a:t>
            </a:r>
            <a:r>
              <a:rPr lang="zh-CN" altLang="zh-CN" smtClean="0"/>
              <a:t>链表</a:t>
            </a:r>
            <a:r>
              <a:rPr lang="zh-CN" altLang="zh-CN"/>
              <a:t>法</a:t>
            </a:r>
            <a:endParaRPr lang="zh-CN" altLang="en-US"/>
          </a:p>
        </p:txBody>
      </p:sp>
      <mc:AlternateContent xmlns:mc="http://schemas.openxmlformats.org/markup-compatibility/2006" xmlns:a14="http://schemas.microsoft.com/office/drawing/2010/main">
        <mc:Choice Requires="a14">
          <p:sp>
            <p:nvSpPr>
              <p:cNvPr id="57" name="矩形 56"/>
              <p:cNvSpPr/>
              <p:nvPr/>
            </p:nvSpPr>
            <p:spPr>
              <a:xfrm>
                <a:off x="6243909" y="2990277"/>
                <a:ext cx="5858836" cy="1056357"/>
              </a:xfrm>
              <a:prstGeom prst="rect">
                <a:avLst/>
              </a:prstGeom>
            </p:spPr>
            <p:txBody>
              <a:bodyPr wrap="none" lIns="91406" tIns="45703" rIns="91406" bIns="45703">
                <a:spAutoFit/>
              </a:bodyPr>
              <a:lstStyle/>
              <a:p>
                <a:pPr defTabSz="1171971"/>
                <a14:m>
                  <m:oMathPara xmlns:m="http://schemas.openxmlformats.org/officeDocument/2006/math">
                    <m:oMathParaPr>
                      <m:jc m:val="centerGroup"/>
                    </m:oMathParaPr>
                    <m:oMath xmlns:m="http://schemas.openxmlformats.org/officeDocument/2006/math">
                      <m:sSub>
                        <m:sSubPr>
                          <m:ctrlPr>
                            <a:rPr lang="zh-CN" altLang="zh-CN" sz="2300" i="1" smtClean="0">
                              <a:solidFill>
                                <a:srgbClr val="1F5281"/>
                              </a:solidFill>
                              <a:latin typeface="Cambria Math"/>
                            </a:rPr>
                          </m:ctrlPr>
                        </m:sSubPr>
                        <m:e>
                          <m:r>
                            <m:rPr>
                              <m:sty m:val="p"/>
                            </m:rPr>
                            <a:rPr lang="en-US" altLang="zh-CN" sz="2300">
                              <a:solidFill>
                                <a:srgbClr val="1F5281"/>
                              </a:solidFill>
                              <a:latin typeface="Cambria Math" panose="02040503050406030204" pitchFamily="18" charset="0"/>
                            </a:rPr>
                            <m:t>ASL</m:t>
                          </m:r>
                        </m:e>
                        <m:sub>
                          <m:r>
                            <m:rPr>
                              <m:sty m:val="p"/>
                            </m:rPr>
                            <a:rPr lang="en-US" altLang="zh-CN" sz="2300">
                              <a:solidFill>
                                <a:srgbClr val="1F5281"/>
                              </a:solidFill>
                              <a:latin typeface="Cambria Math" panose="02040503050406030204" pitchFamily="18" charset="0"/>
                            </a:rPr>
                            <m:t>succ</m:t>
                          </m:r>
                        </m:sub>
                      </m:sSub>
                      <m:r>
                        <a:rPr lang="en-US" altLang="zh-CN" sz="2300">
                          <a:solidFill>
                            <a:srgbClr val="1F5281"/>
                          </a:solidFill>
                          <a:latin typeface="Cambria Math" panose="02040503050406030204" pitchFamily="18" charset="0"/>
                        </a:rPr>
                        <m:t>=</m:t>
                      </m:r>
                      <m:nary>
                        <m:naryPr>
                          <m:chr m:val="∑"/>
                          <m:limLoc m:val="undOvr"/>
                          <m:ctrlPr>
                            <a:rPr lang="zh-CN" altLang="zh-CN" sz="2300" i="1">
                              <a:solidFill>
                                <a:srgbClr val="1F5281"/>
                              </a:solidFill>
                              <a:latin typeface="Cambria Math"/>
                            </a:rPr>
                          </m:ctrlPr>
                        </m:naryPr>
                        <m:sub>
                          <m:r>
                            <m:rPr>
                              <m:sty m:val="p"/>
                            </m:rPr>
                            <a:rPr lang="en-US" altLang="zh-CN" sz="2300">
                              <a:solidFill>
                                <a:srgbClr val="1F5281"/>
                              </a:solidFill>
                              <a:latin typeface="Cambria Math" panose="02040503050406030204" pitchFamily="18" charset="0"/>
                            </a:rPr>
                            <m:t>i</m:t>
                          </m:r>
                          <m:r>
                            <a:rPr lang="en-US" altLang="zh-CN" sz="2300">
                              <a:solidFill>
                                <a:srgbClr val="1F5281"/>
                              </a:solidFill>
                              <a:latin typeface="Cambria Math" panose="02040503050406030204" pitchFamily="18" charset="0"/>
                            </a:rPr>
                            <m:t>=1</m:t>
                          </m:r>
                        </m:sub>
                        <m:sup>
                          <m:r>
                            <m:rPr>
                              <m:sty m:val="p"/>
                            </m:rPr>
                            <a:rPr lang="en-US" altLang="zh-CN" sz="2300">
                              <a:solidFill>
                                <a:srgbClr val="1F5281"/>
                              </a:solidFill>
                              <a:latin typeface="Cambria Math" panose="02040503050406030204" pitchFamily="18" charset="0"/>
                            </a:rPr>
                            <m:t>n</m:t>
                          </m:r>
                        </m:sup>
                        <m:e>
                          <m:r>
                            <a:rPr lang="en-US" altLang="zh-CN" sz="2300">
                              <a:solidFill>
                                <a:srgbClr val="1F5281"/>
                              </a:solidFill>
                              <a:latin typeface="Cambria Math" panose="02040503050406030204" pitchFamily="18" charset="0"/>
                            </a:rPr>
                            <m:t> </m:t>
                          </m:r>
                          <m:sSub>
                            <m:sSubPr>
                              <m:ctrlPr>
                                <a:rPr lang="zh-CN" altLang="zh-CN" sz="2300" i="1">
                                  <a:solidFill>
                                    <a:srgbClr val="1F5281"/>
                                  </a:solidFill>
                                  <a:latin typeface="Cambria Math"/>
                                </a:rPr>
                              </m:ctrlPr>
                            </m:sSubPr>
                            <m:e>
                              <m:r>
                                <m:rPr>
                                  <m:sty m:val="p"/>
                                </m:rPr>
                                <a:rPr lang="en-US" altLang="zh-CN" sz="2300">
                                  <a:solidFill>
                                    <a:srgbClr val="1F5281"/>
                                  </a:solidFill>
                                  <a:latin typeface="Cambria Math" panose="02040503050406030204" pitchFamily="18" charset="0"/>
                                </a:rPr>
                                <m:t>p</m:t>
                              </m:r>
                            </m:e>
                            <m:sub>
                              <m:r>
                                <m:rPr>
                                  <m:sty m:val="p"/>
                                </m:rPr>
                                <a:rPr lang="en-US" altLang="zh-CN" sz="2300">
                                  <a:solidFill>
                                    <a:srgbClr val="1F5281"/>
                                  </a:solidFill>
                                  <a:latin typeface="Cambria Math" panose="02040503050406030204" pitchFamily="18" charset="0"/>
                                </a:rPr>
                                <m:t>i</m:t>
                              </m:r>
                              <m:r>
                                <a:rPr lang="en-US" altLang="zh-CN" sz="2300" i="1">
                                  <a:solidFill>
                                    <a:srgbClr val="1F5281"/>
                                  </a:solidFill>
                                  <a:latin typeface="Cambria Math" panose="02040503050406030204" pitchFamily="18" charset="0"/>
                                </a:rPr>
                                <m:t>∗</m:t>
                              </m:r>
                            </m:sub>
                          </m:sSub>
                          <m:sSub>
                            <m:sSubPr>
                              <m:ctrlPr>
                                <a:rPr lang="zh-CN" altLang="zh-CN" sz="2300" i="1">
                                  <a:solidFill>
                                    <a:srgbClr val="1F5281"/>
                                  </a:solidFill>
                                  <a:latin typeface="Cambria Math"/>
                                </a:rPr>
                              </m:ctrlPr>
                            </m:sSubPr>
                            <m:e>
                              <m:r>
                                <m:rPr>
                                  <m:sty m:val="p"/>
                                </m:rPr>
                                <a:rPr lang="en-US" altLang="zh-CN" sz="2300">
                                  <a:solidFill>
                                    <a:srgbClr val="1F5281"/>
                                  </a:solidFill>
                                  <a:latin typeface="Cambria Math" panose="02040503050406030204" pitchFamily="18" charset="0"/>
                                </a:rPr>
                                <m:t>c</m:t>
                              </m:r>
                            </m:e>
                            <m:sub>
                              <m:r>
                                <m:rPr>
                                  <m:sty m:val="p"/>
                                </m:rPr>
                                <a:rPr lang="en-US" altLang="zh-CN" sz="2300">
                                  <a:solidFill>
                                    <a:srgbClr val="1F5281"/>
                                  </a:solidFill>
                                  <a:latin typeface="Cambria Math" panose="02040503050406030204" pitchFamily="18" charset="0"/>
                                </a:rPr>
                                <m:t>i</m:t>
                              </m:r>
                            </m:sub>
                          </m:sSub>
                        </m:e>
                      </m:nary>
                      <m:r>
                        <a:rPr lang="en-US" altLang="zh-CN" sz="2300">
                          <a:solidFill>
                            <a:srgbClr val="1F5281"/>
                          </a:solidFill>
                          <a:latin typeface="Cambria Math" panose="02040503050406030204" pitchFamily="18" charset="0"/>
                        </a:rPr>
                        <m:t>=</m:t>
                      </m:r>
                      <m:f>
                        <m:fPr>
                          <m:ctrlPr>
                            <a:rPr lang="zh-CN" altLang="zh-CN" sz="2300" i="1">
                              <a:solidFill>
                                <a:srgbClr val="1F5281"/>
                              </a:solidFill>
                              <a:latin typeface="Cambria Math"/>
                            </a:rPr>
                          </m:ctrlPr>
                        </m:fPr>
                        <m:num>
                          <m:r>
                            <a:rPr lang="en-US" altLang="zh-CN" sz="2300">
                              <a:solidFill>
                                <a:srgbClr val="1F5281"/>
                              </a:solidFill>
                              <a:latin typeface="Cambria Math" panose="02040503050406030204" pitchFamily="18" charset="0"/>
                            </a:rPr>
                            <m:t>6</m:t>
                          </m:r>
                          <m:r>
                            <a:rPr lang="zh-CN" altLang="en-US" sz="2300" i="1">
                              <a:solidFill>
                                <a:srgbClr val="1F5281"/>
                              </a:solidFill>
                              <a:latin typeface="Cambria Math" panose="02040503050406030204" pitchFamily="18" charset="0"/>
                            </a:rPr>
                            <m:t>∗</m:t>
                          </m:r>
                          <m:r>
                            <a:rPr lang="en-US" altLang="zh-CN" sz="2300">
                              <a:solidFill>
                                <a:srgbClr val="1F5281"/>
                              </a:solidFill>
                              <a:latin typeface="Cambria Math" panose="02040503050406030204" pitchFamily="18" charset="0"/>
                            </a:rPr>
                            <m:t>1+2</m:t>
                          </m:r>
                          <m:r>
                            <a:rPr lang="zh-CN" altLang="en-US" sz="2300" i="1">
                              <a:solidFill>
                                <a:srgbClr val="1F5281"/>
                              </a:solidFill>
                              <a:latin typeface="Cambria Math" panose="02040503050406030204" pitchFamily="18" charset="0"/>
                            </a:rPr>
                            <m:t>∗</m:t>
                          </m:r>
                          <m:r>
                            <a:rPr lang="en-US" altLang="zh-CN" sz="2300">
                              <a:solidFill>
                                <a:srgbClr val="1F5281"/>
                              </a:solidFill>
                              <a:latin typeface="Cambria Math" panose="02040503050406030204" pitchFamily="18" charset="0"/>
                            </a:rPr>
                            <m:t>2+3</m:t>
                          </m:r>
                        </m:num>
                        <m:den>
                          <m:r>
                            <a:rPr lang="en-US" altLang="zh-CN" sz="2300">
                              <a:solidFill>
                                <a:srgbClr val="1F5281"/>
                              </a:solidFill>
                              <a:latin typeface="Cambria Math" panose="02040503050406030204" pitchFamily="18" charset="0"/>
                            </a:rPr>
                            <m:t>9</m:t>
                          </m:r>
                        </m:den>
                      </m:f>
                      <m:r>
                        <a:rPr lang="en-US" altLang="zh-CN" sz="2300">
                          <a:solidFill>
                            <a:srgbClr val="1F5281"/>
                          </a:solidFill>
                          <a:latin typeface="Cambria Math" panose="02040503050406030204" pitchFamily="18" charset="0"/>
                        </a:rPr>
                        <m:t>=</m:t>
                      </m:r>
                      <m:f>
                        <m:fPr>
                          <m:ctrlPr>
                            <a:rPr lang="zh-CN" altLang="zh-CN" sz="2300" i="1">
                              <a:solidFill>
                                <a:srgbClr val="1F5281"/>
                              </a:solidFill>
                              <a:latin typeface="Cambria Math"/>
                            </a:rPr>
                          </m:ctrlPr>
                        </m:fPr>
                        <m:num>
                          <m:r>
                            <a:rPr lang="en-US" altLang="zh-CN" sz="2300">
                              <a:solidFill>
                                <a:srgbClr val="1F5281"/>
                              </a:solidFill>
                              <a:latin typeface="Cambria Math" panose="02040503050406030204" pitchFamily="18" charset="0"/>
                            </a:rPr>
                            <m:t>13</m:t>
                          </m:r>
                        </m:num>
                        <m:den>
                          <m:r>
                            <a:rPr lang="en-US" altLang="zh-CN" sz="2300">
                              <a:solidFill>
                                <a:srgbClr val="1F5281"/>
                              </a:solidFill>
                              <a:latin typeface="Cambria Math" panose="02040503050406030204" pitchFamily="18" charset="0"/>
                            </a:rPr>
                            <m:t>9</m:t>
                          </m:r>
                        </m:den>
                      </m:f>
                    </m:oMath>
                  </m:oMathPara>
                </a14:m>
                <a:endParaRPr lang="zh-CN" altLang="zh-CN" sz="2300">
                  <a:solidFill>
                    <a:srgbClr val="1F5281"/>
                  </a:solidFill>
                </a:endParaRPr>
              </a:p>
            </p:txBody>
          </p:sp>
        </mc:Choice>
        <mc:Fallback xmlns="">
          <p:sp>
            <p:nvSpPr>
              <p:cNvPr id="57" name="矩形 56"/>
              <p:cNvSpPr>
                <a:spLocks noRot="1" noChangeAspect="1" noMove="1" noResize="1" noEditPoints="1" noAdjustHandles="1" noChangeArrowheads="1" noChangeShapeType="1" noTextEdit="1"/>
              </p:cNvSpPr>
              <p:nvPr/>
            </p:nvSpPr>
            <p:spPr>
              <a:xfrm>
                <a:off x="6243095" y="2990964"/>
                <a:ext cx="5744329" cy="105150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6242774" y="4125711"/>
                <a:ext cx="5527355" cy="1083153"/>
              </a:xfrm>
              <a:prstGeom prst="rect">
                <a:avLst/>
              </a:prstGeom>
            </p:spPr>
            <p:txBody>
              <a:bodyPr wrap="none" lIns="91406" tIns="45703" rIns="91406" bIns="45703">
                <a:spAutoFit/>
              </a:bodyPr>
              <a:lstStyle/>
              <a:p>
                <a:pPr defTabSz="1171971"/>
                <a14:m>
                  <m:oMathPara xmlns:m="http://schemas.openxmlformats.org/officeDocument/2006/math">
                    <m:oMathParaPr>
                      <m:jc m:val="centerGroup"/>
                    </m:oMathParaPr>
                    <m:oMath xmlns:m="http://schemas.openxmlformats.org/officeDocument/2006/math">
                      <m:sSub>
                        <m:sSubPr>
                          <m:ctrlPr>
                            <a:rPr lang="zh-CN" altLang="zh-CN" sz="2300" i="1" smtClean="0">
                              <a:solidFill>
                                <a:srgbClr val="1F5281"/>
                              </a:solidFill>
                              <a:latin typeface="Cambria Math"/>
                            </a:rPr>
                          </m:ctrlPr>
                        </m:sSubPr>
                        <m:e>
                          <m:r>
                            <m:rPr>
                              <m:sty m:val="p"/>
                            </m:rPr>
                            <a:rPr lang="en-US" altLang="zh-CN" sz="2300">
                              <a:solidFill>
                                <a:srgbClr val="1F5281"/>
                              </a:solidFill>
                              <a:latin typeface="Cambria Math" panose="02040503050406030204" pitchFamily="18" charset="0"/>
                            </a:rPr>
                            <m:t>ASL</m:t>
                          </m:r>
                        </m:e>
                        <m:sub>
                          <m:r>
                            <m:rPr>
                              <m:sty m:val="p"/>
                            </m:rPr>
                            <a:rPr lang="en-US" altLang="zh-CN" sz="2300">
                              <a:solidFill>
                                <a:srgbClr val="1F5281"/>
                              </a:solidFill>
                              <a:latin typeface="Cambria Math" panose="02040503050406030204" pitchFamily="18" charset="0"/>
                            </a:rPr>
                            <m:t>unsucc</m:t>
                          </m:r>
                        </m:sub>
                      </m:sSub>
                      <m:r>
                        <a:rPr lang="en-US" altLang="zh-CN" sz="2300">
                          <a:solidFill>
                            <a:srgbClr val="1F5281"/>
                          </a:solidFill>
                          <a:latin typeface="Cambria Math" panose="02040503050406030204" pitchFamily="18" charset="0"/>
                        </a:rPr>
                        <m:t>=</m:t>
                      </m:r>
                      <m:nary>
                        <m:naryPr>
                          <m:chr m:val="∑"/>
                          <m:limLoc m:val="undOvr"/>
                          <m:ctrlPr>
                            <a:rPr lang="zh-CN" altLang="zh-CN" sz="2300" i="1">
                              <a:solidFill>
                                <a:srgbClr val="1F5281"/>
                              </a:solidFill>
                              <a:latin typeface="Cambria Math"/>
                            </a:rPr>
                          </m:ctrlPr>
                        </m:naryPr>
                        <m:sub>
                          <m:r>
                            <m:rPr>
                              <m:sty m:val="p"/>
                            </m:rPr>
                            <a:rPr lang="en-US" altLang="zh-CN" sz="2300">
                              <a:solidFill>
                                <a:srgbClr val="1F5281"/>
                              </a:solidFill>
                              <a:latin typeface="Cambria Math" panose="02040503050406030204" pitchFamily="18" charset="0"/>
                            </a:rPr>
                            <m:t>i</m:t>
                          </m:r>
                          <m:r>
                            <a:rPr lang="en-US" altLang="zh-CN" sz="2300">
                              <a:solidFill>
                                <a:srgbClr val="1F5281"/>
                              </a:solidFill>
                              <a:latin typeface="Cambria Math" panose="02040503050406030204" pitchFamily="18" charset="0"/>
                            </a:rPr>
                            <m:t>=1</m:t>
                          </m:r>
                        </m:sub>
                        <m:sup>
                          <m:r>
                            <a:rPr lang="en-US" altLang="zh-CN" sz="2300">
                              <a:solidFill>
                                <a:srgbClr val="1F5281"/>
                              </a:solidFill>
                              <a:latin typeface="Cambria Math" panose="02040503050406030204" pitchFamily="18" charset="0"/>
                            </a:rPr>
                            <m:t>7</m:t>
                          </m:r>
                        </m:sup>
                        <m:e>
                          <m:r>
                            <a:rPr lang="en-US" altLang="zh-CN" sz="2300">
                              <a:solidFill>
                                <a:srgbClr val="1F5281"/>
                              </a:solidFill>
                              <a:latin typeface="Cambria Math" panose="02040503050406030204" pitchFamily="18" charset="0"/>
                            </a:rPr>
                            <m:t> </m:t>
                          </m:r>
                          <m:sSub>
                            <m:sSubPr>
                              <m:ctrlPr>
                                <a:rPr lang="zh-CN" altLang="zh-CN" sz="2300" i="1">
                                  <a:solidFill>
                                    <a:srgbClr val="1F5281"/>
                                  </a:solidFill>
                                  <a:latin typeface="Cambria Math"/>
                                </a:rPr>
                              </m:ctrlPr>
                            </m:sSubPr>
                            <m:e>
                              <m:r>
                                <m:rPr>
                                  <m:sty m:val="p"/>
                                </m:rPr>
                                <a:rPr lang="en-US" altLang="zh-CN" sz="2300">
                                  <a:solidFill>
                                    <a:srgbClr val="1F5281"/>
                                  </a:solidFill>
                                  <a:latin typeface="Cambria Math" panose="02040503050406030204" pitchFamily="18" charset="0"/>
                                </a:rPr>
                                <m:t>p</m:t>
                              </m:r>
                            </m:e>
                            <m:sub>
                              <m:r>
                                <m:rPr>
                                  <m:sty m:val="p"/>
                                </m:rPr>
                                <a:rPr lang="en-US" altLang="zh-CN" sz="2300">
                                  <a:solidFill>
                                    <a:srgbClr val="1F5281"/>
                                  </a:solidFill>
                                  <a:latin typeface="Cambria Math" panose="02040503050406030204" pitchFamily="18" charset="0"/>
                                </a:rPr>
                                <m:t>i</m:t>
                              </m:r>
                              <m:r>
                                <a:rPr lang="en-US" altLang="zh-CN" sz="2300" i="1">
                                  <a:solidFill>
                                    <a:srgbClr val="1F5281"/>
                                  </a:solidFill>
                                  <a:latin typeface="Cambria Math" panose="02040503050406030204" pitchFamily="18" charset="0"/>
                                </a:rPr>
                                <m:t>∗</m:t>
                              </m:r>
                            </m:sub>
                          </m:sSub>
                          <m:sSub>
                            <m:sSubPr>
                              <m:ctrlPr>
                                <a:rPr lang="zh-CN" altLang="zh-CN" sz="2300" i="1">
                                  <a:solidFill>
                                    <a:srgbClr val="1F5281"/>
                                  </a:solidFill>
                                  <a:latin typeface="Cambria Math"/>
                                </a:rPr>
                              </m:ctrlPr>
                            </m:sSubPr>
                            <m:e>
                              <m:r>
                                <m:rPr>
                                  <m:sty m:val="p"/>
                                </m:rPr>
                                <a:rPr lang="en-US" altLang="zh-CN" sz="2300">
                                  <a:solidFill>
                                    <a:srgbClr val="1F5281"/>
                                  </a:solidFill>
                                  <a:latin typeface="Cambria Math" panose="02040503050406030204" pitchFamily="18" charset="0"/>
                                </a:rPr>
                                <m:t>c</m:t>
                              </m:r>
                            </m:e>
                            <m:sub>
                              <m:r>
                                <m:rPr>
                                  <m:sty m:val="p"/>
                                </m:rPr>
                                <a:rPr lang="en-US" altLang="zh-CN" sz="2300">
                                  <a:solidFill>
                                    <a:srgbClr val="1F5281"/>
                                  </a:solidFill>
                                  <a:latin typeface="Cambria Math" panose="02040503050406030204" pitchFamily="18" charset="0"/>
                                </a:rPr>
                                <m:t>i</m:t>
                              </m:r>
                            </m:sub>
                          </m:sSub>
                        </m:e>
                      </m:nary>
                      <m:r>
                        <a:rPr lang="en-US" altLang="zh-CN" sz="2300">
                          <a:solidFill>
                            <a:srgbClr val="1F5281"/>
                          </a:solidFill>
                          <a:latin typeface="Cambria Math" panose="02040503050406030204" pitchFamily="18" charset="0"/>
                        </a:rPr>
                        <m:t>=</m:t>
                      </m:r>
                      <m:f>
                        <m:fPr>
                          <m:ctrlPr>
                            <a:rPr lang="zh-CN" altLang="zh-CN" sz="2300" i="1">
                              <a:solidFill>
                                <a:srgbClr val="1F5281"/>
                              </a:solidFill>
                              <a:latin typeface="Cambria Math"/>
                            </a:rPr>
                          </m:ctrlPr>
                        </m:fPr>
                        <m:num>
                          <m:r>
                            <a:rPr lang="en-US" altLang="zh-CN" sz="2300" smtClean="0">
                              <a:solidFill>
                                <a:srgbClr val="1F5281"/>
                              </a:solidFill>
                              <a:latin typeface="Cambria Math"/>
                            </a:rPr>
                            <m:t>4</m:t>
                          </m:r>
                          <m:r>
                            <a:rPr lang="zh-CN" altLang="en-US" sz="2300" i="1">
                              <a:solidFill>
                                <a:srgbClr val="1F5281"/>
                              </a:solidFill>
                              <a:latin typeface="Cambria Math" panose="02040503050406030204" pitchFamily="18" charset="0"/>
                            </a:rPr>
                            <m:t>∗</m:t>
                          </m:r>
                          <m:r>
                            <a:rPr lang="en-US" altLang="zh-CN" sz="2300">
                              <a:solidFill>
                                <a:srgbClr val="1F5281"/>
                              </a:solidFill>
                              <a:latin typeface="Cambria Math" panose="02040503050406030204" pitchFamily="18" charset="0"/>
                            </a:rPr>
                            <m:t>1+2+3</m:t>
                          </m:r>
                        </m:num>
                        <m:den>
                          <m:r>
                            <a:rPr lang="en-US" altLang="zh-CN" sz="2300">
                              <a:solidFill>
                                <a:srgbClr val="1F5281"/>
                              </a:solidFill>
                              <a:latin typeface="Cambria Math" panose="02040503050406030204" pitchFamily="18" charset="0"/>
                            </a:rPr>
                            <m:t>7</m:t>
                          </m:r>
                        </m:den>
                      </m:f>
                      <m:r>
                        <a:rPr lang="en-US" altLang="zh-CN" sz="2300">
                          <a:solidFill>
                            <a:srgbClr val="1F5281"/>
                          </a:solidFill>
                          <a:latin typeface="Cambria Math" panose="02040503050406030204" pitchFamily="18" charset="0"/>
                        </a:rPr>
                        <m:t>=</m:t>
                      </m:r>
                      <m:f>
                        <m:fPr>
                          <m:ctrlPr>
                            <a:rPr lang="zh-CN" altLang="zh-CN" sz="2300" i="1">
                              <a:solidFill>
                                <a:srgbClr val="1F5281"/>
                              </a:solidFill>
                              <a:latin typeface="Cambria Math"/>
                            </a:rPr>
                          </m:ctrlPr>
                        </m:fPr>
                        <m:num>
                          <m:r>
                            <a:rPr lang="en-US" altLang="zh-CN" sz="2300" smtClean="0">
                              <a:solidFill>
                                <a:srgbClr val="1F5281"/>
                              </a:solidFill>
                              <a:latin typeface="Cambria Math"/>
                            </a:rPr>
                            <m:t>9</m:t>
                          </m:r>
                        </m:num>
                        <m:den>
                          <m:r>
                            <a:rPr lang="en-US" altLang="zh-CN" sz="2300">
                              <a:solidFill>
                                <a:srgbClr val="1F5281"/>
                              </a:solidFill>
                              <a:latin typeface="Cambria Math" panose="02040503050406030204" pitchFamily="18" charset="0"/>
                            </a:rPr>
                            <m:t>7</m:t>
                          </m:r>
                        </m:den>
                      </m:f>
                    </m:oMath>
                  </m:oMathPara>
                </a14:m>
                <a:endParaRPr lang="zh-CN" altLang="zh-CN" sz="2300">
                  <a:solidFill>
                    <a:srgbClr val="1F5281"/>
                  </a:solidFill>
                </a:endParaRPr>
              </a:p>
            </p:txBody>
          </p:sp>
        </mc:Choice>
        <mc:Fallback xmlns="">
          <p:sp>
            <p:nvSpPr>
              <p:cNvPr id="58" name="矩形 57"/>
              <p:cNvSpPr>
                <a:spLocks noRot="1" noChangeAspect="1" noMove="1" noResize="1" noEditPoints="1" noAdjustHandles="1" noChangeArrowheads="1" noChangeShapeType="1" noTextEdit="1"/>
              </p:cNvSpPr>
              <p:nvPr/>
            </p:nvSpPr>
            <p:spPr>
              <a:xfrm>
                <a:off x="6241956" y="4126662"/>
                <a:ext cx="5545941" cy="10928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244240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34228">
                                            <p:txEl>
                                              <p:pRg st="0" end="0"/>
                                            </p:txEl>
                                          </p:spTgt>
                                        </p:tgtEl>
                                        <p:attrNameLst>
                                          <p:attrName>style.visibility</p:attrName>
                                        </p:attrNameLst>
                                      </p:cBhvr>
                                      <p:to>
                                        <p:strVal val="visible"/>
                                      </p:to>
                                    </p:set>
                                    <p:animEffect transition="in" filter="wipe(left)">
                                      <p:cBhvr>
                                        <p:cTn id="11" dur="300"/>
                                        <p:tgtEl>
                                          <p:spTgt spid="43422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28" grpId="0" build="allAtOnce" autoUpdateAnimBg="0"/>
      <p:bldP spid="131081" grpId="0"/>
      <p:bldP spid="57" grpId="0"/>
      <p:bldP spid="5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30734" y="1366510"/>
            <a:ext cx="5220000" cy="4893647"/>
          </a:xfrm>
          <a:prstGeom prst="rect">
            <a:avLst/>
          </a:prstGeom>
          <a:ln>
            <a:solidFill>
              <a:srgbClr val="285A32"/>
            </a:solidFill>
            <a:prstDash val="dash"/>
          </a:ln>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const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MaxSize</a:t>
            </a:r>
            <a:r>
              <a:rPr lang="en-US" altLang="zh-CN" sz="2400" dirty="0" smtClean="0">
                <a:latin typeface="Times New Roman" panose="02020603050405020304" pitchFamily="18" charset="0"/>
                <a:cs typeface="Times New Roman" panose="02020603050405020304" pitchFamily="18" charset="0"/>
              </a:rPr>
              <a:t> = 11;</a:t>
            </a:r>
          </a:p>
          <a:p>
            <a:r>
              <a:rPr lang="en-US" altLang="zh-CN" sz="2400" dirty="0" smtClean="0">
                <a:latin typeface="Times New Roman" panose="02020603050405020304" pitchFamily="18" charset="0"/>
                <a:cs typeface="Times New Roman" panose="02020603050405020304" pitchFamily="18" charset="0"/>
              </a:rPr>
              <a:t>class HashTable2{</a:t>
            </a:r>
          </a:p>
          <a:p>
            <a:r>
              <a:rPr lang="en-US" altLang="zh-CN" sz="2400" dirty="0" smtClean="0">
                <a:latin typeface="Times New Roman" panose="02020603050405020304" pitchFamily="18" charset="0"/>
                <a:cs typeface="Times New Roman" panose="02020603050405020304" pitchFamily="18" charset="0"/>
              </a:rPr>
              <a:t>public:</a:t>
            </a: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HashTable2( );</a:t>
            </a:r>
            <a:endParaRPr lang="zh-CN" altLang="en-US"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~HashTable2( );</a:t>
            </a:r>
            <a:endParaRPr lang="zh-CN" altLang="en-US" sz="2400" dirty="0" smtClean="0">
              <a:latin typeface="Times New Roman" panose="02020603050405020304" pitchFamily="18" charset="0"/>
              <a:cs typeface="Times New Roman" panose="02020603050405020304" pitchFamily="18" charset="0"/>
            </a:endParaRPr>
          </a:p>
          <a:p>
            <a:r>
              <a:rPr lang="zh-CN" altLang="en-US" sz="2400" dirty="0" smtClean="0">
                <a:solidFill>
                  <a:srgbClr val="B42D2D"/>
                </a:solidFill>
                <a:latin typeface="Times New Roman" panose="02020603050405020304" pitchFamily="18" charset="0"/>
                <a:cs typeface="Times New Roman" panose="02020603050405020304" pitchFamily="18" charset="0"/>
              </a:rPr>
              <a:t>     </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Insert(</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k);  </a:t>
            </a:r>
            <a:endParaRPr lang="zh-CN" altLang="en-US" sz="2400" dirty="0" smtClean="0">
              <a:solidFill>
                <a:srgbClr val="B42D2D"/>
              </a:solidFill>
              <a:latin typeface="Times New Roman" panose="02020603050405020304" pitchFamily="18" charset="0"/>
              <a:cs typeface="Times New Roman" panose="02020603050405020304" pitchFamily="18" charset="0"/>
            </a:endParaRPr>
          </a:p>
          <a:p>
            <a:r>
              <a:rPr lang="zh-CN" altLang="en-US" sz="2400" dirty="0" smtClean="0">
                <a:solidFill>
                  <a:srgbClr val="B42D2D"/>
                </a:solidFill>
                <a:latin typeface="Times New Roman" panose="02020603050405020304" pitchFamily="18" charset="0"/>
                <a:cs typeface="Times New Roman" panose="02020603050405020304" pitchFamily="18" charset="0"/>
              </a:rPr>
              <a:t>     </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Delete(</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k);</a:t>
            </a:r>
            <a:endParaRPr lang="zh-CN" altLang="en-US" sz="2400" dirty="0" smtClean="0">
              <a:solidFill>
                <a:srgbClr val="B42D2D"/>
              </a:solidFill>
              <a:latin typeface="Times New Roman" panose="02020603050405020304" pitchFamily="18" charset="0"/>
              <a:cs typeface="Times New Roman" panose="02020603050405020304" pitchFamily="18" charset="0"/>
            </a:endParaRPr>
          </a:p>
          <a:p>
            <a:r>
              <a:rPr lang="zh-CN" altLang="en-US" sz="2400" dirty="0" smtClean="0">
                <a:solidFill>
                  <a:srgbClr val="B42D2D"/>
                </a:solidFill>
                <a:latin typeface="Times New Roman" panose="02020603050405020304" pitchFamily="18" charset="0"/>
                <a:cs typeface="Times New Roman" panose="02020603050405020304" pitchFamily="18" charset="0"/>
              </a:rPr>
              <a:t>     </a:t>
            </a:r>
            <a:r>
              <a:rPr lang="en-US" altLang="zh-CN" sz="2400" dirty="0" smtClean="0">
                <a:solidFill>
                  <a:srgbClr val="B42D2D"/>
                </a:solidFill>
                <a:latin typeface="Times New Roman" panose="02020603050405020304" pitchFamily="18" charset="0"/>
                <a:cs typeface="Times New Roman" panose="02020603050405020304" pitchFamily="18" charset="0"/>
              </a:rPr>
              <a:t>Node&lt;</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&gt; * Search(</a:t>
            </a:r>
            <a:r>
              <a:rPr lang="en-US" altLang="zh-CN" sz="2400" dirty="0" err="1" smtClean="0">
                <a:solidFill>
                  <a:srgbClr val="B42D2D"/>
                </a:solidFill>
                <a:latin typeface="Times New Roman" panose="02020603050405020304" pitchFamily="18" charset="0"/>
                <a:cs typeface="Times New Roman" panose="02020603050405020304" pitchFamily="18" charset="0"/>
              </a:rPr>
              <a:t>int</a:t>
            </a:r>
            <a:r>
              <a:rPr lang="en-US" altLang="zh-CN" sz="2400" dirty="0" smtClean="0">
                <a:solidFill>
                  <a:srgbClr val="B42D2D"/>
                </a:solidFill>
                <a:latin typeface="Times New Roman" panose="02020603050405020304" pitchFamily="18" charset="0"/>
                <a:cs typeface="Times New Roman" panose="02020603050405020304" pitchFamily="18" charset="0"/>
              </a:rPr>
              <a:t> k);</a:t>
            </a:r>
            <a:endParaRPr lang="zh-CN" altLang="en-US" sz="2400" dirty="0" smtClean="0">
              <a:solidFill>
                <a:srgbClr val="B42D2D"/>
              </a:solidFill>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void Print( );</a:t>
            </a:r>
          </a:p>
          <a:p>
            <a:r>
              <a:rPr lang="en-US" altLang="zh-CN" sz="2400" dirty="0" smtClean="0">
                <a:latin typeface="Times New Roman" panose="02020603050405020304" pitchFamily="18" charset="0"/>
                <a:cs typeface="Times New Roman" panose="02020603050405020304" pitchFamily="18" charset="0"/>
              </a:rPr>
              <a:t>private:</a:t>
            </a:r>
          </a:p>
          <a:p>
            <a:r>
              <a:rPr lang="en-US" altLang="zh-CN" sz="2400" dirty="0" smtClean="0">
                <a:solidFill>
                  <a:srgbClr val="5C307D"/>
                </a:solidFill>
                <a:latin typeface="Times New Roman" panose="02020603050405020304" pitchFamily="18" charset="0"/>
                <a:cs typeface="Times New Roman" panose="02020603050405020304" pitchFamily="18" charset="0"/>
              </a:rPr>
              <a:t>  </a:t>
            </a:r>
            <a:r>
              <a:rPr lang="zh-CN" altLang="en-US" sz="2400" dirty="0" smtClean="0">
                <a:solidFill>
                  <a:srgbClr val="5C307D"/>
                </a:solidFill>
                <a:latin typeface="Times New Roman" panose="02020603050405020304" pitchFamily="18" charset="0"/>
                <a:cs typeface="Times New Roman" panose="02020603050405020304" pitchFamily="18" charset="0"/>
              </a:rPr>
              <a:t>   </a:t>
            </a:r>
            <a:r>
              <a:rPr lang="en-US" altLang="zh-CN" sz="2400" dirty="0" err="1" smtClean="0">
                <a:solidFill>
                  <a:srgbClr val="5C307D"/>
                </a:solidFill>
                <a:latin typeface="Times New Roman" panose="02020603050405020304" pitchFamily="18" charset="0"/>
                <a:cs typeface="Times New Roman" panose="02020603050405020304" pitchFamily="18" charset="0"/>
              </a:rPr>
              <a:t>int</a:t>
            </a:r>
            <a:r>
              <a:rPr lang="en-US" altLang="zh-CN" sz="2400" dirty="0" smtClean="0">
                <a:solidFill>
                  <a:srgbClr val="5C307D"/>
                </a:solidFill>
                <a:latin typeface="Times New Roman" panose="02020603050405020304" pitchFamily="18" charset="0"/>
                <a:cs typeface="Times New Roman" panose="02020603050405020304" pitchFamily="18" charset="0"/>
              </a:rPr>
              <a:t> H(</a:t>
            </a:r>
            <a:r>
              <a:rPr lang="en-US" altLang="zh-CN" sz="2400" dirty="0" err="1" smtClean="0">
                <a:solidFill>
                  <a:srgbClr val="5C307D"/>
                </a:solidFill>
                <a:latin typeface="Times New Roman" panose="02020603050405020304" pitchFamily="18" charset="0"/>
                <a:cs typeface="Times New Roman" panose="02020603050405020304" pitchFamily="18" charset="0"/>
              </a:rPr>
              <a:t>int</a:t>
            </a:r>
            <a:r>
              <a:rPr lang="en-US" altLang="zh-CN" sz="2400" dirty="0" smtClean="0">
                <a:solidFill>
                  <a:srgbClr val="5C307D"/>
                </a:solidFill>
                <a:latin typeface="Times New Roman" panose="02020603050405020304" pitchFamily="18" charset="0"/>
                <a:cs typeface="Times New Roman" panose="02020603050405020304" pitchFamily="18" charset="0"/>
              </a:rPr>
              <a:t> k);     </a:t>
            </a:r>
            <a:endParaRPr lang="zh-CN" altLang="en-US" sz="2400" dirty="0" smtClean="0">
              <a:solidFill>
                <a:srgbClr val="5C307D"/>
              </a:solidFill>
              <a:latin typeface="Times New Roman" panose="02020603050405020304" pitchFamily="18" charset="0"/>
              <a:cs typeface="Times New Roman" panose="02020603050405020304" pitchFamily="18" charset="0"/>
            </a:endParaRPr>
          </a:p>
          <a:p>
            <a:r>
              <a:rPr lang="zh-CN" altLang="en-US" sz="2400" dirty="0" smtClean="0">
                <a:solidFill>
                  <a:srgbClr val="285A32"/>
                </a:solidFill>
                <a:latin typeface="Times New Roman" panose="02020603050405020304" pitchFamily="18" charset="0"/>
                <a:cs typeface="Times New Roman" panose="02020603050405020304" pitchFamily="18" charset="0"/>
              </a:rPr>
              <a:t>     </a:t>
            </a:r>
            <a:r>
              <a:rPr lang="en-US" altLang="zh-CN" sz="2400" dirty="0" smtClean="0">
                <a:solidFill>
                  <a:srgbClr val="285A32"/>
                </a:solidFill>
                <a:latin typeface="Times New Roman" panose="02020603050405020304" pitchFamily="18" charset="0"/>
                <a:cs typeface="Times New Roman" panose="02020603050405020304" pitchFamily="18" charset="0"/>
              </a:rPr>
              <a:t>Node&lt;</a:t>
            </a:r>
            <a:r>
              <a:rPr lang="en-US" altLang="zh-CN" sz="2400" dirty="0" err="1" smtClean="0">
                <a:solidFill>
                  <a:srgbClr val="285A32"/>
                </a:solidFill>
                <a:latin typeface="Times New Roman" panose="02020603050405020304" pitchFamily="18" charset="0"/>
                <a:cs typeface="Times New Roman" panose="02020603050405020304" pitchFamily="18" charset="0"/>
              </a:rPr>
              <a:t>int</a:t>
            </a:r>
            <a:r>
              <a:rPr lang="en-US" altLang="zh-CN" sz="2400" dirty="0" smtClean="0">
                <a:solidFill>
                  <a:srgbClr val="285A32"/>
                </a:solidFill>
                <a:latin typeface="Times New Roman" panose="02020603050405020304" pitchFamily="18" charset="0"/>
                <a:cs typeface="Times New Roman" panose="02020603050405020304" pitchFamily="18" charset="0"/>
              </a:rPr>
              <a:t>&gt; * ht[</a:t>
            </a:r>
            <a:r>
              <a:rPr lang="en-US" altLang="zh-CN" sz="2400" dirty="0" err="1" smtClean="0">
                <a:solidFill>
                  <a:srgbClr val="285A32"/>
                </a:solidFill>
                <a:latin typeface="Times New Roman" panose="02020603050405020304" pitchFamily="18" charset="0"/>
                <a:cs typeface="Times New Roman" panose="02020603050405020304" pitchFamily="18" charset="0"/>
              </a:rPr>
              <a:t>MaxSize</a:t>
            </a:r>
            <a:r>
              <a:rPr lang="en-US" altLang="zh-CN" sz="2400" dirty="0" smtClean="0">
                <a:solidFill>
                  <a:srgbClr val="285A32"/>
                </a:solidFill>
                <a:latin typeface="Times New Roman" panose="02020603050405020304" pitchFamily="18" charset="0"/>
                <a:cs typeface="Times New Roman" panose="02020603050405020304" pitchFamily="18" charset="0"/>
              </a:rPr>
              <a:t>]; </a:t>
            </a:r>
            <a:endParaRPr lang="zh-CN" altLang="en-US" sz="2400" dirty="0" smtClean="0">
              <a:solidFill>
                <a:srgbClr val="285A32"/>
              </a:solidFill>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t>
            </a:r>
          </a:p>
        </p:txBody>
      </p:sp>
      <p:sp>
        <p:nvSpPr>
          <p:cNvPr id="25" name="矩形 24"/>
          <p:cNvSpPr/>
          <p:nvPr/>
        </p:nvSpPr>
        <p:spPr>
          <a:xfrm>
            <a:off x="6223548" y="3518197"/>
            <a:ext cx="5220000" cy="2677656"/>
          </a:xfrm>
          <a:prstGeom prst="rect">
            <a:avLst/>
          </a:prstGeom>
          <a:ln>
            <a:solidFill>
              <a:srgbClr val="285A32"/>
            </a:solidFill>
            <a:prstDash val="dash"/>
          </a:ln>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HashTable2 :: HashTable2( )</a:t>
            </a:r>
          </a:p>
          <a:p>
            <a:r>
              <a:rPr lang="en-US" altLang="zh-CN" sz="2400" dirty="0" smtClean="0">
                <a:latin typeface="Times New Roman" panose="02020603050405020304" pitchFamily="18" charset="0"/>
                <a:cs typeface="Times New Roman" panose="02020603050405020304" pitchFamily="18" charset="0"/>
              </a:rPr>
              <a:t>{</a:t>
            </a: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for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0;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&lt; </a:t>
            </a:r>
            <a:r>
              <a:rPr lang="en-US" altLang="zh-CN" sz="2400" dirty="0" err="1" smtClean="0">
                <a:latin typeface="Times New Roman" panose="02020603050405020304" pitchFamily="18" charset="0"/>
                <a:cs typeface="Times New Roman" panose="02020603050405020304" pitchFamily="18" charset="0"/>
              </a:rPr>
              <a:t>MaxSize</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ht[</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a:t>
            </a:r>
            <a:r>
              <a:rPr lang="en-US" altLang="zh-CN" sz="2400" dirty="0" err="1" smtClean="0">
                <a:latin typeface="Times New Roman" panose="02020603050405020304" pitchFamily="18" charset="0"/>
                <a:cs typeface="Times New Roman" panose="02020603050405020304" pitchFamily="18" charset="0"/>
              </a:rPr>
              <a:t>nullptr</a:t>
            </a:r>
            <a:r>
              <a:rPr lang="en-US" altLang="zh-CN" sz="2400" dirty="0" smtClean="0">
                <a:latin typeface="Times New Roman" panose="02020603050405020304" pitchFamily="18" charset="0"/>
                <a:cs typeface="Times New Roman" panose="02020603050405020304" pitchFamily="18" charset="0"/>
              </a:rPr>
              <a:t>;</a:t>
            </a: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a:t>
            </a:r>
          </a:p>
        </p:txBody>
      </p:sp>
      <p:grpSp>
        <p:nvGrpSpPr>
          <p:cNvPr id="26" name="组合 25"/>
          <p:cNvGrpSpPr/>
          <p:nvPr/>
        </p:nvGrpSpPr>
        <p:grpSpPr>
          <a:xfrm>
            <a:off x="6376962" y="1497148"/>
            <a:ext cx="4320732" cy="523220"/>
            <a:chOff x="775602" y="937257"/>
            <a:chExt cx="4320732" cy="523220"/>
          </a:xfrm>
        </p:grpSpPr>
        <p:grpSp>
          <p:nvGrpSpPr>
            <p:cNvPr id="27" name="Group 31"/>
            <p:cNvGrpSpPr/>
            <p:nvPr/>
          </p:nvGrpSpPr>
          <p:grpSpPr>
            <a:xfrm>
              <a:off x="775602" y="999250"/>
              <a:ext cx="432000" cy="432000"/>
              <a:chOff x="8686801" y="2019300"/>
              <a:chExt cx="528638" cy="565150"/>
            </a:xfrm>
            <a:solidFill>
              <a:srgbClr val="5A327D"/>
            </a:solidFill>
          </p:grpSpPr>
          <p:sp>
            <p:nvSpPr>
              <p:cNvPr id="3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Text Box 19"/>
            <p:cNvSpPr txBox="1">
              <a:spLocks noChangeArrowheads="1"/>
            </p:cNvSpPr>
            <p:nvPr/>
          </p:nvSpPr>
          <p:spPr bwMode="auto">
            <a:xfrm>
              <a:off x="1368042" y="937257"/>
              <a:ext cx="37282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单链表的结点结构？</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1" name="组合 40"/>
          <p:cNvGrpSpPr/>
          <p:nvPr/>
        </p:nvGrpSpPr>
        <p:grpSpPr>
          <a:xfrm>
            <a:off x="6376962" y="2259145"/>
            <a:ext cx="4320732" cy="523220"/>
            <a:chOff x="775602" y="937257"/>
            <a:chExt cx="4320732" cy="523220"/>
          </a:xfrm>
        </p:grpSpPr>
        <p:grpSp>
          <p:nvGrpSpPr>
            <p:cNvPr id="43" name="Group 31"/>
            <p:cNvGrpSpPr/>
            <p:nvPr/>
          </p:nvGrpSpPr>
          <p:grpSpPr>
            <a:xfrm>
              <a:off x="775602" y="999250"/>
              <a:ext cx="432000" cy="432000"/>
              <a:chOff x="8686801" y="2019300"/>
              <a:chExt cx="528638" cy="565150"/>
            </a:xfrm>
            <a:solidFill>
              <a:srgbClr val="5A327D"/>
            </a:solidFill>
          </p:grpSpPr>
          <p:sp>
            <p:nvSpPr>
              <p:cNvPr id="4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6" name="Text Box 19"/>
            <p:cNvSpPr txBox="1">
              <a:spLocks noChangeArrowheads="1"/>
            </p:cNvSpPr>
            <p:nvPr/>
          </p:nvSpPr>
          <p:spPr bwMode="auto">
            <a:xfrm>
              <a:off x="1368042" y="937257"/>
              <a:ext cx="37282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单链表类的析构函数？</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标题 1"/>
          <p:cNvSpPr>
            <a:spLocks noGrp="1"/>
          </p:cNvSpPr>
          <p:nvPr>
            <p:ph type="title"/>
          </p:nvPr>
        </p:nvSpPr>
        <p:spPr/>
        <p:txBody>
          <a:bodyPr>
            <a:normAutofit fontScale="90000"/>
          </a:bodyPr>
          <a:lstStyle/>
          <a:p>
            <a:r>
              <a:rPr lang="zh-CN" altLang="en-US" dirty="0"/>
              <a:t>开散列表的类定义</a:t>
            </a:r>
            <a:br>
              <a:rPr lang="zh-CN" altLang="en-US" dirty="0"/>
            </a:br>
            <a:endParaRPr lang="zh-CN" altLang="en-US" dirty="0"/>
          </a:p>
        </p:txBody>
      </p:sp>
    </p:spTree>
    <p:extLst>
      <p:ext uri="{BB962C8B-B14F-4D97-AF65-F5344CB8AC3E}">
        <p14:creationId xmlns:p14="http://schemas.microsoft.com/office/powerpoint/2010/main" val="4821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Box 2"/>
          <p:cNvSpPr txBox="1">
            <a:spLocks noChangeArrowheads="1"/>
          </p:cNvSpPr>
          <p:nvPr/>
        </p:nvSpPr>
        <p:spPr bwMode="auto">
          <a:xfrm>
            <a:off x="5770476" y="1664472"/>
            <a:ext cx="6128353" cy="3416320"/>
          </a:xfrm>
          <a:prstGeom prst="rect">
            <a:avLst/>
          </a:prstGeom>
          <a:noFill/>
          <a:ln w="9525">
            <a:solidFill>
              <a:srgbClr val="5C30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smtClean="0">
                <a:solidFill>
                  <a:srgbClr val="404040"/>
                </a:solidFill>
                <a:latin typeface="Times New Roman" panose="02020603050405020304" pitchFamily="18" charset="0"/>
                <a:cs typeface="Times New Roman" panose="02020603050405020304" pitchFamily="18" charset="0"/>
              </a:rPr>
              <a:t>Node&lt;</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&gt; * HashTable2 :: Search(</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 k){</a:t>
            </a:r>
          </a:p>
          <a:p>
            <a:r>
              <a:rPr lang="en-US" altLang="zh-CN"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 j = H(k);   </a:t>
            </a:r>
            <a:endParaRPr lang="zh-CN" altLang="en-US" sz="2400" dirty="0" smtClean="0">
              <a:solidFill>
                <a:srgbClr val="404040"/>
              </a:solidFill>
              <a:latin typeface="Times New Roman" panose="02020603050405020304" pitchFamily="18" charset="0"/>
              <a:cs typeface="Times New Roman" panose="02020603050405020304" pitchFamily="18" charset="0"/>
            </a:endParaRPr>
          </a:p>
          <a:p>
            <a:r>
              <a:rPr lang="en-US" altLang="zh-CN" sz="2400" dirty="0" smtClean="0">
                <a:solidFill>
                  <a:srgbClr val="404040"/>
                </a:solidFill>
                <a:latin typeface="Times New Roman" panose="02020603050405020304" pitchFamily="18" charset="0"/>
                <a:cs typeface="Times New Roman" panose="02020603050405020304" pitchFamily="18" charset="0"/>
              </a:rPr>
              <a:t>     Node&lt;</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&gt; *p = ht[j];</a:t>
            </a:r>
            <a:endParaRPr lang="zh-CN" altLang="en-US" sz="2400" dirty="0" smtClean="0">
              <a:solidFill>
                <a:srgbClr val="404040"/>
              </a:solidFill>
              <a:latin typeface="Times New Roman" panose="02020603050405020304" pitchFamily="18" charset="0"/>
              <a:cs typeface="Times New Roman" panose="02020603050405020304" pitchFamily="18" charset="0"/>
            </a:endParaRPr>
          </a:p>
          <a:p>
            <a:r>
              <a:rPr lang="en-US" altLang="zh-CN" sz="2400" dirty="0" smtClean="0">
                <a:solidFill>
                  <a:srgbClr val="404040"/>
                </a:solidFill>
                <a:latin typeface="Times New Roman" panose="02020603050405020304" pitchFamily="18" charset="0"/>
                <a:cs typeface="Times New Roman" panose="02020603050405020304" pitchFamily="18" charset="0"/>
              </a:rPr>
              <a:t>     while (p != </a:t>
            </a:r>
            <a:r>
              <a:rPr lang="en-US" altLang="zh-CN" sz="2400" dirty="0" err="1" smtClean="0">
                <a:solidFill>
                  <a:srgbClr val="404040"/>
                </a:solidFill>
                <a:latin typeface="Times New Roman" panose="02020603050405020304" pitchFamily="18" charset="0"/>
                <a:cs typeface="Times New Roman" panose="02020603050405020304" pitchFamily="18" charset="0"/>
              </a:rPr>
              <a:t>nullptr</a:t>
            </a:r>
            <a:r>
              <a:rPr lang="en-US" altLang="zh-CN" sz="2400" dirty="0" smtClean="0">
                <a:solidFill>
                  <a:srgbClr val="404040"/>
                </a:solidFill>
                <a:latin typeface="Times New Roman" panose="02020603050405020304" pitchFamily="18" charset="0"/>
                <a:cs typeface="Times New Roman" panose="02020603050405020304" pitchFamily="18" charset="0"/>
              </a:rPr>
              <a:t>)    {</a:t>
            </a:r>
          </a:p>
          <a:p>
            <a:r>
              <a:rPr lang="en-US" altLang="zh-CN" sz="2400" dirty="0" smtClean="0">
                <a:solidFill>
                  <a:srgbClr val="404040"/>
                </a:solidFill>
                <a:latin typeface="Times New Roman" panose="02020603050405020304" pitchFamily="18" charset="0"/>
                <a:cs typeface="Times New Roman" panose="02020603050405020304" pitchFamily="18" charset="0"/>
              </a:rPr>
              <a:t>          if (p-&gt;data == k) return p;</a:t>
            </a:r>
          </a:p>
          <a:p>
            <a:r>
              <a:rPr lang="en-US" altLang="zh-CN" sz="2400" dirty="0" smtClean="0">
                <a:solidFill>
                  <a:srgbClr val="404040"/>
                </a:solidFill>
                <a:latin typeface="Times New Roman" panose="02020603050405020304" pitchFamily="18" charset="0"/>
                <a:cs typeface="Times New Roman" panose="02020603050405020304" pitchFamily="18" charset="0"/>
              </a:rPr>
              <a:t>          else p = p-&gt;next;</a:t>
            </a:r>
          </a:p>
          <a:p>
            <a:r>
              <a:rPr lang="en-US" altLang="zh-CN" sz="2400" dirty="0" smtClean="0">
                <a:solidFill>
                  <a:srgbClr val="404040"/>
                </a:solidFill>
                <a:latin typeface="Times New Roman" panose="02020603050405020304" pitchFamily="18" charset="0"/>
                <a:cs typeface="Times New Roman" panose="02020603050405020304" pitchFamily="18" charset="0"/>
              </a:rPr>
              <a:t>     }</a:t>
            </a:r>
          </a:p>
          <a:p>
            <a:r>
              <a:rPr lang="en-US" altLang="zh-CN" sz="2400" dirty="0" smtClean="0">
                <a:solidFill>
                  <a:srgbClr val="404040"/>
                </a:solidFill>
                <a:latin typeface="Times New Roman" panose="02020603050405020304" pitchFamily="18" charset="0"/>
                <a:cs typeface="Times New Roman" panose="02020603050405020304" pitchFamily="18" charset="0"/>
              </a:rPr>
              <a:t>     return </a:t>
            </a:r>
            <a:r>
              <a:rPr lang="en-US" altLang="zh-CN" sz="2400" dirty="0" err="1" smtClean="0">
                <a:solidFill>
                  <a:srgbClr val="404040"/>
                </a:solidFill>
                <a:latin typeface="Times New Roman" panose="02020603050405020304" pitchFamily="18" charset="0"/>
                <a:cs typeface="Times New Roman" panose="02020603050405020304" pitchFamily="18" charset="0"/>
              </a:rPr>
              <a:t>nullptr</a:t>
            </a:r>
            <a:r>
              <a:rPr lang="en-US" altLang="zh-CN" sz="2400" dirty="0" smtClean="0">
                <a:solidFill>
                  <a:srgbClr val="404040"/>
                </a:solidFill>
                <a:latin typeface="Times New Roman" panose="02020603050405020304" pitchFamily="18" charset="0"/>
                <a:cs typeface="Times New Roman" panose="02020603050405020304" pitchFamily="18" charset="0"/>
              </a:rPr>
              <a:t>; </a:t>
            </a:r>
            <a:endParaRPr lang="zh-CN" altLang="en-US" sz="2400" dirty="0" smtClean="0">
              <a:solidFill>
                <a:srgbClr val="404040"/>
              </a:solidFill>
              <a:latin typeface="Times New Roman" panose="02020603050405020304" pitchFamily="18" charset="0"/>
              <a:cs typeface="Times New Roman" panose="02020603050405020304" pitchFamily="18" charset="0"/>
            </a:endParaRPr>
          </a:p>
          <a:p>
            <a:r>
              <a:rPr lang="en-US" altLang="zh-CN" sz="2400" dirty="0" smtClean="0">
                <a:solidFill>
                  <a:srgbClr val="404040"/>
                </a:solidFill>
                <a:latin typeface="Times New Roman" panose="02020603050405020304" pitchFamily="18" charset="0"/>
                <a:cs typeface="Times New Roman" panose="02020603050405020304" pitchFamily="18" charset="0"/>
              </a:rPr>
              <a:t>}</a:t>
            </a:r>
            <a:endParaRPr lang="zh-CN" altLang="zh-CN" sz="2400" dirty="0">
              <a:solidFill>
                <a:srgbClr val="404040"/>
              </a:solidFill>
              <a:latin typeface="Times New Roman" panose="02020603050405020304" pitchFamily="18" charset="0"/>
              <a:cs typeface="Times New Roman" panose="02020603050405020304" pitchFamily="18" charset="0"/>
            </a:endParaRPr>
          </a:p>
        </p:txBody>
      </p:sp>
      <p:sp>
        <p:nvSpPr>
          <p:cNvPr id="13" name="标题 12"/>
          <p:cNvSpPr>
            <a:spLocks noGrp="1"/>
          </p:cNvSpPr>
          <p:nvPr>
            <p:ph type="title"/>
          </p:nvPr>
        </p:nvSpPr>
        <p:spPr/>
        <p:txBody>
          <a:bodyPr>
            <a:normAutofit fontScale="90000"/>
          </a:bodyPr>
          <a:lstStyle/>
          <a:p>
            <a:r>
              <a:rPr lang="zh-CN" altLang="en-US" dirty="0"/>
              <a:t>查找算法</a:t>
            </a:r>
          </a:p>
        </p:txBody>
      </p:sp>
      <p:grpSp>
        <p:nvGrpSpPr>
          <p:cNvPr id="95" name="Group 58"/>
          <p:cNvGrpSpPr>
            <a:grpSpLocks/>
          </p:cNvGrpSpPr>
          <p:nvPr/>
        </p:nvGrpSpPr>
        <p:grpSpPr bwMode="auto">
          <a:xfrm>
            <a:off x="141439" y="1537135"/>
            <a:ext cx="5278973" cy="4373472"/>
            <a:chOff x="672" y="1200"/>
            <a:chExt cx="3408" cy="2902"/>
          </a:xfrm>
        </p:grpSpPr>
        <p:sp>
          <p:nvSpPr>
            <p:cNvPr id="96" name="Rectangle 5"/>
            <p:cNvSpPr>
              <a:spLocks noChangeArrowheads="1"/>
            </p:cNvSpPr>
            <p:nvPr/>
          </p:nvSpPr>
          <p:spPr bwMode="auto">
            <a:xfrm>
              <a:off x="960" y="1200"/>
              <a:ext cx="288" cy="2880"/>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98" name="Line 6"/>
            <p:cNvSpPr>
              <a:spLocks noChangeShapeType="1"/>
            </p:cNvSpPr>
            <p:nvPr/>
          </p:nvSpPr>
          <p:spPr bwMode="auto">
            <a:xfrm>
              <a:off x="960" y="1632"/>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0" name="Line 7"/>
            <p:cNvSpPr>
              <a:spLocks noChangeShapeType="1"/>
            </p:cNvSpPr>
            <p:nvPr/>
          </p:nvSpPr>
          <p:spPr bwMode="auto">
            <a:xfrm>
              <a:off x="960" y="2016"/>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1" name="Line 8"/>
            <p:cNvSpPr>
              <a:spLocks noChangeShapeType="1"/>
            </p:cNvSpPr>
            <p:nvPr/>
          </p:nvSpPr>
          <p:spPr bwMode="auto">
            <a:xfrm>
              <a:off x="960" y="2400"/>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2" name="Line 9"/>
            <p:cNvSpPr>
              <a:spLocks noChangeShapeType="1"/>
            </p:cNvSpPr>
            <p:nvPr/>
          </p:nvSpPr>
          <p:spPr bwMode="auto">
            <a:xfrm>
              <a:off x="960" y="2784"/>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3" name="Line 10"/>
            <p:cNvSpPr>
              <a:spLocks noChangeShapeType="1"/>
            </p:cNvSpPr>
            <p:nvPr/>
          </p:nvSpPr>
          <p:spPr bwMode="auto">
            <a:xfrm>
              <a:off x="960" y="3216"/>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4" name="Line 11"/>
            <p:cNvSpPr>
              <a:spLocks noChangeShapeType="1"/>
            </p:cNvSpPr>
            <p:nvPr/>
          </p:nvSpPr>
          <p:spPr bwMode="auto">
            <a:xfrm>
              <a:off x="960" y="3648"/>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5" name="Text Box 12"/>
            <p:cNvSpPr txBox="1">
              <a:spLocks noChangeArrowheads="1"/>
            </p:cNvSpPr>
            <p:nvPr/>
          </p:nvSpPr>
          <p:spPr bwMode="auto">
            <a:xfrm>
              <a:off x="672" y="1233"/>
              <a:ext cx="336" cy="2869"/>
            </a:xfrm>
            <a:prstGeom prst="rect">
              <a:avLst/>
            </a:prstGeom>
            <a:noFill/>
            <a:ln w="9525">
              <a:noFill/>
              <a:miter lim="800000"/>
              <a:headEnd/>
              <a:tailEnd/>
            </a:ln>
          </p:spPr>
          <p:txBody>
            <a:bodyPr>
              <a:spAutoFit/>
            </a:bodyPr>
            <a:lstStyle/>
            <a:p>
              <a:pPr defTabSz="914209" fontAlgn="base">
                <a:spcBef>
                  <a:spcPct val="50000"/>
                </a:spcBef>
                <a:spcAft>
                  <a:spcPct val="0"/>
                </a:spcAft>
              </a:pPr>
              <a:r>
                <a:rPr kumimoji="1" lang="en-US" altLang="zh-CN" sz="2900">
                  <a:solidFill>
                    <a:prstClr val="black"/>
                  </a:solidFill>
                  <a:latin typeface="Times New Roman" pitchFamily="18" charset="0"/>
                </a:rPr>
                <a:t>0</a:t>
              </a:r>
            </a:p>
            <a:p>
              <a:pPr defTabSz="914209" fontAlgn="base">
                <a:spcBef>
                  <a:spcPct val="50000"/>
                </a:spcBef>
                <a:spcAft>
                  <a:spcPct val="0"/>
                </a:spcAft>
              </a:pPr>
              <a:r>
                <a:rPr kumimoji="1" lang="en-US" altLang="zh-CN" sz="2900">
                  <a:solidFill>
                    <a:prstClr val="black"/>
                  </a:solidFill>
                  <a:latin typeface="Times New Roman" pitchFamily="18" charset="0"/>
                </a:rPr>
                <a:t>1</a:t>
              </a:r>
            </a:p>
            <a:p>
              <a:pPr defTabSz="914209" fontAlgn="base">
                <a:spcBef>
                  <a:spcPct val="50000"/>
                </a:spcBef>
                <a:spcAft>
                  <a:spcPct val="0"/>
                </a:spcAft>
              </a:pPr>
              <a:r>
                <a:rPr kumimoji="1" lang="en-US" altLang="zh-CN" sz="2900">
                  <a:solidFill>
                    <a:prstClr val="black"/>
                  </a:solidFill>
                  <a:latin typeface="Times New Roman" pitchFamily="18" charset="0"/>
                </a:rPr>
                <a:t>2</a:t>
              </a:r>
            </a:p>
            <a:p>
              <a:pPr defTabSz="914209" fontAlgn="base">
                <a:spcBef>
                  <a:spcPct val="50000"/>
                </a:spcBef>
                <a:spcAft>
                  <a:spcPct val="0"/>
                </a:spcAft>
              </a:pPr>
              <a:r>
                <a:rPr kumimoji="1" lang="en-US" altLang="zh-CN" sz="2900">
                  <a:solidFill>
                    <a:prstClr val="black"/>
                  </a:solidFill>
                  <a:latin typeface="Times New Roman" pitchFamily="18" charset="0"/>
                </a:rPr>
                <a:t>3</a:t>
              </a:r>
            </a:p>
            <a:p>
              <a:pPr defTabSz="914209" fontAlgn="base">
                <a:spcBef>
                  <a:spcPct val="50000"/>
                </a:spcBef>
                <a:spcAft>
                  <a:spcPct val="0"/>
                </a:spcAft>
              </a:pPr>
              <a:r>
                <a:rPr kumimoji="1" lang="en-US" altLang="zh-CN" sz="2900">
                  <a:solidFill>
                    <a:prstClr val="black"/>
                  </a:solidFill>
                  <a:latin typeface="Times New Roman" pitchFamily="18" charset="0"/>
                </a:rPr>
                <a:t>4</a:t>
              </a:r>
            </a:p>
            <a:p>
              <a:pPr defTabSz="914209" fontAlgn="base">
                <a:spcBef>
                  <a:spcPct val="50000"/>
                </a:spcBef>
                <a:spcAft>
                  <a:spcPct val="0"/>
                </a:spcAft>
              </a:pPr>
              <a:r>
                <a:rPr kumimoji="1" lang="en-US" altLang="zh-CN" sz="2900">
                  <a:solidFill>
                    <a:prstClr val="black"/>
                  </a:solidFill>
                  <a:latin typeface="Times New Roman" pitchFamily="18" charset="0"/>
                </a:rPr>
                <a:t>5</a:t>
              </a:r>
            </a:p>
            <a:p>
              <a:pPr defTabSz="914209" fontAlgn="base">
                <a:spcBef>
                  <a:spcPct val="50000"/>
                </a:spcBef>
                <a:spcAft>
                  <a:spcPct val="0"/>
                </a:spcAft>
              </a:pPr>
              <a:r>
                <a:rPr kumimoji="1" lang="en-US" altLang="zh-CN" sz="2900">
                  <a:solidFill>
                    <a:prstClr val="black"/>
                  </a:solidFill>
                  <a:latin typeface="Times New Roman" pitchFamily="18" charset="0"/>
                </a:rPr>
                <a:t>6</a:t>
              </a:r>
            </a:p>
          </p:txBody>
        </p:sp>
        <p:sp>
          <p:nvSpPr>
            <p:cNvPr id="106" name="Rectangle 13"/>
            <p:cNvSpPr>
              <a:spLocks noChangeArrowheads="1"/>
            </p:cNvSpPr>
            <p:nvPr/>
          </p:nvSpPr>
          <p:spPr bwMode="auto">
            <a:xfrm>
              <a:off x="1632" y="1248"/>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 14</a:t>
              </a:r>
              <a:endParaRPr kumimoji="1" lang="en-US" altLang="zh-CN" sz="2400">
                <a:solidFill>
                  <a:prstClr val="black"/>
                </a:solidFill>
                <a:latin typeface="Times New Roman" pitchFamily="18" charset="0"/>
              </a:endParaRPr>
            </a:p>
          </p:txBody>
        </p:sp>
        <p:sp>
          <p:nvSpPr>
            <p:cNvPr id="107" name="Line 14"/>
            <p:cNvSpPr>
              <a:spLocks noChangeShapeType="1"/>
            </p:cNvSpPr>
            <p:nvPr/>
          </p:nvSpPr>
          <p:spPr bwMode="auto">
            <a:xfrm>
              <a:off x="1968" y="1248"/>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8" name="Rectangle 15"/>
            <p:cNvSpPr>
              <a:spLocks noChangeArrowheads="1"/>
            </p:cNvSpPr>
            <p:nvPr/>
          </p:nvSpPr>
          <p:spPr bwMode="auto">
            <a:xfrm>
              <a:off x="1632" y="1680"/>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dirty="0">
                  <a:solidFill>
                    <a:prstClr val="black"/>
                  </a:solidFill>
                  <a:latin typeface="Times New Roman" pitchFamily="18" charset="0"/>
                </a:rPr>
                <a:t> 36</a:t>
              </a:r>
              <a:endParaRPr kumimoji="1" lang="en-US" altLang="zh-CN" sz="2400" dirty="0">
                <a:solidFill>
                  <a:prstClr val="black"/>
                </a:solidFill>
                <a:latin typeface="Times New Roman" pitchFamily="18" charset="0"/>
              </a:endParaRPr>
            </a:p>
          </p:txBody>
        </p:sp>
        <p:sp>
          <p:nvSpPr>
            <p:cNvPr id="109" name="Line 16"/>
            <p:cNvSpPr>
              <a:spLocks noChangeShapeType="1"/>
            </p:cNvSpPr>
            <p:nvPr/>
          </p:nvSpPr>
          <p:spPr bwMode="auto">
            <a:xfrm>
              <a:off x="1968" y="1680"/>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0" name="Rectangle 17"/>
            <p:cNvSpPr>
              <a:spLocks noChangeArrowheads="1"/>
            </p:cNvSpPr>
            <p:nvPr/>
          </p:nvSpPr>
          <p:spPr bwMode="auto">
            <a:xfrm>
              <a:off x="2592" y="1680"/>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1</a:t>
              </a:r>
              <a:endParaRPr kumimoji="1" lang="en-US" altLang="zh-CN" sz="2400">
                <a:solidFill>
                  <a:prstClr val="black"/>
                </a:solidFill>
                <a:latin typeface="Times New Roman" pitchFamily="18" charset="0"/>
              </a:endParaRPr>
            </a:p>
          </p:txBody>
        </p:sp>
        <p:sp>
          <p:nvSpPr>
            <p:cNvPr id="111" name="Line 18"/>
            <p:cNvSpPr>
              <a:spLocks noChangeShapeType="1"/>
            </p:cNvSpPr>
            <p:nvPr/>
          </p:nvSpPr>
          <p:spPr bwMode="auto">
            <a:xfrm>
              <a:off x="2928" y="1680"/>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2" name="Rectangle 19"/>
            <p:cNvSpPr>
              <a:spLocks noChangeArrowheads="1"/>
            </p:cNvSpPr>
            <p:nvPr/>
          </p:nvSpPr>
          <p:spPr bwMode="auto">
            <a:xfrm>
              <a:off x="1632" y="2064"/>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3" name="Line 20"/>
            <p:cNvSpPr>
              <a:spLocks noChangeShapeType="1"/>
            </p:cNvSpPr>
            <p:nvPr/>
          </p:nvSpPr>
          <p:spPr bwMode="auto">
            <a:xfrm>
              <a:off x="1968" y="2064"/>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4" name="Rectangle 21"/>
            <p:cNvSpPr>
              <a:spLocks noChangeArrowheads="1"/>
            </p:cNvSpPr>
            <p:nvPr/>
          </p:nvSpPr>
          <p:spPr bwMode="auto">
            <a:xfrm>
              <a:off x="1632" y="283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5" name="Line 22"/>
            <p:cNvSpPr>
              <a:spLocks noChangeShapeType="1"/>
            </p:cNvSpPr>
            <p:nvPr/>
          </p:nvSpPr>
          <p:spPr bwMode="auto">
            <a:xfrm>
              <a:off x="1968" y="283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6" name="Rectangle 23"/>
            <p:cNvSpPr>
              <a:spLocks noChangeArrowheads="1"/>
            </p:cNvSpPr>
            <p:nvPr/>
          </p:nvSpPr>
          <p:spPr bwMode="auto">
            <a:xfrm>
              <a:off x="163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 82</a:t>
              </a:r>
              <a:endParaRPr kumimoji="1" lang="en-US" altLang="zh-CN" sz="2400">
                <a:solidFill>
                  <a:prstClr val="black"/>
                </a:solidFill>
                <a:latin typeface="Times New Roman" pitchFamily="18" charset="0"/>
              </a:endParaRPr>
            </a:p>
          </p:txBody>
        </p:sp>
        <p:sp>
          <p:nvSpPr>
            <p:cNvPr id="117" name="Line 24"/>
            <p:cNvSpPr>
              <a:spLocks noChangeShapeType="1"/>
            </p:cNvSpPr>
            <p:nvPr/>
          </p:nvSpPr>
          <p:spPr bwMode="auto">
            <a:xfrm>
              <a:off x="196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8" name="Rectangle 25"/>
            <p:cNvSpPr>
              <a:spLocks noChangeArrowheads="1"/>
            </p:cNvSpPr>
            <p:nvPr/>
          </p:nvSpPr>
          <p:spPr bwMode="auto">
            <a:xfrm>
              <a:off x="259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9" name="Line 26"/>
            <p:cNvSpPr>
              <a:spLocks noChangeShapeType="1"/>
            </p:cNvSpPr>
            <p:nvPr/>
          </p:nvSpPr>
          <p:spPr bwMode="auto">
            <a:xfrm>
              <a:off x="292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0" name="Rectangle 27"/>
            <p:cNvSpPr>
              <a:spLocks noChangeArrowheads="1"/>
            </p:cNvSpPr>
            <p:nvPr/>
          </p:nvSpPr>
          <p:spPr bwMode="auto">
            <a:xfrm>
              <a:off x="355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19</a:t>
              </a:r>
              <a:endParaRPr kumimoji="1" lang="en-US" altLang="zh-CN" sz="2400">
                <a:solidFill>
                  <a:prstClr val="black"/>
                </a:solidFill>
                <a:latin typeface="Times New Roman" pitchFamily="18" charset="0"/>
              </a:endParaRPr>
            </a:p>
          </p:txBody>
        </p:sp>
        <p:sp>
          <p:nvSpPr>
            <p:cNvPr id="121" name="Line 28"/>
            <p:cNvSpPr>
              <a:spLocks noChangeShapeType="1"/>
            </p:cNvSpPr>
            <p:nvPr/>
          </p:nvSpPr>
          <p:spPr bwMode="auto">
            <a:xfrm>
              <a:off x="388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2" name="Rectangle 29"/>
            <p:cNvSpPr>
              <a:spLocks noChangeArrowheads="1"/>
            </p:cNvSpPr>
            <p:nvPr/>
          </p:nvSpPr>
          <p:spPr bwMode="auto">
            <a:xfrm>
              <a:off x="1632" y="3744"/>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3" name="Line 30"/>
            <p:cNvSpPr>
              <a:spLocks noChangeShapeType="1"/>
            </p:cNvSpPr>
            <p:nvPr/>
          </p:nvSpPr>
          <p:spPr bwMode="auto">
            <a:xfrm>
              <a:off x="1968" y="3744"/>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4" name="Line 31"/>
            <p:cNvSpPr>
              <a:spLocks noChangeShapeType="1"/>
            </p:cNvSpPr>
            <p:nvPr/>
          </p:nvSpPr>
          <p:spPr bwMode="auto">
            <a:xfrm>
              <a:off x="1152" y="1440"/>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5" name="Line 32"/>
            <p:cNvSpPr>
              <a:spLocks noChangeShapeType="1"/>
            </p:cNvSpPr>
            <p:nvPr/>
          </p:nvSpPr>
          <p:spPr bwMode="auto">
            <a:xfrm>
              <a:off x="1152" y="1824"/>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6" name="Line 33"/>
            <p:cNvSpPr>
              <a:spLocks noChangeShapeType="1"/>
            </p:cNvSpPr>
            <p:nvPr/>
          </p:nvSpPr>
          <p:spPr bwMode="auto">
            <a:xfrm>
              <a:off x="1152" y="2208"/>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7" name="Line 34"/>
            <p:cNvSpPr>
              <a:spLocks noChangeShapeType="1"/>
            </p:cNvSpPr>
            <p:nvPr/>
          </p:nvSpPr>
          <p:spPr bwMode="auto">
            <a:xfrm>
              <a:off x="1152" y="2976"/>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8" name="Line 35"/>
            <p:cNvSpPr>
              <a:spLocks noChangeShapeType="1"/>
            </p:cNvSpPr>
            <p:nvPr/>
          </p:nvSpPr>
          <p:spPr bwMode="auto">
            <a:xfrm>
              <a:off x="1152" y="3456"/>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9" name="Line 36"/>
            <p:cNvSpPr>
              <a:spLocks noChangeShapeType="1"/>
            </p:cNvSpPr>
            <p:nvPr/>
          </p:nvSpPr>
          <p:spPr bwMode="auto">
            <a:xfrm>
              <a:off x="1152" y="3840"/>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0" name="Line 37"/>
            <p:cNvSpPr>
              <a:spLocks noChangeShapeType="1"/>
            </p:cNvSpPr>
            <p:nvPr/>
          </p:nvSpPr>
          <p:spPr bwMode="auto">
            <a:xfrm>
              <a:off x="2064" y="1824"/>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 name="Line 38"/>
            <p:cNvSpPr>
              <a:spLocks noChangeShapeType="1"/>
            </p:cNvSpPr>
            <p:nvPr/>
          </p:nvSpPr>
          <p:spPr bwMode="auto">
            <a:xfrm>
              <a:off x="2064" y="3456"/>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2" name="Line 39"/>
            <p:cNvSpPr>
              <a:spLocks noChangeShapeType="1"/>
            </p:cNvSpPr>
            <p:nvPr/>
          </p:nvSpPr>
          <p:spPr bwMode="auto">
            <a:xfrm>
              <a:off x="3024" y="3456"/>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3" name="Text Box 40"/>
            <p:cNvSpPr txBox="1">
              <a:spLocks noChangeArrowheads="1"/>
            </p:cNvSpPr>
            <p:nvPr/>
          </p:nvSpPr>
          <p:spPr bwMode="auto">
            <a:xfrm>
              <a:off x="1660" y="2090"/>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23</a:t>
              </a:r>
              <a:endParaRPr kumimoji="1" lang="en-US" altLang="zh-CN" sz="2400">
                <a:solidFill>
                  <a:prstClr val="black"/>
                </a:solidFill>
                <a:latin typeface="Times New Roman" pitchFamily="18" charset="0"/>
              </a:endParaRPr>
            </a:p>
          </p:txBody>
        </p:sp>
        <p:sp>
          <p:nvSpPr>
            <p:cNvPr id="134" name="Text Box 41"/>
            <p:cNvSpPr txBox="1">
              <a:spLocks noChangeArrowheads="1"/>
            </p:cNvSpPr>
            <p:nvPr/>
          </p:nvSpPr>
          <p:spPr bwMode="auto">
            <a:xfrm>
              <a:off x="1660" y="2832"/>
              <a:ext cx="225"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11</a:t>
              </a:r>
              <a:endParaRPr kumimoji="1" lang="en-US" altLang="zh-CN" sz="2400">
                <a:solidFill>
                  <a:prstClr val="black"/>
                </a:solidFill>
                <a:latin typeface="Times New Roman" pitchFamily="18" charset="0"/>
              </a:endParaRPr>
            </a:p>
          </p:txBody>
        </p:sp>
        <p:sp>
          <p:nvSpPr>
            <p:cNvPr id="135" name="Text Box 42"/>
            <p:cNvSpPr txBox="1">
              <a:spLocks noChangeArrowheads="1"/>
            </p:cNvSpPr>
            <p:nvPr/>
          </p:nvSpPr>
          <p:spPr bwMode="auto">
            <a:xfrm>
              <a:off x="2620" y="3338"/>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68</a:t>
              </a:r>
              <a:endParaRPr kumimoji="1" lang="en-US" altLang="zh-CN" sz="2400">
                <a:solidFill>
                  <a:prstClr val="black"/>
                </a:solidFill>
                <a:latin typeface="Times New Roman" pitchFamily="18" charset="0"/>
              </a:endParaRPr>
            </a:p>
          </p:txBody>
        </p:sp>
        <p:sp>
          <p:nvSpPr>
            <p:cNvPr id="136" name="Text Box 43"/>
            <p:cNvSpPr txBox="1">
              <a:spLocks noChangeArrowheads="1"/>
            </p:cNvSpPr>
            <p:nvPr/>
          </p:nvSpPr>
          <p:spPr bwMode="auto">
            <a:xfrm>
              <a:off x="1660" y="3744"/>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dirty="0">
                  <a:solidFill>
                    <a:prstClr val="black"/>
                  </a:solidFill>
                  <a:latin typeface="Times New Roman" pitchFamily="18" charset="0"/>
                </a:rPr>
                <a:t>55</a:t>
              </a:r>
              <a:endParaRPr kumimoji="1" lang="en-US" altLang="zh-CN" sz="2400" dirty="0">
                <a:solidFill>
                  <a:prstClr val="black"/>
                </a:solidFill>
                <a:latin typeface="Times New Roman" pitchFamily="18" charset="0"/>
              </a:endParaRPr>
            </a:p>
          </p:txBody>
        </p:sp>
        <p:sp>
          <p:nvSpPr>
            <p:cNvPr id="137" name="Text Box 44"/>
            <p:cNvSpPr txBox="1">
              <a:spLocks noChangeArrowheads="1"/>
            </p:cNvSpPr>
            <p:nvPr/>
          </p:nvSpPr>
          <p:spPr bwMode="auto">
            <a:xfrm>
              <a:off x="1957" y="1200"/>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8" name="Text Box 45"/>
            <p:cNvSpPr txBox="1">
              <a:spLocks noChangeArrowheads="1"/>
            </p:cNvSpPr>
            <p:nvPr/>
          </p:nvSpPr>
          <p:spPr bwMode="auto">
            <a:xfrm>
              <a:off x="2917" y="1641"/>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9" name="Text Box 46"/>
            <p:cNvSpPr txBox="1">
              <a:spLocks noChangeArrowheads="1"/>
            </p:cNvSpPr>
            <p:nvPr/>
          </p:nvSpPr>
          <p:spPr bwMode="auto">
            <a:xfrm>
              <a:off x="1957" y="2025"/>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0" name="Text Box 47"/>
            <p:cNvSpPr txBox="1">
              <a:spLocks noChangeArrowheads="1"/>
            </p:cNvSpPr>
            <p:nvPr/>
          </p:nvSpPr>
          <p:spPr bwMode="auto">
            <a:xfrm>
              <a:off x="1957" y="2793"/>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1" name="Text Box 48"/>
            <p:cNvSpPr txBox="1">
              <a:spLocks noChangeArrowheads="1"/>
            </p:cNvSpPr>
            <p:nvPr/>
          </p:nvSpPr>
          <p:spPr bwMode="auto">
            <a:xfrm>
              <a:off x="3877" y="3264"/>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2" name="Text Box 49"/>
            <p:cNvSpPr txBox="1">
              <a:spLocks noChangeArrowheads="1"/>
            </p:cNvSpPr>
            <p:nvPr/>
          </p:nvSpPr>
          <p:spPr bwMode="auto">
            <a:xfrm>
              <a:off x="1920" y="3705"/>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3" name="Text Box 50"/>
            <p:cNvSpPr txBox="1">
              <a:spLocks noChangeArrowheads="1"/>
            </p:cNvSpPr>
            <p:nvPr/>
          </p:nvSpPr>
          <p:spPr bwMode="auto">
            <a:xfrm>
              <a:off x="1008" y="2406"/>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grpSp>
    </p:spTree>
    <p:extLst>
      <p:ext uri="{BB962C8B-B14F-4D97-AF65-F5344CB8AC3E}">
        <p14:creationId xmlns:p14="http://schemas.microsoft.com/office/powerpoint/2010/main" val="5658850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blinds(horizontal)">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Box 2"/>
          <p:cNvSpPr txBox="1">
            <a:spLocks noChangeArrowheads="1"/>
          </p:cNvSpPr>
          <p:nvPr/>
        </p:nvSpPr>
        <p:spPr bwMode="auto">
          <a:xfrm>
            <a:off x="5770157" y="1675715"/>
            <a:ext cx="6128353" cy="4524315"/>
          </a:xfrm>
          <a:prstGeom prst="rect">
            <a:avLst/>
          </a:prstGeom>
          <a:noFill/>
          <a:ln w="9525">
            <a:solidFill>
              <a:srgbClr val="5C30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 HashTable2 :: Insert(</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 k)</a:t>
            </a:r>
          </a:p>
          <a:p>
            <a:r>
              <a:rPr lang="en-US" altLang="zh-CN" sz="2400" dirty="0" smtClean="0">
                <a:solidFill>
                  <a:srgbClr val="404040"/>
                </a:solidFill>
                <a:latin typeface="Times New Roman" panose="02020603050405020304" pitchFamily="18" charset="0"/>
                <a:cs typeface="Times New Roman" panose="02020603050405020304" pitchFamily="18" charset="0"/>
              </a:rPr>
              <a:t>{</a:t>
            </a:r>
          </a:p>
          <a:p>
            <a:r>
              <a:rPr lang="zh-CN" altLang="en-US"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 j = H(k);</a:t>
            </a:r>
            <a:endParaRPr lang="zh-CN" altLang="en-US" sz="2400" dirty="0" smtClean="0">
              <a:solidFill>
                <a:srgbClr val="404040"/>
              </a:solidFill>
              <a:latin typeface="Times New Roman" panose="02020603050405020304" pitchFamily="18" charset="0"/>
              <a:cs typeface="Times New Roman" panose="02020603050405020304" pitchFamily="18" charset="0"/>
            </a:endParaRPr>
          </a:p>
          <a:p>
            <a:r>
              <a:rPr lang="zh-CN" altLang="en-US"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Node&lt;</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&gt; *p = </a:t>
            </a:r>
            <a:r>
              <a:rPr lang="en-US" altLang="zh-CN" sz="2400" dirty="0" smtClean="0">
                <a:solidFill>
                  <a:srgbClr val="B42D2D"/>
                </a:solidFill>
                <a:latin typeface="Times New Roman" panose="02020603050405020304" pitchFamily="18" charset="0"/>
                <a:cs typeface="Times New Roman" panose="02020603050405020304" pitchFamily="18" charset="0"/>
              </a:rPr>
              <a:t>Search(k)</a:t>
            </a:r>
            <a:r>
              <a:rPr lang="en-US" altLang="zh-CN" sz="2400" dirty="0" smtClean="0">
                <a:solidFill>
                  <a:srgbClr val="404040"/>
                </a:solidFill>
                <a:latin typeface="Times New Roman" panose="02020603050405020304" pitchFamily="18" charset="0"/>
                <a:cs typeface="Times New Roman" panose="02020603050405020304" pitchFamily="18" charset="0"/>
              </a:rPr>
              <a:t>, *q = </a:t>
            </a:r>
            <a:r>
              <a:rPr lang="en-US" altLang="zh-CN" sz="2400" dirty="0" err="1" smtClean="0">
                <a:solidFill>
                  <a:srgbClr val="404040"/>
                </a:solidFill>
                <a:latin typeface="Times New Roman" panose="02020603050405020304" pitchFamily="18" charset="0"/>
                <a:cs typeface="Times New Roman" panose="02020603050405020304" pitchFamily="18" charset="0"/>
              </a:rPr>
              <a:t>nullptr</a:t>
            </a:r>
            <a:r>
              <a:rPr lang="en-US" altLang="zh-CN" sz="2400" dirty="0" smtClean="0">
                <a:solidFill>
                  <a:srgbClr val="404040"/>
                </a:solidFill>
                <a:latin typeface="Times New Roman" panose="02020603050405020304" pitchFamily="18" charset="0"/>
                <a:cs typeface="Times New Roman" panose="02020603050405020304" pitchFamily="18" charset="0"/>
              </a:rPr>
              <a:t>;</a:t>
            </a:r>
          </a:p>
          <a:p>
            <a:r>
              <a:rPr lang="zh-CN" altLang="en-US"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if (p != </a:t>
            </a:r>
            <a:r>
              <a:rPr lang="en-US" altLang="zh-CN" sz="2400" dirty="0" err="1" smtClean="0">
                <a:solidFill>
                  <a:srgbClr val="404040"/>
                </a:solidFill>
                <a:latin typeface="Times New Roman" panose="02020603050405020304" pitchFamily="18" charset="0"/>
                <a:cs typeface="Times New Roman" panose="02020603050405020304" pitchFamily="18" charset="0"/>
              </a:rPr>
              <a:t>nullptr</a:t>
            </a:r>
            <a:r>
              <a:rPr lang="en-US" altLang="zh-CN" sz="2400" dirty="0" smtClean="0">
                <a:solidFill>
                  <a:srgbClr val="404040"/>
                </a:solidFill>
                <a:latin typeface="Times New Roman" panose="02020603050405020304" pitchFamily="18" charset="0"/>
                <a:cs typeface="Times New Roman" panose="02020603050405020304" pitchFamily="18" charset="0"/>
              </a:rPr>
              <a:t>)</a:t>
            </a:r>
          </a:p>
          <a:p>
            <a:r>
              <a:rPr lang="zh-CN" altLang="en-US"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return -1; </a:t>
            </a:r>
            <a:endParaRPr lang="zh-CN" altLang="en-US" sz="2400" dirty="0" smtClean="0">
              <a:solidFill>
                <a:srgbClr val="404040"/>
              </a:solidFill>
              <a:latin typeface="Times New Roman" panose="02020603050405020304" pitchFamily="18" charset="0"/>
              <a:cs typeface="Times New Roman" panose="02020603050405020304" pitchFamily="18" charset="0"/>
            </a:endParaRPr>
          </a:p>
          <a:p>
            <a:r>
              <a:rPr lang="zh-CN" altLang="en-US"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else {</a:t>
            </a:r>
          </a:p>
          <a:p>
            <a:r>
              <a:rPr lang="zh-CN" altLang="en-US"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q = new Node&lt;</a:t>
            </a:r>
            <a:r>
              <a:rPr lang="en-US" altLang="zh-CN" sz="2400" dirty="0" err="1" smtClean="0">
                <a:solidFill>
                  <a:srgbClr val="404040"/>
                </a:solidFill>
                <a:latin typeface="Times New Roman" panose="02020603050405020304" pitchFamily="18" charset="0"/>
                <a:cs typeface="Times New Roman" panose="02020603050405020304" pitchFamily="18" charset="0"/>
              </a:rPr>
              <a:t>int</a:t>
            </a:r>
            <a:r>
              <a:rPr lang="en-US" altLang="zh-CN" sz="2400" dirty="0" smtClean="0">
                <a:solidFill>
                  <a:srgbClr val="404040"/>
                </a:solidFill>
                <a:latin typeface="Times New Roman" panose="02020603050405020304" pitchFamily="18" charset="0"/>
                <a:cs typeface="Times New Roman" panose="02020603050405020304" pitchFamily="18" charset="0"/>
              </a:rPr>
              <a:t>&gt;; q-&gt;data = k;</a:t>
            </a:r>
          </a:p>
          <a:p>
            <a:r>
              <a:rPr lang="en-US" altLang="zh-CN"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B42D2D"/>
                </a:solidFill>
                <a:latin typeface="Times New Roman" panose="02020603050405020304" pitchFamily="18" charset="0"/>
                <a:cs typeface="Times New Roman" panose="02020603050405020304" pitchFamily="18" charset="0"/>
              </a:rPr>
              <a:t>q-&gt;next = ht[j];   ht[j] = q;</a:t>
            </a:r>
          </a:p>
          <a:p>
            <a:r>
              <a:rPr lang="en-US" altLang="zh-CN" sz="2400" dirty="0" smtClean="0">
                <a:solidFill>
                  <a:srgbClr val="404040"/>
                </a:solidFill>
                <a:latin typeface="Times New Roman" panose="02020603050405020304" pitchFamily="18" charset="0"/>
                <a:cs typeface="Times New Roman" panose="02020603050405020304" pitchFamily="18" charset="0"/>
              </a:rPr>
              <a:t>          return 1; </a:t>
            </a:r>
            <a:endParaRPr lang="zh-CN" altLang="en-US" sz="2400" dirty="0" smtClean="0">
              <a:solidFill>
                <a:srgbClr val="404040"/>
              </a:solidFill>
              <a:latin typeface="Times New Roman" panose="02020603050405020304" pitchFamily="18" charset="0"/>
              <a:cs typeface="Times New Roman" panose="02020603050405020304" pitchFamily="18" charset="0"/>
            </a:endParaRPr>
          </a:p>
          <a:p>
            <a:r>
              <a:rPr lang="zh-CN" altLang="en-US" sz="2400" dirty="0" smtClean="0">
                <a:solidFill>
                  <a:srgbClr val="404040"/>
                </a:solidFill>
                <a:latin typeface="Times New Roman" panose="02020603050405020304" pitchFamily="18" charset="0"/>
                <a:cs typeface="Times New Roman" panose="02020603050405020304" pitchFamily="18" charset="0"/>
              </a:rPr>
              <a:t>     </a:t>
            </a:r>
            <a:r>
              <a:rPr lang="en-US" altLang="zh-CN" sz="2400" dirty="0" smtClean="0">
                <a:solidFill>
                  <a:srgbClr val="404040"/>
                </a:solidFill>
                <a:latin typeface="Times New Roman" panose="02020603050405020304" pitchFamily="18" charset="0"/>
                <a:cs typeface="Times New Roman" panose="02020603050405020304" pitchFamily="18" charset="0"/>
              </a:rPr>
              <a:t>}</a:t>
            </a:r>
          </a:p>
          <a:p>
            <a:r>
              <a:rPr lang="en-US" altLang="zh-CN" sz="2400" dirty="0" smtClean="0">
                <a:solidFill>
                  <a:srgbClr val="404040"/>
                </a:solidFill>
                <a:latin typeface="Times New Roman" panose="02020603050405020304" pitchFamily="18" charset="0"/>
                <a:cs typeface="Times New Roman" panose="02020603050405020304" pitchFamily="18" charset="0"/>
              </a:rPr>
              <a:t>}</a:t>
            </a:r>
            <a:endParaRPr lang="zh-CN" altLang="zh-CN" sz="2400" dirty="0">
              <a:solidFill>
                <a:srgbClr val="404040"/>
              </a:solidFill>
              <a:latin typeface="Times New Roman" panose="02020603050405020304" pitchFamily="18" charset="0"/>
              <a:cs typeface="Times New Roman" panose="02020603050405020304" pitchFamily="18" charset="0"/>
            </a:endParaRPr>
          </a:p>
        </p:txBody>
      </p:sp>
      <p:sp>
        <p:nvSpPr>
          <p:cNvPr id="2" name="矩形 1"/>
          <p:cNvSpPr/>
          <p:nvPr/>
        </p:nvSpPr>
        <p:spPr>
          <a:xfrm>
            <a:off x="3639124" y="1006343"/>
            <a:ext cx="2131033" cy="369332"/>
          </a:xfrm>
          <a:prstGeom prst="rect">
            <a:avLst/>
          </a:prstGeom>
        </p:spPr>
        <p:txBody>
          <a:bodyPr wrap="none">
            <a:spAutoFit/>
          </a:bodyPr>
          <a:lstStyle/>
          <a:p>
            <a:r>
              <a:rPr lang="en-US" altLang="zh-CN" dirty="0"/>
              <a:t>H(key)=key </a:t>
            </a:r>
            <a:r>
              <a:rPr lang="en-US" altLang="zh-CN" dirty="0" smtClean="0"/>
              <a:t>% 7</a:t>
            </a:r>
            <a:endParaRPr lang="zh-CN" altLang="en-US" dirty="0"/>
          </a:p>
        </p:txBody>
      </p:sp>
      <p:sp>
        <p:nvSpPr>
          <p:cNvPr id="4" name="矩形 3"/>
          <p:cNvSpPr/>
          <p:nvPr/>
        </p:nvSpPr>
        <p:spPr>
          <a:xfrm>
            <a:off x="6207525" y="1006343"/>
            <a:ext cx="941283" cy="369332"/>
          </a:xfrm>
          <a:prstGeom prst="rect">
            <a:avLst/>
          </a:prstGeom>
        </p:spPr>
        <p:txBody>
          <a:bodyPr wrap="none">
            <a:spAutoFit/>
          </a:bodyPr>
          <a:lstStyle/>
          <a:p>
            <a:r>
              <a:rPr lang="zh-CN" altLang="en-US" dirty="0" smtClean="0"/>
              <a:t>插入</a:t>
            </a:r>
            <a:r>
              <a:rPr lang="en-US" altLang="zh-CN" dirty="0" smtClean="0"/>
              <a:t>21</a:t>
            </a:r>
            <a:endParaRPr lang="zh-CN" altLang="en-US" dirty="0"/>
          </a:p>
        </p:txBody>
      </p:sp>
      <p:grpSp>
        <p:nvGrpSpPr>
          <p:cNvPr id="94" name="Group 58"/>
          <p:cNvGrpSpPr>
            <a:grpSpLocks/>
          </p:cNvGrpSpPr>
          <p:nvPr/>
        </p:nvGrpSpPr>
        <p:grpSpPr bwMode="auto">
          <a:xfrm>
            <a:off x="141439" y="1537135"/>
            <a:ext cx="5278973" cy="4373472"/>
            <a:chOff x="672" y="1200"/>
            <a:chExt cx="3408" cy="2902"/>
          </a:xfrm>
        </p:grpSpPr>
        <p:sp>
          <p:nvSpPr>
            <p:cNvPr id="98" name="Rectangle 5"/>
            <p:cNvSpPr>
              <a:spLocks noChangeArrowheads="1"/>
            </p:cNvSpPr>
            <p:nvPr/>
          </p:nvSpPr>
          <p:spPr bwMode="auto">
            <a:xfrm>
              <a:off x="960" y="1200"/>
              <a:ext cx="288" cy="2880"/>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04" name="Line 6"/>
            <p:cNvSpPr>
              <a:spLocks noChangeShapeType="1"/>
            </p:cNvSpPr>
            <p:nvPr/>
          </p:nvSpPr>
          <p:spPr bwMode="auto">
            <a:xfrm>
              <a:off x="960" y="1632"/>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5" name="Line 7"/>
            <p:cNvSpPr>
              <a:spLocks noChangeShapeType="1"/>
            </p:cNvSpPr>
            <p:nvPr/>
          </p:nvSpPr>
          <p:spPr bwMode="auto">
            <a:xfrm>
              <a:off x="960" y="2016"/>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6" name="Line 8"/>
            <p:cNvSpPr>
              <a:spLocks noChangeShapeType="1"/>
            </p:cNvSpPr>
            <p:nvPr/>
          </p:nvSpPr>
          <p:spPr bwMode="auto">
            <a:xfrm>
              <a:off x="960" y="2400"/>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7" name="Line 9"/>
            <p:cNvSpPr>
              <a:spLocks noChangeShapeType="1"/>
            </p:cNvSpPr>
            <p:nvPr/>
          </p:nvSpPr>
          <p:spPr bwMode="auto">
            <a:xfrm>
              <a:off x="960" y="2784"/>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8" name="Line 10"/>
            <p:cNvSpPr>
              <a:spLocks noChangeShapeType="1"/>
            </p:cNvSpPr>
            <p:nvPr/>
          </p:nvSpPr>
          <p:spPr bwMode="auto">
            <a:xfrm>
              <a:off x="960" y="3216"/>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09" name="Line 11"/>
            <p:cNvSpPr>
              <a:spLocks noChangeShapeType="1"/>
            </p:cNvSpPr>
            <p:nvPr/>
          </p:nvSpPr>
          <p:spPr bwMode="auto">
            <a:xfrm>
              <a:off x="960" y="3648"/>
              <a:ext cx="288" cy="0"/>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0" name="Text Box 12"/>
            <p:cNvSpPr txBox="1">
              <a:spLocks noChangeArrowheads="1"/>
            </p:cNvSpPr>
            <p:nvPr/>
          </p:nvSpPr>
          <p:spPr bwMode="auto">
            <a:xfrm>
              <a:off x="672" y="1233"/>
              <a:ext cx="336" cy="2869"/>
            </a:xfrm>
            <a:prstGeom prst="rect">
              <a:avLst/>
            </a:prstGeom>
            <a:noFill/>
            <a:ln w="9525">
              <a:noFill/>
              <a:miter lim="800000"/>
              <a:headEnd/>
              <a:tailEnd/>
            </a:ln>
          </p:spPr>
          <p:txBody>
            <a:bodyPr>
              <a:spAutoFit/>
            </a:bodyPr>
            <a:lstStyle/>
            <a:p>
              <a:pPr defTabSz="914209" fontAlgn="base">
                <a:spcBef>
                  <a:spcPct val="50000"/>
                </a:spcBef>
                <a:spcAft>
                  <a:spcPct val="0"/>
                </a:spcAft>
              </a:pPr>
              <a:r>
                <a:rPr kumimoji="1" lang="en-US" altLang="zh-CN" sz="2900">
                  <a:solidFill>
                    <a:prstClr val="black"/>
                  </a:solidFill>
                  <a:latin typeface="Times New Roman" pitchFamily="18" charset="0"/>
                </a:rPr>
                <a:t>0</a:t>
              </a:r>
            </a:p>
            <a:p>
              <a:pPr defTabSz="914209" fontAlgn="base">
                <a:spcBef>
                  <a:spcPct val="50000"/>
                </a:spcBef>
                <a:spcAft>
                  <a:spcPct val="0"/>
                </a:spcAft>
              </a:pPr>
              <a:r>
                <a:rPr kumimoji="1" lang="en-US" altLang="zh-CN" sz="2900">
                  <a:solidFill>
                    <a:prstClr val="black"/>
                  </a:solidFill>
                  <a:latin typeface="Times New Roman" pitchFamily="18" charset="0"/>
                </a:rPr>
                <a:t>1</a:t>
              </a:r>
            </a:p>
            <a:p>
              <a:pPr defTabSz="914209" fontAlgn="base">
                <a:spcBef>
                  <a:spcPct val="50000"/>
                </a:spcBef>
                <a:spcAft>
                  <a:spcPct val="0"/>
                </a:spcAft>
              </a:pPr>
              <a:r>
                <a:rPr kumimoji="1" lang="en-US" altLang="zh-CN" sz="2900">
                  <a:solidFill>
                    <a:prstClr val="black"/>
                  </a:solidFill>
                  <a:latin typeface="Times New Roman" pitchFamily="18" charset="0"/>
                </a:rPr>
                <a:t>2</a:t>
              </a:r>
            </a:p>
            <a:p>
              <a:pPr defTabSz="914209" fontAlgn="base">
                <a:spcBef>
                  <a:spcPct val="50000"/>
                </a:spcBef>
                <a:spcAft>
                  <a:spcPct val="0"/>
                </a:spcAft>
              </a:pPr>
              <a:r>
                <a:rPr kumimoji="1" lang="en-US" altLang="zh-CN" sz="2900">
                  <a:solidFill>
                    <a:prstClr val="black"/>
                  </a:solidFill>
                  <a:latin typeface="Times New Roman" pitchFamily="18" charset="0"/>
                </a:rPr>
                <a:t>3</a:t>
              </a:r>
            </a:p>
            <a:p>
              <a:pPr defTabSz="914209" fontAlgn="base">
                <a:spcBef>
                  <a:spcPct val="50000"/>
                </a:spcBef>
                <a:spcAft>
                  <a:spcPct val="0"/>
                </a:spcAft>
              </a:pPr>
              <a:r>
                <a:rPr kumimoji="1" lang="en-US" altLang="zh-CN" sz="2900">
                  <a:solidFill>
                    <a:prstClr val="black"/>
                  </a:solidFill>
                  <a:latin typeface="Times New Roman" pitchFamily="18" charset="0"/>
                </a:rPr>
                <a:t>4</a:t>
              </a:r>
            </a:p>
            <a:p>
              <a:pPr defTabSz="914209" fontAlgn="base">
                <a:spcBef>
                  <a:spcPct val="50000"/>
                </a:spcBef>
                <a:spcAft>
                  <a:spcPct val="0"/>
                </a:spcAft>
              </a:pPr>
              <a:r>
                <a:rPr kumimoji="1" lang="en-US" altLang="zh-CN" sz="2900">
                  <a:solidFill>
                    <a:prstClr val="black"/>
                  </a:solidFill>
                  <a:latin typeface="Times New Roman" pitchFamily="18" charset="0"/>
                </a:rPr>
                <a:t>5</a:t>
              </a:r>
            </a:p>
            <a:p>
              <a:pPr defTabSz="914209" fontAlgn="base">
                <a:spcBef>
                  <a:spcPct val="50000"/>
                </a:spcBef>
                <a:spcAft>
                  <a:spcPct val="0"/>
                </a:spcAft>
              </a:pPr>
              <a:r>
                <a:rPr kumimoji="1" lang="en-US" altLang="zh-CN" sz="2900">
                  <a:solidFill>
                    <a:prstClr val="black"/>
                  </a:solidFill>
                  <a:latin typeface="Times New Roman" pitchFamily="18" charset="0"/>
                </a:rPr>
                <a:t>6</a:t>
              </a:r>
            </a:p>
          </p:txBody>
        </p:sp>
        <p:sp>
          <p:nvSpPr>
            <p:cNvPr id="111" name="Rectangle 13"/>
            <p:cNvSpPr>
              <a:spLocks noChangeArrowheads="1"/>
            </p:cNvSpPr>
            <p:nvPr/>
          </p:nvSpPr>
          <p:spPr bwMode="auto">
            <a:xfrm>
              <a:off x="1632" y="1248"/>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 14</a:t>
              </a:r>
              <a:endParaRPr kumimoji="1" lang="en-US" altLang="zh-CN" sz="2400">
                <a:solidFill>
                  <a:prstClr val="black"/>
                </a:solidFill>
                <a:latin typeface="Times New Roman" pitchFamily="18" charset="0"/>
              </a:endParaRPr>
            </a:p>
          </p:txBody>
        </p:sp>
        <p:sp>
          <p:nvSpPr>
            <p:cNvPr id="112" name="Line 14"/>
            <p:cNvSpPr>
              <a:spLocks noChangeShapeType="1"/>
            </p:cNvSpPr>
            <p:nvPr/>
          </p:nvSpPr>
          <p:spPr bwMode="auto">
            <a:xfrm>
              <a:off x="1968" y="1248"/>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3" name="Rectangle 15"/>
            <p:cNvSpPr>
              <a:spLocks noChangeArrowheads="1"/>
            </p:cNvSpPr>
            <p:nvPr/>
          </p:nvSpPr>
          <p:spPr bwMode="auto">
            <a:xfrm>
              <a:off x="1632" y="1680"/>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dirty="0">
                  <a:solidFill>
                    <a:prstClr val="black"/>
                  </a:solidFill>
                  <a:latin typeface="Times New Roman" pitchFamily="18" charset="0"/>
                </a:rPr>
                <a:t> 36</a:t>
              </a:r>
              <a:endParaRPr kumimoji="1" lang="en-US" altLang="zh-CN" sz="2400" dirty="0">
                <a:solidFill>
                  <a:prstClr val="black"/>
                </a:solidFill>
                <a:latin typeface="Times New Roman" pitchFamily="18" charset="0"/>
              </a:endParaRPr>
            </a:p>
          </p:txBody>
        </p:sp>
        <p:sp>
          <p:nvSpPr>
            <p:cNvPr id="114" name="Line 16"/>
            <p:cNvSpPr>
              <a:spLocks noChangeShapeType="1"/>
            </p:cNvSpPr>
            <p:nvPr/>
          </p:nvSpPr>
          <p:spPr bwMode="auto">
            <a:xfrm>
              <a:off x="1968" y="1680"/>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5" name="Rectangle 17"/>
            <p:cNvSpPr>
              <a:spLocks noChangeArrowheads="1"/>
            </p:cNvSpPr>
            <p:nvPr/>
          </p:nvSpPr>
          <p:spPr bwMode="auto">
            <a:xfrm>
              <a:off x="2592" y="1680"/>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1</a:t>
              </a:r>
              <a:endParaRPr kumimoji="1" lang="en-US" altLang="zh-CN" sz="2400">
                <a:solidFill>
                  <a:prstClr val="black"/>
                </a:solidFill>
                <a:latin typeface="Times New Roman" pitchFamily="18" charset="0"/>
              </a:endParaRPr>
            </a:p>
          </p:txBody>
        </p:sp>
        <p:sp>
          <p:nvSpPr>
            <p:cNvPr id="116" name="Line 18"/>
            <p:cNvSpPr>
              <a:spLocks noChangeShapeType="1"/>
            </p:cNvSpPr>
            <p:nvPr/>
          </p:nvSpPr>
          <p:spPr bwMode="auto">
            <a:xfrm>
              <a:off x="2928" y="1680"/>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7" name="Rectangle 19"/>
            <p:cNvSpPr>
              <a:spLocks noChangeArrowheads="1"/>
            </p:cNvSpPr>
            <p:nvPr/>
          </p:nvSpPr>
          <p:spPr bwMode="auto">
            <a:xfrm>
              <a:off x="1632" y="2064"/>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18" name="Line 20"/>
            <p:cNvSpPr>
              <a:spLocks noChangeShapeType="1"/>
            </p:cNvSpPr>
            <p:nvPr/>
          </p:nvSpPr>
          <p:spPr bwMode="auto">
            <a:xfrm>
              <a:off x="1968" y="2064"/>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19" name="Rectangle 21"/>
            <p:cNvSpPr>
              <a:spLocks noChangeArrowheads="1"/>
            </p:cNvSpPr>
            <p:nvPr/>
          </p:nvSpPr>
          <p:spPr bwMode="auto">
            <a:xfrm>
              <a:off x="1632" y="283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0" name="Line 22"/>
            <p:cNvSpPr>
              <a:spLocks noChangeShapeType="1"/>
            </p:cNvSpPr>
            <p:nvPr/>
          </p:nvSpPr>
          <p:spPr bwMode="auto">
            <a:xfrm>
              <a:off x="1968" y="283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1" name="Rectangle 23"/>
            <p:cNvSpPr>
              <a:spLocks noChangeArrowheads="1"/>
            </p:cNvSpPr>
            <p:nvPr/>
          </p:nvSpPr>
          <p:spPr bwMode="auto">
            <a:xfrm>
              <a:off x="163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 82</a:t>
              </a:r>
              <a:endParaRPr kumimoji="1" lang="en-US" altLang="zh-CN" sz="2400">
                <a:solidFill>
                  <a:prstClr val="black"/>
                </a:solidFill>
                <a:latin typeface="Times New Roman" pitchFamily="18" charset="0"/>
              </a:endParaRPr>
            </a:p>
          </p:txBody>
        </p:sp>
        <p:sp>
          <p:nvSpPr>
            <p:cNvPr id="122" name="Line 24"/>
            <p:cNvSpPr>
              <a:spLocks noChangeShapeType="1"/>
            </p:cNvSpPr>
            <p:nvPr/>
          </p:nvSpPr>
          <p:spPr bwMode="auto">
            <a:xfrm>
              <a:off x="196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3" name="Rectangle 25"/>
            <p:cNvSpPr>
              <a:spLocks noChangeArrowheads="1"/>
            </p:cNvSpPr>
            <p:nvPr/>
          </p:nvSpPr>
          <p:spPr bwMode="auto">
            <a:xfrm>
              <a:off x="259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4" name="Line 26"/>
            <p:cNvSpPr>
              <a:spLocks noChangeShapeType="1"/>
            </p:cNvSpPr>
            <p:nvPr/>
          </p:nvSpPr>
          <p:spPr bwMode="auto">
            <a:xfrm>
              <a:off x="292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5" name="Rectangle 27"/>
            <p:cNvSpPr>
              <a:spLocks noChangeArrowheads="1"/>
            </p:cNvSpPr>
            <p:nvPr/>
          </p:nvSpPr>
          <p:spPr bwMode="auto">
            <a:xfrm>
              <a:off x="3552" y="3312"/>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r>
                <a:rPr kumimoji="1" lang="en-US" altLang="zh-CN" sz="2400" b="1">
                  <a:solidFill>
                    <a:prstClr val="black"/>
                  </a:solidFill>
                  <a:latin typeface="Times New Roman" pitchFamily="18" charset="0"/>
                </a:rPr>
                <a:t>19</a:t>
              </a:r>
              <a:endParaRPr kumimoji="1" lang="en-US" altLang="zh-CN" sz="2400">
                <a:solidFill>
                  <a:prstClr val="black"/>
                </a:solidFill>
                <a:latin typeface="Times New Roman" pitchFamily="18" charset="0"/>
              </a:endParaRPr>
            </a:p>
          </p:txBody>
        </p:sp>
        <p:sp>
          <p:nvSpPr>
            <p:cNvPr id="126" name="Line 28"/>
            <p:cNvSpPr>
              <a:spLocks noChangeShapeType="1"/>
            </p:cNvSpPr>
            <p:nvPr/>
          </p:nvSpPr>
          <p:spPr bwMode="auto">
            <a:xfrm>
              <a:off x="3888" y="3312"/>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7" name="Rectangle 29"/>
            <p:cNvSpPr>
              <a:spLocks noChangeArrowheads="1"/>
            </p:cNvSpPr>
            <p:nvPr/>
          </p:nvSpPr>
          <p:spPr bwMode="auto">
            <a:xfrm>
              <a:off x="1632" y="3744"/>
              <a:ext cx="528" cy="288"/>
            </a:xfrm>
            <a:prstGeom prst="rect">
              <a:avLst/>
            </a:prstGeom>
            <a:noFill/>
            <a:ln w="9525">
              <a:solidFill>
                <a:schemeClr val="tx1"/>
              </a:solidFill>
              <a:miter lim="800000"/>
              <a:headEnd/>
              <a:tailEnd/>
            </a:ln>
          </p:spPr>
          <p:txBody>
            <a:bodyPr wrap="none" anchor="ctr"/>
            <a:lstStyle/>
            <a:p>
              <a:pPr defTabSz="914209" fontAlgn="base">
                <a:spcBef>
                  <a:spcPct val="0"/>
                </a:spcBef>
                <a:spcAft>
                  <a:spcPct val="0"/>
                </a:spcAft>
              </a:pPr>
              <a:endParaRPr kumimoji="1" lang="zh-CN" altLang="en-US" sz="2400" b="1">
                <a:solidFill>
                  <a:prstClr val="black"/>
                </a:solidFill>
                <a:latin typeface="Times New Roman" pitchFamily="18" charset="0"/>
              </a:endParaRPr>
            </a:p>
          </p:txBody>
        </p:sp>
        <p:sp>
          <p:nvSpPr>
            <p:cNvPr id="128" name="Line 30"/>
            <p:cNvSpPr>
              <a:spLocks noChangeShapeType="1"/>
            </p:cNvSpPr>
            <p:nvPr/>
          </p:nvSpPr>
          <p:spPr bwMode="auto">
            <a:xfrm>
              <a:off x="1968" y="3744"/>
              <a:ext cx="0" cy="288"/>
            </a:xfrm>
            <a:prstGeom prst="line">
              <a:avLst/>
            </a:prstGeom>
            <a:noFill/>
            <a:ln w="9525">
              <a:solidFill>
                <a:schemeClr val="tx1"/>
              </a:solidFill>
              <a:round/>
              <a:headEnd/>
              <a:tailEn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29" name="Line 31"/>
            <p:cNvSpPr>
              <a:spLocks noChangeShapeType="1"/>
            </p:cNvSpPr>
            <p:nvPr/>
          </p:nvSpPr>
          <p:spPr bwMode="auto">
            <a:xfrm>
              <a:off x="1152" y="1440"/>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0" name="Line 32"/>
            <p:cNvSpPr>
              <a:spLocks noChangeShapeType="1"/>
            </p:cNvSpPr>
            <p:nvPr/>
          </p:nvSpPr>
          <p:spPr bwMode="auto">
            <a:xfrm>
              <a:off x="1152" y="1824"/>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1" name="Line 33"/>
            <p:cNvSpPr>
              <a:spLocks noChangeShapeType="1"/>
            </p:cNvSpPr>
            <p:nvPr/>
          </p:nvSpPr>
          <p:spPr bwMode="auto">
            <a:xfrm>
              <a:off x="1152" y="2208"/>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2" name="Line 34"/>
            <p:cNvSpPr>
              <a:spLocks noChangeShapeType="1"/>
            </p:cNvSpPr>
            <p:nvPr/>
          </p:nvSpPr>
          <p:spPr bwMode="auto">
            <a:xfrm>
              <a:off x="1152" y="2976"/>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3" name="Line 35"/>
            <p:cNvSpPr>
              <a:spLocks noChangeShapeType="1"/>
            </p:cNvSpPr>
            <p:nvPr/>
          </p:nvSpPr>
          <p:spPr bwMode="auto">
            <a:xfrm>
              <a:off x="1152" y="3456"/>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4" name="Line 36"/>
            <p:cNvSpPr>
              <a:spLocks noChangeShapeType="1"/>
            </p:cNvSpPr>
            <p:nvPr/>
          </p:nvSpPr>
          <p:spPr bwMode="auto">
            <a:xfrm>
              <a:off x="1152" y="3840"/>
              <a:ext cx="480"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5" name="Line 37"/>
            <p:cNvSpPr>
              <a:spLocks noChangeShapeType="1"/>
            </p:cNvSpPr>
            <p:nvPr/>
          </p:nvSpPr>
          <p:spPr bwMode="auto">
            <a:xfrm>
              <a:off x="2064" y="1824"/>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6" name="Line 38"/>
            <p:cNvSpPr>
              <a:spLocks noChangeShapeType="1"/>
            </p:cNvSpPr>
            <p:nvPr/>
          </p:nvSpPr>
          <p:spPr bwMode="auto">
            <a:xfrm>
              <a:off x="2064" y="3456"/>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7" name="Line 39"/>
            <p:cNvSpPr>
              <a:spLocks noChangeShapeType="1"/>
            </p:cNvSpPr>
            <p:nvPr/>
          </p:nvSpPr>
          <p:spPr bwMode="auto">
            <a:xfrm>
              <a:off x="3024" y="3456"/>
              <a:ext cx="528" cy="0"/>
            </a:xfrm>
            <a:prstGeom prst="line">
              <a:avLst/>
            </a:prstGeom>
            <a:noFill/>
            <a:ln w="19050">
              <a:solidFill>
                <a:schemeClr val="tx1"/>
              </a:solidFill>
              <a:round/>
              <a:headEnd/>
              <a:tailEnd type="triangle" w="med" len="med"/>
            </a:ln>
          </p:spPr>
          <p:txBody>
            <a:bodyPr wrap="none" anchor="ctr"/>
            <a:lstStyle/>
            <a:p>
              <a:pPr defTabSz="914209" fontAlgn="base">
                <a:spcBef>
                  <a:spcPct val="0"/>
                </a:spcBef>
                <a:spcAft>
                  <a:spcPct val="0"/>
                </a:spcAft>
              </a:pPr>
              <a:endParaRPr lang="zh-CN" altLang="en-US">
                <a:solidFill>
                  <a:prstClr val="black"/>
                </a:solidFill>
                <a:latin typeface="Arial" charset="0"/>
              </a:endParaRPr>
            </a:p>
          </p:txBody>
        </p:sp>
        <p:sp>
          <p:nvSpPr>
            <p:cNvPr id="138" name="Text Box 40"/>
            <p:cNvSpPr txBox="1">
              <a:spLocks noChangeArrowheads="1"/>
            </p:cNvSpPr>
            <p:nvPr/>
          </p:nvSpPr>
          <p:spPr bwMode="auto">
            <a:xfrm>
              <a:off x="1660" y="2090"/>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23</a:t>
              </a:r>
              <a:endParaRPr kumimoji="1" lang="en-US" altLang="zh-CN" sz="2400">
                <a:solidFill>
                  <a:prstClr val="black"/>
                </a:solidFill>
                <a:latin typeface="Times New Roman" pitchFamily="18" charset="0"/>
              </a:endParaRPr>
            </a:p>
          </p:txBody>
        </p:sp>
        <p:sp>
          <p:nvSpPr>
            <p:cNvPr id="139" name="Text Box 41"/>
            <p:cNvSpPr txBox="1">
              <a:spLocks noChangeArrowheads="1"/>
            </p:cNvSpPr>
            <p:nvPr/>
          </p:nvSpPr>
          <p:spPr bwMode="auto">
            <a:xfrm>
              <a:off x="1660" y="2832"/>
              <a:ext cx="225"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11</a:t>
              </a:r>
              <a:endParaRPr kumimoji="1" lang="en-US" altLang="zh-CN" sz="2400">
                <a:solidFill>
                  <a:prstClr val="black"/>
                </a:solidFill>
                <a:latin typeface="Times New Roman" pitchFamily="18" charset="0"/>
              </a:endParaRPr>
            </a:p>
          </p:txBody>
        </p:sp>
        <p:sp>
          <p:nvSpPr>
            <p:cNvPr id="140" name="Text Box 42"/>
            <p:cNvSpPr txBox="1">
              <a:spLocks noChangeArrowheads="1"/>
            </p:cNvSpPr>
            <p:nvPr/>
          </p:nvSpPr>
          <p:spPr bwMode="auto">
            <a:xfrm>
              <a:off x="2620" y="3338"/>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a:solidFill>
                    <a:prstClr val="black"/>
                  </a:solidFill>
                  <a:latin typeface="Times New Roman" pitchFamily="18" charset="0"/>
                </a:rPr>
                <a:t>68</a:t>
              </a:r>
              <a:endParaRPr kumimoji="1" lang="en-US" altLang="zh-CN" sz="2400">
                <a:solidFill>
                  <a:prstClr val="black"/>
                </a:solidFill>
                <a:latin typeface="Times New Roman" pitchFamily="18" charset="0"/>
              </a:endParaRPr>
            </a:p>
          </p:txBody>
        </p:sp>
        <p:sp>
          <p:nvSpPr>
            <p:cNvPr id="141" name="Text Box 43"/>
            <p:cNvSpPr txBox="1">
              <a:spLocks noChangeArrowheads="1"/>
            </p:cNvSpPr>
            <p:nvPr/>
          </p:nvSpPr>
          <p:spPr bwMode="auto">
            <a:xfrm>
              <a:off x="1660" y="3744"/>
              <a:ext cx="233" cy="291"/>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400" b="1" dirty="0">
                  <a:solidFill>
                    <a:prstClr val="black"/>
                  </a:solidFill>
                  <a:latin typeface="Times New Roman" pitchFamily="18" charset="0"/>
                </a:rPr>
                <a:t>55</a:t>
              </a:r>
              <a:endParaRPr kumimoji="1" lang="en-US" altLang="zh-CN" sz="2400" dirty="0">
                <a:solidFill>
                  <a:prstClr val="black"/>
                </a:solidFill>
                <a:latin typeface="Times New Roman" pitchFamily="18" charset="0"/>
              </a:endParaRPr>
            </a:p>
          </p:txBody>
        </p:sp>
        <p:sp>
          <p:nvSpPr>
            <p:cNvPr id="142" name="Text Box 44"/>
            <p:cNvSpPr txBox="1">
              <a:spLocks noChangeArrowheads="1"/>
            </p:cNvSpPr>
            <p:nvPr/>
          </p:nvSpPr>
          <p:spPr bwMode="auto">
            <a:xfrm>
              <a:off x="1957" y="1200"/>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3" name="Text Box 45"/>
            <p:cNvSpPr txBox="1">
              <a:spLocks noChangeArrowheads="1"/>
            </p:cNvSpPr>
            <p:nvPr/>
          </p:nvSpPr>
          <p:spPr bwMode="auto">
            <a:xfrm>
              <a:off x="2917" y="1641"/>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4" name="Text Box 46"/>
            <p:cNvSpPr txBox="1">
              <a:spLocks noChangeArrowheads="1"/>
            </p:cNvSpPr>
            <p:nvPr/>
          </p:nvSpPr>
          <p:spPr bwMode="auto">
            <a:xfrm>
              <a:off x="1957" y="2025"/>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5" name="Text Box 47"/>
            <p:cNvSpPr txBox="1">
              <a:spLocks noChangeArrowheads="1"/>
            </p:cNvSpPr>
            <p:nvPr/>
          </p:nvSpPr>
          <p:spPr bwMode="auto">
            <a:xfrm>
              <a:off x="1957" y="2793"/>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6" name="Text Box 48"/>
            <p:cNvSpPr txBox="1">
              <a:spLocks noChangeArrowheads="1"/>
            </p:cNvSpPr>
            <p:nvPr/>
          </p:nvSpPr>
          <p:spPr bwMode="auto">
            <a:xfrm>
              <a:off x="3877" y="3264"/>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7" name="Text Box 49"/>
            <p:cNvSpPr txBox="1">
              <a:spLocks noChangeArrowheads="1"/>
            </p:cNvSpPr>
            <p:nvPr/>
          </p:nvSpPr>
          <p:spPr bwMode="auto">
            <a:xfrm>
              <a:off x="1920" y="3705"/>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48" name="Text Box 50"/>
            <p:cNvSpPr txBox="1">
              <a:spLocks noChangeArrowheads="1"/>
            </p:cNvSpPr>
            <p:nvPr/>
          </p:nvSpPr>
          <p:spPr bwMode="auto">
            <a:xfrm>
              <a:off x="1008" y="2406"/>
              <a:ext cx="193" cy="339"/>
            </a:xfrm>
            <a:prstGeom prst="rect">
              <a:avLst/>
            </a:prstGeom>
            <a:noFill/>
            <a:ln w="9525">
              <a:noFill/>
              <a:miter lim="800000"/>
              <a:headEnd/>
              <a:tailEnd/>
            </a:ln>
          </p:spPr>
          <p:txBody>
            <a:bodyPr wrap="none">
              <a:spAutoFit/>
            </a:bodyPr>
            <a:lstStyle/>
            <a:p>
              <a:pPr defTabSz="914209" fontAlgn="base">
                <a:spcBef>
                  <a:spcPct val="0"/>
                </a:spcBef>
                <a:spcAft>
                  <a:spcPct val="0"/>
                </a:spcAft>
              </a:pPr>
              <a:r>
                <a:rPr kumimoji="1" lang="en-US" altLang="zh-CN" sz="29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grpSp>
      <p:sp>
        <p:nvSpPr>
          <p:cNvPr id="54" name="标题 12"/>
          <p:cNvSpPr>
            <a:spLocks noGrp="1"/>
          </p:cNvSpPr>
          <p:nvPr>
            <p:ph type="title"/>
          </p:nvPr>
        </p:nvSpPr>
        <p:spPr>
          <a:xfrm>
            <a:off x="1477297" y="188341"/>
            <a:ext cx="10234805" cy="648377"/>
          </a:xfrm>
        </p:spPr>
        <p:txBody>
          <a:bodyPr>
            <a:normAutofit/>
          </a:bodyPr>
          <a:lstStyle/>
          <a:p>
            <a:pPr algn="l"/>
            <a:r>
              <a:rPr lang="zh-CN" altLang="en-US" dirty="0" smtClean="0"/>
              <a:t>插入算法</a:t>
            </a:r>
            <a:endParaRPr lang="zh-CN" altLang="en-US" dirty="0"/>
          </a:p>
        </p:txBody>
      </p:sp>
      <p:sp>
        <p:nvSpPr>
          <p:cNvPr id="3" name="文本框 2"/>
          <p:cNvSpPr txBox="1"/>
          <p:nvPr/>
        </p:nvSpPr>
        <p:spPr>
          <a:xfrm>
            <a:off x="7586176" y="1006343"/>
            <a:ext cx="1569660" cy="369332"/>
          </a:xfrm>
          <a:prstGeom prst="rect">
            <a:avLst/>
          </a:prstGeom>
          <a:noFill/>
        </p:spPr>
        <p:txBody>
          <a:bodyPr wrap="none" rtlCol="0">
            <a:spAutoFit/>
          </a:bodyPr>
          <a:lstStyle/>
          <a:p>
            <a:r>
              <a:rPr lang="zh-CN" altLang="en-US" dirty="0" smtClean="0"/>
              <a:t>以查找为基础</a:t>
            </a:r>
            <a:endParaRPr lang="zh-CN" altLang="en-US" dirty="0"/>
          </a:p>
        </p:txBody>
      </p:sp>
    </p:spTree>
    <p:extLst>
      <p:ext uri="{BB962C8B-B14F-4D97-AF65-F5344CB8AC3E}">
        <p14:creationId xmlns:p14="http://schemas.microsoft.com/office/powerpoint/2010/main" val="345676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blinds(horizontal)">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2" grpId="0"/>
      <p:bldP spid="4"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a:bodyPr>
          <a:lstStyle/>
          <a:p>
            <a:r>
              <a:rPr lang="zh-CN" altLang="en-US" dirty="0" smtClean="0"/>
              <a:t>哈希</a:t>
            </a:r>
            <a:r>
              <a:rPr lang="zh-CN" altLang="en-US" dirty="0"/>
              <a:t>表查找的平均查找长度实际上并不等于</a:t>
            </a:r>
            <a:r>
              <a:rPr lang="en-US" altLang="zh-CN" dirty="0"/>
              <a:t>1</a:t>
            </a:r>
            <a:r>
              <a:rPr lang="zh-CN" altLang="en-US" dirty="0"/>
              <a:t>。</a:t>
            </a:r>
          </a:p>
          <a:p>
            <a:r>
              <a:rPr lang="zh-CN" altLang="en-US" dirty="0"/>
              <a:t>决定哈希表查找的</a:t>
            </a:r>
            <a:r>
              <a:rPr lang="en-US" altLang="zh-CN" dirty="0"/>
              <a:t>ASL</a:t>
            </a:r>
            <a:r>
              <a:rPr lang="zh-CN" altLang="en-US" dirty="0"/>
              <a:t>的因素</a:t>
            </a:r>
            <a:r>
              <a:rPr lang="zh-CN" altLang="en-US" dirty="0" smtClean="0"/>
              <a:t>：</a:t>
            </a:r>
            <a:endParaRPr lang="en-US" altLang="zh-CN" dirty="0"/>
          </a:p>
          <a:p>
            <a:pPr lvl="1"/>
            <a:r>
              <a:rPr lang="en-US" altLang="zh-CN" dirty="0" smtClean="0"/>
              <a:t>1</a:t>
            </a:r>
            <a:r>
              <a:rPr lang="en-US" altLang="zh-CN" dirty="0"/>
              <a:t>)  </a:t>
            </a:r>
            <a:r>
              <a:rPr lang="zh-CN" altLang="en-US" dirty="0"/>
              <a:t>选用的哈希函数；</a:t>
            </a:r>
          </a:p>
          <a:p>
            <a:pPr lvl="1"/>
            <a:r>
              <a:rPr lang="en-US" altLang="zh-CN" dirty="0"/>
              <a:t>2)  </a:t>
            </a:r>
            <a:r>
              <a:rPr lang="zh-CN" altLang="en-US" dirty="0"/>
              <a:t>选用的处理冲突的方法；</a:t>
            </a:r>
          </a:p>
          <a:p>
            <a:pPr lvl="1"/>
            <a:r>
              <a:rPr lang="en-US" altLang="zh-CN" dirty="0"/>
              <a:t>3) </a:t>
            </a:r>
            <a:r>
              <a:rPr lang="zh-CN" altLang="en-US" dirty="0"/>
              <a:t>哈希表饱和的</a:t>
            </a:r>
            <a:r>
              <a:rPr lang="zh-CN" altLang="en-US" dirty="0" smtClean="0"/>
              <a:t>程度</a:t>
            </a:r>
            <a:endParaRPr lang="en-US" altLang="zh-CN" dirty="0" smtClean="0"/>
          </a:p>
          <a:p>
            <a:pPr marL="548707" lvl="1" indent="0">
              <a:buNone/>
            </a:pPr>
            <a:r>
              <a:rPr lang="en-US" altLang="zh-CN" dirty="0"/>
              <a:t> </a:t>
            </a:r>
            <a:r>
              <a:rPr lang="en-US" altLang="zh-CN" dirty="0" smtClean="0"/>
              <a:t>   </a:t>
            </a:r>
            <a:r>
              <a:rPr lang="zh-CN" altLang="en-US" dirty="0" smtClean="0"/>
              <a:t>装载</a:t>
            </a:r>
            <a:r>
              <a:rPr lang="zh-CN" altLang="en-US" dirty="0"/>
              <a:t>因子 </a:t>
            </a:r>
            <a:r>
              <a:rPr lang="en-US" altLang="zh-CN" dirty="0"/>
              <a:t>α=n/m </a:t>
            </a:r>
            <a:r>
              <a:rPr lang="zh-CN" altLang="en-US" dirty="0"/>
              <a:t>值的大小（</a:t>
            </a:r>
            <a:r>
              <a:rPr lang="en-US" altLang="zh-CN" dirty="0"/>
              <a:t>n—</a:t>
            </a:r>
            <a:r>
              <a:rPr lang="zh-CN" altLang="en-US" dirty="0"/>
              <a:t>记录数，</a:t>
            </a:r>
            <a:r>
              <a:rPr lang="en-US" altLang="zh-CN" dirty="0"/>
              <a:t>m—</a:t>
            </a:r>
            <a:r>
              <a:rPr lang="zh-CN" altLang="en-US" dirty="0"/>
              <a:t>表的长度）</a:t>
            </a:r>
          </a:p>
          <a:p>
            <a:endParaRPr lang="zh-CN" altLang="en-US" dirty="0"/>
          </a:p>
        </p:txBody>
      </p:sp>
      <p:sp>
        <p:nvSpPr>
          <p:cNvPr id="2" name="标题 1"/>
          <p:cNvSpPr>
            <a:spLocks noGrp="1"/>
          </p:cNvSpPr>
          <p:nvPr>
            <p:ph type="title"/>
          </p:nvPr>
        </p:nvSpPr>
        <p:spPr/>
        <p:txBody>
          <a:bodyPr>
            <a:normAutofit fontScale="90000"/>
          </a:bodyPr>
          <a:lstStyle/>
          <a:p>
            <a:r>
              <a:rPr lang="zh-CN" altLang="en-US" dirty="0"/>
              <a:t>哈希表查找性能的</a:t>
            </a:r>
            <a:r>
              <a:rPr lang="zh-CN" altLang="en-US" dirty="0" smtClean="0"/>
              <a:t>分析</a:t>
            </a:r>
            <a:endParaRPr lang="zh-CN" altLang="en-US" dirty="0"/>
          </a:p>
        </p:txBody>
      </p:sp>
      <p:sp>
        <p:nvSpPr>
          <p:cNvPr id="439300" name="Text Box 4"/>
          <p:cNvSpPr txBox="1">
            <a:spLocks noChangeArrowheads="1"/>
          </p:cNvSpPr>
          <p:nvPr/>
        </p:nvSpPr>
        <p:spPr bwMode="auto">
          <a:xfrm>
            <a:off x="1968514" y="392124"/>
            <a:ext cx="184623" cy="646118"/>
          </a:xfrm>
          <a:prstGeom prst="rect">
            <a:avLst/>
          </a:prstGeom>
          <a:noFill/>
          <a:ln w="9525">
            <a:noFill/>
            <a:miter lim="800000"/>
            <a:headEnd/>
            <a:tailEnd/>
          </a:ln>
        </p:spPr>
        <p:txBody>
          <a:bodyPr wrap="none" lIns="91375" tIns="45689" rIns="91375" bIns="45689">
            <a:spAutoFit/>
          </a:bodyPr>
          <a:lstStyle/>
          <a:p>
            <a:pPr defTabSz="914209" fontAlgn="base">
              <a:spcBef>
                <a:spcPct val="0"/>
              </a:spcBef>
              <a:spcAft>
                <a:spcPct val="0"/>
              </a:spcAft>
            </a:pPr>
            <a:endParaRPr kumimoji="1" lang="zh-CN" altLang="zh-CN" sz="3600">
              <a:solidFill>
                <a:prstClr val="black"/>
              </a:solidFill>
              <a:latin typeface="Times New Roman" pitchFamily="18" charset="0"/>
              <a:ea typeface="楷体_GB2312" pitchFamily="49" charset="-122"/>
            </a:endParaRPr>
          </a:p>
        </p:txBody>
      </p:sp>
    </p:spTree>
    <p:extLst>
      <p:ext uri="{BB962C8B-B14F-4D97-AF65-F5344CB8AC3E}">
        <p14:creationId xmlns:p14="http://schemas.microsoft.com/office/powerpoint/2010/main" val="196965386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439300"/>
                                        </p:tgtEl>
                                        <p:attrNameLst>
                                          <p:attrName>style.visibility</p:attrName>
                                        </p:attrNameLst>
                                      </p:cBhvr>
                                      <p:to>
                                        <p:strVal val="visible"/>
                                      </p:to>
                                    </p:set>
                                    <p:anim calcmode="lin" valueType="num">
                                      <p:cBhvr additive="base">
                                        <p:cTn id="7" dur="500" fill="hold"/>
                                        <p:tgtEl>
                                          <p:spTgt spid="439300"/>
                                        </p:tgtEl>
                                        <p:attrNameLst>
                                          <p:attrName>ppt_x</p:attrName>
                                        </p:attrNameLst>
                                      </p:cBhvr>
                                      <p:tavLst>
                                        <p:tav tm="0">
                                          <p:val>
                                            <p:strVal val="0-#ppt_w/2"/>
                                          </p:val>
                                        </p:tav>
                                        <p:tav tm="100000">
                                          <p:val>
                                            <p:strVal val="#ppt_x"/>
                                          </p:val>
                                        </p:tav>
                                      </p:tavLst>
                                    </p:anim>
                                    <p:anim calcmode="lin" valueType="num">
                                      <p:cBhvr additive="base">
                                        <p:cTn id="8" dur="500" fill="hold"/>
                                        <p:tgtEl>
                                          <p:spTgt spid="439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哈希查找</a:t>
            </a:r>
            <a:endParaRPr lang="zh-CN" altLang="en-US" dirty="0"/>
          </a:p>
        </p:txBody>
      </p:sp>
    </p:spTree>
    <p:extLst>
      <p:ext uri="{BB962C8B-B14F-4D97-AF65-F5344CB8AC3E}">
        <p14:creationId xmlns:p14="http://schemas.microsoft.com/office/powerpoint/2010/main" val="19635932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zh-CN" altLang="en-US"/>
              <a:t>一般情况下，可以认为选用的哈希函数是“均匀”的，则在讨论</a:t>
            </a:r>
            <a:r>
              <a:rPr lang="en-US" altLang="zh-CN"/>
              <a:t>ASL</a:t>
            </a:r>
            <a:r>
              <a:rPr lang="zh-CN" altLang="en-US"/>
              <a:t>时，可以不考虑它的因素</a:t>
            </a:r>
            <a:r>
              <a:rPr lang="zh-CN" altLang="en-US" smtClean="0"/>
              <a:t>。</a:t>
            </a:r>
            <a:endParaRPr lang="en-US" altLang="zh-CN" smtClean="0"/>
          </a:p>
          <a:p>
            <a:r>
              <a:rPr lang="zh-CN" altLang="en-US"/>
              <a:t>可以认为，哈希表的</a:t>
            </a:r>
            <a:r>
              <a:rPr lang="en-US" altLang="zh-CN"/>
              <a:t>ASL</a:t>
            </a:r>
            <a:r>
              <a:rPr lang="zh-CN" altLang="en-US"/>
              <a:t>是</a:t>
            </a:r>
            <a:r>
              <a:rPr lang="zh-CN" altLang="en-US">
                <a:solidFill>
                  <a:srgbClr val="FF0000"/>
                </a:solidFill>
              </a:rPr>
              <a:t>处理冲突方法</a:t>
            </a:r>
            <a:r>
              <a:rPr lang="zh-CN" altLang="en-US"/>
              <a:t>和</a:t>
            </a:r>
            <a:r>
              <a:rPr lang="zh-CN" altLang="en-US">
                <a:solidFill>
                  <a:srgbClr val="FF0000"/>
                </a:solidFill>
              </a:rPr>
              <a:t>装载因子</a:t>
            </a:r>
            <a:r>
              <a:rPr lang="zh-CN" altLang="en-US"/>
              <a:t>的函数。</a:t>
            </a:r>
          </a:p>
          <a:p>
            <a:endParaRPr lang="zh-CN" altLang="en-US" smtClean="0"/>
          </a:p>
          <a:p>
            <a:endParaRPr lang="zh-CN" altLang="en-US"/>
          </a:p>
        </p:txBody>
      </p:sp>
      <p:sp>
        <p:nvSpPr>
          <p:cNvPr id="2" name="标题 1"/>
          <p:cNvSpPr>
            <a:spLocks noGrp="1"/>
          </p:cNvSpPr>
          <p:nvPr>
            <p:ph type="title"/>
          </p:nvPr>
        </p:nvSpPr>
        <p:spPr/>
        <p:txBody>
          <a:bodyPr>
            <a:normAutofit fontScale="90000"/>
          </a:bodyPr>
          <a:lstStyle/>
          <a:p>
            <a:r>
              <a:rPr lang="zh-CN" altLang="en-US"/>
              <a:t>哈希表查找性能的</a:t>
            </a:r>
            <a:r>
              <a:rPr lang="zh-CN" altLang="en-US" smtClean="0"/>
              <a:t>分析</a:t>
            </a:r>
            <a:endParaRPr lang="zh-CN" altLang="en-US"/>
          </a:p>
        </p:txBody>
      </p:sp>
    </p:spTree>
    <p:extLst>
      <p:ext uri="{BB962C8B-B14F-4D97-AF65-F5344CB8AC3E}">
        <p14:creationId xmlns:p14="http://schemas.microsoft.com/office/powerpoint/2010/main" val="24317294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哈希表查找性能的分析</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837088981"/>
                  </p:ext>
                </p:extLst>
              </p:nvPr>
            </p:nvGraphicFramePr>
            <p:xfrm>
              <a:off x="1558910" y="1269266"/>
              <a:ext cx="8858137" cy="4769025"/>
            </p:xfrm>
            <a:graphic>
              <a:graphicData uri="http://schemas.openxmlformats.org/drawingml/2006/table">
                <a:tbl>
                  <a:tblPr firstRow="1" firstCol="1" bandRow="1"/>
                  <a:tblGrid>
                    <a:gridCol w="1590247">
                      <a:extLst>
                        <a:ext uri="{9D8B030D-6E8A-4147-A177-3AD203B41FA5}">
                          <a16:colId xmlns:a16="http://schemas.microsoft.com/office/drawing/2014/main" xmlns="" val="20000"/>
                        </a:ext>
                      </a:extLst>
                    </a:gridCol>
                    <a:gridCol w="3090882">
                      <a:extLst>
                        <a:ext uri="{9D8B030D-6E8A-4147-A177-3AD203B41FA5}">
                          <a16:colId xmlns:a16="http://schemas.microsoft.com/office/drawing/2014/main" xmlns="" val="20001"/>
                        </a:ext>
                      </a:extLst>
                    </a:gridCol>
                    <a:gridCol w="4177008">
                      <a:extLst>
                        <a:ext uri="{9D8B030D-6E8A-4147-A177-3AD203B41FA5}">
                          <a16:colId xmlns:a16="http://schemas.microsoft.com/office/drawing/2014/main" xmlns="" val="20002"/>
                        </a:ext>
                      </a:extLst>
                    </a:gridCol>
                  </a:tblGrid>
                  <a:tr h="647922">
                    <a:tc rowSpan="2">
                      <a:txBody>
                        <a:bodyPr/>
                        <a:lstStyle/>
                        <a:p>
                          <a:pPr indent="267970" algn="ctr">
                            <a:spcAft>
                              <a:spcPts val="0"/>
                            </a:spcAft>
                          </a:pPr>
                          <a:r>
                            <a:rPr lang="zh-CN" sz="2000" b="1" kern="100">
                              <a:effectLst/>
                              <a:latin typeface="Times New Roman"/>
                              <a:ea typeface="宋体"/>
                              <a:cs typeface="Times New Roman"/>
                            </a:rPr>
                            <a:t>冲突处理方法</a:t>
                          </a:r>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ctr">
                            <a:spcAft>
                              <a:spcPts val="0"/>
                            </a:spcAft>
                          </a:pPr>
                          <a:r>
                            <a:rPr lang="zh-CN" sz="2000" b="1" kern="100">
                              <a:effectLst/>
                              <a:latin typeface="Times New Roman"/>
                              <a:ea typeface="宋体"/>
                              <a:cs typeface="Times New Roman"/>
                            </a:rPr>
                            <a:t>平均查找长度</a:t>
                          </a:r>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0"/>
                      </a:ext>
                    </a:extLst>
                  </a:tr>
                  <a:tr h="647922">
                    <a:tc vMerge="1">
                      <a:txBody>
                        <a:bodyPr/>
                        <a:lstStyle/>
                        <a:p>
                          <a:endParaRPr lang="zh-CN" altLang="en-US"/>
                        </a:p>
                      </a:txBody>
                      <a:tcPr/>
                    </a:tc>
                    <a:tc>
                      <a:txBody>
                        <a:bodyPr/>
                        <a:lstStyle/>
                        <a:p>
                          <a:pPr indent="267970" algn="l">
                            <a:spcAft>
                              <a:spcPts val="0"/>
                            </a:spcAft>
                          </a:pPr>
                          <a:r>
                            <a:rPr lang="zh-CN" sz="2000" b="1" kern="100">
                              <a:effectLst/>
                              <a:latin typeface="Times New Roman"/>
                              <a:ea typeface="宋体"/>
                              <a:cs typeface="Times New Roman"/>
                            </a:rPr>
                            <a:t>成功查找</a:t>
                          </a:r>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7970" algn="l">
                            <a:spcAft>
                              <a:spcPts val="0"/>
                            </a:spcAft>
                          </a:pPr>
                          <a:r>
                            <a:rPr lang="zh-CN" sz="2000" b="1" kern="100">
                              <a:effectLst/>
                              <a:latin typeface="Times New Roman"/>
                              <a:ea typeface="宋体"/>
                              <a:cs typeface="Times New Roman"/>
                            </a:rPr>
                            <a:t>失败查找</a:t>
                          </a:r>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974350">
                    <a:tc>
                      <a:txBody>
                        <a:bodyPr/>
                        <a:lstStyle/>
                        <a:p>
                          <a:pPr algn="ctr">
                            <a:spcAft>
                              <a:spcPts val="0"/>
                            </a:spcAft>
                          </a:pPr>
                          <a:r>
                            <a:rPr lang="zh-CN" sz="2000" kern="100">
                              <a:solidFill>
                                <a:srgbClr val="FF0000"/>
                              </a:solidFill>
                              <a:effectLst/>
                              <a:latin typeface="Times New Roman"/>
                              <a:ea typeface="宋体"/>
                              <a:cs typeface="Times New Roman"/>
                            </a:rPr>
                            <a:t>线性探测法</a:t>
                          </a: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f>
                                  <m:fPr>
                                    <m:ctrlPr>
                                      <a:rPr lang="zh-CN" sz="2000" i="1" kern="100">
                                        <a:effectLst/>
                                        <a:latin typeface="Cambria Math"/>
                                        <a:ea typeface="Cambria Math"/>
                                        <a:cs typeface="Times New Roman"/>
                                      </a:rPr>
                                    </m:ctrlPr>
                                  </m:fPr>
                                  <m:num>
                                    <m:r>
                                      <a:rPr lang="en-US" sz="2000" kern="100">
                                        <a:effectLst/>
                                        <a:latin typeface="Cambria Math"/>
                                        <a:ea typeface="宋体"/>
                                        <a:cs typeface="Times New Roman"/>
                                      </a:rPr>
                                      <m:t>1</m:t>
                                    </m:r>
                                  </m:num>
                                  <m:den>
                                    <m:r>
                                      <a:rPr lang="en-US" sz="2000" kern="100">
                                        <a:effectLst/>
                                        <a:latin typeface="Cambria Math"/>
                                        <a:ea typeface="宋体"/>
                                        <a:cs typeface="Times New Roman"/>
                                      </a:rPr>
                                      <m:t>2</m:t>
                                    </m:r>
                                  </m:den>
                                </m:f>
                                <m:r>
                                  <a:rPr lang="en-US" sz="2000" kern="100">
                                    <a:effectLst/>
                                    <a:latin typeface="Cambria Math"/>
                                    <a:ea typeface="宋体"/>
                                    <a:cs typeface="Times New Roman"/>
                                  </a:rPr>
                                  <m:t>(1+</m:t>
                                </m:r>
                                <m:f>
                                  <m:fPr>
                                    <m:ctrlPr>
                                      <a:rPr lang="zh-CN" sz="2000" i="1" kern="100">
                                        <a:effectLst/>
                                        <a:latin typeface="Cambria Math"/>
                                        <a:ea typeface="Cambria Math"/>
                                        <a:cs typeface="Times New Roman"/>
                                      </a:rPr>
                                    </m:ctrlPr>
                                  </m:fPr>
                                  <m:num>
                                    <m:r>
                                      <a:rPr lang="en-US" sz="2000" kern="100">
                                        <a:effectLst/>
                                        <a:latin typeface="Cambria Math"/>
                                        <a:ea typeface="宋体"/>
                                        <a:cs typeface="Times New Roman"/>
                                      </a:rPr>
                                      <m:t>1</m:t>
                                    </m:r>
                                  </m:num>
                                  <m:den>
                                    <m:r>
                                      <a:rPr lang="en-US" sz="2000" kern="100">
                                        <a:effectLst/>
                                        <a:latin typeface="Cambria Math"/>
                                        <a:ea typeface="宋体"/>
                                        <a:cs typeface="Times New Roman"/>
                                      </a:rPr>
                                      <m:t>1</m:t>
                                    </m:r>
                                    <m:r>
                                      <a:rPr lang="en-US" sz="2000" i="1" kern="100">
                                        <a:effectLst/>
                                        <a:latin typeface="Cambria Math"/>
                                        <a:ea typeface="宋体"/>
                                        <a:cs typeface="Times New Roman"/>
                                      </a:rPr>
                                      <m:t>−</m:t>
                                    </m:r>
                                    <m:r>
                                      <m:rPr>
                                        <m:sty m:val="p"/>
                                      </m:rPr>
                                      <a:rPr lang="en-US" sz="2000" kern="100">
                                        <a:effectLst/>
                                        <a:latin typeface="Cambria Math"/>
                                        <a:ea typeface="宋体"/>
                                        <a:cs typeface="Times New Roman"/>
                                      </a:rPr>
                                      <m:t>α</m:t>
                                    </m:r>
                                  </m:den>
                                </m:f>
                                <m:r>
                                  <a:rPr lang="en-US" sz="2000" kern="100">
                                    <a:effectLst/>
                                    <a:latin typeface="Cambria Math"/>
                                    <a:ea typeface="宋体"/>
                                    <a:cs typeface="Times New Roman"/>
                                  </a:rPr>
                                  <m:t>)</m:t>
                                </m:r>
                              </m:oMath>
                            </m:oMathPara>
                          </a14:m>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f>
                                  <m:fPr>
                                    <m:ctrlPr>
                                      <a:rPr lang="zh-CN" sz="2000" i="1" kern="100">
                                        <a:effectLst/>
                                        <a:latin typeface="Cambria Math"/>
                                        <a:ea typeface="Cambria Math"/>
                                        <a:cs typeface="Times New Roman"/>
                                      </a:rPr>
                                    </m:ctrlPr>
                                  </m:fPr>
                                  <m:num>
                                    <m:r>
                                      <a:rPr lang="en-US" sz="2000" kern="100">
                                        <a:effectLst/>
                                        <a:latin typeface="Cambria Math"/>
                                        <a:ea typeface="宋体"/>
                                        <a:cs typeface="Times New Roman"/>
                                      </a:rPr>
                                      <m:t>1</m:t>
                                    </m:r>
                                  </m:num>
                                  <m:den>
                                    <m:r>
                                      <a:rPr lang="en-US" sz="2000" kern="100">
                                        <a:effectLst/>
                                        <a:latin typeface="Cambria Math"/>
                                        <a:ea typeface="宋体"/>
                                        <a:cs typeface="Times New Roman"/>
                                      </a:rPr>
                                      <m:t>2</m:t>
                                    </m:r>
                                  </m:den>
                                </m:f>
                                <m:r>
                                  <a:rPr lang="en-US" sz="2000" kern="100">
                                    <a:effectLst/>
                                    <a:latin typeface="Cambria Math"/>
                                    <a:ea typeface="宋体"/>
                                    <a:cs typeface="Times New Roman"/>
                                  </a:rPr>
                                  <m:t>(1+</m:t>
                                </m:r>
                                <m:f>
                                  <m:fPr>
                                    <m:ctrlPr>
                                      <a:rPr lang="zh-CN" sz="2000" i="1" kern="100">
                                        <a:effectLst/>
                                        <a:latin typeface="Cambria Math"/>
                                        <a:ea typeface="Cambria Math"/>
                                        <a:cs typeface="Times New Roman"/>
                                      </a:rPr>
                                    </m:ctrlPr>
                                  </m:fPr>
                                  <m:num>
                                    <m:r>
                                      <a:rPr lang="en-US" sz="2000" kern="100">
                                        <a:effectLst/>
                                        <a:latin typeface="Cambria Math"/>
                                        <a:ea typeface="宋体"/>
                                        <a:cs typeface="Times New Roman"/>
                                      </a:rPr>
                                      <m:t>1</m:t>
                                    </m:r>
                                  </m:num>
                                  <m:den>
                                    <m:sSup>
                                      <m:sSupPr>
                                        <m:ctrlPr>
                                          <a:rPr lang="zh-CN" sz="2000" i="1" kern="100">
                                            <a:effectLst/>
                                            <a:latin typeface="Cambria Math"/>
                                            <a:ea typeface="Cambria Math"/>
                                            <a:cs typeface="Times New Roman"/>
                                          </a:rPr>
                                        </m:ctrlPr>
                                      </m:sSupPr>
                                      <m:e>
                                        <m:r>
                                          <a:rPr lang="en-US" sz="2000" kern="100">
                                            <a:effectLst/>
                                            <a:latin typeface="Cambria Math"/>
                                            <a:ea typeface="宋体"/>
                                            <a:cs typeface="Times New Roman"/>
                                          </a:rPr>
                                          <m:t>(1</m:t>
                                        </m:r>
                                        <m:r>
                                          <a:rPr lang="en-US" sz="2000" i="1" kern="100">
                                            <a:effectLst/>
                                            <a:latin typeface="Cambria Math"/>
                                            <a:ea typeface="宋体"/>
                                            <a:cs typeface="Times New Roman"/>
                                          </a:rPr>
                                          <m:t>−</m:t>
                                        </m:r>
                                        <m:r>
                                          <m:rPr>
                                            <m:sty m:val="p"/>
                                          </m:rPr>
                                          <a:rPr lang="en-US" sz="2000" kern="100">
                                            <a:effectLst/>
                                            <a:latin typeface="Cambria Math"/>
                                            <a:ea typeface="宋体"/>
                                            <a:cs typeface="Times New Roman"/>
                                          </a:rPr>
                                          <m:t>α</m:t>
                                        </m:r>
                                        <m:r>
                                          <a:rPr lang="en-US" sz="2000" kern="100">
                                            <a:effectLst/>
                                            <a:latin typeface="Cambria Math"/>
                                            <a:ea typeface="宋体"/>
                                            <a:cs typeface="Times New Roman"/>
                                          </a:rPr>
                                          <m:t>)</m:t>
                                        </m:r>
                                      </m:e>
                                      <m:sup>
                                        <m:r>
                                          <a:rPr lang="en-US" sz="2000" kern="100">
                                            <a:effectLst/>
                                            <a:latin typeface="Cambria Math"/>
                                            <a:ea typeface="宋体"/>
                                            <a:cs typeface="Times New Roman"/>
                                          </a:rPr>
                                          <m:t>2</m:t>
                                        </m:r>
                                      </m:sup>
                                    </m:sSup>
                                  </m:den>
                                </m:f>
                                <m:r>
                                  <a:rPr lang="en-US" sz="2000" kern="100">
                                    <a:effectLst/>
                                    <a:latin typeface="Cambria Math"/>
                                    <a:ea typeface="宋体"/>
                                    <a:cs typeface="Times New Roman"/>
                                  </a:rPr>
                                  <m:t>)</m:t>
                                </m:r>
                              </m:oMath>
                            </m:oMathPara>
                          </a14:m>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83701">
                    <a:tc>
                      <a:txBody>
                        <a:bodyPr/>
                        <a:lstStyle/>
                        <a:p>
                          <a:pPr algn="ctr">
                            <a:spcAft>
                              <a:spcPts val="0"/>
                            </a:spcAft>
                          </a:pPr>
                          <a:r>
                            <a:rPr lang="zh-CN" sz="2000" kern="100" dirty="0">
                              <a:solidFill>
                                <a:srgbClr val="FF0000"/>
                              </a:solidFill>
                              <a:effectLst/>
                              <a:latin typeface="Times New Roman"/>
                              <a:ea typeface="宋体"/>
                              <a:cs typeface="Times New Roman"/>
                            </a:rPr>
                            <a:t>二次探测法</a:t>
                          </a: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sz="2000" i="1" kern="100">
                                    <a:effectLst/>
                                    <a:latin typeface="Cambria Math"/>
                                    <a:ea typeface="宋体"/>
                                    <a:cs typeface="Times New Roman"/>
                                  </a:rPr>
                                  <m:t>−</m:t>
                                </m:r>
                                <m:f>
                                  <m:fPr>
                                    <m:ctrlPr>
                                      <a:rPr lang="zh-CN" sz="2000" i="1" kern="100">
                                        <a:effectLst/>
                                        <a:latin typeface="Cambria Math"/>
                                        <a:ea typeface="Cambria Math"/>
                                        <a:cs typeface="Times New Roman"/>
                                      </a:rPr>
                                    </m:ctrlPr>
                                  </m:fPr>
                                  <m:num>
                                    <m:r>
                                      <a:rPr lang="en-US" sz="2000" kern="100">
                                        <a:effectLst/>
                                        <a:latin typeface="Cambria Math"/>
                                        <a:ea typeface="宋体"/>
                                        <a:cs typeface="Times New Roman"/>
                                      </a:rPr>
                                      <m:t>1</m:t>
                                    </m:r>
                                  </m:num>
                                  <m:den>
                                    <m:r>
                                      <m:rPr>
                                        <m:sty m:val="p"/>
                                      </m:rPr>
                                      <a:rPr lang="en-US" sz="2000" kern="100">
                                        <a:effectLst/>
                                        <a:latin typeface="Cambria Math"/>
                                        <a:ea typeface="宋体"/>
                                        <a:cs typeface="Times New Roman"/>
                                      </a:rPr>
                                      <m:t>α</m:t>
                                    </m:r>
                                  </m:den>
                                </m:f>
                                <m:r>
                                  <m:rPr>
                                    <m:sty m:val="p"/>
                                  </m:rPr>
                                  <a:rPr lang="en-US" sz="2000" kern="100">
                                    <a:effectLst/>
                                    <a:latin typeface="Cambria Math"/>
                                    <a:ea typeface="宋体"/>
                                    <a:cs typeface="Times New Roman"/>
                                  </a:rPr>
                                  <m:t>ln</m:t>
                                </m:r>
                                <m:r>
                                  <a:rPr lang="en-US" sz="2000" kern="100">
                                    <a:effectLst/>
                                    <a:latin typeface="Cambria Math"/>
                                    <a:ea typeface="宋体"/>
                                    <a:cs typeface="Times New Roman"/>
                                  </a:rPr>
                                  <m:t>(1</m:t>
                                </m:r>
                                <m:r>
                                  <a:rPr lang="en-US" sz="2000" i="1" kern="100">
                                    <a:effectLst/>
                                    <a:latin typeface="Cambria Math"/>
                                    <a:ea typeface="宋体"/>
                                    <a:cs typeface="Times New Roman"/>
                                  </a:rPr>
                                  <m:t>−</m:t>
                                </m:r>
                                <m:r>
                                  <m:rPr>
                                    <m:sty m:val="p"/>
                                  </m:rPr>
                                  <a:rPr lang="en-US" sz="2000" kern="100">
                                    <a:effectLst/>
                                    <a:latin typeface="Cambria Math"/>
                                    <a:ea typeface="宋体"/>
                                    <a:cs typeface="Times New Roman"/>
                                  </a:rPr>
                                  <m:t>α</m:t>
                                </m:r>
                                <m:r>
                                  <a:rPr lang="en-US" sz="2000" kern="100">
                                    <a:effectLst/>
                                    <a:latin typeface="Cambria Math"/>
                                    <a:ea typeface="宋体"/>
                                    <a:cs typeface="Times New Roman"/>
                                  </a:rPr>
                                  <m:t>)</m:t>
                                </m:r>
                              </m:oMath>
                            </m:oMathPara>
                          </a14:m>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f>
                                  <m:fPr>
                                    <m:ctrlPr>
                                      <a:rPr lang="zh-CN" sz="2000" i="1" kern="100">
                                        <a:effectLst/>
                                        <a:latin typeface="Cambria Math"/>
                                        <a:ea typeface="Cambria Math"/>
                                        <a:cs typeface="Times New Roman"/>
                                      </a:rPr>
                                    </m:ctrlPr>
                                  </m:fPr>
                                  <m:num>
                                    <m:r>
                                      <a:rPr lang="en-US" sz="2000" kern="100">
                                        <a:effectLst/>
                                        <a:latin typeface="Cambria Math"/>
                                        <a:ea typeface="宋体"/>
                                        <a:cs typeface="Times New Roman"/>
                                      </a:rPr>
                                      <m:t>1</m:t>
                                    </m:r>
                                  </m:num>
                                  <m:den>
                                    <m:r>
                                      <a:rPr lang="en-US" sz="2000" kern="100">
                                        <a:effectLst/>
                                        <a:latin typeface="Cambria Math"/>
                                        <a:ea typeface="宋体"/>
                                        <a:cs typeface="Times New Roman"/>
                                      </a:rPr>
                                      <m:t>1</m:t>
                                    </m:r>
                                    <m:r>
                                      <a:rPr lang="en-US" sz="2000" i="1" kern="100">
                                        <a:effectLst/>
                                        <a:latin typeface="Cambria Math"/>
                                        <a:ea typeface="宋体"/>
                                        <a:cs typeface="Times New Roman"/>
                                      </a:rPr>
                                      <m:t>−</m:t>
                                    </m:r>
                                    <m:r>
                                      <m:rPr>
                                        <m:sty m:val="p"/>
                                      </m:rPr>
                                      <a:rPr lang="en-US" sz="2000" kern="100">
                                        <a:effectLst/>
                                        <a:latin typeface="Cambria Math"/>
                                        <a:ea typeface="宋体"/>
                                        <a:cs typeface="Times New Roman"/>
                                      </a:rPr>
                                      <m:t>α</m:t>
                                    </m:r>
                                  </m:den>
                                </m:f>
                              </m:oMath>
                            </m:oMathPara>
                          </a14:m>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215130">
                    <a:tc>
                      <a:txBody>
                        <a:bodyPr/>
                        <a:lstStyle/>
                        <a:p>
                          <a:pPr algn="ctr">
                            <a:spcAft>
                              <a:spcPts val="0"/>
                            </a:spcAft>
                          </a:pPr>
                          <a:r>
                            <a:rPr lang="zh-CN" sz="2000" kern="100" dirty="0">
                              <a:solidFill>
                                <a:srgbClr val="FF0000"/>
                              </a:solidFill>
                              <a:effectLst/>
                              <a:latin typeface="Times New Roman"/>
                              <a:ea typeface="宋体"/>
                              <a:cs typeface="Times New Roman"/>
                            </a:rPr>
                            <a:t>链表法</a:t>
                          </a: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sz="2000" kern="100">
                                    <a:effectLst/>
                                    <a:latin typeface="Cambria Math"/>
                                    <a:ea typeface="宋体"/>
                                    <a:cs typeface="Times New Roman"/>
                                  </a:rPr>
                                  <m:t>1+</m:t>
                                </m:r>
                                <m:f>
                                  <m:fPr>
                                    <m:ctrlPr>
                                      <a:rPr lang="zh-CN" sz="2000" i="1" kern="100">
                                        <a:effectLst/>
                                        <a:latin typeface="Cambria Math"/>
                                        <a:ea typeface="Cambria Math"/>
                                        <a:cs typeface="Times New Roman"/>
                                      </a:rPr>
                                    </m:ctrlPr>
                                  </m:fPr>
                                  <m:num>
                                    <m:r>
                                      <m:rPr>
                                        <m:sty m:val="p"/>
                                      </m:rPr>
                                      <a:rPr lang="en-US" sz="2000" kern="100">
                                        <a:effectLst/>
                                        <a:latin typeface="Cambria Math"/>
                                        <a:ea typeface="宋体"/>
                                        <a:cs typeface="Times New Roman"/>
                                      </a:rPr>
                                      <m:t>α</m:t>
                                    </m:r>
                                  </m:num>
                                  <m:den>
                                    <m:r>
                                      <a:rPr lang="en-US" sz="2000" kern="100">
                                        <a:effectLst/>
                                        <a:latin typeface="Cambria Math"/>
                                        <a:ea typeface="宋体"/>
                                        <a:cs typeface="Times New Roman"/>
                                      </a:rPr>
                                      <m:t>2</m:t>
                                    </m:r>
                                  </m:den>
                                </m:f>
                              </m:oMath>
                            </m:oMathPara>
                          </a14:m>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2000" kern="100">
                                    <a:effectLst/>
                                    <a:latin typeface="Cambria Math"/>
                                    <a:ea typeface="宋体"/>
                                    <a:cs typeface="Times New Roman"/>
                                  </a:rPr>
                                  <m:t>α</m:t>
                                </m:r>
                                <m:r>
                                  <a:rPr lang="en-US" sz="2000" kern="100">
                                    <a:effectLst/>
                                    <a:latin typeface="Cambria Math"/>
                                    <a:ea typeface="宋体"/>
                                    <a:cs typeface="Times New Roman"/>
                                  </a:rPr>
                                  <m:t>+</m:t>
                                </m:r>
                                <m:sSup>
                                  <m:sSupPr>
                                    <m:ctrlPr>
                                      <a:rPr lang="zh-CN" sz="2000" i="1" kern="100">
                                        <a:effectLst/>
                                        <a:latin typeface="Cambria Math"/>
                                        <a:ea typeface="Cambria Math"/>
                                        <a:cs typeface="Times New Roman"/>
                                      </a:rPr>
                                    </m:ctrlPr>
                                  </m:sSupPr>
                                  <m:e>
                                    <m:r>
                                      <m:rPr>
                                        <m:sty m:val="p"/>
                                      </m:rPr>
                                      <a:rPr lang="en-US" sz="2000" kern="100">
                                        <a:effectLst/>
                                        <a:latin typeface="Cambria Math"/>
                                        <a:ea typeface="宋体"/>
                                        <a:cs typeface="Times New Roman"/>
                                      </a:rPr>
                                      <m:t>e</m:t>
                                    </m:r>
                                  </m:e>
                                  <m:sup>
                                    <m:r>
                                      <a:rPr lang="en-US" sz="2000" i="1" kern="100">
                                        <a:effectLst/>
                                        <a:latin typeface="Cambria Math"/>
                                        <a:ea typeface="宋体"/>
                                        <a:cs typeface="Times New Roman"/>
                                      </a:rPr>
                                      <m:t>−</m:t>
                                    </m:r>
                                    <m:r>
                                      <m:rPr>
                                        <m:sty m:val="p"/>
                                      </m:rPr>
                                      <a:rPr lang="en-US" sz="2000" kern="100">
                                        <a:effectLst/>
                                        <a:latin typeface="Cambria Math"/>
                                        <a:ea typeface="宋体"/>
                                        <a:cs typeface="Times New Roman"/>
                                      </a:rPr>
                                      <m:t>α</m:t>
                                    </m:r>
                                  </m:sup>
                                </m:sSup>
                              </m:oMath>
                            </m:oMathPara>
                          </a14:m>
                          <a:endParaRPr lang="zh-CN" sz="2000" kern="100" dirty="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1837088981"/>
                  </p:ext>
                </p:extLst>
              </p:nvPr>
            </p:nvGraphicFramePr>
            <p:xfrm>
              <a:off x="1558910" y="1269266"/>
              <a:ext cx="8858137" cy="4769025"/>
            </p:xfrm>
            <a:graphic>
              <a:graphicData uri="http://schemas.openxmlformats.org/drawingml/2006/table">
                <a:tbl>
                  <a:tblPr firstRow="1" firstCol="1" bandRow="1"/>
                  <a:tblGrid>
                    <a:gridCol w="1590247">
                      <a:extLst>
                        <a:ext uri="{9D8B030D-6E8A-4147-A177-3AD203B41FA5}">
                          <a16:colId xmlns:a16="http://schemas.microsoft.com/office/drawing/2014/main" val="20000"/>
                        </a:ext>
                      </a:extLst>
                    </a:gridCol>
                    <a:gridCol w="3090882">
                      <a:extLst>
                        <a:ext uri="{9D8B030D-6E8A-4147-A177-3AD203B41FA5}">
                          <a16:colId xmlns:a16="http://schemas.microsoft.com/office/drawing/2014/main" val="20001"/>
                        </a:ext>
                      </a:extLst>
                    </a:gridCol>
                    <a:gridCol w="4177008">
                      <a:extLst>
                        <a:ext uri="{9D8B030D-6E8A-4147-A177-3AD203B41FA5}">
                          <a16:colId xmlns:a16="http://schemas.microsoft.com/office/drawing/2014/main" val="20002"/>
                        </a:ext>
                      </a:extLst>
                    </a:gridCol>
                  </a:tblGrid>
                  <a:tr h="647922">
                    <a:tc rowSpan="2">
                      <a:txBody>
                        <a:bodyPr/>
                        <a:lstStyle/>
                        <a:p>
                          <a:pPr indent="267970" algn="ctr">
                            <a:spcAft>
                              <a:spcPts val="0"/>
                            </a:spcAft>
                          </a:pPr>
                          <a:r>
                            <a:rPr lang="zh-CN" sz="2000" b="1" kern="100">
                              <a:effectLst/>
                              <a:latin typeface="Times New Roman"/>
                              <a:ea typeface="宋体"/>
                              <a:cs typeface="Times New Roman"/>
                            </a:rPr>
                            <a:t>冲突处理方法</a:t>
                          </a:r>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ctr">
                            <a:spcAft>
                              <a:spcPts val="0"/>
                            </a:spcAft>
                          </a:pPr>
                          <a:r>
                            <a:rPr lang="zh-CN" sz="2000" b="1" kern="100">
                              <a:effectLst/>
                              <a:latin typeface="Times New Roman"/>
                              <a:ea typeface="宋体"/>
                              <a:cs typeface="Times New Roman"/>
                            </a:rPr>
                            <a:t>平均查找长度</a:t>
                          </a:r>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647922">
                    <a:tc vMerge="1">
                      <a:txBody>
                        <a:bodyPr/>
                        <a:lstStyle/>
                        <a:p>
                          <a:endParaRPr lang="zh-CN" altLang="en-US"/>
                        </a:p>
                      </a:txBody>
                      <a:tcPr/>
                    </a:tc>
                    <a:tc>
                      <a:txBody>
                        <a:bodyPr/>
                        <a:lstStyle/>
                        <a:p>
                          <a:pPr indent="267970" algn="l">
                            <a:spcAft>
                              <a:spcPts val="0"/>
                            </a:spcAft>
                          </a:pPr>
                          <a:r>
                            <a:rPr lang="zh-CN" sz="2000" b="1" kern="100">
                              <a:effectLst/>
                              <a:latin typeface="Times New Roman"/>
                              <a:ea typeface="宋体"/>
                              <a:cs typeface="Times New Roman"/>
                            </a:rPr>
                            <a:t>成功查找</a:t>
                          </a:r>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7970" algn="l">
                            <a:spcAft>
                              <a:spcPts val="0"/>
                            </a:spcAft>
                          </a:pPr>
                          <a:r>
                            <a:rPr lang="zh-CN" sz="2000" b="1" kern="100">
                              <a:effectLst/>
                              <a:latin typeface="Times New Roman"/>
                              <a:ea typeface="宋体"/>
                              <a:cs typeface="Times New Roman"/>
                            </a:rPr>
                            <a:t>失败查找</a:t>
                          </a:r>
                          <a:endParaRPr lang="zh-CN" sz="2000" kern="100">
                            <a:effectLst/>
                            <a:latin typeface="Times New Roman"/>
                            <a:ea typeface="宋体"/>
                            <a:cs typeface="Times New Roman"/>
                          </a:endParaRP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74350">
                    <a:tc>
                      <a:txBody>
                        <a:bodyPr/>
                        <a:lstStyle/>
                        <a:p>
                          <a:pPr algn="ctr">
                            <a:spcAft>
                              <a:spcPts val="0"/>
                            </a:spcAft>
                          </a:pPr>
                          <a:r>
                            <a:rPr lang="zh-CN" sz="2000" kern="100">
                              <a:solidFill>
                                <a:srgbClr val="FF0000"/>
                              </a:solidFill>
                              <a:effectLst/>
                              <a:latin typeface="Times New Roman"/>
                              <a:ea typeface="宋体"/>
                              <a:cs typeface="Times New Roman"/>
                            </a:rPr>
                            <a:t>线性探测法</a:t>
                          </a: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51677" t="-133750" r="-135700" b="-257500"/>
                          </a:stretch>
                        </a:blipFill>
                      </a:tcPr>
                    </a:tc>
                    <a:tc>
                      <a:txBody>
                        <a:bodyPr/>
                        <a:lstStyle/>
                        <a:p>
                          <a:endParaRPr lang="zh-CN"/>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12099" t="-133750" r="-292" b="-257500"/>
                          </a:stretch>
                        </a:blipFill>
                      </a:tcPr>
                    </a:tc>
                    <a:extLst>
                      <a:ext uri="{0D108BD9-81ED-4DB2-BD59-A6C34878D82A}">
                        <a16:rowId xmlns:a16="http://schemas.microsoft.com/office/drawing/2014/main" val="10002"/>
                      </a:ext>
                    </a:extLst>
                  </a:tr>
                  <a:tr h="1283701">
                    <a:tc>
                      <a:txBody>
                        <a:bodyPr/>
                        <a:lstStyle/>
                        <a:p>
                          <a:pPr algn="ctr">
                            <a:spcAft>
                              <a:spcPts val="0"/>
                            </a:spcAft>
                          </a:pPr>
                          <a:r>
                            <a:rPr lang="zh-CN" sz="2000" kern="100" dirty="0">
                              <a:solidFill>
                                <a:srgbClr val="FF0000"/>
                              </a:solidFill>
                              <a:effectLst/>
                              <a:latin typeface="Times New Roman"/>
                              <a:ea typeface="宋体"/>
                              <a:cs typeface="Times New Roman"/>
                            </a:rPr>
                            <a:t>二次探测法</a:t>
                          </a: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51677" t="-178095" r="-135700" b="-96190"/>
                          </a:stretch>
                        </a:blipFill>
                      </a:tcPr>
                    </a:tc>
                    <a:tc>
                      <a:txBody>
                        <a:bodyPr/>
                        <a:lstStyle/>
                        <a:p>
                          <a:endParaRPr lang="zh-CN"/>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12099" t="-178095" r="-292" b="-96190"/>
                          </a:stretch>
                        </a:blipFill>
                      </a:tcPr>
                    </a:tc>
                    <a:extLst>
                      <a:ext uri="{0D108BD9-81ED-4DB2-BD59-A6C34878D82A}">
                        <a16:rowId xmlns:a16="http://schemas.microsoft.com/office/drawing/2014/main" val="10003"/>
                      </a:ext>
                    </a:extLst>
                  </a:tr>
                  <a:tr h="1215130">
                    <a:tc>
                      <a:txBody>
                        <a:bodyPr/>
                        <a:lstStyle/>
                        <a:p>
                          <a:pPr algn="ctr">
                            <a:spcAft>
                              <a:spcPts val="0"/>
                            </a:spcAft>
                          </a:pPr>
                          <a:r>
                            <a:rPr lang="zh-CN" sz="2000" kern="100" dirty="0">
                              <a:solidFill>
                                <a:srgbClr val="FF0000"/>
                              </a:solidFill>
                              <a:effectLst/>
                              <a:latin typeface="Times New Roman"/>
                              <a:ea typeface="宋体"/>
                              <a:cs typeface="Times New Roman"/>
                            </a:rPr>
                            <a:t>链表法</a:t>
                          </a:r>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51677" t="-292000" r="-135700" b="-1000"/>
                          </a:stretch>
                        </a:blipFill>
                      </a:tcPr>
                    </a:tc>
                    <a:tc>
                      <a:txBody>
                        <a:bodyPr/>
                        <a:lstStyle/>
                        <a:p>
                          <a:endParaRPr lang="zh-CN"/>
                        </a:p>
                      </a:txBody>
                      <a:tcPr marL="68589" marR="685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12099" t="-292000" r="-292" b="-1000"/>
                          </a:stretch>
                        </a:blipFill>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3426976125"/>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Text Box 3"/>
          <p:cNvSpPr txBox="1">
            <a:spLocks noChangeArrowheads="1"/>
          </p:cNvSpPr>
          <p:nvPr/>
        </p:nvSpPr>
        <p:spPr bwMode="auto">
          <a:xfrm>
            <a:off x="1270834" y="2181912"/>
            <a:ext cx="10261600" cy="707659"/>
          </a:xfrm>
          <a:prstGeom prst="rect">
            <a:avLst/>
          </a:prstGeom>
          <a:noFill/>
          <a:ln w="9525">
            <a:noFill/>
            <a:miter lim="800000"/>
            <a:headEnd/>
            <a:tailEnd/>
          </a:ln>
        </p:spPr>
        <p:txBody>
          <a:bodyPr lIns="91375" tIns="45689" rIns="91375" bIns="45689">
            <a:spAutoFit/>
          </a:bodyPr>
          <a:lstStyle/>
          <a:p>
            <a:pPr defTabSz="914209" fontAlgn="base">
              <a:lnSpc>
                <a:spcPct val="125000"/>
              </a:lnSpc>
              <a:spcBef>
                <a:spcPct val="0"/>
              </a:spcBef>
              <a:spcAft>
                <a:spcPct val="0"/>
              </a:spcAft>
            </a:pPr>
            <a:r>
              <a:rPr kumimoji="1" lang="en-US" altLang="zh-CN" sz="3200" b="1">
                <a:solidFill>
                  <a:srgbClr val="A50021"/>
                </a:solidFill>
                <a:latin typeface="Times New Roman" pitchFamily="18" charset="0"/>
                <a:ea typeface="楷体_GB2312" pitchFamily="49" charset="-122"/>
              </a:rPr>
              <a:t>   </a:t>
            </a:r>
            <a:endParaRPr kumimoji="1" lang="zh-CN" altLang="en-US" sz="3200" b="1" dirty="0">
              <a:solidFill>
                <a:prstClr val="black"/>
              </a:solidFill>
              <a:latin typeface="Times New Roman" pitchFamily="18" charset="0"/>
              <a:ea typeface="楷体_GB2312" pitchFamily="49" charset="-122"/>
            </a:endParaRPr>
          </a:p>
        </p:txBody>
      </p:sp>
      <p:sp>
        <p:nvSpPr>
          <p:cNvPr id="3" name="文本占位符 2"/>
          <p:cNvSpPr>
            <a:spLocks noGrp="1"/>
          </p:cNvSpPr>
          <p:nvPr>
            <p:ph type="body" sz="quarter" idx="10"/>
          </p:nvPr>
        </p:nvSpPr>
        <p:spPr/>
        <p:txBody>
          <a:bodyPr/>
          <a:lstStyle/>
          <a:p>
            <a:r>
              <a:rPr lang="zh-CN" altLang="en-US" dirty="0" smtClean="0"/>
              <a:t>哈希表</a:t>
            </a:r>
            <a:r>
              <a:rPr lang="zh-CN" altLang="en-US" dirty="0"/>
              <a:t>的平均查找长度是 </a:t>
            </a:r>
            <a:r>
              <a:rPr lang="en-US" altLang="zh-CN" dirty="0" smtClean="0">
                <a:solidFill>
                  <a:srgbClr val="FF0000"/>
                </a:solidFill>
              </a:rPr>
              <a:t>α</a:t>
            </a:r>
            <a:r>
              <a:rPr lang="zh-CN" altLang="en-US" dirty="0" smtClean="0"/>
              <a:t>的</a:t>
            </a:r>
            <a:r>
              <a:rPr lang="zh-CN" altLang="en-US" dirty="0"/>
              <a:t>函数，而不是 </a:t>
            </a:r>
            <a:r>
              <a:rPr lang="en-US" altLang="zh-CN" dirty="0"/>
              <a:t>n </a:t>
            </a:r>
            <a:r>
              <a:rPr lang="zh-CN" altLang="en-US" dirty="0"/>
              <a:t>的函数。</a:t>
            </a:r>
          </a:p>
          <a:p>
            <a:r>
              <a:rPr lang="zh-CN" altLang="en-US" dirty="0"/>
              <a:t>这说明，用哈希表构造查找表时，可以选择一个适当的装填</a:t>
            </a:r>
            <a:r>
              <a:rPr lang="zh-CN" altLang="en-US" dirty="0" smtClean="0"/>
              <a:t>因子</a:t>
            </a:r>
            <a:r>
              <a:rPr lang="en-US" altLang="zh-CN" dirty="0" smtClean="0"/>
              <a:t>α</a:t>
            </a:r>
            <a:r>
              <a:rPr lang="zh-CN" altLang="en-US" dirty="0" smtClean="0"/>
              <a:t> </a:t>
            </a:r>
            <a:r>
              <a:rPr lang="zh-CN" altLang="en-US" dirty="0"/>
              <a:t>，使得</a:t>
            </a:r>
            <a:r>
              <a:rPr lang="zh-CN" altLang="en-US" dirty="0">
                <a:solidFill>
                  <a:srgbClr val="FF0000"/>
                </a:solidFill>
              </a:rPr>
              <a:t>平均查找长度限定在某个范围内</a:t>
            </a:r>
            <a:r>
              <a:rPr lang="zh-CN" altLang="en-US" dirty="0" smtClean="0"/>
              <a:t>。</a:t>
            </a:r>
            <a:endParaRPr lang="en-US" altLang="zh-CN" dirty="0" smtClean="0"/>
          </a:p>
          <a:p>
            <a:r>
              <a:rPr lang="zh-CN" altLang="en-US" dirty="0"/>
              <a:t>查找性能可达到</a:t>
            </a:r>
            <a:r>
              <a:rPr lang="en-US" altLang="zh-CN" dirty="0"/>
              <a:t>O(1</a:t>
            </a:r>
            <a:r>
              <a:rPr lang="en-US" altLang="zh-CN" dirty="0" smtClean="0"/>
              <a:t>)</a:t>
            </a:r>
            <a:r>
              <a:rPr lang="zh-CN" altLang="en-US" dirty="0" smtClean="0"/>
              <a:t>。</a:t>
            </a:r>
            <a:endParaRPr lang="zh-CN" altLang="en-US" dirty="0"/>
          </a:p>
          <a:p>
            <a:endParaRPr lang="zh-CN" altLang="en-US" dirty="0"/>
          </a:p>
          <a:p>
            <a:endParaRPr lang="zh-CN" altLang="en-US" dirty="0"/>
          </a:p>
        </p:txBody>
      </p:sp>
      <p:sp>
        <p:nvSpPr>
          <p:cNvPr id="2" name="标题 1"/>
          <p:cNvSpPr>
            <a:spLocks noGrp="1"/>
          </p:cNvSpPr>
          <p:nvPr>
            <p:ph type="title"/>
          </p:nvPr>
        </p:nvSpPr>
        <p:spPr/>
        <p:txBody>
          <a:bodyPr>
            <a:normAutofit fontScale="90000"/>
          </a:bodyPr>
          <a:lstStyle/>
          <a:p>
            <a:r>
              <a:rPr lang="zh-CN" altLang="en-US"/>
              <a:t>哈希表查找性能的分析</a:t>
            </a:r>
          </a:p>
        </p:txBody>
      </p:sp>
    </p:spTree>
    <p:extLst>
      <p:ext uri="{BB962C8B-B14F-4D97-AF65-F5344CB8AC3E}">
        <p14:creationId xmlns:p14="http://schemas.microsoft.com/office/powerpoint/2010/main" val="369899101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2371"/>
                                        </p:tgtEl>
                                        <p:attrNameLst>
                                          <p:attrName>style.visibility</p:attrName>
                                        </p:attrNameLst>
                                      </p:cBhvr>
                                      <p:to>
                                        <p:strVal val="visible"/>
                                      </p:to>
                                    </p:set>
                                    <p:animEffect transition="in" filter="wipe(left)">
                                      <p:cBhvr>
                                        <p:cTn id="7" dur="500"/>
                                        <p:tgtEl>
                                          <p:spTgt spid="442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39705" y="1748818"/>
            <a:ext cx="4009367" cy="4867072"/>
          </a:xfrm>
        </p:spPr>
        <p:txBody>
          <a:bodyPr>
            <a:normAutofit/>
          </a:bodyPr>
          <a:lstStyle/>
          <a:p>
            <a:pPr eaLnBrk="0" hangingPunct="0">
              <a:spcBef>
                <a:spcPts val="600"/>
              </a:spcBef>
              <a:spcAft>
                <a:spcPts val="600"/>
              </a:spcAft>
            </a:pPr>
            <a:r>
              <a:rPr lang="zh-CN" altLang="en-US" sz="2400" kern="1200" dirty="0"/>
              <a:t>受数组空间限制，需要考虑</a:t>
            </a:r>
            <a:r>
              <a:rPr lang="zh-CN" altLang="en-US" sz="2400" kern="1200" dirty="0" smtClean="0"/>
              <a:t>存储容量</a:t>
            </a:r>
            <a:endParaRPr lang="en-US" altLang="zh-CN" sz="2400" kern="1200" dirty="0" smtClean="0"/>
          </a:p>
          <a:p>
            <a:pPr eaLnBrk="0" hangingPunct="0">
              <a:spcBef>
                <a:spcPts val="600"/>
              </a:spcBef>
              <a:spcAft>
                <a:spcPts val="600"/>
              </a:spcAft>
            </a:pPr>
            <a:r>
              <a:rPr lang="en-US" altLang="zh-CN" sz="2400" dirty="0" smtClean="0">
                <a:solidFill>
                  <a:srgbClr val="FF0000"/>
                </a:solidFill>
              </a:rPr>
              <a:t>α</a:t>
            </a:r>
            <a:r>
              <a:rPr lang="zh-CN" altLang="en-US" sz="2400" dirty="0" smtClean="0">
                <a:solidFill>
                  <a:srgbClr val="FF0000"/>
                </a:solidFill>
              </a:rPr>
              <a:t>≤</a:t>
            </a:r>
            <a:r>
              <a:rPr lang="en-US" altLang="zh-CN" sz="2400" dirty="0" smtClean="0">
                <a:solidFill>
                  <a:srgbClr val="FF0000"/>
                </a:solidFill>
              </a:rPr>
              <a:t>1</a:t>
            </a:r>
            <a:endParaRPr lang="en-US" altLang="zh-CN" sz="2400" kern="1200" dirty="0"/>
          </a:p>
          <a:p>
            <a:pPr eaLnBrk="0" hangingPunct="0">
              <a:spcBef>
                <a:spcPts val="600"/>
              </a:spcBef>
              <a:spcAft>
                <a:spcPts val="600"/>
              </a:spcAft>
            </a:pPr>
            <a:r>
              <a:rPr lang="zh-CN" altLang="en-US" sz="2400" kern="1200" dirty="0"/>
              <a:t>存储效率较高</a:t>
            </a:r>
            <a:endParaRPr lang="en-US" altLang="zh-CN" sz="2400" kern="1200" dirty="0"/>
          </a:p>
          <a:p>
            <a:pPr eaLnBrk="0" hangingPunct="0">
              <a:spcBef>
                <a:spcPts val="600"/>
              </a:spcBef>
              <a:spcAft>
                <a:spcPts val="600"/>
              </a:spcAft>
            </a:pPr>
            <a:r>
              <a:rPr lang="zh-CN" altLang="en-US" sz="2400" kern="1200" dirty="0"/>
              <a:t>有堆积现象，降低查找</a:t>
            </a:r>
            <a:r>
              <a:rPr lang="zh-CN" altLang="en-US" sz="2400" kern="1200" dirty="0" smtClean="0"/>
              <a:t>效率</a:t>
            </a:r>
            <a:endParaRPr lang="en-US" altLang="zh-CN" sz="2400" kern="1200" dirty="0" smtClean="0"/>
          </a:p>
          <a:p>
            <a:pPr eaLnBrk="0" hangingPunct="0">
              <a:spcBef>
                <a:spcPts val="600"/>
              </a:spcBef>
              <a:spcAft>
                <a:spcPts val="600"/>
              </a:spcAft>
            </a:pPr>
            <a:r>
              <a:rPr lang="zh-CN" altLang="en-US" sz="2400" kern="1200" dirty="0" smtClean="0"/>
              <a:t>删除操作比较复杂</a:t>
            </a:r>
            <a:endParaRPr lang="zh-CN" altLang="en-US" sz="2400" kern="1200" dirty="0"/>
          </a:p>
        </p:txBody>
      </p:sp>
      <p:sp>
        <p:nvSpPr>
          <p:cNvPr id="3" name="标题 2"/>
          <p:cNvSpPr>
            <a:spLocks noGrp="1"/>
          </p:cNvSpPr>
          <p:nvPr>
            <p:ph type="title"/>
          </p:nvPr>
        </p:nvSpPr>
        <p:spPr/>
        <p:txBody>
          <a:bodyPr>
            <a:normAutofit fontScale="90000"/>
          </a:bodyPr>
          <a:lstStyle/>
          <a:p>
            <a:r>
              <a:rPr lang="zh-CN" altLang="en-US" dirty="0" smtClean="0"/>
              <a:t>闭散列表与开散列表比较</a:t>
            </a:r>
            <a:endParaRPr lang="zh-CN" altLang="en-US" dirty="0"/>
          </a:p>
        </p:txBody>
      </p:sp>
      <p:sp>
        <p:nvSpPr>
          <p:cNvPr id="4" name="文本占位符 1"/>
          <p:cNvSpPr txBox="1">
            <a:spLocks/>
          </p:cNvSpPr>
          <p:nvPr/>
        </p:nvSpPr>
        <p:spPr bwMode="auto">
          <a:xfrm>
            <a:off x="6364726" y="1741675"/>
            <a:ext cx="4523234" cy="486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3" rIns="91406" bIns="45703" numCol="1" anchor="t" anchorCtr="0" compatLnSpc="1">
            <a:prstTxWarp prst="textNoShape">
              <a:avLst/>
            </a:prstTxWarp>
            <a:normAutofit/>
          </a:bodyPr>
          <a:lstStyle>
            <a:lvl1pPr marL="411531" indent="-411531" algn="just" rtl="0" eaLnBrk="1" fontAlgn="base" hangingPunct="1">
              <a:spcBef>
                <a:spcPts val="720"/>
              </a:spcBef>
              <a:spcAft>
                <a:spcPts val="720"/>
              </a:spcAft>
              <a:buClr>
                <a:schemeClr val="hlink"/>
              </a:buClr>
              <a:buFont typeface="Wingdings" pitchFamily="2" charset="2"/>
              <a:buChar char="v"/>
              <a:defRPr sz="2600" b="1" baseline="0">
                <a:solidFill>
                  <a:srgbClr val="000000"/>
                </a:solidFill>
                <a:effectLst/>
                <a:latin typeface="Calibri" panose="020F0502020204030204" pitchFamily="34" charset="0"/>
                <a:ea typeface="+mn-ea"/>
                <a:cs typeface="+mn-cs"/>
              </a:defRPr>
            </a:lvl1pPr>
            <a:lvl2pPr marL="891649" indent="-342942" algn="just" rtl="0" eaLnBrk="1" fontAlgn="base" hangingPunct="1">
              <a:spcBef>
                <a:spcPts val="720"/>
              </a:spcBef>
              <a:spcAft>
                <a:spcPts val="720"/>
              </a:spcAft>
              <a:buClr>
                <a:schemeClr val="accent1"/>
              </a:buClr>
              <a:buFont typeface="Wingdings" pitchFamily="2" charset="2"/>
              <a:buChar char="§"/>
              <a:defRPr sz="2400" b="0" baseline="0">
                <a:solidFill>
                  <a:srgbClr val="000000"/>
                </a:solidFill>
                <a:effectLst/>
                <a:latin typeface="+mn-lt"/>
              </a:defRPr>
            </a:lvl2pPr>
            <a:lvl3pPr marL="1371767" indent="-274354" algn="just" rtl="0" eaLnBrk="1" fontAlgn="base" hangingPunct="1">
              <a:spcBef>
                <a:spcPts val="720"/>
              </a:spcBef>
              <a:spcAft>
                <a:spcPts val="720"/>
              </a:spcAft>
              <a:buClr>
                <a:schemeClr val="tx1"/>
              </a:buClr>
              <a:buChar char="•"/>
              <a:defRPr sz="2400" b="0" baseline="0">
                <a:solidFill>
                  <a:srgbClr val="000000"/>
                </a:solidFill>
                <a:effectLst/>
                <a:latin typeface="Cambria" panose="02040503050406030204" pitchFamily="18" charset="0"/>
              </a:defRPr>
            </a:lvl3pPr>
            <a:lvl4pPr marL="1920474" indent="-274354" algn="just" rtl="0" eaLnBrk="1" fontAlgn="base" hangingPunct="1">
              <a:spcBef>
                <a:spcPts val="720"/>
              </a:spcBef>
              <a:spcAft>
                <a:spcPts val="720"/>
              </a:spcAft>
              <a:buChar char="–"/>
              <a:defRPr sz="2400" b="0" baseline="0">
                <a:solidFill>
                  <a:srgbClr val="000000"/>
                </a:solidFill>
                <a:effectLst/>
                <a:latin typeface="Cambria" panose="02040503050406030204" pitchFamily="18" charset="0"/>
              </a:defRPr>
            </a:lvl4pPr>
            <a:lvl5pPr marL="2469180" indent="-274354" algn="just" rtl="0" eaLnBrk="1" fontAlgn="base" hangingPunct="1">
              <a:spcBef>
                <a:spcPts val="720"/>
              </a:spcBef>
              <a:spcAft>
                <a:spcPts val="720"/>
              </a:spcAft>
              <a:buChar char="»"/>
              <a:defRPr sz="2400" b="0" baseline="0">
                <a:solidFill>
                  <a:srgbClr val="000000"/>
                </a:solidFill>
                <a:effectLst/>
                <a:latin typeface="Cambria" panose="02040503050406030204" pitchFamily="18" charset="0"/>
              </a:defRPr>
            </a:lvl5pPr>
            <a:lvl6pPr marL="3017888" indent="-274354" algn="l" rtl="0" eaLnBrk="1" fontAlgn="base" hangingPunct="1">
              <a:spcBef>
                <a:spcPct val="20000"/>
              </a:spcBef>
              <a:spcAft>
                <a:spcPct val="0"/>
              </a:spcAft>
              <a:buChar char="»"/>
              <a:defRPr sz="2400">
                <a:solidFill>
                  <a:schemeClr val="tx1"/>
                </a:solidFill>
                <a:latin typeface="Arial" charset="0"/>
              </a:defRPr>
            </a:lvl6pPr>
            <a:lvl7pPr marL="3566596" indent="-274354" algn="l" rtl="0" eaLnBrk="1" fontAlgn="base" hangingPunct="1">
              <a:spcBef>
                <a:spcPct val="20000"/>
              </a:spcBef>
              <a:spcAft>
                <a:spcPct val="0"/>
              </a:spcAft>
              <a:buChar char="»"/>
              <a:defRPr sz="2400">
                <a:solidFill>
                  <a:schemeClr val="tx1"/>
                </a:solidFill>
                <a:latin typeface="Arial" charset="0"/>
              </a:defRPr>
            </a:lvl7pPr>
            <a:lvl8pPr marL="4115302" indent="-274354" algn="l" rtl="0" eaLnBrk="1" fontAlgn="base" hangingPunct="1">
              <a:spcBef>
                <a:spcPct val="20000"/>
              </a:spcBef>
              <a:spcAft>
                <a:spcPct val="0"/>
              </a:spcAft>
              <a:buChar char="»"/>
              <a:defRPr sz="2400">
                <a:solidFill>
                  <a:schemeClr val="tx1"/>
                </a:solidFill>
                <a:latin typeface="Arial" charset="0"/>
              </a:defRPr>
            </a:lvl8pPr>
            <a:lvl9pPr marL="4664009" indent="-274354" algn="l" rtl="0" eaLnBrk="1" fontAlgn="base" hangingPunct="1">
              <a:spcBef>
                <a:spcPct val="20000"/>
              </a:spcBef>
              <a:spcAft>
                <a:spcPct val="0"/>
              </a:spcAft>
              <a:buChar char="»"/>
              <a:defRPr sz="2400">
                <a:solidFill>
                  <a:schemeClr val="tx1"/>
                </a:solidFill>
                <a:latin typeface="Arial" charset="0"/>
              </a:defRPr>
            </a:lvl9pPr>
          </a:lstStyle>
          <a:p>
            <a:pPr eaLnBrk="0" hangingPunct="0">
              <a:spcBef>
                <a:spcPts val="600"/>
              </a:spcBef>
              <a:spcAft>
                <a:spcPts val="600"/>
              </a:spcAft>
            </a:pPr>
            <a:r>
              <a:rPr lang="zh-CN" altLang="en-US" sz="2400" dirty="0"/>
              <a:t>没有记录个数的</a:t>
            </a:r>
            <a:r>
              <a:rPr lang="zh-CN" altLang="en-US" sz="2400" dirty="0" smtClean="0"/>
              <a:t>限制，但</a:t>
            </a:r>
            <a:r>
              <a:rPr lang="zh-CN" altLang="en-US" sz="2400" dirty="0"/>
              <a:t>子表过长会降低查找</a:t>
            </a:r>
            <a:r>
              <a:rPr lang="zh-CN" altLang="en-US" sz="2400" dirty="0" smtClean="0"/>
              <a:t>效率</a:t>
            </a:r>
            <a:endParaRPr lang="en-US" altLang="zh-CN" sz="2400" dirty="0" smtClean="0"/>
          </a:p>
          <a:p>
            <a:pPr eaLnBrk="0" hangingPunct="0">
              <a:spcBef>
                <a:spcPts val="600"/>
              </a:spcBef>
              <a:spcAft>
                <a:spcPts val="600"/>
              </a:spcAft>
            </a:pPr>
            <a:r>
              <a:rPr lang="en-US" altLang="zh-CN" sz="2400" dirty="0" smtClean="0">
                <a:solidFill>
                  <a:srgbClr val="FF0000"/>
                </a:solidFill>
              </a:rPr>
              <a:t>α</a:t>
            </a:r>
            <a:r>
              <a:rPr lang="zh-CN" altLang="en-US" sz="2400" dirty="0" smtClean="0">
                <a:solidFill>
                  <a:srgbClr val="FF0000"/>
                </a:solidFill>
              </a:rPr>
              <a:t>可以大于</a:t>
            </a:r>
            <a:r>
              <a:rPr lang="en-US" altLang="zh-CN" sz="2400" dirty="0" smtClean="0">
                <a:solidFill>
                  <a:srgbClr val="FF0000"/>
                </a:solidFill>
              </a:rPr>
              <a:t>1</a:t>
            </a:r>
            <a:endParaRPr lang="en-US" altLang="zh-CN" sz="2400" dirty="0"/>
          </a:p>
          <a:p>
            <a:pPr eaLnBrk="0" hangingPunct="0">
              <a:spcBef>
                <a:spcPts val="600"/>
              </a:spcBef>
              <a:spcAft>
                <a:spcPts val="600"/>
              </a:spcAft>
            </a:pPr>
            <a:r>
              <a:rPr lang="zh-CN" altLang="en-US" sz="2400" dirty="0" smtClean="0"/>
              <a:t>指针</a:t>
            </a:r>
            <a:r>
              <a:rPr lang="zh-CN" altLang="en-US" sz="2400" dirty="0"/>
              <a:t>的结构性开销</a:t>
            </a:r>
            <a:endParaRPr lang="en-US" altLang="zh-CN" sz="2400" dirty="0"/>
          </a:p>
          <a:p>
            <a:pPr eaLnBrk="0" hangingPunct="0">
              <a:spcBef>
                <a:spcPts val="600"/>
              </a:spcBef>
              <a:spcAft>
                <a:spcPts val="600"/>
              </a:spcAft>
            </a:pPr>
            <a:r>
              <a:rPr lang="zh-CN" altLang="en-US" sz="2400" dirty="0"/>
              <a:t>不会产生堆积现象，</a:t>
            </a:r>
            <a:r>
              <a:rPr lang="zh-CN" altLang="en-US" sz="2400" dirty="0">
                <a:solidFill>
                  <a:srgbClr val="FF0000"/>
                </a:solidFill>
              </a:rPr>
              <a:t>效率</a:t>
            </a:r>
            <a:r>
              <a:rPr lang="zh-CN" altLang="en-US" sz="2400" dirty="0" smtClean="0">
                <a:solidFill>
                  <a:srgbClr val="FF0000"/>
                </a:solidFill>
              </a:rPr>
              <a:t>较高，空间换取时间的一个实例</a:t>
            </a:r>
            <a:endParaRPr lang="en-US" altLang="zh-CN" sz="2400" dirty="0" smtClean="0">
              <a:solidFill>
                <a:srgbClr val="FF0000"/>
              </a:solidFill>
            </a:endParaRPr>
          </a:p>
          <a:p>
            <a:pPr eaLnBrk="0" hangingPunct="0">
              <a:spcBef>
                <a:spcPts val="600"/>
              </a:spcBef>
              <a:spcAft>
                <a:spcPts val="600"/>
              </a:spcAft>
            </a:pPr>
            <a:r>
              <a:rPr lang="zh-CN" altLang="en-US" sz="2400" dirty="0" smtClean="0"/>
              <a:t>删除方便</a:t>
            </a:r>
            <a:endParaRPr lang="zh-CN" altLang="en-US" sz="2400" dirty="0"/>
          </a:p>
          <a:p>
            <a:pPr eaLnBrk="0" hangingPunct="0">
              <a:spcBef>
                <a:spcPct val="50000"/>
              </a:spcBef>
            </a:pP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41627" y="1124187"/>
            <a:ext cx="1620957" cy="523220"/>
          </a:xfrm>
          <a:prstGeom prst="rect">
            <a:avLst/>
          </a:prstGeom>
          <a:noFill/>
        </p:spPr>
        <p:txBody>
          <a:bodyPr wrap="none" rtlCol="0">
            <a:spAutoFit/>
          </a:bodyPr>
          <a:lstStyle/>
          <a:p>
            <a:r>
              <a:rPr lang="zh-CN" altLang="en-US" sz="2800" dirty="0" smtClean="0">
                <a:solidFill>
                  <a:srgbClr val="FF0000"/>
                </a:solidFill>
              </a:rPr>
              <a:t>闭散列表</a:t>
            </a:r>
            <a:endParaRPr lang="zh-CN" altLang="en-US" sz="2800" dirty="0">
              <a:solidFill>
                <a:srgbClr val="FF0000"/>
              </a:solidFill>
            </a:endParaRPr>
          </a:p>
        </p:txBody>
      </p:sp>
      <p:sp>
        <p:nvSpPr>
          <p:cNvPr id="6" name="文本框 5"/>
          <p:cNvSpPr txBox="1"/>
          <p:nvPr/>
        </p:nvSpPr>
        <p:spPr>
          <a:xfrm>
            <a:off x="6748452" y="1124187"/>
            <a:ext cx="1620957" cy="523220"/>
          </a:xfrm>
          <a:prstGeom prst="rect">
            <a:avLst/>
          </a:prstGeom>
          <a:noFill/>
        </p:spPr>
        <p:txBody>
          <a:bodyPr wrap="none" rtlCol="0">
            <a:spAutoFit/>
          </a:bodyPr>
          <a:lstStyle/>
          <a:p>
            <a:r>
              <a:rPr lang="zh-CN" altLang="en-US" sz="2800" dirty="0" smtClean="0">
                <a:solidFill>
                  <a:srgbClr val="FF0000"/>
                </a:solidFill>
              </a:rPr>
              <a:t>开散列表</a:t>
            </a:r>
            <a:endParaRPr lang="zh-CN" altLang="en-US" sz="2800" dirty="0">
              <a:solidFill>
                <a:srgbClr val="FF0000"/>
              </a:solidFill>
            </a:endParaRPr>
          </a:p>
        </p:txBody>
      </p:sp>
    </p:spTree>
    <p:extLst>
      <p:ext uri="{BB962C8B-B14F-4D97-AF65-F5344CB8AC3E}">
        <p14:creationId xmlns:p14="http://schemas.microsoft.com/office/powerpoint/2010/main" val="82233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032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70" y="61588"/>
            <a:ext cx="41453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rgbClr val="404040"/>
                </a:solidFill>
                <a:latin typeface="黑体" panose="02010609060101010101" pitchFamily="49" charset="-122"/>
                <a:ea typeface="黑体" panose="02010609060101010101" pitchFamily="49" charset="-122"/>
              </a:rPr>
              <a:t>开散</a:t>
            </a:r>
            <a:r>
              <a:rPr lang="zh-CN" altLang="en-US" sz="3200" b="1" dirty="0" smtClean="0">
                <a:solidFill>
                  <a:srgbClr val="404040"/>
                </a:solidFill>
                <a:latin typeface="黑体" panose="02010609060101010101" pitchFamily="49" charset="-122"/>
                <a:ea typeface="黑体" panose="02010609060101010101" pitchFamily="49" charset="-122"/>
              </a:rPr>
              <a:t>列表的删除操作 </a:t>
            </a:r>
            <a:endParaRPr lang="zh-CN" altLang="en-US" sz="3200" b="1" dirty="0">
              <a:solidFill>
                <a:srgbClr val="404040"/>
              </a:solidFill>
              <a:latin typeface="黑体" panose="02010609060101010101" pitchFamily="49" charset="-122"/>
              <a:ea typeface="黑体" panose="02010609060101010101" pitchFamily="49" charset="-122"/>
            </a:endParaRPr>
          </a:p>
        </p:txBody>
      </p:sp>
      <p:grpSp>
        <p:nvGrpSpPr>
          <p:cNvPr id="2" name="组合 1"/>
          <p:cNvGrpSpPr/>
          <p:nvPr/>
        </p:nvGrpSpPr>
        <p:grpSpPr>
          <a:xfrm>
            <a:off x="715465" y="1978821"/>
            <a:ext cx="3451543" cy="4132263"/>
            <a:chOff x="715465" y="1978818"/>
            <a:chExt cx="3451543" cy="4132263"/>
          </a:xfrm>
        </p:grpSpPr>
        <p:grpSp>
          <p:nvGrpSpPr>
            <p:cNvPr id="12" name="组合 11"/>
            <p:cNvGrpSpPr/>
            <p:nvPr/>
          </p:nvGrpSpPr>
          <p:grpSpPr>
            <a:xfrm>
              <a:off x="715465" y="1978818"/>
              <a:ext cx="1065530" cy="4114800"/>
              <a:chOff x="1164907" y="1902618"/>
              <a:chExt cx="1065530" cy="4114800"/>
            </a:xfrm>
          </p:grpSpPr>
          <p:sp>
            <p:nvSpPr>
              <p:cNvPr id="27" name="Text Box 71"/>
              <p:cNvSpPr txBox="1">
                <a:spLocks noChangeArrowheads="1"/>
              </p:cNvSpPr>
              <p:nvPr/>
            </p:nvSpPr>
            <p:spPr bwMode="auto">
              <a:xfrm>
                <a:off x="1164907" y="1902618"/>
                <a:ext cx="3587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0</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1</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2</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3</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4</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5</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6</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7</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8</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 9</a:t>
                </a:r>
              </a:p>
              <a:p>
                <a:pPr algn="r" eaLnBrk="0" hangingPunct="0">
                  <a:lnSpc>
                    <a:spcPct val="123000"/>
                  </a:lnSpc>
                </a:pPr>
                <a:r>
                  <a:rPr lang="zh-CN" altLang="en-US" sz="2000" dirty="0">
                    <a:solidFill>
                      <a:schemeClr val="tx1"/>
                    </a:solidFill>
                    <a:latin typeface="Times New Roman" panose="02020603050405020304" pitchFamily="18" charset="0"/>
                    <a:ea typeface="宋体" panose="02010600030101010101" pitchFamily="2" charset="-122"/>
                  </a:rPr>
                  <a:t>10</a:t>
                </a:r>
              </a:p>
            </p:txBody>
          </p:sp>
          <p:grpSp>
            <p:nvGrpSpPr>
              <p:cNvPr id="31" name="Group 72"/>
              <p:cNvGrpSpPr/>
              <p:nvPr/>
            </p:nvGrpSpPr>
            <p:grpSpPr bwMode="auto">
              <a:xfrm>
                <a:off x="1646237" y="1912143"/>
                <a:ext cx="584200" cy="4105275"/>
                <a:chOff x="1718" y="1259"/>
                <a:chExt cx="456" cy="2586"/>
              </a:xfrm>
              <a:noFill/>
            </p:grpSpPr>
            <p:sp>
              <p:nvSpPr>
                <p:cNvPr id="82" name="Text Box 73"/>
                <p:cNvSpPr txBox="1">
                  <a:spLocks noChangeArrowheads="1"/>
                </p:cNvSpPr>
                <p:nvPr/>
              </p:nvSpPr>
              <p:spPr bwMode="auto">
                <a:xfrm>
                  <a:off x="1722" y="1259"/>
                  <a:ext cx="450" cy="2586"/>
                </a:xfrm>
                <a:prstGeom prst="rect">
                  <a:avLst/>
                </a:prstGeom>
                <a:grpFill/>
                <a:ln w="28575">
                  <a:solidFill>
                    <a:srgbClr val="507D7D"/>
                  </a:solidFill>
                  <a:miter lim="800000"/>
                </a:ln>
              </p:spPr>
              <p:txBody>
                <a:bodyPr lIns="0" tIns="0" rIns="0" bIns="0"/>
                <a:lstStyle/>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r>
                    <a:rPr lang="zh-CN" altLang="en-US" sz="2000">
                      <a:solidFill>
                        <a:schemeClr val="tx1"/>
                      </a:solidFill>
                      <a:latin typeface="Times New Roman" panose="02020603050405020304" pitchFamily="18" charset="0"/>
                      <a:ea typeface="宋体" panose="02010600030101010101" pitchFamily="2" charset="-122"/>
                    </a:rPr>
                    <a:t>  </a:t>
                  </a: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zh-CN" altLang="en-US" sz="2000">
                    <a:solidFill>
                      <a:schemeClr val="tx1"/>
                    </a:solidFill>
                    <a:latin typeface="Times New Roman" panose="02020603050405020304" pitchFamily="18" charset="0"/>
                    <a:ea typeface="宋体" panose="02010600030101010101" pitchFamily="2" charset="-122"/>
                  </a:endParaRPr>
                </a:p>
              </p:txBody>
            </p:sp>
            <p:sp>
              <p:nvSpPr>
                <p:cNvPr id="83" name="Line 74"/>
                <p:cNvSpPr>
                  <a:spLocks noChangeShapeType="1"/>
                </p:cNvSpPr>
                <p:nvPr/>
              </p:nvSpPr>
              <p:spPr bwMode="auto">
                <a:xfrm>
                  <a:off x="1722" y="1509"/>
                  <a:ext cx="438" cy="0"/>
                </a:xfrm>
                <a:prstGeom prst="line">
                  <a:avLst/>
                </a:prstGeom>
                <a:grpFill/>
                <a:ln w="28575">
                  <a:solidFill>
                    <a:srgbClr val="507D7D"/>
                  </a:solidFill>
                  <a:round/>
                </a:ln>
              </p:spPr>
              <p:txBody>
                <a:bodyPr/>
                <a:lstStyle/>
                <a:p>
                  <a:endParaRPr lang="zh-CN" altLang="en-US"/>
                </a:p>
              </p:txBody>
            </p:sp>
            <p:sp>
              <p:nvSpPr>
                <p:cNvPr id="84" name="Line 75"/>
                <p:cNvSpPr>
                  <a:spLocks noChangeShapeType="1"/>
                </p:cNvSpPr>
                <p:nvPr/>
              </p:nvSpPr>
              <p:spPr bwMode="auto">
                <a:xfrm>
                  <a:off x="1719" y="1963"/>
                  <a:ext cx="438" cy="0"/>
                </a:xfrm>
                <a:prstGeom prst="line">
                  <a:avLst/>
                </a:prstGeom>
                <a:grpFill/>
                <a:ln w="28575">
                  <a:solidFill>
                    <a:srgbClr val="507D7D"/>
                  </a:solidFill>
                  <a:round/>
                </a:ln>
              </p:spPr>
              <p:txBody>
                <a:bodyPr/>
                <a:lstStyle/>
                <a:p>
                  <a:endParaRPr lang="zh-CN" altLang="en-US"/>
                </a:p>
              </p:txBody>
            </p:sp>
            <p:sp>
              <p:nvSpPr>
                <p:cNvPr id="85" name="Line 76"/>
                <p:cNvSpPr>
                  <a:spLocks noChangeShapeType="1"/>
                </p:cNvSpPr>
                <p:nvPr/>
              </p:nvSpPr>
              <p:spPr bwMode="auto">
                <a:xfrm>
                  <a:off x="1718" y="1732"/>
                  <a:ext cx="438" cy="0"/>
                </a:xfrm>
                <a:prstGeom prst="line">
                  <a:avLst/>
                </a:prstGeom>
                <a:grpFill/>
                <a:ln w="28575">
                  <a:solidFill>
                    <a:srgbClr val="507D7D"/>
                  </a:solidFill>
                  <a:round/>
                </a:ln>
              </p:spPr>
              <p:txBody>
                <a:bodyPr/>
                <a:lstStyle/>
                <a:p>
                  <a:endParaRPr lang="zh-CN" altLang="en-US"/>
                </a:p>
              </p:txBody>
            </p:sp>
            <p:sp>
              <p:nvSpPr>
                <p:cNvPr id="86" name="Line 77"/>
                <p:cNvSpPr>
                  <a:spLocks noChangeShapeType="1"/>
                </p:cNvSpPr>
                <p:nvPr/>
              </p:nvSpPr>
              <p:spPr bwMode="auto">
                <a:xfrm>
                  <a:off x="1723" y="2195"/>
                  <a:ext cx="438" cy="0"/>
                </a:xfrm>
                <a:prstGeom prst="line">
                  <a:avLst/>
                </a:prstGeom>
                <a:grpFill/>
                <a:ln w="28575">
                  <a:solidFill>
                    <a:srgbClr val="507D7D"/>
                  </a:solidFill>
                  <a:round/>
                </a:ln>
              </p:spPr>
              <p:txBody>
                <a:bodyPr/>
                <a:lstStyle/>
                <a:p>
                  <a:endParaRPr lang="zh-CN" altLang="en-US"/>
                </a:p>
              </p:txBody>
            </p:sp>
            <p:sp>
              <p:nvSpPr>
                <p:cNvPr id="87" name="Line 78"/>
                <p:cNvSpPr>
                  <a:spLocks noChangeShapeType="1"/>
                </p:cNvSpPr>
                <p:nvPr/>
              </p:nvSpPr>
              <p:spPr bwMode="auto">
                <a:xfrm>
                  <a:off x="1734" y="3608"/>
                  <a:ext cx="438" cy="0"/>
                </a:xfrm>
                <a:prstGeom prst="line">
                  <a:avLst/>
                </a:prstGeom>
                <a:grpFill/>
                <a:ln w="28575">
                  <a:solidFill>
                    <a:srgbClr val="507D7D"/>
                  </a:solidFill>
                  <a:round/>
                </a:ln>
              </p:spPr>
              <p:txBody>
                <a:bodyPr/>
                <a:lstStyle/>
                <a:p>
                  <a:endParaRPr lang="zh-CN" altLang="en-US"/>
                </a:p>
              </p:txBody>
            </p:sp>
            <p:sp>
              <p:nvSpPr>
                <p:cNvPr id="88" name="Line 79"/>
                <p:cNvSpPr>
                  <a:spLocks noChangeShapeType="1"/>
                </p:cNvSpPr>
                <p:nvPr/>
              </p:nvSpPr>
              <p:spPr bwMode="auto">
                <a:xfrm>
                  <a:off x="1726" y="2429"/>
                  <a:ext cx="438" cy="0"/>
                </a:xfrm>
                <a:prstGeom prst="line">
                  <a:avLst/>
                </a:prstGeom>
                <a:grpFill/>
                <a:ln w="28575">
                  <a:solidFill>
                    <a:srgbClr val="507D7D"/>
                  </a:solidFill>
                  <a:round/>
                </a:ln>
              </p:spPr>
              <p:txBody>
                <a:bodyPr/>
                <a:lstStyle/>
                <a:p>
                  <a:endParaRPr lang="zh-CN" altLang="en-US"/>
                </a:p>
              </p:txBody>
            </p:sp>
            <p:sp>
              <p:nvSpPr>
                <p:cNvPr id="89" name="Line 80"/>
                <p:cNvSpPr>
                  <a:spLocks noChangeShapeType="1"/>
                </p:cNvSpPr>
                <p:nvPr/>
              </p:nvSpPr>
              <p:spPr bwMode="auto">
                <a:xfrm>
                  <a:off x="1726" y="2657"/>
                  <a:ext cx="438" cy="0"/>
                </a:xfrm>
                <a:prstGeom prst="line">
                  <a:avLst/>
                </a:prstGeom>
                <a:grpFill/>
                <a:ln w="28575">
                  <a:solidFill>
                    <a:srgbClr val="507D7D"/>
                  </a:solidFill>
                  <a:round/>
                </a:ln>
              </p:spPr>
              <p:txBody>
                <a:bodyPr/>
                <a:lstStyle/>
                <a:p>
                  <a:endParaRPr lang="zh-CN" altLang="en-US"/>
                </a:p>
              </p:txBody>
            </p:sp>
            <p:sp>
              <p:nvSpPr>
                <p:cNvPr id="90" name="Line 81"/>
                <p:cNvSpPr>
                  <a:spLocks noChangeShapeType="1"/>
                </p:cNvSpPr>
                <p:nvPr/>
              </p:nvSpPr>
              <p:spPr bwMode="auto">
                <a:xfrm>
                  <a:off x="1729" y="3125"/>
                  <a:ext cx="439" cy="0"/>
                </a:xfrm>
                <a:prstGeom prst="line">
                  <a:avLst/>
                </a:prstGeom>
                <a:grpFill/>
                <a:ln w="28575">
                  <a:solidFill>
                    <a:srgbClr val="507D7D"/>
                  </a:solidFill>
                  <a:round/>
                </a:ln>
              </p:spPr>
              <p:txBody>
                <a:bodyPr/>
                <a:lstStyle/>
                <a:p>
                  <a:endParaRPr lang="zh-CN" altLang="en-US"/>
                </a:p>
              </p:txBody>
            </p:sp>
            <p:sp>
              <p:nvSpPr>
                <p:cNvPr id="91" name="Line 82"/>
                <p:cNvSpPr>
                  <a:spLocks noChangeShapeType="1"/>
                </p:cNvSpPr>
                <p:nvPr/>
              </p:nvSpPr>
              <p:spPr bwMode="auto">
                <a:xfrm>
                  <a:off x="1736" y="3377"/>
                  <a:ext cx="438" cy="0"/>
                </a:xfrm>
                <a:prstGeom prst="line">
                  <a:avLst/>
                </a:prstGeom>
                <a:grpFill/>
                <a:ln w="28575">
                  <a:solidFill>
                    <a:srgbClr val="507D7D"/>
                  </a:solidFill>
                  <a:round/>
                </a:ln>
              </p:spPr>
              <p:txBody>
                <a:bodyPr/>
                <a:lstStyle/>
                <a:p>
                  <a:endParaRPr lang="zh-CN" altLang="en-US"/>
                </a:p>
              </p:txBody>
            </p:sp>
            <p:sp>
              <p:nvSpPr>
                <p:cNvPr id="92" name="Line 83"/>
                <p:cNvSpPr>
                  <a:spLocks noChangeShapeType="1"/>
                </p:cNvSpPr>
                <p:nvPr/>
              </p:nvSpPr>
              <p:spPr bwMode="auto">
                <a:xfrm>
                  <a:off x="1734" y="2896"/>
                  <a:ext cx="438" cy="0"/>
                </a:xfrm>
                <a:prstGeom prst="line">
                  <a:avLst/>
                </a:prstGeom>
                <a:grpFill/>
                <a:ln w="28575">
                  <a:solidFill>
                    <a:srgbClr val="507D7D"/>
                  </a:solidFill>
                  <a:round/>
                </a:ln>
              </p:spPr>
              <p:txBody>
                <a:bodyPr/>
                <a:lstStyle/>
                <a:p>
                  <a:endParaRPr lang="zh-CN" altLang="en-US"/>
                </a:p>
              </p:txBody>
            </p:sp>
          </p:grpSp>
        </p:grpSp>
        <p:grpSp>
          <p:nvGrpSpPr>
            <p:cNvPr id="11" name="组合 10"/>
            <p:cNvGrpSpPr/>
            <p:nvPr/>
          </p:nvGrpSpPr>
          <p:grpSpPr>
            <a:xfrm>
              <a:off x="1285695" y="2384901"/>
              <a:ext cx="468313" cy="3726180"/>
              <a:chOff x="1735137" y="2308701"/>
              <a:chExt cx="468313" cy="3726180"/>
            </a:xfrm>
          </p:grpSpPr>
          <p:sp>
            <p:nvSpPr>
              <p:cNvPr id="47" name="Text Box 86"/>
              <p:cNvSpPr txBox="1">
                <a:spLocks noChangeArrowheads="1"/>
              </p:cNvSpPr>
              <p:nvPr/>
            </p:nvSpPr>
            <p:spPr bwMode="auto">
              <a:xfrm>
                <a:off x="1735137" y="2308701"/>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000" dirty="0">
                    <a:solidFill>
                      <a:schemeClr val="tx1"/>
                    </a:solidFill>
                    <a:latin typeface="Times New Roman" panose="02020603050405020304" pitchFamily="18" charset="0"/>
                    <a:ea typeface="宋体" panose="02010600030101010101" pitchFamily="2" charset="-122"/>
                  </a:rPr>
                  <a:t>∧</a:t>
                </a:r>
              </a:p>
            </p:txBody>
          </p:sp>
          <p:sp>
            <p:nvSpPr>
              <p:cNvPr id="48" name="Rectangle 87"/>
              <p:cNvSpPr>
                <a:spLocks noChangeArrowheads="1"/>
              </p:cNvSpPr>
              <p:nvPr/>
            </p:nvSpPr>
            <p:spPr bwMode="auto">
              <a:xfrm>
                <a:off x="1735137" y="268303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000" dirty="0">
                    <a:solidFill>
                      <a:schemeClr val="tx1"/>
                    </a:solidFill>
                    <a:latin typeface="Times New Roman" panose="02020603050405020304" pitchFamily="18" charset="0"/>
                    <a:ea typeface="宋体" panose="02010600030101010101" pitchFamily="2" charset="-122"/>
                  </a:rPr>
                  <a:t>∧</a:t>
                </a:r>
              </a:p>
            </p:txBody>
          </p:sp>
          <p:sp>
            <p:nvSpPr>
              <p:cNvPr id="49" name="Rectangle 88"/>
              <p:cNvSpPr>
                <a:spLocks noChangeArrowheads="1"/>
              </p:cNvSpPr>
              <p:nvPr/>
            </p:nvSpPr>
            <p:spPr bwMode="auto">
              <a:xfrm>
                <a:off x="1752600" y="527891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000" dirty="0">
                    <a:solidFill>
                      <a:schemeClr val="tx1"/>
                    </a:solidFill>
                    <a:latin typeface="Times New Roman" panose="02020603050405020304" pitchFamily="18" charset="0"/>
                    <a:ea typeface="宋体" panose="02010600030101010101" pitchFamily="2" charset="-122"/>
                  </a:rPr>
                  <a:t>∧</a:t>
                </a:r>
              </a:p>
            </p:txBody>
          </p:sp>
          <p:sp>
            <p:nvSpPr>
              <p:cNvPr id="50" name="Rectangle 89"/>
              <p:cNvSpPr>
                <a:spLocks noChangeArrowheads="1"/>
              </p:cNvSpPr>
              <p:nvPr/>
            </p:nvSpPr>
            <p:spPr bwMode="auto">
              <a:xfrm>
                <a:off x="1763712" y="5638006"/>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000" dirty="0">
                    <a:solidFill>
                      <a:schemeClr val="tx1"/>
                    </a:solidFill>
                    <a:latin typeface="Times New Roman" panose="02020603050405020304" pitchFamily="18" charset="0"/>
                    <a:ea typeface="宋体" panose="02010600030101010101" pitchFamily="2" charset="-122"/>
                  </a:rPr>
                  <a:t>∧</a:t>
                </a:r>
              </a:p>
            </p:txBody>
          </p:sp>
          <p:sp>
            <p:nvSpPr>
              <p:cNvPr id="51" name="Rectangle 90"/>
              <p:cNvSpPr>
                <a:spLocks noChangeArrowheads="1"/>
              </p:cNvSpPr>
              <p:nvPr/>
            </p:nvSpPr>
            <p:spPr bwMode="auto">
              <a:xfrm>
                <a:off x="1738312" y="4138136"/>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000" dirty="0">
                    <a:solidFill>
                      <a:schemeClr val="tx1"/>
                    </a:solidFill>
                    <a:latin typeface="Times New Roman" panose="02020603050405020304" pitchFamily="18" charset="0"/>
                    <a:ea typeface="宋体" panose="02010600030101010101" pitchFamily="2" charset="-122"/>
                  </a:rPr>
                  <a:t>∧</a:t>
                </a:r>
              </a:p>
            </p:txBody>
          </p:sp>
        </p:grpSp>
        <p:grpSp>
          <p:nvGrpSpPr>
            <p:cNvPr id="3" name="组合 2"/>
            <p:cNvGrpSpPr/>
            <p:nvPr/>
          </p:nvGrpSpPr>
          <p:grpSpPr>
            <a:xfrm>
              <a:off x="1646058" y="1978818"/>
              <a:ext cx="2474913" cy="376238"/>
              <a:chOff x="2095500" y="1902618"/>
              <a:chExt cx="2474913" cy="376238"/>
            </a:xfrm>
          </p:grpSpPr>
          <p:sp>
            <p:nvSpPr>
              <p:cNvPr id="40" name="Text Box 84"/>
              <p:cNvSpPr txBox="1">
                <a:spLocks noChangeArrowheads="1"/>
              </p:cNvSpPr>
              <p:nvPr/>
            </p:nvSpPr>
            <p:spPr bwMode="auto">
              <a:xfrm>
                <a:off x="3851275" y="1902618"/>
                <a:ext cx="719138" cy="360363"/>
              </a:xfrm>
              <a:prstGeom prst="rect">
                <a:avLst/>
              </a:prstGeom>
              <a:noFill/>
              <a:ln w="28575">
                <a:solidFill>
                  <a:srgbClr val="507D7D"/>
                </a:solidFill>
                <a:miter lim="800000"/>
              </a:ln>
            </p:spPr>
            <p:txBody>
              <a:bodyPr lIns="0" tIns="18000" rIns="0" bIns="0"/>
              <a:lstStyle/>
              <a:p>
                <a:pPr algn="just" eaLnBrk="0" hangingPunct="0"/>
                <a:r>
                  <a:rPr lang="zh-CN" altLang="en-US" sz="2000" dirty="0">
                    <a:solidFill>
                      <a:schemeClr val="tx1"/>
                    </a:solidFill>
                    <a:latin typeface="Times New Roman" panose="02020603050405020304" pitchFamily="18" charset="0"/>
                    <a:ea typeface="宋体" panose="02010600030101010101" pitchFamily="2" charset="-122"/>
                  </a:rPr>
                  <a:t> 11 ∧</a:t>
                </a:r>
              </a:p>
            </p:txBody>
          </p:sp>
          <p:sp>
            <p:nvSpPr>
              <p:cNvPr id="46" name="Line 85"/>
              <p:cNvSpPr>
                <a:spLocks noChangeShapeType="1"/>
              </p:cNvSpPr>
              <p:nvPr/>
            </p:nvSpPr>
            <p:spPr bwMode="auto">
              <a:xfrm>
                <a:off x="4224972" y="1902618"/>
                <a:ext cx="0" cy="3429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52" name="Text Box 91"/>
              <p:cNvSpPr txBox="1">
                <a:spLocks noChangeArrowheads="1"/>
              </p:cNvSpPr>
              <p:nvPr/>
            </p:nvSpPr>
            <p:spPr bwMode="auto">
              <a:xfrm>
                <a:off x="2649537" y="1918493"/>
                <a:ext cx="719138" cy="360363"/>
              </a:xfrm>
              <a:prstGeom prst="rect">
                <a:avLst/>
              </a:prstGeom>
              <a:noFill/>
              <a:ln w="28575">
                <a:solidFill>
                  <a:srgbClr val="507D7D"/>
                </a:solidFill>
                <a:miter lim="800000"/>
              </a:ln>
            </p:spPr>
            <p:txBody>
              <a:bodyPr lIns="0" tIns="18000" rIns="0" bIns="0"/>
              <a:lstStyle/>
              <a:p>
                <a:pPr algn="just" eaLnBrk="0" hangingPunct="0"/>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22</a:t>
                </a:r>
              </a:p>
            </p:txBody>
          </p:sp>
          <p:sp>
            <p:nvSpPr>
              <p:cNvPr id="53" name="Line 92"/>
              <p:cNvSpPr>
                <a:spLocks noChangeShapeType="1"/>
              </p:cNvSpPr>
              <p:nvPr/>
            </p:nvSpPr>
            <p:spPr bwMode="auto">
              <a:xfrm>
                <a:off x="3038475" y="1918493"/>
                <a:ext cx="0" cy="36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54" name="Line 93"/>
              <p:cNvSpPr>
                <a:spLocks noChangeShapeType="1"/>
              </p:cNvSpPr>
              <p:nvPr/>
            </p:nvSpPr>
            <p:spPr bwMode="auto">
              <a:xfrm>
                <a:off x="2095500" y="2113756"/>
                <a:ext cx="539750" cy="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5" name="Line 94"/>
              <p:cNvSpPr>
                <a:spLocks noChangeShapeType="1"/>
              </p:cNvSpPr>
              <p:nvPr/>
            </p:nvSpPr>
            <p:spPr bwMode="auto">
              <a:xfrm>
                <a:off x="3265487" y="2113756"/>
                <a:ext cx="539750" cy="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组合 5"/>
            <p:cNvGrpSpPr/>
            <p:nvPr/>
          </p:nvGrpSpPr>
          <p:grpSpPr>
            <a:xfrm>
              <a:off x="1673045" y="3060541"/>
              <a:ext cx="2478088" cy="375875"/>
              <a:chOff x="2122487" y="2984341"/>
              <a:chExt cx="2478088" cy="375875"/>
            </a:xfrm>
          </p:grpSpPr>
          <p:sp>
            <p:nvSpPr>
              <p:cNvPr id="57" name="Text Box 95"/>
              <p:cNvSpPr txBox="1">
                <a:spLocks noChangeArrowheads="1"/>
              </p:cNvSpPr>
              <p:nvPr/>
            </p:nvSpPr>
            <p:spPr bwMode="auto">
              <a:xfrm>
                <a:off x="3881437" y="2984341"/>
                <a:ext cx="719138" cy="360000"/>
              </a:xfrm>
              <a:prstGeom prst="rect">
                <a:avLst/>
              </a:prstGeom>
              <a:noFill/>
              <a:ln w="28575">
                <a:solidFill>
                  <a:srgbClr val="507D7D"/>
                </a:solidFill>
                <a:miter lim="800000"/>
              </a:ln>
            </p:spPr>
            <p:txBody>
              <a:bodyPr lIns="0" tIns="18000" rIns="0" bIns="0"/>
              <a:lstStyle/>
              <a:p>
                <a:pPr algn="just" eaLnBrk="0" hangingPunct="0"/>
                <a:r>
                  <a:rPr lang="zh-CN" altLang="en-US"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tx1"/>
                    </a:solidFill>
                    <a:latin typeface="Times New Roman" panose="02020603050405020304" pitchFamily="18" charset="0"/>
                    <a:ea typeface="宋体" panose="02010600030101010101" pitchFamily="2" charset="-122"/>
                  </a:rPr>
                  <a:t>47 ∧</a:t>
                </a:r>
              </a:p>
            </p:txBody>
          </p:sp>
          <p:sp>
            <p:nvSpPr>
              <p:cNvPr id="58" name="Line 96"/>
              <p:cNvSpPr>
                <a:spLocks noChangeShapeType="1"/>
              </p:cNvSpPr>
              <p:nvPr/>
            </p:nvSpPr>
            <p:spPr bwMode="auto">
              <a:xfrm>
                <a:off x="4270375" y="2984341"/>
                <a:ext cx="0" cy="36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63" name="Text Box 97"/>
              <p:cNvSpPr txBox="1">
                <a:spLocks noChangeArrowheads="1"/>
              </p:cNvSpPr>
              <p:nvPr/>
            </p:nvSpPr>
            <p:spPr bwMode="auto">
              <a:xfrm>
                <a:off x="2679700" y="3000216"/>
                <a:ext cx="719138" cy="360000"/>
              </a:xfrm>
              <a:prstGeom prst="rect">
                <a:avLst/>
              </a:prstGeom>
              <a:noFill/>
              <a:ln w="28575">
                <a:solidFill>
                  <a:srgbClr val="507D7D"/>
                </a:solidFill>
                <a:miter lim="800000"/>
              </a:ln>
            </p:spPr>
            <p:txBody>
              <a:bodyPr lIns="0" tIns="18000" rIns="0" bIns="0"/>
              <a:lstStyle/>
              <a:p>
                <a:pPr algn="just" eaLnBrk="0" hangingPunct="0"/>
                <a:r>
                  <a:rPr lang="zh-CN" altLang="en-US" sz="2000" dirty="0">
                    <a:solidFill>
                      <a:schemeClr val="tx1"/>
                    </a:solidFill>
                    <a:latin typeface="Times New Roman" panose="02020603050405020304" pitchFamily="18" charset="0"/>
                    <a:ea typeface="宋体" panose="02010600030101010101" pitchFamily="2" charset="-122"/>
                  </a:rPr>
                  <a:t> </a:t>
                </a:r>
                <a:r>
                  <a:rPr lang="zh-CN" altLang="en-US" sz="2000" dirty="0" smtClean="0">
                    <a:solidFill>
                      <a:schemeClr val="tx1"/>
                    </a:solidFill>
                    <a:latin typeface="Times New Roman" panose="02020603050405020304" pitchFamily="18" charset="0"/>
                    <a:ea typeface="宋体" panose="02010600030101010101" pitchFamily="2" charset="-122"/>
                  </a:rPr>
                  <a:t> </a:t>
                </a:r>
                <a:r>
                  <a:rPr lang="en-US" altLang="zh-CN" sz="2000" dirty="0" smtClean="0">
                    <a:solidFill>
                      <a:schemeClr val="tx1"/>
                    </a:solidFill>
                    <a:latin typeface="Times New Roman" panose="02020603050405020304" pitchFamily="18" charset="0"/>
                    <a:ea typeface="宋体" panose="02010600030101010101" pitchFamily="2" charset="-122"/>
                  </a:rPr>
                  <a:t>3</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64" name="Line 98"/>
              <p:cNvSpPr>
                <a:spLocks noChangeShapeType="1"/>
              </p:cNvSpPr>
              <p:nvPr/>
            </p:nvSpPr>
            <p:spPr bwMode="auto">
              <a:xfrm>
                <a:off x="3068637" y="3000216"/>
                <a:ext cx="0" cy="36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65" name="Line 99"/>
              <p:cNvSpPr>
                <a:spLocks noChangeShapeType="1"/>
              </p:cNvSpPr>
              <p:nvPr/>
            </p:nvSpPr>
            <p:spPr bwMode="auto">
              <a:xfrm>
                <a:off x="2122487" y="3208178"/>
                <a:ext cx="539750" cy="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 name="Line 100"/>
              <p:cNvSpPr>
                <a:spLocks noChangeShapeType="1"/>
              </p:cNvSpPr>
              <p:nvPr/>
            </p:nvSpPr>
            <p:spPr bwMode="auto">
              <a:xfrm>
                <a:off x="3295650" y="3195478"/>
                <a:ext cx="539750" cy="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 name="组合 6"/>
            <p:cNvGrpSpPr/>
            <p:nvPr/>
          </p:nvGrpSpPr>
          <p:grpSpPr>
            <a:xfrm>
              <a:off x="1646058" y="3493928"/>
              <a:ext cx="1304925" cy="360000"/>
              <a:chOff x="2095500" y="3417728"/>
              <a:chExt cx="1304925" cy="360000"/>
            </a:xfrm>
          </p:grpSpPr>
          <p:sp>
            <p:nvSpPr>
              <p:cNvPr id="67" name="Text Box 101"/>
              <p:cNvSpPr txBox="1">
                <a:spLocks noChangeArrowheads="1"/>
              </p:cNvSpPr>
              <p:nvPr/>
            </p:nvSpPr>
            <p:spPr bwMode="auto">
              <a:xfrm>
                <a:off x="2681287" y="3417728"/>
                <a:ext cx="719138" cy="360000"/>
              </a:xfrm>
              <a:prstGeom prst="rect">
                <a:avLst/>
              </a:prstGeom>
              <a:noFill/>
              <a:ln w="28575">
                <a:solidFill>
                  <a:srgbClr val="507D7D"/>
                </a:solidFill>
                <a:miter lim="800000"/>
              </a:ln>
            </p:spPr>
            <p:txBody>
              <a:bodyPr lIns="0" tIns="18000" rIns="0" bIns="0"/>
              <a:lstStyle/>
              <a:p>
                <a:pPr algn="just" eaLnBrk="0" hangingPunct="0"/>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92 ∧</a:t>
                </a:r>
              </a:p>
            </p:txBody>
          </p:sp>
          <p:sp>
            <p:nvSpPr>
              <p:cNvPr id="68" name="Line 102"/>
              <p:cNvSpPr>
                <a:spLocks noChangeShapeType="1"/>
              </p:cNvSpPr>
              <p:nvPr/>
            </p:nvSpPr>
            <p:spPr bwMode="auto">
              <a:xfrm>
                <a:off x="3070225" y="3417728"/>
                <a:ext cx="0" cy="36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69" name="Line 103"/>
              <p:cNvSpPr>
                <a:spLocks noChangeShapeType="1"/>
              </p:cNvSpPr>
              <p:nvPr/>
            </p:nvSpPr>
            <p:spPr bwMode="auto">
              <a:xfrm>
                <a:off x="2095500" y="3598068"/>
                <a:ext cx="539750" cy="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7"/>
            <p:cNvGrpSpPr/>
            <p:nvPr/>
          </p:nvGrpSpPr>
          <p:grpSpPr>
            <a:xfrm>
              <a:off x="1646058" y="3913981"/>
              <a:ext cx="1308100" cy="360000"/>
              <a:chOff x="2095500" y="3837781"/>
              <a:chExt cx="1308100" cy="360000"/>
            </a:xfrm>
          </p:grpSpPr>
          <p:sp>
            <p:nvSpPr>
              <p:cNvPr id="70" name="Text Box 104"/>
              <p:cNvSpPr txBox="1">
                <a:spLocks noChangeArrowheads="1"/>
              </p:cNvSpPr>
              <p:nvPr/>
            </p:nvSpPr>
            <p:spPr bwMode="auto">
              <a:xfrm>
                <a:off x="2681287" y="3837781"/>
                <a:ext cx="722313" cy="360000"/>
              </a:xfrm>
              <a:prstGeom prst="rect">
                <a:avLst/>
              </a:prstGeom>
              <a:noFill/>
              <a:ln w="28575">
                <a:solidFill>
                  <a:srgbClr val="507D7D"/>
                </a:solidFill>
                <a:miter lim="800000"/>
              </a:ln>
            </p:spPr>
            <p:txBody>
              <a:bodyPr lIns="0" tIns="18000" rIns="0" bIns="0"/>
              <a:lstStyle/>
              <a:p>
                <a:pPr algn="just" eaLnBrk="0" hangingPunct="0"/>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16 ∧</a:t>
                </a:r>
              </a:p>
            </p:txBody>
          </p:sp>
          <p:sp>
            <p:nvSpPr>
              <p:cNvPr id="71" name="Line 105"/>
              <p:cNvSpPr>
                <a:spLocks noChangeShapeType="1"/>
              </p:cNvSpPr>
              <p:nvPr/>
            </p:nvSpPr>
            <p:spPr bwMode="auto">
              <a:xfrm>
                <a:off x="3070225" y="3837781"/>
                <a:ext cx="0" cy="36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72" name="Line 106"/>
              <p:cNvSpPr>
                <a:spLocks noChangeShapeType="1"/>
              </p:cNvSpPr>
              <p:nvPr/>
            </p:nvSpPr>
            <p:spPr bwMode="auto">
              <a:xfrm>
                <a:off x="2095500" y="4002881"/>
                <a:ext cx="542925" cy="1588"/>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9" name="组合 8"/>
            <p:cNvGrpSpPr/>
            <p:nvPr/>
          </p:nvGrpSpPr>
          <p:grpSpPr>
            <a:xfrm>
              <a:off x="1692095" y="4573746"/>
              <a:ext cx="2474913" cy="375875"/>
              <a:chOff x="2141537" y="4482306"/>
              <a:chExt cx="2474913" cy="375875"/>
            </a:xfrm>
          </p:grpSpPr>
          <p:sp>
            <p:nvSpPr>
              <p:cNvPr id="73" name="Text Box 107"/>
              <p:cNvSpPr txBox="1">
                <a:spLocks noChangeArrowheads="1"/>
              </p:cNvSpPr>
              <p:nvPr/>
            </p:nvSpPr>
            <p:spPr bwMode="auto">
              <a:xfrm>
                <a:off x="3897312" y="4482306"/>
                <a:ext cx="719138" cy="360000"/>
              </a:xfrm>
              <a:prstGeom prst="rect">
                <a:avLst/>
              </a:prstGeom>
              <a:noFill/>
              <a:ln w="28575">
                <a:solidFill>
                  <a:srgbClr val="507D7D"/>
                </a:solidFill>
                <a:miter lim="800000"/>
              </a:ln>
            </p:spPr>
            <p:txBody>
              <a:bodyPr lIns="72000" tIns="18000" rIns="0" bIns="0"/>
              <a:lstStyle/>
              <a:p>
                <a:pPr algn="just" eaLnBrk="0" hangingPunct="0"/>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7  ∧</a:t>
                </a:r>
              </a:p>
            </p:txBody>
          </p:sp>
          <p:sp>
            <p:nvSpPr>
              <p:cNvPr id="74" name="Line 108"/>
              <p:cNvSpPr>
                <a:spLocks noChangeShapeType="1"/>
              </p:cNvSpPr>
              <p:nvPr/>
            </p:nvSpPr>
            <p:spPr bwMode="auto">
              <a:xfrm>
                <a:off x="4286250" y="4482306"/>
                <a:ext cx="0" cy="36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75" name="Text Box 109"/>
              <p:cNvSpPr txBox="1">
                <a:spLocks noChangeArrowheads="1"/>
              </p:cNvSpPr>
              <p:nvPr/>
            </p:nvSpPr>
            <p:spPr bwMode="auto">
              <a:xfrm>
                <a:off x="2695575" y="4498181"/>
                <a:ext cx="719138" cy="360000"/>
              </a:xfrm>
              <a:prstGeom prst="rect">
                <a:avLst/>
              </a:prstGeom>
              <a:noFill/>
              <a:ln w="28575">
                <a:solidFill>
                  <a:srgbClr val="507D7D"/>
                </a:solidFill>
                <a:miter lim="800000"/>
              </a:ln>
            </p:spPr>
            <p:txBody>
              <a:bodyPr lIns="0" tIns="18000" rIns="0" bIns="0"/>
              <a:lstStyle/>
              <a:p>
                <a:pPr algn="just" eaLnBrk="0" hangingPunct="0"/>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29</a:t>
                </a:r>
              </a:p>
            </p:txBody>
          </p:sp>
          <p:sp>
            <p:nvSpPr>
              <p:cNvPr id="76" name="Line 110"/>
              <p:cNvSpPr>
                <a:spLocks noChangeShapeType="1"/>
              </p:cNvSpPr>
              <p:nvPr/>
            </p:nvSpPr>
            <p:spPr bwMode="auto">
              <a:xfrm>
                <a:off x="3084512" y="4498181"/>
                <a:ext cx="0" cy="36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77" name="Line 111"/>
              <p:cNvSpPr>
                <a:spLocks noChangeShapeType="1"/>
              </p:cNvSpPr>
              <p:nvPr/>
            </p:nvSpPr>
            <p:spPr bwMode="auto">
              <a:xfrm>
                <a:off x="2141537" y="4678203"/>
                <a:ext cx="539750" cy="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8" name="Line 112"/>
              <p:cNvSpPr>
                <a:spLocks noChangeShapeType="1"/>
              </p:cNvSpPr>
              <p:nvPr/>
            </p:nvSpPr>
            <p:spPr bwMode="auto">
              <a:xfrm>
                <a:off x="3311525" y="4693443"/>
                <a:ext cx="539750" cy="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组合 9"/>
            <p:cNvGrpSpPr/>
            <p:nvPr/>
          </p:nvGrpSpPr>
          <p:grpSpPr>
            <a:xfrm>
              <a:off x="1661933" y="5009673"/>
              <a:ext cx="1304925" cy="360000"/>
              <a:chOff x="2111375" y="4902993"/>
              <a:chExt cx="1304925" cy="360000"/>
            </a:xfrm>
          </p:grpSpPr>
          <p:sp>
            <p:nvSpPr>
              <p:cNvPr id="79" name="Text Box 113"/>
              <p:cNvSpPr txBox="1">
                <a:spLocks noChangeArrowheads="1"/>
              </p:cNvSpPr>
              <p:nvPr/>
            </p:nvSpPr>
            <p:spPr bwMode="auto">
              <a:xfrm>
                <a:off x="2697162" y="4902993"/>
                <a:ext cx="719138" cy="360000"/>
              </a:xfrm>
              <a:prstGeom prst="rect">
                <a:avLst/>
              </a:prstGeom>
              <a:noFill/>
              <a:ln w="28575">
                <a:solidFill>
                  <a:srgbClr val="507D7D"/>
                </a:solidFill>
                <a:miter lim="800000"/>
              </a:ln>
            </p:spPr>
            <p:txBody>
              <a:bodyPr lIns="72000" tIns="18000" rIns="0" bIns="0"/>
              <a:lstStyle/>
              <a:p>
                <a:pPr algn="just" eaLnBrk="0" hangingPunct="0"/>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8  ∧</a:t>
                </a:r>
              </a:p>
            </p:txBody>
          </p:sp>
          <p:sp>
            <p:nvSpPr>
              <p:cNvPr id="80" name="Line 114"/>
              <p:cNvSpPr>
                <a:spLocks noChangeShapeType="1"/>
              </p:cNvSpPr>
              <p:nvPr/>
            </p:nvSpPr>
            <p:spPr bwMode="auto">
              <a:xfrm>
                <a:off x="3086100" y="4902993"/>
                <a:ext cx="0" cy="36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lIns="0"/>
              <a:lstStyle/>
              <a:p>
                <a:endParaRPr lang="zh-CN" altLang="en-US"/>
              </a:p>
            </p:txBody>
          </p:sp>
          <p:sp>
            <p:nvSpPr>
              <p:cNvPr id="81" name="Line 115"/>
              <p:cNvSpPr>
                <a:spLocks noChangeShapeType="1"/>
              </p:cNvSpPr>
              <p:nvPr/>
            </p:nvSpPr>
            <p:spPr bwMode="auto">
              <a:xfrm>
                <a:off x="2111375" y="5068411"/>
                <a:ext cx="539750" cy="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93" name="Text Box 2"/>
          <p:cNvSpPr txBox="1">
            <a:spLocks noChangeArrowheads="1"/>
          </p:cNvSpPr>
          <p:nvPr/>
        </p:nvSpPr>
        <p:spPr bwMode="auto">
          <a:xfrm>
            <a:off x="4783490" y="1775674"/>
            <a:ext cx="6600793" cy="4323080"/>
          </a:xfrm>
          <a:prstGeom prst="rect">
            <a:avLst/>
          </a:prstGeom>
          <a:noFill/>
          <a:ln w="9525">
            <a:solidFill>
              <a:srgbClr val="5C30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200"/>
              </a:lnSpc>
            </a:pPr>
            <a:r>
              <a:rPr lang="en-US" altLang="zh-CN" sz="2200" dirty="0" err="1">
                <a:solidFill>
                  <a:srgbClr val="404040"/>
                </a:solidFill>
                <a:latin typeface="Times New Roman" panose="02020603050405020304" pitchFamily="18" charset="0"/>
                <a:cs typeface="Times New Roman" panose="02020603050405020304" pitchFamily="18" charset="0"/>
              </a:rPr>
              <a:t>int</a:t>
            </a:r>
            <a:r>
              <a:rPr lang="en-US" altLang="zh-CN" sz="2200" dirty="0">
                <a:solidFill>
                  <a:srgbClr val="404040"/>
                </a:solidFill>
                <a:latin typeface="Times New Roman" panose="02020603050405020304" pitchFamily="18" charset="0"/>
                <a:cs typeface="Times New Roman" panose="02020603050405020304" pitchFamily="18" charset="0"/>
              </a:rPr>
              <a:t> </a:t>
            </a:r>
            <a:r>
              <a:rPr lang="en-US" altLang="zh-CN" sz="2000" dirty="0" smtClean="0">
                <a:solidFill>
                  <a:srgbClr val="404040"/>
                </a:solidFill>
                <a:latin typeface="Times New Roman" panose="02020603050405020304" pitchFamily="18" charset="0"/>
                <a:cs typeface="Times New Roman" panose="02020603050405020304" pitchFamily="18" charset="0"/>
              </a:rPr>
              <a:t>HashTable2 :: Delete</a:t>
            </a:r>
            <a:r>
              <a:rPr lang="en-US" altLang="zh-CN" sz="2200" dirty="0" smtClean="0">
                <a:solidFill>
                  <a:srgbClr val="404040"/>
                </a:solidFill>
                <a:latin typeface="Times New Roman" panose="02020603050405020304" pitchFamily="18" charset="0"/>
                <a:cs typeface="Times New Roman" panose="02020603050405020304" pitchFamily="18" charset="0"/>
              </a:rPr>
              <a:t>(</a:t>
            </a:r>
            <a:r>
              <a:rPr lang="en-US" altLang="zh-CN" sz="2200" dirty="0" err="1" smtClean="0">
                <a:solidFill>
                  <a:srgbClr val="404040"/>
                </a:solidFill>
                <a:latin typeface="Times New Roman" panose="02020603050405020304" pitchFamily="18" charset="0"/>
                <a:cs typeface="Times New Roman" panose="02020603050405020304" pitchFamily="18" charset="0"/>
              </a:rPr>
              <a:t>int</a:t>
            </a:r>
            <a:r>
              <a:rPr lang="en-US" altLang="zh-CN" sz="2200" dirty="0" smtClean="0">
                <a:solidFill>
                  <a:srgbClr val="404040"/>
                </a:solidFill>
                <a:latin typeface="Times New Roman" panose="02020603050405020304" pitchFamily="18" charset="0"/>
                <a:cs typeface="Times New Roman" panose="02020603050405020304" pitchFamily="18" charset="0"/>
              </a:rPr>
              <a:t> k)</a:t>
            </a:r>
            <a:endParaRPr lang="zh-CN" altLang="zh-CN" sz="2200" dirty="0">
              <a:solidFill>
                <a:srgbClr val="404040"/>
              </a:solidFill>
              <a:latin typeface="Times New Roman" panose="02020603050405020304" pitchFamily="18" charset="0"/>
              <a:cs typeface="Times New Roman" panose="02020603050405020304" pitchFamily="18" charset="0"/>
            </a:endParaRPr>
          </a:p>
          <a:p>
            <a:pPr>
              <a:lnSpc>
                <a:spcPts val="2200"/>
              </a:lnSpc>
            </a:pPr>
            <a:r>
              <a:rPr lang="en-US" altLang="zh-CN" sz="2200" dirty="0">
                <a:solidFill>
                  <a:srgbClr val="404040"/>
                </a:solidFill>
                <a:latin typeface="Times New Roman" panose="02020603050405020304" pitchFamily="18" charset="0"/>
                <a:cs typeface="Times New Roman" panose="02020603050405020304" pitchFamily="18" charset="0"/>
              </a:rPr>
              <a:t>{</a:t>
            </a:r>
            <a:endParaRPr lang="zh-CN" altLang="zh-CN" sz="2200" dirty="0">
              <a:solidFill>
                <a:srgbClr val="404040"/>
              </a:solidFill>
              <a:latin typeface="Times New Roman" panose="02020603050405020304" pitchFamily="18" charset="0"/>
              <a:cs typeface="Times New Roman" panose="02020603050405020304" pitchFamily="18" charset="0"/>
            </a:endParaRPr>
          </a:p>
          <a:p>
            <a:pPr>
              <a:lnSpc>
                <a:spcPts val="2200"/>
              </a:lnSpc>
            </a:pPr>
            <a:r>
              <a:rPr lang="en-US" altLang="zh-CN" sz="2200" dirty="0">
                <a:solidFill>
                  <a:srgbClr val="285A32"/>
                </a:solidFill>
                <a:latin typeface="Times New Roman" panose="02020603050405020304" pitchFamily="18" charset="0"/>
                <a:cs typeface="Times New Roman" panose="02020603050405020304" pitchFamily="18" charset="0"/>
              </a:rPr>
              <a:t>  </a:t>
            </a:r>
            <a:r>
              <a:rPr lang="en-US" altLang="zh-CN" sz="2200" dirty="0" smtClean="0">
                <a:solidFill>
                  <a:srgbClr val="285A32"/>
                </a:solidFill>
                <a:latin typeface="Times New Roman" panose="02020603050405020304" pitchFamily="18" charset="0"/>
                <a:cs typeface="Times New Roman" panose="02020603050405020304" pitchFamily="18" charset="0"/>
              </a:rPr>
              <a:t>  </a:t>
            </a:r>
            <a:r>
              <a:rPr lang="en-US" altLang="zh-CN" sz="2200" dirty="0" err="1" smtClean="0">
                <a:solidFill>
                  <a:srgbClr val="285A32"/>
                </a:solidFill>
                <a:latin typeface="Times New Roman" panose="02020603050405020304" pitchFamily="18" charset="0"/>
                <a:cs typeface="Times New Roman" panose="02020603050405020304" pitchFamily="18" charset="0"/>
              </a:rPr>
              <a:t>int</a:t>
            </a:r>
            <a:r>
              <a:rPr lang="en-US" altLang="zh-CN" sz="2200" dirty="0" smtClean="0">
                <a:solidFill>
                  <a:srgbClr val="285A32"/>
                </a:solidFill>
                <a:latin typeface="Times New Roman" panose="02020603050405020304" pitchFamily="18" charset="0"/>
                <a:cs typeface="Times New Roman" panose="02020603050405020304" pitchFamily="18" charset="0"/>
              </a:rPr>
              <a:t> </a:t>
            </a:r>
            <a:r>
              <a:rPr lang="en-US" altLang="zh-CN" sz="2200" dirty="0">
                <a:solidFill>
                  <a:srgbClr val="285A32"/>
                </a:solidFill>
                <a:latin typeface="Times New Roman" panose="02020603050405020304" pitchFamily="18" charset="0"/>
                <a:cs typeface="Times New Roman" panose="02020603050405020304" pitchFamily="18" charset="0"/>
              </a:rPr>
              <a:t>j = H(k);    </a:t>
            </a:r>
            <a:endParaRPr lang="zh-CN" altLang="zh-CN" sz="2200" dirty="0">
              <a:solidFill>
                <a:srgbClr val="285A32"/>
              </a:solidFill>
              <a:latin typeface="Times New Roman" panose="02020603050405020304" pitchFamily="18" charset="0"/>
              <a:cs typeface="Times New Roman" panose="02020603050405020304" pitchFamily="18" charset="0"/>
            </a:endParaRPr>
          </a:p>
          <a:p>
            <a:pPr>
              <a:lnSpc>
                <a:spcPts val="2200"/>
              </a:lnSpc>
            </a:pPr>
            <a:r>
              <a:rPr lang="en-US" altLang="zh-CN" sz="2200" dirty="0" smtClean="0">
                <a:solidFill>
                  <a:srgbClr val="285A32"/>
                </a:solidFill>
                <a:latin typeface="Times New Roman" panose="02020603050405020304" pitchFamily="18" charset="0"/>
                <a:cs typeface="Times New Roman" panose="02020603050405020304" pitchFamily="18" charset="0"/>
              </a:rPr>
              <a:t>    </a:t>
            </a:r>
            <a:r>
              <a:rPr lang="en-US" altLang="zh-CN" sz="2200" dirty="0" smtClean="0">
                <a:solidFill>
                  <a:srgbClr val="5C307D"/>
                </a:solidFill>
                <a:latin typeface="Times New Roman" panose="02020603050405020304" pitchFamily="18" charset="0"/>
                <a:cs typeface="Times New Roman" panose="02020603050405020304" pitchFamily="18" charset="0"/>
              </a:rPr>
              <a:t>Node </a:t>
            </a:r>
            <a:r>
              <a:rPr lang="en-US" altLang="zh-CN" sz="2200" dirty="0">
                <a:solidFill>
                  <a:srgbClr val="5C307D"/>
                </a:solidFill>
                <a:latin typeface="Times New Roman" panose="02020603050405020304" pitchFamily="18" charset="0"/>
                <a:cs typeface="Times New Roman" panose="02020603050405020304" pitchFamily="18" charset="0"/>
              </a:rPr>
              <a:t>*p = ht[j], </a:t>
            </a:r>
            <a:r>
              <a:rPr lang="en-US" altLang="zh-CN" sz="2200" dirty="0" smtClean="0">
                <a:solidFill>
                  <a:srgbClr val="5C307D"/>
                </a:solidFill>
                <a:latin typeface="Times New Roman" panose="02020603050405020304" pitchFamily="18" charset="0"/>
                <a:cs typeface="Times New Roman" panose="02020603050405020304" pitchFamily="18" charset="0"/>
              </a:rPr>
              <a:t>*pre = </a:t>
            </a:r>
            <a:r>
              <a:rPr lang="en-US" altLang="zh-CN" sz="2200" dirty="0" err="1" smtClean="0">
                <a:solidFill>
                  <a:srgbClr val="5C307D"/>
                </a:solidFill>
                <a:latin typeface="Times New Roman" panose="02020603050405020304" pitchFamily="18" charset="0"/>
                <a:cs typeface="Times New Roman" panose="02020603050405020304" pitchFamily="18" charset="0"/>
              </a:rPr>
              <a:t>nullptr</a:t>
            </a:r>
            <a:r>
              <a:rPr lang="en-US" altLang="zh-CN" sz="2200" dirty="0" smtClean="0">
                <a:solidFill>
                  <a:srgbClr val="5C307D"/>
                </a:solidFill>
                <a:latin typeface="Times New Roman" panose="02020603050405020304" pitchFamily="18" charset="0"/>
                <a:cs typeface="Times New Roman" panose="02020603050405020304" pitchFamily="18" charset="0"/>
              </a:rPr>
              <a:t>; </a:t>
            </a:r>
            <a:endParaRPr lang="zh-CN" altLang="zh-CN" sz="2200" dirty="0">
              <a:solidFill>
                <a:srgbClr val="5C307D"/>
              </a:solidFill>
              <a:latin typeface="Times New Roman" panose="02020603050405020304" pitchFamily="18" charset="0"/>
              <a:cs typeface="Times New Roman" panose="02020603050405020304" pitchFamily="18" charset="0"/>
            </a:endParaRPr>
          </a:p>
          <a:p>
            <a:pPr>
              <a:lnSpc>
                <a:spcPts val="2200"/>
              </a:lnSpc>
            </a:pPr>
            <a:r>
              <a:rPr lang="en-US" altLang="zh-CN" sz="2200" dirty="0" smtClean="0">
                <a:solidFill>
                  <a:srgbClr val="5C307D"/>
                </a:solidFill>
                <a:latin typeface="Times New Roman" panose="02020603050405020304" pitchFamily="18" charset="0"/>
                <a:cs typeface="Times New Roman" panose="02020603050405020304" pitchFamily="18" charset="0"/>
              </a:rPr>
              <a:t>    while ((</a:t>
            </a:r>
            <a:r>
              <a:rPr lang="en-US" altLang="zh-CN" sz="2200" dirty="0">
                <a:solidFill>
                  <a:srgbClr val="5C307D"/>
                </a:solidFill>
                <a:latin typeface="Times New Roman" panose="02020603050405020304" pitchFamily="18" charset="0"/>
                <a:cs typeface="Times New Roman" panose="02020603050405020304" pitchFamily="18" charset="0"/>
              </a:rPr>
              <a:t>p != </a:t>
            </a:r>
            <a:r>
              <a:rPr lang="en-US" altLang="zh-CN" sz="2200" dirty="0" err="1" smtClean="0">
                <a:solidFill>
                  <a:srgbClr val="5C307D"/>
                </a:solidFill>
                <a:latin typeface="Times New Roman" panose="02020603050405020304" pitchFamily="18" charset="0"/>
                <a:cs typeface="Times New Roman" panose="02020603050405020304" pitchFamily="18" charset="0"/>
              </a:rPr>
              <a:t>nullptr</a:t>
            </a:r>
            <a:r>
              <a:rPr lang="en-US" altLang="zh-CN" sz="2200" dirty="0" smtClean="0">
                <a:solidFill>
                  <a:srgbClr val="5C307D"/>
                </a:solidFill>
                <a:latin typeface="Times New Roman" panose="02020603050405020304" pitchFamily="18" charset="0"/>
                <a:cs typeface="Times New Roman" panose="02020603050405020304" pitchFamily="18" charset="0"/>
              </a:rPr>
              <a:t>) </a:t>
            </a:r>
            <a:r>
              <a:rPr lang="en-US" altLang="zh-CN" sz="2200" dirty="0">
                <a:solidFill>
                  <a:srgbClr val="5C307D"/>
                </a:solidFill>
                <a:latin typeface="Times New Roman" panose="02020603050405020304" pitchFamily="18" charset="0"/>
                <a:cs typeface="Times New Roman" panose="02020603050405020304" pitchFamily="18" charset="0"/>
              </a:rPr>
              <a:t>&amp;&amp; (p-&gt;data </a:t>
            </a:r>
            <a:r>
              <a:rPr lang="en-US" altLang="zh-CN" sz="2200" dirty="0" smtClean="0">
                <a:solidFill>
                  <a:srgbClr val="5C307D"/>
                </a:solidFill>
                <a:latin typeface="Times New Roman" panose="02020603050405020304" pitchFamily="18" charset="0"/>
                <a:cs typeface="Times New Roman" panose="02020603050405020304" pitchFamily="18" charset="0"/>
              </a:rPr>
              <a:t>!= </a:t>
            </a:r>
            <a:r>
              <a:rPr lang="en-US" altLang="zh-CN" sz="2200" dirty="0">
                <a:solidFill>
                  <a:srgbClr val="5C307D"/>
                </a:solidFill>
                <a:latin typeface="Times New Roman" panose="02020603050405020304" pitchFamily="18" charset="0"/>
                <a:cs typeface="Times New Roman" panose="02020603050405020304" pitchFamily="18" charset="0"/>
              </a:rPr>
              <a:t>k</a:t>
            </a:r>
            <a:r>
              <a:rPr lang="en-US" altLang="zh-CN" sz="2200">
                <a:solidFill>
                  <a:srgbClr val="5C307D"/>
                </a:solidFill>
                <a:latin typeface="Times New Roman" panose="02020603050405020304" pitchFamily="18" charset="0"/>
                <a:cs typeface="Times New Roman" panose="02020603050405020304" pitchFamily="18" charset="0"/>
              </a:rPr>
              <a:t>) </a:t>
            </a:r>
            <a:r>
              <a:rPr lang="en-US" altLang="zh-CN" sz="2200" smtClean="0">
                <a:solidFill>
                  <a:srgbClr val="5C307D"/>
                </a:solidFill>
                <a:latin typeface="Times New Roman" panose="02020603050405020304" pitchFamily="18" charset="0"/>
                <a:cs typeface="Times New Roman" panose="02020603050405020304" pitchFamily="18" charset="0"/>
              </a:rPr>
              <a:t>)</a:t>
            </a:r>
            <a:endParaRPr lang="en-US" altLang="zh-CN" sz="2200" dirty="0" smtClean="0">
              <a:solidFill>
                <a:srgbClr val="5C307D"/>
              </a:solidFill>
              <a:latin typeface="Times New Roman" panose="02020603050405020304" pitchFamily="18" charset="0"/>
              <a:cs typeface="Times New Roman" panose="02020603050405020304" pitchFamily="18" charset="0"/>
            </a:endParaRPr>
          </a:p>
          <a:p>
            <a:pPr>
              <a:lnSpc>
                <a:spcPts val="2200"/>
              </a:lnSpc>
            </a:pPr>
            <a:r>
              <a:rPr lang="en-US" altLang="zh-CN" sz="2200" dirty="0">
                <a:solidFill>
                  <a:srgbClr val="5C307D"/>
                </a:solidFill>
                <a:latin typeface="Times New Roman" panose="02020603050405020304" pitchFamily="18" charset="0"/>
                <a:cs typeface="Times New Roman" panose="02020603050405020304" pitchFamily="18" charset="0"/>
              </a:rPr>
              <a:t> </a:t>
            </a:r>
            <a:r>
              <a:rPr lang="en-US" altLang="zh-CN" sz="2200" dirty="0" smtClean="0">
                <a:solidFill>
                  <a:srgbClr val="5C307D"/>
                </a:solidFill>
                <a:latin typeface="Times New Roman" panose="02020603050405020304" pitchFamily="18" charset="0"/>
                <a:cs typeface="Times New Roman" panose="02020603050405020304" pitchFamily="18" charset="0"/>
              </a:rPr>
              <a:t>   {</a:t>
            </a:r>
          </a:p>
          <a:p>
            <a:pPr>
              <a:lnSpc>
                <a:spcPts val="2200"/>
              </a:lnSpc>
            </a:pPr>
            <a:r>
              <a:rPr lang="en-US" altLang="zh-CN" sz="2200" dirty="0" smtClean="0">
                <a:solidFill>
                  <a:srgbClr val="5C307D"/>
                </a:solidFill>
                <a:latin typeface="Times New Roman" panose="02020603050405020304" pitchFamily="18" charset="0"/>
                <a:cs typeface="Times New Roman" panose="02020603050405020304" pitchFamily="18" charset="0"/>
              </a:rPr>
              <a:t>        pre = p;  p </a:t>
            </a:r>
            <a:r>
              <a:rPr lang="en-US" altLang="zh-CN" sz="2200" dirty="0">
                <a:solidFill>
                  <a:srgbClr val="5C307D"/>
                </a:solidFill>
                <a:latin typeface="Times New Roman" panose="02020603050405020304" pitchFamily="18" charset="0"/>
                <a:cs typeface="Times New Roman" panose="02020603050405020304" pitchFamily="18" charset="0"/>
              </a:rPr>
              <a:t>= p-&gt;next</a:t>
            </a:r>
            <a:r>
              <a:rPr lang="en-US" altLang="zh-CN" sz="2200" dirty="0" smtClean="0">
                <a:solidFill>
                  <a:srgbClr val="5C307D"/>
                </a:solidFill>
                <a:latin typeface="Times New Roman" panose="02020603050405020304" pitchFamily="18" charset="0"/>
                <a:cs typeface="Times New Roman" panose="02020603050405020304" pitchFamily="18" charset="0"/>
              </a:rPr>
              <a:t>;</a:t>
            </a:r>
          </a:p>
          <a:p>
            <a:pPr>
              <a:lnSpc>
                <a:spcPts val="2200"/>
              </a:lnSpc>
            </a:pPr>
            <a:r>
              <a:rPr lang="en-US" altLang="zh-CN" sz="2200" dirty="0">
                <a:solidFill>
                  <a:srgbClr val="5C307D"/>
                </a:solidFill>
                <a:latin typeface="Times New Roman" panose="02020603050405020304" pitchFamily="18" charset="0"/>
                <a:cs typeface="Times New Roman" panose="02020603050405020304" pitchFamily="18" charset="0"/>
              </a:rPr>
              <a:t> </a:t>
            </a:r>
            <a:r>
              <a:rPr lang="en-US" altLang="zh-CN" sz="2200" dirty="0" smtClean="0">
                <a:solidFill>
                  <a:srgbClr val="5C307D"/>
                </a:solidFill>
                <a:latin typeface="Times New Roman" panose="02020603050405020304" pitchFamily="18" charset="0"/>
                <a:cs typeface="Times New Roman" panose="02020603050405020304" pitchFamily="18" charset="0"/>
              </a:rPr>
              <a:t>   }</a:t>
            </a:r>
          </a:p>
          <a:p>
            <a:pPr>
              <a:lnSpc>
                <a:spcPts val="2200"/>
              </a:lnSpc>
            </a:pPr>
            <a:r>
              <a:rPr lang="en-US" altLang="zh-CN" sz="2200" dirty="0">
                <a:solidFill>
                  <a:srgbClr val="285A32"/>
                </a:solidFill>
                <a:latin typeface="Times New Roman" panose="02020603050405020304" pitchFamily="18" charset="0"/>
                <a:cs typeface="Times New Roman" panose="02020603050405020304" pitchFamily="18" charset="0"/>
              </a:rPr>
              <a:t> </a:t>
            </a:r>
            <a:r>
              <a:rPr lang="en-US" altLang="zh-CN" sz="2200" dirty="0" smtClean="0">
                <a:solidFill>
                  <a:srgbClr val="285A32"/>
                </a:solidFill>
                <a:latin typeface="Times New Roman" panose="02020603050405020304" pitchFamily="18" charset="0"/>
                <a:cs typeface="Times New Roman" panose="02020603050405020304" pitchFamily="18" charset="0"/>
              </a:rPr>
              <a:t>   </a:t>
            </a:r>
            <a:r>
              <a:rPr lang="en-US" altLang="zh-CN" sz="2200" dirty="0" smtClean="0">
                <a:solidFill>
                  <a:srgbClr val="B42D2D"/>
                </a:solidFill>
                <a:latin typeface="Times New Roman" panose="02020603050405020304" pitchFamily="18" charset="0"/>
                <a:cs typeface="Times New Roman" panose="02020603050405020304" pitchFamily="18" charset="0"/>
              </a:rPr>
              <a:t>if (p != </a:t>
            </a:r>
            <a:r>
              <a:rPr lang="en-US" altLang="zh-CN" sz="2200" dirty="0" err="1" smtClean="0">
                <a:solidFill>
                  <a:srgbClr val="B42D2D"/>
                </a:solidFill>
                <a:latin typeface="Times New Roman" panose="02020603050405020304" pitchFamily="18" charset="0"/>
                <a:cs typeface="Times New Roman" panose="02020603050405020304" pitchFamily="18" charset="0"/>
              </a:rPr>
              <a:t>nullptr</a:t>
            </a:r>
            <a:r>
              <a:rPr lang="en-US" altLang="zh-CN" sz="2200" dirty="0" smtClean="0">
                <a:solidFill>
                  <a:srgbClr val="B42D2D"/>
                </a:solidFill>
                <a:latin typeface="Times New Roman" panose="02020603050405020304" pitchFamily="18" charset="0"/>
                <a:cs typeface="Times New Roman" panose="02020603050405020304" pitchFamily="18" charset="0"/>
              </a:rPr>
              <a:t>) {</a:t>
            </a:r>
          </a:p>
          <a:p>
            <a:pPr>
              <a:lnSpc>
                <a:spcPts val="22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smtClean="0">
                <a:solidFill>
                  <a:srgbClr val="B42D2D"/>
                </a:solidFill>
                <a:latin typeface="Times New Roman" panose="02020603050405020304" pitchFamily="18" charset="0"/>
                <a:cs typeface="Times New Roman" panose="02020603050405020304" pitchFamily="18" charset="0"/>
              </a:rPr>
              <a:t>       if (pre == </a:t>
            </a:r>
            <a:r>
              <a:rPr lang="en-US" altLang="zh-CN" sz="2200" dirty="0" err="1" smtClean="0">
                <a:solidFill>
                  <a:srgbClr val="B42D2D"/>
                </a:solidFill>
                <a:latin typeface="Times New Roman" panose="02020603050405020304" pitchFamily="18" charset="0"/>
                <a:cs typeface="Times New Roman" panose="02020603050405020304" pitchFamily="18" charset="0"/>
              </a:rPr>
              <a:t>nullptr</a:t>
            </a:r>
            <a:r>
              <a:rPr lang="en-US" altLang="zh-CN" sz="2200" dirty="0" smtClean="0">
                <a:solidFill>
                  <a:srgbClr val="B42D2D"/>
                </a:solidFill>
                <a:latin typeface="Times New Roman" panose="02020603050405020304" pitchFamily="18" charset="0"/>
                <a:cs typeface="Times New Roman" panose="02020603050405020304" pitchFamily="18" charset="0"/>
              </a:rPr>
              <a:t>) ht[j] = p-&gt;next;</a:t>
            </a:r>
          </a:p>
          <a:p>
            <a:pPr>
              <a:lnSpc>
                <a:spcPts val="22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smtClean="0">
                <a:solidFill>
                  <a:srgbClr val="B42D2D"/>
                </a:solidFill>
                <a:latin typeface="Times New Roman" panose="02020603050405020304" pitchFamily="18" charset="0"/>
                <a:cs typeface="Times New Roman" panose="02020603050405020304" pitchFamily="18" charset="0"/>
              </a:rPr>
              <a:t>       else pre-&gt;next = p-&gt;next;</a:t>
            </a:r>
          </a:p>
          <a:p>
            <a:pPr>
              <a:lnSpc>
                <a:spcPts val="2200"/>
              </a:lnSpc>
            </a:pPr>
            <a:r>
              <a:rPr lang="en-US" altLang="zh-CN" sz="2200" dirty="0" smtClean="0">
                <a:solidFill>
                  <a:srgbClr val="B42D2D"/>
                </a:solidFill>
                <a:latin typeface="Times New Roman" panose="02020603050405020304" pitchFamily="18" charset="0"/>
                <a:cs typeface="Times New Roman" panose="02020603050405020304" pitchFamily="18" charset="0"/>
              </a:rPr>
              <a:t>        </a:t>
            </a:r>
            <a:r>
              <a:rPr lang="en-US" altLang="zh-CN" sz="2200" dirty="0" smtClean="0">
                <a:solidFill>
                  <a:srgbClr val="404040"/>
                </a:solidFill>
                <a:latin typeface="Times New Roman" panose="02020603050405020304" pitchFamily="18" charset="0"/>
                <a:cs typeface="Times New Roman" panose="02020603050405020304" pitchFamily="18" charset="0"/>
              </a:rPr>
              <a:t>delete p;  return 1;</a:t>
            </a:r>
          </a:p>
          <a:p>
            <a:pPr>
              <a:lnSpc>
                <a:spcPts val="2200"/>
              </a:lnSpc>
            </a:pPr>
            <a:r>
              <a:rPr lang="en-US" altLang="zh-CN" sz="2200" dirty="0">
                <a:solidFill>
                  <a:srgbClr val="285A32"/>
                </a:solidFill>
                <a:latin typeface="Times New Roman" panose="02020603050405020304" pitchFamily="18" charset="0"/>
                <a:cs typeface="Times New Roman" panose="02020603050405020304" pitchFamily="18" charset="0"/>
              </a:rPr>
              <a:t> </a:t>
            </a:r>
            <a:r>
              <a:rPr lang="en-US" altLang="zh-CN" sz="2200" dirty="0" smtClean="0">
                <a:solidFill>
                  <a:srgbClr val="285A32"/>
                </a:solidFill>
                <a:latin typeface="Times New Roman" panose="02020603050405020304" pitchFamily="18" charset="0"/>
                <a:cs typeface="Times New Roman" panose="02020603050405020304" pitchFamily="18" charset="0"/>
              </a:rPr>
              <a:t>   } else </a:t>
            </a:r>
            <a:endParaRPr lang="zh-CN" altLang="zh-CN" sz="2200" dirty="0">
              <a:solidFill>
                <a:srgbClr val="285A32"/>
              </a:solidFill>
              <a:latin typeface="Times New Roman" panose="02020603050405020304" pitchFamily="18" charset="0"/>
              <a:cs typeface="Times New Roman" panose="02020603050405020304" pitchFamily="18" charset="0"/>
            </a:endParaRPr>
          </a:p>
          <a:p>
            <a:pPr>
              <a:lnSpc>
                <a:spcPts val="2200"/>
              </a:lnSpc>
            </a:pPr>
            <a:r>
              <a:rPr lang="en-US" altLang="zh-CN" sz="2200" dirty="0" smtClean="0">
                <a:solidFill>
                  <a:srgbClr val="285A32"/>
                </a:solidFill>
                <a:latin typeface="Times New Roman" panose="02020603050405020304" pitchFamily="18" charset="0"/>
                <a:cs typeface="Times New Roman" panose="02020603050405020304" pitchFamily="18" charset="0"/>
              </a:rPr>
              <a:t>        return 0;</a:t>
            </a:r>
            <a:endParaRPr lang="en-US" altLang="zh-CN" sz="2200" dirty="0">
              <a:solidFill>
                <a:srgbClr val="285A32"/>
              </a:solidFill>
              <a:latin typeface="Times New Roman" panose="02020603050405020304" pitchFamily="18" charset="0"/>
              <a:cs typeface="Times New Roman" panose="02020603050405020304" pitchFamily="18" charset="0"/>
            </a:endParaRPr>
          </a:p>
          <a:p>
            <a:pPr>
              <a:lnSpc>
                <a:spcPts val="2200"/>
              </a:lnSpc>
            </a:pPr>
            <a:r>
              <a:rPr lang="en-US" altLang="zh-CN" sz="2200" dirty="0" smtClean="0">
                <a:solidFill>
                  <a:srgbClr val="404040"/>
                </a:solidFill>
                <a:latin typeface="Times New Roman" panose="02020603050405020304" pitchFamily="18" charset="0"/>
                <a:cs typeface="Times New Roman" panose="02020603050405020304" pitchFamily="18" charset="0"/>
              </a:rPr>
              <a:t>}</a:t>
            </a:r>
            <a:endParaRPr lang="zh-CN" altLang="zh-CN" sz="2200" dirty="0">
              <a:solidFill>
                <a:srgbClr val="404040"/>
              </a:solidFill>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2331720" y="2590087"/>
            <a:ext cx="480018" cy="485697"/>
            <a:chOff x="2133600" y="1508361"/>
            <a:chExt cx="480018" cy="485697"/>
          </a:xfrm>
        </p:grpSpPr>
        <p:sp>
          <p:nvSpPr>
            <p:cNvPr id="97" name="Line 115"/>
            <p:cNvSpPr>
              <a:spLocks noChangeShapeType="1"/>
            </p:cNvSpPr>
            <p:nvPr/>
          </p:nvSpPr>
          <p:spPr bwMode="auto">
            <a:xfrm>
              <a:off x="2133600" y="1649888"/>
              <a:ext cx="112533" cy="34417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9" name="Text Box 113"/>
            <p:cNvSpPr txBox="1">
              <a:spLocks noChangeArrowheads="1"/>
            </p:cNvSpPr>
            <p:nvPr/>
          </p:nvSpPr>
          <p:spPr bwMode="auto">
            <a:xfrm>
              <a:off x="2159255" y="1508361"/>
              <a:ext cx="454363" cy="383383"/>
            </a:xfrm>
            <a:prstGeom prst="rect">
              <a:avLst/>
            </a:prstGeom>
            <a:noFill/>
            <a:ln w="28575">
              <a:noFill/>
              <a:miter lim="800000"/>
            </a:ln>
          </p:spPr>
          <p:txBody>
            <a:bodyPr lIns="72000" tIns="18000" rIns="0" bIns="0"/>
            <a:lstStyle/>
            <a:p>
              <a:pPr algn="just" eaLnBrk="0" hangingPunct="0"/>
              <a:r>
                <a:rPr lang="zh-CN" altLang="en-US" sz="2000" dirty="0">
                  <a:solidFill>
                    <a:schemeClr val="tx1"/>
                  </a:solidFill>
                  <a:latin typeface="Times New Roman" panose="02020603050405020304" pitchFamily="18" charset="0"/>
                  <a:ea typeface="宋体" panose="02010600030101010101" pitchFamily="2" charset="-122"/>
                </a:rPr>
                <a:t> </a:t>
              </a:r>
              <a:r>
                <a:rPr lang="en-US" altLang="zh-CN" sz="2000" dirty="0" smtClean="0">
                  <a:solidFill>
                    <a:schemeClr val="tx1"/>
                  </a:solidFill>
                  <a:latin typeface="Times New Roman" panose="02020603050405020304" pitchFamily="18" charset="0"/>
                  <a:ea typeface="宋体" panose="02010600030101010101" pitchFamily="2" charset="-122"/>
                </a:rPr>
                <a:t>p</a:t>
              </a:r>
              <a:endParaRPr lang="en-US" altLang="zh-CN" sz="2000" dirty="0">
                <a:solidFill>
                  <a:schemeClr val="tx1"/>
                </a:solidFill>
                <a:latin typeface="Times New Roman" panose="02020603050405020304" pitchFamily="18" charset="0"/>
                <a:ea typeface="宋体" panose="02010600030101010101" pitchFamily="2" charset="-122"/>
              </a:endParaRPr>
            </a:p>
          </p:txBody>
        </p:sp>
      </p:grpSp>
      <p:sp>
        <p:nvSpPr>
          <p:cNvPr id="94" name="Text Box 2"/>
          <p:cNvSpPr txBox="1">
            <a:spLocks noChangeArrowheads="1"/>
          </p:cNvSpPr>
          <p:nvPr/>
        </p:nvSpPr>
        <p:spPr bwMode="auto">
          <a:xfrm>
            <a:off x="760995" y="1105650"/>
            <a:ext cx="10843499" cy="54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ts val="3500"/>
              </a:lnSpc>
            </a:pPr>
            <a:r>
              <a:rPr lang="en-US" altLang="zh-CN" sz="2400" i="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mod 11，</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用链表法</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处理</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冲突构造开散列表，删除元素 </a:t>
            </a:r>
            <a:r>
              <a:rPr lang="en-US" altLang="zh-CN"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47</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334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ldLvl="0" animBg="1"/>
      <p:bldP spid="9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032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70" y="61588"/>
            <a:ext cx="41453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smtClean="0">
                <a:solidFill>
                  <a:srgbClr val="404040"/>
                </a:solidFill>
                <a:latin typeface="黑体" panose="02010609060101010101" pitchFamily="49" charset="-122"/>
                <a:ea typeface="黑体" panose="02010609060101010101" pitchFamily="49" charset="-122"/>
              </a:rPr>
              <a:t>闭散列表的删除操作 </a:t>
            </a:r>
            <a:endParaRPr lang="zh-CN" altLang="en-US" sz="3200" b="1" dirty="0">
              <a:solidFill>
                <a:srgbClr val="404040"/>
              </a:solidFill>
              <a:latin typeface="黑体" panose="02010609060101010101" pitchFamily="49" charset="-122"/>
              <a:ea typeface="黑体" panose="02010609060101010101" pitchFamily="49" charset="-122"/>
            </a:endParaRPr>
          </a:p>
        </p:txBody>
      </p:sp>
      <p:sp>
        <p:nvSpPr>
          <p:cNvPr id="25" name="Text Box 2"/>
          <p:cNvSpPr txBox="1">
            <a:spLocks noChangeArrowheads="1"/>
          </p:cNvSpPr>
          <p:nvPr/>
        </p:nvSpPr>
        <p:spPr bwMode="auto">
          <a:xfrm>
            <a:off x="758736" y="1187739"/>
            <a:ext cx="10843499" cy="54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ts val="3500"/>
              </a:lnSpc>
            </a:pPr>
            <a:r>
              <a:rPr lang="en-US" altLang="zh-CN" sz="2400" i="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mod 11，</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用线性探测法</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处理</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冲突构造闭散列表，删除元素 </a:t>
            </a:r>
            <a:r>
              <a:rPr lang="en-US" altLang="zh-CN"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47</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1011586" y="1843088"/>
            <a:ext cx="7543800" cy="1471613"/>
            <a:chOff x="1011586" y="2056448"/>
            <a:chExt cx="7543800" cy="1471613"/>
          </a:xfrm>
        </p:grpSpPr>
        <p:sp>
          <p:nvSpPr>
            <p:cNvPr id="6" name="Text Box 16"/>
            <p:cNvSpPr txBox="1">
              <a:spLocks noChangeArrowheads="1"/>
            </p:cNvSpPr>
            <p:nvPr/>
          </p:nvSpPr>
          <p:spPr bwMode="auto">
            <a:xfrm>
              <a:off x="3221386" y="2602548"/>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404040"/>
                  </a:solidFill>
                  <a:latin typeface="Times New Roman" panose="02020603050405020304" pitchFamily="18" charset="0"/>
                  <a:ea typeface="宋体" panose="02010600030101010101" pitchFamily="2" charset="-122"/>
                </a:rPr>
                <a:t>47</a:t>
              </a:r>
            </a:p>
          </p:txBody>
        </p:sp>
        <p:sp>
          <p:nvSpPr>
            <p:cNvPr id="7" name="Text Box 17"/>
            <p:cNvSpPr txBox="1">
              <a:spLocks noChangeArrowheads="1"/>
            </p:cNvSpPr>
            <p:nvPr/>
          </p:nvSpPr>
          <p:spPr bwMode="auto">
            <a:xfrm>
              <a:off x="6053486" y="2577148"/>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404040"/>
                  </a:solidFill>
                  <a:latin typeface="Times New Roman" panose="02020603050405020304" pitchFamily="18" charset="0"/>
                  <a:ea typeface="宋体" panose="02010600030101010101" pitchFamily="2" charset="-122"/>
                </a:rPr>
                <a:t>7</a:t>
              </a:r>
            </a:p>
          </p:txBody>
        </p:sp>
        <p:sp>
          <p:nvSpPr>
            <p:cNvPr id="8" name="Text Box 18"/>
            <p:cNvSpPr txBox="1">
              <a:spLocks noChangeArrowheads="1"/>
            </p:cNvSpPr>
            <p:nvPr/>
          </p:nvSpPr>
          <p:spPr bwMode="auto">
            <a:xfrm>
              <a:off x="5951886" y="3101023"/>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404040"/>
                  </a:solidFill>
                  <a:latin typeface="Times New Roman" panose="02020603050405020304" pitchFamily="18" charset="0"/>
                  <a:ea typeface="宋体" panose="02010600030101010101" pitchFamily="2" charset="-122"/>
                </a:rPr>
                <a:t>29</a:t>
              </a:r>
            </a:p>
          </p:txBody>
        </p:sp>
        <p:sp>
          <p:nvSpPr>
            <p:cNvPr id="9" name="Text Box 19"/>
            <p:cNvSpPr txBox="1">
              <a:spLocks noChangeArrowheads="1"/>
            </p:cNvSpPr>
            <p:nvPr/>
          </p:nvSpPr>
          <p:spPr bwMode="auto">
            <a:xfrm>
              <a:off x="1189386" y="2577148"/>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404040"/>
                  </a:solidFill>
                  <a:latin typeface="Times New Roman" panose="02020603050405020304" pitchFamily="18" charset="0"/>
                  <a:ea typeface="宋体" panose="02010600030101010101" pitchFamily="2" charset="-122"/>
                </a:rPr>
                <a:t>11</a:t>
              </a:r>
            </a:p>
          </p:txBody>
        </p:sp>
        <p:sp>
          <p:nvSpPr>
            <p:cNvPr id="10" name="Text Box 20"/>
            <p:cNvSpPr txBox="1">
              <a:spLocks noChangeArrowheads="1"/>
            </p:cNvSpPr>
            <p:nvPr/>
          </p:nvSpPr>
          <p:spPr bwMode="auto">
            <a:xfrm>
              <a:off x="4605686" y="2589848"/>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404040"/>
                  </a:solidFill>
                  <a:latin typeface="Times New Roman" panose="02020603050405020304" pitchFamily="18" charset="0"/>
                  <a:ea typeface="宋体" panose="02010600030101010101" pitchFamily="2" charset="-122"/>
                </a:rPr>
                <a:t>16</a:t>
              </a:r>
            </a:p>
          </p:txBody>
        </p:sp>
        <p:sp>
          <p:nvSpPr>
            <p:cNvPr id="11" name="Text Box 21"/>
            <p:cNvSpPr txBox="1">
              <a:spLocks noChangeArrowheads="1"/>
            </p:cNvSpPr>
            <p:nvPr/>
          </p:nvSpPr>
          <p:spPr bwMode="auto">
            <a:xfrm>
              <a:off x="3915124" y="2597786"/>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404040"/>
                  </a:solidFill>
                  <a:latin typeface="Times New Roman" panose="02020603050405020304" pitchFamily="18" charset="0"/>
                  <a:ea typeface="宋体" panose="02010600030101010101" pitchFamily="2" charset="-122"/>
                </a:rPr>
                <a:t>92</a:t>
              </a:r>
            </a:p>
          </p:txBody>
        </p:sp>
        <p:sp>
          <p:nvSpPr>
            <p:cNvPr id="12" name="Text Box 22"/>
            <p:cNvSpPr txBox="1">
              <a:spLocks noChangeArrowheads="1"/>
            </p:cNvSpPr>
            <p:nvPr/>
          </p:nvSpPr>
          <p:spPr bwMode="auto">
            <a:xfrm>
              <a:off x="6659911" y="2597786"/>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B42D2D"/>
                  </a:solidFill>
                  <a:latin typeface="Times New Roman" panose="02020603050405020304" pitchFamily="18" charset="0"/>
                  <a:ea typeface="宋体" panose="02010600030101010101" pitchFamily="2" charset="-122"/>
                </a:rPr>
                <a:t>29</a:t>
              </a:r>
            </a:p>
          </p:txBody>
        </p:sp>
        <p:sp>
          <p:nvSpPr>
            <p:cNvPr id="13" name="Text Box 23"/>
            <p:cNvSpPr txBox="1">
              <a:spLocks noChangeArrowheads="1"/>
            </p:cNvSpPr>
            <p:nvPr/>
          </p:nvSpPr>
          <p:spPr bwMode="auto">
            <a:xfrm>
              <a:off x="1151286" y="3101023"/>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404040"/>
                  </a:solidFill>
                  <a:latin typeface="Times New Roman" panose="02020603050405020304" pitchFamily="18" charset="0"/>
                  <a:ea typeface="宋体" panose="02010600030101010101" pitchFamily="2" charset="-122"/>
                </a:rPr>
                <a:t>22</a:t>
              </a:r>
            </a:p>
          </p:txBody>
        </p:sp>
        <p:sp>
          <p:nvSpPr>
            <p:cNvPr id="14" name="Text Box 24"/>
            <p:cNvSpPr txBox="1">
              <a:spLocks noChangeArrowheads="1"/>
            </p:cNvSpPr>
            <p:nvPr/>
          </p:nvSpPr>
          <p:spPr bwMode="auto">
            <a:xfrm>
              <a:off x="1837086" y="2577148"/>
              <a:ext cx="457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B42D2D"/>
                  </a:solidFill>
                  <a:latin typeface="Times New Roman" panose="02020603050405020304" pitchFamily="18" charset="0"/>
                  <a:ea typeface="宋体" panose="02010600030101010101" pitchFamily="2" charset="-122"/>
                </a:rPr>
                <a:t>22</a:t>
              </a:r>
            </a:p>
          </p:txBody>
        </p:sp>
        <p:sp>
          <p:nvSpPr>
            <p:cNvPr id="15" name="Text Box 25"/>
            <p:cNvSpPr txBox="1">
              <a:spLocks noChangeArrowheads="1"/>
            </p:cNvSpPr>
            <p:nvPr/>
          </p:nvSpPr>
          <p:spPr bwMode="auto">
            <a:xfrm>
              <a:off x="6713886" y="3101023"/>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404040"/>
                  </a:solidFill>
                  <a:latin typeface="Times New Roman" panose="02020603050405020304" pitchFamily="18" charset="0"/>
                  <a:ea typeface="宋体" panose="02010600030101010101" pitchFamily="2" charset="-122"/>
                </a:rPr>
                <a:t>8</a:t>
              </a:r>
            </a:p>
          </p:txBody>
        </p:sp>
        <p:sp>
          <p:nvSpPr>
            <p:cNvPr id="16" name="Text Box 28"/>
            <p:cNvSpPr txBox="1">
              <a:spLocks noChangeArrowheads="1"/>
            </p:cNvSpPr>
            <p:nvPr/>
          </p:nvSpPr>
          <p:spPr bwMode="auto">
            <a:xfrm>
              <a:off x="7399686" y="2577148"/>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B42D2D"/>
                  </a:solidFill>
                  <a:latin typeface="Times New Roman" panose="02020603050405020304" pitchFamily="18" charset="0"/>
                  <a:ea typeface="宋体" panose="02010600030101010101" pitchFamily="2" charset="-122"/>
                </a:rPr>
                <a:t>8</a:t>
              </a:r>
            </a:p>
          </p:txBody>
        </p:sp>
        <p:sp>
          <p:nvSpPr>
            <p:cNvPr id="17" name="Text Box 29"/>
            <p:cNvSpPr txBox="1">
              <a:spLocks noChangeArrowheads="1"/>
            </p:cNvSpPr>
            <p:nvPr/>
          </p:nvSpPr>
          <p:spPr bwMode="auto">
            <a:xfrm>
              <a:off x="3284886" y="3070543"/>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dirty="0">
                  <a:solidFill>
                    <a:srgbClr val="404040"/>
                  </a:solidFill>
                  <a:latin typeface="Times New Roman" panose="02020603050405020304" pitchFamily="18" charset="0"/>
                  <a:ea typeface="宋体" panose="02010600030101010101" pitchFamily="2" charset="-122"/>
                </a:rPr>
                <a:t>3</a:t>
              </a:r>
            </a:p>
          </p:txBody>
        </p:sp>
        <p:sp>
          <p:nvSpPr>
            <p:cNvPr id="18" name="Text Box 30"/>
            <p:cNvSpPr txBox="1">
              <a:spLocks noChangeArrowheads="1"/>
            </p:cNvSpPr>
            <p:nvPr/>
          </p:nvSpPr>
          <p:spPr bwMode="auto">
            <a:xfrm>
              <a:off x="3970686" y="3099436"/>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B42D2D"/>
                  </a:solidFill>
                  <a:latin typeface="Times New Roman" panose="02020603050405020304" pitchFamily="18" charset="0"/>
                  <a:ea typeface="宋体" panose="02010600030101010101" pitchFamily="2" charset="-122"/>
                </a:rPr>
                <a:t>3</a:t>
              </a:r>
            </a:p>
          </p:txBody>
        </p:sp>
        <p:sp>
          <p:nvSpPr>
            <p:cNvPr id="19" name="Text Box 31"/>
            <p:cNvSpPr txBox="1">
              <a:spLocks noChangeArrowheads="1"/>
            </p:cNvSpPr>
            <p:nvPr/>
          </p:nvSpPr>
          <p:spPr bwMode="auto">
            <a:xfrm>
              <a:off x="4691411" y="3092768"/>
              <a:ext cx="22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dirty="0">
                  <a:solidFill>
                    <a:srgbClr val="B42D2D"/>
                  </a:solidFill>
                  <a:latin typeface="Times New Roman" panose="02020603050405020304" pitchFamily="18" charset="0"/>
                  <a:ea typeface="宋体" panose="02010600030101010101" pitchFamily="2" charset="-122"/>
                </a:rPr>
                <a:t>3</a:t>
              </a:r>
            </a:p>
          </p:txBody>
        </p:sp>
        <p:sp>
          <p:nvSpPr>
            <p:cNvPr id="20" name="Text Box 32"/>
            <p:cNvSpPr txBox="1">
              <a:spLocks noChangeArrowheads="1"/>
            </p:cNvSpPr>
            <p:nvPr/>
          </p:nvSpPr>
          <p:spPr bwMode="auto">
            <a:xfrm>
              <a:off x="5342286" y="2591436"/>
              <a:ext cx="228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sz="2800">
                  <a:solidFill>
                    <a:srgbClr val="B42D2D"/>
                  </a:solidFill>
                  <a:latin typeface="Times New Roman" panose="02020603050405020304" pitchFamily="18" charset="0"/>
                  <a:ea typeface="宋体" panose="02010600030101010101" pitchFamily="2" charset="-122"/>
                </a:rPr>
                <a:t>3</a:t>
              </a:r>
            </a:p>
          </p:txBody>
        </p:sp>
        <p:grpSp>
          <p:nvGrpSpPr>
            <p:cNvPr id="21" name="组合 20"/>
            <p:cNvGrpSpPr/>
            <p:nvPr/>
          </p:nvGrpSpPr>
          <p:grpSpPr>
            <a:xfrm>
              <a:off x="1011586" y="2056448"/>
              <a:ext cx="7543800" cy="969558"/>
              <a:chOff x="1483518" y="3976688"/>
              <a:chExt cx="7543800" cy="969558"/>
            </a:xfrm>
          </p:grpSpPr>
          <p:sp>
            <p:nvSpPr>
              <p:cNvPr id="22" name="Text Box 5"/>
              <p:cNvSpPr txBox="1">
                <a:spLocks noChangeArrowheads="1"/>
              </p:cNvSpPr>
              <p:nvPr/>
            </p:nvSpPr>
            <p:spPr bwMode="auto">
              <a:xfrm>
                <a:off x="14835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3" name="Text Box 6"/>
              <p:cNvSpPr txBox="1">
                <a:spLocks noChangeArrowheads="1"/>
              </p:cNvSpPr>
              <p:nvPr/>
            </p:nvSpPr>
            <p:spPr bwMode="auto">
              <a:xfrm>
                <a:off x="21693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4" name="Text Box 7"/>
              <p:cNvSpPr txBox="1">
                <a:spLocks noChangeArrowheads="1"/>
              </p:cNvSpPr>
              <p:nvPr/>
            </p:nvSpPr>
            <p:spPr bwMode="auto">
              <a:xfrm>
                <a:off x="28551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6" name="Text Box 8"/>
              <p:cNvSpPr txBox="1">
                <a:spLocks noChangeArrowheads="1"/>
              </p:cNvSpPr>
              <p:nvPr/>
            </p:nvSpPr>
            <p:spPr bwMode="auto">
              <a:xfrm>
                <a:off x="35409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7" name="Text Box 9"/>
              <p:cNvSpPr txBox="1">
                <a:spLocks noChangeArrowheads="1"/>
              </p:cNvSpPr>
              <p:nvPr/>
            </p:nvSpPr>
            <p:spPr bwMode="auto">
              <a:xfrm>
                <a:off x="42267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8" name="Text Box 10"/>
              <p:cNvSpPr txBox="1">
                <a:spLocks noChangeArrowheads="1"/>
              </p:cNvSpPr>
              <p:nvPr/>
            </p:nvSpPr>
            <p:spPr bwMode="auto">
              <a:xfrm>
                <a:off x="49125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9" name="Text Box 11"/>
              <p:cNvSpPr txBox="1">
                <a:spLocks noChangeArrowheads="1"/>
              </p:cNvSpPr>
              <p:nvPr/>
            </p:nvSpPr>
            <p:spPr bwMode="auto">
              <a:xfrm>
                <a:off x="55983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30" name="Text Box 12"/>
              <p:cNvSpPr txBox="1">
                <a:spLocks noChangeArrowheads="1"/>
              </p:cNvSpPr>
              <p:nvPr/>
            </p:nvSpPr>
            <p:spPr bwMode="auto">
              <a:xfrm>
                <a:off x="62841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31" name="Text Box 13"/>
              <p:cNvSpPr txBox="1">
                <a:spLocks noChangeArrowheads="1"/>
              </p:cNvSpPr>
              <p:nvPr/>
            </p:nvSpPr>
            <p:spPr bwMode="auto">
              <a:xfrm>
                <a:off x="69699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32" name="Text Box 14"/>
              <p:cNvSpPr txBox="1">
                <a:spLocks noChangeArrowheads="1"/>
              </p:cNvSpPr>
              <p:nvPr/>
            </p:nvSpPr>
            <p:spPr bwMode="auto">
              <a:xfrm>
                <a:off x="7655718" y="448468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33" name="Text Box 15"/>
              <p:cNvSpPr txBox="1">
                <a:spLocks noChangeArrowheads="1"/>
              </p:cNvSpPr>
              <p:nvPr/>
            </p:nvSpPr>
            <p:spPr bwMode="auto">
              <a:xfrm>
                <a:off x="1483518" y="3976688"/>
                <a:ext cx="7493000" cy="42703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eaLnBrk="0" hangingPunct="0">
                  <a:spcBef>
                    <a:spcPct val="50000"/>
                  </a:spcBef>
                </a:pPr>
                <a:r>
                  <a:rPr lang="zh-CN" altLang="en-US" sz="2800" dirty="0">
                    <a:solidFill>
                      <a:schemeClr val="tx1"/>
                    </a:solidFill>
                    <a:latin typeface="Times New Roman" panose="02020603050405020304" pitchFamily="18" charset="0"/>
                    <a:ea typeface="宋体" panose="02010600030101010101" pitchFamily="2" charset="-122"/>
                  </a:rPr>
                  <a:t>  0     1      2      3      4      5     6      7     8      9     </a:t>
                </a:r>
                <a:r>
                  <a:rPr lang="en-US" altLang="zh-CN" sz="2800" dirty="0">
                    <a:solidFill>
                      <a:schemeClr val="tx1"/>
                    </a:solidFill>
                    <a:latin typeface="Times New Roman" panose="02020603050405020304" pitchFamily="18" charset="0"/>
                    <a:ea typeface="宋体" panose="02010600030101010101" pitchFamily="2" charset="-122"/>
                  </a:rPr>
                  <a:t>10</a:t>
                </a:r>
              </a:p>
            </p:txBody>
          </p:sp>
          <p:sp>
            <p:nvSpPr>
              <p:cNvPr id="34" name="Text Box 14"/>
              <p:cNvSpPr txBox="1">
                <a:spLocks noChangeArrowheads="1"/>
              </p:cNvSpPr>
              <p:nvPr/>
            </p:nvSpPr>
            <p:spPr bwMode="auto">
              <a:xfrm>
                <a:off x="8341518" y="4482148"/>
                <a:ext cx="685800" cy="461558"/>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CN" altLang="en-US" sz="2400">
                  <a:solidFill>
                    <a:schemeClr val="tx1"/>
                  </a:solidFill>
                  <a:latin typeface="Times New Roman" panose="02020603050405020304" pitchFamily="18" charset="0"/>
                  <a:ea typeface="宋体" panose="02010600030101010101" pitchFamily="2" charset="-122"/>
                </a:endParaRPr>
              </a:p>
            </p:txBody>
          </p:sp>
        </p:grpSp>
      </p:grpSp>
      <p:cxnSp>
        <p:nvCxnSpPr>
          <p:cNvPr id="4" name="直接连接符 3"/>
          <p:cNvCxnSpPr/>
          <p:nvPr/>
        </p:nvCxnSpPr>
        <p:spPr>
          <a:xfrm>
            <a:off x="3190909" y="2511108"/>
            <a:ext cx="360000" cy="216000"/>
          </a:xfrm>
          <a:prstGeom prst="line">
            <a:avLst/>
          </a:prstGeom>
          <a:ln w="28575">
            <a:solidFill>
              <a:srgbClr val="B42D2D"/>
            </a:solidFill>
          </a:ln>
        </p:spPr>
        <p:style>
          <a:lnRef idx="1">
            <a:schemeClr val="accent1"/>
          </a:lnRef>
          <a:fillRef idx="0">
            <a:schemeClr val="accent1"/>
          </a:fillRef>
          <a:effectRef idx="0">
            <a:schemeClr val="accent1"/>
          </a:effectRef>
          <a:fontRef idx="minor">
            <a:schemeClr val="tx1"/>
          </a:fontRef>
        </p:style>
      </p:cxnSp>
      <p:sp>
        <p:nvSpPr>
          <p:cNvPr id="40" name="Text Box 2"/>
          <p:cNvSpPr txBox="1">
            <a:spLocks noChangeArrowheads="1"/>
          </p:cNvSpPr>
          <p:nvPr/>
        </p:nvSpPr>
        <p:spPr bwMode="auto">
          <a:xfrm>
            <a:off x="901256" y="3577116"/>
            <a:ext cx="1278067" cy="54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ts val="3500"/>
              </a:lnSpc>
            </a:pP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删除 </a:t>
            </a:r>
            <a:r>
              <a:rPr lang="en-US" altLang="zh-CN"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47</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2154586" y="3577116"/>
            <a:ext cx="2862581" cy="541174"/>
            <a:chOff x="3449986" y="3881916"/>
            <a:chExt cx="2862581" cy="541174"/>
          </a:xfrm>
        </p:grpSpPr>
        <p:sp>
          <p:nvSpPr>
            <p:cNvPr id="41" name="右箭头 40"/>
            <p:cNvSpPr/>
            <p:nvPr/>
          </p:nvSpPr>
          <p:spPr>
            <a:xfrm>
              <a:off x="3449986" y="4005743"/>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 Box 2"/>
            <p:cNvSpPr txBox="1">
              <a:spLocks noChangeArrowheads="1"/>
            </p:cNvSpPr>
            <p:nvPr/>
          </p:nvSpPr>
          <p:spPr bwMode="auto">
            <a:xfrm>
              <a:off x="4174205" y="3881916"/>
              <a:ext cx="2138362" cy="54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ts val="3500"/>
                </a:lnSpc>
              </a:pP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断开探测序列</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5" name="组合 34"/>
          <p:cNvGrpSpPr/>
          <p:nvPr/>
        </p:nvGrpSpPr>
        <p:grpSpPr>
          <a:xfrm>
            <a:off x="5076166" y="3577116"/>
            <a:ext cx="5012714" cy="541174"/>
            <a:chOff x="6371566" y="3881916"/>
            <a:chExt cx="5012714" cy="541174"/>
          </a:xfrm>
        </p:grpSpPr>
        <p:sp>
          <p:nvSpPr>
            <p:cNvPr id="39" name="Text Box 2"/>
            <p:cNvSpPr txBox="1">
              <a:spLocks noChangeArrowheads="1"/>
            </p:cNvSpPr>
            <p:nvPr/>
          </p:nvSpPr>
          <p:spPr bwMode="auto">
            <a:xfrm>
              <a:off x="7128572" y="3881916"/>
              <a:ext cx="4255708" cy="54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ts val="3500"/>
                </a:lnSpc>
              </a:pP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查找元素 </a:t>
              </a:r>
              <a:r>
                <a:rPr lang="en-US" altLang="zh-CN"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时会得到失败信息</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右箭头 42"/>
            <p:cNvSpPr/>
            <p:nvPr/>
          </p:nvSpPr>
          <p:spPr>
            <a:xfrm>
              <a:off x="6371566" y="4005743"/>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 Box 2"/>
          <p:cNvSpPr txBox="1">
            <a:spLocks noChangeArrowheads="1"/>
          </p:cNvSpPr>
          <p:nvPr/>
        </p:nvSpPr>
        <p:spPr bwMode="auto">
          <a:xfrm>
            <a:off x="1099769" y="4384836"/>
            <a:ext cx="9540000" cy="541174"/>
          </a:xfrm>
          <a:prstGeom prst="rect">
            <a:avLst/>
          </a:prstGeom>
          <a:noFill/>
          <a:ln w="28575">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p>
            <a:pPr algn="ctr"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做删除</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标记，表示该位置有元素被删除，查找时遇到标记要继续进行</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6" name="组合 35"/>
          <p:cNvGrpSpPr/>
          <p:nvPr/>
        </p:nvGrpSpPr>
        <p:grpSpPr>
          <a:xfrm>
            <a:off x="2875209" y="5015021"/>
            <a:ext cx="5940000" cy="1089641"/>
            <a:chOff x="2875206" y="4893098"/>
            <a:chExt cx="5940000" cy="1089641"/>
          </a:xfrm>
        </p:grpSpPr>
        <p:sp>
          <p:nvSpPr>
            <p:cNvPr id="45" name="右箭头 44"/>
            <p:cNvSpPr/>
            <p:nvPr/>
          </p:nvSpPr>
          <p:spPr>
            <a:xfrm rot="5400000">
              <a:off x="5608666" y="4965098"/>
              <a:ext cx="468000" cy="324000"/>
            </a:xfrm>
            <a:prstGeom prst="rightArrow">
              <a:avLst/>
            </a:prstGeom>
            <a:noFill/>
            <a:ln w="28575">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 Box 2"/>
            <p:cNvSpPr txBox="1">
              <a:spLocks noChangeArrowheads="1"/>
            </p:cNvSpPr>
            <p:nvPr/>
          </p:nvSpPr>
          <p:spPr bwMode="auto">
            <a:xfrm>
              <a:off x="2875206" y="5441565"/>
              <a:ext cx="5940000" cy="541174"/>
            </a:xfrm>
            <a:prstGeom prst="rect">
              <a:avLst/>
            </a:prstGeom>
            <a:noFill/>
            <a:ln w="28575">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p>
              <a:pPr algn="ctr" eaLnBrk="0" hangingPunct="0">
                <a:lnSpc>
                  <a:spcPts val="3500"/>
                </a:lnSpc>
              </a:pP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修改查找、</a:t>
              </a:r>
              <a:r>
                <a:rPr lang="zh-CN" altLang="en-US" sz="240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插入</a:t>
              </a:r>
              <a:r>
                <a:rPr lang="zh-CN" altLang="en-US" sz="240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算法</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6864120" y="3244680"/>
              <a:ext cx="360" cy="360"/>
            </p14:xfrm>
          </p:contentPart>
        </mc:Choice>
        <mc:Fallback xmlns="">
          <p:pic>
            <p:nvPicPr>
              <p:cNvPr id="3" name="墨迹 2"/>
              <p:cNvPicPr/>
              <p:nvPr/>
            </p:nvPicPr>
            <p:blipFill>
              <a:blip r:embed="rId3"/>
              <a:stretch>
                <a:fillRect/>
              </a:stretch>
            </p:blipFill>
            <p:spPr>
              <a:xfrm>
                <a:off x="6854760" y="3235320"/>
                <a:ext cx="19080" cy="19080"/>
              </a:xfrm>
              <a:prstGeom prst="rect">
                <a:avLst/>
              </a:prstGeom>
            </p:spPr>
          </p:pic>
        </mc:Fallback>
      </mc:AlternateContent>
    </p:spTree>
    <p:extLst>
      <p:ext uri="{BB962C8B-B14F-4D97-AF65-F5344CB8AC3E}">
        <p14:creationId xmlns:p14="http://schemas.microsoft.com/office/powerpoint/2010/main" val="88442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0" grpId="0"/>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1" y="635003"/>
            <a:ext cx="9753600" cy="2143125"/>
          </a:xfrm>
          <a:prstGeom prst="rect">
            <a:avLst/>
          </a:prstGeom>
          <a:noFill/>
        </p:spPr>
        <p:txBody>
          <a:bodyPr wrap="square" rtlCol="0" anchor="ctr" anchorCtr="0">
            <a:noAutofit/>
          </a:bodyPr>
          <a:lstStyle/>
          <a:p>
            <a:pPr lvl="0" algn="l">
              <a:buNone/>
            </a:pPr>
            <a:r>
              <a:rPr lang="en-US" altLang="zh-CN" sz="2600" dirty="0" smtClean="0">
                <a:solidFill>
                  <a:srgbClr val="000000"/>
                </a:solidFill>
                <a:latin typeface="微软雅黑" panose="020B0503020204020204" pitchFamily="34" charset="-122"/>
                <a:ea typeface="微软雅黑" panose="020B0503020204020204" pitchFamily="34" charset="-122"/>
              </a:rPr>
              <a:t>3</a:t>
            </a:r>
            <a:r>
              <a:rPr lang="zh-CN" altLang="en-US" sz="2600" dirty="0" smtClean="0">
                <a:solidFill>
                  <a:srgbClr val="000000"/>
                </a:solidFill>
                <a:latin typeface="微软雅黑" panose="020B0503020204020204" pitchFamily="34" charset="-122"/>
                <a:ea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rPr>
              <a:t>散列技术的查找效率主要取决于散列函数和处理冲突的方法。</a:t>
            </a:r>
          </a:p>
        </p:txBody>
      </p:sp>
      <p:sp>
        <p:nvSpPr>
          <p:cNvPr id="6" name="文本框 5"/>
          <p:cNvSpPr txBox="1"/>
          <p:nvPr>
            <p:custDataLst>
              <p:tags r:id="rId3"/>
            </p:custDataLst>
          </p:nvPr>
        </p:nvSpPr>
        <p:spPr>
          <a:xfrm>
            <a:off x="2438403" y="2785748"/>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7" name="文本框 6"/>
          <p:cNvSpPr txBox="1"/>
          <p:nvPr>
            <p:custDataLst>
              <p:tags r:id="rId4"/>
            </p:custDataLst>
          </p:nvPr>
        </p:nvSpPr>
        <p:spPr>
          <a:xfrm>
            <a:off x="2438403"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10" name="椭圆 9"/>
          <p:cNvSpPr>
            <a:spLocks noChangeAspect="1"/>
          </p:cNvSpPr>
          <p:nvPr>
            <p:custDataLst>
              <p:tags r:id="rId5"/>
            </p:custDataLst>
          </p:nvPr>
        </p:nvSpPr>
        <p:spPr>
          <a:xfrm>
            <a:off x="1571625" y="28498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11" name="椭圆 10"/>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4" name="圆角矩形 13"/>
          <p:cNvSpPr/>
          <p:nvPr>
            <p:custDataLst>
              <p:tags r:id="rId7"/>
            </p:custDataLst>
          </p:nvPr>
        </p:nvSpPr>
        <p:spPr>
          <a:xfrm>
            <a:off x="8915403"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mc:AlternateContent xmlns:mc="http://schemas.openxmlformats.org/markup-compatibility/2006" xmlns:p14="http://schemas.microsoft.com/office/powerpoint/2010/main">
        <mc:Choice Requires="p14">
          <p:contentPart p14:bwMode="auto" r:id="rId15">
            <p14:nvContentPartPr>
              <p14:cNvPr id="2" name="墨迹 1"/>
              <p14:cNvContentPartPr/>
              <p14:nvPr/>
            </p14:nvContentPartPr>
            <p14:xfrm>
              <a:off x="6483240" y="3359160"/>
              <a:ext cx="360" cy="360"/>
            </p14:xfrm>
          </p:contentPart>
        </mc:Choice>
        <mc:Fallback xmlns="">
          <p:pic>
            <p:nvPicPr>
              <p:cNvPr id="2" name="墨迹 1"/>
              <p:cNvPicPr/>
              <p:nvPr/>
            </p:nvPicPr>
            <p:blipFill>
              <a:blip r:embed="rId17"/>
              <a:stretch>
                <a:fillRect/>
              </a:stretch>
            </p:blipFill>
            <p:spPr>
              <a:xfrm>
                <a:off x="6473880" y="3349800"/>
                <a:ext cx="19080" cy="19080"/>
              </a:xfrm>
              <a:prstGeom prst="rect">
                <a:avLst/>
              </a:prstGeom>
            </p:spPr>
          </p:pic>
        </mc:Fallback>
      </mc:AlternateContent>
      <p:grpSp>
        <p:nvGrpSpPr>
          <p:cNvPr id="19" name="组合 18"/>
          <p:cNvGrpSpPr/>
          <p:nvPr>
            <p:custDataLst>
              <p:tags r:id="rId8"/>
            </p:custDataLst>
          </p:nvPr>
        </p:nvGrpSpPr>
        <p:grpSpPr>
          <a:xfrm>
            <a:off x="3" y="0"/>
            <a:ext cx="12192000" cy="635000"/>
            <a:chOff x="0" y="0"/>
            <a:chExt cx="19200" cy="1000"/>
          </a:xfrm>
        </p:grpSpPr>
        <p:sp>
          <p:nvSpPr>
            <p:cNvPr id="15"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8"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4" name="图片 3" descr="tmpC90"/>
          <p:cNvPicPr>
            <a:picLocks noChangeAspect="1"/>
          </p:cNvPicPr>
          <p:nvPr>
            <p:custDataLst>
              <p:tags r:id="rId9"/>
            </p:custDataLst>
          </p:nvPr>
        </p:nvPicPr>
        <p:blipFill>
          <a:blip r:embed="rId18"/>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201943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06503" y="642623"/>
            <a:ext cx="9753600" cy="2143125"/>
          </a:xfrm>
          <a:prstGeom prst="rect">
            <a:avLst/>
          </a:prstGeom>
          <a:noFill/>
        </p:spPr>
        <p:txBody>
          <a:bodyPr wrap="square" rtlCol="0" anchor="ctr" anchorCtr="0">
            <a:noAutofit/>
          </a:bodyPr>
          <a:lstStyle/>
          <a:p>
            <a:pPr lvl="0" algn="l">
              <a:buNone/>
            </a:pPr>
            <a:r>
              <a:rPr lang="en-US" altLang="zh-CN" sz="2600" dirty="0" smtClean="0">
                <a:solidFill>
                  <a:srgbClr val="000000"/>
                </a:solidFill>
                <a:latin typeface="微软雅黑" panose="020B0503020204020204" pitchFamily="34" charset="-122"/>
                <a:ea typeface="微软雅黑" panose="020B0503020204020204" pitchFamily="34" charset="-122"/>
              </a:rPr>
              <a:t>4</a:t>
            </a:r>
            <a:r>
              <a:rPr lang="zh-CN" altLang="en-US" sz="2600" dirty="0" smtClean="0">
                <a:solidFill>
                  <a:srgbClr val="000000"/>
                </a:solidFill>
                <a:latin typeface="微软雅黑" panose="020B0503020204020204" pitchFamily="34" charset="-122"/>
                <a:ea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rPr>
              <a:t>当装填因子小于1时，向散列表中存储记录时不会引起冲突。</a:t>
            </a:r>
          </a:p>
        </p:txBody>
      </p:sp>
      <p:sp>
        <p:nvSpPr>
          <p:cNvPr id="4" name="文本框 3"/>
          <p:cNvSpPr txBox="1"/>
          <p:nvPr>
            <p:custDataLst>
              <p:tags r:id="rId3"/>
            </p:custDataLst>
          </p:nvPr>
        </p:nvSpPr>
        <p:spPr>
          <a:xfrm>
            <a:off x="2438403" y="2785748"/>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5" name="文本框 4"/>
          <p:cNvSpPr txBox="1"/>
          <p:nvPr>
            <p:custDataLst>
              <p:tags r:id="rId4"/>
            </p:custDataLst>
          </p:nvPr>
        </p:nvSpPr>
        <p:spPr>
          <a:xfrm>
            <a:off x="2438403"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8" name="椭圆 7"/>
          <p:cNvSpPr>
            <a:spLocks noChangeAspect="1"/>
          </p:cNvSpPr>
          <p:nvPr>
            <p:custDataLst>
              <p:tags r:id="rId5"/>
            </p:custDataLst>
          </p:nvPr>
        </p:nvSpPr>
        <p:spPr>
          <a:xfrm>
            <a:off x="1571625" y="28498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2" name="圆角矩形 11"/>
          <p:cNvSpPr/>
          <p:nvPr>
            <p:custDataLst>
              <p:tags r:id="rId7"/>
            </p:custDataLst>
          </p:nvPr>
        </p:nvSpPr>
        <p:spPr>
          <a:xfrm>
            <a:off x="8915403"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8"/>
            </p:custDataLst>
          </p:nvPr>
        </p:nvGrpSpPr>
        <p:grpSpPr>
          <a:xfrm>
            <a:off x="3"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C90"/>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544768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1" y="635003"/>
            <a:ext cx="9753600" cy="2143125"/>
          </a:xfrm>
          <a:prstGeom prst="rect">
            <a:avLst/>
          </a:prstGeom>
          <a:noFill/>
        </p:spPr>
        <p:txBody>
          <a:bodyPr wrap="square" rtlCol="0" anchor="ctr" anchorCtr="0">
            <a:noAutofit/>
          </a:bodyPr>
          <a:lstStyle/>
          <a:p>
            <a:pPr lvl="0" algn="l">
              <a:buNone/>
            </a:pPr>
            <a:r>
              <a:rPr lang="en-US" altLang="zh-CN" sz="2600" dirty="0" smtClean="0">
                <a:solidFill>
                  <a:srgbClr val="000000"/>
                </a:solidFill>
                <a:latin typeface="微软雅黑" panose="020B0503020204020204" pitchFamily="34" charset="-122"/>
                <a:ea typeface="微软雅黑" panose="020B0503020204020204" pitchFamily="34" charset="-122"/>
              </a:rPr>
              <a:t>5</a:t>
            </a:r>
            <a:r>
              <a:rPr lang="zh-CN" altLang="en-US" sz="2600" smtClean="0">
                <a:solidFill>
                  <a:srgbClr val="000000"/>
                </a:solidFill>
                <a:latin typeface="微软雅黑" panose="020B0503020204020204" pitchFamily="34" charset="-122"/>
                <a:ea typeface="微软雅黑" panose="020B0503020204020204" pitchFamily="34" charset="-122"/>
              </a:rPr>
              <a:t>. </a:t>
            </a:r>
            <a:r>
              <a:rPr lang="zh-CN" altLang="en-US" sz="2600">
                <a:solidFill>
                  <a:srgbClr val="000000"/>
                </a:solidFill>
                <a:latin typeface="微软雅黑" panose="020B0503020204020204" pitchFamily="34" charset="-122"/>
                <a:ea typeface="微软雅黑" panose="020B0503020204020204" pitchFamily="34" charset="-122"/>
              </a:rPr>
              <a:t>哈</a:t>
            </a:r>
            <a:r>
              <a:rPr lang="zh-CN" altLang="en-US" sz="2600" smtClean="0">
                <a:solidFill>
                  <a:srgbClr val="000000"/>
                </a:solidFill>
                <a:latin typeface="微软雅黑" panose="020B0503020204020204" pitchFamily="34" charset="-122"/>
                <a:ea typeface="微软雅黑" panose="020B0503020204020204" pitchFamily="34" charset="-122"/>
              </a:rPr>
              <a:t>希查找的平均查找长度与记录个数</a:t>
            </a:r>
            <a:r>
              <a:rPr lang="en-US" altLang="zh-CN" sz="2600" smtClean="0">
                <a:solidFill>
                  <a:srgbClr val="000000"/>
                </a:solidFill>
                <a:latin typeface="微软雅黑" panose="020B0503020204020204" pitchFamily="34" charset="-122"/>
                <a:ea typeface="微软雅黑" panose="020B0503020204020204" pitchFamily="34" charset="-122"/>
              </a:rPr>
              <a:t>n</a:t>
            </a:r>
            <a:r>
              <a:rPr lang="zh-CN" altLang="en-US" sz="2600" smtClean="0">
                <a:solidFill>
                  <a:srgbClr val="000000"/>
                </a:solidFill>
                <a:latin typeface="微软雅黑" panose="020B0503020204020204" pitchFamily="34" charset="-122"/>
                <a:ea typeface="微软雅黑" panose="020B0503020204020204" pitchFamily="34" charset="-122"/>
              </a:rPr>
              <a:t>成正比。</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2438403" y="2785748"/>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5" name="文本框 4"/>
          <p:cNvSpPr txBox="1"/>
          <p:nvPr>
            <p:custDataLst>
              <p:tags r:id="rId4"/>
            </p:custDataLst>
          </p:nvPr>
        </p:nvSpPr>
        <p:spPr>
          <a:xfrm>
            <a:off x="2438403"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8" name="椭圆 7"/>
          <p:cNvSpPr>
            <a:spLocks noChangeAspect="1"/>
          </p:cNvSpPr>
          <p:nvPr>
            <p:custDataLst>
              <p:tags r:id="rId5"/>
            </p:custDataLst>
          </p:nvPr>
        </p:nvSpPr>
        <p:spPr>
          <a:xfrm>
            <a:off x="1571625" y="28498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2" name="圆角矩形 11"/>
          <p:cNvSpPr/>
          <p:nvPr>
            <p:custDataLst>
              <p:tags r:id="rId7"/>
            </p:custDataLst>
          </p:nvPr>
        </p:nvSpPr>
        <p:spPr>
          <a:xfrm>
            <a:off x="8915403"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8"/>
            </p:custDataLst>
          </p:nvPr>
        </p:nvGrpSpPr>
        <p:grpSpPr>
          <a:xfrm>
            <a:off x="3"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C90"/>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1694539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Microsoft Yahei"/>
                <a:ea typeface="Microsoft Yahei"/>
                <a:sym typeface="Microsoft Yahei"/>
              </a:rPr>
              <a:t>为提高哈希查找效率，可以</a:t>
            </a:r>
            <a:endParaRPr lang="zh-CN" altLang="en-US" sz="260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Microsoft Yahei"/>
                <a:ea typeface="Microsoft Yahei"/>
                <a:sym typeface="Microsoft Yahei"/>
              </a:rPr>
              <a:t>增大装填因子</a:t>
            </a:r>
            <a:endParaRPr lang="zh-CN" altLang="en-US" sz="260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2438400" y="3471863"/>
            <a:ext cx="8534400" cy="642938"/>
          </a:xfrm>
          <a:prstGeom prst="rect">
            <a:avLst/>
          </a:prstGeom>
          <a:noFill/>
        </p:spPr>
        <p:txBody>
          <a:bodyPr vert="horz" rtlCol="0" anchor="ctr" anchorCtr="0">
            <a:noAutofit/>
          </a:bodyPr>
          <a:lstStyle/>
          <a:p>
            <a:r>
              <a:rPr lang="zh-CN" altLang="en-US" sz="2600" smtClean="0">
                <a:solidFill>
                  <a:srgbClr val="000000"/>
                </a:solidFill>
                <a:latin typeface="Microsoft Yahei"/>
                <a:ea typeface="Microsoft Yahei"/>
                <a:sym typeface="Microsoft Yahei"/>
              </a:rPr>
              <a:t>设计冲突少的哈希函数</a:t>
            </a:r>
            <a:endParaRPr lang="zh-CN" altLang="en-US" sz="260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2438400" y="4157663"/>
            <a:ext cx="8534400" cy="642938"/>
          </a:xfrm>
          <a:prstGeom prst="rect">
            <a:avLst/>
          </a:prstGeom>
          <a:noFill/>
        </p:spPr>
        <p:txBody>
          <a:bodyPr vert="horz" rtlCol="0" anchor="ctr" anchorCtr="0">
            <a:noAutofit/>
          </a:bodyPr>
          <a:lstStyle/>
          <a:p>
            <a:r>
              <a:rPr lang="zh-CN" altLang="en-US" sz="2600" smtClean="0">
                <a:solidFill>
                  <a:srgbClr val="000000"/>
                </a:solidFill>
                <a:latin typeface="Microsoft Yahei"/>
                <a:ea typeface="Microsoft Yahei"/>
                <a:sym typeface="Microsoft Yahei"/>
              </a:rPr>
              <a:t>处理冲突时避免产生堆积现象</a:t>
            </a:r>
            <a:endParaRPr lang="zh-CN" altLang="en-US" sz="2600">
              <a:solidFill>
                <a:srgbClr val="000000"/>
              </a:solidFill>
              <a:latin typeface="Microsoft Yahei"/>
              <a:ea typeface="Microsoft Yahei"/>
              <a:sym typeface="Microsoft Yahei"/>
            </a:endParaRPr>
          </a:p>
        </p:txBody>
      </p:sp>
      <p:sp>
        <p:nvSpPr>
          <p:cNvPr id="8" name="矩形 7"/>
          <p:cNvSpPr>
            <a:spLocks noChangeAspect="1"/>
          </p:cNvSpPr>
          <p:nvPr>
            <p:custDataLst>
              <p:tags r:id="rId6"/>
            </p:custDataLst>
          </p:nvPr>
        </p:nvSpPr>
        <p:spPr>
          <a:xfrm>
            <a:off x="15716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矩形 8"/>
          <p:cNvSpPr>
            <a:spLocks noChangeAspect="1"/>
          </p:cNvSpPr>
          <p:nvPr>
            <p:custDataLst>
              <p:tags r:id="rId7"/>
            </p:custDataLst>
          </p:nvPr>
        </p:nvSpPr>
        <p:spPr>
          <a:xfrm>
            <a:off x="1571625" y="35361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矩形 9"/>
          <p:cNvSpPr>
            <a:spLocks noChangeAspect="1"/>
          </p:cNvSpPr>
          <p:nvPr>
            <p:custDataLst>
              <p:tags r:id="rId8"/>
            </p:custDataLst>
          </p:nvPr>
        </p:nvSpPr>
        <p:spPr>
          <a:xfrm>
            <a:off x="1571625" y="42219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24" name="组合 23"/>
          <p:cNvGrpSpPr/>
          <p:nvPr>
            <p:custDataLst>
              <p:tags r:id="rId10"/>
            </p:custDataLst>
          </p:nvPr>
        </p:nvGrpSpPr>
        <p:grpSpPr>
          <a:xfrm>
            <a:off x="0" y="0"/>
            <a:ext cx="12192000" cy="635000"/>
            <a:chOff x="0" y="0"/>
            <a:chExt cx="12192000" cy="635000"/>
          </a:xfrm>
        </p:grpSpPr>
        <p:sp>
          <p:nvSpPr>
            <p:cNvPr id="21" name="TitleBackground"/>
            <p:cNvSpPr/>
            <p:nvPr>
              <p:custDataLst>
                <p:tags r:id="rId12"/>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5</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64015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2490" y="1212259"/>
            <a:ext cx="7550356" cy="4867072"/>
          </a:xfrm>
        </p:spPr>
        <p:txBody>
          <a:bodyPr/>
          <a:lstStyle/>
          <a:p>
            <a:r>
              <a:rPr lang="zh-CN" altLang="zh-CN" dirty="0" smtClean="0"/>
              <a:t>某</a:t>
            </a:r>
            <a:r>
              <a:rPr lang="zh-CN" altLang="zh-CN" dirty="0"/>
              <a:t>学院某专业二</a:t>
            </a:r>
            <a:r>
              <a:rPr lang="zh-CN" altLang="zh-CN" dirty="0" smtClean="0"/>
              <a:t>年级</a:t>
            </a:r>
            <a:r>
              <a:rPr lang="zh-CN" altLang="en-US" dirty="0" smtClean="0"/>
              <a:t>现</a:t>
            </a:r>
            <a:r>
              <a:rPr lang="zh-CN" altLang="zh-CN" dirty="0" smtClean="0"/>
              <a:t>有</a:t>
            </a:r>
            <a:r>
              <a:rPr lang="en-US" altLang="zh-CN" dirty="0" smtClean="0"/>
              <a:t>95</a:t>
            </a:r>
            <a:r>
              <a:rPr lang="zh-CN" altLang="zh-CN" dirty="0" smtClean="0"/>
              <a:t>名</a:t>
            </a:r>
            <a:r>
              <a:rPr lang="zh-CN" altLang="zh-CN" dirty="0"/>
              <a:t>学生，学生的学号范围为</a:t>
            </a:r>
            <a:r>
              <a:rPr lang="zh-CN" altLang="zh-CN" dirty="0" smtClean="0"/>
              <a:t>：</a:t>
            </a:r>
            <a:r>
              <a:rPr lang="en-US" altLang="zh-CN" dirty="0" smtClean="0"/>
              <a:t>2021</a:t>
            </a:r>
            <a:r>
              <a:rPr lang="en-US" altLang="zh-CN" dirty="0" smtClean="0">
                <a:solidFill>
                  <a:srgbClr val="FF0000"/>
                </a:solidFill>
              </a:rPr>
              <a:t>01</a:t>
            </a:r>
            <a:r>
              <a:rPr lang="en-US" altLang="zh-CN" dirty="0" smtClean="0"/>
              <a:t>~2021</a:t>
            </a:r>
            <a:r>
              <a:rPr lang="en-US" altLang="zh-CN" dirty="0" smtClean="0">
                <a:solidFill>
                  <a:srgbClr val="FF0000"/>
                </a:solidFill>
              </a:rPr>
              <a:t>99</a:t>
            </a:r>
            <a:r>
              <a:rPr lang="zh-CN" altLang="zh-CN" dirty="0" smtClean="0"/>
              <a:t>，</a:t>
            </a:r>
            <a:r>
              <a:rPr lang="zh-CN" altLang="en-US" dirty="0" smtClean="0"/>
              <a:t>需</a:t>
            </a:r>
            <a:r>
              <a:rPr lang="zh-CN" altLang="zh-CN" dirty="0" smtClean="0"/>
              <a:t>将</a:t>
            </a:r>
            <a:r>
              <a:rPr lang="zh-CN" altLang="zh-CN" dirty="0"/>
              <a:t>所有</a:t>
            </a:r>
            <a:r>
              <a:rPr lang="zh-CN" altLang="zh-CN" dirty="0" smtClean="0"/>
              <a:t>学生</a:t>
            </a:r>
            <a:r>
              <a:rPr lang="zh-CN" altLang="en-US" dirty="0" smtClean="0"/>
              <a:t>的学籍</a:t>
            </a:r>
            <a:r>
              <a:rPr lang="zh-CN" altLang="zh-CN" dirty="0" smtClean="0"/>
              <a:t>记录</a:t>
            </a:r>
            <a:r>
              <a:rPr lang="zh-CN" altLang="zh-CN" dirty="0"/>
              <a:t>存储在顺序</a:t>
            </a:r>
            <a:r>
              <a:rPr lang="zh-CN" altLang="zh-CN" dirty="0" smtClean="0"/>
              <a:t>表</a:t>
            </a:r>
            <a:r>
              <a:rPr lang="zh-CN" altLang="en-US" dirty="0" smtClean="0"/>
              <a:t>中。</a:t>
            </a:r>
            <a:endParaRPr lang="en-US" altLang="zh-CN" dirty="0" smtClean="0"/>
          </a:p>
          <a:p>
            <a:r>
              <a:rPr lang="zh-CN" altLang="en-US" dirty="0" smtClean="0"/>
              <a:t>表长设置为</a:t>
            </a:r>
            <a:r>
              <a:rPr lang="en-US" altLang="zh-CN" dirty="0" smtClean="0"/>
              <a:t>100</a:t>
            </a:r>
            <a:r>
              <a:rPr lang="zh-CN" altLang="en-US" dirty="0" smtClean="0"/>
              <a:t>，以</a:t>
            </a:r>
            <a:r>
              <a:rPr lang="zh-CN" altLang="zh-CN" dirty="0" smtClean="0"/>
              <a:t>学生</a:t>
            </a:r>
            <a:r>
              <a:rPr lang="zh-CN" altLang="zh-CN" dirty="0"/>
              <a:t>学号的最后</a:t>
            </a:r>
            <a:r>
              <a:rPr lang="en-US" altLang="zh-CN" dirty="0"/>
              <a:t>2</a:t>
            </a:r>
            <a:r>
              <a:rPr lang="zh-CN" altLang="zh-CN" dirty="0"/>
              <a:t>位</a:t>
            </a:r>
            <a:r>
              <a:rPr lang="zh-CN" altLang="zh-CN" dirty="0" smtClean="0"/>
              <a:t>作为</a:t>
            </a:r>
            <a:r>
              <a:rPr lang="zh-CN" altLang="en-US" dirty="0" smtClean="0"/>
              <a:t>对应记录的</a:t>
            </a:r>
            <a:r>
              <a:rPr lang="zh-CN" altLang="zh-CN" dirty="0" smtClean="0"/>
              <a:t>存储</a:t>
            </a:r>
            <a:r>
              <a:rPr lang="zh-CN" altLang="en-US" dirty="0" smtClean="0"/>
              <a:t>地址</a:t>
            </a:r>
            <a:r>
              <a:rPr lang="zh-CN" altLang="zh-CN" dirty="0" smtClean="0"/>
              <a:t>。</a:t>
            </a:r>
            <a:endParaRPr lang="en-US" altLang="zh-CN" dirty="0" smtClean="0"/>
          </a:p>
          <a:p>
            <a:r>
              <a:rPr lang="zh-CN" altLang="zh-CN" dirty="0" smtClean="0"/>
              <a:t>学生</a:t>
            </a:r>
            <a:r>
              <a:rPr lang="zh-CN" altLang="zh-CN" dirty="0"/>
              <a:t>的学号为</a:t>
            </a:r>
            <a:r>
              <a:rPr lang="zh-CN" altLang="zh-CN" dirty="0">
                <a:solidFill>
                  <a:srgbClr val="FF0000"/>
                </a:solidFill>
              </a:rPr>
              <a:t>关</a:t>
            </a:r>
            <a:r>
              <a:rPr lang="zh-CN" altLang="zh-CN" dirty="0" smtClean="0">
                <a:solidFill>
                  <a:srgbClr val="FF0000"/>
                </a:solidFill>
              </a:rPr>
              <a:t>键</a:t>
            </a:r>
            <a:r>
              <a:rPr lang="zh-CN" altLang="en-US" dirty="0" smtClean="0">
                <a:solidFill>
                  <a:srgbClr val="FF0000"/>
                </a:solidFill>
              </a:rPr>
              <a:t>码</a:t>
            </a:r>
            <a:r>
              <a:rPr lang="en-US" altLang="zh-CN" dirty="0" smtClean="0">
                <a:solidFill>
                  <a:srgbClr val="FF0000"/>
                </a:solidFill>
              </a:rPr>
              <a:t>key</a:t>
            </a:r>
            <a:r>
              <a:rPr lang="zh-CN" altLang="zh-CN" dirty="0" smtClean="0"/>
              <a:t>，学生</a:t>
            </a:r>
            <a:r>
              <a:rPr lang="zh-CN" altLang="zh-CN" dirty="0"/>
              <a:t>记录在表中的</a:t>
            </a:r>
            <a:r>
              <a:rPr lang="zh-CN" altLang="zh-CN" dirty="0" smtClean="0"/>
              <a:t>存储位置是</a:t>
            </a:r>
            <a:r>
              <a:rPr lang="zh-CN" altLang="zh-CN" dirty="0"/>
              <a:t>关于</a:t>
            </a:r>
            <a:r>
              <a:rPr lang="en-US" altLang="zh-CN" dirty="0"/>
              <a:t>key</a:t>
            </a:r>
            <a:r>
              <a:rPr lang="zh-CN" altLang="zh-CN" dirty="0"/>
              <a:t>的一个</a:t>
            </a:r>
            <a:r>
              <a:rPr lang="zh-CN" altLang="zh-CN" dirty="0" smtClean="0"/>
              <a:t>函数</a:t>
            </a:r>
            <a:r>
              <a:rPr lang="zh-CN" altLang="en-US" dirty="0" smtClean="0"/>
              <a:t>：</a:t>
            </a:r>
            <a:r>
              <a:rPr lang="en-US" altLang="zh-CN" dirty="0" smtClean="0"/>
              <a:t>H(key</a:t>
            </a:r>
            <a:r>
              <a:rPr lang="en-US" altLang="zh-CN" dirty="0"/>
              <a:t>)=key % </a:t>
            </a:r>
            <a:r>
              <a:rPr lang="en-US" altLang="zh-CN" dirty="0" smtClean="0"/>
              <a:t>100</a:t>
            </a:r>
            <a:r>
              <a:rPr lang="zh-CN" altLang="zh-CN" dirty="0" smtClean="0"/>
              <a:t>称为</a:t>
            </a:r>
            <a:r>
              <a:rPr lang="zh-CN" altLang="zh-CN" dirty="0">
                <a:solidFill>
                  <a:srgbClr val="FF0000"/>
                </a:solidFill>
              </a:rPr>
              <a:t>哈希函数（散列函数</a:t>
            </a:r>
            <a:r>
              <a:rPr lang="zh-CN" altLang="zh-CN" dirty="0" smtClean="0">
                <a:solidFill>
                  <a:srgbClr val="FF0000"/>
                </a:solidFill>
              </a:rPr>
              <a:t>）</a:t>
            </a:r>
            <a:endParaRPr lang="en-US" altLang="zh-CN" dirty="0" smtClean="0">
              <a:solidFill>
                <a:srgbClr val="FF0000"/>
              </a:solidFill>
            </a:endParaRPr>
          </a:p>
          <a:p>
            <a:r>
              <a:rPr lang="zh-CN" altLang="en-US" dirty="0" smtClean="0"/>
              <a:t>该学生学籍表</a:t>
            </a:r>
            <a:r>
              <a:rPr lang="zh-CN" altLang="zh-CN" dirty="0" smtClean="0"/>
              <a:t>即</a:t>
            </a:r>
            <a:r>
              <a:rPr lang="zh-CN" altLang="zh-CN" dirty="0"/>
              <a:t>是一个</a:t>
            </a:r>
            <a:r>
              <a:rPr lang="zh-CN" altLang="zh-CN" dirty="0">
                <a:solidFill>
                  <a:srgbClr val="FF0000"/>
                </a:solidFill>
              </a:rPr>
              <a:t>哈希表（散列表</a:t>
            </a:r>
            <a:r>
              <a:rPr lang="zh-CN" altLang="zh-CN" dirty="0" smtClean="0">
                <a:solidFill>
                  <a:srgbClr val="FF0000"/>
                </a:solidFill>
              </a:rPr>
              <a:t>）</a:t>
            </a:r>
            <a:r>
              <a:rPr lang="zh-CN" altLang="en-US" dirty="0" smtClean="0">
                <a:solidFill>
                  <a:srgbClr val="FF0000"/>
                </a:solidFill>
              </a:rPr>
              <a:t>。</a:t>
            </a:r>
            <a:endParaRPr lang="zh-CN"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举例</a:t>
            </a:r>
            <a:r>
              <a:rPr lang="en-US" altLang="zh-CN" dirty="0" smtClean="0"/>
              <a:t>1</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55943919"/>
              </p:ext>
            </p:extLst>
          </p:nvPr>
        </p:nvGraphicFramePr>
        <p:xfrm>
          <a:off x="7805394" y="512529"/>
          <a:ext cx="4402317" cy="5889061"/>
        </p:xfrm>
        <a:graphic>
          <a:graphicData uri="http://schemas.openxmlformats.org/drawingml/2006/table">
            <a:tbl>
              <a:tblPr firstRow="1" bandRow="1">
                <a:tableStyleId>{5C22544A-7EE6-4342-B048-85BDC9FD1C3A}</a:tableStyleId>
              </a:tblPr>
              <a:tblGrid>
                <a:gridCol w="534457">
                  <a:extLst>
                    <a:ext uri="{9D8B030D-6E8A-4147-A177-3AD203B41FA5}">
                      <a16:colId xmlns:a16="http://schemas.microsoft.com/office/drawing/2014/main" xmlns="" val="2501056449"/>
                    </a:ext>
                  </a:extLst>
                </a:gridCol>
                <a:gridCol w="1105650">
                  <a:extLst>
                    <a:ext uri="{9D8B030D-6E8A-4147-A177-3AD203B41FA5}">
                      <a16:colId xmlns:a16="http://schemas.microsoft.com/office/drawing/2014/main" xmlns="" val="1551918150"/>
                    </a:ext>
                  </a:extLst>
                </a:gridCol>
                <a:gridCol w="773716">
                  <a:extLst>
                    <a:ext uri="{9D8B030D-6E8A-4147-A177-3AD203B41FA5}">
                      <a16:colId xmlns:a16="http://schemas.microsoft.com/office/drawing/2014/main" xmlns="" val="1451909214"/>
                    </a:ext>
                  </a:extLst>
                </a:gridCol>
                <a:gridCol w="773716">
                  <a:extLst>
                    <a:ext uri="{9D8B030D-6E8A-4147-A177-3AD203B41FA5}">
                      <a16:colId xmlns:a16="http://schemas.microsoft.com/office/drawing/2014/main" xmlns="" val="438657229"/>
                    </a:ext>
                  </a:extLst>
                </a:gridCol>
                <a:gridCol w="773716">
                  <a:extLst>
                    <a:ext uri="{9D8B030D-6E8A-4147-A177-3AD203B41FA5}">
                      <a16:colId xmlns:a16="http://schemas.microsoft.com/office/drawing/2014/main" xmlns="" val="1079966483"/>
                    </a:ext>
                  </a:extLst>
                </a:gridCol>
                <a:gridCol w="441062">
                  <a:extLst>
                    <a:ext uri="{9D8B030D-6E8A-4147-A177-3AD203B41FA5}">
                      <a16:colId xmlns:a16="http://schemas.microsoft.com/office/drawing/2014/main" xmlns="" val="3180156124"/>
                    </a:ext>
                  </a:extLst>
                </a:gridCol>
              </a:tblGrid>
              <a:tr h="593457">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sz="1800" dirty="0" smtClean="0"/>
                        <a:t>学号</a:t>
                      </a:r>
                      <a:endParaRPr lang="zh-CN" altLang="en-US" sz="1800" dirty="0"/>
                    </a:p>
                  </a:txBody>
                  <a:tcPr>
                    <a:lnL w="12700" cmpd="sng">
                      <a:noFill/>
                    </a:lnL>
                  </a:tcPr>
                </a:tc>
                <a:tc>
                  <a:txBody>
                    <a:bodyPr/>
                    <a:lstStyle/>
                    <a:p>
                      <a:r>
                        <a:rPr lang="zh-CN" altLang="en-US" sz="1800" dirty="0" smtClean="0"/>
                        <a:t>姓名</a:t>
                      </a:r>
                      <a:endParaRPr lang="zh-CN" altLang="en-US" sz="1800" dirty="0"/>
                    </a:p>
                  </a:txBody>
                  <a:tcPr/>
                </a:tc>
                <a:tc>
                  <a:txBody>
                    <a:bodyPr/>
                    <a:lstStyle/>
                    <a:p>
                      <a:r>
                        <a:rPr lang="zh-CN" altLang="en-US" sz="1800" dirty="0" smtClean="0"/>
                        <a:t>籍贯</a:t>
                      </a:r>
                      <a:endParaRPr lang="zh-CN" altLang="en-US" sz="1800" dirty="0"/>
                    </a:p>
                  </a:txBody>
                  <a:tcPr/>
                </a:tc>
                <a:tc>
                  <a:txBody>
                    <a:bodyPr/>
                    <a:lstStyle/>
                    <a:p>
                      <a:pPr marL="0" marR="0" lvl="0" indent="0" algn="l" defTabSz="1097413" rtl="0" eaLnBrk="1" fontAlgn="auto" latinLnBrk="0" hangingPunct="1">
                        <a:lnSpc>
                          <a:spcPct val="100000"/>
                        </a:lnSpc>
                        <a:spcBef>
                          <a:spcPts val="0"/>
                        </a:spcBef>
                        <a:spcAft>
                          <a:spcPts val="0"/>
                        </a:spcAft>
                        <a:buClrTx/>
                        <a:buSzTx/>
                        <a:buFontTx/>
                        <a:buNone/>
                        <a:tabLst/>
                        <a:defRPr/>
                      </a:pPr>
                      <a:r>
                        <a:rPr lang="zh-CN" altLang="en-US" sz="1800" dirty="0" smtClean="0"/>
                        <a:t>年龄</a:t>
                      </a:r>
                    </a:p>
                    <a:p>
                      <a:endParaRPr lang="zh-CN" altLang="en-US" sz="1800" dirty="0"/>
                    </a:p>
                  </a:txBody>
                  <a:tcPr/>
                </a:tc>
                <a:tc>
                  <a:txBody>
                    <a:bodyPr/>
                    <a:lstStyle/>
                    <a:p>
                      <a:r>
                        <a:rPr lang="en-US" altLang="zh-CN" sz="1800" dirty="0" smtClean="0"/>
                        <a:t>….</a:t>
                      </a:r>
                      <a:endParaRPr lang="zh-CN" altLang="en-US" sz="1800" dirty="0"/>
                    </a:p>
                  </a:txBody>
                  <a:tcPr/>
                </a:tc>
                <a:extLst>
                  <a:ext uri="{0D108BD9-81ED-4DB2-BD59-A6C34878D82A}">
                    <a16:rowId xmlns:a16="http://schemas.microsoft.com/office/drawing/2014/main" xmlns="" val="4175017061"/>
                  </a:ext>
                </a:extLst>
              </a:tr>
              <a:tr h="381508">
                <a:tc>
                  <a:txBody>
                    <a:bodyPr/>
                    <a:lstStyle/>
                    <a:p>
                      <a:r>
                        <a:rPr lang="en-US" altLang="zh-CN" dirty="0" smtClean="0"/>
                        <a:t>0</a:t>
                      </a:r>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dirty="0"/>
                    </a:p>
                  </a:txBody>
                  <a:tcPr>
                    <a:lnL w="12700" cmpd="sng">
                      <a:noFill/>
                    </a:lnL>
                    <a:solidFill>
                      <a:schemeClr val="accent6">
                        <a:lumMod val="60000"/>
                        <a:lumOff val="40000"/>
                      </a:schemeClr>
                    </a:solidFill>
                  </a:tcPr>
                </a:tc>
                <a:tc>
                  <a:txBody>
                    <a:bodyPr/>
                    <a:lstStyle/>
                    <a:p>
                      <a:endParaRPr lang="zh-CN" altLang="en-US" dirty="0"/>
                    </a:p>
                  </a:txBody>
                  <a:tcPr>
                    <a:solidFill>
                      <a:schemeClr val="accent6">
                        <a:lumMod val="60000"/>
                        <a:lumOff val="40000"/>
                      </a:schemeClr>
                    </a:solidFill>
                  </a:tcPr>
                </a:tc>
                <a:tc>
                  <a:txBody>
                    <a:bodyPr/>
                    <a:lstStyle/>
                    <a:p>
                      <a:endParaRPr lang="zh-CN" altLang="en-US" sz="1600" dirty="0"/>
                    </a:p>
                  </a:txBody>
                  <a:tcPr>
                    <a:solidFill>
                      <a:schemeClr val="accent6">
                        <a:lumMod val="60000"/>
                        <a:lumOff val="40000"/>
                      </a:schemeClr>
                    </a:solidFill>
                  </a:tcPr>
                </a:tc>
                <a:tc>
                  <a:txBody>
                    <a:bodyPr/>
                    <a:lstStyle/>
                    <a:p>
                      <a:endParaRPr lang="zh-CN" altLang="en-US" sz="1600" dirty="0"/>
                    </a:p>
                  </a:txBody>
                  <a:tcPr>
                    <a:solidFill>
                      <a:schemeClr val="accent6">
                        <a:lumMod val="60000"/>
                        <a:lumOff val="40000"/>
                      </a:schemeClr>
                    </a:solidFill>
                  </a:tcPr>
                </a:tc>
                <a:tc>
                  <a:txBody>
                    <a:bodyPr/>
                    <a:lstStyle/>
                    <a:p>
                      <a:endParaRPr lang="zh-CN" altLang="en-US" sz="1600" dirty="0"/>
                    </a:p>
                  </a:txBody>
                  <a:tcPr>
                    <a:solidFill>
                      <a:schemeClr val="accent6">
                        <a:lumMod val="60000"/>
                        <a:lumOff val="40000"/>
                      </a:schemeClr>
                    </a:solidFill>
                  </a:tcPr>
                </a:tc>
                <a:extLst>
                  <a:ext uri="{0D108BD9-81ED-4DB2-BD59-A6C34878D82A}">
                    <a16:rowId xmlns:a16="http://schemas.microsoft.com/office/drawing/2014/main" xmlns="" val="666473851"/>
                  </a:ext>
                </a:extLst>
              </a:tr>
              <a:tr h="381508">
                <a:tc>
                  <a:txBody>
                    <a:bodyPr/>
                    <a:lstStyle/>
                    <a:p>
                      <a:r>
                        <a:rPr lang="en-US" altLang="zh-CN" dirty="0" smtClean="0"/>
                        <a:t>1</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dirty="0" smtClean="0"/>
                        <a:t>202101</a:t>
                      </a:r>
                      <a:endParaRPr lang="zh-CN" altLang="en-US" sz="1800" dirty="0"/>
                    </a:p>
                  </a:txBody>
                  <a:tcPr>
                    <a:lnL w="12700" cmpd="sng">
                      <a:noFill/>
                    </a:lnL>
                    <a:solidFill>
                      <a:schemeClr val="accent4">
                        <a:lumMod val="40000"/>
                        <a:lumOff val="60000"/>
                      </a:schemeClr>
                    </a:solidFill>
                  </a:tcPr>
                </a:tc>
                <a:tc>
                  <a:txBody>
                    <a:bodyPr/>
                    <a:lstStyle/>
                    <a:p>
                      <a:pPr algn="ctr"/>
                      <a:r>
                        <a:rPr lang="zh-CN" altLang="en-US" sz="1800" dirty="0" smtClean="0"/>
                        <a:t>张三</a:t>
                      </a:r>
                      <a:endParaRPr lang="zh-CN" altLang="en-US" sz="1800" dirty="0"/>
                    </a:p>
                  </a:txBody>
                  <a:tcPr>
                    <a:solidFill>
                      <a:schemeClr val="accent4">
                        <a:lumMod val="40000"/>
                        <a:lumOff val="60000"/>
                      </a:schemeClr>
                    </a:solidFill>
                  </a:tcPr>
                </a:tc>
                <a:tc>
                  <a:txBody>
                    <a:bodyPr/>
                    <a:lstStyle/>
                    <a:p>
                      <a:pPr algn="ctr"/>
                      <a:r>
                        <a:rPr lang="zh-CN" altLang="en-US" sz="1800" dirty="0" smtClean="0"/>
                        <a:t>江苏</a:t>
                      </a:r>
                      <a:endParaRPr lang="zh-CN" altLang="en-US" sz="1800" dirty="0"/>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20</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extLst>
                  <a:ext uri="{0D108BD9-81ED-4DB2-BD59-A6C34878D82A}">
                    <a16:rowId xmlns:a16="http://schemas.microsoft.com/office/drawing/2014/main" xmlns="" val="1526089178"/>
                  </a:ext>
                </a:extLst>
              </a:tr>
              <a:tr h="381508">
                <a:tc>
                  <a:txBody>
                    <a:bodyPr/>
                    <a:lstStyle/>
                    <a:p>
                      <a:r>
                        <a:rPr lang="en-US" altLang="zh-CN" dirty="0" smtClean="0"/>
                        <a:t>2</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dirty="0" smtClean="0"/>
                        <a:t>202102</a:t>
                      </a:r>
                      <a:endParaRPr lang="zh-CN" altLang="en-US" sz="1800" dirty="0"/>
                    </a:p>
                  </a:txBody>
                  <a:tcPr>
                    <a:lnL w="12700" cmpd="sng">
                      <a:noFill/>
                    </a:lnL>
                    <a:solidFill>
                      <a:schemeClr val="accent4">
                        <a:lumMod val="40000"/>
                        <a:lumOff val="60000"/>
                      </a:schemeClr>
                    </a:solidFill>
                  </a:tcPr>
                </a:tc>
                <a:tc>
                  <a:txBody>
                    <a:bodyPr/>
                    <a:lstStyle/>
                    <a:p>
                      <a:pPr algn="ctr"/>
                      <a:r>
                        <a:rPr lang="zh-CN" altLang="en-US" sz="1800" dirty="0" smtClean="0"/>
                        <a:t>钱一</a:t>
                      </a:r>
                      <a:endParaRPr lang="zh-CN" altLang="en-US" sz="1800" dirty="0"/>
                    </a:p>
                  </a:txBody>
                  <a:tcPr>
                    <a:solidFill>
                      <a:schemeClr val="accent4">
                        <a:lumMod val="40000"/>
                        <a:lumOff val="60000"/>
                      </a:schemeClr>
                    </a:solidFill>
                  </a:tcPr>
                </a:tc>
                <a:tc>
                  <a:txBody>
                    <a:bodyPr/>
                    <a:lstStyle/>
                    <a:p>
                      <a:pPr algn="ctr"/>
                      <a:r>
                        <a:rPr lang="en-US" altLang="zh-CN" sz="1800" dirty="0" smtClean="0"/>
                        <a:t>…</a:t>
                      </a:r>
                      <a:endParaRPr lang="zh-CN" altLang="en-US" sz="1800" dirty="0"/>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extLst>
                  <a:ext uri="{0D108BD9-81ED-4DB2-BD59-A6C34878D82A}">
                    <a16:rowId xmlns:a16="http://schemas.microsoft.com/office/drawing/2014/main" xmlns="" val="2312713886"/>
                  </a:ext>
                </a:extLst>
              </a:tr>
              <a:tr h="381508">
                <a:tc>
                  <a:txBody>
                    <a:bodyPr/>
                    <a:lstStyle/>
                    <a:p>
                      <a:r>
                        <a:rPr lang="en-US" altLang="zh-CN" dirty="0" smtClean="0"/>
                        <a:t>3</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dirty="0"/>
                    </a:p>
                  </a:txBody>
                  <a:tcPr>
                    <a:lnL w="12700" cmpd="sng">
                      <a:noFill/>
                    </a:lnL>
                    <a:solidFill>
                      <a:schemeClr val="accent6">
                        <a:lumMod val="60000"/>
                        <a:lumOff val="40000"/>
                      </a:schemeClr>
                    </a:solidFill>
                  </a:tcPr>
                </a:tc>
                <a:tc>
                  <a:txBody>
                    <a:bodyPr/>
                    <a:lstStyle/>
                    <a:p>
                      <a:pPr algn="ctr"/>
                      <a:endParaRPr lang="zh-CN" altLang="en-US" sz="1800" dirty="0"/>
                    </a:p>
                  </a:txBody>
                  <a:tcPr>
                    <a:solidFill>
                      <a:schemeClr val="accent6">
                        <a:lumMod val="60000"/>
                        <a:lumOff val="40000"/>
                      </a:schemeClr>
                    </a:solidFill>
                  </a:tcPr>
                </a:tc>
                <a:tc>
                  <a:txBody>
                    <a:bodyPr/>
                    <a:lstStyle/>
                    <a:p>
                      <a:pPr algn="ctr"/>
                      <a:endParaRPr lang="zh-CN" altLang="en-US" sz="1800" dirty="0"/>
                    </a:p>
                  </a:txBody>
                  <a:tcPr>
                    <a:solidFill>
                      <a:schemeClr val="accent6">
                        <a:lumMod val="60000"/>
                        <a:lumOff val="40000"/>
                      </a:schemeClr>
                    </a:solidFill>
                  </a:tcPr>
                </a:tc>
                <a:tc>
                  <a:txBody>
                    <a:bodyPr/>
                    <a:lstStyle/>
                    <a:p>
                      <a:pPr algn="ctr"/>
                      <a:endParaRPr lang="zh-CN" altLang="en-US" sz="1800" dirty="0"/>
                    </a:p>
                  </a:txBody>
                  <a:tcPr>
                    <a:solidFill>
                      <a:schemeClr val="accent6">
                        <a:lumMod val="60000"/>
                        <a:lumOff val="40000"/>
                      </a:schemeClr>
                    </a:solidFill>
                  </a:tcPr>
                </a:tc>
                <a:tc>
                  <a:txBody>
                    <a:bodyPr/>
                    <a:lstStyle/>
                    <a:p>
                      <a:pPr algn="ctr"/>
                      <a:endParaRPr lang="zh-CN" altLang="en-US" sz="1800" dirty="0"/>
                    </a:p>
                  </a:txBody>
                  <a:tcPr>
                    <a:solidFill>
                      <a:schemeClr val="accent6">
                        <a:lumMod val="60000"/>
                        <a:lumOff val="40000"/>
                      </a:schemeClr>
                    </a:solidFill>
                  </a:tcPr>
                </a:tc>
                <a:extLst>
                  <a:ext uri="{0D108BD9-81ED-4DB2-BD59-A6C34878D82A}">
                    <a16:rowId xmlns:a16="http://schemas.microsoft.com/office/drawing/2014/main" xmlns="" val="1514500866"/>
                  </a:ext>
                </a:extLst>
              </a:tr>
              <a:tr h="381508">
                <a:tc>
                  <a:txBody>
                    <a:bodyPr/>
                    <a:lstStyle/>
                    <a:p>
                      <a:r>
                        <a:rPr lang="en-US" altLang="zh-CN" dirty="0" smtClean="0"/>
                        <a:t>4</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dirty="0" smtClean="0"/>
                        <a:t>202104</a:t>
                      </a:r>
                      <a:endParaRPr lang="zh-CN" altLang="en-US" sz="1800" dirty="0"/>
                    </a:p>
                  </a:txBody>
                  <a:tcPr>
                    <a:lnL w="12700" cmpd="sng">
                      <a:noFill/>
                    </a:lnL>
                    <a:solidFill>
                      <a:schemeClr val="accent4">
                        <a:lumMod val="40000"/>
                        <a:lumOff val="60000"/>
                      </a:schemeClr>
                    </a:solidFill>
                  </a:tcPr>
                </a:tc>
                <a:tc>
                  <a:txBody>
                    <a:bodyPr/>
                    <a:lstStyle/>
                    <a:p>
                      <a:pPr algn="ctr"/>
                      <a:r>
                        <a:rPr lang="zh-CN" altLang="en-US" sz="1800" dirty="0" smtClean="0"/>
                        <a:t>白灵</a:t>
                      </a:r>
                      <a:endParaRPr lang="zh-CN" altLang="en-US" sz="1800" dirty="0"/>
                    </a:p>
                  </a:txBody>
                  <a:tcPr>
                    <a:solidFill>
                      <a:schemeClr val="accent4">
                        <a:lumMod val="40000"/>
                        <a:lumOff val="60000"/>
                      </a:schemeClr>
                    </a:solidFill>
                  </a:tcPr>
                </a:tc>
                <a:tc>
                  <a:txBody>
                    <a:bodyPr/>
                    <a:lstStyle/>
                    <a:p>
                      <a:pPr algn="ctr"/>
                      <a:r>
                        <a:rPr lang="en-US" altLang="zh-CN" sz="1800" dirty="0" smtClean="0"/>
                        <a:t>…</a:t>
                      </a:r>
                      <a:endParaRPr lang="zh-CN" altLang="en-US" sz="1800" dirty="0"/>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extLst>
                  <a:ext uri="{0D108BD9-81ED-4DB2-BD59-A6C34878D82A}">
                    <a16:rowId xmlns:a16="http://schemas.microsoft.com/office/drawing/2014/main" xmlns="" val="1490868548"/>
                  </a:ext>
                </a:extLst>
              </a:tr>
              <a:tr h="381508">
                <a:tc>
                  <a:txBody>
                    <a:bodyPr/>
                    <a:lstStyle/>
                    <a:p>
                      <a:r>
                        <a:rPr lang="en-US" altLang="zh-CN" dirty="0" smtClean="0"/>
                        <a:t>5</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dirty="0"/>
                    </a:p>
                  </a:txBody>
                  <a:tcPr>
                    <a:lnL w="12700" cmpd="sng">
                      <a:noFill/>
                    </a:lnL>
                    <a:solidFill>
                      <a:schemeClr val="accent6">
                        <a:lumMod val="60000"/>
                        <a:lumOff val="4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6">
                        <a:lumMod val="60000"/>
                        <a:lumOff val="4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6">
                        <a:lumMod val="60000"/>
                        <a:lumOff val="4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6">
                        <a:lumMod val="60000"/>
                        <a:lumOff val="4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6">
                        <a:lumMod val="60000"/>
                        <a:lumOff val="40000"/>
                      </a:schemeClr>
                    </a:solidFill>
                  </a:tcPr>
                </a:tc>
                <a:extLst>
                  <a:ext uri="{0D108BD9-81ED-4DB2-BD59-A6C34878D82A}">
                    <a16:rowId xmlns:a16="http://schemas.microsoft.com/office/drawing/2014/main" xmlns="" val="1318361096"/>
                  </a:ext>
                </a:extLst>
              </a:tr>
              <a:tr h="882664">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dirty="0" smtClean="0"/>
                        <a:t>…</a:t>
                      </a:r>
                      <a:endParaRPr lang="zh-CN" altLang="en-US" sz="1800" dirty="0"/>
                    </a:p>
                  </a:txBody>
                  <a:tcPr>
                    <a:lnL w="12700" cmpd="sng">
                      <a:noFill/>
                    </a:lnL>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extLst>
                  <a:ext uri="{0D108BD9-81ED-4DB2-BD59-A6C34878D82A}">
                    <a16:rowId xmlns:a16="http://schemas.microsoft.com/office/drawing/2014/main" xmlns="" val="1961339215"/>
                  </a:ext>
                </a:extLst>
              </a:tr>
              <a:tr h="367378">
                <a:tc>
                  <a:txBody>
                    <a:bodyPr/>
                    <a:lstStyle/>
                    <a:p>
                      <a:r>
                        <a:rPr lang="en-US" altLang="zh-CN" sz="2000" dirty="0" smtClean="0"/>
                        <a:t>96</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800" dirty="0"/>
                    </a:p>
                  </a:txBody>
                  <a:tcPr>
                    <a:lnL w="12700" cmpd="sng">
                      <a:noFill/>
                    </a:lnL>
                    <a:solidFill>
                      <a:schemeClr val="accent6">
                        <a:lumMod val="60000"/>
                        <a:lumOff val="40000"/>
                      </a:schemeClr>
                    </a:solidFill>
                  </a:tcPr>
                </a:tc>
                <a:tc>
                  <a:txBody>
                    <a:bodyPr/>
                    <a:lstStyle/>
                    <a:p>
                      <a:endParaRPr lang="zh-CN" altLang="en-US" sz="1800" dirty="0"/>
                    </a:p>
                  </a:txBody>
                  <a:tcPr>
                    <a:solidFill>
                      <a:schemeClr val="accent6">
                        <a:lumMod val="60000"/>
                        <a:lumOff val="40000"/>
                      </a:schemeClr>
                    </a:solidFill>
                  </a:tcPr>
                </a:tc>
                <a:tc>
                  <a:txBody>
                    <a:bodyPr/>
                    <a:lstStyle/>
                    <a:p>
                      <a:endParaRPr lang="zh-CN" altLang="en-US" sz="1800" dirty="0"/>
                    </a:p>
                  </a:txBody>
                  <a:tcPr>
                    <a:solidFill>
                      <a:schemeClr val="accent6">
                        <a:lumMod val="60000"/>
                        <a:lumOff val="40000"/>
                      </a:schemeClr>
                    </a:solidFill>
                  </a:tcPr>
                </a:tc>
                <a:tc>
                  <a:txBody>
                    <a:bodyPr/>
                    <a:lstStyle/>
                    <a:p>
                      <a:endParaRPr lang="zh-CN" altLang="en-US" sz="1800" dirty="0"/>
                    </a:p>
                  </a:txBody>
                  <a:tcPr>
                    <a:solidFill>
                      <a:schemeClr val="accent6">
                        <a:lumMod val="60000"/>
                        <a:lumOff val="40000"/>
                      </a:schemeClr>
                    </a:solidFill>
                  </a:tcPr>
                </a:tc>
                <a:tc>
                  <a:txBody>
                    <a:bodyPr/>
                    <a:lstStyle/>
                    <a:p>
                      <a:endParaRPr lang="zh-CN" altLang="en-US" sz="1800" dirty="0"/>
                    </a:p>
                  </a:txBody>
                  <a:tcPr>
                    <a:solidFill>
                      <a:schemeClr val="accent6">
                        <a:lumMod val="60000"/>
                        <a:lumOff val="40000"/>
                      </a:schemeClr>
                    </a:solidFill>
                  </a:tcPr>
                </a:tc>
                <a:extLst>
                  <a:ext uri="{0D108BD9-81ED-4DB2-BD59-A6C34878D82A}">
                    <a16:rowId xmlns:a16="http://schemas.microsoft.com/office/drawing/2014/main" xmlns="" val="1660415122"/>
                  </a:ext>
                </a:extLst>
              </a:tr>
              <a:tr h="381508">
                <a:tc>
                  <a:txBody>
                    <a:bodyPr/>
                    <a:lstStyle/>
                    <a:p>
                      <a:r>
                        <a:rPr lang="en-US" altLang="zh-CN" dirty="0" smtClean="0"/>
                        <a:t>97</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dirty="0" smtClean="0"/>
                        <a:t>202197</a:t>
                      </a:r>
                    </a:p>
                  </a:txBody>
                  <a:tcPr>
                    <a:lnL w="12700" cmpd="sng">
                      <a:noFill/>
                    </a:lnL>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mn-lt"/>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mn-lt"/>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extLst>
                  <a:ext uri="{0D108BD9-81ED-4DB2-BD59-A6C34878D82A}">
                    <a16:rowId xmlns:a16="http://schemas.microsoft.com/office/drawing/2014/main" xmlns="" val="4041608747"/>
                  </a:ext>
                </a:extLst>
              </a:tr>
              <a:tr h="381508">
                <a:tc>
                  <a:txBody>
                    <a:bodyPr/>
                    <a:lstStyle/>
                    <a:p>
                      <a:r>
                        <a:rPr lang="en-US" altLang="zh-CN" dirty="0" smtClean="0"/>
                        <a:t>98</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dirty="0"/>
                    </a:p>
                  </a:txBody>
                  <a:tcPr>
                    <a:lnL w="12700" cmpd="sng">
                      <a:noFill/>
                    </a:lnL>
                    <a:solidFill>
                      <a:schemeClr val="accent6">
                        <a:lumMod val="60000"/>
                        <a:lumOff val="40000"/>
                      </a:schemeClr>
                    </a:solidFill>
                  </a:tcPr>
                </a:tc>
                <a:tc>
                  <a:txBody>
                    <a:bodyPr/>
                    <a:lstStyle/>
                    <a:p>
                      <a:pPr algn="ctr"/>
                      <a:endParaRPr lang="zh-CN" altLang="en-US" sz="1800" dirty="0"/>
                    </a:p>
                  </a:txBody>
                  <a:tcPr>
                    <a:solidFill>
                      <a:schemeClr val="accent6">
                        <a:lumMod val="60000"/>
                        <a:lumOff val="40000"/>
                      </a:schemeClr>
                    </a:solidFill>
                  </a:tcPr>
                </a:tc>
                <a:tc>
                  <a:txBody>
                    <a:bodyPr/>
                    <a:lstStyle/>
                    <a:p>
                      <a:pPr algn="ctr"/>
                      <a:endParaRPr lang="zh-CN" altLang="en-US" sz="1800" dirty="0"/>
                    </a:p>
                  </a:txBody>
                  <a:tcPr>
                    <a:solidFill>
                      <a:schemeClr val="accent6">
                        <a:lumMod val="60000"/>
                        <a:lumOff val="40000"/>
                      </a:schemeClr>
                    </a:solidFill>
                  </a:tcPr>
                </a:tc>
                <a:tc>
                  <a:txBody>
                    <a:bodyPr/>
                    <a:lstStyle/>
                    <a:p>
                      <a:pPr algn="ctr"/>
                      <a:endParaRPr lang="zh-CN" altLang="en-US" sz="1800" dirty="0"/>
                    </a:p>
                  </a:txBody>
                  <a:tcPr>
                    <a:solidFill>
                      <a:schemeClr val="accent6">
                        <a:lumMod val="60000"/>
                        <a:lumOff val="40000"/>
                      </a:schemeClr>
                    </a:solidFill>
                  </a:tcPr>
                </a:tc>
                <a:tc>
                  <a:txBody>
                    <a:bodyPr/>
                    <a:lstStyle/>
                    <a:p>
                      <a:pPr algn="ctr"/>
                      <a:endParaRPr lang="zh-CN" altLang="en-US" sz="1800" dirty="0"/>
                    </a:p>
                  </a:txBody>
                  <a:tcPr>
                    <a:solidFill>
                      <a:schemeClr val="accent6">
                        <a:lumMod val="60000"/>
                        <a:lumOff val="40000"/>
                      </a:schemeClr>
                    </a:solidFill>
                  </a:tcPr>
                </a:tc>
                <a:extLst>
                  <a:ext uri="{0D108BD9-81ED-4DB2-BD59-A6C34878D82A}">
                    <a16:rowId xmlns:a16="http://schemas.microsoft.com/office/drawing/2014/main" xmlns="" val="4172848769"/>
                  </a:ext>
                </a:extLst>
              </a:tr>
              <a:tr h="678237">
                <a:tc>
                  <a:txBody>
                    <a:bodyPr/>
                    <a:lstStyle/>
                    <a:p>
                      <a:r>
                        <a:rPr lang="en-US" altLang="zh-CN" dirty="0" smtClean="0"/>
                        <a:t>99</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lang="en-US" altLang="zh-CN" sz="1800" dirty="0" smtClean="0"/>
                        <a:t>202199</a:t>
                      </a:r>
                      <a:endParaRPr kumimoji="0" lang="zh-CN" altLang="en-US" sz="1800" b="0" i="0" u="none" strike="noStrike" kern="1200" cap="none" spc="0" normalizeH="0" baseline="0" dirty="0">
                        <a:ln>
                          <a:noFill/>
                        </a:ln>
                        <a:solidFill>
                          <a:srgbClr val="1F5281"/>
                        </a:solidFill>
                        <a:effectLst/>
                        <a:uLnTx/>
                        <a:uFillTx/>
                        <a:latin typeface="Verdana"/>
                        <a:ea typeface="+mn-ea"/>
                        <a:cs typeface="+mn-cs"/>
                      </a:endParaRPr>
                    </a:p>
                  </a:txBody>
                  <a:tcPr>
                    <a:lnL w="12700" cmpd="sng">
                      <a:noFill/>
                    </a:lnL>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smtClean="0">
                        <a:ln>
                          <a:noFill/>
                        </a:ln>
                        <a:solidFill>
                          <a:srgbClr val="1F5281"/>
                        </a:solidFill>
                        <a:effectLst/>
                        <a:uLnTx/>
                        <a:uFillTx/>
                        <a:latin typeface="Verdana"/>
                        <a:ea typeface="+mn-ea"/>
                        <a:cs typeface="+mn-cs"/>
                      </a:endParaRPr>
                    </a:p>
                    <a:p>
                      <a:pPr marL="0" marR="0" lvl="0" indent="0" algn="ctr" defTabSz="109741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tc>
                  <a:txBody>
                    <a:bodyPr/>
                    <a:lstStyle/>
                    <a:p>
                      <a:pPr marL="0" marR="0" lvl="0" indent="0" algn="ctr" defTabSz="1097413"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a:txBody>
                  <a:tcPr>
                    <a:solidFill>
                      <a:schemeClr val="accent4">
                        <a:lumMod val="40000"/>
                        <a:lumOff val="60000"/>
                      </a:schemeClr>
                    </a:solidFill>
                  </a:tcPr>
                </a:tc>
                <a:extLst>
                  <a:ext uri="{0D108BD9-81ED-4DB2-BD59-A6C34878D82A}">
                    <a16:rowId xmlns:a16="http://schemas.microsoft.com/office/drawing/2014/main" xmlns="" val="1427654865"/>
                  </a:ext>
                </a:extLst>
              </a:tr>
            </a:tbl>
          </a:graphicData>
        </a:graphic>
      </p:graphicFrame>
    </p:spTree>
    <p:extLst>
      <p:ext uri="{BB962C8B-B14F-4D97-AF65-F5344CB8AC3E}">
        <p14:creationId xmlns:p14="http://schemas.microsoft.com/office/powerpoint/2010/main" val="25520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7808" y="294664"/>
            <a:ext cx="10234805" cy="648377"/>
          </a:xfrm>
        </p:spPr>
        <p:txBody>
          <a:bodyPr>
            <a:normAutofit fontScale="90000"/>
          </a:bodyPr>
          <a:lstStyle/>
          <a:p>
            <a:r>
              <a:rPr lang="en-US" altLang="zh-CN" dirty="0" smtClean="0"/>
              <a:t>C++</a:t>
            </a:r>
            <a:r>
              <a:rPr lang="zh-CN" altLang="en-US" dirty="0" smtClean="0"/>
              <a:t>中的哈希表</a:t>
            </a:r>
            <a:endParaRPr lang="zh-CN" altLang="en-US" dirty="0"/>
          </a:p>
        </p:txBody>
      </p:sp>
      <p:sp>
        <p:nvSpPr>
          <p:cNvPr id="3" name="文本占位符 2"/>
          <p:cNvSpPr>
            <a:spLocks noGrp="1"/>
          </p:cNvSpPr>
          <p:nvPr>
            <p:ph type="body" sz="quarter" idx="10"/>
          </p:nvPr>
        </p:nvSpPr>
        <p:spPr>
          <a:xfrm>
            <a:off x="814402" y="1120961"/>
            <a:ext cx="10738212" cy="1342198"/>
          </a:xfrm>
        </p:spPr>
        <p:txBody>
          <a:bodyPr/>
          <a:lstStyle/>
          <a:p>
            <a:r>
              <a:rPr lang="zh-CN" altLang="en-US" dirty="0" smtClean="0">
                <a:solidFill>
                  <a:srgbClr val="FF0000"/>
                </a:solidFill>
              </a:rPr>
              <a:t>开散列表</a:t>
            </a:r>
            <a:endParaRPr lang="en-US" altLang="zh-CN" dirty="0"/>
          </a:p>
        </p:txBody>
      </p:sp>
      <p:pic>
        <p:nvPicPr>
          <p:cNvPr id="6" name="图片 5"/>
          <p:cNvPicPr>
            <a:picLocks noChangeAspect="1"/>
          </p:cNvPicPr>
          <p:nvPr/>
        </p:nvPicPr>
        <p:blipFill>
          <a:blip r:embed="rId2"/>
          <a:stretch>
            <a:fillRect/>
          </a:stretch>
        </p:blipFill>
        <p:spPr>
          <a:xfrm>
            <a:off x="1411916" y="1369044"/>
            <a:ext cx="7196376" cy="4958753"/>
          </a:xfrm>
          <a:prstGeom prst="rect">
            <a:avLst/>
          </a:prstGeom>
        </p:spPr>
      </p:pic>
    </p:spTree>
    <p:extLst>
      <p:ext uri="{BB962C8B-B14F-4D97-AF65-F5344CB8AC3E}">
        <p14:creationId xmlns:p14="http://schemas.microsoft.com/office/powerpoint/2010/main" val="1410464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317808" y="294664"/>
            <a:ext cx="10234805" cy="64837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chemeClr val="bg1"/>
                </a:solidFill>
              </a:rPr>
              <a:t>C++11</a:t>
            </a:r>
            <a:r>
              <a:rPr lang="zh-CN" altLang="en-US" dirty="0" smtClean="0">
                <a:solidFill>
                  <a:schemeClr val="bg1"/>
                </a:solidFill>
              </a:rPr>
              <a:t>中的哈希表</a:t>
            </a:r>
            <a:endParaRPr lang="zh-CN" altLang="en-US" dirty="0">
              <a:solidFill>
                <a:schemeClr val="bg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169372576"/>
              </p:ext>
            </p:extLst>
          </p:nvPr>
        </p:nvGraphicFramePr>
        <p:xfrm>
          <a:off x="682056" y="1620068"/>
          <a:ext cx="10997259" cy="2033310"/>
        </p:xfrm>
        <a:graphic>
          <a:graphicData uri="http://schemas.openxmlformats.org/drawingml/2006/table">
            <a:tbl>
              <a:tblPr>
                <a:tableStyleId>{8A107856-5554-42FB-B03E-39F5DBC370BA}</a:tableStyleId>
              </a:tblPr>
              <a:tblGrid>
                <a:gridCol w="3079239">
                  <a:extLst>
                    <a:ext uri="{9D8B030D-6E8A-4147-A177-3AD203B41FA5}">
                      <a16:colId xmlns:a16="http://schemas.microsoft.com/office/drawing/2014/main" xmlns="" val="20000"/>
                    </a:ext>
                  </a:extLst>
                </a:gridCol>
                <a:gridCol w="3799002">
                  <a:extLst>
                    <a:ext uri="{9D8B030D-6E8A-4147-A177-3AD203B41FA5}">
                      <a16:colId xmlns:a16="http://schemas.microsoft.com/office/drawing/2014/main" xmlns="" val="20001"/>
                    </a:ext>
                  </a:extLst>
                </a:gridCol>
                <a:gridCol w="4119018">
                  <a:extLst>
                    <a:ext uri="{9D8B030D-6E8A-4147-A177-3AD203B41FA5}">
                      <a16:colId xmlns:a16="http://schemas.microsoft.com/office/drawing/2014/main" xmlns="" val="20002"/>
                    </a:ext>
                  </a:extLst>
                </a:gridCol>
              </a:tblGrid>
              <a:tr h="1066800">
                <a:tc>
                  <a:txBody>
                    <a:bodyPr/>
                    <a:lstStyle/>
                    <a:p>
                      <a:pPr marL="0" marR="0" indent="0" algn="l" defTabSz="1097253" rtl="0" eaLnBrk="1" fontAlgn="auto" latinLnBrk="0" hangingPunct="1">
                        <a:lnSpc>
                          <a:spcPts val="2800"/>
                        </a:lnSpc>
                        <a:spcBef>
                          <a:spcPts val="0"/>
                        </a:spcBef>
                        <a:spcAft>
                          <a:spcPts val="0"/>
                        </a:spcAft>
                        <a:buClrTx/>
                        <a:buSzTx/>
                        <a:buFontTx/>
                        <a:buNone/>
                        <a:tabLst/>
                        <a:defRPr/>
                      </a:pPr>
                      <a:r>
                        <a:rPr lang="en-US" altLang="zh-CN" sz="1800" b="1" kern="100" dirty="0" err="1" smtClean="0">
                          <a:solidFill>
                            <a:srgbClr val="000000"/>
                          </a:solidFill>
                          <a:latin typeface="+mn-lt"/>
                          <a:ea typeface="仿宋" pitchFamily="49" charset="-122"/>
                          <a:cs typeface="Consolas" pitchFamily="49" charset="0"/>
                        </a:rPr>
                        <a:t>unordered_set</a:t>
                      </a:r>
                      <a:r>
                        <a:rPr lang="zh-CN" altLang="en-US" sz="1800" b="1" kern="100" dirty="0" smtClean="0">
                          <a:solidFill>
                            <a:srgbClr val="000000"/>
                          </a:solidFill>
                          <a:latin typeface="+mn-lt"/>
                          <a:ea typeface="仿宋" pitchFamily="49" charset="-122"/>
                          <a:cs typeface="Consolas" pitchFamily="49" charset="0"/>
                        </a:rPr>
                        <a:t>、</a:t>
                      </a:r>
                      <a:r>
                        <a:rPr lang="en-US" altLang="zh-CN" sz="1800" b="1" kern="100" dirty="0" err="1" smtClean="0">
                          <a:solidFill>
                            <a:srgbClr val="000000"/>
                          </a:solidFill>
                          <a:latin typeface="+mn-lt"/>
                          <a:ea typeface="仿宋" pitchFamily="49" charset="-122"/>
                          <a:cs typeface="Consolas" pitchFamily="49" charset="0"/>
                        </a:rPr>
                        <a:t>unordered_multiset</a:t>
                      </a:r>
                      <a:endParaRPr lang="zh-CN" sz="1800" b="1" kern="100" dirty="0">
                        <a:solidFill>
                          <a:srgbClr val="000000"/>
                        </a:solidFill>
                        <a:latin typeface="+mn-lt"/>
                        <a:ea typeface="仿宋" pitchFamily="49" charset="-122"/>
                        <a:cs typeface="Consolas" pitchFamily="49" charset="0"/>
                      </a:endParaRPr>
                    </a:p>
                  </a:txBody>
                  <a:tcPr marL="62345" marR="62345" marT="0" marB="0">
                    <a:solidFill>
                      <a:schemeClr val="accent5">
                        <a:lumMod val="40000"/>
                        <a:lumOff val="60000"/>
                      </a:schemeClr>
                    </a:solidFill>
                  </a:tcPr>
                </a:tc>
                <a:tc>
                  <a:txBody>
                    <a:bodyPr/>
                    <a:lstStyle/>
                    <a:p>
                      <a:pPr indent="0">
                        <a:lnSpc>
                          <a:spcPts val="2800"/>
                        </a:lnSpc>
                        <a:spcAft>
                          <a:spcPts val="0"/>
                        </a:spcAft>
                      </a:pPr>
                      <a:r>
                        <a:rPr lang="zh-CN" altLang="en-US" sz="1800" b="1" kern="100" dirty="0" smtClean="0">
                          <a:solidFill>
                            <a:srgbClr val="000000"/>
                          </a:solidFill>
                          <a:latin typeface="+mn-lt"/>
                          <a:ea typeface="仿宋" pitchFamily="49" charset="-122"/>
                          <a:cs typeface="Consolas" pitchFamily="49" charset="0"/>
                        </a:rPr>
                        <a:t>无序集合</a:t>
                      </a:r>
                      <a:endParaRPr lang="en-US" altLang="zh-CN" sz="1800" b="1" kern="100" dirty="0" smtClean="0">
                        <a:solidFill>
                          <a:srgbClr val="000000"/>
                        </a:solidFill>
                        <a:latin typeface="+mn-lt"/>
                        <a:ea typeface="仿宋" pitchFamily="49" charset="-122"/>
                        <a:cs typeface="Consolas" pitchFamily="49" charset="0"/>
                      </a:endParaRPr>
                    </a:p>
                    <a:p>
                      <a:pPr indent="0">
                        <a:lnSpc>
                          <a:spcPts val="2800"/>
                        </a:lnSpc>
                        <a:spcAft>
                          <a:spcPts val="0"/>
                        </a:spcAft>
                      </a:pPr>
                      <a:r>
                        <a:rPr lang="zh-CN" altLang="en-US" sz="1800" b="1" kern="100" dirty="0" smtClean="0">
                          <a:solidFill>
                            <a:srgbClr val="000000"/>
                          </a:solidFill>
                          <a:latin typeface="+mn-lt"/>
                          <a:ea typeface="仿宋" pitchFamily="49" charset="-122"/>
                          <a:cs typeface="Consolas" pitchFamily="49" charset="0"/>
                        </a:rPr>
                        <a:t>哈希表</a:t>
                      </a:r>
                      <a:r>
                        <a:rPr lang="en-US" altLang="zh-CN" sz="1800" b="1" kern="100" dirty="0" smtClean="0">
                          <a:solidFill>
                            <a:srgbClr val="000000"/>
                          </a:solidFill>
                          <a:latin typeface="+mn-lt"/>
                          <a:ea typeface="仿宋" pitchFamily="49" charset="-122"/>
                          <a:cs typeface="Consolas" pitchFamily="49" charset="0"/>
                        </a:rPr>
                        <a:t>-</a:t>
                      </a:r>
                      <a:r>
                        <a:rPr lang="zh-CN" altLang="en-US" sz="1800" b="1" kern="100" dirty="0" smtClean="0">
                          <a:solidFill>
                            <a:srgbClr val="FF0000"/>
                          </a:solidFill>
                          <a:latin typeface="+mn-lt"/>
                          <a:ea typeface="仿宋" pitchFamily="49" charset="-122"/>
                          <a:cs typeface="Consolas" pitchFamily="49" charset="0"/>
                        </a:rPr>
                        <a:t>开散列表</a:t>
                      </a:r>
                      <a:endParaRPr lang="zh-CN" sz="1800" b="1" kern="100" dirty="0">
                        <a:solidFill>
                          <a:srgbClr val="FF0000"/>
                        </a:solidFill>
                        <a:latin typeface="+mn-lt"/>
                        <a:ea typeface="仿宋" pitchFamily="49" charset="-122"/>
                        <a:cs typeface="Consolas" pitchFamily="49" charset="0"/>
                      </a:endParaRPr>
                    </a:p>
                  </a:txBody>
                  <a:tcPr marL="62345" marR="62345" marT="0" marB="0">
                    <a:solidFill>
                      <a:schemeClr val="accent5">
                        <a:lumMod val="40000"/>
                        <a:lumOff val="60000"/>
                      </a:schemeClr>
                    </a:solidFill>
                  </a:tcPr>
                </a:tc>
                <a:tc>
                  <a:txBody>
                    <a:bodyPr/>
                    <a:lstStyle/>
                    <a:p>
                      <a:pPr marL="0" marR="0" indent="0" algn="just" defTabSz="1097253" rtl="0" eaLnBrk="1" fontAlgn="auto" latinLnBrk="0" hangingPunct="1">
                        <a:lnSpc>
                          <a:spcPts val="28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&lt;</a:t>
                      </a:r>
                      <a:r>
                        <a:rPr lang="en-US" altLang="zh-CN" sz="1800" kern="1200" dirty="0" err="1" smtClean="0">
                          <a:solidFill>
                            <a:schemeClr val="dk1"/>
                          </a:solidFill>
                          <a:latin typeface="+mn-lt"/>
                          <a:ea typeface="+mn-ea"/>
                          <a:cs typeface="+mn-cs"/>
                        </a:rPr>
                        <a:t>unordered_set</a:t>
                      </a:r>
                      <a:r>
                        <a:rPr lang="en-US" altLang="zh-CN" sz="1800" kern="1200" dirty="0" smtClean="0">
                          <a:solidFill>
                            <a:schemeClr val="dk1"/>
                          </a:solidFill>
                          <a:latin typeface="+mn-lt"/>
                          <a:ea typeface="+mn-ea"/>
                          <a:cs typeface="+mn-cs"/>
                        </a:rPr>
                        <a:t>&gt;</a:t>
                      </a:r>
                      <a:endParaRPr lang="zh-CN" altLang="zh-CN" sz="1800" b="1" kern="100" dirty="0" smtClean="0">
                        <a:solidFill>
                          <a:srgbClr val="000000"/>
                        </a:solidFill>
                        <a:latin typeface="+mn-lt"/>
                        <a:ea typeface="仿宋" pitchFamily="49" charset="-122"/>
                        <a:cs typeface="Consolas" pitchFamily="49" charset="0"/>
                      </a:endParaRPr>
                    </a:p>
                    <a:p>
                      <a:pPr indent="0" algn="just">
                        <a:lnSpc>
                          <a:spcPts val="2800"/>
                        </a:lnSpc>
                        <a:spcAft>
                          <a:spcPts val="0"/>
                        </a:spcAft>
                      </a:pPr>
                      <a:endParaRPr lang="zh-CN" sz="1800" b="1" kern="100" dirty="0">
                        <a:solidFill>
                          <a:srgbClr val="000000"/>
                        </a:solidFill>
                        <a:latin typeface="+mn-lt"/>
                        <a:ea typeface="仿宋" pitchFamily="49" charset="-122"/>
                        <a:cs typeface="Consolas" pitchFamily="49" charset="0"/>
                      </a:endParaRPr>
                    </a:p>
                  </a:txBody>
                  <a:tcPr marL="62345" marR="62345" marT="0" marB="0">
                    <a:solidFill>
                      <a:schemeClr val="accent5">
                        <a:lumMod val="40000"/>
                        <a:lumOff val="60000"/>
                      </a:schemeClr>
                    </a:solidFill>
                  </a:tcPr>
                </a:tc>
                <a:extLst>
                  <a:ext uri="{0D108BD9-81ED-4DB2-BD59-A6C34878D82A}">
                    <a16:rowId xmlns:a16="http://schemas.microsoft.com/office/drawing/2014/main" xmlns="" val="10000"/>
                  </a:ext>
                </a:extLst>
              </a:tr>
              <a:tr h="966510">
                <a:tc>
                  <a:txBody>
                    <a:bodyPr/>
                    <a:lstStyle/>
                    <a:p>
                      <a:pPr marL="0" marR="0" indent="0" algn="l" defTabSz="1097253" rtl="0" eaLnBrk="1" fontAlgn="auto" latinLnBrk="0" hangingPunct="1">
                        <a:lnSpc>
                          <a:spcPts val="2800"/>
                        </a:lnSpc>
                        <a:spcBef>
                          <a:spcPts val="0"/>
                        </a:spcBef>
                        <a:spcAft>
                          <a:spcPts val="0"/>
                        </a:spcAft>
                        <a:buClrTx/>
                        <a:buSzTx/>
                        <a:buFontTx/>
                        <a:buNone/>
                        <a:tabLst/>
                        <a:defRPr/>
                      </a:pPr>
                      <a:r>
                        <a:rPr lang="en-US" altLang="zh-CN" sz="1800" b="1" kern="100" dirty="0" err="1" smtClean="0">
                          <a:solidFill>
                            <a:srgbClr val="000000"/>
                          </a:solidFill>
                          <a:latin typeface="+mn-lt"/>
                          <a:ea typeface="仿宋" pitchFamily="49" charset="-122"/>
                          <a:cs typeface="Consolas" pitchFamily="49" charset="0"/>
                        </a:rPr>
                        <a:t>unordered_map</a:t>
                      </a:r>
                      <a:r>
                        <a:rPr lang="zh-CN" altLang="en-US" sz="1800" b="1" kern="100" dirty="0" smtClean="0">
                          <a:solidFill>
                            <a:srgbClr val="000000"/>
                          </a:solidFill>
                          <a:latin typeface="+mn-lt"/>
                          <a:ea typeface="仿宋" pitchFamily="49" charset="-122"/>
                          <a:cs typeface="Consolas" pitchFamily="49" charset="0"/>
                        </a:rPr>
                        <a:t>、</a:t>
                      </a:r>
                      <a:r>
                        <a:rPr lang="en-US" altLang="zh-CN" sz="1800" b="1" kern="100" dirty="0" err="1" smtClean="0">
                          <a:solidFill>
                            <a:srgbClr val="000000"/>
                          </a:solidFill>
                          <a:latin typeface="+mn-lt"/>
                          <a:ea typeface="仿宋" pitchFamily="49" charset="-122"/>
                          <a:cs typeface="Consolas" pitchFamily="49" charset="0"/>
                        </a:rPr>
                        <a:t>unordered_multimap</a:t>
                      </a:r>
                      <a:endParaRPr lang="zh-CN" sz="1800" b="1" kern="100" dirty="0">
                        <a:solidFill>
                          <a:srgbClr val="000000"/>
                        </a:solidFill>
                        <a:latin typeface="+mn-lt"/>
                        <a:ea typeface="仿宋" pitchFamily="49" charset="-122"/>
                        <a:cs typeface="Consolas" pitchFamily="49" charset="0"/>
                      </a:endParaRPr>
                    </a:p>
                  </a:txBody>
                  <a:tcPr marL="62345" marR="62345" marT="0" marB="0">
                    <a:solidFill>
                      <a:schemeClr val="accent5">
                        <a:lumMod val="40000"/>
                        <a:lumOff val="60000"/>
                      </a:schemeClr>
                    </a:solidFill>
                  </a:tcPr>
                </a:tc>
                <a:tc>
                  <a:txBody>
                    <a:bodyPr/>
                    <a:lstStyle/>
                    <a:p>
                      <a:pPr marL="0" marR="0" indent="0" algn="l" defTabSz="1097253" rtl="0" eaLnBrk="1" fontAlgn="auto" latinLnBrk="0" hangingPunct="1">
                        <a:lnSpc>
                          <a:spcPts val="2800"/>
                        </a:lnSpc>
                        <a:spcBef>
                          <a:spcPts val="0"/>
                        </a:spcBef>
                        <a:spcAft>
                          <a:spcPts val="0"/>
                        </a:spcAft>
                        <a:buClrTx/>
                        <a:buSzTx/>
                        <a:buFontTx/>
                        <a:buNone/>
                        <a:tabLst/>
                        <a:defRPr/>
                      </a:pPr>
                      <a:r>
                        <a:rPr lang="zh-CN" altLang="en-US" sz="1800" b="1" kern="100" dirty="0" smtClean="0">
                          <a:solidFill>
                            <a:srgbClr val="FF0000"/>
                          </a:solidFill>
                          <a:latin typeface="+mn-lt"/>
                          <a:ea typeface="仿宋" pitchFamily="49" charset="-122"/>
                          <a:cs typeface="Consolas" pitchFamily="49" charset="0"/>
                        </a:rPr>
                        <a:t>无序关联容器</a:t>
                      </a:r>
                      <a:endParaRPr lang="en-US" altLang="zh-CN" sz="1800" b="1" kern="100" dirty="0" smtClean="0">
                        <a:solidFill>
                          <a:srgbClr val="FF0000"/>
                        </a:solidFill>
                        <a:latin typeface="+mn-lt"/>
                        <a:ea typeface="仿宋" pitchFamily="49" charset="-122"/>
                        <a:cs typeface="Consolas" pitchFamily="49" charset="0"/>
                      </a:endParaRPr>
                    </a:p>
                    <a:p>
                      <a:pPr marL="0" marR="0" indent="0" algn="l" defTabSz="1097253" rtl="0" eaLnBrk="1" fontAlgn="auto" latinLnBrk="0" hangingPunct="1">
                        <a:lnSpc>
                          <a:spcPts val="2800"/>
                        </a:lnSpc>
                        <a:spcBef>
                          <a:spcPts val="0"/>
                        </a:spcBef>
                        <a:spcAft>
                          <a:spcPts val="0"/>
                        </a:spcAft>
                        <a:buClrTx/>
                        <a:buSzTx/>
                        <a:buFontTx/>
                        <a:buNone/>
                        <a:tabLst/>
                        <a:defRPr/>
                      </a:pPr>
                      <a:r>
                        <a:rPr lang="zh-CN" altLang="en-US" sz="1800" b="1" kern="100" dirty="0" smtClean="0">
                          <a:solidFill>
                            <a:srgbClr val="000000"/>
                          </a:solidFill>
                          <a:latin typeface="+mn-lt"/>
                          <a:ea typeface="仿宋" pitchFamily="49" charset="-122"/>
                          <a:cs typeface="Consolas" pitchFamily="49" charset="0"/>
                        </a:rPr>
                        <a:t>哈希表</a:t>
                      </a:r>
                      <a:r>
                        <a:rPr lang="en-US" altLang="zh-CN" sz="1800" b="1" kern="100" dirty="0" smtClean="0">
                          <a:solidFill>
                            <a:srgbClr val="000000"/>
                          </a:solidFill>
                          <a:latin typeface="+mn-lt"/>
                          <a:ea typeface="仿宋" pitchFamily="49" charset="-122"/>
                          <a:cs typeface="Consolas" pitchFamily="49" charset="0"/>
                        </a:rPr>
                        <a:t>-</a:t>
                      </a:r>
                      <a:r>
                        <a:rPr lang="zh-CN" altLang="en-US" sz="1800" b="1" kern="100" dirty="0" smtClean="0">
                          <a:solidFill>
                            <a:srgbClr val="FF0000"/>
                          </a:solidFill>
                          <a:latin typeface="+mn-lt"/>
                          <a:ea typeface="仿宋" pitchFamily="49" charset="-122"/>
                          <a:cs typeface="Consolas" pitchFamily="49" charset="0"/>
                        </a:rPr>
                        <a:t>开散列表</a:t>
                      </a:r>
                      <a:endParaRPr lang="zh-CN" sz="1800" b="1" kern="100" dirty="0">
                        <a:solidFill>
                          <a:srgbClr val="FF0000"/>
                        </a:solidFill>
                        <a:latin typeface="+mn-lt"/>
                        <a:ea typeface="仿宋" pitchFamily="49" charset="-122"/>
                        <a:cs typeface="Consolas" pitchFamily="49" charset="0"/>
                      </a:endParaRPr>
                    </a:p>
                  </a:txBody>
                  <a:tcPr marL="62345" marR="62345" marT="0" marB="0">
                    <a:solidFill>
                      <a:schemeClr val="accent5">
                        <a:lumMod val="40000"/>
                        <a:lumOff val="60000"/>
                      </a:schemeClr>
                    </a:solidFill>
                  </a:tcPr>
                </a:tc>
                <a:tc>
                  <a:txBody>
                    <a:bodyPr/>
                    <a:lstStyle/>
                    <a:p>
                      <a:pPr marL="0" marR="0" indent="0" algn="just" defTabSz="1097253" rtl="0" eaLnBrk="1" fontAlgn="auto" latinLnBrk="0" hangingPunct="1">
                        <a:lnSpc>
                          <a:spcPts val="28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&lt;</a:t>
                      </a:r>
                      <a:r>
                        <a:rPr lang="en-US" altLang="zh-CN" sz="1800" kern="1200" dirty="0" err="1" smtClean="0">
                          <a:solidFill>
                            <a:schemeClr val="dk1"/>
                          </a:solidFill>
                          <a:latin typeface="+mn-lt"/>
                          <a:ea typeface="+mn-ea"/>
                          <a:cs typeface="+mn-cs"/>
                        </a:rPr>
                        <a:t>unordered_map</a:t>
                      </a:r>
                      <a:r>
                        <a:rPr lang="en-US" altLang="zh-CN" sz="1800" kern="1200" dirty="0" smtClean="0">
                          <a:solidFill>
                            <a:schemeClr val="dk1"/>
                          </a:solidFill>
                          <a:latin typeface="+mn-lt"/>
                          <a:ea typeface="+mn-ea"/>
                          <a:cs typeface="+mn-cs"/>
                        </a:rPr>
                        <a:t>&gt;</a:t>
                      </a:r>
                      <a:endParaRPr lang="zh-CN" sz="1800" b="1" kern="100" dirty="0">
                        <a:solidFill>
                          <a:srgbClr val="000000"/>
                        </a:solidFill>
                        <a:latin typeface="+mn-lt"/>
                        <a:ea typeface="仿宋" pitchFamily="49" charset="-122"/>
                        <a:cs typeface="Consolas" pitchFamily="49" charset="0"/>
                      </a:endParaRPr>
                    </a:p>
                  </a:txBody>
                  <a:tcPr marL="62345" marR="62345" marT="0" marB="0">
                    <a:solidFill>
                      <a:schemeClr val="accent5">
                        <a:lumMod val="40000"/>
                        <a:lumOff val="60000"/>
                      </a:schemeClr>
                    </a:solidFill>
                  </a:tcPr>
                </a:tc>
                <a:extLst>
                  <a:ext uri="{0D108BD9-81ED-4DB2-BD59-A6C34878D82A}">
                    <a16:rowId xmlns:a16="http://schemas.microsoft.com/office/drawing/2014/main" xmlns="" val="10001"/>
                  </a:ext>
                </a:extLst>
              </a:tr>
            </a:tbl>
          </a:graphicData>
        </a:graphic>
      </p:graphicFrame>
      <p:sp>
        <p:nvSpPr>
          <p:cNvPr id="2" name="文本框 1"/>
          <p:cNvSpPr txBox="1"/>
          <p:nvPr/>
        </p:nvSpPr>
        <p:spPr>
          <a:xfrm>
            <a:off x="829559" y="3961073"/>
            <a:ext cx="10849756" cy="187743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zh-CN" altLang="en-US" sz="2400" dirty="0" smtClean="0">
                <a:solidFill>
                  <a:srgbClr val="000000"/>
                </a:solidFill>
              </a:rPr>
              <a:t>开散列表，</a:t>
            </a:r>
            <a:r>
              <a:rPr lang="zh-CN" altLang="en-US" sz="2400" dirty="0" smtClean="0">
                <a:solidFill>
                  <a:srgbClr val="FF0000"/>
                </a:solidFill>
              </a:rPr>
              <a:t>链表法</a:t>
            </a:r>
            <a:r>
              <a:rPr lang="zh-CN" altLang="en-US" sz="2400" dirty="0" smtClean="0">
                <a:solidFill>
                  <a:srgbClr val="000000"/>
                </a:solidFill>
              </a:rPr>
              <a:t>解决冲突</a:t>
            </a:r>
            <a:endParaRPr lang="en-US" altLang="zh-CN" sz="2400" dirty="0" smtClean="0">
              <a:solidFill>
                <a:srgbClr val="000000"/>
              </a:solidFill>
            </a:endParaRPr>
          </a:p>
          <a:p>
            <a:pPr marL="342900" indent="-342900">
              <a:spcBef>
                <a:spcPts val="600"/>
              </a:spcBef>
              <a:spcAft>
                <a:spcPts val="600"/>
              </a:spcAft>
              <a:buFont typeface="Arial" panose="020B0604020202020204" pitchFamily="34" charset="0"/>
              <a:buChar char="•"/>
            </a:pPr>
            <a:r>
              <a:rPr lang="zh-CN" altLang="en-US" sz="2400" dirty="0" smtClean="0">
                <a:solidFill>
                  <a:srgbClr val="000000"/>
                </a:solidFill>
              </a:rPr>
              <a:t>带头结点的双向循环</a:t>
            </a:r>
            <a:r>
              <a:rPr lang="zh-CN" altLang="en-US" sz="2400" dirty="0">
                <a:solidFill>
                  <a:srgbClr val="000000"/>
                </a:solidFill>
              </a:rPr>
              <a:t>链表</a:t>
            </a:r>
          </a:p>
          <a:p>
            <a:pPr marL="342900" indent="-342900">
              <a:spcBef>
                <a:spcPts val="600"/>
              </a:spcBef>
              <a:spcAft>
                <a:spcPts val="600"/>
              </a:spcAft>
              <a:buFont typeface="Arial" panose="020B0604020202020204" pitchFamily="34" charset="0"/>
              <a:buChar char="•"/>
            </a:pPr>
            <a:r>
              <a:rPr lang="zh-CN" altLang="en-US" sz="2400" dirty="0" smtClean="0">
                <a:solidFill>
                  <a:srgbClr val="000000"/>
                </a:solidFill>
              </a:rPr>
              <a:t>初始含</a:t>
            </a:r>
            <a:r>
              <a:rPr lang="en-US" altLang="zh-CN" sz="2400" dirty="0" smtClean="0">
                <a:solidFill>
                  <a:srgbClr val="000000"/>
                </a:solidFill>
              </a:rPr>
              <a:t>8</a:t>
            </a:r>
            <a:r>
              <a:rPr lang="zh-CN" altLang="en-US" sz="2400" dirty="0" smtClean="0">
                <a:solidFill>
                  <a:srgbClr val="000000"/>
                </a:solidFill>
              </a:rPr>
              <a:t>个桶，当需插入第</a:t>
            </a:r>
            <a:r>
              <a:rPr lang="en-US" altLang="zh-CN" sz="2400" dirty="0" smtClean="0">
                <a:solidFill>
                  <a:srgbClr val="000000"/>
                </a:solidFill>
              </a:rPr>
              <a:t>9</a:t>
            </a:r>
            <a:r>
              <a:rPr lang="zh-CN" altLang="en-US" sz="2400" dirty="0" smtClean="0">
                <a:solidFill>
                  <a:srgbClr val="000000"/>
                </a:solidFill>
              </a:rPr>
              <a:t>个元素时，扩容至</a:t>
            </a:r>
            <a:r>
              <a:rPr lang="en-US" altLang="zh-CN" sz="2400" dirty="0" smtClean="0">
                <a:solidFill>
                  <a:srgbClr val="000000"/>
                </a:solidFill>
              </a:rPr>
              <a:t>64</a:t>
            </a:r>
            <a:r>
              <a:rPr lang="zh-CN" altLang="en-US" sz="2400" dirty="0" smtClean="0">
                <a:solidFill>
                  <a:srgbClr val="000000"/>
                </a:solidFill>
              </a:rPr>
              <a:t>个桶，动态扩容、缩容，但有时间代价</a:t>
            </a:r>
            <a:endParaRPr lang="en-US" altLang="zh-CN" sz="2400" dirty="0" smtClean="0">
              <a:solidFill>
                <a:srgbClr val="000000"/>
              </a:solidFill>
            </a:endParaRPr>
          </a:p>
        </p:txBody>
      </p:sp>
    </p:spTree>
    <p:extLst>
      <p:ext uri="{BB962C8B-B14F-4D97-AF65-F5344CB8AC3E}">
        <p14:creationId xmlns:p14="http://schemas.microsoft.com/office/powerpoint/2010/main" val="1683292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7921" y="117693"/>
            <a:ext cx="11129913" cy="5632311"/>
          </a:xfrm>
          <a:prstGeom prst="rect">
            <a:avLst/>
          </a:prstGeom>
        </p:spPr>
        <p:txBody>
          <a:bodyPr wrap="square">
            <a:spAutoFit/>
          </a:bodyPr>
          <a:lstStyle/>
          <a:p>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p>
          <a:p>
            <a:r>
              <a:rPr lang="en-US" altLang="zh-CN" dirty="0">
                <a:solidFill>
                  <a:srgbClr val="008000"/>
                </a:solidFill>
                <a:latin typeface="新宋体" panose="02010609030101010101" pitchFamily="49" charset="-122"/>
                <a:ea typeface="新宋体" panose="02010609030101010101" pitchFamily="49" charset="-122"/>
              </a:rPr>
              <a:t> </a:t>
            </a:r>
            <a:r>
              <a:rPr lang="en-US" altLang="zh-CN" dirty="0" smtClean="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const</a:t>
            </a:r>
            <a:r>
              <a:rPr lang="en-US" altLang="zh-CN" dirty="0">
                <a:solidFill>
                  <a:srgbClr val="008000"/>
                </a:solidFill>
                <a:latin typeface="新宋体" panose="02010609030101010101" pitchFamily="49" charset="-122"/>
                <a:ea typeface="新宋体" panose="02010609030101010101" pitchFamily="49" charset="-122"/>
              </a:rPr>
              <a:t> char *</a:t>
            </a:r>
            <a:r>
              <a:rPr lang="en-US" altLang="zh-CN" dirty="0" err="1">
                <a:solidFill>
                  <a:srgbClr val="008000"/>
                </a:solidFill>
                <a:latin typeface="新宋体" panose="02010609030101010101" pitchFamily="49" charset="-122"/>
                <a:ea typeface="新宋体" panose="02010609030101010101" pitchFamily="49" charset="-122"/>
              </a:rPr>
              <a:t>arr</a:t>
            </a:r>
            <a:r>
              <a:rPr lang="en-US" altLang="zh-CN" dirty="0">
                <a:solidFill>
                  <a:srgbClr val="008000"/>
                </a:solidFill>
                <a:latin typeface="新宋体" panose="02010609030101010101" pitchFamily="49" charset="-122"/>
                <a:ea typeface="新宋体" panose="02010609030101010101" pitchFamily="49" charset="-122"/>
              </a:rPr>
              <a:t>[] = { "</a:t>
            </a:r>
            <a:r>
              <a:rPr lang="zh-CN" altLang="en-US" dirty="0">
                <a:solidFill>
                  <a:srgbClr val="008000"/>
                </a:solidFill>
                <a:latin typeface="新宋体" panose="02010609030101010101" pitchFamily="49" charset="-122"/>
                <a:ea typeface="新宋体" panose="02010609030101010101" pitchFamily="49" charset="-122"/>
              </a:rPr>
              <a:t>鼠</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牛</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虎</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兔</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龙</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蛇</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马</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羊</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猴</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鸡</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狗</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猪</a:t>
            </a:r>
            <a:r>
              <a:rPr lang="en-US" altLang="zh-CN" dirty="0">
                <a:solidFill>
                  <a:srgbClr val="008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pPr lvl="1"/>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arr</a:t>
            </a:r>
            <a:r>
              <a:rPr lang="en-US" altLang="zh-CN" dirty="0">
                <a:solidFill>
                  <a:srgbClr val="000000"/>
                </a:solidFill>
                <a:latin typeface="新宋体" panose="02010609030101010101" pitchFamily="49" charset="-122"/>
                <a:ea typeface="新宋体" panose="02010609030101010101" pitchFamily="49" charset="-122"/>
              </a:rPr>
              <a:t>[] = {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鼠</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牛</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虎</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兔</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龙</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蛇</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sz</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arr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 );</a:t>
            </a:r>
          </a:p>
          <a:p>
            <a:pPr lvl="1"/>
            <a:r>
              <a:rPr lang="en-US" altLang="zh-CN" dirty="0" err="1">
                <a:solidFill>
                  <a:srgbClr val="2B91AF"/>
                </a:solidFill>
                <a:latin typeface="新宋体" panose="02010609030101010101" pitchFamily="49" charset="-122"/>
                <a:ea typeface="新宋体" panose="02010609030101010101" pitchFamily="49" charset="-122"/>
              </a:rPr>
              <a:t>unordered_set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&gt;</a:t>
            </a:r>
            <a:r>
              <a:rPr lang="en-US" altLang="zh-CN" dirty="0" err="1">
                <a:solidFill>
                  <a:srgbClr val="000000"/>
                </a:solidFill>
                <a:latin typeface="新宋体" panose="02010609030101010101" pitchFamily="49" charset="-122"/>
                <a:ea typeface="新宋体" panose="02010609030101010101" pitchFamily="49" charset="-122"/>
              </a:rPr>
              <a:t>myset</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smtClean="0">
                <a:solidFill>
                  <a:srgbClr val="0000FF"/>
                </a:solidFill>
                <a:latin typeface="新宋体" panose="02010609030101010101" pitchFamily="49" charset="-122"/>
                <a:ea typeface="新宋体" panose="02010609030101010101" pitchFamily="49" charset="-122"/>
              </a:rPr>
              <a:t>int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n = </a:t>
            </a:r>
            <a:r>
              <a:rPr lang="en-US" altLang="zh-CN" dirty="0" err="1">
                <a:solidFill>
                  <a:srgbClr val="000000"/>
                </a:solidFill>
                <a:latin typeface="新宋体" panose="02010609030101010101" pitchFamily="49" charset="-122"/>
                <a:ea typeface="新宋体" panose="02010609030101010101" pitchFamily="49" charset="-122"/>
              </a:rPr>
              <a:t>myset.bucket_count</a:t>
            </a:r>
            <a:r>
              <a:rPr lang="en-US" altLang="zh-CN" dirty="0">
                <a:solidFill>
                  <a:srgbClr val="000000"/>
                </a:solidFill>
                <a:latin typeface="新宋体" panose="02010609030101010101" pitchFamily="49" charset="-122"/>
                <a:ea typeface="新宋体" panose="02010609030101010101" pitchFamily="49" charset="-122"/>
              </a:rPr>
              <a:t>();</a:t>
            </a:r>
          </a:p>
          <a:p>
            <a:pPr lvl="1"/>
            <a:r>
              <a:rPr lang="pt-BR" altLang="zh-CN" dirty="0">
                <a:solidFill>
                  <a:srgbClr val="000000"/>
                </a:solidFill>
                <a:latin typeface="新宋体" panose="02010609030101010101" pitchFamily="49" charset="-122"/>
                <a:ea typeface="新宋体" panose="02010609030101010101" pitchFamily="49" charset="-122"/>
              </a:rPr>
              <a:t>cout</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a:t>
            </a:r>
            <a:r>
              <a:rPr lang="pt-BR" altLang="zh-CN" dirty="0">
                <a:solidFill>
                  <a:srgbClr val="A31515"/>
                </a:solidFill>
                <a:latin typeface="新宋体" panose="02010609030101010101" pitchFamily="49" charset="-122"/>
                <a:ea typeface="新宋体" panose="02010609030101010101" pitchFamily="49" charset="-122"/>
              </a:rPr>
              <a:t>"myset </a:t>
            </a:r>
            <a:r>
              <a:rPr lang="zh-CN" altLang="pt-BR" dirty="0">
                <a:solidFill>
                  <a:srgbClr val="A31515"/>
                </a:solidFill>
                <a:latin typeface="新宋体" panose="02010609030101010101" pitchFamily="49" charset="-122"/>
                <a:ea typeface="新宋体" panose="02010609030101010101" pitchFamily="49" charset="-122"/>
              </a:rPr>
              <a:t>有</a:t>
            </a:r>
            <a:r>
              <a:rPr lang="pt-BR" altLang="zh-CN" dirty="0">
                <a:solidFill>
                  <a:srgbClr val="A31515"/>
                </a:solidFill>
                <a:latin typeface="新宋体" panose="02010609030101010101" pitchFamily="49" charset="-122"/>
                <a:ea typeface="新宋体" panose="02010609030101010101" pitchFamily="49" charset="-122"/>
              </a:rPr>
              <a:t>"</a:t>
            </a:r>
            <a:r>
              <a:rPr lang="pt-BR" altLang="zh-CN" dirty="0">
                <a:solidFill>
                  <a:srgbClr val="000000"/>
                </a:solidFill>
                <a:latin typeface="新宋体" panose="02010609030101010101" pitchFamily="49" charset="-122"/>
                <a:ea typeface="新宋体" panose="02010609030101010101" pitchFamily="49" charset="-122"/>
              </a:rPr>
              <a:t> </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n </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a:t>
            </a:r>
            <a:r>
              <a:rPr lang="pt-BR" altLang="zh-CN" dirty="0">
                <a:solidFill>
                  <a:srgbClr val="A31515"/>
                </a:solidFill>
                <a:latin typeface="新宋体" panose="02010609030101010101" pitchFamily="49" charset="-122"/>
                <a:ea typeface="新宋体" panose="02010609030101010101" pitchFamily="49" charset="-122"/>
              </a:rPr>
              <a:t>" </a:t>
            </a:r>
            <a:r>
              <a:rPr lang="zh-CN" altLang="pt-BR" dirty="0">
                <a:solidFill>
                  <a:srgbClr val="A31515"/>
                </a:solidFill>
                <a:latin typeface="新宋体" panose="02010609030101010101" pitchFamily="49" charset="-122"/>
                <a:ea typeface="新宋体" panose="02010609030101010101" pitchFamily="49" charset="-122"/>
              </a:rPr>
              <a:t>桶</a:t>
            </a:r>
            <a:r>
              <a:rPr lang="pt-BR" altLang="zh-CN" dirty="0">
                <a:solidFill>
                  <a:srgbClr val="A31515"/>
                </a:solidFill>
                <a:latin typeface="新宋体" panose="02010609030101010101" pitchFamily="49" charset="-122"/>
                <a:ea typeface="新宋体" panose="02010609030101010101" pitchFamily="49" charset="-122"/>
              </a:rPr>
              <a:t>\n"</a:t>
            </a:r>
            <a:r>
              <a:rPr lang="pt-BR" altLang="zh-CN" dirty="0">
                <a:solidFill>
                  <a:srgbClr val="000000"/>
                </a:solidFill>
                <a:latin typeface="新宋体" panose="02010609030101010101" pitchFamily="49" charset="-122"/>
                <a:ea typeface="新宋体" panose="02010609030101010101" pitchFamily="49" charset="-122"/>
              </a:rPr>
              <a:t>;</a:t>
            </a:r>
          </a:p>
          <a:p>
            <a:pPr lvl="1"/>
            <a:endParaRPr lang="en-US" altLang="zh-CN" dirty="0" smtClean="0">
              <a:solidFill>
                <a:srgbClr val="0000FF"/>
              </a:solidFill>
              <a:latin typeface="新宋体" panose="02010609030101010101" pitchFamily="49" charset="-122"/>
              <a:ea typeface="新宋体" panose="02010609030101010101" pitchFamily="49" charset="-122"/>
            </a:endParaRPr>
          </a:p>
          <a:p>
            <a:pPr lvl="1"/>
            <a:r>
              <a:rPr lang="en-US" altLang="zh-CN" dirty="0" smtClean="0">
                <a:solidFill>
                  <a:srgbClr val="0000FF"/>
                </a:solidFill>
                <a:latin typeface="新宋体" panose="02010609030101010101" pitchFamily="49" charset="-122"/>
                <a:ea typeface="新宋体" panose="02010609030101010101" pitchFamily="49" charset="-122"/>
              </a:rPr>
              <a:t>for</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unsigned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 0;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&lt;</a:t>
            </a:r>
            <a:r>
              <a:rPr lang="en-US" altLang="zh-CN" dirty="0" err="1">
                <a:solidFill>
                  <a:srgbClr val="000000"/>
                </a:solidFill>
                <a:latin typeface="新宋体" panose="02010609030101010101" pitchFamily="49" charset="-122"/>
                <a:ea typeface="新宋体" panose="02010609030101010101" pitchFamily="49" charset="-122"/>
              </a:rPr>
              <a:t>sz</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myset.insert</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err="1" smtClean="0">
                <a:solidFill>
                  <a:srgbClr val="000000"/>
                </a:solidFill>
                <a:latin typeface="新宋体" panose="02010609030101010101" pitchFamily="49" charset="-122"/>
                <a:ea typeface="新宋体" panose="02010609030101010101" pitchFamily="49" charset="-122"/>
              </a:rPr>
              <a:t>arr</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err="1" smtClean="0">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pPr lvl="1"/>
            <a:endParaRPr lang="zh-CN" altLang="en-US" dirty="0">
              <a:solidFill>
                <a:srgbClr val="000000"/>
              </a:solidFill>
              <a:latin typeface="新宋体" panose="02010609030101010101" pitchFamily="49" charset="-122"/>
              <a:ea typeface="新宋体" panose="02010609030101010101" pitchFamily="49" charset="-122"/>
            </a:endParaRPr>
          </a:p>
          <a:p>
            <a:pPr lvl="1"/>
            <a:r>
              <a:rPr lang="en-US" altLang="zh-CN" dirty="0">
                <a:solidFill>
                  <a:srgbClr val="000000"/>
                </a:solidFill>
                <a:latin typeface="新宋体" panose="02010609030101010101" pitchFamily="49" charset="-122"/>
                <a:ea typeface="新宋体" panose="02010609030101010101" pitchFamily="49" charset="-122"/>
              </a:rPr>
              <a:t>n = </a:t>
            </a:r>
            <a:r>
              <a:rPr lang="en-US" altLang="zh-CN" dirty="0" err="1">
                <a:solidFill>
                  <a:srgbClr val="000000"/>
                </a:solidFill>
                <a:latin typeface="新宋体" panose="02010609030101010101" pitchFamily="49" charset="-122"/>
                <a:ea typeface="新宋体" panose="02010609030101010101" pitchFamily="49" charset="-122"/>
              </a:rPr>
              <a:t>myset.bucket_count</a:t>
            </a:r>
            <a:r>
              <a:rPr lang="en-US" altLang="zh-CN" dirty="0">
                <a:solidFill>
                  <a:srgbClr val="000000"/>
                </a:solidFill>
                <a:latin typeface="新宋体" panose="02010609030101010101" pitchFamily="49" charset="-122"/>
                <a:ea typeface="新宋体" panose="02010609030101010101" pitchFamily="49" charset="-122"/>
              </a:rPr>
              <a:t>();</a:t>
            </a:r>
          </a:p>
          <a:p>
            <a:pPr lvl="1"/>
            <a:r>
              <a:rPr lang="pt-BR" altLang="zh-CN" dirty="0">
                <a:solidFill>
                  <a:srgbClr val="000000"/>
                </a:solidFill>
                <a:latin typeface="新宋体" panose="02010609030101010101" pitchFamily="49" charset="-122"/>
                <a:ea typeface="新宋体" panose="02010609030101010101" pitchFamily="49" charset="-122"/>
              </a:rPr>
              <a:t>cout </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a:t>
            </a:r>
            <a:r>
              <a:rPr lang="pt-BR" altLang="zh-CN" dirty="0">
                <a:solidFill>
                  <a:srgbClr val="A31515"/>
                </a:solidFill>
                <a:latin typeface="新宋体" panose="02010609030101010101" pitchFamily="49" charset="-122"/>
                <a:ea typeface="新宋体" panose="02010609030101010101" pitchFamily="49" charset="-122"/>
              </a:rPr>
              <a:t>"myset </a:t>
            </a:r>
            <a:r>
              <a:rPr lang="zh-CN" altLang="pt-BR" dirty="0">
                <a:solidFill>
                  <a:srgbClr val="A31515"/>
                </a:solidFill>
                <a:latin typeface="新宋体" panose="02010609030101010101" pitchFamily="49" charset="-122"/>
                <a:ea typeface="新宋体" panose="02010609030101010101" pitchFamily="49" charset="-122"/>
              </a:rPr>
              <a:t>有</a:t>
            </a:r>
            <a:r>
              <a:rPr lang="pt-BR" altLang="zh-CN" dirty="0">
                <a:solidFill>
                  <a:srgbClr val="A31515"/>
                </a:solidFill>
                <a:latin typeface="新宋体" panose="02010609030101010101" pitchFamily="49" charset="-122"/>
                <a:ea typeface="新宋体" panose="02010609030101010101" pitchFamily="49" charset="-122"/>
              </a:rPr>
              <a:t>"</a:t>
            </a:r>
            <a:r>
              <a:rPr lang="pt-BR" altLang="zh-CN" dirty="0">
                <a:solidFill>
                  <a:srgbClr val="000000"/>
                </a:solidFill>
                <a:latin typeface="新宋体" panose="02010609030101010101" pitchFamily="49" charset="-122"/>
                <a:ea typeface="新宋体" panose="02010609030101010101" pitchFamily="49" charset="-122"/>
              </a:rPr>
              <a:t> </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n </a:t>
            </a:r>
            <a:r>
              <a:rPr lang="pt-BR" altLang="zh-CN" dirty="0">
                <a:solidFill>
                  <a:srgbClr val="008080"/>
                </a:solidFill>
                <a:latin typeface="新宋体" panose="02010609030101010101" pitchFamily="49" charset="-122"/>
                <a:ea typeface="新宋体" panose="02010609030101010101" pitchFamily="49" charset="-122"/>
              </a:rPr>
              <a:t>&lt;&lt;</a:t>
            </a:r>
            <a:r>
              <a:rPr lang="pt-BR" altLang="zh-CN" dirty="0">
                <a:solidFill>
                  <a:srgbClr val="000000"/>
                </a:solidFill>
                <a:latin typeface="新宋体" panose="02010609030101010101" pitchFamily="49" charset="-122"/>
                <a:ea typeface="新宋体" panose="02010609030101010101" pitchFamily="49" charset="-122"/>
              </a:rPr>
              <a:t> </a:t>
            </a:r>
            <a:r>
              <a:rPr lang="pt-BR" altLang="zh-CN" dirty="0">
                <a:solidFill>
                  <a:srgbClr val="A31515"/>
                </a:solidFill>
                <a:latin typeface="新宋体" panose="02010609030101010101" pitchFamily="49" charset="-122"/>
                <a:ea typeface="新宋体" panose="02010609030101010101" pitchFamily="49" charset="-122"/>
              </a:rPr>
              <a:t>" </a:t>
            </a:r>
            <a:r>
              <a:rPr lang="zh-CN" altLang="pt-BR" dirty="0">
                <a:solidFill>
                  <a:srgbClr val="A31515"/>
                </a:solidFill>
                <a:latin typeface="新宋体" panose="02010609030101010101" pitchFamily="49" charset="-122"/>
                <a:ea typeface="新宋体" panose="02010609030101010101" pitchFamily="49" charset="-122"/>
              </a:rPr>
              <a:t>桶</a:t>
            </a:r>
            <a:r>
              <a:rPr lang="pt-BR" altLang="zh-CN" dirty="0">
                <a:solidFill>
                  <a:srgbClr val="A31515"/>
                </a:solidFill>
                <a:latin typeface="新宋体" panose="02010609030101010101" pitchFamily="49" charset="-122"/>
                <a:ea typeface="新宋体" panose="02010609030101010101" pitchFamily="49" charset="-122"/>
              </a:rPr>
              <a:t>\n</a:t>
            </a:r>
            <a:r>
              <a:rPr lang="pt-BR" altLang="zh-CN" dirty="0" smtClean="0">
                <a:solidFill>
                  <a:srgbClr val="A31515"/>
                </a:solidFill>
                <a:latin typeface="新宋体" panose="02010609030101010101" pitchFamily="49" charset="-122"/>
                <a:ea typeface="新宋体" panose="02010609030101010101" pitchFamily="49" charset="-122"/>
              </a:rPr>
              <a:t>"</a:t>
            </a:r>
            <a:r>
              <a:rPr lang="pt-BR"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pPr lvl="1"/>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unsigned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 0;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&lt; n;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a:t>
            </a:r>
          </a:p>
          <a:p>
            <a:pPr lvl="2"/>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桶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 </a:t>
            </a:r>
            <a:r>
              <a:rPr lang="zh-CN" altLang="en-US" dirty="0">
                <a:solidFill>
                  <a:srgbClr val="A31515"/>
                </a:solidFill>
                <a:latin typeface="新宋体" panose="02010609030101010101" pitchFamily="49" charset="-122"/>
                <a:ea typeface="新宋体" panose="02010609030101010101" pitchFamily="49" charset="-122"/>
              </a:rPr>
              <a:t>包含：</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err="1">
                <a:solidFill>
                  <a:srgbClr val="2B91AF"/>
                </a:solidFill>
                <a:latin typeface="新宋体" panose="02010609030101010101" pitchFamily="49" charset="-122"/>
                <a:ea typeface="新宋体" panose="02010609030101010101" pitchFamily="49" charset="-122"/>
              </a:rPr>
              <a:t>unordered_set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&gt;::</a:t>
            </a:r>
            <a:r>
              <a:rPr lang="en-US" altLang="zh-CN" dirty="0" err="1">
                <a:solidFill>
                  <a:srgbClr val="2B91AF"/>
                </a:solidFill>
                <a:latin typeface="新宋体" panose="02010609030101010101" pitchFamily="49" charset="-122"/>
                <a:ea typeface="新宋体" panose="02010609030101010101" pitchFamily="49" charset="-122"/>
              </a:rPr>
              <a:t>const_local_iterator</a:t>
            </a:r>
            <a:r>
              <a:rPr lang="en-US" altLang="zh-CN" dirty="0">
                <a:solidFill>
                  <a:srgbClr val="000000"/>
                </a:solidFill>
                <a:latin typeface="新宋体" panose="02010609030101010101" pitchFamily="49" charset="-122"/>
                <a:ea typeface="新宋体" panose="02010609030101010101" pitchFamily="49" charset="-122"/>
              </a:rPr>
              <a:t> it;</a:t>
            </a:r>
          </a:p>
          <a:p>
            <a:pPr lvl="2"/>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(it </a:t>
            </a:r>
            <a:r>
              <a:rPr lang="en-US" altLang="zh-CN" dirty="0">
                <a:solidFill>
                  <a:srgbClr val="00808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myset.begin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it </a:t>
            </a:r>
            <a:r>
              <a:rPr lang="en-US" altLang="zh-CN" dirty="0">
                <a:solidFill>
                  <a:srgbClr val="00808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myset.end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it)</a:t>
            </a:r>
          </a:p>
          <a:p>
            <a:pPr lvl="3"/>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it;</a:t>
            </a:r>
          </a:p>
          <a:p>
            <a:pPr lvl="2"/>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pic>
        <p:nvPicPr>
          <p:cNvPr id="3" name="图片 2"/>
          <p:cNvPicPr>
            <a:picLocks noChangeAspect="1"/>
          </p:cNvPicPr>
          <p:nvPr/>
        </p:nvPicPr>
        <p:blipFill>
          <a:blip r:embed="rId2"/>
          <a:stretch>
            <a:fillRect/>
          </a:stretch>
        </p:blipFill>
        <p:spPr>
          <a:xfrm>
            <a:off x="6553345" y="1222932"/>
            <a:ext cx="2747682" cy="2849448"/>
          </a:xfrm>
          <a:prstGeom prst="rect">
            <a:avLst/>
          </a:prstGeom>
        </p:spPr>
      </p:pic>
      <p:pic>
        <p:nvPicPr>
          <p:cNvPr id="4" name="图片 3"/>
          <p:cNvPicPr>
            <a:picLocks noChangeAspect="1"/>
          </p:cNvPicPr>
          <p:nvPr/>
        </p:nvPicPr>
        <p:blipFill>
          <a:blip r:embed="rId3"/>
          <a:stretch>
            <a:fillRect/>
          </a:stretch>
        </p:blipFill>
        <p:spPr>
          <a:xfrm>
            <a:off x="10701037" y="207390"/>
            <a:ext cx="1313467" cy="8140983"/>
          </a:xfrm>
          <a:prstGeom prst="rect">
            <a:avLst/>
          </a:prstGeom>
        </p:spPr>
      </p:pic>
    </p:spTree>
    <p:extLst>
      <p:ext uri="{BB962C8B-B14F-4D97-AF65-F5344CB8AC3E}">
        <p14:creationId xmlns:p14="http://schemas.microsoft.com/office/powerpoint/2010/main" val="150406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125709" y="2981963"/>
            <a:ext cx="3086100" cy="1685925"/>
          </a:xfrm>
          <a:prstGeom prst="rect">
            <a:avLst/>
          </a:prstGeom>
        </p:spPr>
      </p:pic>
      <p:sp>
        <p:nvSpPr>
          <p:cNvPr id="3" name="矩形 2"/>
          <p:cNvSpPr/>
          <p:nvPr/>
        </p:nvSpPr>
        <p:spPr>
          <a:xfrm>
            <a:off x="320512" y="239080"/>
            <a:ext cx="11199042" cy="5940088"/>
          </a:xfrm>
          <a:prstGeom prst="rect">
            <a:avLst/>
          </a:prstGeom>
        </p:spPr>
        <p:txBody>
          <a:bodyPr wrap="square">
            <a:spAutoFit/>
          </a:bodyPr>
          <a:lstStyle/>
          <a:p>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lvl="1"/>
            <a:r>
              <a:rPr lang="en-US" altLang="zh-CN" sz="2000" dirty="0" err="1" smtClean="0">
                <a:solidFill>
                  <a:srgbClr val="0000FF"/>
                </a:solidFill>
                <a:latin typeface="新宋体" panose="02010609030101010101" pitchFamily="49" charset="-122"/>
                <a:ea typeface="新宋体" panose="02010609030101010101" pitchFamily="49" charset="-122"/>
              </a:rPr>
              <a:t>const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mm[][2] =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一月</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"Jan"</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二月</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"Feb"</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三月</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"Mar"</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四月</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"Apr"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五月</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"May"</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六月</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"Jun"</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FF"/>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sz</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 6;</a:t>
            </a:r>
          </a:p>
          <a:p>
            <a:pPr lvl="1"/>
            <a:r>
              <a:rPr lang="en-US" altLang="zh-CN" sz="2000" dirty="0" err="1">
                <a:solidFill>
                  <a:srgbClr val="2B91AF"/>
                </a:solidFill>
                <a:latin typeface="新宋体" panose="02010609030101010101" pitchFamily="49" charset="-122"/>
                <a:ea typeface="新宋体" panose="02010609030101010101" pitchFamily="49" charset="-122"/>
              </a:rPr>
              <a:t>unordered_map</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2B91AF"/>
                </a:solidFill>
                <a:latin typeface="新宋体" panose="02010609030101010101" pitchFamily="49" charset="-122"/>
                <a:ea typeface="新宋体" panose="02010609030101010101" pitchFamily="49" charset="-122"/>
              </a:rPr>
              <a:t>string</a:t>
            </a:r>
            <a:r>
              <a:rPr lang="en-US" altLang="zh-CN" sz="2000" dirty="0" err="1">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string</a:t>
            </a:r>
            <a:r>
              <a:rPr lang="en-US" altLang="zh-CN" sz="2000" dirty="0">
                <a:solidFill>
                  <a:srgbClr val="000000"/>
                </a:solidFill>
                <a:latin typeface="新宋体" panose="02010609030101010101" pitchFamily="49" charset="-122"/>
                <a:ea typeface="新宋体" panose="02010609030101010101" pitchFamily="49" charset="-122"/>
              </a:rPr>
              <a:t>&gt; </a:t>
            </a:r>
            <a:r>
              <a:rPr lang="en-US" altLang="zh-CN" sz="2000" dirty="0" err="1">
                <a:solidFill>
                  <a:srgbClr val="000000"/>
                </a:solidFill>
                <a:latin typeface="新宋体" panose="02010609030101010101" pitchFamily="49" charset="-122"/>
                <a:ea typeface="新宋体" panose="02010609030101010101" pitchFamily="49" charset="-122"/>
              </a:rPr>
              <a:t>mymap</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nn-NO" altLang="zh-CN" sz="2000" dirty="0">
                <a:solidFill>
                  <a:srgbClr val="0000FF"/>
                </a:solidFill>
                <a:latin typeface="新宋体" panose="02010609030101010101" pitchFamily="49" charset="-122"/>
                <a:ea typeface="新宋体" panose="02010609030101010101" pitchFamily="49" charset="-122"/>
              </a:rPr>
              <a:t>for</a:t>
            </a:r>
            <a:r>
              <a:rPr lang="nn-NO" altLang="zh-CN" sz="2000" dirty="0">
                <a:solidFill>
                  <a:srgbClr val="000000"/>
                </a:solidFill>
                <a:latin typeface="新宋体" panose="02010609030101010101" pitchFamily="49" charset="-122"/>
                <a:ea typeface="新宋体" panose="02010609030101010101" pitchFamily="49" charset="-122"/>
              </a:rPr>
              <a:t>(</a:t>
            </a:r>
            <a:r>
              <a:rPr lang="nn-NO" altLang="zh-CN" sz="2000" dirty="0">
                <a:solidFill>
                  <a:srgbClr val="0000FF"/>
                </a:solidFill>
                <a:latin typeface="新宋体" panose="02010609030101010101" pitchFamily="49" charset="-122"/>
                <a:ea typeface="新宋体" panose="02010609030101010101" pitchFamily="49" charset="-122"/>
              </a:rPr>
              <a:t>int</a:t>
            </a:r>
            <a:r>
              <a:rPr lang="nn-NO" altLang="zh-CN" sz="2000" dirty="0">
                <a:solidFill>
                  <a:srgbClr val="000000"/>
                </a:solidFill>
                <a:latin typeface="新宋体" panose="02010609030101010101" pitchFamily="49" charset="-122"/>
                <a:ea typeface="新宋体" panose="02010609030101010101" pitchFamily="49" charset="-122"/>
              </a:rPr>
              <a:t> i = 0; i &lt; sz; i++)</a:t>
            </a:r>
          </a:p>
          <a:p>
            <a:pPr lvl="1"/>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mymap.insert</a:t>
            </a:r>
            <a:r>
              <a:rPr lang="en-US" altLang="zh-CN" sz="2000" dirty="0" smtClean="0">
                <a:solidFill>
                  <a:srgbClr val="000000"/>
                </a:solidFill>
                <a:latin typeface="新宋体" panose="02010609030101010101" pitchFamily="49" charset="-122"/>
                <a:ea typeface="新宋体" panose="02010609030101010101" pitchFamily="49" charset="-122"/>
              </a:rPr>
              <a:t>(</a:t>
            </a:r>
            <a:r>
              <a:rPr lang="en-US" altLang="zh-CN" sz="2000" dirty="0" err="1" smtClean="0">
                <a:solidFill>
                  <a:srgbClr val="2B91AF"/>
                </a:solidFill>
                <a:latin typeface="新宋体" panose="02010609030101010101" pitchFamily="49" charset="-122"/>
                <a:ea typeface="新宋体" panose="02010609030101010101" pitchFamily="49" charset="-122"/>
              </a:rPr>
              <a:t>unordered_map</a:t>
            </a:r>
            <a:r>
              <a:rPr lang="en-US" altLang="zh-CN" sz="2000" dirty="0" smtClean="0">
                <a:solidFill>
                  <a:srgbClr val="000000"/>
                </a:solidFill>
                <a:latin typeface="新宋体" panose="02010609030101010101" pitchFamily="49" charset="-122"/>
                <a:ea typeface="新宋体" panose="02010609030101010101" pitchFamily="49" charset="-122"/>
              </a:rPr>
              <a:t>&lt;</a:t>
            </a:r>
            <a:r>
              <a:rPr lang="en-US" altLang="zh-CN" sz="2000" dirty="0" err="1" smtClean="0">
                <a:solidFill>
                  <a:srgbClr val="2B91AF"/>
                </a:solidFill>
                <a:latin typeface="新宋体" panose="02010609030101010101" pitchFamily="49" charset="-122"/>
                <a:ea typeface="新宋体" panose="02010609030101010101" pitchFamily="49" charset="-122"/>
              </a:rPr>
              <a:t>string</a:t>
            </a:r>
            <a:r>
              <a:rPr lang="en-US" altLang="zh-CN" sz="2000" dirty="0" err="1" smtClean="0">
                <a:solidFill>
                  <a:srgbClr val="000000"/>
                </a:solidFill>
                <a:latin typeface="新宋体" panose="02010609030101010101" pitchFamily="49" charset="-122"/>
                <a:ea typeface="新宋体" panose="02010609030101010101" pitchFamily="49" charset="-122"/>
              </a:rPr>
              <a:t>,</a:t>
            </a:r>
            <a:r>
              <a:rPr lang="en-US" altLang="zh-CN" sz="2000" dirty="0" err="1" smtClean="0">
                <a:solidFill>
                  <a:srgbClr val="2B91AF"/>
                </a:solidFill>
                <a:latin typeface="新宋体" panose="02010609030101010101" pitchFamily="49" charset="-122"/>
                <a:ea typeface="新宋体" panose="02010609030101010101" pitchFamily="49" charset="-122"/>
              </a:rPr>
              <a:t>string</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2B91AF"/>
                </a:solidFill>
                <a:latin typeface="新宋体" panose="02010609030101010101" pitchFamily="49" charset="-122"/>
                <a:ea typeface="新宋体" panose="02010609030101010101" pitchFamily="49" charset="-122"/>
              </a:rPr>
              <a:t>value_type</a:t>
            </a:r>
            <a:r>
              <a:rPr lang="en-US" altLang="zh-CN" sz="2000" dirty="0">
                <a:solidFill>
                  <a:srgbClr val="000000"/>
                </a:solidFill>
                <a:latin typeface="新宋体" panose="02010609030101010101" pitchFamily="49" charset="-122"/>
                <a:ea typeface="新宋体" panose="02010609030101010101" pitchFamily="49" charset="-122"/>
              </a:rPr>
              <a:t>(mm[</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][0],mm[</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][1]));</a:t>
            </a:r>
          </a:p>
          <a:p>
            <a:pPr lvl="1"/>
            <a:endParaRPr lang="zh-CN" altLang="en-US" sz="2000" dirty="0">
              <a:solidFill>
                <a:srgbClr val="000000"/>
              </a:solidFill>
              <a:latin typeface="新宋体" panose="02010609030101010101" pitchFamily="49" charset="-122"/>
              <a:ea typeface="新宋体" panose="02010609030101010101" pitchFamily="49" charset="-122"/>
            </a:endParaRPr>
          </a:p>
          <a:p>
            <a:pPr lvl="1"/>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n = </a:t>
            </a:r>
            <a:r>
              <a:rPr lang="en-US" altLang="zh-CN" sz="2000" dirty="0" err="1">
                <a:solidFill>
                  <a:srgbClr val="000000"/>
                </a:solidFill>
                <a:latin typeface="新宋体" panose="02010609030101010101" pitchFamily="49" charset="-122"/>
                <a:ea typeface="新宋体" panose="02010609030101010101" pitchFamily="49" charset="-122"/>
              </a:rPr>
              <a:t>mymap.bucket_count</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pt-BR" altLang="zh-CN" sz="2000" dirty="0">
                <a:solidFill>
                  <a:srgbClr val="000000"/>
                </a:solidFill>
                <a:latin typeface="新宋体" panose="02010609030101010101" pitchFamily="49" charset="-122"/>
                <a:ea typeface="新宋体" panose="02010609030101010101" pitchFamily="49" charset="-122"/>
              </a:rPr>
              <a:t>cout</a:t>
            </a:r>
            <a:r>
              <a:rPr lang="pt-BR" altLang="zh-CN" sz="2000" dirty="0">
                <a:solidFill>
                  <a:srgbClr val="008080"/>
                </a:solidFill>
                <a:latin typeface="新宋体" panose="02010609030101010101" pitchFamily="49" charset="-122"/>
                <a:ea typeface="新宋体" panose="02010609030101010101" pitchFamily="49" charset="-122"/>
              </a:rPr>
              <a:t>&lt;&lt;</a:t>
            </a:r>
            <a:r>
              <a:rPr lang="pt-BR" altLang="zh-CN" sz="2000" dirty="0">
                <a:solidFill>
                  <a:srgbClr val="000000"/>
                </a:solidFill>
                <a:latin typeface="新宋体" panose="02010609030101010101" pitchFamily="49" charset="-122"/>
                <a:ea typeface="新宋体" panose="02010609030101010101" pitchFamily="49" charset="-122"/>
              </a:rPr>
              <a:t> </a:t>
            </a:r>
            <a:r>
              <a:rPr lang="pt-BR" altLang="zh-CN" sz="2000" dirty="0">
                <a:solidFill>
                  <a:srgbClr val="A31515"/>
                </a:solidFill>
                <a:latin typeface="新宋体" panose="02010609030101010101" pitchFamily="49" charset="-122"/>
                <a:ea typeface="新宋体" panose="02010609030101010101" pitchFamily="49" charset="-122"/>
              </a:rPr>
              <a:t>"mymap</a:t>
            </a:r>
            <a:r>
              <a:rPr lang="zh-CN" altLang="pt-BR" sz="2000" dirty="0">
                <a:solidFill>
                  <a:srgbClr val="A31515"/>
                </a:solidFill>
                <a:latin typeface="新宋体" panose="02010609030101010101" pitchFamily="49" charset="-122"/>
                <a:ea typeface="新宋体" panose="02010609030101010101" pitchFamily="49" charset="-122"/>
              </a:rPr>
              <a:t>有</a:t>
            </a:r>
            <a:r>
              <a:rPr lang="pt-BR" altLang="zh-CN" sz="2000" dirty="0">
                <a:solidFill>
                  <a:srgbClr val="A31515"/>
                </a:solidFill>
                <a:latin typeface="新宋体" panose="02010609030101010101" pitchFamily="49" charset="-122"/>
                <a:ea typeface="新宋体" panose="02010609030101010101" pitchFamily="49" charset="-122"/>
              </a:rPr>
              <a:t>"</a:t>
            </a:r>
            <a:r>
              <a:rPr lang="pt-BR" altLang="zh-CN" sz="2000" dirty="0">
                <a:solidFill>
                  <a:srgbClr val="000000"/>
                </a:solidFill>
                <a:latin typeface="新宋体" panose="02010609030101010101" pitchFamily="49" charset="-122"/>
                <a:ea typeface="新宋体" panose="02010609030101010101" pitchFamily="49" charset="-122"/>
              </a:rPr>
              <a:t> </a:t>
            </a:r>
            <a:r>
              <a:rPr lang="pt-BR" altLang="zh-CN" sz="2000" dirty="0">
                <a:solidFill>
                  <a:srgbClr val="008080"/>
                </a:solidFill>
                <a:latin typeface="新宋体" panose="02010609030101010101" pitchFamily="49" charset="-122"/>
                <a:ea typeface="新宋体" panose="02010609030101010101" pitchFamily="49" charset="-122"/>
              </a:rPr>
              <a:t>&lt;&lt;</a:t>
            </a:r>
            <a:r>
              <a:rPr lang="pt-BR" altLang="zh-CN" sz="2000" dirty="0">
                <a:solidFill>
                  <a:srgbClr val="000000"/>
                </a:solidFill>
                <a:latin typeface="新宋体" panose="02010609030101010101" pitchFamily="49" charset="-122"/>
                <a:ea typeface="新宋体" panose="02010609030101010101" pitchFamily="49" charset="-122"/>
              </a:rPr>
              <a:t> n </a:t>
            </a:r>
            <a:r>
              <a:rPr lang="pt-BR" altLang="zh-CN" sz="2000" dirty="0">
                <a:solidFill>
                  <a:srgbClr val="008080"/>
                </a:solidFill>
                <a:latin typeface="新宋体" panose="02010609030101010101" pitchFamily="49" charset="-122"/>
                <a:ea typeface="新宋体" panose="02010609030101010101" pitchFamily="49" charset="-122"/>
              </a:rPr>
              <a:t>&lt;&lt;</a:t>
            </a:r>
            <a:r>
              <a:rPr lang="pt-BR" altLang="zh-CN" sz="2000" dirty="0">
                <a:solidFill>
                  <a:srgbClr val="000000"/>
                </a:solidFill>
                <a:latin typeface="新宋体" panose="02010609030101010101" pitchFamily="49" charset="-122"/>
                <a:ea typeface="新宋体" panose="02010609030101010101" pitchFamily="49" charset="-122"/>
              </a:rPr>
              <a:t> </a:t>
            </a:r>
            <a:r>
              <a:rPr lang="pt-BR" altLang="zh-CN" sz="2000" dirty="0">
                <a:solidFill>
                  <a:srgbClr val="A31515"/>
                </a:solidFill>
                <a:latin typeface="新宋体" panose="02010609030101010101" pitchFamily="49" charset="-122"/>
                <a:ea typeface="新宋体" panose="02010609030101010101" pitchFamily="49" charset="-122"/>
              </a:rPr>
              <a:t>"</a:t>
            </a:r>
            <a:r>
              <a:rPr lang="zh-CN" altLang="pt-BR" sz="2000" dirty="0">
                <a:solidFill>
                  <a:srgbClr val="A31515"/>
                </a:solidFill>
                <a:latin typeface="新宋体" panose="02010609030101010101" pitchFamily="49" charset="-122"/>
                <a:ea typeface="新宋体" panose="02010609030101010101" pitchFamily="49" charset="-122"/>
              </a:rPr>
              <a:t>桶</a:t>
            </a:r>
            <a:r>
              <a:rPr lang="pt-BR" altLang="zh-CN" sz="2000" dirty="0">
                <a:solidFill>
                  <a:srgbClr val="A31515"/>
                </a:solidFill>
                <a:latin typeface="新宋体" panose="02010609030101010101" pitchFamily="49" charset="-122"/>
                <a:ea typeface="新宋体" panose="02010609030101010101" pitchFamily="49" charset="-122"/>
              </a:rPr>
              <a:t>\n"</a:t>
            </a:r>
            <a:r>
              <a:rPr lang="pt-BR" altLang="zh-CN" sz="2000" dirty="0">
                <a:solidFill>
                  <a:srgbClr val="000000"/>
                </a:solidFill>
                <a:latin typeface="新宋体" panose="02010609030101010101" pitchFamily="49" charset="-122"/>
                <a:ea typeface="新宋体" panose="02010609030101010101" pitchFamily="49" charset="-122"/>
              </a:rPr>
              <a:t>;</a:t>
            </a:r>
          </a:p>
          <a:p>
            <a:pPr lvl="1"/>
            <a:endParaRPr lang="zh-CN" altLang="en-US" sz="2000" dirty="0">
              <a:solidFill>
                <a:srgbClr val="000000"/>
              </a:solidFill>
              <a:latin typeface="新宋体" panose="02010609030101010101" pitchFamily="49" charset="-122"/>
              <a:ea typeface="新宋体" panose="02010609030101010101" pitchFamily="49" charset="-122"/>
            </a:endParaRPr>
          </a:p>
          <a:p>
            <a:pPr lvl="1"/>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 0;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&lt; n;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桶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 </a:t>
            </a:r>
            <a:r>
              <a:rPr lang="zh-CN" altLang="en-US" sz="2000" dirty="0">
                <a:solidFill>
                  <a:srgbClr val="A31515"/>
                </a:solidFill>
                <a:latin typeface="新宋体" panose="02010609030101010101" pitchFamily="49" charset="-122"/>
                <a:ea typeface="新宋体" panose="02010609030101010101" pitchFamily="49" charset="-122"/>
              </a:rPr>
              <a:t>包含：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smtClean="0">
                <a:solidFill>
                  <a:srgbClr val="2B91AF"/>
                </a:solidFill>
                <a:latin typeface="新宋体" panose="02010609030101010101" pitchFamily="49" charset="-122"/>
                <a:ea typeface="新宋体" panose="02010609030101010101" pitchFamily="49" charset="-122"/>
              </a:rPr>
              <a:t>	</a:t>
            </a:r>
            <a:r>
              <a:rPr lang="en-US" altLang="zh-CN" sz="2000" dirty="0" err="1" smtClean="0">
                <a:solidFill>
                  <a:srgbClr val="2B91AF"/>
                </a:solidFill>
                <a:latin typeface="新宋体" panose="02010609030101010101" pitchFamily="49" charset="-122"/>
                <a:ea typeface="新宋体" panose="02010609030101010101" pitchFamily="49" charset="-122"/>
              </a:rPr>
              <a:t>unordered_map</a:t>
            </a:r>
            <a:r>
              <a:rPr lang="en-US" altLang="zh-CN" sz="2000" dirty="0" smtClean="0">
                <a:solidFill>
                  <a:srgbClr val="000000"/>
                </a:solidFill>
                <a:latin typeface="新宋体" panose="02010609030101010101" pitchFamily="49" charset="-122"/>
                <a:ea typeface="新宋体" panose="02010609030101010101" pitchFamily="49" charset="-122"/>
              </a:rPr>
              <a:t>&lt;</a:t>
            </a:r>
            <a:r>
              <a:rPr lang="en-US" altLang="zh-CN" sz="2000" dirty="0" smtClean="0">
                <a:solidFill>
                  <a:srgbClr val="2B91AF"/>
                </a:solidFill>
                <a:latin typeface="新宋体" panose="02010609030101010101" pitchFamily="49" charset="-122"/>
                <a:ea typeface="新宋体" panose="02010609030101010101" pitchFamily="49" charset="-122"/>
              </a:rPr>
              <a:t>string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string</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2B91AF"/>
                </a:solidFill>
                <a:latin typeface="新宋体" panose="02010609030101010101" pitchFamily="49" charset="-122"/>
                <a:ea typeface="新宋体" panose="02010609030101010101" pitchFamily="49" charset="-122"/>
              </a:rPr>
              <a:t>const_iterator</a:t>
            </a:r>
            <a:r>
              <a:rPr lang="en-US" altLang="zh-CN" sz="2000" dirty="0">
                <a:solidFill>
                  <a:srgbClr val="000000"/>
                </a:solidFill>
                <a:latin typeface="新宋体" panose="02010609030101010101" pitchFamily="49" charset="-122"/>
                <a:ea typeface="新宋体" panose="02010609030101010101" pitchFamily="49" charset="-122"/>
              </a:rPr>
              <a:t> it;</a:t>
            </a:r>
          </a:p>
          <a:p>
            <a:pPr lvl="1"/>
            <a:r>
              <a:rPr lang="en-US" altLang="zh-CN" sz="2000" dirty="0" smtClean="0">
                <a:solidFill>
                  <a:srgbClr val="0000FF"/>
                </a:solidFill>
                <a:latin typeface="新宋体" panose="02010609030101010101" pitchFamily="49" charset="-122"/>
                <a:ea typeface="新宋体" panose="02010609030101010101" pitchFamily="49" charset="-122"/>
              </a:rPr>
              <a:t>	for</a:t>
            </a:r>
            <a:r>
              <a:rPr lang="en-US" altLang="zh-CN" sz="2000" dirty="0" smtClean="0">
                <a:solidFill>
                  <a:srgbClr val="000000"/>
                </a:solidFill>
                <a:latin typeface="新宋体" panose="02010609030101010101" pitchFamily="49" charset="-122"/>
                <a:ea typeface="新宋体" panose="02010609030101010101" pitchFamily="49" charset="-122"/>
              </a:rPr>
              <a:t>(it </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mymap.begin</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it</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mymap.end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it)</a:t>
            </a:r>
          </a:p>
          <a:p>
            <a:pPr lvl="1"/>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it).first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it).second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cout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smtClean="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2000" dirty="0"/>
          </a:p>
        </p:txBody>
      </p:sp>
    </p:spTree>
    <p:extLst>
      <p:ext uri="{BB962C8B-B14F-4D97-AF65-F5344CB8AC3E}">
        <p14:creationId xmlns:p14="http://schemas.microsoft.com/office/powerpoint/2010/main" val="419314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893" y="1147956"/>
            <a:ext cx="10738212" cy="5710051"/>
          </a:xfrm>
        </p:spPr>
        <p:txBody>
          <a:bodyPr>
            <a:normAutofit/>
          </a:bodyPr>
          <a:lstStyle/>
          <a:p>
            <a:r>
              <a:rPr lang="en-US" altLang="zh-CN" dirty="0"/>
              <a:t>Python </a:t>
            </a:r>
            <a:r>
              <a:rPr lang="zh-CN" altLang="en-US" dirty="0"/>
              <a:t>语言的内置类型包括字典（</a:t>
            </a:r>
            <a:r>
              <a:rPr lang="en-US" altLang="zh-CN" dirty="0" err="1"/>
              <a:t>dict</a:t>
            </a:r>
            <a:r>
              <a:rPr lang="zh-CN" altLang="en-US" dirty="0"/>
              <a:t>）和集合（</a:t>
            </a:r>
            <a:r>
              <a:rPr lang="en-US" altLang="zh-CN" dirty="0"/>
              <a:t>set </a:t>
            </a:r>
            <a:r>
              <a:rPr lang="zh-CN" altLang="en-US" dirty="0"/>
              <a:t>和 </a:t>
            </a:r>
            <a:r>
              <a:rPr lang="en-US" altLang="zh-CN" dirty="0" err="1"/>
              <a:t>frozenset</a:t>
            </a:r>
            <a:r>
              <a:rPr lang="zh-CN" altLang="en-US" dirty="0"/>
              <a:t>），它们都是</a:t>
            </a:r>
            <a:r>
              <a:rPr lang="zh-CN" altLang="en-US" dirty="0" smtClean="0"/>
              <a:t>基于</a:t>
            </a:r>
            <a:r>
              <a:rPr lang="zh-CN" altLang="en-US" dirty="0" smtClean="0">
                <a:solidFill>
                  <a:srgbClr val="FF0000"/>
                </a:solidFill>
              </a:rPr>
              <a:t>闭散</a:t>
            </a:r>
            <a:r>
              <a:rPr lang="zh-CN" altLang="en-US" dirty="0">
                <a:solidFill>
                  <a:srgbClr val="FF0000"/>
                </a:solidFill>
              </a:rPr>
              <a:t>列表</a:t>
            </a:r>
            <a:r>
              <a:rPr lang="zh-CN" altLang="en-US" dirty="0"/>
              <a:t>实现的数据结构，采用</a:t>
            </a:r>
            <a:r>
              <a:rPr lang="zh-CN" altLang="en-US" dirty="0">
                <a:solidFill>
                  <a:srgbClr val="FF0000"/>
                </a:solidFill>
              </a:rPr>
              <a:t>开放定址法</a:t>
            </a:r>
            <a:r>
              <a:rPr lang="zh-CN" altLang="en-US" dirty="0" smtClean="0">
                <a:solidFill>
                  <a:srgbClr val="FF0000"/>
                </a:solidFill>
              </a:rPr>
              <a:t>、改进的双</a:t>
            </a:r>
            <a:r>
              <a:rPr lang="zh-CN" altLang="en-US" dirty="0">
                <a:solidFill>
                  <a:srgbClr val="FF0000"/>
                </a:solidFill>
              </a:rPr>
              <a:t>哈希</a:t>
            </a:r>
            <a:r>
              <a:rPr lang="zh-CN" altLang="en-US" dirty="0" smtClean="0">
                <a:solidFill>
                  <a:srgbClr val="FF0000"/>
                </a:solidFill>
              </a:rPr>
              <a:t>法</a:t>
            </a:r>
            <a:r>
              <a:rPr lang="zh-CN" altLang="en-US" dirty="0" smtClean="0"/>
              <a:t>解决冲突。</a:t>
            </a:r>
            <a:endParaRPr lang="zh-CN" altLang="en-US" dirty="0"/>
          </a:p>
          <a:p>
            <a:r>
              <a:rPr lang="en-US" altLang="zh-CN" dirty="0" err="1"/>
              <a:t>dict</a:t>
            </a:r>
            <a:r>
              <a:rPr lang="en-US" altLang="zh-CN" dirty="0"/>
              <a:t> </a:t>
            </a:r>
            <a:r>
              <a:rPr lang="zh-CN" altLang="en-US" dirty="0" smtClean="0"/>
              <a:t>采用散</a:t>
            </a:r>
            <a:r>
              <a:rPr lang="zh-CN" altLang="en-US" dirty="0"/>
              <a:t>列表技术实现，元素是 </a:t>
            </a:r>
            <a:r>
              <a:rPr lang="en-US" altLang="zh-CN" dirty="0"/>
              <a:t>key-value</a:t>
            </a:r>
            <a:r>
              <a:rPr lang="zh-CN" altLang="en-US" dirty="0"/>
              <a:t>（关键码</a:t>
            </a:r>
            <a:r>
              <a:rPr lang="en-US" altLang="zh-CN" dirty="0"/>
              <a:t>-</a:t>
            </a:r>
            <a:r>
              <a:rPr lang="zh-CN" altLang="en-US" dirty="0"/>
              <a:t>值）对，关键码可以是任何不变对象，值可以是任何</a:t>
            </a:r>
            <a:r>
              <a:rPr lang="zh-CN" altLang="en-US" dirty="0" smtClean="0"/>
              <a:t>对象。</a:t>
            </a:r>
            <a:endParaRPr lang="zh-CN" altLang="en-US" dirty="0"/>
          </a:p>
          <a:p>
            <a:r>
              <a:rPr lang="zh-CN" altLang="en-US" dirty="0"/>
              <a:t>建立空字典或小字典，初始创建的存储区可容纳 </a:t>
            </a:r>
            <a:r>
              <a:rPr lang="en-US" altLang="zh-CN" dirty="0" smtClean="0"/>
              <a:t>8 </a:t>
            </a:r>
            <a:r>
              <a:rPr lang="zh-CN" altLang="en-US" dirty="0"/>
              <a:t>个</a:t>
            </a:r>
            <a:r>
              <a:rPr lang="zh-CN" altLang="en-US" dirty="0" smtClean="0"/>
              <a:t>元素。</a:t>
            </a:r>
            <a:endParaRPr lang="zh-CN" altLang="en-US" dirty="0"/>
          </a:p>
          <a:p>
            <a:r>
              <a:rPr lang="zh-CN" altLang="en-US" dirty="0"/>
              <a:t>负载因子超过 </a:t>
            </a:r>
            <a:r>
              <a:rPr lang="en-US" altLang="zh-CN" dirty="0"/>
              <a:t>2/3 </a:t>
            </a:r>
            <a:r>
              <a:rPr lang="zh-CN" altLang="en-US" dirty="0"/>
              <a:t>时换更大存储块，把字典已有内容重新散列到新存储块里。字典不太大时按当时字典中实际元素的 </a:t>
            </a:r>
            <a:r>
              <a:rPr lang="en-US" altLang="zh-CN" dirty="0"/>
              <a:t>4 </a:t>
            </a:r>
            <a:r>
              <a:rPr lang="zh-CN" altLang="en-US" dirty="0"/>
              <a:t>倍分配新块。元素超过 </a:t>
            </a:r>
            <a:r>
              <a:rPr lang="en-US" altLang="zh-CN" dirty="0"/>
              <a:t>50000 </a:t>
            </a:r>
            <a:r>
              <a:rPr lang="zh-CN" altLang="en-US" dirty="0"/>
              <a:t>时按实际元素个数的 </a:t>
            </a:r>
            <a:r>
              <a:rPr lang="en-US" altLang="zh-CN" dirty="0"/>
              <a:t>2 </a:t>
            </a:r>
            <a:r>
              <a:rPr lang="zh-CN" altLang="en-US" dirty="0"/>
              <a:t>倍分配新</a:t>
            </a:r>
            <a:r>
              <a:rPr lang="zh-CN" altLang="en-US" dirty="0" smtClean="0"/>
              <a:t>块。</a:t>
            </a:r>
            <a:endParaRPr lang="zh-CN" altLang="en-US" dirty="0"/>
          </a:p>
        </p:txBody>
      </p:sp>
      <p:sp>
        <p:nvSpPr>
          <p:cNvPr id="3" name="标题 2"/>
          <p:cNvSpPr>
            <a:spLocks noGrp="1"/>
          </p:cNvSpPr>
          <p:nvPr>
            <p:ph type="title"/>
          </p:nvPr>
        </p:nvSpPr>
        <p:spPr/>
        <p:txBody>
          <a:bodyPr>
            <a:normAutofit fontScale="90000"/>
          </a:bodyPr>
          <a:lstStyle/>
          <a:p>
            <a:r>
              <a:rPr lang="en-US" altLang="zh-CN" dirty="0"/>
              <a:t>Python </a:t>
            </a:r>
            <a:r>
              <a:rPr lang="zh-CN" altLang="en-US" dirty="0" smtClean="0"/>
              <a:t>中的散列表</a:t>
            </a:r>
            <a:endParaRPr lang="zh-CN" altLang="en-US" dirty="0"/>
          </a:p>
        </p:txBody>
      </p:sp>
    </p:spTree>
    <p:extLst>
      <p:ext uri="{BB962C8B-B14F-4D97-AF65-F5344CB8AC3E}">
        <p14:creationId xmlns:p14="http://schemas.microsoft.com/office/powerpoint/2010/main" val="113789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958" y="274638"/>
            <a:ext cx="9807444" cy="1143000"/>
          </a:xfrm>
        </p:spPr>
        <p:txBody>
          <a:bodyPr/>
          <a:lstStyle/>
          <a:p>
            <a:pPr algn="l"/>
            <a:r>
              <a:rPr lang="en-US" altLang="zh-CN" dirty="0"/>
              <a:t>Python </a:t>
            </a:r>
            <a:r>
              <a:rPr lang="zh-CN" altLang="en-US" dirty="0"/>
              <a:t>的散列</a:t>
            </a:r>
          </a:p>
        </p:txBody>
      </p:sp>
      <p:sp>
        <p:nvSpPr>
          <p:cNvPr id="3" name="内容占位符 2"/>
          <p:cNvSpPr>
            <a:spLocks noGrp="1"/>
          </p:cNvSpPr>
          <p:nvPr>
            <p:ph idx="1"/>
          </p:nvPr>
        </p:nvSpPr>
        <p:spPr/>
        <p:txBody>
          <a:bodyPr/>
          <a:lstStyle/>
          <a:p>
            <a:r>
              <a:rPr lang="en-US" altLang="zh-CN" dirty="0"/>
              <a:t>Python</a:t>
            </a:r>
            <a:r>
              <a:rPr lang="zh-CN" altLang="en-US" dirty="0"/>
              <a:t>为内置的数值类型（包括整型、浮点型）、字符串类型、元组以及不可变集合等不可变类型分别定义了</a:t>
            </a:r>
            <a:r>
              <a:rPr lang="en-US" altLang="zh-CN" dirty="0"/>
              <a:t>hash</a:t>
            </a:r>
            <a:r>
              <a:rPr lang="zh-CN" altLang="en-US" dirty="0"/>
              <a:t>函数，用于对该类型的对象进行</a:t>
            </a:r>
            <a:r>
              <a:rPr lang="zh-CN" altLang="en-US" dirty="0">
                <a:solidFill>
                  <a:srgbClr val="FF0000"/>
                </a:solidFill>
              </a:rPr>
              <a:t>哈希码</a:t>
            </a:r>
            <a:r>
              <a:rPr lang="zh-CN" altLang="en-US" dirty="0"/>
              <a:t>计算。哈希码由关键字决定，是独立于具体哈希表的整数。对于两个值相同的数</a:t>
            </a:r>
            <a:r>
              <a:rPr lang="en-US" altLang="zh-CN" dirty="0"/>
              <a:t>a</a:t>
            </a:r>
            <a:r>
              <a:rPr lang="zh-CN" altLang="en-US" dirty="0"/>
              <a:t>和</a:t>
            </a:r>
            <a:r>
              <a:rPr lang="en-US" altLang="zh-CN" dirty="0"/>
              <a:t>b</a:t>
            </a:r>
            <a:r>
              <a:rPr lang="zh-CN" altLang="en-US" dirty="0"/>
              <a:t>，即使</a:t>
            </a:r>
            <a:r>
              <a:rPr lang="en-US" altLang="zh-CN" dirty="0"/>
              <a:t>a</a:t>
            </a:r>
            <a:r>
              <a:rPr lang="zh-CN" altLang="en-US" dirty="0"/>
              <a:t>和</a:t>
            </a:r>
            <a:r>
              <a:rPr lang="en-US" altLang="zh-CN" dirty="0"/>
              <a:t>b</a:t>
            </a:r>
            <a:r>
              <a:rPr lang="zh-CN" altLang="en-US" dirty="0"/>
              <a:t>的类型不同，其哈希码总是相同的，例如：</a:t>
            </a:r>
            <a:r>
              <a:rPr lang="en-US" altLang="zh-CN" dirty="0"/>
              <a:t>hash(-100)=hash(-100.0)=-100</a:t>
            </a:r>
            <a:r>
              <a:rPr lang="zh-CN" altLang="en-US" dirty="0"/>
              <a:t>。</a:t>
            </a:r>
          </a:p>
          <a:p>
            <a:r>
              <a:rPr lang="zh-CN" altLang="en-US" dirty="0"/>
              <a:t>字典或集合运算时，在得到哈希码后，还需根据哈希表的长度</a:t>
            </a:r>
            <a:r>
              <a:rPr lang="en-US" altLang="zh-CN" dirty="0"/>
              <a:t>m</a:t>
            </a:r>
            <a:r>
              <a:rPr lang="zh-CN" altLang="en-US" dirty="0"/>
              <a:t>，通过一个压缩函数，将哈希码压缩在哈希表的下标</a:t>
            </a:r>
            <a:r>
              <a:rPr lang="en-US" altLang="zh-CN" dirty="0"/>
              <a:t>0~m-1</a:t>
            </a:r>
            <a:r>
              <a:rPr lang="zh-CN" altLang="en-US" dirty="0"/>
              <a:t>范围之内，即转换为一个哈希地址</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7099354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为了查找关键字</a:t>
            </a:r>
            <a:r>
              <a:rPr lang="en-US" altLang="zh-CN" dirty="0" err="1"/>
              <a:t>search_key</a:t>
            </a:r>
            <a:r>
              <a:rPr lang="zh-CN" altLang="zh-CN" dirty="0"/>
              <a:t>所对应的值</a:t>
            </a:r>
            <a:r>
              <a:rPr lang="en-US" altLang="zh-CN" dirty="0" err="1"/>
              <a:t>search_value</a:t>
            </a:r>
            <a:r>
              <a:rPr lang="zh-CN" altLang="zh-CN" dirty="0"/>
              <a:t>，首先调用</a:t>
            </a:r>
            <a:r>
              <a:rPr lang="en-US" altLang="zh-CN" dirty="0"/>
              <a:t>hash(</a:t>
            </a:r>
            <a:r>
              <a:rPr lang="en-US" altLang="zh-CN" dirty="0" err="1"/>
              <a:t>search_key</a:t>
            </a:r>
            <a:r>
              <a:rPr lang="en-US" altLang="zh-CN" dirty="0"/>
              <a:t>)</a:t>
            </a:r>
            <a:r>
              <a:rPr lang="zh-CN" altLang="zh-CN" dirty="0"/>
              <a:t>计算</a:t>
            </a:r>
            <a:r>
              <a:rPr lang="en-US" altLang="zh-CN" dirty="0" err="1"/>
              <a:t>search_key</a:t>
            </a:r>
            <a:r>
              <a:rPr lang="zh-CN" altLang="zh-CN" dirty="0"/>
              <a:t>的哈希码；压缩函数再根据当前哈希表的大小，得到哈希地址；再根据该地址到哈希表里查找元素。若表中该位置为空，则抛出</a:t>
            </a:r>
            <a:r>
              <a:rPr lang="en-US" altLang="zh-CN" dirty="0" err="1"/>
              <a:t>KeyError</a:t>
            </a:r>
            <a:r>
              <a:rPr lang="zh-CN" altLang="zh-CN" dirty="0"/>
              <a:t>异常；若不为空，则该位置会有一对</a:t>
            </a:r>
            <a:r>
              <a:rPr lang="en-US" altLang="zh-CN" dirty="0" err="1"/>
              <a:t>found_key:found_value</a:t>
            </a:r>
            <a:r>
              <a:rPr lang="zh-CN" altLang="zh-CN" dirty="0"/>
              <a:t>，比较</a:t>
            </a:r>
            <a:r>
              <a:rPr lang="en-US" altLang="zh-CN" dirty="0" err="1"/>
              <a:t>search_key</a:t>
            </a:r>
            <a:r>
              <a:rPr lang="zh-CN" altLang="zh-CN" dirty="0"/>
              <a:t>和</a:t>
            </a:r>
            <a:r>
              <a:rPr lang="en-US" altLang="zh-CN" dirty="0" err="1"/>
              <a:t>found_key</a:t>
            </a:r>
            <a:r>
              <a:rPr lang="zh-CN" altLang="zh-CN" dirty="0"/>
              <a:t>是否相等，若相等，则返回</a:t>
            </a:r>
            <a:r>
              <a:rPr lang="en-US" altLang="zh-CN" dirty="0" err="1"/>
              <a:t>found_value</a:t>
            </a:r>
            <a:r>
              <a:rPr lang="zh-CN" altLang="zh-CN" dirty="0"/>
              <a:t>；若不相等，即产生了冲突。</a:t>
            </a:r>
          </a:p>
          <a:p>
            <a:r>
              <a:rPr lang="en-US" altLang="zh-CN" dirty="0"/>
              <a:t>Python</a:t>
            </a:r>
            <a:r>
              <a:rPr lang="zh-CN" altLang="zh-CN" dirty="0"/>
              <a:t>中解决冲突的策略类似于双哈希函数探测法。当发生冲突时，根据伪随机数生成器提供的基于原始哈希码的地址增量，计算得到新的哈希地址，继续到哈希表中查找。若表中该位置是空的，则同样抛出</a:t>
            </a:r>
            <a:r>
              <a:rPr lang="en-US" altLang="zh-CN" dirty="0" err="1"/>
              <a:t>KeyError</a:t>
            </a:r>
            <a:r>
              <a:rPr lang="zh-CN" altLang="zh-CN" dirty="0"/>
              <a:t>异常；若非空，则比较关键字是否一致，一致则返回对应的值；若又发现冲突，则重复以上步骤。</a:t>
            </a:r>
          </a:p>
          <a:p>
            <a:endParaRPr lang="zh-CN" altLang="en-US" dirty="0"/>
          </a:p>
        </p:txBody>
      </p:sp>
      <p:sp>
        <p:nvSpPr>
          <p:cNvPr id="3" name="标题 2"/>
          <p:cNvSpPr>
            <a:spLocks noGrp="1"/>
          </p:cNvSpPr>
          <p:nvPr>
            <p:ph type="title"/>
          </p:nvPr>
        </p:nvSpPr>
        <p:spPr/>
        <p:txBody>
          <a:bodyPr>
            <a:normAutofit fontScale="90000"/>
          </a:bodyPr>
          <a:lstStyle/>
          <a:p>
            <a:r>
              <a:rPr lang="en-US" altLang="zh-CN"/>
              <a:t>python</a:t>
            </a:r>
            <a:r>
              <a:rPr lang="zh-CN" altLang="en-US"/>
              <a:t>字典查找的</a:t>
            </a:r>
            <a:r>
              <a:rPr lang="zh-CN" altLang="en-US" smtClean="0"/>
              <a:t>算法</a:t>
            </a:r>
            <a:endParaRPr lang="zh-CN" altLang="en-US"/>
          </a:p>
        </p:txBody>
      </p:sp>
    </p:spTree>
    <p:extLst>
      <p:ext uri="{BB962C8B-B14F-4D97-AF65-F5344CB8AC3E}">
        <p14:creationId xmlns:p14="http://schemas.microsoft.com/office/powerpoint/2010/main" val="1980476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查找算法的比较</a:t>
            </a:r>
          </a:p>
        </p:txBody>
      </p:sp>
    </p:spTree>
    <p:extLst>
      <p:ext uri="{BB962C8B-B14F-4D97-AF65-F5344CB8AC3E}">
        <p14:creationId xmlns:p14="http://schemas.microsoft.com/office/powerpoint/2010/main" val="9180086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262596" y="117403"/>
              <a:ext cx="11679812" cy="6685888"/>
            </p:xfrm>
            <a:graphic>
              <a:graphicData uri="http://schemas.openxmlformats.org/drawingml/2006/table">
                <a:tbl>
                  <a:tblPr firstRow="1" firstCol="1" bandRow="1">
                    <a:tableStyleId>{5C22544A-7EE6-4342-B048-85BDC9FD1C3A}</a:tableStyleId>
                  </a:tblPr>
                  <a:tblGrid>
                    <a:gridCol w="1884877">
                      <a:extLst>
                        <a:ext uri="{9D8B030D-6E8A-4147-A177-3AD203B41FA5}">
                          <a16:colId xmlns:a16="http://schemas.microsoft.com/office/drawing/2014/main" xmlns="" val="4018082682"/>
                        </a:ext>
                      </a:extLst>
                    </a:gridCol>
                    <a:gridCol w="2398946">
                      <a:extLst>
                        <a:ext uri="{9D8B030D-6E8A-4147-A177-3AD203B41FA5}">
                          <a16:colId xmlns:a16="http://schemas.microsoft.com/office/drawing/2014/main" xmlns="" val="3552982494"/>
                        </a:ext>
                      </a:extLst>
                    </a:gridCol>
                    <a:gridCol w="3013030">
                      <a:extLst>
                        <a:ext uri="{9D8B030D-6E8A-4147-A177-3AD203B41FA5}">
                          <a16:colId xmlns:a16="http://schemas.microsoft.com/office/drawing/2014/main" xmlns="" val="2346099374"/>
                        </a:ext>
                      </a:extLst>
                    </a:gridCol>
                    <a:gridCol w="4382959">
                      <a:extLst>
                        <a:ext uri="{9D8B030D-6E8A-4147-A177-3AD203B41FA5}">
                          <a16:colId xmlns:a16="http://schemas.microsoft.com/office/drawing/2014/main" xmlns="" val="1114804236"/>
                        </a:ext>
                      </a:extLst>
                    </a:gridCol>
                  </a:tblGrid>
                  <a:tr h="1061872">
                    <a:tc>
                      <a:txBody>
                        <a:bodyPr/>
                        <a:lstStyle/>
                        <a:p>
                          <a:pPr marL="0" algn="ctr" defTabSz="1097554" rtl="0" eaLnBrk="1" latinLnBrk="0" hangingPunct="1">
                            <a:spcAft>
                              <a:spcPts val="0"/>
                            </a:spcAft>
                          </a:pPr>
                          <a:r>
                            <a:rPr lang="zh-CN" sz="2000" kern="100" dirty="0">
                              <a:effectLst/>
                            </a:rPr>
                            <a:t>查找方法</a:t>
                          </a:r>
                          <a:endParaRPr lang="zh-CN" sz="2000" b="1" kern="100" dirty="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查找表及存储结构要求</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时间复杂度</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优缺点</a:t>
                          </a:r>
                          <a:endParaRPr lang="zh-CN" sz="2000" b="1" kern="100">
                            <a:solidFill>
                              <a:schemeClr val="lt1"/>
                            </a:solidFill>
                            <a:effectLst/>
                            <a:latin typeface="+mn-lt"/>
                            <a:ea typeface="+mn-ea"/>
                            <a:cs typeface="+mn-cs"/>
                          </a:endParaRPr>
                        </a:p>
                      </a:txBody>
                      <a:tcPr marL="68589" marR="68589" marT="0" marB="0" anchor="ctr"/>
                    </a:tc>
                    <a:extLst>
                      <a:ext uri="{0D108BD9-81ED-4DB2-BD59-A6C34878D82A}">
                        <a16:rowId xmlns:a16="http://schemas.microsoft.com/office/drawing/2014/main" xmlns="" val="1908601264"/>
                      </a:ext>
                    </a:extLst>
                  </a:tr>
                  <a:tr h="1061872">
                    <a:tc>
                      <a:txBody>
                        <a:bodyPr/>
                        <a:lstStyle/>
                        <a:p>
                          <a:pPr marL="0" algn="ctr" defTabSz="1097554" rtl="0" eaLnBrk="1" latinLnBrk="0" hangingPunct="1">
                            <a:spcAft>
                              <a:spcPts val="0"/>
                            </a:spcAft>
                          </a:pPr>
                          <a:r>
                            <a:rPr lang="zh-CN" sz="2000" kern="100">
                              <a:effectLst/>
                            </a:rPr>
                            <a:t>顺序查找</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线性表，顺序或链式结构</a:t>
                          </a:r>
                          <a:endParaRPr lang="zh-CN" sz="2000" kern="100">
                            <a:solidFill>
                              <a:schemeClr val="dk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14:m>
                            <m:oMathPara xmlns:m="http://schemas.openxmlformats.org/officeDocument/2006/math">
                              <m:oMathParaPr>
                                <m:jc m:val="centerGroup"/>
                              </m:oMathParaPr>
                              <m:oMath xmlns:m="http://schemas.openxmlformats.org/officeDocument/2006/math">
                                <m:r>
                                  <m:rPr>
                                    <m:sty m:val="p"/>
                                  </m:rPr>
                                  <a:rPr lang="en-US" sz="2000" kern="100">
                                    <a:effectLst/>
                                    <a:latin typeface="Cambria Math" panose="02040503050406030204" pitchFamily="18" charset="0"/>
                                  </a:rPr>
                                  <m:t>O</m:t>
                                </m:r>
                                <m:r>
                                  <a:rPr lang="en-US" sz="2000" kern="100">
                                    <a:effectLst/>
                                    <a:latin typeface="Cambria Math" panose="02040503050406030204" pitchFamily="18" charset="0"/>
                                  </a:rPr>
                                  <m:t>(</m:t>
                                </m:r>
                                <m:r>
                                  <m:rPr>
                                    <m:sty m:val="p"/>
                                  </m:rPr>
                                  <a:rPr lang="en-US" sz="2000" kern="100">
                                    <a:effectLst/>
                                    <a:latin typeface="Cambria Math" panose="02040503050406030204" pitchFamily="18" charset="0"/>
                                  </a:rPr>
                                  <m:t>n</m:t>
                                </m:r>
                                <m:r>
                                  <a:rPr lang="en-US" sz="2000" kern="100">
                                    <a:effectLst/>
                                    <a:latin typeface="Cambria Math" panose="02040503050406030204" pitchFamily="18" charset="0"/>
                                  </a:rPr>
                                  <m:t>)</m:t>
                                </m:r>
                              </m:oMath>
                            </m:oMathPara>
                          </a14:m>
                          <a:endParaRPr lang="zh-CN" sz="2000" kern="100">
                            <a:solidFill>
                              <a:schemeClr val="dk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en-US" sz="2000" kern="100">
                              <a:effectLst/>
                            </a:rPr>
                            <a:t>n</a:t>
                          </a:r>
                          <a:r>
                            <a:rPr lang="zh-CN" sz="2000" kern="100">
                              <a:effectLst/>
                            </a:rPr>
                            <a:t>较大时，查找比较耗时</a:t>
                          </a:r>
                          <a:endParaRPr lang="zh-CN" sz="2000" kern="100">
                            <a:solidFill>
                              <a:schemeClr val="dk1"/>
                            </a:solidFill>
                            <a:effectLst/>
                            <a:latin typeface="+mn-lt"/>
                            <a:ea typeface="+mn-ea"/>
                            <a:cs typeface="+mn-cs"/>
                          </a:endParaRPr>
                        </a:p>
                      </a:txBody>
                      <a:tcPr marL="68589" marR="68589" marT="0" marB="0" anchor="ctr"/>
                    </a:tc>
                    <a:extLst>
                      <a:ext uri="{0D108BD9-81ED-4DB2-BD59-A6C34878D82A}">
                        <a16:rowId xmlns:a16="http://schemas.microsoft.com/office/drawing/2014/main" xmlns="" val="4045810868"/>
                      </a:ext>
                    </a:extLst>
                  </a:tr>
                  <a:tr h="1061872">
                    <a:tc>
                      <a:txBody>
                        <a:bodyPr/>
                        <a:lstStyle/>
                        <a:p>
                          <a:pPr marL="0" algn="ctr" defTabSz="1097554" rtl="0" eaLnBrk="1" latinLnBrk="0" hangingPunct="1">
                            <a:spcAft>
                              <a:spcPts val="0"/>
                            </a:spcAft>
                          </a:pPr>
                          <a:r>
                            <a:rPr lang="zh-CN" sz="2000" kern="100">
                              <a:effectLst/>
                            </a:rPr>
                            <a:t>二分查找</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顺序表且表中元素按关键字有序</a:t>
                          </a:r>
                          <a:endParaRPr lang="zh-CN" sz="2000" kern="100">
                            <a:solidFill>
                              <a:schemeClr val="dk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14:m>
                            <m:oMathPara xmlns:m="http://schemas.openxmlformats.org/officeDocument/2006/math">
                              <m:oMathParaPr>
                                <m:jc m:val="centerGroup"/>
                              </m:oMathParaPr>
                              <m:oMath xmlns:m="http://schemas.openxmlformats.org/officeDocument/2006/math">
                                <m:r>
                                  <m:rPr>
                                    <m:sty m:val="p"/>
                                  </m:rPr>
                                  <a:rPr lang="en-US" sz="2000" kern="100">
                                    <a:effectLst/>
                                    <a:latin typeface="Cambria Math" panose="02040503050406030204" pitchFamily="18" charset="0"/>
                                  </a:rPr>
                                  <m:t>O</m:t>
                                </m:r>
                                <m:r>
                                  <a:rPr lang="en-US" sz="2000" kern="100">
                                    <a:effectLst/>
                                    <a:latin typeface="Cambria Math" panose="02040503050406030204" pitchFamily="18" charset="0"/>
                                  </a:rPr>
                                  <m:t>(</m:t>
                                </m:r>
                                <m:sSub>
                                  <m:sSubPr>
                                    <m:ctrlPr>
                                      <a:rPr lang="zh-CN" sz="2000" i="1" kern="100">
                                        <a:effectLst/>
                                        <a:latin typeface="Cambria Math"/>
                                      </a:rPr>
                                    </m:ctrlPr>
                                  </m:sSubPr>
                                  <m:e>
                                    <m:r>
                                      <m:rPr>
                                        <m:sty m:val="p"/>
                                      </m:rPr>
                                      <a:rPr lang="en-US" sz="2000" kern="100">
                                        <a:effectLst/>
                                        <a:latin typeface="Cambria Math" panose="02040503050406030204" pitchFamily="18" charset="0"/>
                                      </a:rPr>
                                      <m:t>log</m:t>
                                    </m:r>
                                  </m:e>
                                  <m:sub>
                                    <m:r>
                                      <a:rPr lang="en-US" sz="2000" kern="100">
                                        <a:effectLst/>
                                        <a:latin typeface="Cambria Math" panose="02040503050406030204" pitchFamily="18" charset="0"/>
                                      </a:rPr>
                                      <m:t>2</m:t>
                                    </m:r>
                                  </m:sub>
                                </m:sSub>
                                <m:r>
                                  <m:rPr>
                                    <m:sty m:val="p"/>
                                  </m:rPr>
                                  <a:rPr lang="en-US" sz="2000" kern="100">
                                    <a:effectLst/>
                                    <a:latin typeface="Cambria Math" panose="02040503050406030204" pitchFamily="18" charset="0"/>
                                  </a:rPr>
                                  <m:t>n</m:t>
                                </m:r>
                                <m:r>
                                  <a:rPr lang="en-US" sz="2000" kern="100">
                                    <a:effectLst/>
                                    <a:latin typeface="Cambria Math" panose="02040503050406030204" pitchFamily="18" charset="0"/>
                                  </a:rPr>
                                  <m:t>)</m:t>
                                </m:r>
                              </m:oMath>
                            </m:oMathPara>
                          </a14:m>
                          <a:endParaRPr lang="zh-CN" sz="2000" kern="100">
                            <a:solidFill>
                              <a:schemeClr val="dk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需事先保持记录有序</a:t>
                          </a:r>
                          <a:endParaRPr lang="zh-CN" sz="2000" kern="100">
                            <a:solidFill>
                              <a:schemeClr val="dk1"/>
                            </a:solidFill>
                            <a:effectLst/>
                            <a:latin typeface="+mn-lt"/>
                            <a:ea typeface="+mn-ea"/>
                            <a:cs typeface="+mn-cs"/>
                          </a:endParaRPr>
                        </a:p>
                      </a:txBody>
                      <a:tcPr marL="68589" marR="68589" marT="0" marB="0" anchor="ctr"/>
                    </a:tc>
                    <a:extLst>
                      <a:ext uri="{0D108BD9-81ED-4DB2-BD59-A6C34878D82A}">
                        <a16:rowId xmlns:a16="http://schemas.microsoft.com/office/drawing/2014/main" xmlns="" val="516852010"/>
                      </a:ext>
                    </a:extLst>
                  </a:tr>
                  <a:tr h="1219200">
                    <a:tc>
                      <a:txBody>
                        <a:bodyPr/>
                        <a:lstStyle/>
                        <a:p>
                          <a:pPr marL="0" algn="ctr" defTabSz="1097554" rtl="0" eaLnBrk="1" latinLnBrk="0" hangingPunct="1">
                            <a:spcAft>
                              <a:spcPts val="0"/>
                            </a:spcAft>
                          </a:pPr>
                          <a:r>
                            <a:rPr lang="zh-CN" sz="2000" kern="100" dirty="0">
                              <a:effectLst/>
                            </a:rPr>
                            <a:t>二叉查找树查找</a:t>
                          </a:r>
                          <a:endParaRPr lang="zh-CN" sz="2000" b="1" kern="100" dirty="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二叉树，二叉链表结构，记录按二叉查找树的要求排序</a:t>
                          </a:r>
                          <a:endParaRPr lang="zh-CN" sz="2000" kern="100">
                            <a:solidFill>
                              <a:schemeClr val="dk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14:m>
                            <m:oMathPara xmlns:m="http://schemas.openxmlformats.org/officeDocument/2006/math">
                              <m:oMathParaPr>
                                <m:jc m:val="centerGroup"/>
                              </m:oMathParaPr>
                              <m:oMath xmlns:m="http://schemas.openxmlformats.org/officeDocument/2006/math">
                                <m:r>
                                  <m:rPr>
                                    <m:sty m:val="p"/>
                                  </m:rPr>
                                  <a:rPr lang="en-US" sz="2000" kern="100">
                                    <a:effectLst/>
                                    <a:latin typeface="Cambria Math" panose="02040503050406030204" pitchFamily="18" charset="0"/>
                                  </a:rPr>
                                  <m:t>O</m:t>
                                </m:r>
                                <m:r>
                                  <a:rPr lang="en-US" sz="2000" kern="100">
                                    <a:effectLst/>
                                    <a:latin typeface="Cambria Math" panose="02040503050406030204" pitchFamily="18" charset="0"/>
                                  </a:rPr>
                                  <m:t>(</m:t>
                                </m:r>
                                <m:sSub>
                                  <m:sSubPr>
                                    <m:ctrlPr>
                                      <a:rPr lang="zh-CN" sz="2000" i="1" kern="100">
                                        <a:effectLst/>
                                        <a:latin typeface="Cambria Math"/>
                                      </a:rPr>
                                    </m:ctrlPr>
                                  </m:sSubPr>
                                  <m:e>
                                    <m:r>
                                      <m:rPr>
                                        <m:sty m:val="p"/>
                                      </m:rPr>
                                      <a:rPr lang="en-US" sz="2000" kern="100">
                                        <a:effectLst/>
                                        <a:latin typeface="Cambria Math" panose="02040503050406030204" pitchFamily="18" charset="0"/>
                                      </a:rPr>
                                      <m:t>log</m:t>
                                    </m:r>
                                  </m:e>
                                  <m:sub>
                                    <m:r>
                                      <a:rPr lang="en-US" sz="2000" kern="100">
                                        <a:effectLst/>
                                        <a:latin typeface="Cambria Math" panose="02040503050406030204" pitchFamily="18" charset="0"/>
                                      </a:rPr>
                                      <m:t>2</m:t>
                                    </m:r>
                                  </m:sub>
                                </m:sSub>
                                <m:r>
                                  <m:rPr>
                                    <m:sty m:val="p"/>
                                  </m:rPr>
                                  <a:rPr lang="en-US" sz="2000" kern="100">
                                    <a:effectLst/>
                                    <a:latin typeface="Cambria Math" panose="02040503050406030204" pitchFamily="18" charset="0"/>
                                  </a:rPr>
                                  <m:t>n</m:t>
                                </m:r>
                                <m:r>
                                  <a:rPr lang="en-US" sz="2000" kern="100">
                                    <a:effectLst/>
                                    <a:latin typeface="Cambria Math" panose="02040503050406030204" pitchFamily="18" charset="0"/>
                                  </a:rPr>
                                  <m:t>)→</m:t>
                                </m:r>
                                <m:r>
                                  <m:rPr>
                                    <m:sty m:val="p"/>
                                  </m:rPr>
                                  <a:rPr lang="en-US" sz="2000" kern="100">
                                    <a:effectLst/>
                                    <a:latin typeface="Cambria Math" panose="02040503050406030204" pitchFamily="18" charset="0"/>
                                  </a:rPr>
                                  <m:t>O</m:t>
                                </m:r>
                                <m:r>
                                  <a:rPr lang="en-US" sz="2000" kern="100">
                                    <a:effectLst/>
                                    <a:latin typeface="Cambria Math" panose="02040503050406030204" pitchFamily="18" charset="0"/>
                                  </a:rPr>
                                  <m:t>(</m:t>
                                </m:r>
                                <m:r>
                                  <m:rPr>
                                    <m:sty m:val="p"/>
                                  </m:rPr>
                                  <a:rPr lang="en-US" sz="2000" kern="100">
                                    <a:effectLst/>
                                    <a:latin typeface="Cambria Math" panose="02040503050406030204" pitchFamily="18" charset="0"/>
                                  </a:rPr>
                                  <m:t>n</m:t>
                                </m:r>
                                <m:r>
                                  <a:rPr lang="en-US" sz="2000" kern="100">
                                    <a:effectLst/>
                                    <a:latin typeface="Cambria Math" panose="02040503050406030204" pitchFamily="18" charset="0"/>
                                  </a:rPr>
                                  <m:t>)</m:t>
                                </m:r>
                              </m:oMath>
                            </m:oMathPara>
                          </a14:m>
                          <a:endParaRPr lang="zh-CN" sz="2000" kern="100">
                            <a:solidFill>
                              <a:schemeClr val="dk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二叉查找树的形态影响其查找性能</a:t>
                          </a:r>
                          <a:endParaRPr lang="zh-CN" sz="2000" kern="100">
                            <a:solidFill>
                              <a:schemeClr val="dk1"/>
                            </a:solidFill>
                            <a:effectLst/>
                            <a:latin typeface="+mn-lt"/>
                            <a:ea typeface="+mn-ea"/>
                            <a:cs typeface="+mn-cs"/>
                          </a:endParaRPr>
                        </a:p>
                      </a:txBody>
                      <a:tcPr marL="68589" marR="68589" marT="0" marB="0" anchor="ctr"/>
                    </a:tc>
                    <a:extLst>
                      <a:ext uri="{0D108BD9-81ED-4DB2-BD59-A6C34878D82A}">
                        <a16:rowId xmlns:a16="http://schemas.microsoft.com/office/drawing/2014/main" xmlns="" val="2315711840"/>
                      </a:ext>
                    </a:extLst>
                  </a:tr>
                  <a:tr h="1061872">
                    <a:tc>
                      <a:txBody>
                        <a:bodyPr/>
                        <a:lstStyle/>
                        <a:p>
                          <a:pPr marL="0" algn="ctr" defTabSz="1097554" rtl="0" eaLnBrk="1" latinLnBrk="0" hangingPunct="1">
                            <a:spcAft>
                              <a:spcPts val="0"/>
                            </a:spcAft>
                          </a:pPr>
                          <a:r>
                            <a:rPr lang="en-US" sz="2000" kern="100">
                              <a:effectLst/>
                            </a:rPr>
                            <a:t>AVL</a:t>
                          </a:r>
                          <a:r>
                            <a:rPr lang="zh-CN" sz="2000" kern="100">
                              <a:effectLst/>
                            </a:rPr>
                            <a:t>树查找</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平衡二叉树，二叉链表结构</a:t>
                          </a:r>
                          <a:endParaRPr lang="zh-CN" sz="2000" kern="100">
                            <a:solidFill>
                              <a:schemeClr val="dk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14:m>
                            <m:oMath xmlns:m="http://schemas.openxmlformats.org/officeDocument/2006/math">
                              <m:r>
                                <m:rPr>
                                  <m:sty m:val="p"/>
                                </m:rPr>
                                <a:rPr lang="en-US" sz="2000" kern="100">
                                  <a:effectLst/>
                                  <a:latin typeface="Cambria Math" panose="02040503050406030204" pitchFamily="18" charset="0"/>
                                </a:rPr>
                                <m:t>O</m:t>
                              </m:r>
                              <m:r>
                                <a:rPr lang="en-US" sz="2000" kern="100">
                                  <a:effectLst/>
                                  <a:latin typeface="Cambria Math" panose="02040503050406030204" pitchFamily="18" charset="0"/>
                                </a:rPr>
                                <m:t>(</m:t>
                              </m:r>
                              <m:sSub>
                                <m:sSubPr>
                                  <m:ctrlPr>
                                    <a:rPr lang="zh-CN" sz="2000" i="1" kern="100">
                                      <a:effectLst/>
                                      <a:latin typeface="Cambria Math"/>
                                    </a:rPr>
                                  </m:ctrlPr>
                                </m:sSubPr>
                                <m:e>
                                  <m:r>
                                    <m:rPr>
                                      <m:sty m:val="p"/>
                                    </m:rPr>
                                    <a:rPr lang="en-US" sz="2000" kern="100">
                                      <a:effectLst/>
                                      <a:latin typeface="Cambria Math" panose="02040503050406030204" pitchFamily="18" charset="0"/>
                                    </a:rPr>
                                    <m:t>log</m:t>
                                  </m:r>
                                </m:e>
                                <m:sub>
                                  <m:r>
                                    <a:rPr lang="en-US" sz="2000" kern="100">
                                      <a:effectLst/>
                                      <a:latin typeface="Cambria Math" panose="02040503050406030204" pitchFamily="18" charset="0"/>
                                    </a:rPr>
                                    <m:t>2</m:t>
                                  </m:r>
                                </m:sub>
                              </m:sSub>
                            </m:oMath>
                          </a14:m>
                          <a:r>
                            <a:rPr lang="en-US" sz="2000" kern="100">
                              <a:effectLst/>
                            </a:rPr>
                            <a:t>n)</a:t>
                          </a:r>
                          <a:endParaRPr lang="zh-CN" sz="2000" kern="100">
                            <a:solidFill>
                              <a:schemeClr val="dk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需建立平衡二叉树</a:t>
                          </a:r>
                          <a:endParaRPr lang="zh-CN" sz="2000" kern="100">
                            <a:solidFill>
                              <a:schemeClr val="dk1"/>
                            </a:solidFill>
                            <a:effectLst/>
                            <a:latin typeface="+mn-lt"/>
                            <a:ea typeface="+mn-ea"/>
                            <a:cs typeface="+mn-cs"/>
                          </a:endParaRPr>
                        </a:p>
                      </a:txBody>
                      <a:tcPr marL="68589" marR="68589" marT="0" marB="0" anchor="ctr"/>
                    </a:tc>
                    <a:extLst>
                      <a:ext uri="{0D108BD9-81ED-4DB2-BD59-A6C34878D82A}">
                        <a16:rowId xmlns:a16="http://schemas.microsoft.com/office/drawing/2014/main" xmlns="" val="1027206541"/>
                      </a:ext>
                    </a:extLst>
                  </a:tr>
                  <a:tr h="1219200">
                    <a:tc>
                      <a:txBody>
                        <a:bodyPr/>
                        <a:lstStyle/>
                        <a:p>
                          <a:pPr marL="0" algn="ctr" defTabSz="1097554" rtl="0" eaLnBrk="1" latinLnBrk="0" hangingPunct="1">
                            <a:spcAft>
                              <a:spcPts val="0"/>
                            </a:spcAft>
                          </a:pPr>
                          <a:r>
                            <a:rPr lang="zh-CN" sz="2000" kern="100" dirty="0">
                              <a:solidFill>
                                <a:srgbClr val="FF0000"/>
                              </a:solidFill>
                              <a:effectLst/>
                            </a:rPr>
                            <a:t>哈希查找</a:t>
                          </a:r>
                          <a:endParaRPr lang="zh-CN" sz="2000" b="1" kern="100" dirty="0">
                            <a:solidFill>
                              <a:srgbClr val="FF0000"/>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dirty="0">
                              <a:solidFill>
                                <a:srgbClr val="FF0000"/>
                              </a:solidFill>
                              <a:effectLst/>
                            </a:rPr>
                            <a:t>哈希表，包括闭散列表和开散列表</a:t>
                          </a:r>
                          <a:endParaRPr lang="zh-CN" sz="2000" kern="100" dirty="0">
                            <a:solidFill>
                              <a:srgbClr val="FF0000"/>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14:m>
                            <m:oMathPara xmlns:m="http://schemas.openxmlformats.org/officeDocument/2006/math">
                              <m:oMathParaPr>
                                <m:jc m:val="centerGroup"/>
                              </m:oMathParaPr>
                              <m:oMath xmlns:m="http://schemas.openxmlformats.org/officeDocument/2006/math">
                                <m:r>
                                  <m:rPr>
                                    <m:sty m:val="p"/>
                                  </m:rPr>
                                  <a:rPr lang="en-US" sz="2000" kern="100" smtClean="0">
                                    <a:solidFill>
                                      <a:srgbClr val="FF0000"/>
                                    </a:solidFill>
                                    <a:effectLst/>
                                    <a:latin typeface="Cambria Math" panose="02040503050406030204" pitchFamily="18" charset="0"/>
                                  </a:rPr>
                                  <m:t>O</m:t>
                                </m:r>
                                <m:r>
                                  <a:rPr lang="en-US" sz="2000" kern="100" smtClean="0">
                                    <a:solidFill>
                                      <a:srgbClr val="FF0000"/>
                                    </a:solidFill>
                                    <a:effectLst/>
                                    <a:latin typeface="Cambria Math" panose="02040503050406030204" pitchFamily="18" charset="0"/>
                                  </a:rPr>
                                  <m:t>(1)→</m:t>
                                </m:r>
                                <m:r>
                                  <m:rPr>
                                    <m:sty m:val="p"/>
                                  </m:rPr>
                                  <a:rPr lang="en-US" sz="2000" kern="100" smtClean="0">
                                    <a:solidFill>
                                      <a:srgbClr val="FF0000"/>
                                    </a:solidFill>
                                    <a:effectLst/>
                                    <a:latin typeface="Cambria Math" panose="02040503050406030204" pitchFamily="18" charset="0"/>
                                  </a:rPr>
                                  <m:t>O</m:t>
                                </m:r>
                                <m:r>
                                  <a:rPr lang="en-US" sz="2000" kern="100" smtClean="0">
                                    <a:solidFill>
                                      <a:srgbClr val="FF0000"/>
                                    </a:solidFill>
                                    <a:effectLst/>
                                    <a:latin typeface="Cambria Math" panose="02040503050406030204" pitchFamily="18" charset="0"/>
                                  </a:rPr>
                                  <m:t>(</m:t>
                                </m:r>
                                <m:r>
                                  <m:rPr>
                                    <m:sty m:val="p"/>
                                  </m:rPr>
                                  <a:rPr lang="en-US" sz="2000" kern="100" smtClean="0">
                                    <a:solidFill>
                                      <a:srgbClr val="FF0000"/>
                                    </a:solidFill>
                                    <a:effectLst/>
                                    <a:latin typeface="Cambria Math" panose="02040503050406030204" pitchFamily="18" charset="0"/>
                                  </a:rPr>
                                  <m:t>n</m:t>
                                </m:r>
                                <m:r>
                                  <a:rPr lang="en-US" sz="2000" kern="100" smtClean="0">
                                    <a:solidFill>
                                      <a:srgbClr val="FF0000"/>
                                    </a:solidFill>
                                    <a:effectLst/>
                                    <a:latin typeface="Cambria Math" panose="02040503050406030204" pitchFamily="18" charset="0"/>
                                  </a:rPr>
                                  <m:t>)</m:t>
                                </m:r>
                              </m:oMath>
                            </m:oMathPara>
                          </a14:m>
                          <a:endParaRPr lang="zh-CN" sz="2000" kern="100" dirty="0">
                            <a:solidFill>
                              <a:srgbClr val="FF0000"/>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dirty="0">
                              <a:solidFill>
                                <a:srgbClr val="FF0000"/>
                              </a:solidFill>
                              <a:effectLst/>
                            </a:rPr>
                            <a:t>性能与装载因子、冲突解决方法等因素有关，需要解决哈希函数、冲突解决方法、装载因子的选择等问题</a:t>
                          </a:r>
                          <a:endParaRPr lang="zh-CN" sz="2000" kern="100" dirty="0">
                            <a:solidFill>
                              <a:srgbClr val="FF0000"/>
                            </a:solidFill>
                            <a:effectLst/>
                            <a:latin typeface="+mn-lt"/>
                            <a:ea typeface="+mn-ea"/>
                            <a:cs typeface="+mn-cs"/>
                          </a:endParaRPr>
                        </a:p>
                      </a:txBody>
                      <a:tcPr marL="68589" marR="68589" marT="0" marB="0" anchor="ctr"/>
                    </a:tc>
                    <a:extLst>
                      <a:ext uri="{0D108BD9-81ED-4DB2-BD59-A6C34878D82A}">
                        <a16:rowId xmlns:a16="http://schemas.microsoft.com/office/drawing/2014/main" xmlns="" val="2062022146"/>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765949877"/>
                  </p:ext>
                </p:extLst>
              </p:nvPr>
            </p:nvGraphicFramePr>
            <p:xfrm>
              <a:off x="262596" y="117403"/>
              <a:ext cx="11679812" cy="6685888"/>
            </p:xfrm>
            <a:graphic>
              <a:graphicData uri="http://schemas.openxmlformats.org/drawingml/2006/table">
                <a:tbl>
                  <a:tblPr firstRow="1" firstCol="1" bandRow="1">
                    <a:tableStyleId>{5C22544A-7EE6-4342-B048-85BDC9FD1C3A}</a:tableStyleId>
                  </a:tblPr>
                  <a:tblGrid>
                    <a:gridCol w="1884877">
                      <a:extLst>
                        <a:ext uri="{9D8B030D-6E8A-4147-A177-3AD203B41FA5}">
                          <a16:colId xmlns:a16="http://schemas.microsoft.com/office/drawing/2014/main" xmlns:a14="http://schemas.microsoft.com/office/drawing/2010/main" xmlns="" val="4018082682"/>
                        </a:ext>
                      </a:extLst>
                    </a:gridCol>
                    <a:gridCol w="2398946">
                      <a:extLst>
                        <a:ext uri="{9D8B030D-6E8A-4147-A177-3AD203B41FA5}">
                          <a16:colId xmlns:a16="http://schemas.microsoft.com/office/drawing/2014/main" xmlns:a14="http://schemas.microsoft.com/office/drawing/2010/main" xmlns="" val="3552982494"/>
                        </a:ext>
                      </a:extLst>
                    </a:gridCol>
                    <a:gridCol w="3013030">
                      <a:extLst>
                        <a:ext uri="{9D8B030D-6E8A-4147-A177-3AD203B41FA5}">
                          <a16:colId xmlns:a16="http://schemas.microsoft.com/office/drawing/2014/main" xmlns:a14="http://schemas.microsoft.com/office/drawing/2010/main" xmlns="" val="2346099374"/>
                        </a:ext>
                      </a:extLst>
                    </a:gridCol>
                    <a:gridCol w="4382959">
                      <a:extLst>
                        <a:ext uri="{9D8B030D-6E8A-4147-A177-3AD203B41FA5}">
                          <a16:colId xmlns:a16="http://schemas.microsoft.com/office/drawing/2014/main" xmlns:a14="http://schemas.microsoft.com/office/drawing/2010/main" xmlns="" val="1114804236"/>
                        </a:ext>
                      </a:extLst>
                    </a:gridCol>
                  </a:tblGrid>
                  <a:tr h="1061872">
                    <a:tc>
                      <a:txBody>
                        <a:bodyPr/>
                        <a:lstStyle/>
                        <a:p>
                          <a:pPr marL="0" algn="ctr" defTabSz="1097554" rtl="0" eaLnBrk="1" latinLnBrk="0" hangingPunct="1">
                            <a:spcAft>
                              <a:spcPts val="0"/>
                            </a:spcAft>
                          </a:pPr>
                          <a:r>
                            <a:rPr lang="zh-CN" sz="2000" kern="100" dirty="0">
                              <a:effectLst/>
                            </a:rPr>
                            <a:t>查找方法</a:t>
                          </a:r>
                          <a:endParaRPr lang="zh-CN" sz="2000" b="1" kern="100" dirty="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查找表及存储结构要求</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时间复杂度</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优缺点</a:t>
                          </a:r>
                          <a:endParaRPr lang="zh-CN" sz="2000" b="1" kern="100">
                            <a:solidFill>
                              <a:schemeClr val="lt1"/>
                            </a:solidFill>
                            <a:effectLst/>
                            <a:latin typeface="+mn-lt"/>
                            <a:ea typeface="+mn-ea"/>
                            <a:cs typeface="+mn-cs"/>
                          </a:endParaRPr>
                        </a:p>
                      </a:txBody>
                      <a:tcPr marL="68589" marR="68589" marT="0" marB="0" anchor="ctr"/>
                    </a:tc>
                    <a:extLst>
                      <a:ext uri="{0D108BD9-81ED-4DB2-BD59-A6C34878D82A}">
                        <a16:rowId xmlns:a16="http://schemas.microsoft.com/office/drawing/2014/main" xmlns:a14="http://schemas.microsoft.com/office/drawing/2010/main" xmlns="" val="1908601264"/>
                      </a:ext>
                    </a:extLst>
                  </a:tr>
                  <a:tr h="1061872">
                    <a:tc>
                      <a:txBody>
                        <a:bodyPr/>
                        <a:lstStyle/>
                        <a:p>
                          <a:pPr marL="0" algn="ctr" defTabSz="1097554" rtl="0" eaLnBrk="1" latinLnBrk="0" hangingPunct="1">
                            <a:spcAft>
                              <a:spcPts val="0"/>
                            </a:spcAft>
                          </a:pPr>
                          <a:r>
                            <a:rPr lang="zh-CN" sz="2000" kern="100">
                              <a:effectLst/>
                            </a:rPr>
                            <a:t>顺序查找</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线性表，顺序或链式结构</a:t>
                          </a:r>
                          <a:endParaRPr lang="zh-CN" sz="2000" kern="100">
                            <a:solidFill>
                              <a:schemeClr val="dk1"/>
                            </a:solidFill>
                            <a:effectLst/>
                            <a:latin typeface="+mn-lt"/>
                            <a:ea typeface="+mn-ea"/>
                            <a:cs typeface="+mn-cs"/>
                          </a:endParaRPr>
                        </a:p>
                      </a:txBody>
                      <a:tcPr marL="68589" marR="68589" marT="0" marB="0" anchor="ctr"/>
                    </a:tc>
                    <a:tc>
                      <a:txBody>
                        <a:bodyPr/>
                        <a:lstStyle/>
                        <a:p>
                          <a:endParaRPr lang="zh-CN"/>
                        </a:p>
                      </a:txBody>
                      <a:tcPr marL="68589" marR="68589" marT="0" marB="0" anchor="ctr">
                        <a:blipFill rotWithShape="1">
                          <a:blip r:embed="rId2"/>
                          <a:stretch>
                            <a:fillRect l="-142308" t="-100000" r="-145749" b="-431034"/>
                          </a:stretch>
                        </a:blipFill>
                      </a:tcPr>
                    </a:tc>
                    <a:tc>
                      <a:txBody>
                        <a:bodyPr/>
                        <a:lstStyle/>
                        <a:p>
                          <a:pPr marL="0" algn="ctr" defTabSz="1097554" rtl="0" eaLnBrk="1" latinLnBrk="0" hangingPunct="1">
                            <a:spcAft>
                              <a:spcPts val="0"/>
                            </a:spcAft>
                          </a:pPr>
                          <a:r>
                            <a:rPr lang="en-US" sz="2000" kern="100">
                              <a:effectLst/>
                            </a:rPr>
                            <a:t>n</a:t>
                          </a:r>
                          <a:r>
                            <a:rPr lang="zh-CN" sz="2000" kern="100">
                              <a:effectLst/>
                            </a:rPr>
                            <a:t>较大时，查找比较耗时</a:t>
                          </a:r>
                          <a:endParaRPr lang="zh-CN" sz="2000" kern="100">
                            <a:solidFill>
                              <a:schemeClr val="dk1"/>
                            </a:solidFill>
                            <a:effectLst/>
                            <a:latin typeface="+mn-lt"/>
                            <a:ea typeface="+mn-ea"/>
                            <a:cs typeface="+mn-cs"/>
                          </a:endParaRPr>
                        </a:p>
                      </a:txBody>
                      <a:tcPr marL="68589" marR="68589" marT="0" marB="0" anchor="ctr"/>
                    </a:tc>
                    <a:extLst>
                      <a:ext uri="{0D108BD9-81ED-4DB2-BD59-A6C34878D82A}">
                        <a16:rowId xmlns:a16="http://schemas.microsoft.com/office/drawing/2014/main" xmlns:a14="http://schemas.microsoft.com/office/drawing/2010/main" xmlns="" val="4045810868"/>
                      </a:ext>
                    </a:extLst>
                  </a:tr>
                  <a:tr h="1061872">
                    <a:tc>
                      <a:txBody>
                        <a:bodyPr/>
                        <a:lstStyle/>
                        <a:p>
                          <a:pPr marL="0" algn="ctr" defTabSz="1097554" rtl="0" eaLnBrk="1" latinLnBrk="0" hangingPunct="1">
                            <a:spcAft>
                              <a:spcPts val="0"/>
                            </a:spcAft>
                          </a:pPr>
                          <a:r>
                            <a:rPr lang="zh-CN" sz="2000" kern="100">
                              <a:effectLst/>
                            </a:rPr>
                            <a:t>二分查找</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顺序表且表中元素按关键字有序</a:t>
                          </a:r>
                          <a:endParaRPr lang="zh-CN" sz="2000" kern="100">
                            <a:solidFill>
                              <a:schemeClr val="dk1"/>
                            </a:solidFill>
                            <a:effectLst/>
                            <a:latin typeface="+mn-lt"/>
                            <a:ea typeface="+mn-ea"/>
                            <a:cs typeface="+mn-cs"/>
                          </a:endParaRPr>
                        </a:p>
                      </a:txBody>
                      <a:tcPr marL="68589" marR="68589" marT="0" marB="0" anchor="ctr"/>
                    </a:tc>
                    <a:tc>
                      <a:txBody>
                        <a:bodyPr/>
                        <a:lstStyle/>
                        <a:p>
                          <a:endParaRPr lang="zh-CN"/>
                        </a:p>
                      </a:txBody>
                      <a:tcPr marL="68589" marR="68589" marT="0" marB="0" anchor="ctr">
                        <a:blipFill rotWithShape="1">
                          <a:blip r:embed="rId2"/>
                          <a:stretch>
                            <a:fillRect l="-142308" t="-198857" r="-145749" b="-328571"/>
                          </a:stretch>
                        </a:blipFill>
                      </a:tcPr>
                    </a:tc>
                    <a:tc>
                      <a:txBody>
                        <a:bodyPr/>
                        <a:lstStyle/>
                        <a:p>
                          <a:pPr marL="0" algn="ctr" defTabSz="1097554" rtl="0" eaLnBrk="1" latinLnBrk="0" hangingPunct="1">
                            <a:spcAft>
                              <a:spcPts val="0"/>
                            </a:spcAft>
                          </a:pPr>
                          <a:r>
                            <a:rPr lang="zh-CN" sz="2000" kern="100">
                              <a:effectLst/>
                            </a:rPr>
                            <a:t>需事先保持记录有序</a:t>
                          </a:r>
                          <a:endParaRPr lang="zh-CN" sz="2000" kern="100">
                            <a:solidFill>
                              <a:schemeClr val="dk1"/>
                            </a:solidFill>
                            <a:effectLst/>
                            <a:latin typeface="+mn-lt"/>
                            <a:ea typeface="+mn-ea"/>
                            <a:cs typeface="+mn-cs"/>
                          </a:endParaRPr>
                        </a:p>
                      </a:txBody>
                      <a:tcPr marL="68589" marR="68589" marT="0" marB="0" anchor="ctr"/>
                    </a:tc>
                    <a:extLst>
                      <a:ext uri="{0D108BD9-81ED-4DB2-BD59-A6C34878D82A}">
                        <a16:rowId xmlns:a16="http://schemas.microsoft.com/office/drawing/2014/main" xmlns:a14="http://schemas.microsoft.com/office/drawing/2010/main" xmlns="" val="516852010"/>
                      </a:ext>
                    </a:extLst>
                  </a:tr>
                  <a:tr h="1219200">
                    <a:tc>
                      <a:txBody>
                        <a:bodyPr/>
                        <a:lstStyle/>
                        <a:p>
                          <a:pPr marL="0" algn="ctr" defTabSz="1097554" rtl="0" eaLnBrk="1" latinLnBrk="0" hangingPunct="1">
                            <a:spcAft>
                              <a:spcPts val="0"/>
                            </a:spcAft>
                          </a:pPr>
                          <a:r>
                            <a:rPr lang="zh-CN" sz="2000" kern="100" dirty="0">
                              <a:effectLst/>
                            </a:rPr>
                            <a:t>二叉查找树查找</a:t>
                          </a:r>
                          <a:endParaRPr lang="zh-CN" sz="2000" b="1" kern="100" dirty="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二叉树，二叉链表结构，记录按二叉查找树的要求排序</a:t>
                          </a:r>
                          <a:endParaRPr lang="zh-CN" sz="2000" kern="100">
                            <a:solidFill>
                              <a:schemeClr val="dk1"/>
                            </a:solidFill>
                            <a:effectLst/>
                            <a:latin typeface="+mn-lt"/>
                            <a:ea typeface="+mn-ea"/>
                            <a:cs typeface="+mn-cs"/>
                          </a:endParaRPr>
                        </a:p>
                      </a:txBody>
                      <a:tcPr marL="68589" marR="68589" marT="0" marB="0" anchor="ctr"/>
                    </a:tc>
                    <a:tc>
                      <a:txBody>
                        <a:bodyPr/>
                        <a:lstStyle/>
                        <a:p>
                          <a:endParaRPr lang="zh-CN"/>
                        </a:p>
                      </a:txBody>
                      <a:tcPr marL="68589" marR="68589" marT="0" marB="0" anchor="ctr">
                        <a:blipFill rotWithShape="1">
                          <a:blip r:embed="rId2"/>
                          <a:stretch>
                            <a:fillRect l="-142308" t="-261500" r="-145749" b="-187500"/>
                          </a:stretch>
                        </a:blipFill>
                      </a:tcPr>
                    </a:tc>
                    <a:tc>
                      <a:txBody>
                        <a:bodyPr/>
                        <a:lstStyle/>
                        <a:p>
                          <a:pPr marL="0" algn="ctr" defTabSz="1097554" rtl="0" eaLnBrk="1" latinLnBrk="0" hangingPunct="1">
                            <a:spcAft>
                              <a:spcPts val="0"/>
                            </a:spcAft>
                          </a:pPr>
                          <a:r>
                            <a:rPr lang="zh-CN" sz="2000" kern="100">
                              <a:effectLst/>
                            </a:rPr>
                            <a:t>二叉查找树的形态影响其查找性能</a:t>
                          </a:r>
                          <a:endParaRPr lang="zh-CN" sz="2000" kern="100">
                            <a:solidFill>
                              <a:schemeClr val="dk1"/>
                            </a:solidFill>
                            <a:effectLst/>
                            <a:latin typeface="+mn-lt"/>
                            <a:ea typeface="+mn-ea"/>
                            <a:cs typeface="+mn-cs"/>
                          </a:endParaRPr>
                        </a:p>
                      </a:txBody>
                      <a:tcPr marL="68589" marR="68589" marT="0" marB="0" anchor="ctr"/>
                    </a:tc>
                    <a:extLst>
                      <a:ext uri="{0D108BD9-81ED-4DB2-BD59-A6C34878D82A}">
                        <a16:rowId xmlns:a16="http://schemas.microsoft.com/office/drawing/2014/main" xmlns:a14="http://schemas.microsoft.com/office/drawing/2010/main" xmlns="" val="2315711840"/>
                      </a:ext>
                    </a:extLst>
                  </a:tr>
                  <a:tr h="1061872">
                    <a:tc>
                      <a:txBody>
                        <a:bodyPr/>
                        <a:lstStyle/>
                        <a:p>
                          <a:pPr marL="0" algn="ctr" defTabSz="1097554" rtl="0" eaLnBrk="1" latinLnBrk="0" hangingPunct="1">
                            <a:spcAft>
                              <a:spcPts val="0"/>
                            </a:spcAft>
                          </a:pPr>
                          <a:r>
                            <a:rPr lang="en-US" sz="2000" kern="100">
                              <a:effectLst/>
                            </a:rPr>
                            <a:t>AVL</a:t>
                          </a:r>
                          <a:r>
                            <a:rPr lang="zh-CN" sz="2000" kern="100">
                              <a:effectLst/>
                            </a:rPr>
                            <a:t>树查找</a:t>
                          </a:r>
                          <a:endParaRPr lang="zh-CN" sz="2000" b="1" kern="100">
                            <a:solidFill>
                              <a:schemeClr val="lt1"/>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a:effectLst/>
                            </a:rPr>
                            <a:t>平衡二叉树，二叉链表结构</a:t>
                          </a:r>
                          <a:endParaRPr lang="zh-CN" sz="2000" kern="100">
                            <a:solidFill>
                              <a:schemeClr val="dk1"/>
                            </a:solidFill>
                            <a:effectLst/>
                            <a:latin typeface="+mn-lt"/>
                            <a:ea typeface="+mn-ea"/>
                            <a:cs typeface="+mn-cs"/>
                          </a:endParaRPr>
                        </a:p>
                      </a:txBody>
                      <a:tcPr marL="68589" marR="68589" marT="0" marB="0" anchor="ctr"/>
                    </a:tc>
                    <a:tc>
                      <a:txBody>
                        <a:bodyPr/>
                        <a:lstStyle/>
                        <a:p>
                          <a:endParaRPr lang="zh-CN"/>
                        </a:p>
                      </a:txBody>
                      <a:tcPr marL="68589" marR="68589" marT="0" marB="0" anchor="ctr">
                        <a:blipFill rotWithShape="1">
                          <a:blip r:embed="rId2"/>
                          <a:stretch>
                            <a:fillRect l="-142308" t="-415517" r="-145749" b="-115517"/>
                          </a:stretch>
                        </a:blipFill>
                      </a:tcPr>
                    </a:tc>
                    <a:tc>
                      <a:txBody>
                        <a:bodyPr/>
                        <a:lstStyle/>
                        <a:p>
                          <a:pPr marL="0" algn="ctr" defTabSz="1097554" rtl="0" eaLnBrk="1" latinLnBrk="0" hangingPunct="1">
                            <a:spcAft>
                              <a:spcPts val="0"/>
                            </a:spcAft>
                          </a:pPr>
                          <a:r>
                            <a:rPr lang="zh-CN" sz="2000" kern="100">
                              <a:effectLst/>
                            </a:rPr>
                            <a:t>需建立平衡二叉树</a:t>
                          </a:r>
                          <a:endParaRPr lang="zh-CN" sz="2000" kern="100">
                            <a:solidFill>
                              <a:schemeClr val="dk1"/>
                            </a:solidFill>
                            <a:effectLst/>
                            <a:latin typeface="+mn-lt"/>
                            <a:ea typeface="+mn-ea"/>
                            <a:cs typeface="+mn-cs"/>
                          </a:endParaRPr>
                        </a:p>
                      </a:txBody>
                      <a:tcPr marL="68589" marR="68589" marT="0" marB="0" anchor="ctr"/>
                    </a:tc>
                    <a:extLst>
                      <a:ext uri="{0D108BD9-81ED-4DB2-BD59-A6C34878D82A}">
                        <a16:rowId xmlns:a16="http://schemas.microsoft.com/office/drawing/2014/main" xmlns:a14="http://schemas.microsoft.com/office/drawing/2010/main" xmlns="" val="1027206541"/>
                      </a:ext>
                    </a:extLst>
                  </a:tr>
                  <a:tr h="1219200">
                    <a:tc>
                      <a:txBody>
                        <a:bodyPr/>
                        <a:lstStyle/>
                        <a:p>
                          <a:pPr marL="0" algn="ctr" defTabSz="1097554" rtl="0" eaLnBrk="1" latinLnBrk="0" hangingPunct="1">
                            <a:spcAft>
                              <a:spcPts val="0"/>
                            </a:spcAft>
                          </a:pPr>
                          <a:r>
                            <a:rPr lang="zh-CN" sz="2000" kern="100" dirty="0">
                              <a:solidFill>
                                <a:srgbClr val="FF0000"/>
                              </a:solidFill>
                              <a:effectLst/>
                            </a:rPr>
                            <a:t>哈希查找</a:t>
                          </a:r>
                          <a:endParaRPr lang="zh-CN" sz="2000" b="1" kern="100" dirty="0">
                            <a:solidFill>
                              <a:srgbClr val="FF0000"/>
                            </a:solidFill>
                            <a:effectLst/>
                            <a:latin typeface="+mn-lt"/>
                            <a:ea typeface="+mn-ea"/>
                            <a:cs typeface="+mn-cs"/>
                          </a:endParaRPr>
                        </a:p>
                      </a:txBody>
                      <a:tcPr marL="68589" marR="68589" marT="0" marB="0" anchor="ctr"/>
                    </a:tc>
                    <a:tc>
                      <a:txBody>
                        <a:bodyPr/>
                        <a:lstStyle/>
                        <a:p>
                          <a:pPr marL="0" algn="ctr" defTabSz="1097554" rtl="0" eaLnBrk="1" latinLnBrk="0" hangingPunct="1">
                            <a:spcAft>
                              <a:spcPts val="0"/>
                            </a:spcAft>
                          </a:pPr>
                          <a:r>
                            <a:rPr lang="zh-CN" sz="2000" kern="100" dirty="0">
                              <a:solidFill>
                                <a:srgbClr val="FF0000"/>
                              </a:solidFill>
                              <a:effectLst/>
                            </a:rPr>
                            <a:t>哈希表，包括闭散列表和开散列表</a:t>
                          </a:r>
                          <a:endParaRPr lang="zh-CN" sz="2000" kern="100" dirty="0">
                            <a:solidFill>
                              <a:srgbClr val="FF0000"/>
                            </a:solidFill>
                            <a:effectLst/>
                            <a:latin typeface="+mn-lt"/>
                            <a:ea typeface="+mn-ea"/>
                            <a:cs typeface="+mn-cs"/>
                          </a:endParaRPr>
                        </a:p>
                      </a:txBody>
                      <a:tcPr marL="68589" marR="68589" marT="0" marB="0" anchor="ctr"/>
                    </a:tc>
                    <a:tc>
                      <a:txBody>
                        <a:bodyPr/>
                        <a:lstStyle/>
                        <a:p>
                          <a:endParaRPr lang="zh-CN"/>
                        </a:p>
                      </a:txBody>
                      <a:tcPr marL="68589" marR="68589" marT="0" marB="0" anchor="ctr">
                        <a:blipFill rotWithShape="1">
                          <a:blip r:embed="rId2"/>
                          <a:stretch>
                            <a:fillRect l="-142308" t="-448500" r="-145749" b="-500"/>
                          </a:stretch>
                        </a:blipFill>
                      </a:tcPr>
                    </a:tc>
                    <a:tc>
                      <a:txBody>
                        <a:bodyPr/>
                        <a:lstStyle/>
                        <a:p>
                          <a:pPr marL="0" algn="ctr" defTabSz="1097554" rtl="0" eaLnBrk="1" latinLnBrk="0" hangingPunct="1">
                            <a:spcAft>
                              <a:spcPts val="0"/>
                            </a:spcAft>
                          </a:pPr>
                          <a:r>
                            <a:rPr lang="zh-CN" sz="2000" kern="100" dirty="0">
                              <a:solidFill>
                                <a:srgbClr val="FF0000"/>
                              </a:solidFill>
                              <a:effectLst/>
                            </a:rPr>
                            <a:t>性能与装载因子、冲突解决方法等因素有关，需要解决哈希函数、冲突解决方法、装载因子的选择等问题</a:t>
                          </a:r>
                          <a:endParaRPr lang="zh-CN" sz="2000" kern="100" dirty="0">
                            <a:solidFill>
                              <a:srgbClr val="FF0000"/>
                            </a:solidFill>
                            <a:effectLst/>
                            <a:latin typeface="+mn-lt"/>
                            <a:ea typeface="+mn-ea"/>
                            <a:cs typeface="+mn-cs"/>
                          </a:endParaRPr>
                        </a:p>
                      </a:txBody>
                      <a:tcPr marL="68589" marR="68589" marT="0" marB="0" anchor="ctr"/>
                    </a:tc>
                    <a:extLst>
                      <a:ext uri="{0D108BD9-81ED-4DB2-BD59-A6C34878D82A}">
                        <a16:rowId xmlns:a16="http://schemas.microsoft.com/office/drawing/2014/main" xmlns:a14="http://schemas.microsoft.com/office/drawing/2010/main" xmlns="" val="2062022146"/>
                      </a:ext>
                    </a:extLst>
                  </a:tr>
                </a:tbl>
              </a:graphicData>
            </a:graphic>
          </p:graphicFrame>
        </mc:Fallback>
      </mc:AlternateContent>
    </p:spTree>
    <p:extLst>
      <p:ext uri="{BB962C8B-B14F-4D97-AF65-F5344CB8AC3E}">
        <p14:creationId xmlns:p14="http://schemas.microsoft.com/office/powerpoint/2010/main" val="5712437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不同结构查找表下算法性能比较</a:t>
            </a:r>
            <a:endParaRPr lang="zh-CN" altLang="en-US"/>
          </a:p>
        </p:txBody>
      </p:sp>
      <p:graphicFrame>
        <p:nvGraphicFramePr>
          <p:cNvPr id="4" name="表格 3"/>
          <p:cNvGraphicFramePr>
            <a:graphicFrameLocks noGrp="1"/>
          </p:cNvGraphicFramePr>
          <p:nvPr>
            <p:extLst/>
          </p:nvPr>
        </p:nvGraphicFramePr>
        <p:xfrm>
          <a:off x="550664" y="1269260"/>
          <a:ext cx="11594798" cy="4247488"/>
        </p:xfrm>
        <a:graphic>
          <a:graphicData uri="http://schemas.openxmlformats.org/drawingml/2006/table">
            <a:tbl>
              <a:tblPr firstRow="1" firstCol="1" bandRow="1">
                <a:tableStyleId>{5C22544A-7EE6-4342-B048-85BDC9FD1C3A}</a:tableStyleId>
              </a:tblPr>
              <a:tblGrid>
                <a:gridCol w="1104099">
                  <a:extLst>
                    <a:ext uri="{9D8B030D-6E8A-4147-A177-3AD203B41FA5}">
                      <a16:colId xmlns:a16="http://schemas.microsoft.com/office/drawing/2014/main" xmlns="" val="20000"/>
                    </a:ext>
                  </a:extLst>
                </a:gridCol>
                <a:gridCol w="1405224">
                  <a:extLst>
                    <a:ext uri="{9D8B030D-6E8A-4147-A177-3AD203B41FA5}">
                      <a16:colId xmlns:a16="http://schemas.microsoft.com/office/drawing/2014/main" xmlns="" val="20001"/>
                    </a:ext>
                  </a:extLst>
                </a:gridCol>
                <a:gridCol w="1764935">
                  <a:extLst>
                    <a:ext uri="{9D8B030D-6E8A-4147-A177-3AD203B41FA5}">
                      <a16:colId xmlns:a16="http://schemas.microsoft.com/office/drawing/2014/main" xmlns="" val="20002"/>
                    </a:ext>
                  </a:extLst>
                </a:gridCol>
                <a:gridCol w="2567393">
                  <a:extLst>
                    <a:ext uri="{9D8B030D-6E8A-4147-A177-3AD203B41FA5}">
                      <a16:colId xmlns:a16="http://schemas.microsoft.com/office/drawing/2014/main" xmlns="" val="20003"/>
                    </a:ext>
                  </a:extLst>
                </a:gridCol>
                <a:gridCol w="2885664">
                  <a:extLst>
                    <a:ext uri="{9D8B030D-6E8A-4147-A177-3AD203B41FA5}">
                      <a16:colId xmlns:a16="http://schemas.microsoft.com/office/drawing/2014/main" xmlns="" val="20004"/>
                    </a:ext>
                  </a:extLst>
                </a:gridCol>
                <a:gridCol w="1867483">
                  <a:extLst>
                    <a:ext uri="{9D8B030D-6E8A-4147-A177-3AD203B41FA5}">
                      <a16:colId xmlns:a16="http://schemas.microsoft.com/office/drawing/2014/main" xmlns="" val="20005"/>
                    </a:ext>
                  </a:extLst>
                </a:gridCol>
              </a:tblGrid>
              <a:tr h="1061872">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9" marR="68589" marT="0" marB="0" anchor="ctr"/>
                </a:tc>
                <a:tc>
                  <a:txBody>
                    <a:bodyPr/>
                    <a:lstStyle/>
                    <a:p>
                      <a:pPr marL="0" algn="ctr" defTabSz="1097554" rtl="0" eaLnBrk="1" latinLnBrk="0" hangingPunct="1">
                        <a:spcAft>
                          <a:spcPts val="0"/>
                        </a:spcAft>
                      </a:pPr>
                      <a:r>
                        <a:rPr lang="zh-CN" altLang="en-US" sz="2400" kern="100" dirty="0" smtClean="0">
                          <a:effectLst/>
                        </a:rPr>
                        <a:t>无序表</a:t>
                      </a:r>
                      <a:endParaRPr lang="zh-CN" sz="2400" b="1" kern="100" dirty="0">
                        <a:solidFill>
                          <a:schemeClr val="lt1"/>
                        </a:solidFill>
                        <a:effectLst/>
                        <a:latin typeface="+mn-lt"/>
                        <a:ea typeface="+mn-ea"/>
                        <a:cs typeface="+mn-cs"/>
                      </a:endParaRPr>
                    </a:p>
                  </a:txBody>
                  <a:tcPr marL="68589" marR="68589" marT="0" marB="0" anchor="ctr"/>
                </a:tc>
                <a:tc>
                  <a:txBody>
                    <a:bodyPr/>
                    <a:lstStyle/>
                    <a:p>
                      <a:pPr algn="ctr">
                        <a:spcAft>
                          <a:spcPts val="0"/>
                        </a:spcAft>
                      </a:pPr>
                      <a:r>
                        <a:rPr lang="zh-CN" sz="2400" kern="100" dirty="0">
                          <a:effectLst/>
                        </a:rPr>
                        <a:t>有序表</a:t>
                      </a:r>
                      <a:endParaRPr lang="zh-CN" sz="2400" kern="100" dirty="0">
                        <a:effectLst/>
                        <a:latin typeface="Calibri"/>
                        <a:ea typeface="宋体"/>
                        <a:cs typeface="Times New Roman"/>
                      </a:endParaRPr>
                    </a:p>
                  </a:txBody>
                  <a:tcPr marL="68589" marR="68589" marT="0" marB="0" anchor="ctr"/>
                </a:tc>
                <a:tc>
                  <a:txBody>
                    <a:bodyPr/>
                    <a:lstStyle/>
                    <a:p>
                      <a:pPr algn="ctr">
                        <a:spcAft>
                          <a:spcPts val="0"/>
                        </a:spcAft>
                      </a:pPr>
                      <a:r>
                        <a:rPr lang="zh-CN" sz="2400" kern="100">
                          <a:effectLst/>
                        </a:rPr>
                        <a:t>散列表</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zh-CN" sz="2400" kern="100">
                          <a:effectLst/>
                        </a:rPr>
                        <a:t>二叉查找树</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AVL</a:t>
                      </a:r>
                      <a:r>
                        <a:rPr lang="zh-CN" sz="2400" kern="100">
                          <a:effectLst/>
                        </a:rPr>
                        <a:t>树</a:t>
                      </a:r>
                      <a:endParaRPr lang="zh-CN" sz="2400" kern="100">
                        <a:effectLst/>
                        <a:latin typeface="Calibri"/>
                        <a:ea typeface="宋体"/>
                        <a:cs typeface="Times New Roman"/>
                      </a:endParaRPr>
                    </a:p>
                  </a:txBody>
                  <a:tcPr marL="68589" marR="68589" marT="0" marB="0" anchor="ctr"/>
                </a:tc>
                <a:extLst>
                  <a:ext uri="{0D108BD9-81ED-4DB2-BD59-A6C34878D82A}">
                    <a16:rowId xmlns:a16="http://schemas.microsoft.com/office/drawing/2014/main" xmlns="" val="10000"/>
                  </a:ext>
                </a:extLst>
              </a:tr>
              <a:tr h="1061872">
                <a:tc>
                  <a:txBody>
                    <a:bodyPr/>
                    <a:lstStyle/>
                    <a:p>
                      <a:pPr algn="ctr">
                        <a:spcAft>
                          <a:spcPts val="0"/>
                        </a:spcAft>
                      </a:pPr>
                      <a:r>
                        <a:rPr lang="zh-CN" sz="2400" kern="100">
                          <a:effectLst/>
                        </a:rPr>
                        <a:t>查找</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smtClean="0">
                          <a:effectLst/>
                        </a:rPr>
                        <a:t>O(n</a:t>
                      </a:r>
                      <a:r>
                        <a:rPr lang="en-US" sz="2400" kern="100">
                          <a:effectLst/>
                        </a:rPr>
                        <a:t>)</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O(log</a:t>
                      </a:r>
                      <a:r>
                        <a:rPr lang="en-US" sz="2400" kern="100" baseline="-25000">
                          <a:effectLst/>
                        </a:rPr>
                        <a:t>2</a:t>
                      </a:r>
                      <a:r>
                        <a:rPr lang="en-US" sz="2400" kern="100">
                          <a:effectLst/>
                        </a:rPr>
                        <a:t>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O(1)-&gt;O(n)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O(log</a:t>
                      </a:r>
                      <a:r>
                        <a:rPr lang="en-US" sz="2400" kern="100" baseline="-25000">
                          <a:effectLst/>
                        </a:rPr>
                        <a:t>2</a:t>
                      </a:r>
                      <a:r>
                        <a:rPr lang="en-US" sz="2400" kern="100">
                          <a:effectLst/>
                        </a:rPr>
                        <a:t>n)-&gt;O(n)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O(log</a:t>
                      </a:r>
                      <a:r>
                        <a:rPr lang="en-US" sz="2400" kern="100" baseline="-25000">
                          <a:effectLst/>
                        </a:rPr>
                        <a:t>2</a:t>
                      </a:r>
                      <a:r>
                        <a:rPr lang="en-US" sz="2400" kern="100">
                          <a:effectLst/>
                        </a:rPr>
                        <a:t>n)</a:t>
                      </a:r>
                      <a:endParaRPr lang="zh-CN" sz="2400" kern="100">
                        <a:effectLst/>
                        <a:latin typeface="Calibri"/>
                        <a:ea typeface="宋体"/>
                        <a:cs typeface="Times New Roman"/>
                      </a:endParaRPr>
                    </a:p>
                  </a:txBody>
                  <a:tcPr marL="68589" marR="68589" marT="0" marB="0" anchor="ctr"/>
                </a:tc>
                <a:extLst>
                  <a:ext uri="{0D108BD9-81ED-4DB2-BD59-A6C34878D82A}">
                    <a16:rowId xmlns:a16="http://schemas.microsoft.com/office/drawing/2014/main" xmlns="" val="10001"/>
                  </a:ext>
                </a:extLst>
              </a:tr>
              <a:tr h="1061872">
                <a:tc>
                  <a:txBody>
                    <a:bodyPr/>
                    <a:lstStyle/>
                    <a:p>
                      <a:pPr algn="ctr">
                        <a:spcAft>
                          <a:spcPts val="0"/>
                        </a:spcAft>
                      </a:pPr>
                      <a:r>
                        <a:rPr lang="zh-CN" sz="2400" kern="100">
                          <a:effectLst/>
                        </a:rPr>
                        <a:t>插入</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smtClean="0">
                          <a:effectLst/>
                        </a:rPr>
                        <a:t>O(1)</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O(1)-&gt;O(n)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O(log</a:t>
                      </a:r>
                      <a:r>
                        <a:rPr lang="en-US" sz="2400" kern="100" baseline="-25000">
                          <a:effectLst/>
                        </a:rPr>
                        <a:t>2</a:t>
                      </a:r>
                      <a:r>
                        <a:rPr lang="en-US" sz="2400" kern="100">
                          <a:effectLst/>
                        </a:rPr>
                        <a:t>n)-&gt;O(n)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O(log</a:t>
                      </a:r>
                      <a:r>
                        <a:rPr lang="en-US" sz="2400" kern="100" baseline="-25000">
                          <a:effectLst/>
                        </a:rPr>
                        <a:t>2</a:t>
                      </a:r>
                      <a:r>
                        <a:rPr lang="en-US" sz="2400" kern="100">
                          <a:effectLst/>
                        </a:rPr>
                        <a:t>n)</a:t>
                      </a:r>
                      <a:endParaRPr lang="zh-CN" sz="2400" kern="100">
                        <a:effectLst/>
                        <a:latin typeface="Calibri"/>
                        <a:ea typeface="宋体"/>
                        <a:cs typeface="Times New Roman"/>
                      </a:endParaRPr>
                    </a:p>
                  </a:txBody>
                  <a:tcPr marL="68589" marR="68589" marT="0" marB="0" anchor="ctr"/>
                </a:tc>
                <a:extLst>
                  <a:ext uri="{0D108BD9-81ED-4DB2-BD59-A6C34878D82A}">
                    <a16:rowId xmlns:a16="http://schemas.microsoft.com/office/drawing/2014/main" xmlns="" val="10002"/>
                  </a:ext>
                </a:extLst>
              </a:tr>
              <a:tr h="1061872">
                <a:tc>
                  <a:txBody>
                    <a:bodyPr/>
                    <a:lstStyle/>
                    <a:p>
                      <a:pPr algn="ctr">
                        <a:spcAft>
                          <a:spcPts val="0"/>
                        </a:spcAft>
                      </a:pPr>
                      <a:r>
                        <a:rPr lang="zh-CN" sz="2400" kern="100">
                          <a:effectLst/>
                        </a:rPr>
                        <a:t>删除</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O(1)-&gt;O(n)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a:effectLst/>
                        </a:rPr>
                        <a:t>O(log</a:t>
                      </a:r>
                      <a:r>
                        <a:rPr lang="en-US" sz="2400" kern="100" baseline="-25000">
                          <a:effectLst/>
                        </a:rPr>
                        <a:t>2</a:t>
                      </a:r>
                      <a:r>
                        <a:rPr lang="en-US" sz="2400" kern="100">
                          <a:effectLst/>
                        </a:rPr>
                        <a:t>n)-&gt;O(n)</a:t>
                      </a:r>
                      <a:endParaRPr lang="zh-CN" sz="2400" kern="100">
                        <a:effectLst/>
                        <a:latin typeface="Calibri"/>
                        <a:ea typeface="宋体"/>
                        <a:cs typeface="Times New Roman"/>
                      </a:endParaRPr>
                    </a:p>
                  </a:txBody>
                  <a:tcPr marL="68589" marR="68589" marT="0" marB="0" anchor="ctr"/>
                </a:tc>
                <a:tc>
                  <a:txBody>
                    <a:bodyPr/>
                    <a:lstStyle/>
                    <a:p>
                      <a:pPr algn="ctr">
                        <a:spcAft>
                          <a:spcPts val="0"/>
                        </a:spcAft>
                      </a:pPr>
                      <a:r>
                        <a:rPr lang="en-US" sz="2400" kern="100" dirty="0">
                          <a:effectLst/>
                        </a:rPr>
                        <a:t>O(log</a:t>
                      </a:r>
                      <a:r>
                        <a:rPr lang="en-US" sz="2400" kern="100" baseline="-25000" dirty="0">
                          <a:effectLst/>
                        </a:rPr>
                        <a:t>2</a:t>
                      </a:r>
                      <a:r>
                        <a:rPr lang="en-US" sz="2400" kern="100" dirty="0">
                          <a:effectLst/>
                        </a:rPr>
                        <a:t>n)</a:t>
                      </a:r>
                      <a:endParaRPr lang="zh-CN" sz="2400" kern="100" dirty="0">
                        <a:effectLst/>
                        <a:latin typeface="Calibri"/>
                        <a:ea typeface="宋体"/>
                        <a:cs typeface="Times New Roman"/>
                      </a:endParaRPr>
                    </a:p>
                  </a:txBody>
                  <a:tcPr marL="68589" marR="68589"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4486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pPr>
              <a:lnSpc>
                <a:spcPct val="120000"/>
              </a:lnSpc>
            </a:pPr>
            <a:r>
              <a:rPr lang="zh-CN" altLang="zh-CN" sz="2400" dirty="0">
                <a:solidFill>
                  <a:srgbClr val="FF0000"/>
                </a:solidFill>
              </a:rPr>
              <a:t>哈希函数</a:t>
            </a:r>
            <a:r>
              <a:rPr lang="zh-CN" altLang="zh-CN" sz="2400" dirty="0"/>
              <a:t>是将关键字映射为对应记录存储位置的函数</a:t>
            </a:r>
            <a:r>
              <a:rPr lang="zh-CN" altLang="en-US" sz="2400" dirty="0"/>
              <a:t>；</a:t>
            </a:r>
            <a:r>
              <a:rPr lang="zh-CN" altLang="zh-CN" sz="2400" dirty="0"/>
              <a:t>对不同关键字计算所得的存储位置称为</a:t>
            </a:r>
            <a:r>
              <a:rPr lang="zh-CN" altLang="zh-CN" sz="2400" dirty="0">
                <a:solidFill>
                  <a:srgbClr val="FF0000"/>
                </a:solidFill>
              </a:rPr>
              <a:t>哈希地址</a:t>
            </a:r>
            <a:r>
              <a:rPr lang="zh-CN" altLang="zh-CN" sz="2400" dirty="0"/>
              <a:t>（</a:t>
            </a:r>
            <a:r>
              <a:rPr lang="zh-CN" altLang="zh-CN" sz="2400" dirty="0">
                <a:solidFill>
                  <a:srgbClr val="FF0000"/>
                </a:solidFill>
              </a:rPr>
              <a:t>散列地址</a:t>
            </a:r>
            <a:r>
              <a:rPr lang="zh-CN" altLang="zh-CN" sz="2400" dirty="0"/>
              <a:t>）。</a:t>
            </a:r>
            <a:endParaRPr lang="en-US" altLang="zh-CN" sz="2400" dirty="0"/>
          </a:p>
          <a:p>
            <a:pPr>
              <a:lnSpc>
                <a:spcPct val="120000"/>
              </a:lnSpc>
            </a:pPr>
            <a:r>
              <a:rPr lang="zh-CN" altLang="zh-CN" sz="2400" dirty="0"/>
              <a:t>对所有记录，以其关键字</a:t>
            </a:r>
            <a:r>
              <a:rPr lang="en-US" altLang="zh-CN" sz="2400" dirty="0"/>
              <a:t>key</a:t>
            </a:r>
            <a:r>
              <a:rPr lang="zh-CN" altLang="zh-CN" sz="2400" dirty="0"/>
              <a:t>作为自变量，通过哈希函数的计算得到</a:t>
            </a:r>
            <a:r>
              <a:rPr lang="zh-CN" altLang="zh-CN" sz="2400" dirty="0">
                <a:solidFill>
                  <a:srgbClr val="FF00FF"/>
                </a:solidFill>
              </a:rPr>
              <a:t>哈希地址</a:t>
            </a:r>
            <a:r>
              <a:rPr lang="en-US" altLang="zh-CN" sz="2400" dirty="0"/>
              <a:t>H(key)</a:t>
            </a:r>
            <a:r>
              <a:rPr lang="zh-CN" altLang="zh-CN" sz="2400" dirty="0"/>
              <a:t>，接着将该记录存放在</a:t>
            </a:r>
            <a:r>
              <a:rPr lang="en-US" altLang="zh-CN" sz="2400" dirty="0"/>
              <a:t>H(key)</a:t>
            </a:r>
            <a:r>
              <a:rPr lang="zh-CN" altLang="zh-CN" sz="2400" dirty="0"/>
              <a:t>位置，根据这样的思想建立的查找表就是</a:t>
            </a:r>
            <a:r>
              <a:rPr lang="zh-CN" altLang="zh-CN" sz="2400" dirty="0">
                <a:solidFill>
                  <a:srgbClr val="FF0000"/>
                </a:solidFill>
              </a:rPr>
              <a:t>哈希表</a:t>
            </a:r>
            <a:r>
              <a:rPr lang="zh-CN" altLang="zh-CN" sz="2400" dirty="0"/>
              <a:t>。</a:t>
            </a:r>
            <a:endParaRPr lang="en-US" altLang="zh-CN" sz="2400" dirty="0"/>
          </a:p>
          <a:p>
            <a:pPr>
              <a:lnSpc>
                <a:spcPct val="120000"/>
              </a:lnSpc>
            </a:pPr>
            <a:r>
              <a:rPr kumimoji="1" lang="zh-CN" altLang="en-US" sz="2400" dirty="0">
                <a:solidFill>
                  <a:srgbClr val="FF00FF"/>
                </a:solidFill>
              </a:rPr>
              <a:t>哈希表</a:t>
            </a:r>
            <a:r>
              <a:rPr kumimoji="1" lang="zh-CN" altLang="en-US" sz="2400" dirty="0"/>
              <a:t>，</a:t>
            </a:r>
            <a:r>
              <a:rPr kumimoji="1" lang="zh-CN" altLang="zh-CN" sz="2400" dirty="0"/>
              <a:t>也称</a:t>
            </a:r>
            <a:r>
              <a:rPr kumimoji="1" lang="zh-CN" altLang="zh-CN" sz="2400" dirty="0">
                <a:solidFill>
                  <a:srgbClr val="FF0000"/>
                </a:solidFill>
              </a:rPr>
              <a:t>散列</a:t>
            </a:r>
            <a:r>
              <a:rPr kumimoji="1" lang="zh-CN" altLang="en-US" sz="2400" dirty="0">
                <a:solidFill>
                  <a:srgbClr val="FF0000"/>
                </a:solidFill>
              </a:rPr>
              <a:t>表，</a:t>
            </a:r>
            <a:r>
              <a:rPr kumimoji="1" lang="zh-CN" altLang="en-US" sz="2400" dirty="0"/>
              <a:t>通常是一个</a:t>
            </a:r>
            <a:r>
              <a:rPr kumimoji="1" lang="zh-CN" altLang="en-US" sz="2400" dirty="0">
                <a:solidFill>
                  <a:srgbClr val="FF0000"/>
                </a:solidFill>
              </a:rPr>
              <a:t>稀疏顺序表</a:t>
            </a:r>
            <a:r>
              <a:rPr kumimoji="1" lang="zh-CN" altLang="en-US" sz="2400" dirty="0"/>
              <a:t>，用于存储集合，目的是</a:t>
            </a:r>
            <a:r>
              <a:rPr kumimoji="1" lang="zh-CN" altLang="en-US" sz="2400" dirty="0">
                <a:solidFill>
                  <a:srgbClr val="FF00FF"/>
                </a:solidFill>
              </a:rPr>
              <a:t>提高数据元素的查找效率。</a:t>
            </a:r>
            <a:endParaRPr lang="en-US" altLang="zh-CN" sz="2400" dirty="0">
              <a:solidFill>
                <a:srgbClr val="FF00FF"/>
              </a:solidFill>
            </a:endParaRPr>
          </a:p>
          <a:p>
            <a:pPr>
              <a:lnSpc>
                <a:spcPct val="120000"/>
              </a:lnSpc>
            </a:pPr>
            <a:r>
              <a:rPr lang="zh-CN" altLang="zh-CN" sz="2400" dirty="0">
                <a:solidFill>
                  <a:srgbClr val="FF00FF"/>
                </a:solidFill>
              </a:rPr>
              <a:t>查找</a:t>
            </a:r>
            <a:r>
              <a:rPr lang="zh-CN" altLang="zh-CN" sz="2400" dirty="0"/>
              <a:t>某个目标</a:t>
            </a:r>
            <a:r>
              <a:rPr lang="en-US" altLang="zh-CN" sz="2400" dirty="0"/>
              <a:t>target</a:t>
            </a:r>
            <a:r>
              <a:rPr lang="zh-CN" altLang="zh-CN" sz="2400" dirty="0"/>
              <a:t>时，只需要计算一下</a:t>
            </a:r>
            <a:r>
              <a:rPr lang="zh-CN" altLang="zh-CN" sz="2400" dirty="0">
                <a:solidFill>
                  <a:srgbClr val="FF00FF"/>
                </a:solidFill>
              </a:rPr>
              <a:t>哈希地址</a:t>
            </a:r>
            <a:r>
              <a:rPr lang="en-US" altLang="zh-CN" sz="2400" dirty="0"/>
              <a:t>H(target)</a:t>
            </a:r>
            <a:r>
              <a:rPr lang="zh-CN" altLang="zh-CN" sz="2400" dirty="0"/>
              <a:t>，然后</a:t>
            </a:r>
            <a:r>
              <a:rPr lang="zh-CN" altLang="en-US" sz="2400" dirty="0"/>
              <a:t>试图</a:t>
            </a:r>
            <a:r>
              <a:rPr lang="zh-CN" altLang="zh-CN" sz="2400" dirty="0"/>
              <a:t>到该地址位置获得相应的记录即可。在哈希表下进行的查找称为</a:t>
            </a:r>
            <a:r>
              <a:rPr lang="zh-CN" altLang="zh-CN" sz="2400" dirty="0">
                <a:solidFill>
                  <a:srgbClr val="FF0000"/>
                </a:solidFill>
              </a:rPr>
              <a:t>哈希查找（散列查找）</a:t>
            </a:r>
            <a:r>
              <a:rPr lang="zh-CN" altLang="zh-CN" sz="2400" dirty="0"/>
              <a:t>。</a:t>
            </a:r>
          </a:p>
          <a:p>
            <a:pPr>
              <a:lnSpc>
                <a:spcPct val="120000"/>
              </a:lnSpc>
            </a:pPr>
            <a:endParaRPr lang="zh-CN" altLang="en-US" sz="2400" dirty="0"/>
          </a:p>
        </p:txBody>
      </p:sp>
      <p:sp>
        <p:nvSpPr>
          <p:cNvPr id="3" name="标题 2"/>
          <p:cNvSpPr>
            <a:spLocks noGrp="1"/>
          </p:cNvSpPr>
          <p:nvPr>
            <p:ph type="title"/>
          </p:nvPr>
        </p:nvSpPr>
        <p:spPr/>
        <p:txBody>
          <a:bodyPr>
            <a:normAutofit fontScale="90000"/>
          </a:bodyPr>
          <a:lstStyle/>
          <a:p>
            <a:r>
              <a:rPr lang="zh-CN" altLang="en-US" dirty="0" smtClean="0"/>
              <a:t>相关概念</a:t>
            </a:r>
            <a:endParaRPr lang="zh-CN" altLang="en-US" dirty="0"/>
          </a:p>
        </p:txBody>
      </p:sp>
    </p:spTree>
    <p:extLst>
      <p:ext uri="{BB962C8B-B14F-4D97-AF65-F5344CB8AC3E}">
        <p14:creationId xmlns:p14="http://schemas.microsoft.com/office/powerpoint/2010/main" val="66581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81263" y="288759"/>
            <a:ext cx="11502190" cy="6336630"/>
          </a:xfrm>
        </p:spPr>
        <p:txBody>
          <a:bodyPr>
            <a:noAutofit/>
          </a:bodyPr>
          <a:lstStyle/>
          <a:p>
            <a:r>
              <a:rPr lang="en-US" altLang="zh-CN" sz="2400"/>
              <a:t>1</a:t>
            </a:r>
            <a:r>
              <a:rPr lang="zh-CN" altLang="en-US" sz="2400"/>
              <a:t>、引出哈希</a:t>
            </a:r>
            <a:r>
              <a:rPr lang="zh-CN" altLang="en-US" sz="2400" smtClean="0"/>
              <a:t>查找、</a:t>
            </a:r>
            <a:r>
              <a:rPr lang="zh-CN" altLang="en-US" sz="2400"/>
              <a:t>举例、概念</a:t>
            </a:r>
          </a:p>
          <a:p>
            <a:r>
              <a:rPr lang="en-US" altLang="zh-CN" sz="2400" smtClean="0"/>
              <a:t>2</a:t>
            </a:r>
            <a:r>
              <a:rPr lang="zh-CN" altLang="en-US" sz="2400" smtClean="0"/>
              <a:t>、</a:t>
            </a:r>
            <a:r>
              <a:rPr lang="zh-CN" altLang="en-US" sz="2400"/>
              <a:t>哈希函数</a:t>
            </a:r>
            <a:r>
              <a:rPr lang="en-US" altLang="zh-CN" sz="2400"/>
              <a:t>-》</a:t>
            </a:r>
            <a:r>
              <a:rPr lang="zh-CN" altLang="en-US" sz="2400"/>
              <a:t>完美散列函数</a:t>
            </a:r>
            <a:r>
              <a:rPr lang="en-US" altLang="zh-CN" sz="2400"/>
              <a:t>-》C++</a:t>
            </a:r>
            <a:r>
              <a:rPr lang="zh-CN" altLang="en-US" sz="2400"/>
              <a:t>中的哈希函数</a:t>
            </a:r>
            <a:r>
              <a:rPr lang="en-US" altLang="zh-CN" sz="2400"/>
              <a:t>-》</a:t>
            </a:r>
            <a:r>
              <a:rPr lang="zh-CN" altLang="en-US" sz="2400"/>
              <a:t>真正用在字典（关联）、集合中的哈希函数包含两个部分：哈希码求解及压缩函数，如表长</a:t>
            </a:r>
            <a:r>
              <a:rPr lang="en-US" altLang="zh-CN" sz="2400"/>
              <a:t>16</a:t>
            </a:r>
            <a:r>
              <a:rPr lang="zh-CN" altLang="en-US" sz="2400"/>
              <a:t>，</a:t>
            </a:r>
            <a:r>
              <a:rPr lang="en-US" altLang="zh-CN" sz="2400"/>
              <a:t>mask </a:t>
            </a:r>
            <a:r>
              <a:rPr lang="zh-CN" altLang="en-US" sz="2400"/>
              <a:t>为</a:t>
            </a:r>
            <a:r>
              <a:rPr lang="en-US" altLang="zh-CN" sz="2400"/>
              <a:t>F</a:t>
            </a:r>
          </a:p>
          <a:p>
            <a:r>
              <a:rPr lang="en-US" altLang="zh-CN" sz="2400" smtClean="0"/>
              <a:t>3</a:t>
            </a:r>
            <a:r>
              <a:rPr lang="zh-CN" altLang="en-US" sz="2400" smtClean="0"/>
              <a:t>、</a:t>
            </a:r>
            <a:r>
              <a:rPr lang="zh-CN" altLang="en-US" sz="2400"/>
              <a:t>冲突解决方案</a:t>
            </a:r>
          </a:p>
          <a:p>
            <a:r>
              <a:rPr lang="zh-CN" altLang="en-US" sz="2400"/>
              <a:t>开放定址法</a:t>
            </a:r>
          </a:p>
          <a:p>
            <a:r>
              <a:rPr lang="zh-CN" altLang="en-US" sz="2400"/>
              <a:t>闭散列表类</a:t>
            </a:r>
          </a:p>
          <a:p>
            <a:pPr lvl="1"/>
            <a:r>
              <a:rPr lang="zh-CN" altLang="en-US" sz="2000"/>
              <a:t>线性探测、插入算法、查找算法</a:t>
            </a:r>
          </a:p>
          <a:p>
            <a:pPr lvl="1"/>
            <a:r>
              <a:rPr lang="zh-CN" altLang="en-US" sz="2000"/>
              <a:t>二次探测</a:t>
            </a:r>
          </a:p>
          <a:p>
            <a:pPr lvl="1"/>
            <a:r>
              <a:rPr lang="zh-CN" altLang="en-US" sz="2000"/>
              <a:t>伪随机探测</a:t>
            </a:r>
          </a:p>
          <a:p>
            <a:pPr lvl="1"/>
            <a:r>
              <a:rPr lang="zh-CN" altLang="en-US" sz="2000"/>
              <a:t>双哈希探测</a:t>
            </a:r>
          </a:p>
          <a:p>
            <a:r>
              <a:rPr lang="zh-CN" altLang="en-US" sz="2400"/>
              <a:t>链表法</a:t>
            </a:r>
          </a:p>
          <a:p>
            <a:pPr lvl="1"/>
            <a:r>
              <a:rPr lang="zh-CN" altLang="en-US" sz="2000"/>
              <a:t>闭散列表类</a:t>
            </a:r>
          </a:p>
          <a:p>
            <a:pPr lvl="1"/>
            <a:r>
              <a:rPr lang="zh-CN" altLang="en-US" sz="2000"/>
              <a:t>查找、插入算法</a:t>
            </a:r>
          </a:p>
          <a:p>
            <a:r>
              <a:rPr lang="en-US" altLang="zh-CN" sz="2400" smtClean="0"/>
              <a:t>4</a:t>
            </a:r>
            <a:r>
              <a:rPr lang="zh-CN" altLang="en-US" sz="2400" smtClean="0"/>
              <a:t>、</a:t>
            </a:r>
            <a:r>
              <a:rPr lang="zh-CN" altLang="en-US" sz="2400"/>
              <a:t>哈希查找性能分析</a:t>
            </a:r>
          </a:p>
          <a:p>
            <a:r>
              <a:rPr lang="en-US" altLang="zh-CN" sz="2400" smtClean="0"/>
              <a:t>5</a:t>
            </a:r>
            <a:r>
              <a:rPr lang="zh-CN" altLang="en-US" sz="2400" smtClean="0"/>
              <a:t>、</a:t>
            </a:r>
            <a:r>
              <a:rPr lang="zh-CN" altLang="en-US" sz="2400"/>
              <a:t>开闭散列表比较</a:t>
            </a:r>
          </a:p>
          <a:p>
            <a:r>
              <a:rPr lang="en-US" altLang="zh-CN" sz="2400" smtClean="0"/>
              <a:t>6</a:t>
            </a:r>
            <a:r>
              <a:rPr lang="zh-CN" altLang="en-US" sz="2400" smtClean="0"/>
              <a:t>、</a:t>
            </a:r>
            <a:r>
              <a:rPr lang="en-US" altLang="zh-CN" sz="2400"/>
              <a:t>C++</a:t>
            </a:r>
            <a:r>
              <a:rPr lang="zh-CN" altLang="en-US" sz="2400"/>
              <a:t>中的哈希表、</a:t>
            </a:r>
            <a:r>
              <a:rPr lang="en-US" altLang="zh-CN" sz="2400"/>
              <a:t>Python</a:t>
            </a:r>
            <a:r>
              <a:rPr lang="zh-CN" altLang="en-US" sz="2400"/>
              <a:t>中的</a:t>
            </a:r>
            <a:r>
              <a:rPr lang="zh-CN" altLang="en-US" sz="2400" smtClean="0"/>
              <a:t>哈希表</a:t>
            </a:r>
            <a:endParaRPr lang="en-US" altLang="zh-CN" sz="2400" smtClean="0"/>
          </a:p>
        </p:txBody>
      </p:sp>
    </p:spTree>
    <p:extLst>
      <p:ext uri="{BB962C8B-B14F-4D97-AF65-F5344CB8AC3E}">
        <p14:creationId xmlns:p14="http://schemas.microsoft.com/office/powerpoint/2010/main" val="13104854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olidFill>
                  <a:srgbClr val="FF0000"/>
                </a:solidFill>
              </a:rPr>
              <a:t>红黑</a:t>
            </a:r>
            <a:r>
              <a:rPr lang="zh-CN" altLang="en-US" dirty="0" smtClean="0">
                <a:solidFill>
                  <a:srgbClr val="FF0000"/>
                </a:solidFill>
              </a:rPr>
              <a:t>树</a:t>
            </a:r>
            <a:r>
              <a:rPr lang="en-US" altLang="zh-CN" dirty="0"/>
              <a:t>Red–black tree</a:t>
            </a:r>
            <a:endParaRPr lang="zh-CN" altLang="en-US" dirty="0"/>
          </a:p>
        </p:txBody>
      </p:sp>
      <p:sp>
        <p:nvSpPr>
          <p:cNvPr id="6" name="内容占位符 5"/>
          <p:cNvSpPr>
            <a:spLocks noGrp="1"/>
          </p:cNvSpPr>
          <p:nvPr>
            <p:ph idx="1"/>
          </p:nvPr>
        </p:nvSpPr>
        <p:spPr>
          <a:xfrm>
            <a:off x="609603" y="1393829"/>
            <a:ext cx="11118112" cy="1296211"/>
          </a:xfrm>
        </p:spPr>
        <p:txBody>
          <a:bodyPr/>
          <a:lstStyle/>
          <a:p>
            <a:r>
              <a:rPr lang="zh-CN" altLang="en-US" dirty="0"/>
              <a:t>红黑树是每个节点都带有颜色属性的二叉查找树，颜色为红色或黑色。在二叉查找</a:t>
            </a:r>
            <a:r>
              <a:rPr lang="zh-CN" altLang="en-US" dirty="0" smtClean="0"/>
              <a:t>树一般</a:t>
            </a:r>
            <a:r>
              <a:rPr lang="zh-CN" altLang="en-US" dirty="0"/>
              <a:t>要求以外，对于任何有效的红黑</a:t>
            </a:r>
            <a:r>
              <a:rPr lang="zh-CN" altLang="en-US" dirty="0" smtClean="0"/>
              <a:t>树增加如下额外</a:t>
            </a:r>
            <a:r>
              <a:rPr lang="zh-CN" altLang="en-US" dirty="0"/>
              <a:t>要求</a:t>
            </a:r>
            <a:r>
              <a:rPr lang="zh-CN" altLang="en-US" dirty="0" smtClean="0"/>
              <a:t>：</a:t>
            </a:r>
            <a:endParaRPr lang="zh-CN" altLang="en-US" dirty="0"/>
          </a:p>
        </p:txBody>
      </p:sp>
      <p:sp>
        <p:nvSpPr>
          <p:cNvPr id="4" name="灯片编号占位符 3"/>
          <p:cNvSpPr>
            <a:spLocks noGrp="1"/>
          </p:cNvSpPr>
          <p:nvPr>
            <p:ph type="sldNum" sz="quarter" idx="4294967295"/>
          </p:nvPr>
        </p:nvSpPr>
        <p:spPr>
          <a:xfrm>
            <a:off x="9347200" y="6583363"/>
            <a:ext cx="2844800" cy="260350"/>
          </a:xfrm>
          <a:prstGeom prst="rect">
            <a:avLst/>
          </a:prstGeom>
        </p:spPr>
        <p:txBody>
          <a:bodyPr/>
          <a:lstStyle/>
          <a:p>
            <a:pPr defTabSz="1097253">
              <a:defRPr/>
            </a:pPr>
            <a:fld id="{7615FCAC-EDCB-4B76-AAED-BDCB9B34DD4B}" type="slidenum">
              <a:rPr lang="en-US" altLang="zh-CN" smtClean="0">
                <a:solidFill>
                  <a:prstClr val="white"/>
                </a:solidFill>
              </a:rPr>
              <a:pPr defTabSz="1097253">
                <a:defRPr/>
              </a:pPr>
              <a:t>71</a:t>
            </a:fld>
            <a:endParaRPr lang="en-US" altLang="zh-CN" dirty="0">
              <a:solidFill>
                <a:prstClr val="white"/>
              </a:solidFill>
            </a:endParaRPr>
          </a:p>
        </p:txBody>
      </p:sp>
      <p:pic>
        <p:nvPicPr>
          <p:cNvPr id="71682" name="Picture 2" descr="An example of a red-black t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2544" y="2718650"/>
            <a:ext cx="5289312" cy="259231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9602" y="2359918"/>
            <a:ext cx="6096001" cy="3711785"/>
          </a:xfrm>
          <a:prstGeom prst="rect">
            <a:avLst/>
          </a:prstGeom>
        </p:spPr>
        <p:txBody>
          <a:bodyPr>
            <a:spAutoFit/>
          </a:bodyPr>
          <a:lstStyle/>
          <a:p>
            <a:pPr marL="891518" lvl="1" indent="-342891" fontAlgn="base">
              <a:spcBef>
                <a:spcPct val="20000"/>
              </a:spcBef>
              <a:spcAft>
                <a:spcPct val="0"/>
              </a:spcAft>
              <a:buClr>
                <a:srgbClr val="30A483"/>
              </a:buClr>
              <a:buFont typeface="Wingdings" pitchFamily="2" charset="2"/>
              <a:buChar char="§"/>
            </a:pPr>
            <a:r>
              <a:rPr lang="zh-CN" altLang="en-US" sz="2400" kern="0" dirty="0">
                <a:solidFill>
                  <a:srgbClr val="000000"/>
                </a:solidFill>
                <a:latin typeface="Arial" charset="0"/>
              </a:rPr>
              <a:t>节点是红色或黑色。</a:t>
            </a:r>
          </a:p>
          <a:p>
            <a:pPr marL="891518" lvl="1" indent="-342891" fontAlgn="base">
              <a:spcBef>
                <a:spcPct val="20000"/>
              </a:spcBef>
              <a:spcAft>
                <a:spcPct val="0"/>
              </a:spcAft>
              <a:buClr>
                <a:srgbClr val="30A483"/>
              </a:buClr>
              <a:buFont typeface="Wingdings" pitchFamily="2" charset="2"/>
              <a:buChar char="§"/>
            </a:pPr>
            <a:r>
              <a:rPr lang="zh-CN" altLang="en-US" sz="2400" kern="0" dirty="0">
                <a:solidFill>
                  <a:srgbClr val="000000"/>
                </a:solidFill>
                <a:latin typeface="Arial" charset="0"/>
              </a:rPr>
              <a:t>根是黑色。</a:t>
            </a:r>
          </a:p>
          <a:p>
            <a:pPr marL="891518" lvl="1" indent="-342891" fontAlgn="base">
              <a:spcBef>
                <a:spcPct val="20000"/>
              </a:spcBef>
              <a:spcAft>
                <a:spcPct val="0"/>
              </a:spcAft>
              <a:buClr>
                <a:srgbClr val="30A483"/>
              </a:buClr>
              <a:buFont typeface="Wingdings" pitchFamily="2" charset="2"/>
              <a:buChar char="§"/>
            </a:pPr>
            <a:r>
              <a:rPr lang="zh-CN" altLang="en-US" sz="2400" kern="0" dirty="0">
                <a:solidFill>
                  <a:srgbClr val="000000"/>
                </a:solidFill>
                <a:latin typeface="Arial" charset="0"/>
              </a:rPr>
              <a:t>所有叶子都是黑色（叶子是</a:t>
            </a:r>
            <a:r>
              <a:rPr lang="en-US" altLang="zh-CN" sz="2400" kern="0" dirty="0">
                <a:solidFill>
                  <a:srgbClr val="000000"/>
                </a:solidFill>
                <a:latin typeface="Arial" charset="0"/>
              </a:rPr>
              <a:t>NIL</a:t>
            </a:r>
            <a:r>
              <a:rPr lang="zh-CN" altLang="en-US" sz="2400" kern="0" dirty="0">
                <a:solidFill>
                  <a:srgbClr val="000000"/>
                </a:solidFill>
                <a:latin typeface="Arial" charset="0"/>
              </a:rPr>
              <a:t>节点）。</a:t>
            </a:r>
          </a:p>
          <a:p>
            <a:pPr marL="891518" lvl="1" indent="-342891" fontAlgn="base">
              <a:spcBef>
                <a:spcPct val="20000"/>
              </a:spcBef>
              <a:spcAft>
                <a:spcPct val="0"/>
              </a:spcAft>
              <a:buClr>
                <a:srgbClr val="30A483"/>
              </a:buClr>
              <a:buFont typeface="Wingdings" pitchFamily="2" charset="2"/>
              <a:buChar char="§"/>
            </a:pPr>
            <a:r>
              <a:rPr lang="zh-CN" altLang="en-US" sz="2400" kern="0" dirty="0">
                <a:solidFill>
                  <a:srgbClr val="000000"/>
                </a:solidFill>
                <a:latin typeface="Arial" charset="0"/>
              </a:rPr>
              <a:t>每个</a:t>
            </a:r>
            <a:r>
              <a:rPr lang="zh-CN" altLang="en-US" sz="2400" kern="0" dirty="0">
                <a:solidFill>
                  <a:srgbClr val="FF0000"/>
                </a:solidFill>
                <a:latin typeface="Arial" charset="0"/>
              </a:rPr>
              <a:t>红色节点必须有两个黑色的子节点</a:t>
            </a:r>
            <a:r>
              <a:rPr lang="zh-CN" altLang="en-US" sz="2400" kern="0" dirty="0">
                <a:solidFill>
                  <a:srgbClr val="000000"/>
                </a:solidFill>
                <a:latin typeface="Arial" charset="0"/>
              </a:rPr>
              <a:t>。（从每个叶子到根的所有路径上不能有两个连续的红色节点。）</a:t>
            </a:r>
          </a:p>
          <a:p>
            <a:pPr marL="891518" lvl="1" indent="-342891" fontAlgn="base">
              <a:spcBef>
                <a:spcPct val="20000"/>
              </a:spcBef>
              <a:spcAft>
                <a:spcPct val="0"/>
              </a:spcAft>
              <a:buClr>
                <a:srgbClr val="30A483"/>
              </a:buClr>
              <a:buFont typeface="Wingdings" pitchFamily="2" charset="2"/>
              <a:buChar char="§"/>
            </a:pPr>
            <a:r>
              <a:rPr lang="zh-CN" altLang="en-US" sz="2400" kern="0" dirty="0">
                <a:solidFill>
                  <a:srgbClr val="000000"/>
                </a:solidFill>
                <a:latin typeface="Arial" charset="0"/>
              </a:rPr>
              <a:t>从任一节点到其每个叶子的所有简单路径都包含相同数目的黑色节点。</a:t>
            </a:r>
          </a:p>
        </p:txBody>
      </p:sp>
      <p:sp>
        <p:nvSpPr>
          <p:cNvPr id="8" name="矩形 7"/>
          <p:cNvSpPr/>
          <p:nvPr/>
        </p:nvSpPr>
        <p:spPr>
          <a:xfrm>
            <a:off x="7252913" y="5514904"/>
            <a:ext cx="3249053" cy="812530"/>
          </a:xfrm>
          <a:prstGeom prst="rect">
            <a:avLst/>
          </a:prstGeom>
        </p:spPr>
        <p:txBody>
          <a:bodyPr wrap="square">
            <a:spAutoFit/>
          </a:bodyPr>
          <a:lstStyle/>
          <a:p>
            <a:pPr marL="228600" lvl="0" indent="-228600" algn="just">
              <a:lnSpc>
                <a:spcPct val="90000"/>
              </a:lnSpc>
              <a:spcBef>
                <a:spcPts val="769"/>
              </a:spcBef>
              <a:spcAft>
                <a:spcPts val="769"/>
              </a:spcAft>
              <a:buFont typeface="Arial" panose="020B0604020202020204" pitchFamily="34" charset="0"/>
              <a:buChar char="•"/>
            </a:pPr>
            <a:r>
              <a:rPr lang="en-US" altLang="zh-CN" sz="2800" b="1" dirty="0" smtClean="0">
                <a:solidFill>
                  <a:prstClr val="black"/>
                </a:solidFill>
                <a:latin typeface="Calibri" panose="020F0502020204030204" pitchFamily="34" charset="0"/>
              </a:rPr>
              <a:t>map </a:t>
            </a:r>
            <a:r>
              <a:rPr lang="zh-CN" altLang="en-US" sz="2400" b="1" dirty="0" smtClean="0">
                <a:solidFill>
                  <a:srgbClr val="FF0000"/>
                </a:solidFill>
                <a:latin typeface="Calibri" panose="020F0502020204030204" pitchFamily="34" charset="0"/>
              </a:rPr>
              <a:t>红</a:t>
            </a:r>
            <a:r>
              <a:rPr lang="zh-CN" altLang="en-US" sz="2400" b="1" dirty="0">
                <a:solidFill>
                  <a:srgbClr val="FF0000"/>
                </a:solidFill>
                <a:latin typeface="Calibri" panose="020F0502020204030204" pitchFamily="34" charset="0"/>
              </a:rPr>
              <a:t>黑树</a:t>
            </a:r>
            <a:r>
              <a:rPr lang="zh-CN" altLang="en-US" sz="2400" b="1" dirty="0">
                <a:solidFill>
                  <a:prstClr val="black"/>
                </a:solidFill>
                <a:latin typeface="Calibri" panose="020F0502020204030204" pitchFamily="34" charset="0"/>
              </a:rPr>
              <a:t>，一种平衡二叉查找树</a:t>
            </a:r>
          </a:p>
        </p:txBody>
      </p:sp>
    </p:spTree>
    <p:extLst>
      <p:ext uri="{BB962C8B-B14F-4D97-AF65-F5344CB8AC3E}">
        <p14:creationId xmlns:p14="http://schemas.microsoft.com/office/powerpoint/2010/main" val="259896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红黑树</a:t>
            </a:r>
            <a:r>
              <a:rPr lang="en-US" altLang="zh-CN" dirty="0"/>
              <a:t>RB-tree</a:t>
            </a:r>
            <a:endParaRPr lang="zh-CN" altLang="en-US" dirty="0">
              <a:solidFill>
                <a:srgbClr val="FF0000"/>
              </a:solidFill>
            </a:endParaRPr>
          </a:p>
        </p:txBody>
      </p:sp>
      <p:sp>
        <p:nvSpPr>
          <p:cNvPr id="5" name="内容占位符 4"/>
          <p:cNvSpPr>
            <a:spLocks noGrp="1"/>
          </p:cNvSpPr>
          <p:nvPr>
            <p:ph idx="1"/>
          </p:nvPr>
        </p:nvSpPr>
        <p:spPr>
          <a:xfrm>
            <a:off x="715925" y="1213076"/>
            <a:ext cx="10972800" cy="4930775"/>
          </a:xfrm>
        </p:spPr>
        <p:txBody>
          <a:bodyPr/>
          <a:lstStyle/>
          <a:p>
            <a:pPr marL="0" indent="0">
              <a:buNone/>
            </a:pPr>
            <a:r>
              <a:rPr lang="zh-CN" altLang="en-US" dirty="0" smtClean="0"/>
              <a:t>为什么用红</a:t>
            </a:r>
            <a:r>
              <a:rPr lang="zh-CN" altLang="en-US" dirty="0"/>
              <a:t>黑</a:t>
            </a:r>
            <a:r>
              <a:rPr lang="zh-CN" altLang="en-US" dirty="0" smtClean="0"/>
              <a:t>树？</a:t>
            </a:r>
            <a:endParaRPr lang="en-US" altLang="zh-CN" dirty="0" smtClean="0"/>
          </a:p>
          <a:p>
            <a:pPr marL="822948" lvl="1" indent="-342900"/>
            <a:r>
              <a:rPr lang="zh-CN" altLang="en-US" dirty="0">
                <a:solidFill>
                  <a:srgbClr val="FF0000"/>
                </a:solidFill>
              </a:rPr>
              <a:t>平衡</a:t>
            </a:r>
            <a:r>
              <a:rPr lang="zh-CN" altLang="en-US" dirty="0" smtClean="0">
                <a:solidFill>
                  <a:srgbClr val="FF0000"/>
                </a:solidFill>
              </a:rPr>
              <a:t>二叉树</a:t>
            </a:r>
            <a:r>
              <a:rPr lang="zh-CN" altLang="en-US" dirty="0" smtClean="0"/>
              <a:t>，包含</a:t>
            </a:r>
            <a:r>
              <a:rPr lang="en-US" altLang="zh-CN" dirty="0"/>
              <a:t>n</a:t>
            </a:r>
            <a:r>
              <a:rPr lang="zh-CN" altLang="en-US" dirty="0"/>
              <a:t>个内部节点的红黑树的高度</a:t>
            </a:r>
            <a:r>
              <a:rPr lang="zh-CN" altLang="en-US" dirty="0" smtClean="0"/>
              <a:t>是</a:t>
            </a:r>
            <a:r>
              <a:rPr lang="en-US" altLang="zh-CN" dirty="0" smtClean="0"/>
              <a:t>O(log </a:t>
            </a:r>
            <a:r>
              <a:rPr lang="en-US" altLang="zh-CN" dirty="0"/>
              <a:t>n</a:t>
            </a:r>
            <a:r>
              <a:rPr lang="en-US" altLang="zh-CN" dirty="0" smtClean="0"/>
              <a:t>)</a:t>
            </a:r>
            <a:r>
              <a:rPr lang="zh-CN" altLang="en-US" dirty="0" smtClean="0"/>
              <a:t>。</a:t>
            </a:r>
            <a:endParaRPr lang="en-US" altLang="zh-CN" dirty="0" smtClean="0"/>
          </a:p>
          <a:p>
            <a:pPr marL="822948" lvl="1" indent="-342900"/>
            <a:r>
              <a:rPr lang="zh-CN" altLang="en-US" dirty="0" smtClean="0"/>
              <a:t>红</a:t>
            </a:r>
            <a:r>
              <a:rPr lang="zh-CN" altLang="en-US" dirty="0"/>
              <a:t>黑树任意操作的复杂度都是</a:t>
            </a:r>
            <a:r>
              <a:rPr lang="en-US" altLang="zh-CN" dirty="0"/>
              <a:t>O(</a:t>
            </a:r>
            <a:r>
              <a:rPr lang="en-US" altLang="zh-CN" dirty="0" err="1"/>
              <a:t>logn</a:t>
            </a:r>
            <a:r>
              <a:rPr lang="en-US" altLang="zh-CN" dirty="0"/>
              <a:t>)</a:t>
            </a:r>
            <a:r>
              <a:rPr lang="zh-CN" altLang="en-US" dirty="0" smtClean="0"/>
              <a:t>。</a:t>
            </a:r>
            <a:endParaRPr lang="en-US" altLang="zh-CN" dirty="0" smtClean="0"/>
          </a:p>
          <a:p>
            <a:pPr marL="0" indent="0">
              <a:buNone/>
            </a:pPr>
            <a:r>
              <a:rPr lang="zh-CN" altLang="en-US" dirty="0" smtClean="0"/>
              <a:t>基本</a:t>
            </a:r>
            <a:r>
              <a:rPr lang="zh-CN" altLang="en-US" dirty="0"/>
              <a:t>操作</a:t>
            </a:r>
            <a:r>
              <a:rPr lang="zh-CN" altLang="en-US" dirty="0" smtClean="0"/>
              <a:t>：查找、插入和删除 </a:t>
            </a:r>
            <a:r>
              <a:rPr lang="en-US" altLang="zh-CN" dirty="0" smtClean="0"/>
              <a:t>===》</a:t>
            </a:r>
            <a:r>
              <a:rPr lang="zh-CN" altLang="en-US" dirty="0" smtClean="0"/>
              <a:t>左旋</a:t>
            </a:r>
            <a:r>
              <a:rPr lang="zh-CN" altLang="en-US" dirty="0"/>
              <a:t>，右旋，重新</a:t>
            </a:r>
            <a:r>
              <a:rPr lang="zh-CN" altLang="en-US" dirty="0" smtClean="0"/>
              <a:t>着色</a:t>
            </a:r>
            <a:endParaRPr lang="zh-CN" altLang="en-US" dirty="0"/>
          </a:p>
        </p:txBody>
      </p:sp>
      <p:pic>
        <p:nvPicPr>
          <p:cNvPr id="6" name="Picture 2" descr="An example of a red-black t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5551" y="3069524"/>
            <a:ext cx="6645216" cy="325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592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4592" y="4880317"/>
            <a:ext cx="9621241" cy="830997"/>
          </a:xfrm>
          <a:prstGeom prst="rect">
            <a:avLst/>
          </a:prstGeom>
        </p:spPr>
        <p:txBody>
          <a:bodyPr wrap="square">
            <a:spAutoFit/>
          </a:bodyPr>
          <a:lstStyle/>
          <a:p>
            <a:r>
              <a:rPr lang="zh-CN" altLang="en-US" sz="2400" b="1" dirty="0">
                <a:solidFill>
                  <a:srgbClr val="121212"/>
                </a:solidFill>
                <a:latin typeface="-apple-system"/>
              </a:rPr>
              <a:t>在需要有序性或者对单次查询有时间要求的应用场景下，应使用</a:t>
            </a:r>
            <a:r>
              <a:rPr lang="en-US" altLang="zh-CN" sz="2400" b="1" dirty="0">
                <a:solidFill>
                  <a:srgbClr val="121212"/>
                </a:solidFill>
                <a:latin typeface="-apple-system"/>
              </a:rPr>
              <a:t>map</a:t>
            </a:r>
            <a:r>
              <a:rPr lang="zh-CN" altLang="en-US" sz="2400" b="1" dirty="0">
                <a:solidFill>
                  <a:srgbClr val="121212"/>
                </a:solidFill>
                <a:latin typeface="-apple-system"/>
              </a:rPr>
              <a:t>，其余情况应使用</a:t>
            </a:r>
            <a:r>
              <a:rPr lang="en-US" altLang="zh-CN" sz="2400" b="1" dirty="0" err="1">
                <a:solidFill>
                  <a:srgbClr val="121212"/>
                </a:solidFill>
                <a:latin typeface="-apple-system"/>
              </a:rPr>
              <a:t>unordered_map</a:t>
            </a:r>
            <a:r>
              <a:rPr lang="zh-CN" altLang="en-US" sz="2400" b="1" dirty="0">
                <a:solidFill>
                  <a:srgbClr val="121212"/>
                </a:solidFill>
                <a:latin typeface="-apple-system"/>
              </a:rPr>
              <a:t>。</a:t>
            </a:r>
            <a:endParaRPr lang="zh-CN" altLang="en-US" sz="2400" dirty="0"/>
          </a:p>
        </p:txBody>
      </p:sp>
      <p:pic>
        <p:nvPicPr>
          <p:cNvPr id="5" name="图片 4"/>
          <p:cNvPicPr>
            <a:picLocks noChangeAspect="1"/>
          </p:cNvPicPr>
          <p:nvPr/>
        </p:nvPicPr>
        <p:blipFill>
          <a:blip r:embed="rId2"/>
          <a:stretch>
            <a:fillRect/>
          </a:stretch>
        </p:blipFill>
        <p:spPr>
          <a:xfrm>
            <a:off x="1454592" y="1770350"/>
            <a:ext cx="7241640" cy="2348047"/>
          </a:xfrm>
          <a:prstGeom prst="rect">
            <a:avLst/>
          </a:prstGeom>
        </p:spPr>
      </p:pic>
      <p:sp>
        <p:nvSpPr>
          <p:cNvPr id="6" name="矩形 5"/>
          <p:cNvSpPr/>
          <p:nvPr/>
        </p:nvSpPr>
        <p:spPr>
          <a:xfrm>
            <a:off x="1454592" y="1016135"/>
            <a:ext cx="2181201" cy="523220"/>
          </a:xfrm>
          <a:prstGeom prst="rect">
            <a:avLst/>
          </a:prstGeom>
        </p:spPr>
        <p:txBody>
          <a:bodyPr wrap="square">
            <a:spAutoFit/>
          </a:bodyPr>
          <a:lstStyle/>
          <a:p>
            <a:r>
              <a:rPr lang="zh-CN" altLang="en-US" sz="2800" b="1" dirty="0" smtClean="0">
                <a:solidFill>
                  <a:srgbClr val="121212"/>
                </a:solidFill>
                <a:latin typeface="-apple-system"/>
              </a:rPr>
              <a:t>操作</a:t>
            </a:r>
            <a:r>
              <a:rPr lang="en-US" altLang="zh-CN" sz="2800" b="1" dirty="0" smtClean="0">
                <a:solidFill>
                  <a:srgbClr val="121212"/>
                </a:solidFill>
                <a:latin typeface="-apple-system"/>
              </a:rPr>
              <a:t>100w</a:t>
            </a:r>
            <a:r>
              <a:rPr lang="zh-CN" altLang="en-US" sz="2800" b="1" dirty="0" smtClean="0">
                <a:solidFill>
                  <a:srgbClr val="121212"/>
                </a:solidFill>
                <a:latin typeface="-apple-system"/>
              </a:rPr>
              <a:t>次</a:t>
            </a:r>
            <a:endParaRPr lang="zh-CN" altLang="en-US" sz="2800" dirty="0"/>
          </a:p>
        </p:txBody>
      </p:sp>
    </p:spTree>
    <p:extLst>
      <p:ext uri="{BB962C8B-B14F-4D97-AF65-F5344CB8AC3E}">
        <p14:creationId xmlns:p14="http://schemas.microsoft.com/office/powerpoint/2010/main" val="3455456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20000"/>
          </a:bodyPr>
          <a:lstStyle/>
          <a:p>
            <a:r>
              <a:rPr lang="en-US" altLang="zh-CN"/>
              <a:t>Python </a:t>
            </a:r>
            <a:r>
              <a:rPr lang="zh-CN" altLang="en-US"/>
              <a:t>标准函数中有一个 </a:t>
            </a:r>
            <a:r>
              <a:rPr lang="en-US" altLang="zh-CN"/>
              <a:t>hash，</a:t>
            </a:r>
            <a:r>
              <a:rPr lang="zh-CN" altLang="en-US"/>
              <a:t>它计算参数的散列值，</a:t>
            </a:r>
            <a:r>
              <a:rPr lang="en-US" altLang="zh-CN"/>
              <a:t>hash</a:t>
            </a:r>
          </a:p>
          <a:p>
            <a:pPr lvl="1"/>
            <a:r>
              <a:rPr lang="zh-CN" altLang="en-US"/>
              <a:t>是函数，对一个对象调用或返回一个整数或抛出异常表示无定义</a:t>
            </a:r>
          </a:p>
          <a:p>
            <a:pPr lvl="1"/>
            <a:r>
              <a:rPr lang="zh-CN" altLang="en-US"/>
              <a:t>对数值类型有定义，保证当 </a:t>
            </a:r>
            <a:r>
              <a:rPr lang="en-US" altLang="zh-CN"/>
              <a:t>a == b </a:t>
            </a:r>
            <a:r>
              <a:rPr lang="zh-CN" altLang="en-US"/>
              <a:t>时两个数的 </a:t>
            </a:r>
            <a:r>
              <a:rPr lang="en-US" altLang="zh-CN"/>
              <a:t>hash </a:t>
            </a:r>
            <a:r>
              <a:rPr lang="zh-CN" altLang="en-US"/>
              <a:t>值相同</a:t>
            </a:r>
          </a:p>
          <a:p>
            <a:pPr lvl="1"/>
            <a:r>
              <a:rPr lang="zh-CN" altLang="en-US"/>
              <a:t>对内置不变组合类型有定义，包括 </a:t>
            </a:r>
            <a:r>
              <a:rPr lang="en-US" altLang="zh-CN"/>
              <a:t>str，tuple，frozenset</a:t>
            </a:r>
          </a:p>
          <a:p>
            <a:pPr lvl="1"/>
            <a:r>
              <a:rPr lang="zh-CN" altLang="en-US"/>
              <a:t>对无定义的对象调用，例如包含可变成分的序列</a:t>
            </a:r>
            <a:r>
              <a:rPr lang="en-US" altLang="zh-CN"/>
              <a:t>，hash </a:t>
            </a:r>
            <a:r>
              <a:rPr lang="zh-CN" altLang="en-US"/>
              <a:t>将抛出异常 </a:t>
            </a:r>
            <a:r>
              <a:rPr lang="en-US" altLang="zh-CN"/>
              <a:t>TypeError: unhashable type ...</a:t>
            </a:r>
          </a:p>
          <a:p>
            <a:r>
              <a:rPr lang="zh-CN" altLang="en-US"/>
              <a:t>调用时 </a:t>
            </a:r>
            <a:r>
              <a:rPr lang="en-US" altLang="zh-CN"/>
              <a:t>hash </a:t>
            </a:r>
            <a:r>
              <a:rPr lang="zh-CN" altLang="en-US"/>
              <a:t>到参数所属的类里找名为 __</a:t>
            </a:r>
            <a:r>
              <a:rPr lang="en-US" altLang="zh-CN"/>
              <a:t>hash__ </a:t>
            </a:r>
            <a:r>
              <a:rPr lang="zh-CN" altLang="en-US"/>
              <a:t>的方法</a:t>
            </a:r>
          </a:p>
          <a:p>
            <a:pPr lvl="1"/>
            <a:r>
              <a:rPr lang="en-US" altLang="zh-CN"/>
              <a:t>hash </a:t>
            </a:r>
            <a:r>
              <a:rPr lang="zh-CN" altLang="en-US"/>
              <a:t>有定义的内置类型都有自己的 __</a:t>
            </a:r>
            <a:r>
              <a:rPr lang="en-US" altLang="zh-CN"/>
              <a:t>hash__ </a:t>
            </a:r>
            <a:r>
              <a:rPr lang="zh-CN" altLang="en-US"/>
              <a:t>方法</a:t>
            </a:r>
          </a:p>
          <a:p>
            <a:pPr lvl="2">
              <a:buNone/>
            </a:pPr>
            <a:r>
              <a:rPr lang="zh-CN" altLang="en-US"/>
              <a:t>类里没有 __</a:t>
            </a:r>
            <a:r>
              <a:rPr lang="en-US" altLang="zh-CN"/>
              <a:t>hash__ </a:t>
            </a:r>
            <a:r>
              <a:rPr lang="zh-CN" altLang="en-US"/>
              <a:t>方法即是 </a:t>
            </a:r>
            <a:r>
              <a:rPr lang="en-US" altLang="zh-CN"/>
              <a:t>hash </a:t>
            </a:r>
            <a:r>
              <a:rPr lang="zh-CN" altLang="en-US"/>
              <a:t>函数无定义</a:t>
            </a:r>
          </a:p>
          <a:p>
            <a:pPr lvl="1"/>
            <a:r>
              <a:rPr lang="zh-CN" altLang="en-US"/>
              <a:t>自定义类里也可以定义这个方法</a:t>
            </a:r>
          </a:p>
          <a:p>
            <a:pPr lvl="2"/>
            <a:r>
              <a:rPr lang="zh-CN" altLang="en-US"/>
              <a:t>定义该方法使这个类的对象可以存入集合或作为字典的关键码</a:t>
            </a:r>
          </a:p>
          <a:p>
            <a:pPr lvl="2"/>
            <a:r>
              <a:rPr lang="zh-CN" altLang="en-US"/>
              <a:t>如果该类的对象可变，修改这种对象的值带来的后果自己负责</a:t>
            </a:r>
          </a:p>
        </p:txBody>
      </p:sp>
      <p:sp>
        <p:nvSpPr>
          <p:cNvPr id="3" name="标题 2"/>
          <p:cNvSpPr>
            <a:spLocks noGrp="1"/>
          </p:cNvSpPr>
          <p:nvPr>
            <p:ph type="title"/>
          </p:nvPr>
        </p:nvSpPr>
        <p:spPr/>
        <p:txBody>
          <a:bodyPr>
            <a:normAutofit fontScale="90000"/>
          </a:bodyPr>
          <a:lstStyle/>
          <a:p>
            <a:r>
              <a:rPr lang="en-US" altLang="zh-CN" dirty="0"/>
              <a:t>Python </a:t>
            </a:r>
            <a:r>
              <a:rPr lang="zh-CN" altLang="en-US" dirty="0"/>
              <a:t>的散列</a:t>
            </a:r>
          </a:p>
        </p:txBody>
      </p:sp>
    </p:spTree>
    <p:extLst>
      <p:ext uri="{BB962C8B-B14F-4D97-AF65-F5344CB8AC3E}">
        <p14:creationId xmlns:p14="http://schemas.microsoft.com/office/powerpoint/2010/main" val="3879841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1" y="635003"/>
            <a:ext cx="9753600" cy="2143125"/>
          </a:xfrm>
          <a:prstGeom prst="rect">
            <a:avLst/>
          </a:prstGeom>
          <a:noFill/>
        </p:spPr>
        <p:txBody>
          <a:bodyPr wrap="square" rtlCol="0" anchor="ctr" anchorCtr="0">
            <a:noAutofit/>
          </a:bodyPr>
          <a:lstStyle/>
          <a:p>
            <a:pPr lvl="0" algn="l">
              <a:buNone/>
            </a:pPr>
            <a:r>
              <a:rPr lang="en-US" altLang="zh-CN" sz="2600" dirty="0" smtClean="0">
                <a:solidFill>
                  <a:srgbClr val="000000"/>
                </a:solidFill>
                <a:latin typeface="微软雅黑" panose="020B0503020204020204" pitchFamily="34" charset="-122"/>
                <a:ea typeface="微软雅黑" panose="020B0503020204020204" pitchFamily="34" charset="-122"/>
              </a:rPr>
              <a:t>6</a:t>
            </a:r>
            <a:r>
              <a:rPr lang="zh-CN" altLang="en-US" sz="2600" dirty="0" smtClean="0">
                <a:solidFill>
                  <a:srgbClr val="000000"/>
                </a:solidFill>
                <a:latin typeface="微软雅黑" panose="020B0503020204020204" pitchFamily="34" charset="-122"/>
                <a:ea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rPr>
              <a:t>对于查找集合{16, 24, 7, 9, 13, 20}，设散列表长为8，散列函数为H(key) = key mod 7，请分别画出线性探测法和链地址法处理冲突构造的散列表。</a:t>
            </a:r>
          </a:p>
        </p:txBody>
      </p:sp>
      <p:sp>
        <p:nvSpPr>
          <p:cNvPr id="4" name="圆角矩形 3"/>
          <p:cNvSpPr/>
          <p:nvPr>
            <p:custDataLst>
              <p:tags r:id="rId3"/>
            </p:custDataLst>
          </p:nvPr>
        </p:nvSpPr>
        <p:spPr>
          <a:xfrm>
            <a:off x="8915403"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作答</a:t>
            </a:r>
          </a:p>
        </p:txBody>
      </p:sp>
      <p:sp>
        <p:nvSpPr>
          <p:cNvPr id="10" name="矩形 9"/>
          <p:cNvSpPr/>
          <p:nvPr>
            <p:custDataLst>
              <p:tags r:id="rId4"/>
            </p:custDataLst>
          </p:nvPr>
        </p:nvSpPr>
        <p:spPr>
          <a:xfrm>
            <a:off x="3" y="5727065"/>
            <a:ext cx="12192000" cy="487680"/>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lvl="0" algn="l">
              <a:buNone/>
            </a:pPr>
            <a:r>
              <a:rPr lang="zh-CN" altLang="en-US" sz="16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正常使用主观题需2.0以上版本雨课堂</a:t>
            </a:r>
          </a:p>
        </p:txBody>
      </p:sp>
      <p:grpSp>
        <p:nvGrpSpPr>
          <p:cNvPr id="9" name="组合 8"/>
          <p:cNvGrpSpPr/>
          <p:nvPr>
            <p:custDataLst>
              <p:tags r:id="rId5"/>
            </p:custDataLst>
          </p:nvPr>
        </p:nvGrpSpPr>
        <p:grpSpPr>
          <a:xfrm>
            <a:off x="3" y="0"/>
            <a:ext cx="12192000" cy="635000"/>
            <a:chOff x="0" y="0"/>
            <a:chExt cx="19200" cy="1000"/>
          </a:xfrm>
        </p:grpSpPr>
        <p:sp>
          <p:nvSpPr>
            <p:cNvPr id="5" name="TitleBackground"/>
            <p:cNvSpPr/>
            <p:nvPr>
              <p:custDataLst>
                <p:tags r:id="rId7"/>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主观题</a:t>
              </a:r>
            </a:p>
          </p:txBody>
        </p:sp>
        <p:sp>
          <p:nvSpPr>
            <p:cNvPr id="8" name="TipText"/>
            <p:cNvSpPr txBox="1"/>
            <p:nvPr>
              <p:custDataLst>
                <p:tags r:id="rId10"/>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10分</a:t>
              </a:r>
            </a:p>
          </p:txBody>
        </p:sp>
      </p:grpSp>
      <p:pic>
        <p:nvPicPr>
          <p:cNvPr id="2" name="图片 1" descr="tmpC90"/>
          <p:cNvPicPr>
            <a:picLocks noChangeAspect="1"/>
          </p:cNvPicPr>
          <p:nvPr>
            <p:custDataLst>
              <p:tags r:id="rId6"/>
            </p:custDataLst>
          </p:nvPr>
        </p:nvPicPr>
        <p:blipFill>
          <a:blip r:embed="rId12"/>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26477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Text Box 2"/>
          <p:cNvSpPr txBox="1">
            <a:spLocks noChangeArrowheads="1"/>
          </p:cNvSpPr>
          <p:nvPr/>
        </p:nvSpPr>
        <p:spPr bwMode="auto">
          <a:xfrm>
            <a:off x="1455915" y="1692529"/>
            <a:ext cx="9218276" cy="523069"/>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a:solidFill>
                  <a:prstClr val="black"/>
                </a:solidFill>
                <a:ea typeface="楷体_GB2312" pitchFamily="49" charset="-122"/>
              </a:rPr>
              <a:t>{</a:t>
            </a:r>
            <a:r>
              <a:rPr kumimoji="1" lang="en-US" altLang="zh-CN" sz="2800" b="1">
                <a:solidFill>
                  <a:srgbClr val="FF00FF"/>
                </a:solidFill>
                <a:ea typeface="楷体_GB2312" pitchFamily="49" charset="-122"/>
              </a:rPr>
              <a:t>Z</a:t>
            </a:r>
            <a:r>
              <a:rPr kumimoji="1" lang="en-US" altLang="zh-CN" sz="2800">
                <a:solidFill>
                  <a:prstClr val="black"/>
                </a:solidFill>
                <a:ea typeface="楷体_GB2312" pitchFamily="49" charset="-122"/>
              </a:rPr>
              <a:t>hao, </a:t>
            </a:r>
            <a:r>
              <a:rPr kumimoji="1" lang="en-US" altLang="zh-CN" sz="2800" b="1">
                <a:solidFill>
                  <a:srgbClr val="FF00FF"/>
                </a:solidFill>
                <a:ea typeface="楷体_GB2312" pitchFamily="49" charset="-122"/>
              </a:rPr>
              <a:t>Q</a:t>
            </a:r>
            <a:r>
              <a:rPr kumimoji="1" lang="en-US" altLang="zh-CN" sz="2800">
                <a:solidFill>
                  <a:prstClr val="black"/>
                </a:solidFill>
                <a:ea typeface="楷体_GB2312" pitchFamily="49" charset="-122"/>
              </a:rPr>
              <a:t>ian, </a:t>
            </a:r>
            <a:r>
              <a:rPr kumimoji="1" lang="en-US" altLang="zh-CN" sz="2800" b="1">
                <a:solidFill>
                  <a:srgbClr val="FF00FF"/>
                </a:solidFill>
                <a:ea typeface="楷体_GB2312" pitchFamily="49" charset="-122"/>
              </a:rPr>
              <a:t>S</a:t>
            </a:r>
            <a:r>
              <a:rPr kumimoji="1" lang="en-US" altLang="zh-CN" sz="2800">
                <a:solidFill>
                  <a:prstClr val="black"/>
                </a:solidFill>
                <a:ea typeface="楷体_GB2312" pitchFamily="49" charset="-122"/>
              </a:rPr>
              <a:t>un, </a:t>
            </a:r>
            <a:r>
              <a:rPr kumimoji="1" lang="en-US" altLang="zh-CN" sz="2800" b="1">
                <a:solidFill>
                  <a:srgbClr val="FF00FF"/>
                </a:solidFill>
                <a:ea typeface="楷体_GB2312" pitchFamily="49" charset="-122"/>
              </a:rPr>
              <a:t>L</a:t>
            </a:r>
            <a:r>
              <a:rPr kumimoji="1" lang="en-US" altLang="zh-CN" sz="2800">
                <a:solidFill>
                  <a:prstClr val="black"/>
                </a:solidFill>
                <a:ea typeface="楷体_GB2312" pitchFamily="49" charset="-122"/>
              </a:rPr>
              <a:t>i, </a:t>
            </a:r>
            <a:r>
              <a:rPr kumimoji="1" lang="en-US" altLang="zh-CN" sz="2800" b="1">
                <a:solidFill>
                  <a:srgbClr val="FF00FF"/>
                </a:solidFill>
                <a:ea typeface="楷体_GB2312" pitchFamily="49" charset="-122"/>
              </a:rPr>
              <a:t>W</a:t>
            </a:r>
            <a:r>
              <a:rPr kumimoji="1" lang="en-US" altLang="zh-CN" sz="2800">
                <a:solidFill>
                  <a:prstClr val="black"/>
                </a:solidFill>
                <a:ea typeface="楷体_GB2312" pitchFamily="49" charset="-122"/>
              </a:rPr>
              <a:t>u, </a:t>
            </a:r>
            <a:r>
              <a:rPr kumimoji="1" lang="en-US" altLang="zh-CN" sz="2800" b="1">
                <a:solidFill>
                  <a:srgbClr val="FF00FF"/>
                </a:solidFill>
                <a:ea typeface="楷体_GB2312" pitchFamily="49" charset="-122"/>
              </a:rPr>
              <a:t>C</a:t>
            </a:r>
            <a:r>
              <a:rPr kumimoji="1" lang="en-US" altLang="zh-CN" sz="2800">
                <a:solidFill>
                  <a:prstClr val="black"/>
                </a:solidFill>
                <a:ea typeface="楷体_GB2312" pitchFamily="49" charset="-122"/>
              </a:rPr>
              <a:t>hen, </a:t>
            </a:r>
            <a:r>
              <a:rPr kumimoji="1" lang="en-US" altLang="zh-CN" sz="2800" b="1">
                <a:solidFill>
                  <a:srgbClr val="FF00FF"/>
                </a:solidFill>
                <a:ea typeface="楷体_GB2312" pitchFamily="49" charset="-122"/>
              </a:rPr>
              <a:t>H</a:t>
            </a:r>
            <a:r>
              <a:rPr kumimoji="1" lang="en-US" altLang="zh-CN" sz="2800">
                <a:solidFill>
                  <a:prstClr val="black"/>
                </a:solidFill>
                <a:ea typeface="楷体_GB2312" pitchFamily="49" charset="-122"/>
              </a:rPr>
              <a:t>an, </a:t>
            </a:r>
            <a:r>
              <a:rPr kumimoji="1" lang="en-US" altLang="zh-CN" sz="2800" b="1">
                <a:solidFill>
                  <a:srgbClr val="FF00FF"/>
                </a:solidFill>
                <a:ea typeface="楷体_GB2312" pitchFamily="49" charset="-122"/>
              </a:rPr>
              <a:t>Y</a:t>
            </a:r>
            <a:r>
              <a:rPr kumimoji="1" lang="en-US" altLang="zh-CN" sz="2800">
                <a:solidFill>
                  <a:prstClr val="black"/>
                </a:solidFill>
                <a:ea typeface="楷体_GB2312" pitchFamily="49" charset="-122"/>
              </a:rPr>
              <a:t>e, </a:t>
            </a:r>
            <a:r>
              <a:rPr kumimoji="1" lang="en-US" altLang="zh-CN" sz="2800" b="1" smtClean="0">
                <a:solidFill>
                  <a:srgbClr val="FF00FF"/>
                </a:solidFill>
                <a:ea typeface="楷体_GB2312" pitchFamily="49" charset="-122"/>
              </a:rPr>
              <a:t>D</a:t>
            </a:r>
            <a:r>
              <a:rPr kumimoji="1" lang="en-US" altLang="zh-CN" sz="2800" smtClean="0">
                <a:solidFill>
                  <a:prstClr val="black"/>
                </a:solidFill>
                <a:ea typeface="楷体_GB2312" pitchFamily="49" charset="-122"/>
              </a:rPr>
              <a:t>ai</a:t>
            </a:r>
            <a:r>
              <a:rPr kumimoji="1" lang="en-US" altLang="zh-CN" sz="2800">
                <a:solidFill>
                  <a:prstClr val="black"/>
                </a:solidFill>
                <a:ea typeface="楷体_GB2312" pitchFamily="49" charset="-122"/>
              </a:rPr>
              <a:t>} </a:t>
            </a:r>
            <a:endParaRPr kumimoji="1" lang="en-US" altLang="zh-CN" sz="2800">
              <a:solidFill>
                <a:prstClr val="black"/>
              </a:solidFill>
            </a:endParaRPr>
          </a:p>
        </p:txBody>
      </p:sp>
      <p:sp>
        <p:nvSpPr>
          <p:cNvPr id="410627" name="Text Box 3"/>
          <p:cNvSpPr txBox="1">
            <a:spLocks noChangeArrowheads="1"/>
          </p:cNvSpPr>
          <p:nvPr/>
        </p:nvSpPr>
        <p:spPr bwMode="auto">
          <a:xfrm>
            <a:off x="1487980" y="1143661"/>
            <a:ext cx="3863999" cy="46152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lang="zh-CN" altLang="en-US" sz="2400" b="1" dirty="0">
                <a:solidFill>
                  <a:srgbClr val="000000"/>
                </a:solidFill>
                <a:latin typeface="Calibri" panose="020F0502020204030204" pitchFamily="34" charset="0"/>
              </a:rPr>
              <a:t>例如：对于如下 </a:t>
            </a:r>
            <a:r>
              <a:rPr lang="en-US" altLang="zh-CN" sz="2400" b="1" dirty="0">
                <a:solidFill>
                  <a:srgbClr val="FF0000"/>
                </a:solidFill>
                <a:latin typeface="Calibri" panose="020F0502020204030204" pitchFamily="34" charset="0"/>
              </a:rPr>
              <a:t>9</a:t>
            </a:r>
            <a:r>
              <a:rPr lang="en-US" altLang="zh-CN" sz="2400" b="1" dirty="0">
                <a:solidFill>
                  <a:srgbClr val="000000"/>
                </a:solidFill>
                <a:latin typeface="Calibri" panose="020F0502020204030204" pitchFamily="34" charset="0"/>
              </a:rPr>
              <a:t> </a:t>
            </a:r>
            <a:r>
              <a:rPr lang="zh-CN" altLang="en-US" sz="2400" b="1" dirty="0">
                <a:solidFill>
                  <a:srgbClr val="000000"/>
                </a:solidFill>
                <a:latin typeface="Calibri" panose="020F0502020204030204" pitchFamily="34" charset="0"/>
              </a:rPr>
              <a:t>个关键字</a:t>
            </a:r>
          </a:p>
        </p:txBody>
      </p:sp>
      <mc:AlternateContent xmlns:mc="http://schemas.openxmlformats.org/markup-compatibility/2006" xmlns:a14="http://schemas.microsoft.com/office/drawing/2010/main">
        <mc:Choice Requires="a14">
          <p:sp>
            <p:nvSpPr>
              <p:cNvPr id="410628" name="Text Box 4"/>
              <p:cNvSpPr txBox="1">
                <a:spLocks noChangeArrowheads="1"/>
              </p:cNvSpPr>
              <p:nvPr/>
            </p:nvSpPr>
            <p:spPr bwMode="auto">
              <a:xfrm>
                <a:off x="1455916" y="2393863"/>
                <a:ext cx="10736084" cy="1015397"/>
              </a:xfrm>
              <a:prstGeom prst="rect">
                <a:avLst/>
              </a:prstGeom>
              <a:noFill/>
              <a:ln w="9525">
                <a:noFill/>
                <a:miter lim="800000"/>
                <a:headEnd/>
                <a:tailEnd/>
              </a:ln>
            </p:spPr>
            <p:txBody>
              <a:bodyPr wrap="square" lIns="91409" tIns="45705" rIns="91409" bIns="45705">
                <a:spAutoFit/>
              </a:bodyPr>
              <a:lstStyle/>
              <a:p>
                <a:pPr defTabSz="914326" fontAlgn="base">
                  <a:lnSpc>
                    <a:spcPct val="125000"/>
                  </a:lnSpc>
                  <a:spcBef>
                    <a:spcPct val="0"/>
                  </a:spcBef>
                  <a:spcAft>
                    <a:spcPct val="0"/>
                  </a:spcAft>
                </a:pPr>
                <a:r>
                  <a:rPr lang="zh-CN" altLang="en-US" sz="2400" b="1" dirty="0" smtClean="0">
                    <a:solidFill>
                      <a:srgbClr val="000000"/>
                    </a:solidFill>
                    <a:latin typeface="Calibri" panose="020F0502020204030204" pitchFamily="34" charset="0"/>
                  </a:rPr>
                  <a:t>设 </a:t>
                </a:r>
                <a:r>
                  <a:rPr lang="zh-CN" altLang="en-US" sz="2400" b="1" dirty="0">
                    <a:solidFill>
                      <a:srgbClr val="FF00FF"/>
                    </a:solidFill>
                    <a:latin typeface="Calibri" panose="020F0502020204030204" pitchFamily="34" charset="0"/>
                  </a:rPr>
                  <a:t>哈希函数 </a:t>
                </a:r>
                <a:r>
                  <a:rPr kumimoji="1" lang="en-US" altLang="zh-CN" sz="2400" b="1" dirty="0" smtClean="0">
                    <a:solidFill>
                      <a:srgbClr val="0000FF"/>
                    </a:solidFill>
                    <a:ea typeface="楷体_GB2312" pitchFamily="49" charset="-122"/>
                  </a:rPr>
                  <a:t>H(key</a:t>
                </a:r>
                <a:r>
                  <a:rPr kumimoji="1" lang="en-US" altLang="zh-CN" sz="2400" b="1" dirty="0">
                    <a:solidFill>
                      <a:srgbClr val="0000FF"/>
                    </a:solidFill>
                    <a:ea typeface="楷体_GB2312" pitchFamily="49" charset="-122"/>
                  </a:rPr>
                  <a:t>) = </a:t>
                </a:r>
                <a14:m>
                  <m:oMath xmlns:m="http://schemas.openxmlformats.org/officeDocument/2006/math">
                    <m:d>
                      <m:dPr>
                        <m:begChr m:val="⌊"/>
                        <m:endChr m:val="⌋"/>
                        <m:ctrlPr>
                          <a:rPr kumimoji="1" lang="zh-CN" altLang="zh-CN" sz="2400" b="1" i="1">
                            <a:solidFill>
                              <a:srgbClr val="0000FF"/>
                            </a:solidFill>
                            <a:latin typeface="Cambria Math"/>
                            <a:ea typeface="楷体_GB2312" pitchFamily="49" charset="-122"/>
                          </a:rPr>
                        </m:ctrlPr>
                      </m:dPr>
                      <m:e>
                        <m:r>
                          <a:rPr kumimoji="1" lang="en-US" altLang="zh-CN" sz="2400" b="1" i="0" smtClean="0">
                            <a:solidFill>
                              <a:srgbClr val="0000FF"/>
                            </a:solidFill>
                            <a:latin typeface="Cambria Math" panose="02040503050406030204" pitchFamily="18" charset="0"/>
                            <a:ea typeface="楷体_GB2312" pitchFamily="49" charset="-122"/>
                          </a:rPr>
                          <m:t>𝐤𝐞𝐲</m:t>
                        </m:r>
                        <m:r>
                          <a:rPr kumimoji="1" lang="zh-CN" altLang="en-US" sz="2400" b="1" i="1">
                            <a:solidFill>
                              <a:srgbClr val="0000FF"/>
                            </a:solidFill>
                            <a:latin typeface="Cambria Math" panose="02040503050406030204" pitchFamily="18" charset="0"/>
                            <a:ea typeface="楷体_GB2312" pitchFamily="49" charset="-122"/>
                          </a:rPr>
                          <m:t>的</m:t>
                        </m:r>
                        <m:r>
                          <a:rPr kumimoji="1" lang="zh-CN" altLang="zh-CN" sz="2400" b="1">
                            <a:solidFill>
                              <a:srgbClr val="0000FF"/>
                            </a:solidFill>
                            <a:latin typeface="Cambria Math" panose="02040503050406030204" pitchFamily="18" charset="0"/>
                            <a:ea typeface="楷体_GB2312" pitchFamily="49" charset="-122"/>
                          </a:rPr>
                          <m:t>首字母序号</m:t>
                        </m:r>
                        <m:r>
                          <a:rPr kumimoji="1" lang="en-US" altLang="zh-CN" sz="2400" b="1">
                            <a:solidFill>
                              <a:srgbClr val="0000FF"/>
                            </a:solidFill>
                            <a:latin typeface="Cambria Math" panose="02040503050406030204" pitchFamily="18" charset="0"/>
                            <a:ea typeface="楷体_GB2312" pitchFamily="49" charset="-122"/>
                          </a:rPr>
                          <m:t>/</m:t>
                        </m:r>
                        <m:r>
                          <a:rPr kumimoji="1" lang="en-US" altLang="zh-CN" sz="2400" b="1" i="1">
                            <a:solidFill>
                              <a:srgbClr val="0000FF"/>
                            </a:solidFill>
                            <a:latin typeface="Cambria Math" panose="02040503050406030204" pitchFamily="18" charset="0"/>
                            <a:ea typeface="楷体_GB2312" pitchFamily="49" charset="-122"/>
                          </a:rPr>
                          <m:t>𝟐</m:t>
                        </m:r>
                      </m:e>
                    </m:d>
                  </m:oMath>
                </a14:m>
                <a:endParaRPr kumimoji="1" lang="en-US" altLang="zh-CN" sz="2400" b="1" dirty="0">
                  <a:solidFill>
                    <a:srgbClr val="0000FF"/>
                  </a:solidFill>
                  <a:ea typeface="楷体_GB2312" pitchFamily="49" charset="-122"/>
                </a:endParaRPr>
              </a:p>
              <a:p>
                <a:pPr defTabSz="914326" fontAlgn="base">
                  <a:lnSpc>
                    <a:spcPct val="125000"/>
                  </a:lnSpc>
                  <a:spcBef>
                    <a:spcPct val="0"/>
                  </a:spcBef>
                  <a:spcAft>
                    <a:spcPct val="0"/>
                  </a:spcAft>
                </a:pPr>
                <a:r>
                  <a:rPr lang="zh-CN" altLang="zh-CN" sz="2400" b="1" dirty="0">
                    <a:solidFill>
                      <a:srgbClr val="000000"/>
                    </a:solidFill>
                    <a:latin typeface="Calibri" panose="020F0502020204030204" pitchFamily="34" charset="0"/>
                  </a:rPr>
                  <a:t>将各关键字对应</a:t>
                </a:r>
                <a:r>
                  <a:rPr lang="zh-CN" altLang="zh-CN" sz="2400" b="1" dirty="0">
                    <a:solidFill>
                      <a:srgbClr val="FF0000"/>
                    </a:solidFill>
                    <a:latin typeface="Calibri" panose="020F0502020204030204" pitchFamily="34" charset="0"/>
                  </a:rPr>
                  <a:t>记录</a:t>
                </a:r>
                <a:r>
                  <a:rPr lang="zh-CN" altLang="zh-CN" sz="2400" b="1" dirty="0" smtClean="0">
                    <a:solidFill>
                      <a:srgbClr val="000000"/>
                    </a:solidFill>
                    <a:latin typeface="Calibri" panose="020F0502020204030204" pitchFamily="34" charset="0"/>
                  </a:rPr>
                  <a:t>存储在</a:t>
                </a:r>
                <a:r>
                  <a:rPr lang="zh-CN" altLang="zh-CN" sz="2400" b="1" dirty="0">
                    <a:solidFill>
                      <a:srgbClr val="000000"/>
                    </a:solidFill>
                    <a:latin typeface="Calibri" panose="020F0502020204030204" pitchFamily="34" charset="0"/>
                  </a:rPr>
                  <a:t>长度为</a:t>
                </a:r>
                <a:r>
                  <a:rPr lang="en-US" altLang="zh-CN" sz="2400" b="1" dirty="0">
                    <a:solidFill>
                      <a:srgbClr val="FF0000"/>
                    </a:solidFill>
                    <a:latin typeface="Calibri" panose="020F0502020204030204" pitchFamily="34" charset="0"/>
                  </a:rPr>
                  <a:t>14</a:t>
                </a:r>
                <a:r>
                  <a:rPr lang="zh-CN" altLang="zh-CN" sz="2400" b="1" dirty="0">
                    <a:solidFill>
                      <a:srgbClr val="000000"/>
                    </a:solidFill>
                    <a:latin typeface="Calibri" panose="020F0502020204030204" pitchFamily="34" charset="0"/>
                  </a:rPr>
                  <a:t>的哈希表中。</a:t>
                </a:r>
                <a:endParaRPr lang="en-US" altLang="zh-CN" sz="2400" b="1" dirty="0">
                  <a:solidFill>
                    <a:srgbClr val="000000"/>
                  </a:solidFill>
                  <a:latin typeface="Calibri" panose="020F0502020204030204" pitchFamily="34" charset="0"/>
                </a:endParaRPr>
              </a:p>
            </p:txBody>
          </p:sp>
        </mc:Choice>
        <mc:Fallback xmlns="">
          <p:sp>
            <p:nvSpPr>
              <p:cNvPr id="410628" name="Text Box 4"/>
              <p:cNvSpPr txBox="1">
                <a:spLocks noRot="1" noChangeAspect="1" noMove="1" noResize="1" noEditPoints="1" noAdjustHandles="1" noChangeArrowheads="1" noChangeShapeType="1" noTextEdit="1"/>
              </p:cNvSpPr>
              <p:nvPr/>
            </p:nvSpPr>
            <p:spPr bwMode="auto">
              <a:xfrm>
                <a:off x="1455726" y="2394417"/>
                <a:ext cx="10734687" cy="1015632"/>
              </a:xfrm>
              <a:prstGeom prst="rect">
                <a:avLst/>
              </a:prstGeom>
              <a:blipFill>
                <a:blip r:embed="rId2"/>
                <a:stretch>
                  <a:fillRect l="-909" t="-1205" b="-9639"/>
                </a:stretch>
              </a:blipFill>
              <a:ln w="9525">
                <a:noFill/>
                <a:miter lim="800000"/>
                <a:headEnd/>
                <a:tailEnd/>
              </a:ln>
            </p:spPr>
            <p:txBody>
              <a:bodyPr/>
              <a:lstStyle/>
              <a:p>
                <a:r>
                  <a:rPr lang="zh-CN" altLang="en-US">
                    <a:noFill/>
                  </a:rPr>
                  <a:t> </a:t>
                </a:r>
              </a:p>
            </p:txBody>
          </p:sp>
        </mc:Fallback>
      </mc:AlternateContent>
      <p:sp>
        <p:nvSpPr>
          <p:cNvPr id="410638" name="Text Box 14"/>
          <p:cNvSpPr txBox="1">
            <a:spLocks noChangeArrowheads="1"/>
          </p:cNvSpPr>
          <p:nvPr/>
        </p:nvSpPr>
        <p:spPr bwMode="auto">
          <a:xfrm>
            <a:off x="1655805" y="5716103"/>
            <a:ext cx="5391859" cy="58461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lang="zh-CN" altLang="en-US" sz="2400" b="1" dirty="0">
                <a:solidFill>
                  <a:srgbClr val="FF00FF"/>
                </a:solidFill>
                <a:latin typeface="Calibri" panose="020F0502020204030204" pitchFamily="34" charset="0"/>
              </a:rPr>
              <a:t>问题</a:t>
            </a:r>
            <a:r>
              <a:rPr lang="en-US" altLang="zh-CN" sz="2400" b="1" dirty="0">
                <a:solidFill>
                  <a:srgbClr val="FF00FF"/>
                </a:solidFill>
                <a:latin typeface="Calibri" panose="020F0502020204030204" pitchFamily="34" charset="0"/>
              </a:rPr>
              <a:t>:  </a:t>
            </a:r>
            <a:r>
              <a:rPr lang="zh-CN" altLang="en-US" sz="2400" b="1" dirty="0">
                <a:solidFill>
                  <a:srgbClr val="000000"/>
                </a:solidFill>
                <a:latin typeface="Calibri" panose="020F0502020204030204" pitchFamily="34" charset="0"/>
              </a:rPr>
              <a:t>若添加关键字 </a:t>
            </a:r>
            <a:r>
              <a:rPr kumimoji="1" lang="en-US" altLang="zh-CN" sz="2400" b="1" dirty="0">
                <a:solidFill>
                  <a:srgbClr val="FF0000"/>
                </a:solidFill>
                <a:ea typeface="隶书" pitchFamily="49" charset="-122"/>
              </a:rPr>
              <a:t>Z</a:t>
            </a:r>
            <a:r>
              <a:rPr kumimoji="1" lang="en-US" altLang="zh-CN" sz="2400" b="1" dirty="0">
                <a:solidFill>
                  <a:prstClr val="black"/>
                </a:solidFill>
                <a:ea typeface="隶书" pitchFamily="49" charset="-122"/>
              </a:rPr>
              <a:t>hou ,</a:t>
            </a:r>
            <a:r>
              <a:rPr kumimoji="1" lang="en-US" altLang="zh-CN" sz="3200" b="1" dirty="0">
                <a:solidFill>
                  <a:prstClr val="black"/>
                </a:solidFill>
                <a:ea typeface="隶书" pitchFamily="49" charset="-122"/>
              </a:rPr>
              <a:t> </a:t>
            </a:r>
            <a:r>
              <a:rPr lang="zh-CN" altLang="en-US" sz="2400" b="1" dirty="0">
                <a:solidFill>
                  <a:srgbClr val="000000"/>
                </a:solidFill>
                <a:latin typeface="Calibri" panose="020F0502020204030204" pitchFamily="34" charset="0"/>
              </a:rPr>
              <a:t>怎么办？</a:t>
            </a:r>
          </a:p>
        </p:txBody>
      </p:sp>
      <p:sp>
        <p:nvSpPr>
          <p:cNvPr id="4" name="标题 3"/>
          <p:cNvSpPr>
            <a:spLocks noGrp="1"/>
          </p:cNvSpPr>
          <p:nvPr>
            <p:ph type="title"/>
          </p:nvPr>
        </p:nvSpPr>
        <p:spPr/>
        <p:txBody>
          <a:bodyPr>
            <a:normAutofit fontScale="90000"/>
          </a:bodyPr>
          <a:lstStyle/>
          <a:p>
            <a:r>
              <a:rPr lang="zh-CN" altLang="en-US" smtClean="0"/>
              <a:t>举例</a:t>
            </a:r>
            <a:r>
              <a:rPr lang="en-US" altLang="zh-CN" smtClean="0"/>
              <a:t>2</a:t>
            </a: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310352101"/>
              </p:ext>
            </p:extLst>
          </p:nvPr>
        </p:nvGraphicFramePr>
        <p:xfrm>
          <a:off x="1563784" y="3913120"/>
          <a:ext cx="10452218" cy="822916"/>
        </p:xfrm>
        <a:graphic>
          <a:graphicData uri="http://schemas.openxmlformats.org/drawingml/2006/table">
            <a:tbl>
              <a:tblPr firstRow="1" bandRow="1">
                <a:tableStyleId>{5C22544A-7EE6-4342-B048-85BDC9FD1C3A}</a:tableStyleId>
              </a:tblPr>
              <a:tblGrid>
                <a:gridCol w="746587">
                  <a:extLst>
                    <a:ext uri="{9D8B030D-6E8A-4147-A177-3AD203B41FA5}">
                      <a16:colId xmlns:a16="http://schemas.microsoft.com/office/drawing/2014/main" xmlns="" val="20000"/>
                    </a:ext>
                  </a:extLst>
                </a:gridCol>
                <a:gridCol w="746587">
                  <a:extLst>
                    <a:ext uri="{9D8B030D-6E8A-4147-A177-3AD203B41FA5}">
                      <a16:colId xmlns:a16="http://schemas.microsoft.com/office/drawing/2014/main" xmlns="" val="20001"/>
                    </a:ext>
                  </a:extLst>
                </a:gridCol>
                <a:gridCol w="746587">
                  <a:extLst>
                    <a:ext uri="{9D8B030D-6E8A-4147-A177-3AD203B41FA5}">
                      <a16:colId xmlns:a16="http://schemas.microsoft.com/office/drawing/2014/main" xmlns="" val="20002"/>
                    </a:ext>
                  </a:extLst>
                </a:gridCol>
                <a:gridCol w="746587">
                  <a:extLst>
                    <a:ext uri="{9D8B030D-6E8A-4147-A177-3AD203B41FA5}">
                      <a16:colId xmlns:a16="http://schemas.microsoft.com/office/drawing/2014/main" xmlns="" val="20003"/>
                    </a:ext>
                  </a:extLst>
                </a:gridCol>
                <a:gridCol w="746587">
                  <a:extLst>
                    <a:ext uri="{9D8B030D-6E8A-4147-A177-3AD203B41FA5}">
                      <a16:colId xmlns:a16="http://schemas.microsoft.com/office/drawing/2014/main" xmlns="" val="20004"/>
                    </a:ext>
                  </a:extLst>
                </a:gridCol>
                <a:gridCol w="746587">
                  <a:extLst>
                    <a:ext uri="{9D8B030D-6E8A-4147-A177-3AD203B41FA5}">
                      <a16:colId xmlns:a16="http://schemas.microsoft.com/office/drawing/2014/main" xmlns="" val="20005"/>
                    </a:ext>
                  </a:extLst>
                </a:gridCol>
                <a:gridCol w="746587">
                  <a:extLst>
                    <a:ext uri="{9D8B030D-6E8A-4147-A177-3AD203B41FA5}">
                      <a16:colId xmlns:a16="http://schemas.microsoft.com/office/drawing/2014/main" xmlns="" val="20006"/>
                    </a:ext>
                  </a:extLst>
                </a:gridCol>
                <a:gridCol w="746587">
                  <a:extLst>
                    <a:ext uri="{9D8B030D-6E8A-4147-A177-3AD203B41FA5}">
                      <a16:colId xmlns:a16="http://schemas.microsoft.com/office/drawing/2014/main" xmlns="" val="20007"/>
                    </a:ext>
                  </a:extLst>
                </a:gridCol>
                <a:gridCol w="746587">
                  <a:extLst>
                    <a:ext uri="{9D8B030D-6E8A-4147-A177-3AD203B41FA5}">
                      <a16:colId xmlns:a16="http://schemas.microsoft.com/office/drawing/2014/main" xmlns="" val="20008"/>
                    </a:ext>
                  </a:extLst>
                </a:gridCol>
                <a:gridCol w="746587">
                  <a:extLst>
                    <a:ext uri="{9D8B030D-6E8A-4147-A177-3AD203B41FA5}">
                      <a16:colId xmlns:a16="http://schemas.microsoft.com/office/drawing/2014/main" xmlns="" val="20009"/>
                    </a:ext>
                  </a:extLst>
                </a:gridCol>
                <a:gridCol w="746587">
                  <a:extLst>
                    <a:ext uri="{9D8B030D-6E8A-4147-A177-3AD203B41FA5}">
                      <a16:colId xmlns:a16="http://schemas.microsoft.com/office/drawing/2014/main" xmlns="" val="20010"/>
                    </a:ext>
                  </a:extLst>
                </a:gridCol>
                <a:gridCol w="746587">
                  <a:extLst>
                    <a:ext uri="{9D8B030D-6E8A-4147-A177-3AD203B41FA5}">
                      <a16:colId xmlns:a16="http://schemas.microsoft.com/office/drawing/2014/main" xmlns="" val="20011"/>
                    </a:ext>
                  </a:extLst>
                </a:gridCol>
                <a:gridCol w="746587">
                  <a:extLst>
                    <a:ext uri="{9D8B030D-6E8A-4147-A177-3AD203B41FA5}">
                      <a16:colId xmlns:a16="http://schemas.microsoft.com/office/drawing/2014/main" xmlns="" val="20012"/>
                    </a:ext>
                  </a:extLst>
                </a:gridCol>
                <a:gridCol w="746587">
                  <a:extLst>
                    <a:ext uri="{9D8B030D-6E8A-4147-A177-3AD203B41FA5}">
                      <a16:colId xmlns:a16="http://schemas.microsoft.com/office/drawing/2014/main" xmlns="" val="20013"/>
                    </a:ext>
                  </a:extLst>
                </a:gridCol>
              </a:tblGrid>
              <a:tr h="411385">
                <a:tc>
                  <a:txBody>
                    <a:bodyPr/>
                    <a:lstStyle/>
                    <a:p>
                      <a:r>
                        <a:rPr lang="en-US" altLang="zh-CN" sz="2100" dirty="0" smtClean="0"/>
                        <a:t>0</a:t>
                      </a:r>
                      <a:endParaRPr lang="zh-CN" altLang="en-US" sz="2100" dirty="0"/>
                    </a:p>
                  </a:txBody>
                  <a:tcPr marL="91452" marR="91452" marT="45709" marB="45709"/>
                </a:tc>
                <a:tc>
                  <a:txBody>
                    <a:bodyPr/>
                    <a:lstStyle/>
                    <a:p>
                      <a:r>
                        <a:rPr lang="en-US" altLang="zh-CN" sz="2100" dirty="0" smtClean="0"/>
                        <a:t>1</a:t>
                      </a:r>
                      <a:endParaRPr lang="zh-CN" altLang="en-US" sz="2100" dirty="0"/>
                    </a:p>
                  </a:txBody>
                  <a:tcPr marL="91452" marR="91452" marT="45709" marB="45709"/>
                </a:tc>
                <a:tc>
                  <a:txBody>
                    <a:bodyPr/>
                    <a:lstStyle/>
                    <a:p>
                      <a:r>
                        <a:rPr lang="en-US" altLang="zh-CN" sz="2100" smtClean="0"/>
                        <a:t>2</a:t>
                      </a:r>
                      <a:endParaRPr lang="zh-CN" altLang="en-US" sz="2100"/>
                    </a:p>
                  </a:txBody>
                  <a:tcPr marL="91452" marR="91452" marT="45709" marB="45709"/>
                </a:tc>
                <a:tc>
                  <a:txBody>
                    <a:bodyPr/>
                    <a:lstStyle/>
                    <a:p>
                      <a:r>
                        <a:rPr lang="en-US" altLang="zh-CN" sz="2100" smtClean="0"/>
                        <a:t>3</a:t>
                      </a:r>
                      <a:endParaRPr lang="zh-CN" altLang="en-US" sz="2100"/>
                    </a:p>
                  </a:txBody>
                  <a:tcPr marL="91452" marR="91452" marT="45709" marB="45709"/>
                </a:tc>
                <a:tc>
                  <a:txBody>
                    <a:bodyPr/>
                    <a:lstStyle/>
                    <a:p>
                      <a:r>
                        <a:rPr lang="en-US" altLang="zh-CN" sz="2100" smtClean="0"/>
                        <a:t>4</a:t>
                      </a:r>
                      <a:endParaRPr lang="zh-CN" altLang="en-US" sz="2100"/>
                    </a:p>
                  </a:txBody>
                  <a:tcPr marL="91452" marR="91452" marT="45709" marB="45709"/>
                </a:tc>
                <a:tc>
                  <a:txBody>
                    <a:bodyPr/>
                    <a:lstStyle/>
                    <a:p>
                      <a:r>
                        <a:rPr lang="en-US" altLang="zh-CN" sz="2100" smtClean="0"/>
                        <a:t>5</a:t>
                      </a:r>
                      <a:endParaRPr lang="zh-CN" altLang="en-US" sz="2100"/>
                    </a:p>
                  </a:txBody>
                  <a:tcPr marL="91452" marR="91452" marT="45709" marB="45709"/>
                </a:tc>
                <a:tc>
                  <a:txBody>
                    <a:bodyPr/>
                    <a:lstStyle/>
                    <a:p>
                      <a:r>
                        <a:rPr lang="en-US" altLang="zh-CN" sz="2100" smtClean="0"/>
                        <a:t>6</a:t>
                      </a:r>
                      <a:endParaRPr lang="zh-CN" altLang="en-US" sz="2100"/>
                    </a:p>
                  </a:txBody>
                  <a:tcPr marL="91452" marR="91452" marT="45709" marB="45709"/>
                </a:tc>
                <a:tc>
                  <a:txBody>
                    <a:bodyPr/>
                    <a:lstStyle/>
                    <a:p>
                      <a:r>
                        <a:rPr lang="en-US" altLang="zh-CN" sz="2100" smtClean="0"/>
                        <a:t>7</a:t>
                      </a:r>
                      <a:endParaRPr lang="zh-CN" altLang="en-US" sz="2100"/>
                    </a:p>
                  </a:txBody>
                  <a:tcPr marL="91452" marR="91452" marT="45709" marB="45709"/>
                </a:tc>
                <a:tc>
                  <a:txBody>
                    <a:bodyPr/>
                    <a:lstStyle/>
                    <a:p>
                      <a:r>
                        <a:rPr lang="en-US" altLang="zh-CN" sz="2100" smtClean="0"/>
                        <a:t>8</a:t>
                      </a:r>
                      <a:endParaRPr lang="zh-CN" altLang="en-US" sz="2100"/>
                    </a:p>
                  </a:txBody>
                  <a:tcPr marL="91452" marR="91452" marT="45709" marB="45709"/>
                </a:tc>
                <a:tc>
                  <a:txBody>
                    <a:bodyPr/>
                    <a:lstStyle/>
                    <a:p>
                      <a:r>
                        <a:rPr lang="en-US" altLang="zh-CN" sz="2100" smtClean="0"/>
                        <a:t>9</a:t>
                      </a:r>
                      <a:endParaRPr lang="zh-CN" altLang="en-US" sz="2100"/>
                    </a:p>
                  </a:txBody>
                  <a:tcPr marL="91452" marR="91452" marT="45709" marB="45709"/>
                </a:tc>
                <a:tc>
                  <a:txBody>
                    <a:bodyPr/>
                    <a:lstStyle/>
                    <a:p>
                      <a:r>
                        <a:rPr lang="en-US" altLang="zh-CN" sz="2100" smtClean="0"/>
                        <a:t>10</a:t>
                      </a:r>
                      <a:endParaRPr lang="zh-CN" altLang="en-US" sz="2100"/>
                    </a:p>
                  </a:txBody>
                  <a:tcPr marL="91452" marR="91452" marT="45709" marB="45709"/>
                </a:tc>
                <a:tc>
                  <a:txBody>
                    <a:bodyPr/>
                    <a:lstStyle/>
                    <a:p>
                      <a:r>
                        <a:rPr lang="en-US" altLang="zh-CN" sz="2100" smtClean="0"/>
                        <a:t>11</a:t>
                      </a:r>
                      <a:endParaRPr lang="zh-CN" altLang="en-US" sz="2100"/>
                    </a:p>
                  </a:txBody>
                  <a:tcPr marL="91452" marR="91452" marT="45709" marB="45709"/>
                </a:tc>
                <a:tc>
                  <a:txBody>
                    <a:bodyPr/>
                    <a:lstStyle/>
                    <a:p>
                      <a:r>
                        <a:rPr lang="en-US" altLang="zh-CN" sz="2100" smtClean="0"/>
                        <a:t>12</a:t>
                      </a:r>
                      <a:endParaRPr lang="zh-CN" altLang="en-US" sz="2100"/>
                    </a:p>
                  </a:txBody>
                  <a:tcPr marL="91452" marR="91452" marT="45709" marB="45709"/>
                </a:tc>
                <a:tc>
                  <a:txBody>
                    <a:bodyPr/>
                    <a:lstStyle/>
                    <a:p>
                      <a:r>
                        <a:rPr lang="en-US" altLang="zh-CN" sz="2100" smtClean="0"/>
                        <a:t>13</a:t>
                      </a:r>
                      <a:endParaRPr lang="zh-CN" altLang="en-US" sz="2100"/>
                    </a:p>
                  </a:txBody>
                  <a:tcPr marL="91452" marR="91452" marT="45709" marB="45709"/>
                </a:tc>
                <a:extLst>
                  <a:ext uri="{0D108BD9-81ED-4DB2-BD59-A6C34878D82A}">
                    <a16:rowId xmlns:a16="http://schemas.microsoft.com/office/drawing/2014/main" xmlns="" val="10000"/>
                  </a:ext>
                </a:extLst>
              </a:tr>
              <a:tr h="411385">
                <a:tc>
                  <a:txBody>
                    <a:bodyPr/>
                    <a:lstStyle/>
                    <a:p>
                      <a:pPr algn="ctr"/>
                      <a:endParaRPr lang="zh-CN" altLang="en-US" sz="2100" dirty="0"/>
                    </a:p>
                  </a:txBody>
                  <a:tcPr marL="91452" marR="91452" marT="45709" marB="45709"/>
                </a:tc>
                <a:tc>
                  <a:txBody>
                    <a:bodyPr/>
                    <a:lstStyle/>
                    <a:p>
                      <a:endParaRPr lang="zh-CN" altLang="en-US" sz="2100"/>
                    </a:p>
                  </a:txBody>
                  <a:tcPr marL="91452" marR="91452" marT="45709" marB="45709"/>
                </a:tc>
                <a:tc>
                  <a:txBody>
                    <a:bodyPr/>
                    <a:lstStyle/>
                    <a:p>
                      <a:endParaRPr lang="zh-CN" altLang="en-US" sz="2100"/>
                    </a:p>
                  </a:txBody>
                  <a:tcPr marL="91452" marR="91452" marT="45709" marB="45709"/>
                </a:tc>
                <a:tc>
                  <a:txBody>
                    <a:bodyPr/>
                    <a:lstStyle/>
                    <a:p>
                      <a:pPr marL="0" marR="0" indent="0" algn="l" defTabSz="1097554" rtl="0" eaLnBrk="1" fontAlgn="auto" latinLnBrk="0" hangingPunct="1">
                        <a:lnSpc>
                          <a:spcPct val="100000"/>
                        </a:lnSpc>
                        <a:spcBef>
                          <a:spcPts val="0"/>
                        </a:spcBef>
                        <a:spcAft>
                          <a:spcPts val="0"/>
                        </a:spcAft>
                        <a:buClrTx/>
                        <a:buSzTx/>
                        <a:buFontTx/>
                        <a:buNone/>
                        <a:tabLst/>
                        <a:defRPr/>
                      </a:pPr>
                      <a:endParaRPr lang="zh-CN" altLang="en-US" sz="2100" dirty="0" smtClean="0"/>
                    </a:p>
                  </a:txBody>
                  <a:tcPr marL="91452" marR="91452" marT="45709" marB="45709"/>
                </a:tc>
                <a:tc>
                  <a:txBody>
                    <a:bodyPr/>
                    <a:lstStyle/>
                    <a:p>
                      <a:endParaRPr lang="zh-CN" altLang="en-US" sz="2100"/>
                    </a:p>
                  </a:txBody>
                  <a:tcPr marL="91452" marR="91452" marT="45709" marB="45709"/>
                </a:tc>
                <a:tc>
                  <a:txBody>
                    <a:bodyPr/>
                    <a:lstStyle/>
                    <a:p>
                      <a:pPr algn="ctr"/>
                      <a:endParaRPr lang="zh-CN" altLang="en-US" sz="2100" dirty="0"/>
                    </a:p>
                  </a:txBody>
                  <a:tcPr marL="91452" marR="91452" marT="45709" marB="45709"/>
                </a:tc>
                <a:tc>
                  <a:txBody>
                    <a:bodyPr/>
                    <a:lstStyle/>
                    <a:p>
                      <a:endParaRPr lang="zh-CN" altLang="en-US" sz="2100"/>
                    </a:p>
                  </a:txBody>
                  <a:tcPr marL="91452" marR="91452" marT="45709" marB="45709"/>
                </a:tc>
                <a:tc>
                  <a:txBody>
                    <a:bodyPr/>
                    <a:lstStyle/>
                    <a:p>
                      <a:pPr algn="ctr"/>
                      <a:endParaRPr lang="zh-CN" altLang="en-US" sz="2100" dirty="0"/>
                    </a:p>
                  </a:txBody>
                  <a:tcPr marL="91452" marR="91452" marT="45709" marB="45709"/>
                </a:tc>
                <a:tc>
                  <a:txBody>
                    <a:bodyPr/>
                    <a:lstStyle/>
                    <a:p>
                      <a:endParaRPr lang="zh-CN" altLang="en-US" sz="2100"/>
                    </a:p>
                  </a:txBody>
                  <a:tcPr marL="91452" marR="91452" marT="45709" marB="45709"/>
                </a:tc>
                <a:tc>
                  <a:txBody>
                    <a:bodyPr/>
                    <a:lstStyle/>
                    <a:p>
                      <a:endParaRPr lang="zh-CN" altLang="en-US" sz="2100"/>
                    </a:p>
                  </a:txBody>
                  <a:tcPr marL="91452" marR="91452" marT="45709" marB="45709"/>
                </a:tc>
                <a:tc>
                  <a:txBody>
                    <a:bodyPr/>
                    <a:lstStyle/>
                    <a:p>
                      <a:pPr algn="ctr"/>
                      <a:endParaRPr lang="zh-CN" altLang="en-US" sz="2100" dirty="0"/>
                    </a:p>
                  </a:txBody>
                  <a:tcPr marL="91452" marR="91452" marT="45709" marB="45709"/>
                </a:tc>
                <a:tc>
                  <a:txBody>
                    <a:bodyPr/>
                    <a:lstStyle/>
                    <a:p>
                      <a:endParaRPr lang="zh-CN" altLang="en-US" sz="2100"/>
                    </a:p>
                  </a:txBody>
                  <a:tcPr marL="91452" marR="91452" marT="45709" marB="45709"/>
                </a:tc>
                <a:tc>
                  <a:txBody>
                    <a:bodyPr/>
                    <a:lstStyle/>
                    <a:p>
                      <a:endParaRPr lang="zh-CN" altLang="en-US" sz="2100"/>
                    </a:p>
                  </a:txBody>
                  <a:tcPr marL="91452" marR="91452" marT="45709" marB="45709"/>
                </a:tc>
                <a:tc>
                  <a:txBody>
                    <a:bodyPr/>
                    <a:lstStyle/>
                    <a:p>
                      <a:endParaRPr lang="zh-CN" altLang="en-US" sz="2100" dirty="0"/>
                    </a:p>
                  </a:txBody>
                  <a:tcPr marL="91452" marR="91452" marT="45709" marB="45709"/>
                </a:tc>
                <a:extLst>
                  <a:ext uri="{0D108BD9-81ED-4DB2-BD59-A6C34878D82A}">
                    <a16:rowId xmlns:a16="http://schemas.microsoft.com/office/drawing/2014/main" xmlns="" val="10001"/>
                  </a:ext>
                </a:extLst>
              </a:tr>
            </a:tbl>
          </a:graphicData>
        </a:graphic>
      </p:graphicFrame>
      <p:sp>
        <p:nvSpPr>
          <p:cNvPr id="410629" name="Text Box 5"/>
          <p:cNvSpPr txBox="1">
            <a:spLocks noChangeArrowheads="1"/>
          </p:cNvSpPr>
          <p:nvPr/>
        </p:nvSpPr>
        <p:spPr bwMode="auto">
          <a:xfrm>
            <a:off x="2226828" y="4331783"/>
            <a:ext cx="944550"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dirty="0">
                <a:solidFill>
                  <a:srgbClr val="A50021"/>
                </a:solidFill>
              </a:rPr>
              <a:t>Chen</a:t>
            </a:r>
            <a:endParaRPr kumimoji="1" lang="en-US" altLang="zh-CN" sz="2100" dirty="0">
              <a:solidFill>
                <a:prstClr val="black"/>
              </a:solidFill>
            </a:endParaRPr>
          </a:p>
        </p:txBody>
      </p:sp>
      <p:sp>
        <p:nvSpPr>
          <p:cNvPr id="410630" name="Text Box 6"/>
          <p:cNvSpPr txBox="1">
            <a:spLocks noChangeArrowheads="1"/>
          </p:cNvSpPr>
          <p:nvPr/>
        </p:nvSpPr>
        <p:spPr bwMode="auto">
          <a:xfrm>
            <a:off x="11268197" y="4345068"/>
            <a:ext cx="926915"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rPr>
              <a:t>Zhao</a:t>
            </a:r>
            <a:endParaRPr kumimoji="1" lang="en-US" altLang="zh-CN" sz="2100">
              <a:solidFill>
                <a:prstClr val="black"/>
              </a:solidFill>
            </a:endParaRPr>
          </a:p>
        </p:txBody>
      </p:sp>
      <p:sp>
        <p:nvSpPr>
          <p:cNvPr id="410631" name="Text Box 7"/>
          <p:cNvSpPr txBox="1">
            <a:spLocks noChangeArrowheads="1"/>
          </p:cNvSpPr>
          <p:nvPr/>
        </p:nvSpPr>
        <p:spPr bwMode="auto">
          <a:xfrm>
            <a:off x="7464330" y="4345068"/>
            <a:ext cx="877215"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rPr>
              <a:t>Qian</a:t>
            </a:r>
            <a:endParaRPr kumimoji="1" lang="en-US" altLang="zh-CN" sz="2100">
              <a:solidFill>
                <a:prstClr val="black"/>
              </a:solidFill>
            </a:endParaRPr>
          </a:p>
        </p:txBody>
      </p:sp>
      <p:sp>
        <p:nvSpPr>
          <p:cNvPr id="410632" name="Text Box 8"/>
          <p:cNvSpPr txBox="1">
            <a:spLocks noChangeArrowheads="1"/>
          </p:cNvSpPr>
          <p:nvPr/>
        </p:nvSpPr>
        <p:spPr bwMode="auto">
          <a:xfrm>
            <a:off x="8328538" y="4345068"/>
            <a:ext cx="760181"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rPr>
              <a:t>Sun</a:t>
            </a:r>
            <a:endParaRPr kumimoji="1" lang="en-US" altLang="zh-CN" sz="2100">
              <a:solidFill>
                <a:prstClr val="black"/>
              </a:solidFill>
            </a:endParaRPr>
          </a:p>
        </p:txBody>
      </p:sp>
      <p:sp>
        <p:nvSpPr>
          <p:cNvPr id="410633" name="Text Box 9"/>
          <p:cNvSpPr txBox="1">
            <a:spLocks noChangeArrowheads="1"/>
          </p:cNvSpPr>
          <p:nvPr/>
        </p:nvSpPr>
        <p:spPr bwMode="auto">
          <a:xfrm>
            <a:off x="6190307" y="4345068"/>
            <a:ext cx="447554"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rPr>
              <a:t>Li</a:t>
            </a:r>
            <a:endParaRPr kumimoji="1" lang="en-US" altLang="zh-CN" sz="2100">
              <a:solidFill>
                <a:prstClr val="black"/>
              </a:solidFill>
            </a:endParaRPr>
          </a:p>
        </p:txBody>
      </p:sp>
      <p:sp>
        <p:nvSpPr>
          <p:cNvPr id="410634" name="Text Box 10"/>
          <p:cNvSpPr txBox="1">
            <a:spLocks noChangeArrowheads="1"/>
          </p:cNvSpPr>
          <p:nvPr/>
        </p:nvSpPr>
        <p:spPr bwMode="auto">
          <a:xfrm>
            <a:off x="9901391" y="4345068"/>
            <a:ext cx="681623"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rPr>
              <a:t>Wu</a:t>
            </a:r>
            <a:endParaRPr kumimoji="1" lang="en-US" altLang="zh-CN" sz="2100">
              <a:solidFill>
                <a:prstClr val="black"/>
              </a:solidFill>
            </a:endParaRPr>
          </a:p>
        </p:txBody>
      </p:sp>
      <p:sp>
        <p:nvSpPr>
          <p:cNvPr id="410635" name="Text Box 11"/>
          <p:cNvSpPr txBox="1">
            <a:spLocks noChangeArrowheads="1"/>
          </p:cNvSpPr>
          <p:nvPr/>
        </p:nvSpPr>
        <p:spPr bwMode="auto">
          <a:xfrm>
            <a:off x="4549891" y="4345068"/>
            <a:ext cx="782626"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rPr>
              <a:t>Han</a:t>
            </a:r>
            <a:endParaRPr kumimoji="1" lang="en-US" altLang="zh-CN" sz="2100">
              <a:solidFill>
                <a:prstClr val="black"/>
              </a:solidFill>
            </a:endParaRPr>
          </a:p>
        </p:txBody>
      </p:sp>
      <p:sp>
        <p:nvSpPr>
          <p:cNvPr id="410636" name="Text Box 12"/>
          <p:cNvSpPr txBox="1">
            <a:spLocks noChangeArrowheads="1"/>
          </p:cNvSpPr>
          <p:nvPr/>
        </p:nvSpPr>
        <p:spPr bwMode="auto">
          <a:xfrm>
            <a:off x="10693582" y="4345068"/>
            <a:ext cx="562985"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dirty="0">
                <a:solidFill>
                  <a:srgbClr val="A50021"/>
                </a:solidFill>
              </a:rPr>
              <a:t>Ye</a:t>
            </a:r>
            <a:endParaRPr kumimoji="1" lang="en-US" altLang="zh-CN" sz="2100" dirty="0">
              <a:solidFill>
                <a:prstClr val="black"/>
              </a:solidFill>
            </a:endParaRPr>
          </a:p>
        </p:txBody>
      </p:sp>
      <p:sp>
        <p:nvSpPr>
          <p:cNvPr id="410637" name="Text Box 13"/>
          <p:cNvSpPr txBox="1">
            <a:spLocks noChangeArrowheads="1"/>
          </p:cNvSpPr>
          <p:nvPr/>
        </p:nvSpPr>
        <p:spPr bwMode="auto">
          <a:xfrm>
            <a:off x="3080771" y="4327736"/>
            <a:ext cx="678416" cy="415372"/>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smtClean="0">
                <a:solidFill>
                  <a:srgbClr val="A50021"/>
                </a:solidFill>
              </a:rPr>
              <a:t>Dai</a:t>
            </a:r>
            <a:endParaRPr kumimoji="1" lang="en-US" altLang="zh-CN" sz="2100">
              <a:solidFill>
                <a:prstClr val="black"/>
              </a:solidFill>
            </a:endParaRPr>
          </a:p>
        </p:txBody>
      </p:sp>
      <p:sp>
        <p:nvSpPr>
          <p:cNvPr id="2" name="矩形 1"/>
          <p:cNvSpPr/>
          <p:nvPr/>
        </p:nvSpPr>
        <p:spPr>
          <a:xfrm>
            <a:off x="652519" y="4391108"/>
            <a:ext cx="10154185" cy="369332"/>
          </a:xfrm>
          <a:prstGeom prst="rect">
            <a:avLst/>
          </a:prstGeom>
        </p:spPr>
        <p:txBody>
          <a:bodyPr wrap="square">
            <a:spAutoFit/>
          </a:bodyPr>
          <a:lstStyle/>
          <a:p>
            <a:pPr algn="ctr"/>
            <a:r>
              <a:rPr lang="en-US" altLang="zh-CN" dirty="0" smtClean="0"/>
              <a:t>^                         ^                  ^               </a:t>
            </a:r>
            <a:r>
              <a:rPr lang="zh-CN" altLang="en-US" dirty="0" smtClean="0"/>
              <a:t> </a:t>
            </a:r>
            <a:r>
              <a:rPr lang="en-US" altLang="zh-CN" dirty="0" smtClean="0"/>
              <a:t>^</a:t>
            </a:r>
            <a:r>
              <a:rPr lang="en-US" altLang="zh-CN" dirty="0"/>
              <a:t> </a:t>
            </a:r>
            <a:r>
              <a:rPr lang="en-US" altLang="zh-CN" dirty="0" smtClean="0"/>
              <a:t>                      ^</a:t>
            </a:r>
            <a:endParaRPr lang="zh-CN" altLang="en-US" dirty="0"/>
          </a:p>
        </p:txBody>
      </p:sp>
      <p:sp>
        <p:nvSpPr>
          <p:cNvPr id="18" name="Text Box 14"/>
          <p:cNvSpPr txBox="1">
            <a:spLocks noChangeArrowheads="1"/>
          </p:cNvSpPr>
          <p:nvPr/>
        </p:nvSpPr>
        <p:spPr bwMode="auto">
          <a:xfrm>
            <a:off x="1655805" y="5113638"/>
            <a:ext cx="2646816" cy="46163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lang="zh-CN" altLang="en-US" sz="2400" b="1" dirty="0" smtClean="0">
                <a:solidFill>
                  <a:srgbClr val="404040"/>
                </a:solidFill>
                <a:latin typeface="Calibri" panose="020F0502020204030204" pitchFamily="34" charset="0"/>
              </a:rPr>
              <a:t>建表时做好空标记</a:t>
            </a:r>
            <a:endParaRPr lang="zh-CN" altLang="en-US" sz="2400" b="1" dirty="0">
              <a:solidFill>
                <a:srgbClr val="404040"/>
              </a:solidFill>
              <a:latin typeface="Calibri" panose="020F0502020204030204" pitchFamily="34" charset="0"/>
            </a:endParaRPr>
          </a:p>
        </p:txBody>
      </p:sp>
      <p:sp>
        <p:nvSpPr>
          <p:cNvPr id="19" name="Text Box 14"/>
          <p:cNvSpPr txBox="1">
            <a:spLocks noChangeArrowheads="1"/>
          </p:cNvSpPr>
          <p:nvPr/>
        </p:nvSpPr>
        <p:spPr bwMode="auto">
          <a:xfrm>
            <a:off x="5681722" y="5007610"/>
            <a:ext cx="1723486" cy="46163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lang="zh-CN" altLang="en-US" sz="2400" b="1" dirty="0" smtClean="0">
                <a:solidFill>
                  <a:srgbClr val="404040"/>
                </a:solidFill>
                <a:latin typeface="Calibri" panose="020F0502020204030204" pitchFamily="34" charset="0"/>
              </a:rPr>
              <a:t>如何查找？</a:t>
            </a:r>
            <a:endParaRPr lang="zh-CN" altLang="en-US" sz="2400" b="1" dirty="0">
              <a:solidFill>
                <a:srgbClr val="404040"/>
              </a:solidFill>
              <a:latin typeface="Calibri" panose="020F0502020204030204" pitchFamily="34" charset="0"/>
            </a:endParaRPr>
          </a:p>
        </p:txBody>
      </p:sp>
    </p:spTree>
    <p:extLst>
      <p:ext uri="{BB962C8B-B14F-4D97-AF65-F5344CB8AC3E}">
        <p14:creationId xmlns:p14="http://schemas.microsoft.com/office/powerpoint/2010/main" val="383872365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0627"/>
                                        </p:tgtEl>
                                        <p:attrNameLst>
                                          <p:attrName>style.visibility</p:attrName>
                                        </p:attrNameLst>
                                      </p:cBhvr>
                                      <p:to>
                                        <p:strVal val="visible"/>
                                      </p:to>
                                    </p:set>
                                    <p:animEffect transition="in" filter="dissolve">
                                      <p:cBhvr>
                                        <p:cTn id="7" dur="500"/>
                                        <p:tgtEl>
                                          <p:spTgt spid="410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26"/>
                                        </p:tgtEl>
                                        <p:attrNameLst>
                                          <p:attrName>style.visibility</p:attrName>
                                        </p:attrNameLst>
                                      </p:cBhvr>
                                      <p:to>
                                        <p:strVal val="visible"/>
                                      </p:to>
                                    </p:set>
                                    <p:animEffect transition="in" filter="wipe(left)">
                                      <p:cBhvr>
                                        <p:cTn id="12" dur="500"/>
                                        <p:tgtEl>
                                          <p:spTgt spid="4106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628"/>
                                        </p:tgtEl>
                                        <p:attrNameLst>
                                          <p:attrName>style.visibility</p:attrName>
                                        </p:attrNameLst>
                                      </p:cBhvr>
                                      <p:to>
                                        <p:strVal val="visible"/>
                                      </p:to>
                                    </p:set>
                                    <p:animEffect transition="in" filter="wipe(down)">
                                      <p:cBhvr>
                                        <p:cTn id="17" dur="500"/>
                                        <p:tgtEl>
                                          <p:spTgt spid="4106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410630"/>
                                        </p:tgtEl>
                                        <p:attrNameLst>
                                          <p:attrName>style.visibility</p:attrName>
                                        </p:attrNameLst>
                                      </p:cBhvr>
                                      <p:to>
                                        <p:strVal val="visible"/>
                                      </p:to>
                                    </p:set>
                                    <p:animEffect transition="in" filter="slide(fromTop)">
                                      <p:cBhvr>
                                        <p:cTn id="26" dur="500"/>
                                        <p:tgtEl>
                                          <p:spTgt spid="4106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410631"/>
                                        </p:tgtEl>
                                        <p:attrNameLst>
                                          <p:attrName>style.visibility</p:attrName>
                                        </p:attrNameLst>
                                      </p:cBhvr>
                                      <p:to>
                                        <p:strVal val="visible"/>
                                      </p:to>
                                    </p:set>
                                    <p:animEffect transition="in" filter="slide(fromTop)">
                                      <p:cBhvr>
                                        <p:cTn id="31" dur="500"/>
                                        <p:tgtEl>
                                          <p:spTgt spid="410631"/>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410632"/>
                                        </p:tgtEl>
                                        <p:attrNameLst>
                                          <p:attrName>style.visibility</p:attrName>
                                        </p:attrNameLst>
                                      </p:cBhvr>
                                      <p:to>
                                        <p:strVal val="visible"/>
                                      </p:to>
                                    </p:set>
                                    <p:animEffect transition="in" filter="slide(fromTop)">
                                      <p:cBhvr>
                                        <p:cTn id="36" dur="500"/>
                                        <p:tgtEl>
                                          <p:spTgt spid="41063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410633"/>
                                        </p:tgtEl>
                                        <p:attrNameLst>
                                          <p:attrName>style.visibility</p:attrName>
                                        </p:attrNameLst>
                                      </p:cBhvr>
                                      <p:to>
                                        <p:strVal val="visible"/>
                                      </p:to>
                                    </p:set>
                                    <p:animEffect transition="in" filter="slide(fromTop)">
                                      <p:cBhvr>
                                        <p:cTn id="41" dur="500"/>
                                        <p:tgtEl>
                                          <p:spTgt spid="410633"/>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410634"/>
                                        </p:tgtEl>
                                        <p:attrNameLst>
                                          <p:attrName>style.visibility</p:attrName>
                                        </p:attrNameLst>
                                      </p:cBhvr>
                                      <p:to>
                                        <p:strVal val="visible"/>
                                      </p:to>
                                    </p:set>
                                    <p:animEffect transition="in" filter="slide(fromTop)">
                                      <p:cBhvr>
                                        <p:cTn id="46" dur="500"/>
                                        <p:tgtEl>
                                          <p:spTgt spid="410634"/>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410629"/>
                                        </p:tgtEl>
                                        <p:attrNameLst>
                                          <p:attrName>style.visibility</p:attrName>
                                        </p:attrNameLst>
                                      </p:cBhvr>
                                      <p:to>
                                        <p:strVal val="visible"/>
                                      </p:to>
                                    </p:set>
                                    <p:animEffect transition="in" filter="slide(fromTop)">
                                      <p:cBhvr>
                                        <p:cTn id="51" dur="500"/>
                                        <p:tgtEl>
                                          <p:spTgt spid="41062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410635"/>
                                        </p:tgtEl>
                                        <p:attrNameLst>
                                          <p:attrName>style.visibility</p:attrName>
                                        </p:attrNameLst>
                                      </p:cBhvr>
                                      <p:to>
                                        <p:strVal val="visible"/>
                                      </p:to>
                                    </p:set>
                                    <p:animEffect transition="in" filter="slide(fromTop)">
                                      <p:cBhvr>
                                        <p:cTn id="56" dur="500"/>
                                        <p:tgtEl>
                                          <p:spTgt spid="410635"/>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410636"/>
                                        </p:tgtEl>
                                        <p:attrNameLst>
                                          <p:attrName>style.visibility</p:attrName>
                                        </p:attrNameLst>
                                      </p:cBhvr>
                                      <p:to>
                                        <p:strVal val="visible"/>
                                      </p:to>
                                    </p:set>
                                    <p:animEffect transition="in" filter="slide(fromTop)">
                                      <p:cBhvr>
                                        <p:cTn id="61" dur="500"/>
                                        <p:tgtEl>
                                          <p:spTgt spid="410636"/>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410637"/>
                                        </p:tgtEl>
                                        <p:attrNameLst>
                                          <p:attrName>style.visibility</p:attrName>
                                        </p:attrNameLst>
                                      </p:cBhvr>
                                      <p:to>
                                        <p:strVal val="visible"/>
                                      </p:to>
                                    </p:set>
                                    <p:animEffect transition="in" filter="slide(fromTop)">
                                      <p:cBhvr>
                                        <p:cTn id="66" dur="500"/>
                                        <p:tgtEl>
                                          <p:spTgt spid="41063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10638"/>
                                        </p:tgtEl>
                                        <p:attrNameLst>
                                          <p:attrName>style.visibility</p:attrName>
                                        </p:attrNameLst>
                                      </p:cBhvr>
                                      <p:to>
                                        <p:strVal val="visible"/>
                                      </p:to>
                                    </p:set>
                                    <p:animEffect transition="in" filter="wipe(left)">
                                      <p:cBhvr>
                                        <p:cTn id="83" dur="500"/>
                                        <p:tgtEl>
                                          <p:spTgt spid="410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utoUpdateAnimBg="0"/>
      <p:bldP spid="410627" grpId="0" autoUpdateAnimBg="0"/>
      <p:bldP spid="410628" grpId="0" autoUpdateAnimBg="0"/>
      <p:bldP spid="410638" grpId="0" autoUpdateAnimBg="0"/>
      <p:bldP spid="410629" grpId="0" autoUpdateAnimBg="0"/>
      <p:bldP spid="410630" grpId="0" autoUpdateAnimBg="0"/>
      <p:bldP spid="410631" grpId="0" autoUpdateAnimBg="0"/>
      <p:bldP spid="410632" grpId="0" autoUpdateAnimBg="0"/>
      <p:bldP spid="410633" grpId="0" autoUpdateAnimBg="0"/>
      <p:bldP spid="410634" grpId="0" autoUpdateAnimBg="0"/>
      <p:bldP spid="410635" grpId="0" autoUpdateAnimBg="0"/>
      <p:bldP spid="410636" grpId="0" autoUpdateAnimBg="0"/>
      <p:bldP spid="410637" grpId="0" autoUpdateAnimBg="0"/>
      <p:bldP spid="2"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a:bodyPr>
          <a:lstStyle/>
          <a:p>
            <a:r>
              <a:rPr lang="zh-CN" altLang="zh-CN" sz="2900" dirty="0" smtClean="0"/>
              <a:t>由于</a:t>
            </a:r>
            <a:r>
              <a:rPr lang="zh-CN" altLang="zh-CN" sz="2900" dirty="0"/>
              <a:t>关键字的任意性，产生“</a:t>
            </a:r>
            <a:r>
              <a:rPr lang="zh-CN" altLang="zh-CN" sz="2900" dirty="0">
                <a:solidFill>
                  <a:srgbClr val="FF0000"/>
                </a:solidFill>
              </a:rPr>
              <a:t>冲突</a:t>
            </a:r>
            <a:r>
              <a:rPr lang="zh-CN" altLang="zh-CN" sz="2900" dirty="0"/>
              <a:t>” </a:t>
            </a:r>
            <a:r>
              <a:rPr lang="zh-CN" altLang="en-US" sz="2900" dirty="0"/>
              <a:t>，即</a:t>
            </a:r>
            <a:r>
              <a:rPr lang="en-US" altLang="zh-CN" sz="2900" dirty="0"/>
              <a:t>key1 </a:t>
            </a:r>
            <a:r>
              <a:rPr lang="en-US" altLang="zh-CN" sz="2900" dirty="0">
                <a:sym typeface="Symbol" pitchFamily="18" charset="2"/>
              </a:rPr>
              <a:t></a:t>
            </a:r>
            <a:r>
              <a:rPr lang="en-US" altLang="zh-CN" sz="2900" dirty="0"/>
              <a:t> key2</a:t>
            </a:r>
            <a:r>
              <a:rPr lang="zh-CN" altLang="en-US" sz="2900" dirty="0"/>
              <a:t>，而 </a:t>
            </a:r>
            <a:r>
              <a:rPr lang="en-US" altLang="zh-CN" sz="2900" dirty="0"/>
              <a:t>H(key1) = H(key2)</a:t>
            </a:r>
            <a:r>
              <a:rPr lang="zh-CN" altLang="en-US" sz="2900" dirty="0"/>
              <a:t>，此时</a:t>
            </a:r>
            <a:r>
              <a:rPr lang="en-US" altLang="zh-CN" sz="2900" dirty="0"/>
              <a:t>key1</a:t>
            </a:r>
            <a:r>
              <a:rPr lang="zh-CN" altLang="zh-CN" sz="2900" dirty="0"/>
              <a:t>和</a:t>
            </a:r>
            <a:r>
              <a:rPr lang="en-US" altLang="zh-CN" sz="2900" dirty="0"/>
              <a:t>key2</a:t>
            </a:r>
            <a:r>
              <a:rPr lang="zh-CN" altLang="zh-CN" sz="2900" dirty="0"/>
              <a:t>称为</a:t>
            </a:r>
            <a:r>
              <a:rPr lang="zh-CN" altLang="zh-CN" sz="2900" dirty="0">
                <a:solidFill>
                  <a:srgbClr val="FF0000"/>
                </a:solidFill>
              </a:rPr>
              <a:t>同义词</a:t>
            </a:r>
            <a:r>
              <a:rPr lang="zh-CN" altLang="en-US" sz="2900" dirty="0"/>
              <a:t>。</a:t>
            </a:r>
            <a:endParaRPr lang="en-US" altLang="zh-CN" sz="2900" dirty="0"/>
          </a:p>
          <a:p>
            <a:r>
              <a:rPr lang="zh-CN" altLang="en-US" sz="2900" dirty="0"/>
              <a:t>能否</a:t>
            </a:r>
            <a:r>
              <a:rPr lang="zh-CN" altLang="en-US" sz="2900" dirty="0" smtClean="0"/>
              <a:t>找到不冲突的</a:t>
            </a:r>
            <a:r>
              <a:rPr lang="zh-CN" altLang="en-US" sz="2900" dirty="0"/>
              <a:t>哈希函数？</a:t>
            </a:r>
          </a:p>
        </p:txBody>
      </p:sp>
      <p:sp>
        <p:nvSpPr>
          <p:cNvPr id="2" name="标题 1"/>
          <p:cNvSpPr>
            <a:spLocks noGrp="1"/>
          </p:cNvSpPr>
          <p:nvPr>
            <p:ph type="title"/>
          </p:nvPr>
        </p:nvSpPr>
        <p:spPr/>
        <p:txBody>
          <a:bodyPr>
            <a:normAutofit fontScale="90000"/>
          </a:bodyPr>
          <a:lstStyle/>
          <a:p>
            <a:r>
              <a:rPr lang="zh-CN" altLang="en-US" smtClean="0"/>
              <a:t>结论</a:t>
            </a:r>
            <a:endParaRPr lang="zh-CN" altLang="en-US"/>
          </a:p>
        </p:txBody>
      </p:sp>
    </p:spTree>
    <p:extLst>
      <p:ext uri="{BB962C8B-B14F-4D97-AF65-F5344CB8AC3E}">
        <p14:creationId xmlns:p14="http://schemas.microsoft.com/office/powerpoint/2010/main" val="143237909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5.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5.0"/>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db2004108l">
  <a:themeElements>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cdb2004108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08l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cdb2004108l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cdb2004108l">
  <a:themeElements>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cdb2004108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08l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cdb2004108l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5913</Words>
  <Application>Microsoft Office PowerPoint</Application>
  <PresentationFormat>自定义</PresentationFormat>
  <Paragraphs>973</Paragraphs>
  <Slides>75</Slides>
  <Notes>5</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75</vt:i4>
      </vt:variant>
    </vt:vector>
  </HeadingPairs>
  <TitlesOfParts>
    <vt:vector size="80" baseType="lpstr">
      <vt:lpstr>Office Theme</vt:lpstr>
      <vt:lpstr>cdb2004108l</vt:lpstr>
      <vt:lpstr>1_Office Theme</vt:lpstr>
      <vt:lpstr>1_cdb2004108l</vt:lpstr>
      <vt:lpstr>Image</vt:lpstr>
      <vt:lpstr>PowerPoint 演示文稿</vt:lpstr>
      <vt:lpstr>基于关键字比较的查找</vt:lpstr>
      <vt:lpstr>基于函数映射的查找</vt:lpstr>
      <vt:lpstr>不同查找表下的查找算法</vt:lpstr>
      <vt:lpstr>哈希查找</vt:lpstr>
      <vt:lpstr>举例1</vt:lpstr>
      <vt:lpstr>相关概念</vt:lpstr>
      <vt:lpstr>举例2</vt:lpstr>
      <vt:lpstr>结论</vt:lpstr>
      <vt:lpstr>（近似）完美散列函数</vt:lpstr>
      <vt:lpstr>结论</vt:lpstr>
      <vt:lpstr>结论</vt:lpstr>
      <vt:lpstr>哈希查找要解决的两个主要问题</vt:lpstr>
      <vt:lpstr>哈希函数的设计</vt:lpstr>
      <vt:lpstr>设计哈希函数考虑因素</vt:lpstr>
      <vt:lpstr>哈希函数构造方法</vt:lpstr>
      <vt:lpstr>除留余数法</vt:lpstr>
      <vt:lpstr>直接定址法</vt:lpstr>
      <vt:lpstr>数字分析法</vt:lpstr>
      <vt:lpstr>平方取中法</vt:lpstr>
      <vt:lpstr>折叠法</vt:lpstr>
      <vt:lpstr>多项式法</vt:lpstr>
      <vt:lpstr>PowerPoint 演示文稿</vt:lpstr>
      <vt:lpstr>PowerPoint 演示文稿</vt:lpstr>
      <vt:lpstr>BKDRHash函数</vt:lpstr>
      <vt:lpstr>PowerPoint 演示文稿</vt:lpstr>
      <vt:lpstr>PowerPoint 演示文稿</vt:lpstr>
      <vt:lpstr>求哈希函数的两个阶段 </vt:lpstr>
      <vt:lpstr>解决冲突的方法</vt:lpstr>
      <vt:lpstr>解决冲突的方法</vt:lpstr>
      <vt:lpstr>开放定址法</vt:lpstr>
      <vt:lpstr>开放定址法</vt:lpstr>
      <vt:lpstr>闭散列表类定义 </vt:lpstr>
      <vt:lpstr>1）线性探测法</vt:lpstr>
      <vt:lpstr>1）线性探测法</vt:lpstr>
      <vt:lpstr>插入算法</vt:lpstr>
      <vt:lpstr>查找算法</vt:lpstr>
      <vt:lpstr>2）二次探测法</vt:lpstr>
      <vt:lpstr>2）二次探测法</vt:lpstr>
      <vt:lpstr>3）双哈希函数探测法</vt:lpstr>
      <vt:lpstr>1）线性探测</vt:lpstr>
      <vt:lpstr>2)二次探测</vt:lpstr>
      <vt:lpstr>3)双哈希函数</vt:lpstr>
      <vt:lpstr>链表法解决冲突</vt:lpstr>
      <vt:lpstr>处理冲突的方法-链表法</vt:lpstr>
      <vt:lpstr>开散列表的类定义 </vt:lpstr>
      <vt:lpstr>查找算法</vt:lpstr>
      <vt:lpstr>插入算法</vt:lpstr>
      <vt:lpstr>哈希表查找性能的分析</vt:lpstr>
      <vt:lpstr>哈希表查找性能的分析</vt:lpstr>
      <vt:lpstr>哈希表查找性能的分析</vt:lpstr>
      <vt:lpstr>哈希表查找性能的分析</vt:lpstr>
      <vt:lpstr>闭散列表与开散列表比较</vt:lpstr>
      <vt:lpstr>PowerPoint 演示文稿</vt:lpstr>
      <vt:lpstr>PowerPoint 演示文稿</vt:lpstr>
      <vt:lpstr>PowerPoint 演示文稿</vt:lpstr>
      <vt:lpstr>PowerPoint 演示文稿</vt:lpstr>
      <vt:lpstr>PowerPoint 演示文稿</vt:lpstr>
      <vt:lpstr>PowerPoint 演示文稿</vt:lpstr>
      <vt:lpstr>C++中的哈希表</vt:lpstr>
      <vt:lpstr>PowerPoint 演示文稿</vt:lpstr>
      <vt:lpstr>PowerPoint 演示文稿</vt:lpstr>
      <vt:lpstr>PowerPoint 演示文稿</vt:lpstr>
      <vt:lpstr>Python 中的散列表</vt:lpstr>
      <vt:lpstr>Python 的散列</vt:lpstr>
      <vt:lpstr>python字典查找的算法</vt:lpstr>
      <vt:lpstr>查找算法的比较</vt:lpstr>
      <vt:lpstr>PowerPoint 演示文稿</vt:lpstr>
      <vt:lpstr>不同结构查找表下算法性能比较</vt:lpstr>
      <vt:lpstr>PowerPoint 演示文稿</vt:lpstr>
      <vt:lpstr>红黑树Red–black tree</vt:lpstr>
      <vt:lpstr>红黑树RB-tree</vt:lpstr>
      <vt:lpstr>PowerPoint 演示文稿</vt:lpstr>
      <vt:lpstr>Python 的散列</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zhangyhdell</cp:lastModifiedBy>
  <cp:revision>335</cp:revision>
  <dcterms:created xsi:type="dcterms:W3CDTF">2016-09-14T00:58:00Z</dcterms:created>
  <dcterms:modified xsi:type="dcterms:W3CDTF">2022-11-02T15:07:13Z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