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66" r:id="rId3"/>
    <p:sldId id="270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315" r:id="rId30"/>
    <p:sldId id="316" r:id="rId31"/>
    <p:sldId id="317" r:id="rId32"/>
    <p:sldId id="318" r:id="rId33"/>
    <p:sldId id="319" r:id="rId34"/>
    <p:sldId id="306" r:id="rId35"/>
    <p:sldId id="308" r:id="rId36"/>
    <p:sldId id="309" r:id="rId37"/>
    <p:sldId id="310" r:id="rId38"/>
    <p:sldId id="311" r:id="rId39"/>
    <p:sldId id="313" r:id="rId40"/>
    <p:sldId id="31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5C307D"/>
    <a:srgbClr val="285A32"/>
    <a:srgbClr val="B42D2D"/>
    <a:srgbClr val="404040"/>
    <a:srgbClr val="507D7D"/>
    <a:srgbClr val="9696AA"/>
    <a:srgbClr val="6E6EAA"/>
    <a:srgbClr val="37B4C3"/>
    <a:srgbClr val="5A3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62" d="100"/>
          <a:sy n="62" d="100"/>
        </p:scale>
        <p:origin x="-91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0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4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320F4303-B9D8-401E-96AA-A42F78AAFACC}" type="slidenum"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pPr>
                <a:buFontTx/>
                <a:buNone/>
              </a:pPr>
              <a:t>30</a:t>
            </a:fld>
            <a:endParaRPr lang="en-US" altLang="zh-CN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1079505" y="888930"/>
            <a:ext cx="10632597" cy="46039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412262" y="254953"/>
            <a:ext cx="932609" cy="720797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892" y="1147948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7" y="188340"/>
            <a:ext cx="10234805" cy="648377"/>
          </a:xfr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2278" y="6582765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59032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7"/>
          <p:cNvSpPr/>
          <p:nvPr userDrawn="1"/>
        </p:nvSpPr>
        <p:spPr>
          <a:xfrm>
            <a:off x="11656143" y="1471253"/>
            <a:ext cx="360000" cy="360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9"/>
          <p:cNvSpPr txBox="1"/>
          <p:nvPr userDrawn="1"/>
        </p:nvSpPr>
        <p:spPr>
          <a:xfrm>
            <a:off x="11697644" y="1600201"/>
            <a:ext cx="276999" cy="3456709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从概念到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 </a:t>
            </a:r>
            <a:endParaRPr lang="zh-CN" altLang="en-US" sz="18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4.png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4.png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4.png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image" Target="../media/image4.png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image" Target="../media/image4.png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../media/image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image" Target="../media/image4.png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image" Target="../media/image4.png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10" Type="http://schemas.openxmlformats.org/officeDocument/2006/relationships/tags" Target="../tags/tag137.xml"/><Relationship Id="rId19" Type="http://schemas.openxmlformats.org/officeDocument/2006/relationships/image" Target="../media/image4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5" Type="http://schemas.openxmlformats.org/officeDocument/2006/relationships/image" Target="../media/image4.png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image" Target="../media/image4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62.xml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4.png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排序概述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所有排序算法在排序过程中的基本操作都是比较和移动。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排序码是排序的依据，排序码通常是关键码。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8-2-1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直接插入排序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24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74271" y="141868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19387" y="135337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74271" y="30044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19387" y="293916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直接插入排序的时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74271" y="379778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19387" y="373247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直接插入排序的稳定性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40"/>
          <p:cNvGrpSpPr/>
          <p:nvPr/>
        </p:nvGrpSpPr>
        <p:grpSpPr>
          <a:xfrm>
            <a:off x="1974271" y="221158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19387" y="2146271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94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29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42923" y="5369560"/>
            <a:ext cx="10439402" cy="609398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插入第 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）个记录时，前面的 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个记录已经排好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10"/>
          <p:cNvGrpSpPr/>
          <p:nvPr/>
        </p:nvGrpSpPr>
        <p:grpSpPr bwMode="auto">
          <a:xfrm>
            <a:off x="3927471" y="2155032"/>
            <a:ext cx="2295525" cy="452437"/>
            <a:chOff x="1831" y="2380"/>
            <a:chExt cx="1446" cy="285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4"/>
          <p:cNvGrpSpPr/>
          <p:nvPr/>
        </p:nvGrpSpPr>
        <p:grpSpPr bwMode="auto">
          <a:xfrm>
            <a:off x="2336161" y="3046889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/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40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66286" y="2502537"/>
            <a:ext cx="3568900" cy="469940"/>
            <a:chOff x="2066286" y="2502537"/>
            <a:chExt cx="3568900" cy="46994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2524602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764786" y="2540477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2540477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580761" y="250253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21" name="Group 7"/>
          <p:cNvGrpSpPr/>
          <p:nvPr/>
        </p:nvGrpSpPr>
        <p:grpSpPr bwMode="auto">
          <a:xfrm>
            <a:off x="6169973" y="3062764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2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87411" y="2540477"/>
            <a:ext cx="3514925" cy="432000"/>
            <a:chOff x="5987411" y="2540477"/>
            <a:chExt cx="3514925" cy="43200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kern="0" spc="-7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768586" y="255317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34536" y="4352449"/>
            <a:ext cx="4319787" cy="493278"/>
            <a:chOff x="2034536" y="4352449"/>
            <a:chExt cx="4319787" cy="493278"/>
          </a:xfrm>
        </p:grpSpPr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34536" y="4396264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" name="Oval 25"/>
            <p:cNvSpPr>
              <a:spLocks noChangeArrowheads="1"/>
            </p:cNvSpPr>
            <p:nvPr/>
          </p:nvSpPr>
          <p:spPr bwMode="auto">
            <a:xfrm>
              <a:off x="2733036" y="4412139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5171436" y="4412139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Oval 27"/>
            <p:cNvSpPr>
              <a:spLocks noChangeArrowheads="1"/>
            </p:cNvSpPr>
            <p:nvPr/>
          </p:nvSpPr>
          <p:spPr bwMode="auto">
            <a:xfrm>
              <a:off x="5922323" y="4413727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3763323" y="4352449"/>
              <a:ext cx="927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8923" y="4352449"/>
            <a:ext cx="2811663" cy="491690"/>
            <a:chOff x="6658923" y="4352449"/>
            <a:chExt cx="2811663" cy="491690"/>
          </a:xfrm>
        </p:grpSpPr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903858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6658923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spc="-7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spc="-7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7728898" y="4352449"/>
              <a:ext cx="927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8991" y="845232"/>
            <a:ext cx="10918169" cy="1118255"/>
            <a:chOff x="648991" y="845232"/>
            <a:chExt cx="10918169" cy="1118255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直接插入排序的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基本思想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将待排序序列中的每一个记录插入到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已排好序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的序列中，直到全部记录都排好序。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15" name="Picture 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770" y="1489142"/>
            <a:ext cx="1657350" cy="1571625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673401" y="647376"/>
            <a:ext cx="533400" cy="90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863879" y="827376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68640" y="1187376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63916" y="899376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78162" y="11153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5673401" y="166845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7863879" y="1848456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6768640" y="2208456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8963916" y="1920456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4578162" y="21364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AutoShape 9"/>
          <p:cNvSpPr>
            <a:spLocks noChangeArrowheads="1"/>
          </p:cNvSpPr>
          <p:nvPr/>
        </p:nvSpPr>
        <p:spPr bwMode="auto">
          <a:xfrm>
            <a:off x="6768640" y="267705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AutoShape 9"/>
          <p:cNvSpPr>
            <a:spLocks noChangeArrowheads="1"/>
          </p:cNvSpPr>
          <p:nvPr/>
        </p:nvSpPr>
        <p:spPr bwMode="auto">
          <a:xfrm>
            <a:off x="7863879" y="2857056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AutoShape 9"/>
          <p:cNvSpPr>
            <a:spLocks noChangeArrowheads="1"/>
          </p:cNvSpPr>
          <p:nvPr/>
        </p:nvSpPr>
        <p:spPr bwMode="auto">
          <a:xfrm>
            <a:off x="4578162" y="321705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AutoShape 9"/>
          <p:cNvSpPr>
            <a:spLocks noChangeArrowheads="1"/>
          </p:cNvSpPr>
          <p:nvPr/>
        </p:nvSpPr>
        <p:spPr bwMode="auto">
          <a:xfrm>
            <a:off x="8963916" y="2929056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AutoShape 9"/>
          <p:cNvSpPr>
            <a:spLocks noChangeArrowheads="1"/>
          </p:cNvSpPr>
          <p:nvPr/>
        </p:nvSpPr>
        <p:spPr bwMode="auto">
          <a:xfrm>
            <a:off x="5673401" y="31450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AutoShape 9"/>
          <p:cNvSpPr>
            <a:spLocks noChangeArrowheads="1"/>
          </p:cNvSpPr>
          <p:nvPr/>
        </p:nvSpPr>
        <p:spPr bwMode="auto">
          <a:xfrm>
            <a:off x="7863879" y="3782592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AutoShape 9"/>
          <p:cNvSpPr>
            <a:spLocks noChangeArrowheads="1"/>
          </p:cNvSpPr>
          <p:nvPr/>
        </p:nvSpPr>
        <p:spPr bwMode="auto">
          <a:xfrm>
            <a:off x="6768640" y="396259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AutoShape 9"/>
          <p:cNvSpPr>
            <a:spLocks noChangeArrowheads="1"/>
          </p:cNvSpPr>
          <p:nvPr/>
        </p:nvSpPr>
        <p:spPr bwMode="auto">
          <a:xfrm>
            <a:off x="4578162" y="432259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8963916" y="4034592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5673401" y="425059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AutoShape 9"/>
          <p:cNvSpPr>
            <a:spLocks noChangeArrowheads="1"/>
          </p:cNvSpPr>
          <p:nvPr/>
        </p:nvSpPr>
        <p:spPr bwMode="auto">
          <a:xfrm>
            <a:off x="8963916" y="4879872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AutoShape 9"/>
          <p:cNvSpPr>
            <a:spLocks noChangeArrowheads="1"/>
          </p:cNvSpPr>
          <p:nvPr/>
        </p:nvSpPr>
        <p:spPr bwMode="auto">
          <a:xfrm>
            <a:off x="7863879" y="50598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AutoShape 9"/>
          <p:cNvSpPr>
            <a:spLocks noChangeArrowheads="1"/>
          </p:cNvSpPr>
          <p:nvPr/>
        </p:nvSpPr>
        <p:spPr bwMode="auto">
          <a:xfrm>
            <a:off x="4578162" y="541987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AutoShape 9"/>
          <p:cNvSpPr>
            <a:spLocks noChangeArrowheads="1"/>
          </p:cNvSpPr>
          <p:nvPr/>
        </p:nvSpPr>
        <p:spPr bwMode="auto">
          <a:xfrm>
            <a:off x="6768640" y="513187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AutoShape 9"/>
          <p:cNvSpPr>
            <a:spLocks noChangeArrowheads="1"/>
          </p:cNvSpPr>
          <p:nvPr/>
        </p:nvSpPr>
        <p:spPr bwMode="auto">
          <a:xfrm>
            <a:off x="5673401" y="534787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234440" y="21206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234440" y="31434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34440" y="416625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234440" y="518903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34" name="矩形 33"/>
          <p:cNvSpPr/>
          <p:nvPr/>
        </p:nvSpPr>
        <p:spPr>
          <a:xfrm>
            <a:off x="8479128" y="450421"/>
            <a:ext cx="3202704" cy="36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1800" dirty="0">
                <a:solidFill>
                  <a:srgbClr val="FF0000"/>
                </a:solidFill>
              </a:rPr>
              <a:t>https://visualgo.net/en/sorting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7" grpId="0"/>
      <p:bldP spid="141" grpId="0"/>
      <p:bldP spid="142" grpId="0"/>
      <p:bldP spid="143" grpId="0"/>
      <p:bldP spid="1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8167" y="3114040"/>
            <a:ext cx="10439402" cy="560923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直接插入排序在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插入第 </a:t>
            </a:r>
            <a:r>
              <a:rPr kumimoji="1"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个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记录时，前面的 </a:t>
            </a:r>
            <a:r>
              <a:rPr kumimoji="1"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个记录已经排好</a:t>
            </a:r>
            <a:r>
              <a:rPr kumimoji="1"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 </a:t>
            </a:r>
            <a:endParaRPr kumimoji="1"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10"/>
          <p:cNvGrpSpPr/>
          <p:nvPr/>
        </p:nvGrpSpPr>
        <p:grpSpPr bwMode="auto">
          <a:xfrm>
            <a:off x="4092470" y="977943"/>
            <a:ext cx="2295525" cy="452437"/>
            <a:chOff x="1831" y="2380"/>
            <a:chExt cx="1446" cy="285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4"/>
          <p:cNvGrpSpPr/>
          <p:nvPr/>
        </p:nvGrpSpPr>
        <p:grpSpPr bwMode="auto">
          <a:xfrm>
            <a:off x="2501160" y="1869800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/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27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31285" y="1325448"/>
            <a:ext cx="3568900" cy="469940"/>
            <a:chOff x="2066286" y="2502537"/>
            <a:chExt cx="3568900" cy="46994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2524602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764786" y="2540477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2540477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580761" y="250253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21" name="Group 7"/>
          <p:cNvGrpSpPr/>
          <p:nvPr/>
        </p:nvGrpSpPr>
        <p:grpSpPr bwMode="auto">
          <a:xfrm>
            <a:off x="6334972" y="1885675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70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无序序列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52410" y="1363388"/>
            <a:ext cx="3514925" cy="432000"/>
            <a:chOff x="5987411" y="2540477"/>
            <a:chExt cx="3514925" cy="43200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kern="0" spc="-7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768586" y="255317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275403" y="4091616"/>
            <a:ext cx="4914356" cy="900000"/>
            <a:chOff x="3482923" y="616488"/>
            <a:chExt cx="4914356" cy="900000"/>
          </a:xfrm>
          <a:solidFill>
            <a:srgbClr val="B4B4C8"/>
          </a:solidFill>
        </p:grpSpPr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4578162" y="616488"/>
              <a:ext cx="533400" cy="900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6768640" y="796488"/>
              <a:ext cx="533400" cy="720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5673401" y="1156488"/>
              <a:ext cx="533400" cy="360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7863879" y="868488"/>
              <a:ext cx="533400" cy="648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3482923" y="1084488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3028" y="5387917"/>
            <a:ext cx="8316634" cy="652486"/>
            <a:chOff x="643028" y="5387917"/>
            <a:chExt cx="8316634" cy="652486"/>
          </a:xfrm>
        </p:grpSpPr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7696200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892" y="4529951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6" grpId="0" animBg="1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3028" y="5387917"/>
            <a:ext cx="8316634" cy="652486"/>
            <a:chOff x="643028" y="5387917"/>
            <a:chExt cx="8316634" cy="652486"/>
          </a:xfrm>
        </p:grpSpPr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7696200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5673401" y="647376"/>
            <a:ext cx="533400" cy="90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7863879" y="827376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6768640" y="1187376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8959118" y="899376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4578162" y="11153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578162" y="111271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3444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1357124" y="3711577"/>
            <a:ext cx="6975475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    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0241" y="1907333"/>
            <a:ext cx="11199489" cy="999694"/>
            <a:chOff x="510241" y="1907333"/>
            <a:chExt cx="11199489" cy="999694"/>
          </a:xfrm>
        </p:grpSpPr>
        <p:sp>
          <p:nvSpPr>
            <p:cNvPr id="89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90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将</a:t>
              </a:r>
              <a:r>
                <a:rPr kumimoji="1"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1"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记录看成是初始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有序序列，</a:t>
              </a:r>
              <a:endPara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然后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记录起依次插入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到有序序列中，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直至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将第 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记录插入。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91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92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575744" y="3082276"/>
            <a:ext cx="3327744" cy="523220"/>
            <a:chOff x="510241" y="1907333"/>
            <a:chExt cx="3327744" cy="523220"/>
          </a:xfrm>
        </p:grpSpPr>
        <p:grpSp>
          <p:nvGrpSpPr>
            <p:cNvPr id="107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1379984" y="4498767"/>
            <a:ext cx="697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插入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</a:t>
            </a:r>
            <a:r>
              <a:rPr kumimoji="1"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     //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趟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直接插入排序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7" grpId="0" animBg="1"/>
      <p:bldP spid="84" grpId="0"/>
      <p:bldP spid="90" grpId="0" animBg="1"/>
      <p:bldP spid="90" grpId="1" animBg="1"/>
      <p:bldP spid="122" grpId="0"/>
      <p:bldP spid="12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8167" y="3114040"/>
            <a:ext cx="10439402" cy="609398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直接插入排序在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插入第 </a:t>
            </a:r>
            <a:r>
              <a:rPr kumimoji="1" lang="en-US" altLang="zh-CN" sz="2800" i="1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个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时，前面的 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个记录已经排好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10"/>
          <p:cNvGrpSpPr/>
          <p:nvPr/>
        </p:nvGrpSpPr>
        <p:grpSpPr bwMode="auto">
          <a:xfrm>
            <a:off x="4092470" y="977943"/>
            <a:ext cx="2295525" cy="452437"/>
            <a:chOff x="1831" y="2380"/>
            <a:chExt cx="1446" cy="285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4"/>
          <p:cNvGrpSpPr/>
          <p:nvPr/>
        </p:nvGrpSpPr>
        <p:grpSpPr bwMode="auto">
          <a:xfrm>
            <a:off x="2501160" y="1869800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/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27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31285" y="1325448"/>
            <a:ext cx="3568900" cy="469940"/>
            <a:chOff x="2066286" y="2502537"/>
            <a:chExt cx="3568900" cy="46994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2524602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764786" y="2540477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2540477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580761" y="250253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21" name="Group 7"/>
          <p:cNvGrpSpPr/>
          <p:nvPr/>
        </p:nvGrpSpPr>
        <p:grpSpPr bwMode="auto">
          <a:xfrm>
            <a:off x="6334972" y="1885675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70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无序序列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52410" y="1363388"/>
            <a:ext cx="3514925" cy="432000"/>
            <a:chOff x="5987411" y="2540477"/>
            <a:chExt cx="3514925" cy="43200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kern="0" spc="-7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768586" y="255317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3028" y="5387917"/>
            <a:ext cx="9415372" cy="652486"/>
            <a:chOff x="643028" y="5387917"/>
            <a:chExt cx="9415372" cy="652486"/>
          </a:xfrm>
        </p:grpSpPr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879493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如何将第 </a:t>
              </a:r>
              <a:r>
                <a:rPr kumimoji="1"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个记录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插入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到有序序列中的合适位置？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0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1106238" y="44693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373433" y="3960309"/>
            <a:ext cx="4916397" cy="900000"/>
            <a:chOff x="4372807" y="3968457"/>
            <a:chExt cx="4916397" cy="900000"/>
          </a:xfrm>
        </p:grpSpPr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660054" y="4133217"/>
              <a:ext cx="533400" cy="720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AutoShape 9"/>
            <p:cNvSpPr>
              <a:spLocks noChangeArrowheads="1"/>
            </p:cNvSpPr>
            <p:nvPr/>
          </p:nvSpPr>
          <p:spPr bwMode="auto">
            <a:xfrm>
              <a:off x="6564305" y="4493217"/>
              <a:ext cx="533400" cy="360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AutoShape 9"/>
            <p:cNvSpPr>
              <a:spLocks noChangeArrowheads="1"/>
            </p:cNvSpPr>
            <p:nvPr/>
          </p:nvSpPr>
          <p:spPr bwMode="auto">
            <a:xfrm>
              <a:off x="8755804" y="4205217"/>
              <a:ext cx="533400" cy="648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5453316" y="3968457"/>
              <a:ext cx="533400" cy="900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4372807" y="4436457"/>
              <a:ext cx="533400" cy="432000"/>
            </a:xfrm>
            <a:prstGeom prst="can">
              <a:avLst>
                <a:gd name="adj" fmla="val 17322"/>
              </a:avLst>
            </a:prstGeom>
            <a:solidFill>
              <a:srgbClr val="B4B4C8"/>
            </a:solidFill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0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6" grpId="0" animBg="1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578162" y="647376"/>
            <a:ext cx="4914356" cy="900000"/>
            <a:chOff x="3482923" y="616488"/>
            <a:chExt cx="4914356" cy="900000"/>
          </a:xfrm>
          <a:solidFill>
            <a:srgbClr val="B4B4C8"/>
          </a:solidFill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4578162" y="616488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auto">
            <a:xfrm>
              <a:off x="6768640" y="796488"/>
              <a:ext cx="533400" cy="720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5673401" y="1156488"/>
              <a:ext cx="533400" cy="360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7863879" y="868488"/>
              <a:ext cx="533400" cy="648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3482923" y="1084488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4578162" y="111302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578162" y="1744656"/>
            <a:ext cx="4914356" cy="900000"/>
            <a:chOff x="4578162" y="1668456"/>
            <a:chExt cx="4914356" cy="900000"/>
          </a:xfrm>
          <a:solidFill>
            <a:srgbClr val="B4B4C8"/>
          </a:solidFill>
        </p:grpSpPr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5673401" y="1668456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7863879" y="1848456"/>
              <a:ext cx="533400" cy="720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6768640" y="2208456"/>
              <a:ext cx="533400" cy="360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8959118" y="1920456"/>
              <a:ext cx="533400" cy="648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AutoShape 9"/>
            <p:cNvSpPr>
              <a:spLocks noChangeArrowheads="1"/>
            </p:cNvSpPr>
            <p:nvPr/>
          </p:nvSpPr>
          <p:spPr bwMode="auto">
            <a:xfrm>
              <a:off x="4578162" y="2136456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6768640" y="342381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6012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0120" y="21968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60120" y="38902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020100" y="2689015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91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12746" y="4562669"/>
            <a:ext cx="6595774" cy="572464"/>
            <a:chOff x="643028" y="5448877"/>
            <a:chExt cx="6595774" cy="572464"/>
          </a:xfrm>
        </p:grpSpPr>
        <p:sp>
          <p:nvSpPr>
            <p:cNvPr id="94" name="Text Box 6"/>
            <p:cNvSpPr txBox="1">
              <a:spLocks noChangeArrowheads="1"/>
            </p:cNvSpPr>
            <p:nvPr/>
          </p:nvSpPr>
          <p:spPr bwMode="auto">
            <a:xfrm>
              <a:off x="1172022" y="5448877"/>
              <a:ext cx="6066780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查找下标初始化为多少？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5934561" y="2689062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101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105867" y="612172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05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904095" y="1219200"/>
            <a:ext cx="1706880" cy="1314450"/>
            <a:chOff x="15597" y="1920"/>
            <a:chExt cx="2688" cy="2070"/>
          </a:xfrm>
        </p:grpSpPr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15597" y="1920"/>
              <a:ext cx="2689" cy="1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暂存单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</a:t>
              </a:r>
              <a:endPara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/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temp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117"/>
            <p:cNvSpPr>
              <a:spLocks noChangeArrowheads="1"/>
            </p:cNvSpPr>
            <p:nvPr/>
          </p:nvSpPr>
          <p:spPr bwMode="auto">
            <a:xfrm>
              <a:off x="16077" y="3264"/>
              <a:ext cx="1417" cy="727"/>
            </a:xfrm>
            <a:prstGeom prst="rect">
              <a:avLst/>
            </a:prstGeom>
            <a:noFill/>
            <a:ln w="19050">
              <a:solidFill>
                <a:srgbClr val="B42D2D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4541559" y="3963816"/>
            <a:ext cx="533400" cy="360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5673401" y="3891816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9080" y="3948126"/>
            <a:ext cx="3596640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temp = data[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];  j =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+mn-ea"/>
              </a:rPr>
              <a:t>-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1; 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894320" y="5805417"/>
            <a:ext cx="3602509" cy="46166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data[j + 1] = temp;</a:t>
            </a:r>
            <a:endParaRPr lang="en-US" altLang="zh-CN" sz="2400" dirty="0">
              <a:solidFill>
                <a:srgbClr val="5A327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836266" y="3244575"/>
            <a:ext cx="3327744" cy="523220"/>
            <a:chOff x="510241" y="1907333"/>
            <a:chExt cx="3327744" cy="523220"/>
          </a:xfrm>
        </p:grpSpPr>
        <p:grpSp>
          <p:nvGrpSpPr>
            <p:cNvPr id="60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2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算法描述：</a:t>
              </a:r>
              <a:endParaRPr kumimoji="1"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7879080" y="4361008"/>
            <a:ext cx="3626473" cy="156966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(temp &lt; data[j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]) </a:t>
            </a:r>
            <a:endParaRPr lang="en-US" altLang="zh-CN" sz="2400" dirty="0" smtClean="0">
              <a:solidFill>
                <a:srgbClr val="285A3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data[j+1] = data[j];  j</a:t>
            </a:r>
            <a:r>
              <a:rPr lang="en-US" altLang="zh-CN" sz="2400" dirty="0" smtClean="0">
                <a:solidFill>
                  <a:srgbClr val="285A32"/>
                </a:solidFill>
                <a:latin typeface="+mn-ea"/>
              </a:rPr>
              <a:t>--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612746" y="5183792"/>
            <a:ext cx="5483254" cy="572464"/>
            <a:chOff x="643028" y="5448877"/>
            <a:chExt cx="5483254" cy="572464"/>
          </a:xfrm>
        </p:grpSpPr>
        <p:sp>
          <p:nvSpPr>
            <p:cNvPr id="79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4954261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循环条件是什么？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0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612746" y="5804915"/>
            <a:ext cx="7068214" cy="572464"/>
            <a:chOff x="643028" y="5448877"/>
            <a:chExt cx="7068214" cy="572464"/>
          </a:xfrm>
        </p:grpSpPr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6539221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退出循环，记录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data[</a:t>
              </a:r>
              <a:r>
                <a:rPr kumimoji="1"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的最终位置是哪里？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0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  <p:bldP spid="85" grpId="0"/>
      <p:bldP spid="86" grpId="0"/>
      <p:bldP spid="43" grpId="0" animBg="1"/>
      <p:bldP spid="44" grpId="0" animBg="1"/>
      <p:bldP spid="45" grpId="0" animBg="1"/>
      <p:bldP spid="47" grpId="0"/>
      <p:bldP spid="47" grpId="1"/>
      <p:bldP spid="77" grpId="0"/>
      <p:bldP spid="7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3248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4488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383500"/>
            <a:ext cx="3248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排序算法的性能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40"/>
          <p:cNvGrpSpPr/>
          <p:nvPr/>
        </p:nvGrpSpPr>
        <p:grpSpPr>
          <a:xfrm>
            <a:off x="1964746" y="33327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09862" y="3267420"/>
            <a:ext cx="3248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排序的类定义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42923" y="61585"/>
            <a:ext cx="2017397" cy="584775"/>
            <a:chOff x="542923" y="61585"/>
            <a:chExt cx="2017397" cy="584775"/>
          </a:xfrm>
        </p:grpSpPr>
        <p:sp>
          <p:nvSpPr>
            <p:cNvPr id="37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算法描述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33400" y="824840"/>
            <a:ext cx="5410200" cy="5478423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         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j, temp;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en-US" sz="2400" dirty="0" smtClean="0">
              <a:solidFill>
                <a:srgbClr val="5A32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= data[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(j &gt;= 0 &amp;&amp; temp &lt; data[j])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 + 1] = data[j];   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j--;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 + 1] = temp;	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212203" y="61585"/>
            <a:ext cx="2017397" cy="584775"/>
            <a:chOff x="6212203" y="0"/>
            <a:chExt cx="2017397" cy="584775"/>
          </a:xfrm>
        </p:grpSpPr>
        <p:sp>
          <p:nvSpPr>
            <p:cNvPr id="21" name="Rounded Rectangle 10"/>
            <p:cNvSpPr/>
            <p:nvPr/>
          </p:nvSpPr>
          <p:spPr>
            <a:xfrm>
              <a:off x="6212203" y="39379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6307447" y="0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比较次数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38837" y="967966"/>
            <a:ext cx="4504878" cy="652486"/>
            <a:chOff x="643028" y="5387917"/>
            <a:chExt cx="4504878" cy="652486"/>
          </a:xfrm>
        </p:grpSpPr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6621540" y="1535661"/>
            <a:ext cx="3411067" cy="498598"/>
            <a:chOff x="6469140" y="2267181"/>
            <a:chExt cx="3411067" cy="498598"/>
          </a:xfrm>
        </p:grpSpPr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3505200" y="3750275"/>
            <a:ext cx="1980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7025040" y="272621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7800375" y="2654217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8575710" y="2582217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9351045" y="2510217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10126380" y="2438217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621540" y="3375838"/>
            <a:ext cx="4580516" cy="498598"/>
            <a:chOff x="6469140" y="2267181"/>
            <a:chExt cx="4580516" cy="498598"/>
          </a:xfrm>
        </p:grpSpPr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98298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1+2+3+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n-1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10128382" y="4438216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9353047" y="4366216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8577712" y="4294216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7802377" y="4222216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7027042" y="415021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9" grpId="0" animBg="1"/>
      <p:bldP spid="39" grpId="1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6315037" y="986262"/>
            <a:ext cx="4504878" cy="652486"/>
            <a:chOff x="643028" y="5387917"/>
            <a:chExt cx="4504878" cy="652486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6697740" y="1553957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1334203" y="3019652"/>
            <a:ext cx="180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403126" y="5538707"/>
            <a:ext cx="23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822209" y="4462336"/>
            <a:ext cx="252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7131720" y="265001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7907055" y="2578017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8682390" y="2506017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9457725" y="2434017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10233060" y="2362017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42923" y="61585"/>
            <a:ext cx="2017397" cy="584775"/>
            <a:chOff x="542923" y="61585"/>
            <a:chExt cx="2017397" cy="584775"/>
          </a:xfrm>
        </p:grpSpPr>
        <p:sp>
          <p:nvSpPr>
            <p:cNvPr id="66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算法描述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212203" y="61585"/>
            <a:ext cx="2017397" cy="584775"/>
            <a:chOff x="6212203" y="0"/>
            <a:chExt cx="2017397" cy="584775"/>
          </a:xfrm>
        </p:grpSpPr>
        <p:sp>
          <p:nvSpPr>
            <p:cNvPr id="69" name="Rounded Rectangle 10"/>
            <p:cNvSpPr/>
            <p:nvPr/>
          </p:nvSpPr>
          <p:spPr>
            <a:xfrm>
              <a:off x="6212203" y="39379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 Box 2"/>
            <p:cNvSpPr txBox="1">
              <a:spLocks noChangeArrowheads="1"/>
            </p:cNvSpPr>
            <p:nvPr/>
          </p:nvSpPr>
          <p:spPr bwMode="auto">
            <a:xfrm>
              <a:off x="6307447" y="0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移动次数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533400" y="824840"/>
            <a:ext cx="5410200" cy="5478423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         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j, temp;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en-US" sz="2400" dirty="0" smtClean="0">
              <a:solidFill>
                <a:srgbClr val="5A32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= data[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(j &gt;= 0 &amp;&amp; temp &lt; data[j])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 + 1] = data[j];   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j--;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>
              <a:lnSpc>
                <a:spcPts val="2800"/>
              </a:lnSpc>
            </a:pP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 + 1] = temp;	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6697740" y="3424614"/>
            <a:ext cx="4580516" cy="498598"/>
            <a:chOff x="6469140" y="2267181"/>
            <a:chExt cx="4580516" cy="498598"/>
          </a:xfrm>
        </p:grpSpPr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98298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3+4+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10235062" y="4544896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9459727" y="4472896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8684392" y="4400896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7909057" y="4328896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7133722" y="425689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9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52" grpId="0" animBg="1"/>
      <p:bldP spid="52" grpId="1" animBg="1"/>
      <p:bldP spid="54" grpId="0" animBg="1"/>
      <p:bldP spid="55" grpId="0" animBg="1"/>
      <p:bldP spid="56" grpId="0" animBg="1"/>
      <p:bldP spid="104" grpId="0" animBg="1"/>
      <p:bldP spid="105" grpId="0" animBg="1"/>
      <p:bldP spid="106" grpId="0" animBg="1"/>
      <p:bldP spid="107" grpId="0" animBg="1"/>
      <p:bldP spid="107" grpId="1" animBg="1"/>
      <p:bldP spid="108" grpId="0" animBg="1"/>
      <p:bldP spid="10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542923" y="61585"/>
            <a:ext cx="2017397" cy="584775"/>
            <a:chOff x="542923" y="61585"/>
            <a:chExt cx="2017397" cy="584775"/>
          </a:xfrm>
        </p:grpSpPr>
        <p:sp>
          <p:nvSpPr>
            <p:cNvPr id="37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时间性能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7292" y="1614695"/>
            <a:ext cx="3411067" cy="498598"/>
            <a:chOff x="6469140" y="2267181"/>
            <a:chExt cx="3411067" cy="498598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97292" y="2128024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7943" y="923176"/>
            <a:ext cx="4341433" cy="652486"/>
            <a:chOff x="607943" y="923176"/>
            <a:chExt cx="4341433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最好情况：正序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062707" y="99024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26550" y="2736736"/>
            <a:ext cx="4341433" cy="652486"/>
            <a:chOff x="607943" y="923176"/>
            <a:chExt cx="4341433" cy="652486"/>
          </a:xfrm>
        </p:grpSpPr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最坏情况：逆序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0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8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897292" y="3504338"/>
            <a:ext cx="6539828" cy="498598"/>
            <a:chOff x="1156372" y="3504338"/>
            <a:chExt cx="6539828" cy="498598"/>
          </a:xfrm>
        </p:grpSpPr>
        <p:sp>
          <p:nvSpPr>
            <p:cNvPr id="85" name="Text Box 5"/>
            <p:cNvSpPr txBox="1">
              <a:spLocks noChangeArrowheads="1"/>
            </p:cNvSpPr>
            <p:nvPr/>
          </p:nvSpPr>
          <p:spPr bwMode="auto">
            <a:xfrm>
              <a:off x="1753904" y="3504338"/>
              <a:ext cx="5942296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                              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84"/>
            <p:cNvSpPr/>
            <p:nvPr/>
          </p:nvSpPr>
          <p:spPr bwMode="auto">
            <a:xfrm>
              <a:off x="1156372" y="35583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97292" y="4419641"/>
            <a:ext cx="5610188" cy="497205"/>
            <a:chOff x="1156372" y="4511081"/>
            <a:chExt cx="5610188" cy="497205"/>
          </a:xfrm>
        </p:grpSpPr>
        <p:sp>
          <p:nvSpPr>
            <p:cNvPr id="89" name="Text Box 5"/>
            <p:cNvSpPr txBox="1">
              <a:spLocks noChangeArrowheads="1"/>
            </p:cNvSpPr>
            <p:nvPr/>
          </p:nvSpPr>
          <p:spPr bwMode="auto">
            <a:xfrm>
              <a:off x="1753904" y="4511081"/>
              <a:ext cx="5012656" cy="497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                                  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84"/>
            <p:cNvSpPr/>
            <p:nvPr/>
          </p:nvSpPr>
          <p:spPr bwMode="auto">
            <a:xfrm>
              <a:off x="1156372" y="45651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07943" y="5221712"/>
            <a:ext cx="6021457" cy="597664"/>
            <a:chOff x="607943" y="923176"/>
            <a:chExt cx="6021457" cy="597664"/>
          </a:xfrm>
        </p:grpSpPr>
        <p:sp>
          <p:nvSpPr>
            <p:cNvPr id="93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564468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平均情况：随机排列，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4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5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4047204" y="2799987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440803" y="923176"/>
            <a:ext cx="4341433" cy="652486"/>
            <a:chOff x="607943" y="923176"/>
            <a:chExt cx="4341433" cy="652486"/>
          </a:xfrm>
        </p:grpSpPr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2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440803" y="1794485"/>
            <a:ext cx="4341433" cy="652486"/>
            <a:chOff x="607943" y="923176"/>
            <a:chExt cx="4341433" cy="652486"/>
          </a:xfrm>
        </p:grpSpPr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10058400" y="3137413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9283065" y="3065413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8507730" y="2849413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7732395" y="2921413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6957060" y="284941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957060" y="3814588"/>
            <a:ext cx="3634740" cy="648000"/>
            <a:chOff x="7429500" y="3204988"/>
            <a:chExt cx="3634740" cy="648000"/>
          </a:xfrm>
          <a:solidFill>
            <a:srgbClr val="B4B4C8"/>
          </a:solidFill>
        </p:grpSpPr>
        <p:sp>
          <p:nvSpPr>
            <p:cNvPr id="63" name="AutoShape 9"/>
            <p:cNvSpPr>
              <a:spLocks noChangeArrowheads="1"/>
            </p:cNvSpPr>
            <p:nvPr/>
          </p:nvSpPr>
          <p:spPr bwMode="auto">
            <a:xfrm>
              <a:off x="10530840" y="3492988"/>
              <a:ext cx="533400" cy="360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AutoShape 9"/>
            <p:cNvSpPr>
              <a:spLocks noChangeArrowheads="1"/>
            </p:cNvSpPr>
            <p:nvPr/>
          </p:nvSpPr>
          <p:spPr bwMode="auto">
            <a:xfrm>
              <a:off x="9755505" y="3420988"/>
              <a:ext cx="533400" cy="432000"/>
            </a:xfrm>
            <a:prstGeom prst="can">
              <a:avLst>
                <a:gd name="adj" fmla="val 17322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AutoShape 9"/>
            <p:cNvSpPr>
              <a:spLocks noChangeArrowheads="1"/>
            </p:cNvSpPr>
            <p:nvPr/>
          </p:nvSpPr>
          <p:spPr bwMode="auto">
            <a:xfrm>
              <a:off x="8980170" y="32049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5*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auto">
            <a:xfrm>
              <a:off x="7429500" y="3276988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AutoShape 9"/>
            <p:cNvSpPr>
              <a:spLocks noChangeArrowheads="1"/>
            </p:cNvSpPr>
            <p:nvPr/>
          </p:nvSpPr>
          <p:spPr bwMode="auto">
            <a:xfrm>
              <a:off x="8204835" y="32049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364603" y="61585"/>
            <a:ext cx="2017397" cy="584775"/>
            <a:chOff x="542923" y="61585"/>
            <a:chExt cx="2017397" cy="584775"/>
          </a:xfrm>
        </p:grpSpPr>
        <p:sp>
          <p:nvSpPr>
            <p:cNvPr id="72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空间性能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892911"/>
              </p:ext>
            </p:extLst>
          </p:nvPr>
        </p:nvGraphicFramePr>
        <p:xfrm>
          <a:off x="3197225" y="3376613"/>
          <a:ext cx="207486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3" imgW="1117440" imgH="444240" progId="Equation.3">
                  <p:embed/>
                </p:oleObj>
              </mc:Choice>
              <mc:Fallback>
                <p:oleObj name="公式" r:id="rId3" imgW="11174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7225" y="3376613"/>
                        <a:ext cx="2074863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04515" y="4287520"/>
          <a:ext cx="2508885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5" imgW="1485900" imgH="457200" progId="Equation.KSEE3">
                  <p:embed/>
                </p:oleObj>
              </mc:Choice>
              <mc:Fallback>
                <p:oleObj r:id="rId5" imgW="1485900" imgH="457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4515" y="4287520"/>
                        <a:ext cx="2508885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8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</p:childTnLst>
        </p:cTn>
      </p:par>
    </p:tnLst>
    <p:bldLst>
      <p:bldP spid="11" grpId="0"/>
      <p:bldP spid="98" grpId="0"/>
      <p:bldP spid="52" grpId="0" animBg="1"/>
      <p:bldP spid="54" grpId="0" animBg="1"/>
      <p:bldP spid="55" grpId="0" animBg="1"/>
      <p:bldP spid="56" grpId="0" animBg="1"/>
      <p:bldP spid="56" grpId="1" animBg="1"/>
      <p:bldP spid="61" grpId="0" animBg="1"/>
      <p:bldP spid="6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无论待排序序列的初始状态如何，直接插入排序都会执行n-1趟。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43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直接插入排序在最好情况下需要较少的比较次数和移动次数，时间复杂度是O(n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5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对于直接插入排序，最后一趟有可能改变每个元素的存储位置。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30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对于待排序记录序列{12, 25, 18, 15, 10}，给出直接插入每一趟的结果。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65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8-2-2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希尔排序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2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37758" y="132458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82874" y="125927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希尔排序改进的着眼点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37758" y="209569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682874" y="2030382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01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37758" y="363791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682874" y="357260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希尔排序的时空性能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37758" y="440903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682874" y="4343718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希尔排序的稳定性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40"/>
          <p:cNvGrpSpPr/>
          <p:nvPr/>
        </p:nvGrpSpPr>
        <p:grpSpPr>
          <a:xfrm>
            <a:off x="1937758" y="286680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682874" y="2801494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希尔排序的算法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41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9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希尔排序（</a:t>
            </a:r>
            <a:r>
              <a:rPr lang="en-US" altLang="zh-CN"/>
              <a:t>shell sort</a:t>
            </a:r>
            <a:r>
              <a:rPr lang="zh-CN" altLang="zh-CN"/>
              <a:t>）是一种</a:t>
            </a:r>
            <a:r>
              <a:rPr lang="zh-CN" altLang="zh-CN">
                <a:solidFill>
                  <a:srgbClr val="FF0000"/>
                </a:solidFill>
              </a:rPr>
              <a:t>分组插入排序</a:t>
            </a:r>
            <a:r>
              <a:rPr lang="zh-CN" altLang="zh-CN"/>
              <a:t>方法，也称为</a:t>
            </a:r>
            <a:r>
              <a:rPr lang="zh-CN" altLang="zh-CN">
                <a:solidFill>
                  <a:srgbClr val="FF0000"/>
                </a:solidFill>
              </a:rPr>
              <a:t>缩小增量排序</a:t>
            </a:r>
            <a:r>
              <a:rPr lang="zh-CN" altLang="zh-CN"/>
              <a:t>。</a:t>
            </a:r>
            <a:endParaRPr lang="en-US" altLang="zh-CN" smtClean="0"/>
          </a:p>
          <a:p>
            <a:r>
              <a:rPr lang="zh-CN" altLang="zh-CN" smtClean="0"/>
              <a:t>先</a:t>
            </a:r>
            <a:r>
              <a:rPr lang="zh-CN" altLang="zh-CN"/>
              <a:t>取一个整数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zh-CN" altLang="zh-CN"/>
              <a:t>（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en-US" altLang="zh-CN"/>
              <a:t>&lt;n</a:t>
            </a:r>
            <a:r>
              <a:rPr lang="zh-CN" altLang="zh-CN"/>
              <a:t>）作为第一个增量，将表的全部元素分成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zh-CN" altLang="zh-CN"/>
              <a:t>个组，将所有距离为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zh-CN" altLang="zh-CN"/>
              <a:t>的倍数的元素放在同一个组中，然后对同组的数据进行直接插入排序</a:t>
            </a:r>
            <a:r>
              <a:rPr lang="zh-CN" altLang="zh-CN" smtClean="0"/>
              <a:t>；</a:t>
            </a:r>
            <a:endParaRPr lang="en-US" altLang="zh-CN" smtClean="0"/>
          </a:p>
          <a:p>
            <a:r>
              <a:rPr lang="zh-CN" altLang="zh-CN" smtClean="0"/>
              <a:t>接着</a:t>
            </a:r>
            <a:r>
              <a:rPr lang="zh-CN" altLang="zh-CN"/>
              <a:t>取第</a:t>
            </a:r>
            <a:r>
              <a:rPr lang="en-US" altLang="zh-CN"/>
              <a:t>2</a:t>
            </a:r>
            <a:r>
              <a:rPr lang="zh-CN" altLang="zh-CN"/>
              <a:t>个增量</a:t>
            </a:r>
            <a:r>
              <a:rPr lang="en-US" altLang="zh-CN"/>
              <a:t>d</a:t>
            </a:r>
            <a:r>
              <a:rPr lang="en-US" altLang="zh-CN" baseline="-25000"/>
              <a:t>2</a:t>
            </a:r>
            <a:r>
              <a:rPr lang="zh-CN" altLang="zh-CN"/>
              <a:t>（</a:t>
            </a:r>
            <a:r>
              <a:rPr lang="en-US" altLang="zh-CN"/>
              <a:t>d</a:t>
            </a:r>
            <a:r>
              <a:rPr lang="en-US" altLang="zh-CN" baseline="-25000"/>
              <a:t>2</a:t>
            </a:r>
            <a:r>
              <a:rPr lang="en-US" altLang="zh-CN"/>
              <a:t>&lt;d</a:t>
            </a:r>
            <a:r>
              <a:rPr lang="en-US" altLang="zh-CN" baseline="-25000"/>
              <a:t>1</a:t>
            </a:r>
            <a:r>
              <a:rPr lang="zh-CN" altLang="zh-CN"/>
              <a:t>），重复上述的分组和组内</a:t>
            </a:r>
            <a:r>
              <a:rPr lang="zh-CN" altLang="zh-CN" smtClean="0"/>
              <a:t>插入排序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zh-CN" smtClean="0"/>
              <a:t>直到</a:t>
            </a:r>
            <a:r>
              <a:rPr lang="zh-CN" altLang="zh-CN">
                <a:solidFill>
                  <a:srgbClr val="FF0000"/>
                </a:solidFill>
              </a:rPr>
              <a:t>最后取增量为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/>
              <a:t>，即全部元素为一组进行直接插入排序。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/>
              <a:t>希尔</a:t>
            </a:r>
            <a:r>
              <a:rPr lang="zh-CN" altLang="zh-CN" b="1" smtClean="0"/>
              <a:t>排序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54"/>
          <p:cNvSpPr>
            <a:spLocks noChangeArrowheads="1"/>
          </p:cNvSpPr>
          <p:nvPr/>
        </p:nvSpPr>
        <p:spPr bwMode="auto">
          <a:xfrm>
            <a:off x="8033986" y="5859005"/>
            <a:ext cx="101638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女</a:t>
            </a:r>
          </a:p>
        </p:txBody>
      </p:sp>
      <p:sp>
        <p:nvSpPr>
          <p:cNvPr id="48" name="Rectangle 55"/>
          <p:cNvSpPr>
            <a:spLocks noChangeArrowheads="1"/>
          </p:cNvSpPr>
          <p:nvPr/>
        </p:nvSpPr>
        <p:spPr bwMode="auto">
          <a:xfrm>
            <a:off x="6730639" y="5859005"/>
            <a:ext cx="1303347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李爽</a:t>
            </a:r>
          </a:p>
        </p:txBody>
      </p:sp>
      <p:sp>
        <p:nvSpPr>
          <p:cNvPr id="49" name="Rectangle 56"/>
          <p:cNvSpPr>
            <a:spLocks noChangeArrowheads="1"/>
          </p:cNvSpPr>
          <p:nvPr/>
        </p:nvSpPr>
        <p:spPr bwMode="auto">
          <a:xfrm>
            <a:off x="5425440" y="5859005"/>
            <a:ext cx="130519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0005</a:t>
            </a:r>
          </a:p>
        </p:txBody>
      </p:sp>
      <p:sp>
        <p:nvSpPr>
          <p:cNvPr id="51" name="Rectangle 58"/>
          <p:cNvSpPr>
            <a:spLocks noChangeArrowheads="1"/>
          </p:cNvSpPr>
          <p:nvPr/>
        </p:nvSpPr>
        <p:spPr bwMode="auto">
          <a:xfrm>
            <a:off x="8033986" y="5459906"/>
            <a:ext cx="101638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女</a:t>
            </a:r>
          </a:p>
        </p:txBody>
      </p:sp>
      <p:sp>
        <p:nvSpPr>
          <p:cNvPr id="52" name="Rectangle 59"/>
          <p:cNvSpPr>
            <a:spLocks noChangeArrowheads="1"/>
          </p:cNvSpPr>
          <p:nvPr/>
        </p:nvSpPr>
        <p:spPr bwMode="auto">
          <a:xfrm>
            <a:off x="6730639" y="5459906"/>
            <a:ext cx="1303347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齐梅</a:t>
            </a:r>
          </a:p>
        </p:txBody>
      </p: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5425440" y="5459906"/>
            <a:ext cx="130519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0004</a:t>
            </a:r>
          </a:p>
        </p:txBody>
      </p:sp>
      <p:sp>
        <p:nvSpPr>
          <p:cNvPr id="55" name="Rectangle 62"/>
          <p:cNvSpPr>
            <a:spLocks noChangeArrowheads="1"/>
          </p:cNvSpPr>
          <p:nvPr/>
        </p:nvSpPr>
        <p:spPr bwMode="auto">
          <a:xfrm>
            <a:off x="8033986" y="5062409"/>
            <a:ext cx="101638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女</a:t>
            </a:r>
          </a:p>
        </p:txBody>
      </p:sp>
      <p:sp>
        <p:nvSpPr>
          <p:cNvPr id="56" name="Rectangle 63"/>
          <p:cNvSpPr>
            <a:spLocks noChangeArrowheads="1"/>
          </p:cNvSpPr>
          <p:nvPr/>
        </p:nvSpPr>
        <p:spPr bwMode="auto">
          <a:xfrm>
            <a:off x="6730639" y="5062409"/>
            <a:ext cx="1303347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刘楠</a:t>
            </a:r>
          </a:p>
        </p:txBody>
      </p:sp>
      <p:sp>
        <p:nvSpPr>
          <p:cNvPr id="57" name="Rectangle 64"/>
          <p:cNvSpPr>
            <a:spLocks noChangeArrowheads="1"/>
          </p:cNvSpPr>
          <p:nvPr/>
        </p:nvSpPr>
        <p:spPr bwMode="auto">
          <a:xfrm>
            <a:off x="5425440" y="5062409"/>
            <a:ext cx="130519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0003</a:t>
            </a:r>
          </a:p>
        </p:txBody>
      </p:sp>
      <p:sp>
        <p:nvSpPr>
          <p:cNvPr id="59" name="Rectangle 66"/>
          <p:cNvSpPr>
            <a:spLocks noChangeArrowheads="1"/>
          </p:cNvSpPr>
          <p:nvPr/>
        </p:nvSpPr>
        <p:spPr bwMode="auto">
          <a:xfrm>
            <a:off x="8033986" y="4663310"/>
            <a:ext cx="101638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男</a:t>
            </a:r>
          </a:p>
        </p:txBody>
      </p:sp>
      <p:sp>
        <p:nvSpPr>
          <p:cNvPr id="60" name="Rectangle 67"/>
          <p:cNvSpPr>
            <a:spLocks noChangeArrowheads="1"/>
          </p:cNvSpPr>
          <p:nvPr/>
        </p:nvSpPr>
        <p:spPr bwMode="auto">
          <a:xfrm>
            <a:off x="6730639" y="4663310"/>
            <a:ext cx="1303347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张亮</a:t>
            </a:r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5425440" y="4663310"/>
            <a:ext cx="130519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0002</a:t>
            </a:r>
          </a:p>
        </p:txBody>
      </p:sp>
      <p:sp>
        <p:nvSpPr>
          <p:cNvPr id="63" name="Rectangle 70"/>
          <p:cNvSpPr>
            <a:spLocks noChangeArrowheads="1"/>
          </p:cNvSpPr>
          <p:nvPr/>
        </p:nvSpPr>
        <p:spPr bwMode="auto">
          <a:xfrm>
            <a:off x="8033986" y="4265813"/>
            <a:ext cx="101638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男</a:t>
            </a:r>
          </a:p>
        </p:txBody>
      </p:sp>
      <p:sp>
        <p:nvSpPr>
          <p:cNvPr id="64" name="Rectangle 71"/>
          <p:cNvSpPr>
            <a:spLocks noChangeArrowheads="1"/>
          </p:cNvSpPr>
          <p:nvPr/>
        </p:nvSpPr>
        <p:spPr bwMode="auto">
          <a:xfrm>
            <a:off x="6730639" y="4265813"/>
            <a:ext cx="1303347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王刚</a:t>
            </a:r>
          </a:p>
        </p:txBody>
      </p:sp>
      <p:sp>
        <p:nvSpPr>
          <p:cNvPr id="65" name="Rectangle 72"/>
          <p:cNvSpPr>
            <a:spLocks noChangeArrowheads="1"/>
          </p:cNvSpPr>
          <p:nvPr/>
        </p:nvSpPr>
        <p:spPr bwMode="auto">
          <a:xfrm>
            <a:off x="5425440" y="4265813"/>
            <a:ext cx="130519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0001</a:t>
            </a:r>
          </a:p>
        </p:txBody>
      </p:sp>
      <p:sp>
        <p:nvSpPr>
          <p:cNvPr id="67" name="Rectangle 74"/>
          <p:cNvSpPr>
            <a:spLocks noChangeArrowheads="1"/>
          </p:cNvSpPr>
          <p:nvPr/>
        </p:nvSpPr>
        <p:spPr bwMode="auto">
          <a:xfrm>
            <a:off x="8033986" y="3866714"/>
            <a:ext cx="101638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性别</a:t>
            </a:r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6730639" y="3866714"/>
            <a:ext cx="1303347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姓名</a:t>
            </a:r>
          </a:p>
        </p:txBody>
      </p:sp>
      <p:sp>
        <p:nvSpPr>
          <p:cNvPr id="69" name="Rectangle 76"/>
          <p:cNvSpPr>
            <a:spLocks noChangeArrowheads="1"/>
          </p:cNvSpPr>
          <p:nvPr/>
        </p:nvSpPr>
        <p:spPr bwMode="auto">
          <a:xfrm>
            <a:off x="5425440" y="3866714"/>
            <a:ext cx="130519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职工号</a:t>
            </a:r>
          </a:p>
        </p:txBody>
      </p:sp>
      <p:sp>
        <p:nvSpPr>
          <p:cNvPr id="70" name="Line 77"/>
          <p:cNvSpPr>
            <a:spLocks noChangeShapeType="1"/>
          </p:cNvSpPr>
          <p:nvPr/>
        </p:nvSpPr>
        <p:spPr bwMode="auto">
          <a:xfrm>
            <a:off x="5425440" y="3866714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Line 81"/>
          <p:cNvSpPr>
            <a:spLocks noChangeShapeType="1"/>
          </p:cNvSpPr>
          <p:nvPr/>
        </p:nvSpPr>
        <p:spPr bwMode="auto">
          <a:xfrm>
            <a:off x="5425440" y="4265813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Line 79"/>
          <p:cNvSpPr>
            <a:spLocks noChangeShapeType="1"/>
          </p:cNvSpPr>
          <p:nvPr/>
        </p:nvSpPr>
        <p:spPr bwMode="auto">
          <a:xfrm>
            <a:off x="5425440" y="3866714"/>
            <a:ext cx="0" cy="236254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Line 82"/>
          <p:cNvSpPr>
            <a:spLocks noChangeShapeType="1"/>
          </p:cNvSpPr>
          <p:nvPr/>
        </p:nvSpPr>
        <p:spPr bwMode="auto">
          <a:xfrm>
            <a:off x="6730639" y="3866714"/>
            <a:ext cx="0" cy="236254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Line 83"/>
          <p:cNvSpPr>
            <a:spLocks noChangeShapeType="1"/>
          </p:cNvSpPr>
          <p:nvPr/>
        </p:nvSpPr>
        <p:spPr bwMode="auto">
          <a:xfrm>
            <a:off x="8033986" y="3866714"/>
            <a:ext cx="0" cy="236254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50375" y="3866714"/>
            <a:ext cx="1014537" cy="2389788"/>
            <a:chOff x="9035135" y="3729554"/>
            <a:chExt cx="1014537" cy="2389788"/>
          </a:xfrm>
        </p:grpSpPr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9035135" y="5721845"/>
              <a:ext cx="1014537" cy="397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56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9035135" y="5322746"/>
              <a:ext cx="1014537" cy="39909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9035135" y="4925249"/>
              <a:ext cx="1014537" cy="397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57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65"/>
            <p:cNvSpPr>
              <a:spLocks noChangeArrowheads="1"/>
            </p:cNvSpPr>
            <p:nvPr/>
          </p:nvSpPr>
          <p:spPr bwMode="auto">
            <a:xfrm>
              <a:off x="9035135" y="4526150"/>
              <a:ext cx="1014537" cy="39909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9"/>
            <p:cNvSpPr>
              <a:spLocks noChangeArrowheads="1"/>
            </p:cNvSpPr>
            <p:nvPr/>
          </p:nvSpPr>
          <p:spPr bwMode="auto">
            <a:xfrm>
              <a:off x="9035135" y="4128653"/>
              <a:ext cx="1014537" cy="397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48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73"/>
            <p:cNvSpPr>
              <a:spLocks noChangeArrowheads="1"/>
            </p:cNvSpPr>
            <p:nvPr/>
          </p:nvSpPr>
          <p:spPr bwMode="auto">
            <a:xfrm>
              <a:off x="9035135" y="3729554"/>
              <a:ext cx="1014537" cy="39909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年龄</a:t>
              </a:r>
            </a:p>
          </p:txBody>
        </p:sp>
        <p:sp>
          <p:nvSpPr>
            <p:cNvPr id="75" name="Line 84"/>
            <p:cNvSpPr>
              <a:spLocks noChangeShapeType="1"/>
            </p:cNvSpPr>
            <p:nvPr/>
          </p:nvSpPr>
          <p:spPr bwMode="auto">
            <a:xfrm>
              <a:off x="9035135" y="3729554"/>
              <a:ext cx="0" cy="236254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Line 85"/>
          <p:cNvSpPr>
            <a:spLocks noChangeShapeType="1"/>
          </p:cNvSpPr>
          <p:nvPr/>
        </p:nvSpPr>
        <p:spPr bwMode="auto">
          <a:xfrm>
            <a:off x="5425440" y="4663310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Line 86"/>
          <p:cNvSpPr>
            <a:spLocks noChangeShapeType="1"/>
          </p:cNvSpPr>
          <p:nvPr/>
        </p:nvSpPr>
        <p:spPr bwMode="auto">
          <a:xfrm>
            <a:off x="5425440" y="5062409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Line 87"/>
          <p:cNvSpPr>
            <a:spLocks noChangeShapeType="1"/>
          </p:cNvSpPr>
          <p:nvPr/>
        </p:nvSpPr>
        <p:spPr bwMode="auto">
          <a:xfrm>
            <a:off x="5425440" y="5459906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Line 88"/>
          <p:cNvSpPr>
            <a:spLocks noChangeShapeType="1"/>
          </p:cNvSpPr>
          <p:nvPr/>
        </p:nvSpPr>
        <p:spPr bwMode="auto">
          <a:xfrm>
            <a:off x="5425440" y="5859005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10051524" y="5859005"/>
            <a:ext cx="1603265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1982.9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10051524" y="5459906"/>
            <a:ext cx="1603265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2003.7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Rectangle 94"/>
          <p:cNvSpPr>
            <a:spLocks noChangeArrowheads="1"/>
          </p:cNvSpPr>
          <p:nvPr/>
        </p:nvSpPr>
        <p:spPr bwMode="auto">
          <a:xfrm>
            <a:off x="10051524" y="5062409"/>
            <a:ext cx="1603265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1979.9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Rectangle 95"/>
          <p:cNvSpPr>
            <a:spLocks noChangeArrowheads="1"/>
          </p:cNvSpPr>
          <p:nvPr/>
        </p:nvSpPr>
        <p:spPr bwMode="auto">
          <a:xfrm>
            <a:off x="10051524" y="4663310"/>
            <a:ext cx="1603265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2003.7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Rectangle 96"/>
          <p:cNvSpPr>
            <a:spLocks noChangeArrowheads="1"/>
          </p:cNvSpPr>
          <p:nvPr/>
        </p:nvSpPr>
        <p:spPr bwMode="auto">
          <a:xfrm>
            <a:off x="10051524" y="4265813"/>
            <a:ext cx="1603265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1990.4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Rectangle 97"/>
          <p:cNvSpPr>
            <a:spLocks noChangeArrowheads="1"/>
          </p:cNvSpPr>
          <p:nvPr/>
        </p:nvSpPr>
        <p:spPr bwMode="auto">
          <a:xfrm>
            <a:off x="10051524" y="3866714"/>
            <a:ext cx="1603265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工作时间</a:t>
            </a:r>
          </a:p>
        </p:txBody>
      </p:sp>
      <p:sp>
        <p:nvSpPr>
          <p:cNvPr id="86" name="Line 98"/>
          <p:cNvSpPr>
            <a:spLocks noChangeShapeType="1"/>
          </p:cNvSpPr>
          <p:nvPr/>
        </p:nvSpPr>
        <p:spPr bwMode="auto">
          <a:xfrm>
            <a:off x="6475153" y="3866714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Rectangle 7"/>
          <p:cNvSpPr>
            <a:spLocks noChangeArrowheads="1"/>
          </p:cNvSpPr>
          <p:nvPr/>
        </p:nvSpPr>
        <p:spPr bwMode="auto">
          <a:xfrm>
            <a:off x="1115828" y="5545382"/>
            <a:ext cx="4262705" cy="46166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排序是对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线性结构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的一种操作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4969" y="1569317"/>
            <a:ext cx="10764099" cy="1437354"/>
            <a:chOff x="655864" y="1569317"/>
            <a:chExt cx="10764099" cy="1437354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569317"/>
              <a:ext cx="10251882" cy="14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：给定一组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的集合{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其相应的关键码分别为{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这些记录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排列为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使得相应的关键码满足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164080" y="566829"/>
            <a:ext cx="3841637" cy="1010918"/>
            <a:chOff x="3123344" y="687290"/>
            <a:chExt cx="3841637" cy="1010918"/>
          </a:xfrm>
        </p:grpSpPr>
        <p:sp>
          <p:nvSpPr>
            <p:cNvPr id="94" name="上下箭头 93"/>
            <p:cNvSpPr/>
            <p:nvPr/>
          </p:nvSpPr>
          <p:spPr>
            <a:xfrm>
              <a:off x="4912763" y="1266208"/>
              <a:ext cx="216000" cy="432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3123344" y="687290"/>
              <a:ext cx="3841637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数据元素、结点、顶点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4018066" y="3103884"/>
            <a:ext cx="2263397" cy="477054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升序（非降序）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6753509" y="3103884"/>
            <a:ext cx="2263397" cy="453907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降序（非升序）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0919" y="4902026"/>
            <a:ext cx="4569494" cy="609398"/>
            <a:chOff x="655864" y="3759136"/>
            <a:chExt cx="4569494" cy="609398"/>
          </a:xfrm>
        </p:grpSpPr>
        <p:grpSp>
          <p:nvGrpSpPr>
            <p:cNvPr id="100" name="Group 31"/>
            <p:cNvGrpSpPr/>
            <p:nvPr/>
          </p:nvGrpSpPr>
          <p:grpSpPr>
            <a:xfrm>
              <a:off x="655864" y="3859828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7" name="Rectangle 13"/>
            <p:cNvSpPr>
              <a:spLocks noChangeArrowheads="1"/>
            </p:cNvSpPr>
            <p:nvPr/>
          </p:nvSpPr>
          <p:spPr bwMode="auto">
            <a:xfrm>
              <a:off x="1168081" y="3759136"/>
              <a:ext cx="4057277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排序针对的数据结构？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34969" y="3616107"/>
            <a:ext cx="4697675" cy="1078054"/>
            <a:chOff x="655864" y="1538837"/>
            <a:chExt cx="4697675" cy="1078054"/>
          </a:xfrm>
        </p:grpSpPr>
        <p:grpSp>
          <p:nvGrpSpPr>
            <p:cNvPr id="10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1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0" name="Rectangle 3"/>
            <p:cNvSpPr>
              <a:spLocks noChangeArrowheads="1"/>
            </p:cNvSpPr>
            <p:nvPr/>
          </p:nvSpPr>
          <p:spPr bwMode="auto">
            <a:xfrm>
              <a:off x="1168081" y="1538837"/>
              <a:ext cx="4185458" cy="1078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ts val="38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排序码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：排序的依据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lnSpc>
                  <a:spcPts val="3800"/>
                </a:lnSpc>
                <a:spcBef>
                  <a:spcPts val="600"/>
                </a:spcBef>
                <a:buClr>
                  <a:schemeClr val="tx1"/>
                </a:buClr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简单起见，也称关键码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03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88" grpId="0"/>
      <p:bldP spid="98" grpId="0" animBg="1"/>
      <p:bldP spid="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68743"/>
              </p:ext>
            </p:extLst>
          </p:nvPr>
        </p:nvGraphicFramePr>
        <p:xfrm>
          <a:off x="1200153" y="1628782"/>
          <a:ext cx="9696451" cy="720725"/>
        </p:xfrm>
        <a:graphic>
          <a:graphicData uri="http://schemas.openxmlformats.org/drawingml/2006/table">
            <a:tbl>
              <a:tblPr firstRow="1" firstCol="1" bandRow="1"/>
              <a:tblGrid>
                <a:gridCol w="880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0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06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8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18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18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818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8180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8180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8180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8180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25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47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u="sng" kern="100" smtClean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sz="3600" u="sng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36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58606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18</a:t>
                      </a:r>
                      <a:endParaRPr lang="zh-CN" sz="360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31</a:t>
                      </a: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2102"/>
              </p:ext>
            </p:extLst>
          </p:nvPr>
        </p:nvGraphicFramePr>
        <p:xfrm>
          <a:off x="1200168" y="3500449"/>
          <a:ext cx="9696441" cy="720725"/>
        </p:xfrm>
        <a:graphic>
          <a:graphicData uri="http://schemas.openxmlformats.org/drawingml/2006/table">
            <a:tbl>
              <a:tblPr firstRow="1" firstCol="1" bandRow="1"/>
              <a:tblGrid>
                <a:gridCol w="880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0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06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1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18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818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818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8180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8180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8180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5" marR="9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062" name="Text Box 52"/>
          <p:cNvSpPr txBox="1">
            <a:spLocks noChangeArrowheads="1"/>
          </p:cNvSpPr>
          <p:nvPr/>
        </p:nvSpPr>
        <p:spPr bwMode="auto">
          <a:xfrm>
            <a:off x="1200169" y="333376"/>
            <a:ext cx="63722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smtClean="0">
                <a:solidFill>
                  <a:srgbClr val="005042"/>
                </a:solidFill>
                <a:latin typeface="Times New Roman" pitchFamily="18" charset="0"/>
                <a:ea typeface="隶书" pitchFamily="49" charset="-122"/>
              </a:rPr>
              <a:t>第一趟希尔排序，设增量 </a:t>
            </a:r>
            <a:r>
              <a:rPr lang="en-US" altLang="zh-CN" sz="36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d =5</a:t>
            </a:r>
            <a:endParaRPr lang="en-US" altLang="zh-CN" sz="40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78003"/>
              </p:ext>
            </p:extLst>
          </p:nvPr>
        </p:nvGraphicFramePr>
        <p:xfrm>
          <a:off x="1238261" y="5373720"/>
          <a:ext cx="9658349" cy="719137"/>
        </p:xfrm>
        <a:graphic>
          <a:graphicData uri="http://schemas.openxmlformats.org/drawingml/2006/table">
            <a:tbl>
              <a:tblPr firstRow="1" firstCol="1" bandRow="1"/>
              <a:tblGrid>
                <a:gridCol w="877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2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72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8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83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83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834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834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7834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834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719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9" marR="91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u="sng" kern="100" smtClean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sz="3600" u="sng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9" marR="91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9" marR="91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9" marR="91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18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9" marR="91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9" marR="91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25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9" marR="91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36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9" marR="91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9" marR="91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47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9" marR="91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31</a:t>
                      </a: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39" marR="91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089" name="Text Box 17"/>
          <p:cNvSpPr txBox="1">
            <a:spLocks noChangeArrowheads="1"/>
          </p:cNvSpPr>
          <p:nvPr/>
        </p:nvSpPr>
        <p:spPr bwMode="auto">
          <a:xfrm>
            <a:off x="1200157" y="1047812"/>
            <a:ext cx="9745133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 0       1  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2     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3       4 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5      6       7      8      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9     10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90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02788" y="1844675"/>
          <a:ext cx="9025477" cy="647700"/>
        </p:xfrm>
        <a:graphic>
          <a:graphicData uri="http://schemas.openxmlformats.org/drawingml/2006/table">
            <a:tbl>
              <a:tblPr firstRow="1" firstCol="1" bandRow="1"/>
              <a:tblGrid>
                <a:gridCol w="819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9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97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u="sng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altLang="zh-CN" sz="3600" u="sng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18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25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36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47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31  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02788" y="3201988"/>
          <a:ext cx="9025477" cy="731837"/>
        </p:xfrm>
        <a:graphic>
          <a:graphicData uri="http://schemas.openxmlformats.org/drawingml/2006/table">
            <a:tbl>
              <a:tblPr firstRow="1" firstCol="1" bandRow="1"/>
              <a:tblGrid>
                <a:gridCol w="819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9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97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93455" y="3806308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12384"/>
              </p:ext>
            </p:extLst>
          </p:nvPr>
        </p:nvGraphicFramePr>
        <p:xfrm>
          <a:off x="1007536" y="4581530"/>
          <a:ext cx="9025477" cy="730250"/>
        </p:xfrm>
        <a:graphic>
          <a:graphicData uri="http://schemas.openxmlformats.org/drawingml/2006/table">
            <a:tbl>
              <a:tblPr firstRow="1" firstCol="1" bandRow="1"/>
              <a:tblGrid>
                <a:gridCol w="819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9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97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078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u="sng" kern="100" smtClean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sz="3600" u="sng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u="none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18</a:t>
                      </a:r>
                      <a:endParaRPr lang="zh-CN" altLang="zh-CN" sz="3600" u="none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25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31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47</a:t>
                      </a:r>
                      <a:endParaRPr lang="zh-CN" sz="36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36 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5" marR="914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113" name="Text Box 54"/>
          <p:cNvSpPr txBox="1">
            <a:spLocks noChangeArrowheads="1"/>
          </p:cNvSpPr>
          <p:nvPr/>
        </p:nvSpPr>
        <p:spPr bwMode="auto">
          <a:xfrm>
            <a:off x="1102806" y="557650"/>
            <a:ext cx="63594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smtClean="0">
                <a:solidFill>
                  <a:srgbClr val="005042"/>
                </a:solidFill>
                <a:latin typeface="Times New Roman" pitchFamily="18" charset="0"/>
                <a:ea typeface="隶书" pitchFamily="49" charset="-122"/>
              </a:rPr>
              <a:t>第二趟希尔排序，设增量 </a:t>
            </a:r>
            <a:r>
              <a:rPr lang="en-US" altLang="zh-CN" sz="36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d = 3</a:t>
            </a:r>
            <a:endParaRPr lang="en-US" altLang="zh-CN" sz="4000" b="1" smtClean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982771" y="1188560"/>
            <a:ext cx="9745133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 0       1       2     3      4 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5      6       7     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8     9     10 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45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22934"/>
              </p:ext>
            </p:extLst>
          </p:nvPr>
        </p:nvGraphicFramePr>
        <p:xfrm>
          <a:off x="1488017" y="1341443"/>
          <a:ext cx="9601200" cy="792162"/>
        </p:xfrm>
        <a:graphic>
          <a:graphicData uri="http://schemas.openxmlformats.org/drawingml/2006/table">
            <a:tbl>
              <a:tblPr firstRow="1" firstCol="1" bandRow="1"/>
              <a:tblGrid>
                <a:gridCol w="872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2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2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31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3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31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31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3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314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731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314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u="sng" kern="100" smtClean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sz="3600" u="sng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u="none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18</a:t>
                      </a:r>
                      <a:endParaRPr lang="zh-CN" altLang="zh-CN" sz="3600" u="none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25</a:t>
                      </a:r>
                      <a:endParaRPr lang="zh-CN" sz="3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31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47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36 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64792"/>
              </p:ext>
            </p:extLst>
          </p:nvPr>
        </p:nvGraphicFramePr>
        <p:xfrm>
          <a:off x="1488034" y="3357568"/>
          <a:ext cx="9503831" cy="719137"/>
        </p:xfrm>
        <a:graphic>
          <a:graphicData uri="http://schemas.openxmlformats.org/drawingml/2006/table">
            <a:tbl>
              <a:tblPr firstRow="1" firstCol="1" bandRow="1"/>
              <a:tblGrid>
                <a:gridCol w="863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1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1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2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2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2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42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642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642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642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642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719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u="sng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altLang="zh-CN" sz="3600" u="sng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smtClean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18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25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31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36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47 </a:t>
                      </a:r>
                      <a:endParaRPr lang="zh-CN" sz="3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110" name="Text Box 56"/>
          <p:cNvSpPr txBox="1">
            <a:spLocks noChangeArrowheads="1"/>
          </p:cNvSpPr>
          <p:nvPr/>
        </p:nvSpPr>
        <p:spPr bwMode="auto">
          <a:xfrm>
            <a:off x="1583290" y="404844"/>
            <a:ext cx="63594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smtClean="0">
                <a:solidFill>
                  <a:srgbClr val="005042"/>
                </a:solidFill>
                <a:latin typeface="Times New Roman" pitchFamily="18" charset="0"/>
                <a:ea typeface="隶书" pitchFamily="49" charset="-122"/>
              </a:rPr>
              <a:t>第三趟希尔排序，设增量 </a:t>
            </a:r>
            <a:r>
              <a:rPr lang="en-US" altLang="zh-CN" sz="36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d = 1</a:t>
            </a:r>
            <a:endParaRPr lang="en-US" altLang="zh-CN" sz="4000" b="1" smtClean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0682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mtClean="0"/>
              <a:t>对待</a:t>
            </a:r>
            <a:r>
              <a:rPr lang="zh-CN" altLang="zh-CN"/>
              <a:t>排记录序列先作“宏观”调整，再作“微观”调整</a:t>
            </a:r>
            <a:r>
              <a:rPr lang="zh-CN" altLang="zh-CN" smtClean="0"/>
              <a:t>。先</a:t>
            </a:r>
            <a:r>
              <a:rPr lang="zh-CN" altLang="zh-CN"/>
              <a:t>将待排序记录划分为若干个子序列，并对这些子序列进行直接插入排序，待整个序列接近有序时，再对其进行直接插入排序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这样做充分</a:t>
            </a:r>
            <a:r>
              <a:rPr lang="zh-CN" altLang="zh-CN"/>
              <a:t>利用了插入排序在表的长度较小、表接近有序时性能优越的特点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首先</a:t>
            </a:r>
            <a:r>
              <a:rPr lang="zh-CN" altLang="zh-CN"/>
              <a:t>当对表进行增量为</a:t>
            </a:r>
            <a:r>
              <a:rPr lang="en-US" altLang="zh-CN"/>
              <a:t>d</a:t>
            </a:r>
            <a:r>
              <a:rPr lang="zh-CN" altLang="zh-CN"/>
              <a:t>的分组，插入排序所排序数据的长度是原来的</a:t>
            </a:r>
            <a:r>
              <a:rPr lang="en-US" altLang="zh-CN" smtClean="0"/>
              <a:t>1/d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另外</a:t>
            </a:r>
            <a:r>
              <a:rPr lang="zh-CN" altLang="zh-CN"/>
              <a:t>，每趟排序后的序列越来越接近有序，对最后若干趟，长度较长的排序表进行组内直接插入排序时，性能可接近线性阶。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希尔排序的基本</a:t>
            </a:r>
            <a:r>
              <a:rPr lang="zh-CN" altLang="zh-CN" smtClean="0"/>
              <a:t>思想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42922" y="646360"/>
            <a:ext cx="8663801" cy="415498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oid sort::shellsort(){</a:t>
            </a:r>
          </a:p>
          <a:p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	for (d=length/2;d&gt;=1;d=d/2){</a:t>
            </a:r>
          </a:p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	for (i=d;i&lt;length;i++){</a:t>
            </a:r>
          </a:p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		temp = data[i];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</a:p>
          <a:p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082760" y="2175683"/>
            <a:ext cx="6639554" cy="120032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 (j=i-d;j</a:t>
            </a:r>
            <a:r>
              <a:rPr lang="en-US" altLang="zh-CN" sz="240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&gt;=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&amp;&amp; temp &lt; </a:t>
            </a:r>
            <a:r>
              <a:rPr lang="en-US" altLang="zh-CN" sz="240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data[j</a:t>
            </a:r>
            <a:r>
              <a:rPr lang="en-US" altLang="zh-CN" sz="240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 j = j </a:t>
            </a:r>
            <a:r>
              <a:rPr lang="en-US" altLang="zh-CN" sz="2400">
                <a:solidFill>
                  <a:srgbClr val="285A32"/>
                </a:solidFill>
                <a:latin typeface="+mn-ea"/>
              </a:rPr>
              <a:t>-</a:t>
            </a:r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400" dirty="0" smtClean="0">
              <a:solidFill>
                <a:srgbClr val="285A3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data[j +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data[j];  </a:t>
            </a:r>
          </a:p>
          <a:p>
            <a:endParaRPr lang="en-US" altLang="zh-CN" sz="2400" dirty="0" smtClean="0">
              <a:solidFill>
                <a:srgbClr val="285A3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286058" y="3147405"/>
            <a:ext cx="3482302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data[j +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temp;</a:t>
            </a:r>
            <a:endParaRPr lang="en-US" altLang="zh-CN" sz="2400" dirty="0">
              <a:solidFill>
                <a:srgbClr val="5C307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2537" y="2820936"/>
            <a:ext cx="6096000" cy="4042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 = 1; i &lt; length; i++)</a:t>
            </a:r>
            <a:endParaRPr lang="zh-CN" altLang="en-US">
              <a:solidFill>
                <a:srgbClr val="5A32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zh-CN" altLang="en-US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ts val="2800"/>
              </a:lnSpc>
            </a:pPr>
            <a:r>
              <a:rPr lang="zh-CN" altLang="en-US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= data[i];   </a:t>
            </a:r>
          </a:p>
          <a:p>
            <a:pPr>
              <a:lnSpc>
                <a:spcPts val="2800"/>
              </a:lnSpc>
            </a:pPr>
            <a:r>
              <a:rPr lang="en-US" altLang="zh-CN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i - 1; </a:t>
            </a:r>
            <a:endParaRPr lang="zh-CN" altLang="en-US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zh-CN" altLang="en-US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(j &gt;= 0 &amp;&amp; temp &lt; data[j])</a:t>
            </a:r>
          </a:p>
          <a:p>
            <a:pPr>
              <a:lnSpc>
                <a:spcPts val="2800"/>
              </a:lnSpc>
            </a:pPr>
            <a:r>
              <a:rPr lang="en-US" altLang="zh-CN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  <a:endParaRPr lang="zh-CN" altLang="en-US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zh-CN" altLang="en-US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 + 1] = data[j];   </a:t>
            </a:r>
          </a:p>
          <a:p>
            <a:pPr>
              <a:lnSpc>
                <a:spcPts val="2800"/>
              </a:lnSpc>
            </a:pPr>
            <a:r>
              <a:rPr lang="en-US" altLang="zh-CN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j--;</a:t>
            </a:r>
          </a:p>
          <a:p>
            <a:pPr>
              <a:lnSpc>
                <a:spcPts val="2800"/>
              </a:lnSpc>
            </a:pPr>
            <a:r>
              <a:rPr lang="en-US" altLang="zh-CN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>
              <a:lnSpc>
                <a:spcPts val="2800"/>
              </a:lnSpc>
            </a:pPr>
            <a:r>
              <a:rPr lang="zh-CN" altLang="en-US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data[j + 1] = temp;	</a:t>
            </a:r>
          </a:p>
          <a:p>
            <a:pPr>
              <a:lnSpc>
                <a:spcPts val="2800"/>
              </a:lnSpc>
            </a:pPr>
            <a:r>
              <a:rPr lang="en-US" altLang="zh-CN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5A32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56" grpId="0"/>
      <p:bldP spid="156" grpId="1"/>
      <p:bldP spid="80" grpId="0"/>
      <p:bldP spid="8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115060" y="1545182"/>
            <a:ext cx="1011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）希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尔排序算法的时间性能是所取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增量的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42923" y="892696"/>
            <a:ext cx="5629277" cy="652486"/>
            <a:chOff x="607943" y="923176"/>
            <a:chExt cx="5629277" cy="652486"/>
          </a:xfrm>
        </p:grpSpPr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17228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~</a:t>
              </a:r>
              <a:r>
                <a:rPr kumimoji="1"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42923" y="3588592"/>
            <a:ext cx="4341433" cy="652486"/>
            <a:chOff x="607943" y="923176"/>
            <a:chExt cx="4341433" cy="652486"/>
          </a:xfrm>
        </p:grpSpPr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62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542923" y="2936106"/>
            <a:ext cx="5629277" cy="652486"/>
            <a:chOff x="607943" y="923176"/>
            <a:chExt cx="5629277" cy="652486"/>
          </a:xfrm>
        </p:grpSpPr>
        <p:sp>
          <p:nvSpPr>
            <p:cNvPr id="11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17228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(1)——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暂存单元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1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2" name="Text Box 5"/>
          <p:cNvSpPr txBox="1">
            <a:spLocks noChangeArrowheads="1"/>
          </p:cNvSpPr>
          <p:nvPr/>
        </p:nvSpPr>
        <p:spPr bwMode="auto">
          <a:xfrm>
            <a:off x="1115060" y="1977901"/>
            <a:ext cx="1011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）研究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表明，希尔排序的时间性能在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1115060" y="2410621"/>
            <a:ext cx="1011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选定合适的增量序列，希尔排序的时间性能可以</a:t>
            </a:r>
            <a:r>
              <a:rPr kumimoji="1"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达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1.3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2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122" grpId="0"/>
      <p:bldP spid="122" grpId="1"/>
      <p:bldP spid="123" grpId="0"/>
      <p:bldP spid="12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希尔排序将待排序序列逐段分割成若干个子序列，在子序列内部分别进行直接插入排序。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55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在希尔排序过程中，每一趟待排序的子序列长度逐渐增大。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9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希尔排序最后一趟的增量是（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34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希尔排序是不稳定的排序方法。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40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95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算法的稳定性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1202" y="896360"/>
            <a:ext cx="10764099" cy="1542040"/>
            <a:chOff x="655864" y="1615037"/>
            <a:chExt cx="10764099" cy="1542040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154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排序算法的稳定性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假定在待排序的记录序列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中存在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多个具有相同关键码的记录，若经过排序，这些记录的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相对次序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保持不变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称这种排序算法</a:t>
              </a:r>
              <a:r>
                <a:rPr lang="zh-CN" altLang="zh-CN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否则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</a:t>
              </a:r>
              <a:r>
                <a:rPr lang="zh-CN" altLang="zh-CN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不稳定</a:t>
              </a:r>
              <a:endPara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96608" y="2532941"/>
            <a:ext cx="4155031" cy="2608262"/>
            <a:chOff x="1296608" y="2685341"/>
            <a:chExt cx="4155031" cy="2608262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132388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29660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135036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122997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298003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高数</a:t>
              </a: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295275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3809118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英语</a:t>
              </a: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378183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4623639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语文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4596360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132388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129660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2135036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2122997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298003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295275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4623639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4596360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32388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129660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29"/>
            <p:cNvSpPr>
              <a:spLocks noChangeArrowheads="1"/>
            </p:cNvSpPr>
            <p:nvPr/>
          </p:nvSpPr>
          <p:spPr bwMode="auto">
            <a:xfrm>
              <a:off x="2135036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2122997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31"/>
            <p:cNvSpPr>
              <a:spLocks noChangeArrowheads="1"/>
            </p:cNvSpPr>
            <p:nvPr/>
          </p:nvSpPr>
          <p:spPr bwMode="auto">
            <a:xfrm>
              <a:off x="298003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295275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23639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4596360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35"/>
            <p:cNvSpPr>
              <a:spLocks noChangeArrowheads="1"/>
            </p:cNvSpPr>
            <p:nvPr/>
          </p:nvSpPr>
          <p:spPr bwMode="auto">
            <a:xfrm>
              <a:off x="132388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76" name="Rectangle 36"/>
            <p:cNvSpPr>
              <a:spLocks noChangeArrowheads="1"/>
            </p:cNvSpPr>
            <p:nvPr/>
          </p:nvSpPr>
          <p:spPr bwMode="auto">
            <a:xfrm>
              <a:off x="129660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2135036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2122997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9"/>
            <p:cNvSpPr>
              <a:spLocks noChangeArrowheads="1"/>
            </p:cNvSpPr>
            <p:nvPr/>
          </p:nvSpPr>
          <p:spPr bwMode="auto">
            <a:xfrm>
              <a:off x="298003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295275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41"/>
            <p:cNvSpPr>
              <a:spLocks noChangeArrowheads="1"/>
            </p:cNvSpPr>
            <p:nvPr/>
          </p:nvSpPr>
          <p:spPr bwMode="auto">
            <a:xfrm>
              <a:off x="4623639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86</a:t>
              </a:r>
            </a:p>
          </p:txBody>
        </p:sp>
        <p:sp>
          <p:nvSpPr>
            <p:cNvPr id="82" name="Rectangle 42"/>
            <p:cNvSpPr>
              <a:spLocks noChangeArrowheads="1"/>
            </p:cNvSpPr>
            <p:nvPr/>
          </p:nvSpPr>
          <p:spPr bwMode="auto">
            <a:xfrm>
              <a:off x="4596360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132388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129660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45"/>
            <p:cNvSpPr>
              <a:spLocks noChangeArrowheads="1"/>
            </p:cNvSpPr>
            <p:nvPr/>
          </p:nvSpPr>
          <p:spPr bwMode="auto">
            <a:xfrm>
              <a:off x="2135036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6" name="Rectangle 46"/>
            <p:cNvSpPr>
              <a:spLocks noChangeArrowheads="1"/>
            </p:cNvSpPr>
            <p:nvPr/>
          </p:nvSpPr>
          <p:spPr bwMode="auto">
            <a:xfrm>
              <a:off x="2122997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47"/>
            <p:cNvSpPr>
              <a:spLocks noChangeArrowheads="1"/>
            </p:cNvSpPr>
            <p:nvPr/>
          </p:nvSpPr>
          <p:spPr bwMode="auto">
            <a:xfrm>
              <a:off x="298003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48"/>
            <p:cNvSpPr>
              <a:spLocks noChangeArrowheads="1"/>
            </p:cNvSpPr>
            <p:nvPr/>
          </p:nvSpPr>
          <p:spPr bwMode="auto">
            <a:xfrm>
              <a:off x="295275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49"/>
            <p:cNvSpPr>
              <a:spLocks noChangeArrowheads="1"/>
            </p:cNvSpPr>
            <p:nvPr/>
          </p:nvSpPr>
          <p:spPr bwMode="auto">
            <a:xfrm>
              <a:off x="3809118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378183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3809118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378183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3"/>
            <p:cNvSpPr>
              <a:spLocks noChangeArrowheads="1"/>
            </p:cNvSpPr>
            <p:nvPr/>
          </p:nvSpPr>
          <p:spPr bwMode="auto">
            <a:xfrm>
              <a:off x="3809118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98" name="Rectangle 54"/>
            <p:cNvSpPr>
              <a:spLocks noChangeArrowheads="1"/>
            </p:cNvSpPr>
            <p:nvPr/>
          </p:nvSpPr>
          <p:spPr bwMode="auto">
            <a:xfrm>
              <a:off x="378183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5"/>
            <p:cNvSpPr>
              <a:spLocks noChangeArrowheads="1"/>
            </p:cNvSpPr>
            <p:nvPr/>
          </p:nvSpPr>
          <p:spPr bwMode="auto">
            <a:xfrm>
              <a:off x="3809118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0" name="Rectangle 56"/>
            <p:cNvSpPr>
              <a:spLocks noChangeArrowheads="1"/>
            </p:cNvSpPr>
            <p:nvPr/>
          </p:nvSpPr>
          <p:spPr bwMode="auto">
            <a:xfrm>
              <a:off x="378183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57"/>
            <p:cNvSpPr>
              <a:spLocks noChangeArrowheads="1"/>
            </p:cNvSpPr>
            <p:nvPr/>
          </p:nvSpPr>
          <p:spPr bwMode="auto">
            <a:xfrm>
              <a:off x="4623639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2" name="Rectangle 58"/>
            <p:cNvSpPr>
              <a:spLocks noChangeArrowheads="1"/>
            </p:cNvSpPr>
            <p:nvPr/>
          </p:nvSpPr>
          <p:spPr bwMode="auto">
            <a:xfrm>
              <a:off x="4596360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99865" y="2532941"/>
            <a:ext cx="5077214" cy="2608262"/>
            <a:chOff x="5799865" y="2685341"/>
            <a:chExt cx="5077214" cy="2608262"/>
          </a:xfrm>
        </p:grpSpPr>
        <p:sp>
          <p:nvSpPr>
            <p:cNvPr id="191" name="Rectangle 9"/>
            <p:cNvSpPr>
              <a:spLocks noChangeArrowheads="1"/>
            </p:cNvSpPr>
            <p:nvPr/>
          </p:nvSpPr>
          <p:spPr bwMode="auto">
            <a:xfrm>
              <a:off x="674932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192" name="Rectangle 10"/>
            <p:cNvSpPr>
              <a:spLocks noChangeArrowheads="1"/>
            </p:cNvSpPr>
            <p:nvPr/>
          </p:nvSpPr>
          <p:spPr bwMode="auto">
            <a:xfrm>
              <a:off x="672204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3" name="Rectangle 11"/>
            <p:cNvSpPr>
              <a:spLocks noChangeArrowheads="1"/>
            </p:cNvSpPr>
            <p:nvPr/>
          </p:nvSpPr>
          <p:spPr bwMode="auto">
            <a:xfrm>
              <a:off x="7560476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194" name="Rectangle 12"/>
            <p:cNvSpPr>
              <a:spLocks noChangeArrowheads="1"/>
            </p:cNvSpPr>
            <p:nvPr/>
          </p:nvSpPr>
          <p:spPr bwMode="auto">
            <a:xfrm>
              <a:off x="7548437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" name="Rectangle 13"/>
            <p:cNvSpPr>
              <a:spLocks noChangeArrowheads="1"/>
            </p:cNvSpPr>
            <p:nvPr/>
          </p:nvSpPr>
          <p:spPr bwMode="auto">
            <a:xfrm>
              <a:off x="840547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高数</a:t>
              </a:r>
            </a:p>
          </p:txBody>
        </p:sp>
        <p:sp>
          <p:nvSpPr>
            <p:cNvPr id="196" name="Rectangle 14"/>
            <p:cNvSpPr>
              <a:spLocks noChangeArrowheads="1"/>
            </p:cNvSpPr>
            <p:nvPr/>
          </p:nvSpPr>
          <p:spPr bwMode="auto">
            <a:xfrm>
              <a:off x="837819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7" name="Rectangle 15"/>
            <p:cNvSpPr>
              <a:spLocks noChangeArrowheads="1"/>
            </p:cNvSpPr>
            <p:nvPr/>
          </p:nvSpPr>
          <p:spPr bwMode="auto">
            <a:xfrm>
              <a:off x="9234558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英语</a:t>
              </a:r>
            </a:p>
          </p:txBody>
        </p:sp>
        <p:sp>
          <p:nvSpPr>
            <p:cNvPr id="198" name="Rectangle 16"/>
            <p:cNvSpPr>
              <a:spLocks noChangeArrowheads="1"/>
            </p:cNvSpPr>
            <p:nvPr/>
          </p:nvSpPr>
          <p:spPr bwMode="auto">
            <a:xfrm>
              <a:off x="920727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Rectangle 17"/>
            <p:cNvSpPr>
              <a:spLocks noChangeArrowheads="1"/>
            </p:cNvSpPr>
            <p:nvPr/>
          </p:nvSpPr>
          <p:spPr bwMode="auto">
            <a:xfrm>
              <a:off x="10049079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语文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18"/>
            <p:cNvSpPr>
              <a:spLocks noChangeArrowheads="1"/>
            </p:cNvSpPr>
            <p:nvPr/>
          </p:nvSpPr>
          <p:spPr bwMode="auto">
            <a:xfrm>
              <a:off x="10021800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1" name="Rectangle 19"/>
            <p:cNvSpPr>
              <a:spLocks noChangeArrowheads="1"/>
            </p:cNvSpPr>
            <p:nvPr/>
          </p:nvSpPr>
          <p:spPr bwMode="auto">
            <a:xfrm>
              <a:off x="674932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202" name="Rectangle 20"/>
            <p:cNvSpPr>
              <a:spLocks noChangeArrowheads="1"/>
            </p:cNvSpPr>
            <p:nvPr/>
          </p:nvSpPr>
          <p:spPr bwMode="auto">
            <a:xfrm>
              <a:off x="672204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3" name="Rectangle 21"/>
            <p:cNvSpPr>
              <a:spLocks noChangeArrowheads="1"/>
            </p:cNvSpPr>
            <p:nvPr/>
          </p:nvSpPr>
          <p:spPr bwMode="auto">
            <a:xfrm>
              <a:off x="7548437" y="3729206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  <a:endParaRPr kumimoji="1" lang="zh-CN" altLang="en-US" sz="20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Rectangle 22"/>
            <p:cNvSpPr>
              <a:spLocks noChangeArrowheads="1"/>
            </p:cNvSpPr>
            <p:nvPr/>
          </p:nvSpPr>
          <p:spPr bwMode="auto">
            <a:xfrm>
              <a:off x="7548437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Rectangle 23"/>
            <p:cNvSpPr>
              <a:spLocks noChangeArrowheads="1"/>
            </p:cNvSpPr>
            <p:nvPr/>
          </p:nvSpPr>
          <p:spPr bwMode="auto">
            <a:xfrm>
              <a:off x="840547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64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Rectangle 24"/>
            <p:cNvSpPr>
              <a:spLocks noChangeArrowheads="1"/>
            </p:cNvSpPr>
            <p:nvPr/>
          </p:nvSpPr>
          <p:spPr bwMode="auto">
            <a:xfrm>
              <a:off x="837819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Rectangle 25"/>
            <p:cNvSpPr>
              <a:spLocks noChangeArrowheads="1"/>
            </p:cNvSpPr>
            <p:nvPr/>
          </p:nvSpPr>
          <p:spPr bwMode="auto">
            <a:xfrm>
              <a:off x="10049079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208" name="Rectangle 26"/>
            <p:cNvSpPr>
              <a:spLocks noChangeArrowheads="1"/>
            </p:cNvSpPr>
            <p:nvPr/>
          </p:nvSpPr>
          <p:spPr bwMode="auto">
            <a:xfrm>
              <a:off x="10021800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7"/>
            <p:cNvSpPr>
              <a:spLocks noChangeArrowheads="1"/>
            </p:cNvSpPr>
            <p:nvPr/>
          </p:nvSpPr>
          <p:spPr bwMode="auto">
            <a:xfrm>
              <a:off x="674932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210" name="Rectangle 28"/>
            <p:cNvSpPr>
              <a:spLocks noChangeArrowheads="1"/>
            </p:cNvSpPr>
            <p:nvPr/>
          </p:nvSpPr>
          <p:spPr bwMode="auto">
            <a:xfrm>
              <a:off x="672204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Rectangle 29"/>
            <p:cNvSpPr>
              <a:spLocks noChangeArrowheads="1"/>
            </p:cNvSpPr>
            <p:nvPr/>
          </p:nvSpPr>
          <p:spPr bwMode="auto">
            <a:xfrm>
              <a:off x="7548437" y="3208673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Rectangle 30"/>
            <p:cNvSpPr>
              <a:spLocks noChangeArrowheads="1"/>
            </p:cNvSpPr>
            <p:nvPr/>
          </p:nvSpPr>
          <p:spPr bwMode="auto">
            <a:xfrm>
              <a:off x="7548437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Rectangle 31"/>
            <p:cNvSpPr>
              <a:spLocks noChangeArrowheads="1"/>
            </p:cNvSpPr>
            <p:nvPr/>
          </p:nvSpPr>
          <p:spPr bwMode="auto">
            <a:xfrm>
              <a:off x="840547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  <a:endParaRPr kumimoji="1" lang="en-US" altLang="zh-CN" sz="20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4" name="Rectangle 32"/>
            <p:cNvSpPr>
              <a:spLocks noChangeArrowheads="1"/>
            </p:cNvSpPr>
            <p:nvPr/>
          </p:nvSpPr>
          <p:spPr bwMode="auto">
            <a:xfrm>
              <a:off x="837819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" name="Rectangle 33"/>
            <p:cNvSpPr>
              <a:spLocks noChangeArrowheads="1"/>
            </p:cNvSpPr>
            <p:nvPr/>
          </p:nvSpPr>
          <p:spPr bwMode="auto">
            <a:xfrm>
              <a:off x="10049079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216" name="Rectangle 34"/>
            <p:cNvSpPr>
              <a:spLocks noChangeArrowheads="1"/>
            </p:cNvSpPr>
            <p:nvPr/>
          </p:nvSpPr>
          <p:spPr bwMode="auto">
            <a:xfrm>
              <a:off x="10021800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7" name="Rectangle 35"/>
            <p:cNvSpPr>
              <a:spLocks noChangeArrowheads="1"/>
            </p:cNvSpPr>
            <p:nvPr/>
          </p:nvSpPr>
          <p:spPr bwMode="auto">
            <a:xfrm>
              <a:off x="674932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218" name="Rectangle 36"/>
            <p:cNvSpPr>
              <a:spLocks noChangeArrowheads="1"/>
            </p:cNvSpPr>
            <p:nvPr/>
          </p:nvSpPr>
          <p:spPr bwMode="auto">
            <a:xfrm>
              <a:off x="672204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37"/>
            <p:cNvSpPr>
              <a:spLocks noChangeArrowheads="1"/>
            </p:cNvSpPr>
            <p:nvPr/>
          </p:nvSpPr>
          <p:spPr bwMode="auto">
            <a:xfrm>
              <a:off x="7560476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220" name="Rectangle 38"/>
            <p:cNvSpPr>
              <a:spLocks noChangeArrowheads="1"/>
            </p:cNvSpPr>
            <p:nvPr/>
          </p:nvSpPr>
          <p:spPr bwMode="auto">
            <a:xfrm>
              <a:off x="7548437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39"/>
            <p:cNvSpPr>
              <a:spLocks noChangeArrowheads="1"/>
            </p:cNvSpPr>
            <p:nvPr/>
          </p:nvSpPr>
          <p:spPr bwMode="auto">
            <a:xfrm>
              <a:off x="840547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222" name="Rectangle 40"/>
            <p:cNvSpPr>
              <a:spLocks noChangeArrowheads="1"/>
            </p:cNvSpPr>
            <p:nvPr/>
          </p:nvSpPr>
          <p:spPr bwMode="auto">
            <a:xfrm>
              <a:off x="837819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41"/>
            <p:cNvSpPr>
              <a:spLocks noChangeArrowheads="1"/>
            </p:cNvSpPr>
            <p:nvPr/>
          </p:nvSpPr>
          <p:spPr bwMode="auto">
            <a:xfrm>
              <a:off x="10049079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86</a:t>
              </a:r>
            </a:p>
          </p:txBody>
        </p:sp>
        <p:sp>
          <p:nvSpPr>
            <p:cNvPr id="224" name="Rectangle 42"/>
            <p:cNvSpPr>
              <a:spLocks noChangeArrowheads="1"/>
            </p:cNvSpPr>
            <p:nvPr/>
          </p:nvSpPr>
          <p:spPr bwMode="auto">
            <a:xfrm>
              <a:off x="10021800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" name="Rectangle 43"/>
            <p:cNvSpPr>
              <a:spLocks noChangeArrowheads="1"/>
            </p:cNvSpPr>
            <p:nvPr/>
          </p:nvSpPr>
          <p:spPr bwMode="auto">
            <a:xfrm>
              <a:off x="674932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6" name="Rectangle 44"/>
            <p:cNvSpPr>
              <a:spLocks noChangeArrowheads="1"/>
            </p:cNvSpPr>
            <p:nvPr/>
          </p:nvSpPr>
          <p:spPr bwMode="auto">
            <a:xfrm>
              <a:off x="672204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Rectangle 45"/>
            <p:cNvSpPr>
              <a:spLocks noChangeArrowheads="1"/>
            </p:cNvSpPr>
            <p:nvPr/>
          </p:nvSpPr>
          <p:spPr bwMode="auto">
            <a:xfrm>
              <a:off x="7560476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8" name="Rectangle 46"/>
            <p:cNvSpPr>
              <a:spLocks noChangeArrowheads="1"/>
            </p:cNvSpPr>
            <p:nvPr/>
          </p:nvSpPr>
          <p:spPr bwMode="auto">
            <a:xfrm>
              <a:off x="7548437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9" name="Rectangle 47"/>
            <p:cNvSpPr>
              <a:spLocks noChangeArrowheads="1"/>
            </p:cNvSpPr>
            <p:nvPr/>
          </p:nvSpPr>
          <p:spPr bwMode="auto">
            <a:xfrm>
              <a:off x="840547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30" name="Rectangle 48"/>
            <p:cNvSpPr>
              <a:spLocks noChangeArrowheads="1"/>
            </p:cNvSpPr>
            <p:nvPr/>
          </p:nvSpPr>
          <p:spPr bwMode="auto">
            <a:xfrm>
              <a:off x="837819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1" name="Rectangle 49"/>
            <p:cNvSpPr>
              <a:spLocks noChangeArrowheads="1"/>
            </p:cNvSpPr>
            <p:nvPr/>
          </p:nvSpPr>
          <p:spPr bwMode="auto">
            <a:xfrm>
              <a:off x="9234558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232" name="Rectangle 50"/>
            <p:cNvSpPr>
              <a:spLocks noChangeArrowheads="1"/>
            </p:cNvSpPr>
            <p:nvPr/>
          </p:nvSpPr>
          <p:spPr bwMode="auto">
            <a:xfrm>
              <a:off x="920727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Rectangle 51"/>
            <p:cNvSpPr>
              <a:spLocks noChangeArrowheads="1"/>
            </p:cNvSpPr>
            <p:nvPr/>
          </p:nvSpPr>
          <p:spPr bwMode="auto">
            <a:xfrm>
              <a:off x="9234558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234" name="Rectangle 52"/>
            <p:cNvSpPr>
              <a:spLocks noChangeArrowheads="1"/>
            </p:cNvSpPr>
            <p:nvPr/>
          </p:nvSpPr>
          <p:spPr bwMode="auto">
            <a:xfrm>
              <a:off x="920727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" name="Rectangle 53"/>
            <p:cNvSpPr>
              <a:spLocks noChangeArrowheads="1"/>
            </p:cNvSpPr>
            <p:nvPr/>
          </p:nvSpPr>
          <p:spPr bwMode="auto">
            <a:xfrm>
              <a:off x="9234558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236" name="Rectangle 54"/>
            <p:cNvSpPr>
              <a:spLocks noChangeArrowheads="1"/>
            </p:cNvSpPr>
            <p:nvPr/>
          </p:nvSpPr>
          <p:spPr bwMode="auto">
            <a:xfrm>
              <a:off x="920727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7" name="Rectangle 55"/>
            <p:cNvSpPr>
              <a:spLocks noChangeArrowheads="1"/>
            </p:cNvSpPr>
            <p:nvPr/>
          </p:nvSpPr>
          <p:spPr bwMode="auto">
            <a:xfrm>
              <a:off x="9234558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38" name="Rectangle 56"/>
            <p:cNvSpPr>
              <a:spLocks noChangeArrowheads="1"/>
            </p:cNvSpPr>
            <p:nvPr/>
          </p:nvSpPr>
          <p:spPr bwMode="auto">
            <a:xfrm>
              <a:off x="920727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57"/>
            <p:cNvSpPr>
              <a:spLocks noChangeArrowheads="1"/>
            </p:cNvSpPr>
            <p:nvPr/>
          </p:nvSpPr>
          <p:spPr bwMode="auto">
            <a:xfrm>
              <a:off x="10049079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40" name="Rectangle 58"/>
            <p:cNvSpPr>
              <a:spLocks noChangeArrowheads="1"/>
            </p:cNvSpPr>
            <p:nvPr/>
          </p:nvSpPr>
          <p:spPr bwMode="auto">
            <a:xfrm>
              <a:off x="10021800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2" name="右箭头 241"/>
            <p:cNvSpPr/>
            <p:nvPr/>
          </p:nvSpPr>
          <p:spPr>
            <a:xfrm>
              <a:off x="5799865" y="382747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002626" y="5380677"/>
            <a:ext cx="10170478" cy="648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排序算法的稳定性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只是算法的一种属性，且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由具体算法决定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对于待排序记录序列{25, 18, 30, 20, 15, 12, 18, 45, 35, 10}，给定增量为4、2、1，写出希尔排序每一趟的结果。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32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145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的分类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1202" y="896360"/>
            <a:ext cx="10764099" cy="597160"/>
            <a:chOff x="655864" y="1615037"/>
            <a:chExt cx="10764099" cy="597160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9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根据排序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过程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中所有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是否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全部放在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内存中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，排序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方法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4" name="Text Box 5"/>
          <p:cNvSpPr txBox="1">
            <a:spLocks noChangeArrowheads="1"/>
          </p:cNvSpPr>
          <p:nvPr/>
        </p:nvSpPr>
        <p:spPr bwMode="auto">
          <a:xfrm>
            <a:off x="1103202" y="1471930"/>
            <a:ext cx="1061635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：在排序的整个过程中，待排序的所有记录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全部放在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内存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103202" y="1973927"/>
            <a:ext cx="10616358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：待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排序的记录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个数较多，整个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排序过程需要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在内外存之间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多次交换数据才能得到排序的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542923" y="2941320"/>
            <a:ext cx="10764099" cy="597160"/>
            <a:chOff x="655864" y="1615037"/>
            <a:chExt cx="10764099" cy="597160"/>
          </a:xfrm>
        </p:grpSpPr>
        <p:grpSp>
          <p:nvGrpSpPr>
            <p:cNvPr id="120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2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1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9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根据排序方法是否建立在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关键码比较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，排序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方法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4" name="Text Box 5"/>
          <p:cNvSpPr txBox="1">
            <a:spLocks noChangeArrowheads="1"/>
          </p:cNvSpPr>
          <p:nvPr/>
        </p:nvSpPr>
        <p:spPr bwMode="auto">
          <a:xfrm>
            <a:off x="1103202" y="3532130"/>
            <a:ext cx="1061635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基于比较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主要通过关键码之间的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和记录的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1103202" y="5465486"/>
            <a:ext cx="1061635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不基于比较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根据待排序数据的特点所采取的其他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2080" y="4111769"/>
            <a:ext cx="9722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插入排序；       ② 交换排序；       ③ 选择排序；       ④ 归并排序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31302" y="4498797"/>
            <a:ext cx="1995818" cy="885115"/>
            <a:chOff x="1631302" y="4498797"/>
            <a:chExt cx="1995818" cy="885115"/>
          </a:xfrm>
        </p:grpSpPr>
        <p:sp>
          <p:nvSpPr>
            <p:cNvPr id="21" name="矩形 20"/>
            <p:cNvSpPr/>
            <p:nvPr/>
          </p:nvSpPr>
          <p:spPr>
            <a:xfrm>
              <a:off x="1797403" y="4573434"/>
              <a:ext cx="1829717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直接插入排序</a:t>
              </a:r>
              <a:endParaRPr lang="en-US" altLang="zh-CN" sz="2000" dirty="0" smtClean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希尔排序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631302" y="4498797"/>
              <a:ext cx="180000" cy="648000"/>
              <a:chOff x="1814182" y="4498797"/>
              <a:chExt cx="180000" cy="648000"/>
            </a:xfrm>
          </p:grpSpPr>
          <p:cxnSp>
            <p:nvCxnSpPr>
              <p:cNvPr id="4" name="直接连接符 3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4076227" y="4496371"/>
            <a:ext cx="1783554" cy="887541"/>
            <a:chOff x="4076227" y="4496371"/>
            <a:chExt cx="1783554" cy="887541"/>
          </a:xfrm>
        </p:grpSpPr>
        <p:sp>
          <p:nvSpPr>
            <p:cNvPr id="22" name="矩形 21"/>
            <p:cNvSpPr/>
            <p:nvPr/>
          </p:nvSpPr>
          <p:spPr>
            <a:xfrm>
              <a:off x="4259925" y="4573434"/>
              <a:ext cx="1599856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起泡排序</a:t>
              </a:r>
              <a:endParaRPr lang="en-US" altLang="zh-CN" sz="2000" dirty="0" smtClean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快速</a:t>
              </a:r>
              <a:r>
                <a:rPr lang="zh-CN" altLang="en-US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endParaRPr lang="zh-CN" altLang="en-US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76227" y="4496371"/>
              <a:ext cx="180000" cy="648000"/>
              <a:chOff x="1814182" y="4498797"/>
              <a:chExt cx="180000" cy="648000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/>
          <p:cNvGrpSpPr/>
          <p:nvPr/>
        </p:nvGrpSpPr>
        <p:grpSpPr>
          <a:xfrm>
            <a:off x="6515100" y="4481131"/>
            <a:ext cx="2202179" cy="902781"/>
            <a:chOff x="6515100" y="4481131"/>
            <a:chExt cx="2202179" cy="902781"/>
          </a:xfrm>
        </p:grpSpPr>
        <p:sp>
          <p:nvSpPr>
            <p:cNvPr id="23" name="矩形 22"/>
            <p:cNvSpPr/>
            <p:nvPr/>
          </p:nvSpPr>
          <p:spPr>
            <a:xfrm>
              <a:off x="6682740" y="4573434"/>
              <a:ext cx="2034539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简单选择排序</a:t>
              </a:r>
              <a:endParaRPr lang="en-US" altLang="zh-CN" sz="2000" dirty="0" smtClean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堆排序</a:t>
              </a:r>
              <a:endParaRPr lang="zh-CN" altLang="en-US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515100" y="4481131"/>
              <a:ext cx="180000" cy="648000"/>
              <a:chOff x="1814182" y="4498797"/>
              <a:chExt cx="180000" cy="648000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8947319" y="4498797"/>
            <a:ext cx="2909401" cy="885115"/>
            <a:chOff x="8947319" y="4498797"/>
            <a:chExt cx="2909401" cy="885115"/>
          </a:xfrm>
        </p:grpSpPr>
        <p:sp>
          <p:nvSpPr>
            <p:cNvPr id="24" name="矩形 23"/>
            <p:cNvSpPr/>
            <p:nvPr/>
          </p:nvSpPr>
          <p:spPr>
            <a:xfrm>
              <a:off x="9113519" y="4573434"/>
              <a:ext cx="2743201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二路归并</a:t>
              </a:r>
              <a:r>
                <a:rPr lang="zh-CN" altLang="en-US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递归算法</a:t>
              </a:r>
              <a:endParaRPr lang="en-US" altLang="zh-CN" sz="2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二路</a:t>
              </a:r>
              <a:r>
                <a:rPr lang="zh-CN" altLang="en-US" sz="20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归并</a:t>
              </a:r>
              <a:r>
                <a:rPr lang="zh-CN" altLang="en-US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非递归</a:t>
              </a: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947319" y="4498797"/>
              <a:ext cx="180000" cy="648000"/>
              <a:chOff x="1814182" y="4498797"/>
              <a:chExt cx="180000" cy="648000"/>
            </a:xfrm>
          </p:grpSpPr>
          <p:cxnSp>
            <p:nvCxnSpPr>
              <p:cNvPr id="40" name="直接连接符 39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</p:childTnLst>
        </p:cTn>
      </p:par>
    </p:tnLst>
    <p:bldLst>
      <p:bldP spid="114" grpId="0"/>
      <p:bldP spid="114" grpId="1"/>
      <p:bldP spid="117" grpId="0"/>
      <p:bldP spid="117" grpId="1"/>
      <p:bldP spid="124" grpId="0"/>
      <p:bldP spid="124" grpId="2"/>
      <p:bldP spid="125" grpId="0"/>
      <p:bldP spid="125" grpId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217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排序算法的性能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49603" y="894016"/>
            <a:ext cx="5705477" cy="609398"/>
            <a:chOff x="655864" y="3759136"/>
            <a:chExt cx="5705477" cy="609398"/>
          </a:xfrm>
        </p:grpSpPr>
        <p:grpSp>
          <p:nvGrpSpPr>
            <p:cNvPr id="96" name="Group 31"/>
            <p:cNvGrpSpPr/>
            <p:nvPr/>
          </p:nvGrpSpPr>
          <p:grpSpPr>
            <a:xfrm>
              <a:off x="655864" y="3859828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1183321" y="3759136"/>
              <a:ext cx="5178020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如何衡量排序算法的性能呢？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Text Box 6"/>
          <p:cNvSpPr txBox="1">
            <a:spLocks noChangeArrowheads="1"/>
          </p:cNvSpPr>
          <p:nvPr/>
        </p:nvSpPr>
        <p:spPr bwMode="auto">
          <a:xfrm>
            <a:off x="865602" y="1676400"/>
            <a:ext cx="10637957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时间性能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：排序算法在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各种情况（最好、最坏、平均）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下的时间复杂度。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基于比较的内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在排序过程中的基本操作：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① 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：关键码之间的比较；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② 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：记录从一个位置移动到另一个位置。 </a:t>
            </a:r>
          </a:p>
        </p:txBody>
      </p:sp>
      <p:sp>
        <p:nvSpPr>
          <p:cNvPr id="117" name="Text Box 6"/>
          <p:cNvSpPr txBox="1">
            <a:spLocks noChangeArrowheads="1"/>
          </p:cNvSpPr>
          <p:nvPr/>
        </p:nvSpPr>
        <p:spPr bwMode="auto">
          <a:xfrm>
            <a:off x="865602" y="3638030"/>
            <a:ext cx="10637957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空间性能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：排序过程中占用的辅助存储空间。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辅助存储空间是除了存放待排序记录占用的存储空间之外，执行算法所需要的其他存储空间。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</p:childTnLst>
        </p:cTn>
      </p:par>
    </p:tnLst>
    <p:bldLst>
      <p:bldP spid="115" grpId="0"/>
      <p:bldP spid="115" grpId="1"/>
      <p:bldP spid="117" grpId="0"/>
      <p:bldP spid="1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638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排序的类定义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192415" y="1035610"/>
            <a:ext cx="550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）进行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升序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210104" y="507028"/>
            <a:ext cx="4882199" cy="523220"/>
            <a:chOff x="5768144" y="3859828"/>
            <a:chExt cx="4882199" cy="523220"/>
          </a:xfrm>
        </p:grpSpPr>
        <p:sp>
          <p:nvSpPr>
            <p:cNvPr id="5" name="矩形 4"/>
            <p:cNvSpPr/>
            <p:nvPr/>
          </p:nvSpPr>
          <p:spPr>
            <a:xfrm>
              <a:off x="6093583" y="3859828"/>
              <a:ext cx="45567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不失一般性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做如下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约定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Freeform 99"/>
            <p:cNvSpPr>
              <a:spLocks noEditPoints="1"/>
            </p:cNvSpPr>
            <p:nvPr/>
          </p:nvSpPr>
          <p:spPr bwMode="auto">
            <a:xfrm>
              <a:off x="5768144" y="3954014"/>
              <a:ext cx="248832" cy="39610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6192415" y="1968974"/>
            <a:ext cx="550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采用顺序存储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192415" y="1502292"/>
            <a:ext cx="550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）记录只有排序码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一个数据项</a:t>
            </a: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4360" y="904250"/>
            <a:ext cx="5394960" cy="5262979"/>
          </a:xfrm>
          <a:prstGeom prst="rect">
            <a:avLst/>
          </a:prstGeom>
          <a:ln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Sort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n);  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~Sort( );                  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ShellSort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last); 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                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                 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MergeSort1(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last);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MergeSort2( );                       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Print( );                           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89320" y="2750909"/>
            <a:ext cx="5669280" cy="3416320"/>
          </a:xfrm>
          <a:prstGeom prst="rect">
            <a:avLst/>
          </a:prstGeom>
          <a:ln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last); </a:t>
            </a:r>
            <a:endParaRPr lang="zh-CN" altLang="en-US" sz="24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Sift(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last);           </a:t>
            </a:r>
            <a:endParaRPr lang="zh-CN" altLang="en-US" sz="24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Merge(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first1,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last1,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last2); </a:t>
            </a:r>
            <a:endParaRPr lang="zh-CN" altLang="en-US" sz="24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MergePass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h);                     </a:t>
            </a:r>
            <a:endParaRPr lang="zh-CN" altLang="en-US" sz="24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*data; </a:t>
            </a:r>
            <a:endParaRPr lang="zh-CN" altLang="en-US" sz="2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length;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</p:childTnLst>
        </p:cTn>
      </p:par>
    </p:tnLst>
    <p:bldLst>
      <p:bldP spid="96" grpId="0"/>
      <p:bldP spid="96" grpId="1"/>
      <p:bldP spid="105" grpId="0"/>
      <p:bldP spid="105" grpId="1"/>
      <p:bldP spid="106" grpId="0"/>
      <p:bldP spid="10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如果某种排序算法是不稳定的，则该排序方法没有实际应用价值。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排序算法只能在顺序存储结构上进行，链接存储无法对记录进行排序。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2289</Words>
  <Application>Microsoft Office PowerPoint</Application>
  <PresentationFormat>自定义</PresentationFormat>
  <Paragraphs>616</Paragraphs>
  <Slides>40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Office Theme</vt:lpstr>
      <vt:lpstr>公式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希尔排序</vt:lpstr>
      <vt:lpstr>PowerPoint 演示文稿</vt:lpstr>
      <vt:lpstr>PowerPoint 演示文稿</vt:lpstr>
      <vt:lpstr>PowerPoint 演示文稿</vt:lpstr>
      <vt:lpstr>希尔排序的基本思想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zhangyhdell</cp:lastModifiedBy>
  <cp:revision>208</cp:revision>
  <dcterms:created xsi:type="dcterms:W3CDTF">2016-09-14T00:58:00Z</dcterms:created>
  <dcterms:modified xsi:type="dcterms:W3CDTF">2022-11-02T15:30:46Z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