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1"/>
  </p:notesMasterIdLst>
  <p:sldIdLst>
    <p:sldId id="256" r:id="rId3"/>
    <p:sldId id="266" r:id="rId4"/>
    <p:sldId id="270" r:id="rId5"/>
    <p:sldId id="271" r:id="rId6"/>
    <p:sldId id="277" r:id="rId7"/>
    <p:sldId id="278" r:id="rId8"/>
    <p:sldId id="279" r:id="rId9"/>
    <p:sldId id="286" r:id="rId10"/>
    <p:sldId id="287" r:id="rId11"/>
    <p:sldId id="284" r:id="rId12"/>
    <p:sldId id="289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13" r:id="rId27"/>
    <p:sldId id="314" r:id="rId28"/>
    <p:sldId id="315" r:id="rId29"/>
    <p:sldId id="316" r:id="rId30"/>
    <p:sldId id="304" r:id="rId31"/>
    <p:sldId id="317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B42D2D"/>
    <a:srgbClr val="404040"/>
    <a:srgbClr val="5C307D"/>
    <a:srgbClr val="285A32"/>
    <a:srgbClr val="507D7D"/>
    <a:srgbClr val="B4B4C8"/>
    <a:srgbClr val="A0A0AA"/>
    <a:srgbClr val="A0A0B4"/>
    <a:srgbClr val="AAA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5" autoAdjust="0"/>
  </p:normalViewPr>
  <p:slideViewPr>
    <p:cSldViewPr snapToGrid="0">
      <p:cViewPr varScale="1">
        <p:scale>
          <a:sx n="106" d="100"/>
          <a:sy n="106" d="100"/>
        </p:scale>
        <p:origin x="2376" y="114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62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1921933" y="6597650"/>
            <a:ext cx="10270067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 flipV="1">
            <a:off x="1079507" y="888930"/>
            <a:ext cx="10632597" cy="46039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34"/>
          <p:cNvSpPr>
            <a:spLocks noChangeArrowheads="1"/>
          </p:cNvSpPr>
          <p:nvPr userDrawn="1"/>
        </p:nvSpPr>
        <p:spPr bwMode="auto">
          <a:xfrm>
            <a:off x="412264" y="254953"/>
            <a:ext cx="932609" cy="720797"/>
          </a:xfrm>
          <a:prstGeom prst="ellipse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73892" y="1147950"/>
            <a:ext cx="10738212" cy="4867072"/>
          </a:xfrm>
        </p:spPr>
        <p:txBody>
          <a:bodyPr>
            <a:normAutofit/>
          </a:bodyPr>
          <a:lstStyle>
            <a:lvl1pPr algn="just">
              <a:spcBef>
                <a:spcPts val="769"/>
              </a:spcBef>
              <a:spcAft>
                <a:spcPts val="769"/>
              </a:spcAft>
              <a:defRPr sz="3100" b="1" baseline="0"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69"/>
              </a:spcBef>
              <a:spcAft>
                <a:spcPts val="769"/>
              </a:spcAft>
              <a:defRPr sz="2600" b="0" baseline="0">
                <a:effectLst/>
                <a:latin typeface="Calibri" panose="020F0502020204030204" pitchFamily="34" charset="0"/>
              </a:defRPr>
            </a:lvl2pPr>
            <a:lvl3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3pPr>
            <a:lvl4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4pPr>
            <a:lvl5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299" y="188342"/>
            <a:ext cx="10234805" cy="648377"/>
          </a:xfrm>
          <a:noFill/>
        </p:spPr>
        <p:txBody>
          <a:bodyPr>
            <a:normAutofit/>
          </a:bodyPr>
          <a:lstStyle>
            <a:lvl1pPr algn="just">
              <a:defRPr sz="460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8592278" y="6582765"/>
            <a:ext cx="2844800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615FCAC-EDCB-4B76-AAED-BDCB9B34DD4B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7" y="59034"/>
            <a:ext cx="1248138" cy="9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07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" y="1334849"/>
            <a:ext cx="11972594" cy="360632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effectLst>
            <a:reflection blurRad="12700" stA="30000" endPos="36000" dir="5400000" sy="-100000" algn="bl" rotWithShape="0"/>
          </a:effec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1" y="6362223"/>
            <a:ext cx="2844800" cy="365125"/>
          </a:xfrm>
        </p:spPr>
        <p:txBody>
          <a:bodyPr/>
          <a:lstStyle/>
          <a:p>
            <a:fld id="{A50C5AAE-0B16-46AE-9118-13DD8FB9120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7" y="6362223"/>
            <a:ext cx="3860800" cy="365125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" y="0"/>
            <a:ext cx="12192000" cy="1052736"/>
          </a:xfrm>
          <a:prstGeom prst="rect">
            <a:avLst/>
          </a:prstGeom>
          <a:gradFill flip="none" rotWithShape="1">
            <a:gsLst>
              <a:gs pos="0">
                <a:srgbClr val="6A1E1C"/>
              </a:gs>
              <a:gs pos="0">
                <a:schemeClr val="accent2">
                  <a:lumMod val="75000"/>
                  <a:shade val="30000"/>
                  <a:satMod val="115000"/>
                </a:schemeClr>
              </a:gs>
              <a:gs pos="32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 defTabSz="1172121"/>
            <a:r>
              <a:rPr lang="zh-CN" altLang="en-US" sz="4100" dirty="0">
                <a:solidFill>
                  <a:prstClr val="white"/>
                </a:solidFill>
              </a:rPr>
              <a:t>        计算机科学与技术学院</a:t>
            </a:r>
            <a:endParaRPr lang="zh-CN" altLang="en-US" sz="3100" dirty="0">
              <a:solidFill>
                <a:prstClr val="whit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2" y="61236"/>
            <a:ext cx="1248138" cy="9302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91" y="266336"/>
            <a:ext cx="2208244" cy="52008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 flipV="1">
            <a:off x="2227" y="6200487"/>
            <a:ext cx="12192000" cy="656849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 defTabSz="1172121"/>
            <a:endParaRPr lang="zh-CN" altLang="en-US" sz="230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27" y="1146427"/>
            <a:ext cx="12192000" cy="5184576"/>
          </a:xfrm>
          <a:prstGeom prst="rect">
            <a:avLst/>
          </a:prstGeom>
          <a:gradFill flip="none" rotWithShape="1">
            <a:gsLst>
              <a:gs pos="43000">
                <a:schemeClr val="bg1">
                  <a:alpha val="65000"/>
                </a:schemeClr>
              </a:gs>
              <a:gs pos="0">
                <a:schemeClr val="tx2">
                  <a:lumMod val="40000"/>
                  <a:lumOff val="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 defTabSz="1172121"/>
            <a:endParaRPr lang="zh-CN" altLang="en-US" sz="23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7" y="1052736"/>
            <a:ext cx="12192000" cy="216024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 defTabSz="1172121"/>
            <a:endParaRPr lang="zh-CN" altLang="en-US" sz="2300">
              <a:solidFill>
                <a:prstClr val="white"/>
              </a:solidFill>
            </a:endParaRPr>
          </a:p>
        </p:txBody>
      </p:sp>
      <p:sp>
        <p:nvSpPr>
          <p:cNvPr id="16" name="内容占位符 22"/>
          <p:cNvSpPr>
            <a:spLocks noGrp="1"/>
          </p:cNvSpPr>
          <p:nvPr>
            <p:ph sz="quarter" idx="13"/>
          </p:nvPr>
        </p:nvSpPr>
        <p:spPr>
          <a:xfrm>
            <a:off x="1391487" y="2132856"/>
            <a:ext cx="9409046" cy="1944216"/>
          </a:xfrm>
        </p:spPr>
        <p:txBody>
          <a:bodyPr anchor="ctr">
            <a:normAutofit/>
          </a:bodyPr>
          <a:lstStyle>
            <a:lvl1pPr marL="0" indent="0" algn="ctr">
              <a:buNone/>
              <a:defRPr sz="7700" b="0">
                <a:solidFill>
                  <a:srgbClr val="E21D08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内容占位符 24"/>
          <p:cNvSpPr>
            <a:spLocks noGrp="1"/>
          </p:cNvSpPr>
          <p:nvPr>
            <p:ph sz="quarter" idx="14"/>
          </p:nvPr>
        </p:nvSpPr>
        <p:spPr>
          <a:xfrm>
            <a:off x="2783428" y="4292611"/>
            <a:ext cx="6625166" cy="16036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600" b="1">
                <a:solidFill>
                  <a:srgbClr val="E21D08"/>
                </a:solidFill>
                <a:effectLst/>
                <a:latin typeface="+mj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23800" y="1095949"/>
            <a:ext cx="495606" cy="5098166"/>
          </a:xfrm>
          <a:prstGeom prst="rect">
            <a:avLst/>
          </a:prstGeom>
          <a:gradFill flip="none" rotWithShape="1">
            <a:gsLst>
              <a:gs pos="0">
                <a:srgbClr val="8F2222">
                  <a:tint val="66000"/>
                  <a:satMod val="160000"/>
                </a:srgbClr>
              </a:gs>
              <a:gs pos="50000">
                <a:srgbClr val="8F2222">
                  <a:tint val="44500"/>
                  <a:satMod val="160000"/>
                </a:srgbClr>
              </a:gs>
              <a:gs pos="100000">
                <a:srgbClr val="8F2222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vert="eaVert" wrap="none" lIns="117211" tIns="58605" rIns="117211" bIns="58605" anchor="ctr"/>
          <a:lstStyle>
            <a:defPPr>
              <a:defRPr lang="zh-CN"/>
            </a:defPPr>
            <a:lvl1pPr>
              <a:defRPr i="1"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172121"/>
            <a:r>
              <a:rPr lang="zh-CN" altLang="en-US" sz="2300" i="0" dirty="0">
                <a:solidFill>
                  <a:prstClr val="white"/>
                </a:solidFill>
              </a:rPr>
              <a:t>数据结构（</a:t>
            </a:r>
            <a:r>
              <a:rPr lang="en-US" altLang="zh-CN" sz="2300" i="0" dirty="0">
                <a:solidFill>
                  <a:prstClr val="white"/>
                </a:solidFill>
              </a:rPr>
              <a:t>Python</a:t>
            </a:r>
            <a:r>
              <a:rPr lang="zh-CN" altLang="en-US" sz="2300" i="0" dirty="0">
                <a:solidFill>
                  <a:prstClr val="white"/>
                </a:solidFill>
              </a:rPr>
              <a:t>语言版）</a:t>
            </a:r>
          </a:p>
        </p:txBody>
      </p:sp>
    </p:spTree>
    <p:extLst>
      <p:ext uri="{BB962C8B-B14F-4D97-AF65-F5344CB8AC3E}">
        <p14:creationId xmlns:p14="http://schemas.microsoft.com/office/powerpoint/2010/main" val="1161668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1921933" y="6597650"/>
            <a:ext cx="10270067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172121">
              <a:defRPr/>
            </a:pPr>
            <a:endParaRPr lang="zh-CN" altLang="en-US" sz="23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295472" y="2124065"/>
            <a:ext cx="10125412" cy="2149607"/>
          </a:xfrm>
          <a:noFill/>
        </p:spPr>
        <p:txBody>
          <a:bodyPr>
            <a:normAutofit/>
          </a:bodyPr>
          <a:lstStyle>
            <a:lvl1pPr algn="ctr">
              <a:defRPr sz="460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8683589" y="6597650"/>
            <a:ext cx="2844800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6CD9D1-4DF3-4DC0-A8DC-E2282698A5F5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7204254" y="437602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172121">
              <a:defRPr/>
            </a:pPr>
            <a:endParaRPr lang="zh-CN" altLang="en-US" sz="23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750686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172121">
              <a:defRPr/>
            </a:pPr>
            <a:endParaRPr lang="zh-CN" altLang="en-US" sz="23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49" y="61236"/>
            <a:ext cx="1248138" cy="9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8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1921933" y="6597650"/>
            <a:ext cx="10270067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172121">
              <a:defRPr/>
            </a:pPr>
            <a:endParaRPr lang="zh-CN" altLang="en-US" sz="23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 flipV="1">
            <a:off x="1079507" y="888930"/>
            <a:ext cx="10632597" cy="46039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172121">
              <a:defRPr/>
            </a:pPr>
            <a:endParaRPr lang="zh-CN" altLang="en-US" sz="23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34"/>
          <p:cNvSpPr>
            <a:spLocks noChangeArrowheads="1"/>
          </p:cNvSpPr>
          <p:nvPr userDrawn="1"/>
        </p:nvSpPr>
        <p:spPr bwMode="auto">
          <a:xfrm>
            <a:off x="412264" y="254953"/>
            <a:ext cx="932609" cy="720797"/>
          </a:xfrm>
          <a:prstGeom prst="ellipse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172121">
              <a:defRPr/>
            </a:pPr>
            <a:endParaRPr lang="zh-CN" altLang="en-US" sz="23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73892" y="1147950"/>
            <a:ext cx="10738212" cy="4867072"/>
          </a:xfrm>
        </p:spPr>
        <p:txBody>
          <a:bodyPr>
            <a:normAutofit/>
          </a:bodyPr>
          <a:lstStyle>
            <a:lvl1pPr algn="just">
              <a:spcBef>
                <a:spcPts val="769"/>
              </a:spcBef>
              <a:spcAft>
                <a:spcPts val="769"/>
              </a:spcAft>
              <a:defRPr sz="3100" b="1" baseline="0"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69"/>
              </a:spcBef>
              <a:spcAft>
                <a:spcPts val="769"/>
              </a:spcAft>
              <a:defRPr sz="2600" b="0" baseline="0">
                <a:effectLst/>
                <a:latin typeface="Calibri" panose="020F0502020204030204" pitchFamily="34" charset="0"/>
              </a:defRPr>
            </a:lvl2pPr>
            <a:lvl3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3pPr>
            <a:lvl4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4pPr>
            <a:lvl5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299" y="188342"/>
            <a:ext cx="10234805" cy="648377"/>
          </a:xfrm>
          <a:noFill/>
        </p:spPr>
        <p:txBody>
          <a:bodyPr>
            <a:normAutofit/>
          </a:bodyPr>
          <a:lstStyle>
            <a:lvl1pPr algn="just">
              <a:defRPr sz="460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8592278" y="6582765"/>
            <a:ext cx="2844800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615FCAC-EDCB-4B76-AAED-BDCB9B34DD4B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7" y="59034"/>
            <a:ext cx="1248138" cy="9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16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7" y="1600205"/>
            <a:ext cx="10363200" cy="17801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6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7" y="3556011"/>
            <a:ext cx="8534400" cy="1473201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FFFFFF"/>
                </a:solidFill>
              </a:defRPr>
            </a:lvl1pPr>
            <a:lvl2pPr marL="586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8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84903" y="6250178"/>
            <a:ext cx="5048920" cy="365125"/>
          </a:xfrm>
          <a:prstGeom prst="rect">
            <a:avLst/>
          </a:prstGeom>
        </p:spPr>
        <p:txBody>
          <a:bodyPr/>
          <a:lstStyle/>
          <a:p>
            <a:fld id="{A50C5AAE-0B16-46AE-9118-13DD8FB9120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204" y="6250178"/>
            <a:ext cx="5048921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21452" y="6250178"/>
            <a:ext cx="1549102" cy="365125"/>
          </a:xfrm>
          <a:prstGeom prst="rect">
            <a:avLst/>
          </a:prstGeom>
        </p:spPr>
        <p:txBody>
          <a:bodyPr/>
          <a:lstStyle/>
          <a:p>
            <a:fld id="{2D6CD9D1-4DF3-4DC0-A8DC-E2282698A5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5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A2C6-363A-4A83-A922-BE4BFBB679E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A752-7D54-479C-84D0-32F4D0CA487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63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A2C6-363A-4A83-A922-BE4BFBB679E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A752-7D54-479C-84D0-32F4D0CA487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7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" y="0"/>
            <a:ext cx="12190954" cy="685858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 userDrawn="1"/>
        </p:nvSpPr>
        <p:spPr>
          <a:xfrm>
            <a:off x="10697253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14"/>
          <p:cNvSpPr txBox="1"/>
          <p:nvPr userDrawn="1"/>
        </p:nvSpPr>
        <p:spPr>
          <a:xfrm>
            <a:off x="10671003" y="6244740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7"/>
          <p:cNvSpPr/>
          <p:nvPr userDrawn="1"/>
        </p:nvSpPr>
        <p:spPr>
          <a:xfrm>
            <a:off x="11656145" y="1471253"/>
            <a:ext cx="360000" cy="360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19"/>
          <p:cNvSpPr txBox="1"/>
          <p:nvPr userDrawn="1"/>
        </p:nvSpPr>
        <p:spPr>
          <a:xfrm>
            <a:off x="11697646" y="1600203"/>
            <a:ext cx="276999" cy="3456709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</a:t>
            </a:r>
            <a:r>
              <a:rPr lang="en-US" altLang="zh-CN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从概念到</a:t>
            </a:r>
            <a:r>
              <a:rPr lang="en-US" altLang="zh-CN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lang="zh-CN" altLang="en-US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 </a:t>
            </a:r>
            <a:endParaRPr lang="zh-CN" altLang="en-US" sz="18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40"/>
            <a:ext cx="10972800" cy="1143000"/>
          </a:xfrm>
          <a:prstGeom prst="rect">
            <a:avLst/>
          </a:prstGeom>
        </p:spPr>
        <p:txBody>
          <a:bodyPr vert="horz" lIns="117211" tIns="58605" rIns="117211" bIns="5860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13"/>
            <a:ext cx="10972800" cy="4525963"/>
          </a:xfrm>
          <a:prstGeom prst="rect">
            <a:avLst/>
          </a:prstGeom>
        </p:spPr>
        <p:txBody>
          <a:bodyPr vert="horz" lIns="117211" tIns="58605" rIns="117211" bIns="5860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60"/>
            <a:ext cx="2844800" cy="365125"/>
          </a:xfrm>
          <a:prstGeom prst="rect">
            <a:avLst/>
          </a:prstGeom>
        </p:spPr>
        <p:txBody>
          <a:bodyPr vert="horz" lIns="117211" tIns="58605" rIns="117211" bIns="58605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72121"/>
            <a:fld id="{A50C5AAE-0B16-46AE-9118-13DD8FB9120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172121"/>
              <a:t>2022/11/9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7" y="6356360"/>
            <a:ext cx="3860800" cy="365125"/>
          </a:xfrm>
          <a:prstGeom prst="rect">
            <a:avLst/>
          </a:prstGeom>
        </p:spPr>
        <p:txBody>
          <a:bodyPr vert="horz" lIns="117211" tIns="58605" rIns="117211" bIns="58605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72121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60"/>
            <a:ext cx="2844800" cy="365125"/>
          </a:xfrm>
          <a:prstGeom prst="rect">
            <a:avLst/>
          </a:prstGeom>
        </p:spPr>
        <p:txBody>
          <a:bodyPr vert="horz" lIns="117211" tIns="58605" rIns="117211" bIns="58605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72121"/>
            <a:fld id="{2D6CD9D1-4DF3-4DC0-A8DC-E2282698A5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172121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88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txStyles>
    <p:titleStyle>
      <a:lvl1pPr algn="ctr" defTabSz="586060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544" indent="-439544" algn="l" defTabSz="586060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2347" indent="-366288" algn="l" defTabSz="586060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5149" indent="-293031" algn="l" defTabSz="58606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1210" indent="-293031" algn="l" defTabSz="58606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271" indent="-293031" algn="l" defTabSz="586060" rtl="0" eaLnBrk="1" latinLnBrk="0" hangingPunct="1">
        <a:spcBef>
          <a:spcPct val="20000"/>
        </a:spcBef>
        <a:buFont typeface="Arial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3331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390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451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1508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60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121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180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241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299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359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421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482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8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8.png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10" Type="http://schemas.openxmlformats.org/officeDocument/2006/relationships/tags" Target="../tags/tag36.xml"/><Relationship Id="rId19" Type="http://schemas.openxmlformats.org/officeDocument/2006/relationships/image" Target="../media/image8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8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8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.vsd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Visio___1.vsdx"/><Relationship Id="rId4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image" Target="../media/image8.png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image" Target="../media/image8.png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tags" Target="../tags/tag9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tags" Target="../tags/tag96.xml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10" Type="http://schemas.openxmlformats.org/officeDocument/2006/relationships/tags" Target="../tags/tag89.xml"/><Relationship Id="rId19" Type="http://schemas.openxmlformats.org/officeDocument/2006/relationships/image" Target="../media/image8.png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5" Type="http://schemas.openxmlformats.org/officeDocument/2006/relationships/tags" Target="../tags/tag101.xml"/><Relationship Id="rId15" Type="http://schemas.openxmlformats.org/officeDocument/2006/relationships/image" Target="../media/image8.png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image" Target="../media/image8.png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image" Target="../media/image8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3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8-3-1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起泡排序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排序技术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38169" y="61587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56374" y="1614695"/>
            <a:ext cx="3411067" cy="498598"/>
            <a:chOff x="6469140" y="2267181"/>
            <a:chExt cx="3411067" cy="498598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比较次数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6372" y="2128026"/>
            <a:ext cx="4122175" cy="498598"/>
            <a:chOff x="6469140" y="2267181"/>
            <a:chExt cx="4122175" cy="498598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524643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移动次数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7943" y="923178"/>
            <a:ext cx="4341433" cy="652486"/>
            <a:chOff x="607943" y="923176"/>
            <a:chExt cx="4341433" cy="652486"/>
          </a:xfrm>
        </p:grpSpPr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最好情况：正序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26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4062709" y="990243"/>
            <a:ext cx="10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26552" y="2736738"/>
            <a:ext cx="4341433" cy="652486"/>
            <a:chOff x="607943" y="923176"/>
            <a:chExt cx="4341433" cy="652486"/>
          </a:xfrm>
        </p:grpSpPr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最坏情况：逆序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8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4047206" y="2799987"/>
            <a:ext cx="10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39945" y="3290922"/>
            <a:ext cx="4873177" cy="914910"/>
            <a:chOff x="1039943" y="3290922"/>
            <a:chExt cx="4873177" cy="914910"/>
          </a:xfrm>
        </p:grpSpPr>
        <p:grpSp>
          <p:nvGrpSpPr>
            <p:cNvPr id="81" name="组合 80"/>
            <p:cNvGrpSpPr/>
            <p:nvPr/>
          </p:nvGrpSpPr>
          <p:grpSpPr>
            <a:xfrm>
              <a:off x="1039943" y="3503312"/>
              <a:ext cx="4873177" cy="498598"/>
              <a:chOff x="6469140" y="2267181"/>
              <a:chExt cx="4873177" cy="498598"/>
            </a:xfrm>
          </p:grpSpPr>
          <p:sp>
            <p:nvSpPr>
              <p:cNvPr id="90" name="Text Box 5"/>
              <p:cNvSpPr txBox="1">
                <a:spLocks noChangeArrowheads="1"/>
              </p:cNvSpPr>
              <p:nvPr/>
            </p:nvSpPr>
            <p:spPr bwMode="auto">
              <a:xfrm>
                <a:off x="7066672" y="2267181"/>
                <a:ext cx="4275645" cy="498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10000"/>
                  </a:lnSpc>
                  <a:spcBef>
                    <a:spcPct val="20000"/>
                  </a:spcBef>
                  <a:buSzPct val="85000"/>
                </a:pPr>
                <a:r>
                  <a:rPr kumimoji="1" lang="zh-CN" altLang="en-US" sz="2400" dirty="0" smtClean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比较次数</a:t>
                </a:r>
                <a:r>
                  <a:rPr kumimoji="1"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    </a:t>
                </a:r>
                <a:r>
                  <a:rPr kumimoji="1" lang="en-US" altLang="zh-CN" sz="240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</a:t>
                </a:r>
                <a:r>
                  <a:rPr kumimoji="1"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次      </a:t>
                </a:r>
                <a:endPara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Freeform 84"/>
              <p:cNvSpPr/>
              <p:nvPr/>
            </p:nvSpPr>
            <p:spPr bwMode="auto">
              <a:xfrm>
                <a:off x="6469140" y="2321240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3145429" y="3290922"/>
            <a:ext cx="2183979" cy="914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公式" r:id="rId3" imgW="22555200" imgH="9448800" progId="">
                    <p:embed/>
                  </p:oleObj>
                </mc:Choice>
                <mc:Fallback>
                  <p:oleObj name="公式" r:id="rId3" imgW="22555200" imgH="9448800" progId="">
                    <p:embed/>
                    <p:pic>
                      <p:nvPicPr>
                        <p:cNvPr id="0" name="图片 10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45429" y="3290922"/>
                          <a:ext cx="2183979" cy="91491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1039945" y="4191504"/>
            <a:ext cx="5101777" cy="861700"/>
            <a:chOff x="1039943" y="4191504"/>
            <a:chExt cx="5101777" cy="861700"/>
          </a:xfrm>
        </p:grpSpPr>
        <p:grpSp>
          <p:nvGrpSpPr>
            <p:cNvPr id="98" name="组合 97"/>
            <p:cNvGrpSpPr/>
            <p:nvPr/>
          </p:nvGrpSpPr>
          <p:grpSpPr>
            <a:xfrm>
              <a:off x="1039943" y="4382401"/>
              <a:ext cx="5101777" cy="498598"/>
              <a:chOff x="6469140" y="2267181"/>
              <a:chExt cx="5101777" cy="498598"/>
            </a:xfrm>
          </p:grpSpPr>
          <p:sp>
            <p:nvSpPr>
              <p:cNvPr id="104" name="Text Box 5"/>
              <p:cNvSpPr txBox="1">
                <a:spLocks noChangeArrowheads="1"/>
              </p:cNvSpPr>
              <p:nvPr/>
            </p:nvSpPr>
            <p:spPr bwMode="auto">
              <a:xfrm>
                <a:off x="7051432" y="2267181"/>
                <a:ext cx="4519485" cy="498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10000"/>
                  </a:lnSpc>
                  <a:spcBef>
                    <a:spcPct val="20000"/>
                  </a:spcBef>
                  <a:buSzPct val="85000"/>
                </a:pPr>
                <a:r>
                  <a:rPr kumimoji="1" lang="zh-CN" altLang="en-US" sz="2400" dirty="0" smtClean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移动次数</a:t>
                </a:r>
                <a:r>
                  <a:rPr kumimoji="1"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                               次      </a:t>
                </a:r>
                <a:endPara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Freeform 84"/>
              <p:cNvSpPr/>
              <p:nvPr/>
            </p:nvSpPr>
            <p:spPr bwMode="auto">
              <a:xfrm>
                <a:off x="6469140" y="2321240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3145431" y="4191504"/>
            <a:ext cx="2501709" cy="86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公式" r:id="rId5" imgW="27432000" imgH="9448800" progId="">
                    <p:embed/>
                  </p:oleObj>
                </mc:Choice>
                <mc:Fallback>
                  <p:oleObj name="公式" r:id="rId5" imgW="27432000" imgH="9448800" progId="">
                    <p:embed/>
                    <p:pic>
                      <p:nvPicPr>
                        <p:cNvPr id="0" name="图片 103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45431" y="4191504"/>
                          <a:ext cx="2501709" cy="8617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" name="组合 105"/>
          <p:cNvGrpSpPr/>
          <p:nvPr/>
        </p:nvGrpSpPr>
        <p:grpSpPr>
          <a:xfrm>
            <a:off x="607945" y="5221714"/>
            <a:ext cx="6021457" cy="652335"/>
            <a:chOff x="607943" y="923176"/>
            <a:chExt cx="6021457" cy="652335"/>
          </a:xfrm>
        </p:grpSpPr>
        <p:sp>
          <p:nvSpPr>
            <p:cNvPr id="10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564468" cy="652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平均情况：随机排列，</a:t>
              </a:r>
              <a:r>
                <a:rPr kumimoji="1"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aseline="30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8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09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27" name="组合 126"/>
          <p:cNvGrpSpPr/>
          <p:nvPr/>
        </p:nvGrpSpPr>
        <p:grpSpPr>
          <a:xfrm>
            <a:off x="6760843" y="923178"/>
            <a:ext cx="4341433" cy="652486"/>
            <a:chOff x="607943" y="923176"/>
            <a:chExt cx="4341433" cy="652486"/>
          </a:xfrm>
        </p:grpSpPr>
        <p:sp>
          <p:nvSpPr>
            <p:cNvPr id="128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空间性能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9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30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33" name="组合 132"/>
          <p:cNvGrpSpPr/>
          <p:nvPr/>
        </p:nvGrpSpPr>
        <p:grpSpPr>
          <a:xfrm>
            <a:off x="6760843" y="1809725"/>
            <a:ext cx="4341433" cy="652486"/>
            <a:chOff x="607943" y="923176"/>
            <a:chExt cx="4341433" cy="652486"/>
          </a:xfrm>
        </p:grpSpPr>
        <p:sp>
          <p:nvSpPr>
            <p:cNvPr id="134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稳定性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：稳定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5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36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39" name="Rounded Rectangle 10"/>
          <p:cNvSpPr/>
          <p:nvPr/>
        </p:nvSpPr>
        <p:spPr>
          <a:xfrm>
            <a:off x="668464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Text Box 2"/>
          <p:cNvSpPr txBox="1">
            <a:spLocks noChangeArrowheads="1"/>
          </p:cNvSpPr>
          <p:nvPr/>
        </p:nvSpPr>
        <p:spPr bwMode="auto">
          <a:xfrm>
            <a:off x="6779889" y="100964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1" name="AutoShape 9"/>
          <p:cNvSpPr>
            <a:spLocks noChangeArrowheads="1"/>
          </p:cNvSpPr>
          <p:nvPr/>
        </p:nvSpPr>
        <p:spPr bwMode="auto">
          <a:xfrm>
            <a:off x="6750300" y="2638773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AutoShape 9"/>
          <p:cNvSpPr>
            <a:spLocks noChangeArrowheads="1"/>
          </p:cNvSpPr>
          <p:nvPr/>
        </p:nvSpPr>
        <p:spPr bwMode="auto">
          <a:xfrm>
            <a:off x="7801860" y="2710775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AutoShape 9"/>
          <p:cNvSpPr>
            <a:spLocks noChangeArrowheads="1"/>
          </p:cNvSpPr>
          <p:nvPr/>
        </p:nvSpPr>
        <p:spPr bwMode="auto">
          <a:xfrm>
            <a:off x="8889482" y="2782773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AutoShape 9"/>
          <p:cNvSpPr>
            <a:spLocks noChangeArrowheads="1"/>
          </p:cNvSpPr>
          <p:nvPr/>
        </p:nvSpPr>
        <p:spPr bwMode="auto">
          <a:xfrm>
            <a:off x="9957302" y="2853848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5" name="组合 144"/>
          <p:cNvGrpSpPr/>
          <p:nvPr/>
        </p:nvGrpSpPr>
        <p:grpSpPr>
          <a:xfrm>
            <a:off x="7275060" y="3106773"/>
            <a:ext cx="3703800" cy="0"/>
            <a:chOff x="7033260" y="1576318"/>
            <a:chExt cx="3763060" cy="0"/>
          </a:xfrm>
          <a:noFill/>
        </p:grpSpPr>
        <p:sp>
          <p:nvSpPr>
            <p:cNvPr id="146" name="Line 12"/>
            <p:cNvSpPr>
              <a:spLocks noChangeShapeType="1"/>
            </p:cNvSpPr>
            <p:nvPr/>
          </p:nvSpPr>
          <p:spPr bwMode="auto">
            <a:xfrm>
              <a:off x="703326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2"/>
            <p:cNvSpPr>
              <a:spLocks noChangeShapeType="1"/>
            </p:cNvSpPr>
            <p:nvPr/>
          </p:nvSpPr>
          <p:spPr bwMode="auto">
            <a:xfrm>
              <a:off x="8123696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2"/>
            <p:cNvSpPr>
              <a:spLocks noChangeShapeType="1"/>
            </p:cNvSpPr>
            <p:nvPr/>
          </p:nvSpPr>
          <p:spPr bwMode="auto">
            <a:xfrm>
              <a:off x="92125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2"/>
            <p:cNvSpPr>
              <a:spLocks noChangeShapeType="1"/>
            </p:cNvSpPr>
            <p:nvPr/>
          </p:nvSpPr>
          <p:spPr bwMode="auto">
            <a:xfrm>
              <a:off x="1025632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0" name="AutoShape 9"/>
          <p:cNvSpPr>
            <a:spLocks noChangeArrowheads="1"/>
          </p:cNvSpPr>
          <p:nvPr/>
        </p:nvSpPr>
        <p:spPr bwMode="auto">
          <a:xfrm>
            <a:off x="10993622" y="3494784"/>
            <a:ext cx="533400" cy="648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AutoShape 9"/>
          <p:cNvSpPr>
            <a:spLocks noChangeArrowheads="1"/>
          </p:cNvSpPr>
          <p:nvPr/>
        </p:nvSpPr>
        <p:spPr bwMode="auto">
          <a:xfrm>
            <a:off x="6750300" y="3566784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AutoShape 9"/>
          <p:cNvSpPr>
            <a:spLocks noChangeArrowheads="1"/>
          </p:cNvSpPr>
          <p:nvPr/>
        </p:nvSpPr>
        <p:spPr bwMode="auto">
          <a:xfrm>
            <a:off x="7801860" y="3638784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AutoShape 9"/>
          <p:cNvSpPr>
            <a:spLocks noChangeArrowheads="1"/>
          </p:cNvSpPr>
          <p:nvPr/>
        </p:nvSpPr>
        <p:spPr bwMode="auto">
          <a:xfrm>
            <a:off x="8889482" y="3710784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AutoShape 9"/>
          <p:cNvSpPr>
            <a:spLocks noChangeArrowheads="1"/>
          </p:cNvSpPr>
          <p:nvPr/>
        </p:nvSpPr>
        <p:spPr bwMode="auto">
          <a:xfrm>
            <a:off x="10978382" y="2637848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AutoShape 9"/>
          <p:cNvSpPr>
            <a:spLocks noChangeArrowheads="1"/>
          </p:cNvSpPr>
          <p:nvPr/>
        </p:nvSpPr>
        <p:spPr bwMode="auto">
          <a:xfrm>
            <a:off x="9965942" y="3494784"/>
            <a:ext cx="533400" cy="648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Rectangle 4"/>
          <p:cNvSpPr>
            <a:spLocks noChangeArrowheads="1"/>
          </p:cNvSpPr>
          <p:nvPr/>
        </p:nvSpPr>
        <p:spPr bwMode="auto">
          <a:xfrm>
            <a:off x="6736083" y="4471517"/>
            <a:ext cx="4770119" cy="1559401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data[j] &gt; data[j+1]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交换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data[j]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data[j+1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= j;</a:t>
            </a:r>
          </a:p>
          <a:p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右箭头 69"/>
          <p:cNvSpPr/>
          <p:nvPr/>
        </p:nvSpPr>
        <p:spPr>
          <a:xfrm>
            <a:off x="9951720" y="5821680"/>
            <a:ext cx="1005840" cy="345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1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1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6"/>
                  </p:tgtEl>
                </p:cond>
              </p:nextCondLst>
            </p:seq>
          </p:childTnLst>
        </p:cTn>
      </p:par>
    </p:tnLst>
    <p:bldLst>
      <p:bldP spid="61" grpId="0"/>
      <p:bldP spid="141" grpId="0" animBg="1"/>
      <p:bldP spid="142" grpId="0" animBg="1"/>
      <p:bldP spid="143" grpId="0" animBg="1"/>
      <p:bldP spid="144" grpId="0" animBg="1"/>
      <p:bldP spid="144" grpId="1" animBg="1"/>
      <p:bldP spid="150" grpId="0" animBg="1"/>
      <p:bldP spid="151" grpId="0" animBg="1"/>
      <p:bldP spid="152" grpId="0" animBg="1"/>
      <p:bldP spid="153" grpId="0" animBg="1"/>
      <p:bldP spid="153" grpId="1" animBg="1"/>
      <p:bldP spid="154" grpId="0" animBg="1"/>
      <p:bldP spid="155" grpId="0" animBg="1"/>
      <p:bldP spid="156" grpId="0" animBg="1"/>
      <p:bldP spid="15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1" y="635002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在起泡排序过程中，交换记录在相邻单元中进行。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2" y="2785747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2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2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2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2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2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起泡排序在最好情况下，没有发生交换记录的操作。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2" y="2785747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2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2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2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2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2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对于待排序序列{5, 4, 3, 2, 1}，起泡排序移动记录的次数是（   ）。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2" y="2785747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2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2" y="4500247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2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2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2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2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2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2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对于待排序记录序列{30, 25, 10, 12, 15, 20, 35}，写出起泡排序每一趟的结果。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2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" y="5727065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2" y="0"/>
            <a:ext cx="12192000" cy="635000"/>
            <a:chOff x="0" y="0"/>
            <a:chExt cx="19200" cy="1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3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8-3-2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快速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排序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排序技术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88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32640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261093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排序改进的着眼点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6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51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03723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1971924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40"/>
          <p:cNvGrpSpPr/>
          <p:nvPr/>
        </p:nvGrpSpPr>
        <p:grpSpPr>
          <a:xfrm>
            <a:off x="1964746" y="2748064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2" y="2682751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划分的算法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Group 40"/>
          <p:cNvGrpSpPr/>
          <p:nvPr/>
        </p:nvGrpSpPr>
        <p:grpSpPr>
          <a:xfrm>
            <a:off x="1964746" y="345889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2" y="3393582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排序的算法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40"/>
          <p:cNvGrpSpPr/>
          <p:nvPr/>
        </p:nvGrpSpPr>
        <p:grpSpPr>
          <a:xfrm>
            <a:off x="1964746" y="416972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709862" y="4104409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时空性能</a:t>
            </a:r>
          </a:p>
        </p:txBody>
      </p:sp>
      <p:grpSp>
        <p:nvGrpSpPr>
          <p:cNvPr id="43" name="Group 40"/>
          <p:cNvGrpSpPr/>
          <p:nvPr/>
        </p:nvGrpSpPr>
        <p:grpSpPr>
          <a:xfrm>
            <a:off x="1964746" y="488055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4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709862" y="4815237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</a:p>
        </p:txBody>
      </p:sp>
    </p:spTree>
    <p:extLst>
      <p:ext uri="{BB962C8B-B14F-4D97-AF65-F5344CB8AC3E}">
        <p14:creationId xmlns:p14="http://schemas.microsoft.com/office/powerpoint/2010/main" val="33523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19" grpId="0"/>
      <p:bldP spid="35" grpId="0"/>
      <p:bldP spid="42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7"/>
            <a:ext cx="27298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改进的着眼点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5565900" y="64590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9976860" y="933906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6678420" y="717906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7781282" y="789908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8903462" y="861906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6105900" y="1113906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5565900" y="1531148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6678420" y="145914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7211820" y="1819146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6678420" y="2527266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7781282" y="238326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8324340" y="2779266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7790942" y="3635586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8879582" y="339889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9436860" y="3792012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AutoShape 9"/>
          <p:cNvSpPr>
            <a:spLocks noChangeArrowheads="1"/>
          </p:cNvSpPr>
          <p:nvPr/>
        </p:nvSpPr>
        <p:spPr bwMode="auto">
          <a:xfrm>
            <a:off x="9976860" y="439494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AutoShape 9"/>
          <p:cNvSpPr>
            <a:spLocks noChangeArrowheads="1"/>
          </p:cNvSpPr>
          <p:nvPr/>
        </p:nvSpPr>
        <p:spPr bwMode="auto">
          <a:xfrm>
            <a:off x="8903462" y="4682948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020573" y="2393075"/>
            <a:ext cx="4933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比较在相邻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单元中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endParaRPr kumimoji="1"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8213" y="2935160"/>
            <a:ext cx="5028180" cy="1135680"/>
            <a:chOff x="1066291" y="3072318"/>
            <a:chExt cx="5028180" cy="1135680"/>
          </a:xfrm>
        </p:grpSpPr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066291" y="3684778"/>
              <a:ext cx="50281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每次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只能右移一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右箭头 29"/>
            <p:cNvSpPr/>
            <p:nvPr/>
          </p:nvSpPr>
          <p:spPr>
            <a:xfrm rot="5400000">
              <a:off x="2819203" y="319831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20573" y="4086080"/>
            <a:ext cx="4987675" cy="1131457"/>
            <a:chOff x="898651" y="4223238"/>
            <a:chExt cx="4987675" cy="1131457"/>
          </a:xfrm>
        </p:grpSpPr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898651" y="4831475"/>
              <a:ext cx="498767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的比较次数和移动次数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右箭头 30"/>
            <p:cNvSpPr/>
            <p:nvPr/>
          </p:nvSpPr>
          <p:spPr>
            <a:xfrm rot="5400000">
              <a:off x="2819203" y="434923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8573" y="5584190"/>
            <a:ext cx="10780469" cy="523220"/>
            <a:chOff x="588571" y="5523230"/>
            <a:chExt cx="10780469" cy="523220"/>
          </a:xfrm>
        </p:grpSpPr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1066291" y="5523230"/>
              <a:ext cx="10302749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较大记录从前面直接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移到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后面，较小记录从后面直接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移到前面？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Group 31"/>
            <p:cNvGrpSpPr/>
            <p:nvPr/>
          </p:nvGrpSpPr>
          <p:grpSpPr>
            <a:xfrm>
              <a:off x="588571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22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90" grpId="0" animBg="1"/>
      <p:bldP spid="90" grpId="1" animBg="1"/>
      <p:bldP spid="83" grpId="0" animBg="1"/>
      <p:bldP spid="83" grpId="1" animBg="1"/>
      <p:bldP spid="50" grpId="0" animBg="1"/>
      <p:bldP spid="84" grpId="0" animBg="1"/>
      <p:bldP spid="94" grpId="0" animBg="1"/>
      <p:bldP spid="94" grpId="1" animBg="1"/>
      <p:bldP spid="51" grpId="0" animBg="1"/>
      <p:bldP spid="95" grpId="0" animBg="1"/>
      <p:bldP spid="96" grpId="0" animBg="1"/>
      <p:bldP spid="96" grpId="1" animBg="1"/>
      <p:bldP spid="52" grpId="0" animBg="1"/>
      <p:bldP spid="97" grpId="0" animBg="1"/>
      <p:bldP spid="97" grpId="1" animBg="1"/>
      <p:bldP spid="98" grpId="0" animBg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7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1096773" y="838857"/>
            <a:ext cx="10455149" cy="1631216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kumimoji="1"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快速排序的基本思想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选一</a:t>
            </a:r>
            <a:r>
              <a:rPr kumimoji="1"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kumimoji="1"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r>
              <a:rPr kumimoji="1" lang="zh-CN" altLang="zh-CN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kumimoji="1"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将待排序记录划分成两部分，左侧记录均</a:t>
            </a:r>
            <a:r>
              <a:rPr kumimoji="1"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小于或等于</a:t>
            </a:r>
            <a:r>
              <a:rPr kumimoji="1"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轴值，右侧记录均</a:t>
            </a:r>
            <a:r>
              <a:rPr kumimoji="1"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大于或等于</a:t>
            </a:r>
            <a:r>
              <a:rPr kumimoji="1"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轴值，然后分别对这两部分重复上述过程，直到整个序列</a:t>
            </a:r>
            <a:r>
              <a:rPr kumimoji="1"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</a:t>
            </a:r>
            <a:endParaRPr kumimoji="1"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Freeform 84"/>
          <p:cNvSpPr/>
          <p:nvPr/>
        </p:nvSpPr>
        <p:spPr bwMode="auto">
          <a:xfrm>
            <a:off x="542923" y="966189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967001" y="4489291"/>
            <a:ext cx="1981200" cy="829308"/>
            <a:chOff x="2967002" y="4489291"/>
            <a:chExt cx="1981200" cy="829308"/>
          </a:xfrm>
        </p:grpSpPr>
        <p:sp>
          <p:nvSpPr>
            <p:cNvPr id="53" name="AutoShape 5"/>
            <p:cNvSpPr/>
            <p:nvPr/>
          </p:nvSpPr>
          <p:spPr bwMode="auto">
            <a:xfrm rot="16200000">
              <a:off x="3487851" y="4454418"/>
              <a:ext cx="360363" cy="430110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2967002" y="4799486"/>
              <a:ext cx="1981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均 ≤ 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'</a:t>
              </a:r>
              <a:endPara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276439" y="3888261"/>
            <a:ext cx="2777740" cy="577432"/>
            <a:chOff x="2276439" y="3888261"/>
            <a:chExt cx="2777740" cy="577432"/>
          </a:xfrm>
        </p:grpSpPr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2276439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kern="0" spc="-1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kern="0" spc="-1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kern="0" spc="-1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Oval 17"/>
            <p:cNvSpPr>
              <a:spLocks noChangeArrowheads="1"/>
            </p:cNvSpPr>
            <p:nvPr/>
          </p:nvSpPr>
          <p:spPr bwMode="auto">
            <a:xfrm>
              <a:off x="4514179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2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kern="0" spc="-200" baseline="-250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kern="0" spc="-2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kern="0" spc="-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kern="0" spc="-2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21"/>
            <p:cNvSpPr txBox="1">
              <a:spLocks noChangeArrowheads="1"/>
            </p:cNvSpPr>
            <p:nvPr/>
          </p:nvSpPr>
          <p:spPr bwMode="auto">
            <a:xfrm>
              <a:off x="3170995" y="3888261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Oval 18"/>
          <p:cNvSpPr>
            <a:spLocks noChangeArrowheads="1"/>
          </p:cNvSpPr>
          <p:nvPr/>
        </p:nvSpPr>
        <p:spPr bwMode="auto">
          <a:xfrm>
            <a:off x="5306183" y="3925693"/>
            <a:ext cx="540000" cy="540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B42D2D"/>
            </a:solidFill>
          </a:ln>
          <a:effectLst/>
        </p:spPr>
        <p:txBody>
          <a:bodyPr wrap="none" tIns="0" bIns="0" anchor="ctr"/>
          <a:lstStyle/>
          <a:p>
            <a:pPr algn="ctr">
              <a:lnSpc>
                <a:spcPts val="2200"/>
              </a:lnSpc>
            </a:pPr>
            <a:r>
              <a:rPr kumimoji="1"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endParaRPr kumimoji="1" lang="en-US" altLang="zh-CN" sz="2400" i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01667" y="3886358"/>
            <a:ext cx="2919662" cy="579337"/>
            <a:chOff x="6001667" y="3886356"/>
            <a:chExt cx="2919662" cy="579337"/>
          </a:xfrm>
        </p:grpSpPr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8381329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100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i="1" kern="0" spc="-1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i="1" kern="0" spc="-1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6001667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2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2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kern="0" spc="-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kern="0" spc="-2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22"/>
            <p:cNvSpPr txBox="1">
              <a:spLocks noChangeArrowheads="1"/>
            </p:cNvSpPr>
            <p:nvPr/>
          </p:nvSpPr>
          <p:spPr bwMode="auto">
            <a:xfrm>
              <a:off x="6897017" y="3886356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76441" y="2758598"/>
            <a:ext cx="6644890" cy="557780"/>
            <a:chOff x="2276439" y="2758596"/>
            <a:chExt cx="6644890" cy="557780"/>
          </a:xfrm>
        </p:grpSpPr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2276439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auto">
            <a:xfrm>
              <a:off x="4514179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" name="Text Box 21"/>
            <p:cNvSpPr txBox="1">
              <a:spLocks noChangeArrowheads="1"/>
            </p:cNvSpPr>
            <p:nvPr/>
          </p:nvSpPr>
          <p:spPr bwMode="auto">
            <a:xfrm>
              <a:off x="3170995" y="2760501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Oval 18"/>
            <p:cNvSpPr>
              <a:spLocks noChangeArrowheads="1"/>
            </p:cNvSpPr>
            <p:nvPr/>
          </p:nvSpPr>
          <p:spPr bwMode="auto">
            <a:xfrm>
              <a:off x="5306183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Oval 19"/>
            <p:cNvSpPr>
              <a:spLocks noChangeArrowheads="1"/>
            </p:cNvSpPr>
            <p:nvPr/>
          </p:nvSpPr>
          <p:spPr bwMode="auto">
            <a:xfrm>
              <a:off x="8381329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81" name="Oval 20"/>
            <p:cNvSpPr>
              <a:spLocks noChangeArrowheads="1"/>
            </p:cNvSpPr>
            <p:nvPr/>
          </p:nvSpPr>
          <p:spPr bwMode="auto">
            <a:xfrm>
              <a:off x="6001667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7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7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7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kern="0" spc="-7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6897017" y="2758596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44739" y="4489291"/>
            <a:ext cx="1981200" cy="829308"/>
            <a:chOff x="6414260" y="4489291"/>
            <a:chExt cx="1981200" cy="829308"/>
          </a:xfrm>
        </p:grpSpPr>
        <p:sp>
          <p:nvSpPr>
            <p:cNvPr id="61" name="AutoShape 8"/>
            <p:cNvSpPr/>
            <p:nvPr/>
          </p:nvSpPr>
          <p:spPr bwMode="auto">
            <a:xfrm rot="16200000">
              <a:off x="7224679" y="4454418"/>
              <a:ext cx="360363" cy="430110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6414260" y="4799486"/>
              <a:ext cx="1981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均 ≥ 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'</a:t>
              </a:r>
              <a:endPara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0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7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5783325" y="1179239"/>
            <a:ext cx="533400" cy="39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9615003" y="855241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657085" y="783241"/>
            <a:ext cx="533400" cy="79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699165" y="1071241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825405" y="999241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41243" y="819241"/>
            <a:ext cx="533400" cy="75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9603" y="2013992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9603" y="302154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排序结果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9603" y="3998610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5783325" y="2114502"/>
            <a:ext cx="533400" cy="39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9615003" y="1790502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8657085" y="1718502"/>
            <a:ext cx="533400" cy="79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3867483" y="1934504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6741243" y="186250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4825405" y="1934502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7699165" y="1754502"/>
            <a:ext cx="533400" cy="75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3867483" y="3104172"/>
            <a:ext cx="533400" cy="39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7699165" y="2780174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9615003" y="2708172"/>
            <a:ext cx="533400" cy="79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4822948" y="2996174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5770656" y="2924172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8657085" y="274417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3867483" y="412144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7699165" y="379744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AutoShape 9"/>
          <p:cNvSpPr>
            <a:spLocks noChangeArrowheads="1"/>
          </p:cNvSpPr>
          <p:nvPr/>
        </p:nvSpPr>
        <p:spPr bwMode="auto">
          <a:xfrm>
            <a:off x="9615003" y="3725444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5783325" y="3941444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AutoShape 9"/>
          <p:cNvSpPr>
            <a:spLocks noChangeArrowheads="1"/>
          </p:cNvSpPr>
          <p:nvPr/>
        </p:nvSpPr>
        <p:spPr bwMode="auto">
          <a:xfrm>
            <a:off x="3867483" y="514252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AutoShape 9"/>
          <p:cNvSpPr>
            <a:spLocks noChangeArrowheads="1"/>
          </p:cNvSpPr>
          <p:nvPr/>
        </p:nvSpPr>
        <p:spPr bwMode="auto">
          <a:xfrm>
            <a:off x="7699165" y="4818524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AutoShape 9"/>
          <p:cNvSpPr>
            <a:spLocks noChangeArrowheads="1"/>
          </p:cNvSpPr>
          <p:nvPr/>
        </p:nvSpPr>
        <p:spPr bwMode="auto">
          <a:xfrm>
            <a:off x="9615003" y="474652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AutoShape 9"/>
          <p:cNvSpPr>
            <a:spLocks noChangeArrowheads="1"/>
          </p:cNvSpPr>
          <p:nvPr/>
        </p:nvSpPr>
        <p:spPr bwMode="auto">
          <a:xfrm>
            <a:off x="4825405" y="5034524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6741243" y="489052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5783325" y="496252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AutoShape 9"/>
          <p:cNvSpPr>
            <a:spLocks noChangeArrowheads="1"/>
          </p:cNvSpPr>
          <p:nvPr/>
        </p:nvSpPr>
        <p:spPr bwMode="auto">
          <a:xfrm>
            <a:off x="8657085" y="478252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49603" y="5112252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55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85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195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" fill="hold">
                      <p:stCondLst>
                        <p:cond delay="0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205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6" fill="hold">
                      <p:stCondLst>
                        <p:cond delay="0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215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6" fill="hold">
                      <p:stCondLst>
                        <p:cond delay="0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225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6" fill="hold">
                      <p:stCondLst>
                        <p:cond delay="0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235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6" fill="hold">
                      <p:stCondLst>
                        <p:cond delay="0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9" grpId="0" animBg="1"/>
      <p:bldP spid="39" grpId="1" animBg="1"/>
      <p:bldP spid="41" grpId="0" animBg="1"/>
      <p:bldP spid="41" grpId="1" animBg="1"/>
      <p:bldP spid="43" grpId="0" animBg="1"/>
      <p:bldP spid="43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/>
      <p:bldP spid="50" grpId="0"/>
      <p:bldP spid="51" grpId="0"/>
      <p:bldP spid="52" grpId="0"/>
      <p:bldP spid="55" grpId="0" animBg="1"/>
      <p:bldP spid="55" grpId="1" animBg="1"/>
      <p:bldP spid="57" grpId="0" animBg="1"/>
      <p:bldP spid="57" grpId="1" animBg="1"/>
      <p:bldP spid="60" grpId="0" animBg="1"/>
      <p:bldP spid="60" grpId="1" animBg="1"/>
      <p:bldP spid="62" grpId="0" animBg="1"/>
      <p:bldP spid="62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101" grpId="0" animBg="1"/>
      <p:bldP spid="101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56489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49958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起泡排序的基本思想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6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51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4488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2383502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起泡排序的算法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40"/>
          <p:cNvGrpSpPr/>
          <p:nvPr/>
        </p:nvGrpSpPr>
        <p:grpSpPr>
          <a:xfrm>
            <a:off x="1964746" y="333273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2" y="3267422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起泡排序的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时空性能</a:t>
            </a:r>
          </a:p>
        </p:txBody>
      </p:sp>
      <p:grpSp>
        <p:nvGrpSpPr>
          <p:cNvPr id="21" name="Group 40"/>
          <p:cNvGrpSpPr/>
          <p:nvPr/>
        </p:nvGrpSpPr>
        <p:grpSpPr>
          <a:xfrm>
            <a:off x="1964746" y="421665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709862" y="415134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起泡排序的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19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7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2923" y="5601950"/>
            <a:ext cx="10688956" cy="523220"/>
            <a:chOff x="542923" y="5388590"/>
            <a:chExt cx="10688956" cy="523220"/>
          </a:xfrm>
        </p:grpSpPr>
        <p:sp>
          <p:nvSpPr>
            <p:cNvPr id="50" name="TextBox 49"/>
            <p:cNvSpPr txBox="1"/>
            <p:nvPr/>
          </p:nvSpPr>
          <p:spPr>
            <a:xfrm>
              <a:off x="1109418" y="5388590"/>
              <a:ext cx="10122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如何选择轴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比较的基准？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选取不同轴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值有什么后果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Group 31"/>
            <p:cNvGrpSpPr/>
            <p:nvPr/>
          </p:nvGrpSpPr>
          <p:grpSpPr>
            <a:xfrm>
              <a:off x="542923" y="5449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408926" y="4423716"/>
            <a:ext cx="3775393" cy="1116247"/>
            <a:chOff x="6408926" y="4210354"/>
            <a:chExt cx="3775393" cy="1116247"/>
          </a:xfrm>
        </p:grpSpPr>
        <p:sp>
          <p:nvSpPr>
            <p:cNvPr id="3" name="矩形 2"/>
            <p:cNvSpPr/>
            <p:nvPr/>
          </p:nvSpPr>
          <p:spPr>
            <a:xfrm>
              <a:off x="6408926" y="4210354"/>
              <a:ext cx="37753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决定两个子序列的长度</a:t>
              </a:r>
            </a:p>
          </p:txBody>
        </p:sp>
        <p:sp>
          <p:nvSpPr>
            <p:cNvPr id="56" name="右箭头 55"/>
            <p:cNvSpPr/>
            <p:nvPr/>
          </p:nvSpPr>
          <p:spPr>
            <a:xfrm rot="16200000">
              <a:off x="7944563" y="487660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15606" y="3216029"/>
            <a:ext cx="3416320" cy="1116247"/>
            <a:chOff x="6515606" y="3109347"/>
            <a:chExt cx="3416320" cy="1116247"/>
          </a:xfrm>
        </p:grpSpPr>
        <p:sp>
          <p:nvSpPr>
            <p:cNvPr id="58" name="矩形 57"/>
            <p:cNvSpPr/>
            <p:nvPr/>
          </p:nvSpPr>
          <p:spPr>
            <a:xfrm>
              <a:off x="6515606" y="3109347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决定排序的时间性能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右箭头 58"/>
            <p:cNvSpPr/>
            <p:nvPr/>
          </p:nvSpPr>
          <p:spPr>
            <a:xfrm rot="16200000">
              <a:off x="7929323" y="377559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7203" y="2588657"/>
            <a:ext cx="2659146" cy="523220"/>
            <a:chOff x="497203" y="2862977"/>
            <a:chExt cx="2659146" cy="523220"/>
          </a:xfrm>
        </p:grpSpPr>
        <p:grpSp>
          <p:nvGrpSpPr>
            <p:cNvPr id="61" name="Group 109"/>
            <p:cNvGrpSpPr/>
            <p:nvPr/>
          </p:nvGrpSpPr>
          <p:grpSpPr>
            <a:xfrm>
              <a:off x="497203" y="2927400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63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76320" y="2862977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解决方法：</a:t>
              </a:r>
              <a:endPara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974924" y="3150759"/>
            <a:ext cx="4808401" cy="13560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）第一个记录；</a:t>
            </a:r>
            <a:endParaRPr lang="en-US" altLang="zh-CN" sz="2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选取；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比较三个记录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取值居中者；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2706" y="4869426"/>
            <a:ext cx="5754017" cy="523220"/>
          </a:xfrm>
          <a:prstGeom prst="rect">
            <a:avLst/>
          </a:prstGeom>
          <a:noFill/>
          <a:ln w="28575">
            <a:solidFill>
              <a:srgbClr val="5C30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简单起见，取第一个记录作为轴值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5783325" y="1179239"/>
            <a:ext cx="533400" cy="39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9615003" y="855241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8657085" y="783241"/>
            <a:ext cx="533400" cy="79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7699165" y="1071241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4825405" y="999241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6741243" y="819241"/>
            <a:ext cx="533400" cy="75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5783325" y="2114502"/>
            <a:ext cx="533400" cy="39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9615003" y="1790502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8657085" y="1718502"/>
            <a:ext cx="533400" cy="79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3867483" y="2006502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6741243" y="186250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4825405" y="1934502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7699165" y="1754502"/>
            <a:ext cx="533400" cy="75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auto">
          <a:xfrm>
            <a:off x="664485" y="1942277"/>
            <a:ext cx="2491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一次划分结果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</p:childTnLst>
        </p:cTn>
      </p:par>
    </p:tnLst>
    <p:bldLst>
      <p:bldP spid="79" grpId="0"/>
      <p:bldP spid="80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7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5783325" y="1179239"/>
            <a:ext cx="533400" cy="39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9615003" y="855241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657085" y="783241"/>
            <a:ext cx="533400" cy="79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699165" y="1071241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825405" y="999241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41243" y="819241"/>
            <a:ext cx="533400" cy="75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5783325" y="2114502"/>
            <a:ext cx="533400" cy="39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9615003" y="1790502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8657085" y="1718502"/>
            <a:ext cx="533400" cy="79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3867483" y="2006502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6741243" y="186250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4825405" y="1934502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7699165" y="1754502"/>
            <a:ext cx="533400" cy="75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2925" y="5754352"/>
            <a:ext cx="11176637" cy="523220"/>
            <a:chOff x="542923" y="5388590"/>
            <a:chExt cx="11176637" cy="523220"/>
          </a:xfrm>
        </p:grpSpPr>
        <p:sp>
          <p:nvSpPr>
            <p:cNvPr id="50" name="TextBox 49"/>
            <p:cNvSpPr txBox="1"/>
            <p:nvPr/>
          </p:nvSpPr>
          <p:spPr>
            <a:xfrm>
              <a:off x="1109418" y="5388590"/>
              <a:ext cx="106101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如何实现一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划分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较大的记录移到后面，较小记录移到前面？</a:t>
              </a:r>
              <a:endPara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2" name="Group 31"/>
            <p:cNvGrpSpPr/>
            <p:nvPr/>
          </p:nvGrpSpPr>
          <p:grpSpPr>
            <a:xfrm>
              <a:off x="542923" y="5449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664485" y="1942277"/>
            <a:ext cx="2491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一次划分结果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49620" y="4997618"/>
            <a:ext cx="6322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记录的比较和移动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从两端向中间</a:t>
            </a: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66192" y="3919922"/>
            <a:ext cx="8763213" cy="1077696"/>
            <a:chOff x="1766190" y="3767522"/>
            <a:chExt cx="8763213" cy="1077696"/>
          </a:xfrm>
        </p:grpSpPr>
        <p:sp>
          <p:nvSpPr>
            <p:cNvPr id="83" name="矩形 82"/>
            <p:cNvSpPr/>
            <p:nvPr/>
          </p:nvSpPr>
          <p:spPr>
            <a:xfrm>
              <a:off x="1766190" y="3767522"/>
              <a:ext cx="87632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记录一次就能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面移到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的记录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？）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右箭头 83"/>
            <p:cNvSpPr/>
            <p:nvPr/>
          </p:nvSpPr>
          <p:spPr>
            <a:xfrm rot="16200000">
              <a:off x="5453783" y="439521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186187" y="2814367"/>
            <a:ext cx="5341624" cy="1104878"/>
            <a:chOff x="3186187" y="2661967"/>
            <a:chExt cx="5341624" cy="1104878"/>
          </a:xfrm>
        </p:grpSpPr>
        <p:sp>
          <p:nvSpPr>
            <p:cNvPr id="82" name="矩形 81"/>
            <p:cNvSpPr/>
            <p:nvPr/>
          </p:nvSpPr>
          <p:spPr>
            <a:xfrm>
              <a:off x="3186187" y="2661967"/>
              <a:ext cx="534162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了总的比较次数和移动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次数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右箭头 84"/>
            <p:cNvSpPr/>
            <p:nvPr/>
          </p:nvSpPr>
          <p:spPr>
            <a:xfrm rot="16200000">
              <a:off x="5453783" y="331684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504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41" grpId="0" animBg="1"/>
      <p:bldP spid="43" grpId="0" animBg="1"/>
      <p:bldP spid="46" grpId="0" animBg="1"/>
      <p:bldP spid="47" grpId="0" animBg="1"/>
      <p:bldP spid="48" grpId="0" animBg="1"/>
      <p:bldP spid="55" grpId="0" animBg="1"/>
      <p:bldP spid="57" grpId="0" animBg="1"/>
      <p:bldP spid="60" grpId="0" animBg="1"/>
      <p:bldP spid="62" grpId="0" animBg="1"/>
      <p:bldP spid="68" grpId="0" animBg="1"/>
      <p:bldP spid="69" grpId="0" animBg="1"/>
      <p:bldP spid="70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7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5783325" y="1179239"/>
            <a:ext cx="533400" cy="39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9615003" y="855241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657085" y="783241"/>
            <a:ext cx="533400" cy="79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699165" y="1071241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825405" y="999241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41243" y="819241"/>
            <a:ext cx="533400" cy="75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038" y="1881911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后向前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endParaRPr kumimoji="1"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r[j]&lt;r[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5798563" y="2683903"/>
            <a:ext cx="533400" cy="39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9630243" y="2359903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8672325" y="2287905"/>
            <a:ext cx="533400" cy="79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3867483" y="2575903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7699165" y="2431903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4840645" y="2503905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56483" y="2323903"/>
            <a:ext cx="533400" cy="75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3" name="Group 1090"/>
          <p:cNvGrpSpPr/>
          <p:nvPr/>
        </p:nvGrpSpPr>
        <p:grpSpPr bwMode="auto">
          <a:xfrm>
            <a:off x="7965863" y="3061980"/>
            <a:ext cx="285750" cy="520700"/>
            <a:chOff x="4460" y="1837"/>
            <a:chExt cx="180" cy="328"/>
          </a:xfrm>
        </p:grpSpPr>
        <p:sp>
          <p:nvSpPr>
            <p:cNvPr id="74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Text Box 1037"/>
            <p:cNvSpPr txBox="1">
              <a:spLocks noChangeArrowheads="1"/>
            </p:cNvSpPr>
            <p:nvPr/>
          </p:nvSpPr>
          <p:spPr bwMode="auto">
            <a:xfrm>
              <a:off x="4496" y="1877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grpSp>
        <p:nvGrpSpPr>
          <p:cNvPr id="76" name="Group 1090"/>
          <p:cNvGrpSpPr/>
          <p:nvPr/>
        </p:nvGrpSpPr>
        <p:grpSpPr bwMode="auto">
          <a:xfrm>
            <a:off x="4786330" y="3071387"/>
            <a:ext cx="276225" cy="525463"/>
            <a:chOff x="4266" y="1837"/>
            <a:chExt cx="174" cy="331"/>
          </a:xfrm>
        </p:grpSpPr>
        <p:sp>
          <p:nvSpPr>
            <p:cNvPr id="77" name="Line 1036"/>
            <p:cNvSpPr>
              <a:spLocks noChangeShapeType="1"/>
            </p:cNvSpPr>
            <p:nvPr/>
          </p:nvSpPr>
          <p:spPr bwMode="auto">
            <a:xfrm flipV="1">
              <a:off x="444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Text Box 1037"/>
            <p:cNvSpPr txBox="1">
              <a:spLocks noChangeArrowheads="1"/>
            </p:cNvSpPr>
            <p:nvPr/>
          </p:nvSpPr>
          <p:spPr bwMode="auto">
            <a:xfrm>
              <a:off x="4266" y="1877"/>
              <a:ext cx="1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559038" y="2842787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  <a:p>
            <a:r>
              <a:rPr kumimoji="1"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9038" y="3822956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从前向后扫描</a:t>
            </a:r>
            <a:endParaRPr kumimoji="1"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r[j]&lt;r[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9038" y="4783832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  <a:p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--</a:t>
            </a:r>
            <a:endParaRPr kumimoji="1" lang="zh-CN" altLang="en-US" sz="2400" dirty="0">
              <a:solidFill>
                <a:srgbClr val="40404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5798563" y="4355928"/>
            <a:ext cx="533400" cy="39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9630243" y="4031928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8672325" y="3959928"/>
            <a:ext cx="533400" cy="79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3867483" y="4247928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6741243" y="4103928"/>
            <a:ext cx="533400" cy="648000"/>
          </a:xfrm>
          <a:prstGeom prst="can">
            <a:avLst>
              <a:gd name="adj" fmla="val 17322"/>
            </a:avLst>
          </a:prstGeom>
          <a:solidFill>
            <a:srgbClr val="D2D2D2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4840645" y="4175928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7718213" y="3995928"/>
            <a:ext cx="533400" cy="75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0" name="Group 1090"/>
          <p:cNvGrpSpPr/>
          <p:nvPr/>
        </p:nvGrpSpPr>
        <p:grpSpPr bwMode="auto">
          <a:xfrm>
            <a:off x="7097183" y="4777612"/>
            <a:ext cx="285750" cy="520700"/>
            <a:chOff x="4460" y="1837"/>
            <a:chExt cx="180" cy="328"/>
          </a:xfrm>
        </p:grpSpPr>
        <p:sp>
          <p:nvSpPr>
            <p:cNvPr id="82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Text Box 1037"/>
            <p:cNvSpPr txBox="1">
              <a:spLocks noChangeArrowheads="1"/>
            </p:cNvSpPr>
            <p:nvPr/>
          </p:nvSpPr>
          <p:spPr bwMode="auto">
            <a:xfrm>
              <a:off x="4496" y="1877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grpSp>
        <p:nvGrpSpPr>
          <p:cNvPr id="84" name="Group 1090"/>
          <p:cNvGrpSpPr/>
          <p:nvPr/>
        </p:nvGrpSpPr>
        <p:grpSpPr bwMode="auto">
          <a:xfrm>
            <a:off x="6613306" y="4769113"/>
            <a:ext cx="292100" cy="525463"/>
            <a:chOff x="4276" y="1837"/>
            <a:chExt cx="184" cy="331"/>
          </a:xfrm>
        </p:grpSpPr>
        <p:sp>
          <p:nvSpPr>
            <p:cNvPr id="85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Text Box 1037"/>
            <p:cNvSpPr txBox="1">
              <a:spLocks noChangeArrowheads="1"/>
            </p:cNvSpPr>
            <p:nvPr/>
          </p:nvSpPr>
          <p:spPr bwMode="auto">
            <a:xfrm>
              <a:off x="4276" y="1877"/>
              <a:ext cx="1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580333" y="5580881"/>
            <a:ext cx="4922520" cy="523220"/>
          </a:xfrm>
          <a:prstGeom prst="rect">
            <a:avLst/>
          </a:prstGeom>
          <a:noFill/>
          <a:ln w="28575">
            <a:solidFill>
              <a:srgbClr val="5C30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重复上述过程，直到 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090"/>
          <p:cNvGrpSpPr/>
          <p:nvPr/>
        </p:nvGrpSpPr>
        <p:grpSpPr bwMode="auto">
          <a:xfrm>
            <a:off x="9932458" y="1611640"/>
            <a:ext cx="285750" cy="520700"/>
            <a:chOff x="4460" y="1837"/>
            <a:chExt cx="180" cy="328"/>
          </a:xfrm>
        </p:grpSpPr>
        <p:sp>
          <p:nvSpPr>
            <p:cNvPr id="4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Text Box 1037"/>
            <p:cNvSpPr txBox="1">
              <a:spLocks noChangeArrowheads="1"/>
            </p:cNvSpPr>
            <p:nvPr/>
          </p:nvSpPr>
          <p:spPr bwMode="auto">
            <a:xfrm>
              <a:off x="4496" y="1877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grpSp>
        <p:nvGrpSpPr>
          <p:cNvPr id="6" name="Group 1090"/>
          <p:cNvGrpSpPr/>
          <p:nvPr/>
        </p:nvGrpSpPr>
        <p:grpSpPr bwMode="auto">
          <a:xfrm>
            <a:off x="3811605" y="1621047"/>
            <a:ext cx="276225" cy="525463"/>
            <a:chOff x="4266" y="1837"/>
            <a:chExt cx="174" cy="331"/>
          </a:xfrm>
        </p:grpSpPr>
        <p:sp>
          <p:nvSpPr>
            <p:cNvPr id="7" name="Line 1036"/>
            <p:cNvSpPr>
              <a:spLocks noChangeShapeType="1"/>
            </p:cNvSpPr>
            <p:nvPr/>
          </p:nvSpPr>
          <p:spPr bwMode="auto">
            <a:xfrm flipV="1">
              <a:off x="444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1037"/>
            <p:cNvSpPr txBox="1">
              <a:spLocks noChangeArrowheads="1"/>
            </p:cNvSpPr>
            <p:nvPr/>
          </p:nvSpPr>
          <p:spPr bwMode="auto">
            <a:xfrm>
              <a:off x="4266" y="1877"/>
              <a:ext cx="1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17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85833 0.000926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72552 0.000000 L -0.162656 0.000926 " pathEditMode="relative" rAng="0" ptsTypes="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2.22222E-6 L 0.08034 2.22222E-6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3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84790 0.000002 L 0.161100 0.000002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43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4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" fill="hold">
                      <p:stCondLst>
                        <p:cond delay="0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6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4" fill="hold">
                      <p:stCondLst>
                        <p:cond delay="0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73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" fill="hold">
                      <p:stCondLst>
                        <p:cond delay="0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41" grpId="0" animBg="1"/>
      <p:bldP spid="43" grpId="0" animBg="1"/>
      <p:bldP spid="46" grpId="0" animBg="1"/>
      <p:bldP spid="47" grpId="0" animBg="1"/>
      <p:bldP spid="48" grpId="0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71" grpId="0" animBg="1"/>
      <p:bldP spid="71" grpId="1" animBg="1"/>
      <p:bldP spid="72" grpId="0" animBg="1"/>
      <p:bldP spid="72" grpId="1" animBg="1"/>
      <p:bldP spid="79" grpId="0"/>
      <p:bldP spid="42" grpId="0"/>
      <p:bldP spid="44" grpId="0"/>
      <p:bldP spid="45" grpId="0" animBg="1"/>
      <p:bldP spid="45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8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7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4329" y="737445"/>
            <a:ext cx="11264273" cy="5632877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Sort::Partition(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first,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last)</a:t>
            </a: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first, j = last, temp;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j)	</a:t>
            </a: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(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 </a:t>
            </a:r>
            <a:r>
              <a:rPr lang="en-US" altLang="zh-CN" sz="240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40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data[j]) j--;</a:t>
            </a:r>
            <a:endParaRPr lang="zh-CN" altLang="en-US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j) { </a:t>
            </a: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temp = data[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	data[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data[j]; data[j] = temp; </a:t>
            </a: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(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 &amp;&amp; data[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data[j])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zh-CN" altLang="en-US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j) {</a:t>
            </a: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temp = data[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data[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data[j]; data[j] = temp;  </a:t>
            </a: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j--; </a:t>
            </a: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470319" y="815021"/>
            <a:ext cx="5294961" cy="523220"/>
            <a:chOff x="542923" y="5388590"/>
            <a:chExt cx="5294961" cy="523220"/>
          </a:xfrm>
        </p:grpSpPr>
        <p:sp>
          <p:nvSpPr>
            <p:cNvPr id="58" name="TextBox 57"/>
            <p:cNvSpPr txBox="1"/>
            <p:nvPr/>
          </p:nvSpPr>
          <p:spPr>
            <a:xfrm>
              <a:off x="1109418" y="5388590"/>
              <a:ext cx="47284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为什么设置形参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first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9" name="Group 31"/>
            <p:cNvGrpSpPr/>
            <p:nvPr/>
          </p:nvGrpSpPr>
          <p:grpSpPr>
            <a:xfrm>
              <a:off x="542923" y="5449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>
            <a:off x="7093749" y="1414441"/>
            <a:ext cx="3787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表示待划分区间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[first, last]</a:t>
            </a:r>
            <a:endParaRPr kumimoji="1"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6470321" y="1956481"/>
            <a:ext cx="4337724" cy="652486"/>
            <a:chOff x="643028" y="5387917"/>
            <a:chExt cx="4337724" cy="652486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717290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移动语句？执行次数？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4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66" name="直接连接符 65"/>
          <p:cNvCxnSpPr/>
          <p:nvPr/>
        </p:nvCxnSpPr>
        <p:spPr>
          <a:xfrm>
            <a:off x="1407240" y="4760393"/>
            <a:ext cx="5688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408503" y="3223492"/>
            <a:ext cx="5688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3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7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02212" y="737443"/>
            <a:ext cx="11225910" cy="5617637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Sort::Partition(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first,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last)</a:t>
            </a: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first, j = last,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en-US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j)	</a:t>
            </a: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j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 temp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data[j])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--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j) { </a:t>
            </a:r>
          </a:p>
          <a:p>
            <a:pPr>
              <a:lnSpc>
                <a:spcPts val="2700"/>
              </a:lnSpc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data[i] = data[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j &amp;&amp; data[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 temp)   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j) {</a:t>
            </a:r>
          </a:p>
          <a:p>
            <a:pPr>
              <a:lnSpc>
                <a:spcPts val="2700"/>
              </a:lnSpc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data[j] = data[i];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--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temp;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878919" y="2194649"/>
            <a:ext cx="4197681" cy="523220"/>
            <a:chOff x="542923" y="5388590"/>
            <a:chExt cx="4197681" cy="523220"/>
          </a:xfrm>
        </p:grpSpPr>
        <p:sp>
          <p:nvSpPr>
            <p:cNvPr id="47" name="TextBox 46"/>
            <p:cNvSpPr txBox="1"/>
            <p:nvPr/>
          </p:nvSpPr>
          <p:spPr>
            <a:xfrm>
              <a:off x="1109418" y="5388590"/>
              <a:ext cx="3631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时间复杂度是多少？</a:t>
              </a:r>
              <a:endPara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2" name="Group 31"/>
            <p:cNvGrpSpPr/>
            <p:nvPr/>
          </p:nvGrpSpPr>
          <p:grpSpPr>
            <a:xfrm>
              <a:off x="542923" y="5449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7489991" y="2824549"/>
            <a:ext cx="392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将数组扫描一遍，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V="1">
            <a:off x="5257800" y="2895600"/>
            <a:ext cx="54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5273040" y="4236720"/>
            <a:ext cx="54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3498326" y="3542446"/>
            <a:ext cx="54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3486663" y="4975006"/>
            <a:ext cx="54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6878917" y="839851"/>
            <a:ext cx="4337723" cy="652486"/>
            <a:chOff x="643028" y="5387917"/>
            <a:chExt cx="4337723" cy="652486"/>
          </a:xfrm>
        </p:grpSpPr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717289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比较语句？执行次数？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9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84" name="直接连接符 83"/>
          <p:cNvCxnSpPr/>
          <p:nvPr/>
        </p:nvCxnSpPr>
        <p:spPr>
          <a:xfrm>
            <a:off x="3053160" y="2902445"/>
            <a:ext cx="2160000" cy="0"/>
          </a:xfrm>
          <a:prstGeom prst="line">
            <a:avLst/>
          </a:prstGeom>
          <a:ln w="28575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3022680" y="4230588"/>
            <a:ext cx="2160000" cy="0"/>
          </a:xfrm>
          <a:prstGeom prst="line">
            <a:avLst/>
          </a:prstGeom>
          <a:ln w="28575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489991" y="1544389"/>
            <a:ext cx="392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轴值与每个记录比较，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0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/>
              <a:t>对数组</a:t>
            </a:r>
            <a:r>
              <a:rPr lang="en-US" altLang="zh-CN"/>
              <a:t>data</a:t>
            </a:r>
            <a:r>
              <a:rPr lang="zh-CN" altLang="zh-CN"/>
              <a:t>中</a:t>
            </a:r>
            <a:r>
              <a:rPr lang="en-US" altLang="zh-CN"/>
              <a:t>low~high</a:t>
            </a:r>
            <a:r>
              <a:rPr lang="zh-CN" altLang="zh-CN"/>
              <a:t>范围内的元素进行一趟划分</a:t>
            </a:r>
            <a:r>
              <a:rPr lang="zh-CN" altLang="zh-CN" smtClean="0"/>
              <a:t>，</a:t>
            </a:r>
            <a:endParaRPr lang="en-US" altLang="zh-CN" smtClean="0"/>
          </a:p>
          <a:p>
            <a:r>
              <a:rPr lang="zh-CN" altLang="en-US" smtClean="0"/>
              <a:t>一般</a:t>
            </a:r>
            <a:r>
              <a:rPr lang="zh-CN" altLang="zh-CN" smtClean="0"/>
              <a:t>选取</a:t>
            </a:r>
            <a:r>
              <a:rPr lang="en-US" altLang="zh-CN"/>
              <a:t>data[low]</a:t>
            </a:r>
            <a:r>
              <a:rPr lang="zh-CN" altLang="zh-CN"/>
              <a:t>作为枢轴</a:t>
            </a:r>
            <a:r>
              <a:rPr lang="en-US" altLang="zh-CN"/>
              <a:t>pivot</a:t>
            </a:r>
            <a:r>
              <a:rPr lang="zh-CN" altLang="zh-CN" smtClean="0"/>
              <a:t>，</a:t>
            </a:r>
            <a:endParaRPr lang="en-US" altLang="zh-CN" smtClean="0"/>
          </a:p>
          <a:p>
            <a:r>
              <a:rPr lang="zh-CN" altLang="zh-CN" smtClean="0"/>
              <a:t>在</a:t>
            </a:r>
            <a:r>
              <a:rPr lang="zh-CN" altLang="zh-CN"/>
              <a:t>划分过程中始终</a:t>
            </a:r>
            <a:r>
              <a:rPr lang="zh-CN" altLang="zh-CN" smtClean="0"/>
              <a:t>保持</a:t>
            </a:r>
            <a:r>
              <a:rPr lang="zh-CN" altLang="en-US" smtClean="0"/>
              <a:t>下</a:t>
            </a:r>
            <a:r>
              <a:rPr lang="zh-CN" altLang="zh-CN" smtClean="0"/>
              <a:t>图所</a:t>
            </a:r>
            <a:r>
              <a:rPr lang="zh-CN" altLang="zh-CN"/>
              <a:t>示的不变式，即</a:t>
            </a:r>
            <a:r>
              <a:rPr lang="en-US" altLang="zh-CN"/>
              <a:t>pivot</a:t>
            </a:r>
            <a:r>
              <a:rPr lang="zh-CN" altLang="zh-CN"/>
              <a:t>之后为小于</a:t>
            </a:r>
            <a:r>
              <a:rPr lang="en-US" altLang="zh-CN"/>
              <a:t>pivot</a:t>
            </a:r>
            <a:r>
              <a:rPr lang="zh-CN" altLang="zh-CN"/>
              <a:t>的区域</a:t>
            </a:r>
            <a:r>
              <a:rPr lang="en-US" altLang="zh-CN"/>
              <a:t>A</a:t>
            </a:r>
            <a:r>
              <a:rPr lang="zh-CN" altLang="zh-CN"/>
              <a:t>，紧接着是大于等于</a:t>
            </a:r>
            <a:r>
              <a:rPr lang="en-US" altLang="zh-CN"/>
              <a:t>pivot</a:t>
            </a:r>
            <a:r>
              <a:rPr lang="zh-CN" altLang="zh-CN"/>
              <a:t>的区域</a:t>
            </a:r>
            <a:r>
              <a:rPr lang="en-US" altLang="zh-CN"/>
              <a:t>B</a:t>
            </a:r>
            <a:r>
              <a:rPr lang="zh-CN" altLang="zh-CN"/>
              <a:t>，后面是</a:t>
            </a:r>
            <a:r>
              <a:rPr lang="en-US" altLang="zh-CN"/>
              <a:t>i</a:t>
            </a:r>
            <a:r>
              <a:rPr lang="zh-CN" altLang="zh-CN"/>
              <a:t>号位置开始的待处理区域。初始时，</a:t>
            </a:r>
            <a:r>
              <a:rPr lang="en-US" altLang="zh-CN"/>
              <a:t>i=low+1</a:t>
            </a:r>
            <a:r>
              <a:rPr lang="zh-CN" altLang="zh-CN"/>
              <a:t>，</a:t>
            </a:r>
            <a:r>
              <a:rPr lang="en-US" altLang="zh-CN"/>
              <a:t>A</a:t>
            </a:r>
            <a:r>
              <a:rPr lang="zh-CN" altLang="zh-CN"/>
              <a:t>和</a:t>
            </a:r>
            <a:r>
              <a:rPr lang="en-US" altLang="zh-CN"/>
              <a:t>B</a:t>
            </a:r>
            <a:r>
              <a:rPr lang="zh-CN" altLang="zh-CN"/>
              <a:t>区域的长度都为</a:t>
            </a:r>
            <a:r>
              <a:rPr lang="en-US" altLang="zh-CN"/>
              <a:t>0</a:t>
            </a:r>
            <a:r>
              <a:rPr lang="zh-CN" altLang="zh-CN"/>
              <a:t>。</a:t>
            </a:r>
          </a:p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一</a:t>
            </a:r>
            <a:r>
              <a:rPr lang="zh-CN" altLang="en-US" smtClean="0"/>
              <a:t>趟划分方法</a:t>
            </a:r>
            <a:r>
              <a:rPr lang="en-US" altLang="zh-CN" smtClean="0"/>
              <a:t>2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34" y="4724847"/>
            <a:ext cx="11246163" cy="158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528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/>
              <a:t>为了</a:t>
            </a:r>
            <a:r>
              <a:rPr lang="zh-CN" altLang="zh-CN" smtClean="0"/>
              <a:t>维持不变式</a:t>
            </a:r>
            <a:r>
              <a:rPr lang="zh-CN" altLang="zh-CN"/>
              <a:t>，如果</a:t>
            </a:r>
            <a:r>
              <a:rPr lang="en-US" altLang="zh-CN"/>
              <a:t>i</a:t>
            </a:r>
            <a:r>
              <a:rPr lang="zh-CN" altLang="zh-CN"/>
              <a:t>号记录大于等于</a:t>
            </a:r>
            <a:r>
              <a:rPr lang="en-US" altLang="zh-CN"/>
              <a:t>pivot</a:t>
            </a:r>
            <a:r>
              <a:rPr lang="zh-CN" altLang="zh-CN"/>
              <a:t>，则</a:t>
            </a:r>
            <a:r>
              <a:rPr lang="en-US" altLang="zh-CN"/>
              <a:t>i</a:t>
            </a:r>
            <a:r>
              <a:rPr lang="zh-CN" altLang="zh-CN"/>
              <a:t>加</a:t>
            </a:r>
            <a:r>
              <a:rPr lang="en-US" altLang="zh-CN"/>
              <a:t>1</a:t>
            </a:r>
            <a:r>
              <a:rPr lang="zh-CN" altLang="zh-CN"/>
              <a:t>，即</a:t>
            </a:r>
            <a:r>
              <a:rPr lang="en-US" altLang="zh-CN"/>
              <a:t>B</a:t>
            </a:r>
            <a:r>
              <a:rPr lang="zh-CN" altLang="zh-CN"/>
              <a:t>区域长度增加</a:t>
            </a:r>
            <a:r>
              <a:rPr lang="en-US" altLang="zh-CN"/>
              <a:t>1</a:t>
            </a:r>
            <a:r>
              <a:rPr lang="zh-CN" altLang="zh-CN"/>
              <a:t>；否则，则将</a:t>
            </a:r>
            <a:r>
              <a:rPr lang="en-US" altLang="zh-CN"/>
              <a:t>i</a:t>
            </a:r>
            <a:r>
              <a:rPr lang="zh-CN" altLang="zh-CN"/>
              <a:t>号记录与</a:t>
            </a:r>
            <a:r>
              <a:rPr lang="en-US" altLang="zh-CN"/>
              <a:t>B</a:t>
            </a:r>
            <a:r>
              <a:rPr lang="zh-CN" altLang="zh-CN"/>
              <a:t>区域的最左记录进行</a:t>
            </a:r>
            <a:r>
              <a:rPr lang="zh-CN" altLang="zh-CN" smtClean="0"/>
              <a:t>交换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zh-CN"/>
              <a:t>为了方便交换，记录</a:t>
            </a:r>
            <a:r>
              <a:rPr lang="en-US" altLang="zh-CN"/>
              <a:t>A</a:t>
            </a:r>
            <a:r>
              <a:rPr lang="zh-CN" altLang="zh-CN"/>
              <a:t>、</a:t>
            </a:r>
            <a:r>
              <a:rPr lang="en-US" altLang="zh-CN"/>
              <a:t>B</a:t>
            </a:r>
            <a:r>
              <a:rPr lang="zh-CN" altLang="zh-CN"/>
              <a:t>区域的分界点</a:t>
            </a:r>
            <a:r>
              <a:rPr lang="en-US" altLang="zh-CN"/>
              <a:t>last_small</a:t>
            </a:r>
            <a:r>
              <a:rPr lang="zh-CN" altLang="zh-CN"/>
              <a:t>，设</a:t>
            </a:r>
            <a:r>
              <a:rPr lang="en-US" altLang="zh-CN"/>
              <a:t>last_small</a:t>
            </a:r>
            <a:r>
              <a:rPr lang="zh-CN" altLang="zh-CN"/>
              <a:t>为</a:t>
            </a:r>
            <a:r>
              <a:rPr lang="en-US" altLang="zh-CN"/>
              <a:t>A</a:t>
            </a:r>
            <a:r>
              <a:rPr lang="zh-CN" altLang="zh-CN"/>
              <a:t>区域的最右端位置。交换时，将</a:t>
            </a:r>
            <a:r>
              <a:rPr lang="en-US" altLang="zh-CN"/>
              <a:t>last_small</a:t>
            </a:r>
            <a:r>
              <a:rPr lang="zh-CN" altLang="zh-CN"/>
              <a:t>加</a:t>
            </a:r>
            <a:r>
              <a:rPr lang="en-US" altLang="zh-CN"/>
              <a:t>1</a:t>
            </a:r>
            <a:r>
              <a:rPr lang="zh-CN" altLang="zh-CN"/>
              <a:t>，</a:t>
            </a:r>
            <a:r>
              <a:rPr lang="en-US" altLang="zh-CN"/>
              <a:t>i</a:t>
            </a:r>
            <a:r>
              <a:rPr lang="zh-CN" altLang="zh-CN"/>
              <a:t>号记录与</a:t>
            </a:r>
            <a:r>
              <a:rPr lang="en-US" altLang="zh-CN"/>
              <a:t>last_small</a:t>
            </a:r>
            <a:r>
              <a:rPr lang="zh-CN" altLang="zh-CN"/>
              <a:t>位置记录交换，接着</a:t>
            </a:r>
            <a:r>
              <a:rPr lang="en-US" altLang="zh-CN"/>
              <a:t>i</a:t>
            </a:r>
            <a:r>
              <a:rPr lang="zh-CN" altLang="zh-CN"/>
              <a:t>加</a:t>
            </a:r>
            <a:r>
              <a:rPr lang="en-US" altLang="zh-CN"/>
              <a:t>1</a:t>
            </a:r>
            <a:r>
              <a:rPr lang="zh-CN" altLang="zh-CN" smtClean="0"/>
              <a:t>。</a:t>
            </a: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一趟划分</a:t>
            </a: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10" y="4724844"/>
            <a:ext cx="11245366" cy="15907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67" y="4724846"/>
            <a:ext cx="11268311" cy="158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7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/>
              <a:t>当</a:t>
            </a:r>
            <a:r>
              <a:rPr lang="en-US" altLang="zh-CN"/>
              <a:t>i</a:t>
            </a:r>
            <a:r>
              <a:rPr lang="zh-CN" altLang="zh-CN"/>
              <a:t>超出</a:t>
            </a:r>
            <a:r>
              <a:rPr lang="en-US" altLang="zh-CN"/>
              <a:t>high</a:t>
            </a:r>
            <a:r>
              <a:rPr lang="zh-CN" altLang="zh-CN"/>
              <a:t>的范围，说明除了</a:t>
            </a:r>
            <a:r>
              <a:rPr lang="en-US" altLang="zh-CN"/>
              <a:t>pivot</a:t>
            </a:r>
            <a:r>
              <a:rPr lang="zh-CN" altLang="zh-CN"/>
              <a:t>之外的所有记录都已归入</a:t>
            </a:r>
            <a:r>
              <a:rPr lang="en-US" altLang="zh-CN"/>
              <a:t>A</a:t>
            </a:r>
            <a:r>
              <a:rPr lang="zh-CN" altLang="zh-CN"/>
              <a:t>区域或</a:t>
            </a:r>
            <a:r>
              <a:rPr lang="en-US" altLang="zh-CN"/>
              <a:t>B</a:t>
            </a:r>
            <a:r>
              <a:rPr lang="zh-CN" altLang="zh-CN"/>
              <a:t>区域，如</a:t>
            </a:r>
            <a:r>
              <a:rPr lang="zh-CN" altLang="zh-CN" smtClean="0"/>
              <a:t>图所</a:t>
            </a:r>
            <a:r>
              <a:rPr lang="zh-CN" altLang="zh-CN"/>
              <a:t>示，此时，只需将</a:t>
            </a:r>
            <a:r>
              <a:rPr lang="en-US" altLang="zh-CN"/>
              <a:t>pivot</a:t>
            </a:r>
            <a:r>
              <a:rPr lang="zh-CN" altLang="zh-CN"/>
              <a:t>与</a:t>
            </a:r>
            <a:r>
              <a:rPr lang="en-US" altLang="zh-CN"/>
              <a:t>last_small</a:t>
            </a:r>
            <a:r>
              <a:rPr lang="zh-CN" altLang="zh-CN"/>
              <a:t>所指记录进行交换，即可</a:t>
            </a:r>
            <a:r>
              <a:rPr lang="zh-CN" altLang="zh-CN" smtClean="0"/>
              <a:t>达成一</a:t>
            </a:r>
            <a:r>
              <a:rPr lang="zh-CN" altLang="zh-CN"/>
              <a:t>趟划分的目标。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15" y="4079665"/>
            <a:ext cx="10310195" cy="1527947"/>
          </a:xfrm>
          <a:prstGeom prst="rect">
            <a:avLst/>
          </a:prstGeom>
        </p:spPr>
      </p:pic>
      <p:sp>
        <p:nvSpPr>
          <p:cNvPr id="5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一趟划分</a:t>
            </a: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79128" y="450421"/>
            <a:ext cx="3202704" cy="369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1800" dirty="0">
                <a:solidFill>
                  <a:srgbClr val="FF0000"/>
                </a:solidFill>
              </a:rPr>
              <a:t>https://visualgo.net/en/sorting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举例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470338"/>
              </p:ext>
            </p:extLst>
          </p:nvPr>
        </p:nvGraphicFramePr>
        <p:xfrm>
          <a:off x="406628" y="1007197"/>
          <a:ext cx="11090676" cy="5632709"/>
        </p:xfrm>
        <a:graphic>
          <a:graphicData uri="http://schemas.openxmlformats.org/drawingml/2006/table">
            <a:tbl>
              <a:tblPr firstRow="1" firstCol="1" bandRow="1"/>
              <a:tblGrid>
                <a:gridCol w="2999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94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80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94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94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下标</a:t>
                      </a: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3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4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5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7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8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kern="12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初始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26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67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u="sng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67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9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43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82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10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54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i=1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26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67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i=2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26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67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u="sng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67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i=3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26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9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u="sng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67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67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i=4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26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9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67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u="sng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67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i=5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26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9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67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u="sng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67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43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i=6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26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9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67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u="sng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67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43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82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i=7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26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9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10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u="sng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67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43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82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67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i=8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26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9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10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u="sng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67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43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82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67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54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55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kern="12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一趟划分结果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10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9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26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u="sng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67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43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82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67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200">
                          <a:effectLst/>
                          <a:latin typeface="Times New Roman"/>
                          <a:ea typeface="等线"/>
                          <a:cs typeface="Times New Roman"/>
                        </a:rPr>
                        <a:t>54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9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7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2443" y="2599670"/>
            <a:ext cx="10688956" cy="523220"/>
            <a:chOff x="542923" y="5388590"/>
            <a:chExt cx="10688956" cy="523220"/>
          </a:xfrm>
        </p:grpSpPr>
        <p:sp>
          <p:nvSpPr>
            <p:cNvPr id="50" name="TextBox 49"/>
            <p:cNvSpPr txBox="1"/>
            <p:nvPr/>
          </p:nvSpPr>
          <p:spPr>
            <a:xfrm>
              <a:off x="1109418" y="5388590"/>
              <a:ext cx="10122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处理一次划分得到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的两个待排序子序列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Group 31"/>
            <p:cNvGrpSpPr/>
            <p:nvPr/>
          </p:nvGrpSpPr>
          <p:grpSpPr>
            <a:xfrm>
              <a:off x="542923" y="5449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9" name="矩形 78"/>
          <p:cNvSpPr/>
          <p:nvPr/>
        </p:nvSpPr>
        <p:spPr>
          <a:xfrm>
            <a:off x="1066364" y="3181237"/>
            <a:ext cx="3159261" cy="4611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7"/>
          <p:cNvSpPr>
            <a:spLocks noChangeArrowheads="1"/>
          </p:cNvSpPr>
          <p:nvPr/>
        </p:nvSpPr>
        <p:spPr bwMode="auto">
          <a:xfrm>
            <a:off x="5146852" y="3183915"/>
            <a:ext cx="6496508" cy="3093154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void Sort::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QuickSort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first,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last)</a:t>
            </a:r>
          </a:p>
          <a:p>
            <a:pPr>
              <a:lnSpc>
                <a:spcPts val="26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</a:p>
          <a:p>
            <a:pPr>
              <a:lnSpc>
                <a:spcPts val="2600"/>
              </a:lnSpc>
            </a:pPr>
            <a:r>
              <a:rPr kumimoji="1"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if (first &gt;= last)   return;  </a:t>
            </a:r>
            <a:endParaRPr kumimoji="1" lang="zh-CN" altLang="en-US" sz="2400" dirty="0" smtClean="0">
              <a:solidFill>
                <a:srgbClr val="285A3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else {</a:t>
            </a:r>
          </a:p>
          <a:p>
            <a:pPr>
              <a:lnSpc>
                <a:spcPts val="26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pivot = Partition(first, last);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kumimoji="1"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</a:pP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kumimoji="1"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QuickSort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(first, pivot-1);     </a:t>
            </a:r>
            <a:endParaRPr kumimoji="1" lang="zh-CN" altLang="en-US" sz="2400" dirty="0" smtClean="0">
              <a:solidFill>
                <a:srgbClr val="B42D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</a:pP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kumimoji="1"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QuickSort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(pivot+1, last); </a:t>
            </a:r>
            <a:endParaRPr kumimoji="1" lang="zh-CN" altLang="en-US" sz="2400" dirty="0" smtClean="0">
              <a:solidFill>
                <a:srgbClr val="B42D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>
              <a:lnSpc>
                <a:spcPts val="26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8436209" y="2611931"/>
            <a:ext cx="2659146" cy="523220"/>
            <a:chOff x="497203" y="2862977"/>
            <a:chExt cx="2659146" cy="523220"/>
          </a:xfrm>
        </p:grpSpPr>
        <p:grpSp>
          <p:nvGrpSpPr>
            <p:cNvPr id="85" name="Group 109"/>
            <p:cNvGrpSpPr/>
            <p:nvPr/>
          </p:nvGrpSpPr>
          <p:grpSpPr>
            <a:xfrm>
              <a:off x="497203" y="2927400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87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6" name="矩形 85"/>
            <p:cNvSpPr/>
            <p:nvPr/>
          </p:nvSpPr>
          <p:spPr>
            <a:xfrm>
              <a:off x="1176320" y="2862977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算法描述：</a:t>
              </a:r>
              <a:endPara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12443" y="3834112"/>
            <a:ext cx="3358518" cy="523220"/>
            <a:chOff x="542923" y="5388590"/>
            <a:chExt cx="3358518" cy="523220"/>
          </a:xfrm>
        </p:grpSpPr>
        <p:sp>
          <p:nvSpPr>
            <p:cNvPr id="82" name="TextBox 81"/>
            <p:cNvSpPr txBox="1"/>
            <p:nvPr/>
          </p:nvSpPr>
          <p:spPr>
            <a:xfrm>
              <a:off x="1109419" y="5388590"/>
              <a:ext cx="27920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递归何时结束？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0" name="Group 31"/>
            <p:cNvGrpSpPr/>
            <p:nvPr/>
          </p:nvGrpSpPr>
          <p:grpSpPr>
            <a:xfrm>
              <a:off x="542923" y="5449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5" name="AutoShape 9"/>
          <p:cNvSpPr>
            <a:spLocks noChangeArrowheads="1"/>
          </p:cNvSpPr>
          <p:nvPr/>
        </p:nvSpPr>
        <p:spPr bwMode="auto">
          <a:xfrm>
            <a:off x="5783325" y="950639"/>
            <a:ext cx="533400" cy="39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AutoShape 9"/>
          <p:cNvSpPr>
            <a:spLocks noChangeArrowheads="1"/>
          </p:cNvSpPr>
          <p:nvPr/>
        </p:nvSpPr>
        <p:spPr bwMode="auto">
          <a:xfrm>
            <a:off x="9615003" y="626641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8657085" y="554641"/>
            <a:ext cx="533400" cy="79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AutoShape 9"/>
          <p:cNvSpPr>
            <a:spLocks noChangeArrowheads="1"/>
          </p:cNvSpPr>
          <p:nvPr/>
        </p:nvSpPr>
        <p:spPr bwMode="auto">
          <a:xfrm>
            <a:off x="7699165" y="842641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AutoShape 9"/>
          <p:cNvSpPr>
            <a:spLocks noChangeArrowheads="1"/>
          </p:cNvSpPr>
          <p:nvPr/>
        </p:nvSpPr>
        <p:spPr bwMode="auto">
          <a:xfrm>
            <a:off x="3867483" y="698639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AutoShape 9"/>
          <p:cNvSpPr>
            <a:spLocks noChangeArrowheads="1"/>
          </p:cNvSpPr>
          <p:nvPr/>
        </p:nvSpPr>
        <p:spPr bwMode="auto">
          <a:xfrm>
            <a:off x="4825405" y="770641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AutoShape 9"/>
          <p:cNvSpPr>
            <a:spLocks noChangeArrowheads="1"/>
          </p:cNvSpPr>
          <p:nvPr/>
        </p:nvSpPr>
        <p:spPr bwMode="auto">
          <a:xfrm>
            <a:off x="6741243" y="590641"/>
            <a:ext cx="533400" cy="75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649603" y="9839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AutoShape 9"/>
          <p:cNvSpPr>
            <a:spLocks noChangeArrowheads="1"/>
          </p:cNvSpPr>
          <p:nvPr/>
        </p:nvSpPr>
        <p:spPr bwMode="auto">
          <a:xfrm>
            <a:off x="5783325" y="1885902"/>
            <a:ext cx="533400" cy="39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AutoShape 9"/>
          <p:cNvSpPr>
            <a:spLocks noChangeArrowheads="1"/>
          </p:cNvSpPr>
          <p:nvPr/>
        </p:nvSpPr>
        <p:spPr bwMode="auto">
          <a:xfrm>
            <a:off x="9615003" y="1561904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AutoShape 9"/>
          <p:cNvSpPr>
            <a:spLocks noChangeArrowheads="1"/>
          </p:cNvSpPr>
          <p:nvPr/>
        </p:nvSpPr>
        <p:spPr bwMode="auto">
          <a:xfrm>
            <a:off x="8657085" y="1489902"/>
            <a:ext cx="533400" cy="79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3867483" y="1777904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6741243" y="163390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AutoShape 9"/>
          <p:cNvSpPr>
            <a:spLocks noChangeArrowheads="1"/>
          </p:cNvSpPr>
          <p:nvPr/>
        </p:nvSpPr>
        <p:spPr bwMode="auto">
          <a:xfrm>
            <a:off x="4825405" y="1705902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AutoShape 9"/>
          <p:cNvSpPr>
            <a:spLocks noChangeArrowheads="1"/>
          </p:cNvSpPr>
          <p:nvPr/>
        </p:nvSpPr>
        <p:spPr bwMode="auto">
          <a:xfrm>
            <a:off x="7699165" y="1525902"/>
            <a:ext cx="533400" cy="75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Rectangle 5"/>
          <p:cNvSpPr>
            <a:spLocks noChangeArrowheads="1"/>
          </p:cNvSpPr>
          <p:nvPr/>
        </p:nvSpPr>
        <p:spPr bwMode="auto">
          <a:xfrm>
            <a:off x="664485" y="1713677"/>
            <a:ext cx="2491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一次划分结果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066364" y="4433062"/>
            <a:ext cx="3759041" cy="4611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待划分</a:t>
            </a:r>
            <a:r>
              <a:rPr lang="zh-CN" altLang="en-US" sz="24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区间长度小于等于</a:t>
            </a:r>
            <a:r>
              <a:rPr lang="en-US" altLang="zh-CN" sz="24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</p:childTnLst>
        </p:cTn>
      </p:par>
    </p:tnLst>
    <p:bldLst>
      <p:bldP spid="79" grpId="0"/>
      <p:bldP spid="83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7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Group 4"/>
          <p:cNvGrpSpPr/>
          <p:nvPr/>
        </p:nvGrpSpPr>
        <p:grpSpPr bwMode="auto">
          <a:xfrm>
            <a:off x="2341442" y="3240562"/>
            <a:ext cx="1981200" cy="908050"/>
            <a:chOff x="1391" y="2811"/>
            <a:chExt cx="1248" cy="572"/>
          </a:xfrm>
        </p:grpSpPr>
        <p:sp>
          <p:nvSpPr>
            <p:cNvPr id="19" name="AutoShape 5"/>
            <p:cNvSpPr/>
            <p:nvPr/>
          </p:nvSpPr>
          <p:spPr bwMode="auto">
            <a:xfrm rot="16200000">
              <a:off x="1698" y="2789"/>
              <a:ext cx="227" cy="271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391" y="305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63518" y="2718277"/>
            <a:ext cx="3568900" cy="447875"/>
            <a:chOff x="2066286" y="3457892"/>
            <a:chExt cx="3568900" cy="447875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066286" y="345789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3054346" y="347376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5203186" y="347376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3911754" y="3457892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7"/>
          <p:cNvGrpSpPr/>
          <p:nvPr/>
        </p:nvGrpSpPr>
        <p:grpSpPr bwMode="auto">
          <a:xfrm>
            <a:off x="6191130" y="3256439"/>
            <a:ext cx="1981201" cy="923925"/>
            <a:chOff x="3816" y="2821"/>
            <a:chExt cx="1248" cy="582"/>
          </a:xfrm>
        </p:grpSpPr>
        <p:sp>
          <p:nvSpPr>
            <p:cNvPr id="22" name="AutoShape 8"/>
            <p:cNvSpPr/>
            <p:nvPr/>
          </p:nvSpPr>
          <p:spPr bwMode="auto">
            <a:xfrm rot="16200000">
              <a:off x="4113" y="2799"/>
              <a:ext cx="227" cy="271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816" y="307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有序区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084643" y="2716370"/>
            <a:ext cx="3514925" cy="449780"/>
            <a:chOff x="5987411" y="2522697"/>
            <a:chExt cx="3514925" cy="449780"/>
          </a:xfrm>
        </p:grpSpPr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5987411" y="2540477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9070336" y="2540477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6690674" y="2540477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7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7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7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kern="0" spc="-7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7570466" y="252269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8993" y="845232"/>
            <a:ext cx="10918169" cy="1118255"/>
            <a:chOff x="648991" y="845232"/>
            <a:chExt cx="10918169" cy="1118255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起泡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排序的</a:t>
              </a:r>
              <a:r>
                <a:rPr lang="zh-CN" altLang="zh-CN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基本思想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两两比较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相邻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记录，如果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反序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则交换，直到没有反序的记录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为止。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595518" y="2365850"/>
            <a:ext cx="2811099" cy="600615"/>
            <a:chOff x="2498286" y="3105467"/>
            <a:chExt cx="2811099" cy="600615"/>
          </a:xfrm>
        </p:grpSpPr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2498286" y="3706082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3486346" y="3706082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>
              <a:off x="4663186" y="3706082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0"/>
            <p:cNvSpPr txBox="1">
              <a:spLocks noChangeArrowheads="1"/>
            </p:cNvSpPr>
            <p:nvPr/>
          </p:nvSpPr>
          <p:spPr bwMode="auto">
            <a:xfrm>
              <a:off x="3573029" y="3105467"/>
              <a:ext cx="173635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dirty="0">
                  <a:solidFill>
                    <a:srgbClr val="5C3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反序则交换</a:t>
              </a:r>
            </a:p>
            <a:p>
              <a:pPr algn="just" eaLnBrk="0" hangingPunct="0"/>
              <a:endParaRPr lang="zh-CN" altLang="en-US" sz="2800" dirty="0">
                <a:solidFill>
                  <a:srgbClr val="5C30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圆柱形 10"/>
          <p:cNvSpPr/>
          <p:nvPr/>
        </p:nvSpPr>
        <p:spPr>
          <a:xfrm>
            <a:off x="10104122" y="1722122"/>
            <a:ext cx="807720" cy="4274259"/>
          </a:xfrm>
          <a:prstGeom prst="can">
            <a:avLst/>
          </a:prstGeom>
          <a:noFill/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0208412" y="2004920"/>
            <a:ext cx="540000" cy="1713916"/>
            <a:chOff x="9339732" y="2004920"/>
            <a:chExt cx="540000" cy="1713916"/>
          </a:xfrm>
        </p:grpSpPr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9339732" y="2004920"/>
              <a:ext cx="540000" cy="540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9357732" y="2645878"/>
              <a:ext cx="504000" cy="504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Oval 19"/>
            <p:cNvSpPr>
              <a:spLocks noChangeArrowheads="1"/>
            </p:cNvSpPr>
            <p:nvPr/>
          </p:nvSpPr>
          <p:spPr bwMode="auto">
            <a:xfrm>
              <a:off x="9375732" y="3250836"/>
              <a:ext cx="468000" cy="468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298414" y="3819794"/>
            <a:ext cx="360000" cy="2088790"/>
            <a:chOff x="9429732" y="3819794"/>
            <a:chExt cx="360000" cy="2088790"/>
          </a:xfrm>
        </p:grpSpPr>
        <p:sp>
          <p:nvSpPr>
            <p:cNvPr id="69" name="Oval 19"/>
            <p:cNvSpPr>
              <a:spLocks noChangeArrowheads="1"/>
            </p:cNvSpPr>
            <p:nvPr/>
          </p:nvSpPr>
          <p:spPr bwMode="auto">
            <a:xfrm>
              <a:off x="9429732" y="3819794"/>
              <a:ext cx="360000" cy="36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9483732" y="4280752"/>
              <a:ext cx="252000" cy="25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9447732" y="4633710"/>
              <a:ext cx="324000" cy="324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Oval 19"/>
            <p:cNvSpPr>
              <a:spLocks noChangeArrowheads="1"/>
            </p:cNvSpPr>
            <p:nvPr/>
          </p:nvSpPr>
          <p:spPr bwMode="auto">
            <a:xfrm>
              <a:off x="9519732" y="5058668"/>
              <a:ext cx="180000" cy="18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Oval 19"/>
            <p:cNvSpPr>
              <a:spLocks noChangeArrowheads="1"/>
            </p:cNvSpPr>
            <p:nvPr/>
          </p:nvSpPr>
          <p:spPr bwMode="auto">
            <a:xfrm>
              <a:off x="9501732" y="5692584"/>
              <a:ext cx="216000" cy="216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Oval 19"/>
            <p:cNvSpPr>
              <a:spLocks noChangeArrowheads="1"/>
            </p:cNvSpPr>
            <p:nvPr/>
          </p:nvSpPr>
          <p:spPr bwMode="auto">
            <a:xfrm>
              <a:off x="9483732" y="5339626"/>
              <a:ext cx="252000" cy="25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593962" y="4756021"/>
            <a:ext cx="9190118" cy="605294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类似水中的气泡，体积大的浮到上面，起泡排序因而得名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7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0067" y="1243585"/>
            <a:ext cx="3659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</a:rPr>
              <a:t>26 33 35 29 22 12 19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9924" y="1256325"/>
            <a:ext cx="4031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</a:rPr>
              <a:t>12 19  22 26 29 33  35  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5347" y="5382821"/>
            <a:ext cx="171393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T(n)=O(nlog</a:t>
            </a:r>
            <a:r>
              <a:rPr kumimoji="1"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n)</a:t>
            </a:r>
          </a:p>
          <a:p>
            <a:pPr algn="ctr">
              <a:spcBef>
                <a:spcPct val="50000"/>
              </a:spcBef>
            </a:pPr>
            <a:r>
              <a:rPr kumimoji="1"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S(n)=O(log</a:t>
            </a:r>
            <a:r>
              <a:rPr kumimoji="1"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n)</a:t>
            </a:r>
            <a:endParaRPr kumimoji="1" lang="en-US" altLang="zh-CN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71836" y="5382821"/>
            <a:ext cx="129073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T(n)=O(n</a:t>
            </a:r>
            <a:r>
              <a:rPr kumimoji="1"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kumimoji="1"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S(n)=O(n)</a:t>
            </a:r>
            <a:endParaRPr kumimoji="1" lang="en-US" altLang="zh-CN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性能分析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" y="-223138"/>
            <a:ext cx="184731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1172121"/>
            <a:endParaRPr lang="zh-CN" altLang="en-US" sz="2300">
              <a:solidFill>
                <a:prstClr val="black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076674"/>
              </p:ext>
            </p:extLst>
          </p:nvPr>
        </p:nvGraphicFramePr>
        <p:xfrm>
          <a:off x="1364222" y="2277139"/>
          <a:ext cx="3456834" cy="259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3" imgW="3371959" imgH="2505050" progId="Visio.Drawing.15">
                  <p:embed/>
                </p:oleObj>
              </mc:Choice>
              <mc:Fallback>
                <p:oleObj name="Visio" r:id="rId3" imgW="3371959" imgH="250505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222" y="2277139"/>
                        <a:ext cx="3456834" cy="2591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" y="-223138"/>
            <a:ext cx="184731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1172121"/>
            <a:endParaRPr lang="zh-CN" altLang="en-US" sz="2300">
              <a:solidFill>
                <a:prstClr val="black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90453"/>
              </p:ext>
            </p:extLst>
          </p:nvPr>
        </p:nvGraphicFramePr>
        <p:xfrm>
          <a:off x="7464333" y="1841100"/>
          <a:ext cx="3744903" cy="4558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Visio" r:id="rId5" imgW="5562687" imgH="6819949" progId="Visio.Drawing.15">
                  <p:embed/>
                </p:oleObj>
              </mc:Choice>
              <mc:Fallback>
                <p:oleObj name="Visio" r:id="rId5" imgW="5562687" imgH="681994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333" y="1841100"/>
                        <a:ext cx="3744903" cy="45580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6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7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6590032" y="1906057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8101330" y="1834055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345682" y="1762057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5834380" y="1690057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9612632" y="1618055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07945" y="923178"/>
            <a:ext cx="6973957" cy="652486"/>
            <a:chOff x="607943" y="923176"/>
            <a:chExt cx="6973957" cy="652486"/>
          </a:xfrm>
        </p:grpSpPr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651696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最好情况：每次划分的轴值均是中值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49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7315202" y="978538"/>
            <a:ext cx="168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8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8856982" y="1546057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10368280" y="1474057"/>
            <a:ext cx="533400" cy="79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8101330" y="257423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5834380" y="2718236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6590032" y="2790236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7345682" y="2646238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9612632" y="2502236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8856982" y="2430238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10368280" y="2358236"/>
            <a:ext cx="533400" cy="79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1156374" y="1660417"/>
            <a:ext cx="3365347" cy="498483"/>
            <a:chOff x="6469140" y="2267181"/>
            <a:chExt cx="3365347" cy="498482"/>
          </a:xfrm>
        </p:grpSpPr>
        <p:sp>
          <p:nvSpPr>
            <p:cNvPr id="95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98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排序趟数：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log</a:t>
              </a:r>
              <a:r>
                <a:rPr kumimoji="1"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156374" y="2252453"/>
            <a:ext cx="3365347" cy="498598"/>
            <a:chOff x="6469140" y="2267181"/>
            <a:chExt cx="3365347" cy="498598"/>
          </a:xfrm>
        </p:grpSpPr>
        <p:sp>
          <p:nvSpPr>
            <p:cNvPr id="98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一趟排序：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07943" y="3072958"/>
            <a:ext cx="5107057" cy="652486"/>
            <a:chOff x="607943" y="923176"/>
            <a:chExt cx="5107057" cy="652486"/>
          </a:xfrm>
        </p:grpSpPr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465006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最坏情况：正序、逆序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5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6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1039945" y="3850982"/>
            <a:ext cx="3365347" cy="498598"/>
            <a:chOff x="6469140" y="2267181"/>
            <a:chExt cx="3365347" cy="498598"/>
          </a:xfrm>
        </p:grpSpPr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排序趟数：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039945" y="4443016"/>
            <a:ext cx="3365347" cy="498598"/>
            <a:chOff x="6469140" y="2267181"/>
            <a:chExt cx="3365347" cy="498598"/>
          </a:xfrm>
        </p:grpSpPr>
        <p:sp>
          <p:nvSpPr>
            <p:cNvPr id="76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一趟排序：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07945" y="5096703"/>
            <a:ext cx="6973957" cy="652335"/>
            <a:chOff x="607943" y="923176"/>
            <a:chExt cx="6973957" cy="652335"/>
          </a:xfrm>
        </p:grpSpPr>
        <p:sp>
          <p:nvSpPr>
            <p:cNvPr id="100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6516968" cy="652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平均情况：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1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02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5" name="AutoShape 9"/>
          <p:cNvSpPr>
            <a:spLocks noChangeArrowheads="1"/>
          </p:cNvSpPr>
          <p:nvPr/>
        </p:nvSpPr>
        <p:spPr bwMode="auto">
          <a:xfrm>
            <a:off x="5834380" y="4192057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AutoShape 9"/>
          <p:cNvSpPr>
            <a:spLocks noChangeArrowheads="1"/>
          </p:cNvSpPr>
          <p:nvPr/>
        </p:nvSpPr>
        <p:spPr bwMode="auto">
          <a:xfrm>
            <a:off x="6590032" y="4120055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7345682" y="4048055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AutoShape 9"/>
          <p:cNvSpPr>
            <a:spLocks noChangeArrowheads="1"/>
          </p:cNvSpPr>
          <p:nvPr/>
        </p:nvSpPr>
        <p:spPr bwMode="auto">
          <a:xfrm>
            <a:off x="8101330" y="3976057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AutoShape 9"/>
          <p:cNvSpPr>
            <a:spLocks noChangeArrowheads="1"/>
          </p:cNvSpPr>
          <p:nvPr/>
        </p:nvSpPr>
        <p:spPr bwMode="auto">
          <a:xfrm>
            <a:off x="8856982" y="3904055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AutoShape 9"/>
          <p:cNvSpPr>
            <a:spLocks noChangeArrowheads="1"/>
          </p:cNvSpPr>
          <p:nvPr/>
        </p:nvSpPr>
        <p:spPr bwMode="auto">
          <a:xfrm>
            <a:off x="9612632" y="3832055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AutoShape 9"/>
          <p:cNvSpPr>
            <a:spLocks noChangeArrowheads="1"/>
          </p:cNvSpPr>
          <p:nvPr/>
        </p:nvSpPr>
        <p:spPr bwMode="auto">
          <a:xfrm>
            <a:off x="10368280" y="3760057"/>
            <a:ext cx="533400" cy="79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AutoShape 9"/>
          <p:cNvSpPr>
            <a:spLocks noChangeArrowheads="1"/>
          </p:cNvSpPr>
          <p:nvPr/>
        </p:nvSpPr>
        <p:spPr bwMode="auto">
          <a:xfrm>
            <a:off x="5834380" y="515217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AutoShape 9"/>
          <p:cNvSpPr>
            <a:spLocks noChangeArrowheads="1"/>
          </p:cNvSpPr>
          <p:nvPr/>
        </p:nvSpPr>
        <p:spPr bwMode="auto">
          <a:xfrm>
            <a:off x="6590032" y="5080175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AutoShape 9"/>
          <p:cNvSpPr>
            <a:spLocks noChangeArrowheads="1"/>
          </p:cNvSpPr>
          <p:nvPr/>
        </p:nvSpPr>
        <p:spPr bwMode="auto">
          <a:xfrm>
            <a:off x="7345682" y="5008177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AutoShape 9"/>
          <p:cNvSpPr>
            <a:spLocks noChangeArrowheads="1"/>
          </p:cNvSpPr>
          <p:nvPr/>
        </p:nvSpPr>
        <p:spPr bwMode="auto">
          <a:xfrm>
            <a:off x="8101330" y="4936175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8856982" y="4864175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9612632" y="4792177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AutoShape 9"/>
          <p:cNvSpPr>
            <a:spLocks noChangeArrowheads="1"/>
          </p:cNvSpPr>
          <p:nvPr/>
        </p:nvSpPr>
        <p:spPr bwMode="auto">
          <a:xfrm>
            <a:off x="10368280" y="4720175"/>
            <a:ext cx="533400" cy="79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998524" y="5258366"/>
            <a:ext cx="168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8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51"/>
          <p:cNvSpPr txBox="1"/>
          <p:nvPr/>
        </p:nvSpPr>
        <p:spPr>
          <a:xfrm>
            <a:off x="4922520" y="3206751"/>
            <a:ext cx="168277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1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47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57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" fill="hold">
                      <p:stCondLst>
                        <p:cond delay="0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187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8" fill="hold">
                      <p:stCondLst>
                        <p:cond delay="0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197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8" fill="hold">
                      <p:stCondLst>
                        <p:cond delay="0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207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8" fill="hold">
                      <p:stCondLst>
                        <p:cond delay="0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217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8" fill="hold">
                      <p:stCondLst>
                        <p:cond delay="0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222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3" fill="hold">
                      <p:stCondLst>
                        <p:cond delay="0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227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8" fill="hold">
                      <p:stCondLst>
                        <p:cond delay="0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232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" fill="hold">
                      <p:stCondLst>
                        <p:cond delay="0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</p:childTnLst>
        </p:cTn>
      </p:par>
    </p:tnLst>
    <p:bldLst>
      <p:bldP spid="41" grpId="0" bldLvl="0" animBg="1"/>
      <p:bldP spid="41" grpId="1" bldLvl="0" animBg="1"/>
      <p:bldP spid="42" grpId="0" bldLvl="0" animBg="1"/>
      <p:bldP spid="42" grpId="1" bldLvl="0" animBg="1"/>
      <p:bldP spid="43" grpId="0" bldLvl="0" animBg="1"/>
      <p:bldP spid="43" grpId="1" bldLvl="0" animBg="1"/>
      <p:bldP spid="44" grpId="0" bldLvl="0" animBg="1"/>
      <p:bldP spid="44" grpId="1" bldLvl="0" animBg="1"/>
      <p:bldP spid="45" grpId="0" bldLvl="0" animBg="1"/>
      <p:bldP spid="45" grpId="1" bldLvl="0" animBg="1"/>
      <p:bldP spid="52" grpId="0"/>
      <p:bldP spid="63" grpId="0" bldLvl="0" animBg="1"/>
      <p:bldP spid="63" grpId="1" bldLvl="0" animBg="1"/>
      <p:bldP spid="64" grpId="0" bldLvl="0" animBg="1"/>
      <p:bldP spid="64" grpId="1" bldLvl="0" animBg="1"/>
      <p:bldP spid="65" grpId="0" bldLvl="0" animBg="1"/>
      <p:bldP spid="65" grpId="1" bldLvl="0" animBg="1"/>
      <p:bldP spid="66" grpId="0" bldLvl="0" animBg="1"/>
      <p:bldP spid="66" grpId="1" bldLvl="0" animBg="1"/>
      <p:bldP spid="67" grpId="0" bldLvl="0" animBg="1"/>
      <p:bldP spid="67" grpId="1" bldLvl="0" animBg="1"/>
      <p:bldP spid="68" grpId="0" bldLvl="0" animBg="1"/>
      <p:bldP spid="68" grpId="1" bldLvl="0" animBg="1"/>
      <p:bldP spid="69" grpId="0" bldLvl="0" animBg="1"/>
      <p:bldP spid="69" grpId="1" bldLvl="0" animBg="1"/>
      <p:bldP spid="70" grpId="0" bldLvl="0" animBg="1"/>
      <p:bldP spid="70" grpId="1" bldLvl="0" animBg="1"/>
      <p:bldP spid="71" grpId="0" bldLvl="0" animBg="1"/>
      <p:bldP spid="71" grpId="1" bldLvl="0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542923" y="61587"/>
            <a:ext cx="2017397" cy="584775"/>
            <a:chOff x="542923" y="61585"/>
            <a:chExt cx="2017397" cy="584775"/>
          </a:xfrm>
        </p:grpSpPr>
        <p:sp>
          <p:nvSpPr>
            <p:cNvPr id="37" name="Rounded Rectangle 10"/>
            <p:cNvSpPr/>
            <p:nvPr/>
          </p:nvSpPr>
          <p:spPr>
            <a:xfrm>
              <a:off x="542923" y="100964"/>
              <a:ext cx="1980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 Box 2"/>
            <p:cNvSpPr txBox="1">
              <a:spLocks noChangeArrowheads="1"/>
            </p:cNvSpPr>
            <p:nvPr/>
          </p:nvSpPr>
          <p:spPr bwMode="auto">
            <a:xfrm>
              <a:off x="638167" y="61585"/>
              <a:ext cx="19221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空间</a:t>
              </a:r>
              <a:r>
                <a:rPr lang="zh-CN" altLang="en-US" sz="3200" b="1" dirty="0" smtClean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性能</a:t>
              </a:r>
              <a:endPara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2925" y="1267551"/>
            <a:ext cx="4775837" cy="652486"/>
            <a:chOff x="607943" y="923176"/>
            <a:chExt cx="4775837" cy="652486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431884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空间性能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8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2851509" y="1261434"/>
            <a:ext cx="2459568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(log</a:t>
            </a:r>
            <a:r>
              <a:rPr kumimoji="1" lang="en-US" altLang="zh-CN" sz="28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)~</a:t>
            </a:r>
            <a:r>
              <a:rPr kumimoji="1"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66238" y="1980061"/>
            <a:ext cx="3365347" cy="498598"/>
            <a:chOff x="6469140" y="2267181"/>
            <a:chExt cx="3365347" cy="498598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一次划分：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066236" y="2494956"/>
            <a:ext cx="4039164" cy="498598"/>
            <a:chOff x="6469140" y="2267181"/>
            <a:chExt cx="4039164" cy="498598"/>
          </a:xfrm>
        </p:grpSpPr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3487352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递归深度：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O(log</a:t>
              </a:r>
              <a:r>
                <a:rPr kumimoji="1"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)~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983605" y="1267551"/>
            <a:ext cx="4341433" cy="652486"/>
            <a:chOff x="607943" y="923176"/>
            <a:chExt cx="4341433" cy="652486"/>
          </a:xfrm>
        </p:grpSpPr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稳定性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：不稳定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4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25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8" name="AutoShape 9"/>
          <p:cNvSpPr>
            <a:spLocks noChangeArrowheads="1"/>
          </p:cNvSpPr>
          <p:nvPr/>
        </p:nvSpPr>
        <p:spPr bwMode="auto">
          <a:xfrm>
            <a:off x="6460742" y="2059653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7510140" y="2131655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>
            <a:off x="8559542" y="2203653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AutoShape 9"/>
          <p:cNvSpPr>
            <a:spLocks noChangeArrowheads="1"/>
          </p:cNvSpPr>
          <p:nvPr/>
        </p:nvSpPr>
        <p:spPr bwMode="auto">
          <a:xfrm>
            <a:off x="9608940" y="2275653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7510140" y="2987666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8559542" y="3059664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9608940" y="3131664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10658340" y="2275653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10658340" y="2915664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6460742" y="3106077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090285" y="61587"/>
            <a:ext cx="2017397" cy="584775"/>
            <a:chOff x="542923" y="61585"/>
            <a:chExt cx="2017397" cy="584775"/>
          </a:xfrm>
        </p:grpSpPr>
        <p:sp>
          <p:nvSpPr>
            <p:cNvPr id="54" name="Rounded Rectangle 10"/>
            <p:cNvSpPr/>
            <p:nvPr/>
          </p:nvSpPr>
          <p:spPr>
            <a:xfrm>
              <a:off x="542923" y="100964"/>
              <a:ext cx="1620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638167" y="61585"/>
              <a:ext cx="19221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稳定性</a:t>
              </a:r>
              <a:endPara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2" name="右箭头 41"/>
          <p:cNvSpPr/>
          <p:nvPr/>
        </p:nvSpPr>
        <p:spPr>
          <a:xfrm>
            <a:off x="9951720" y="5821680"/>
            <a:ext cx="1005840" cy="345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05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4" grpId="0"/>
      <p:bldP spid="28" grpId="0" animBg="1"/>
      <p:bldP spid="28" grpId="1" animBg="1"/>
      <p:bldP spid="30" grpId="0" animBg="1"/>
      <p:bldP spid="31" grpId="0" animBg="1"/>
      <p:bldP spid="32" grpId="0" animBg="1"/>
      <p:bldP spid="32" grpId="1" animBg="1"/>
      <p:bldP spid="44" grpId="0" animBg="1"/>
      <p:bldP spid="46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1" y="635002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对n个记录的集合进行快速排序，所需要的辅助空间是O(n)。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2" y="2785747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2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2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2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2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38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2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快速排序每次只能确定一个记录的最终位置，因而时间性能较低。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2" y="2785747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2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2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2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2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37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2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当轴值是（   ）时，快速排序达到最好情况。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2" y="2785747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第一个记录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2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随机选取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2" y="4500247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区间中值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2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最后一个记录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2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2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2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2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74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2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快速排序一次划分的时间复杂度是O(n)。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2" y="2785747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2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2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2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2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670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2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在快速排序的一次划分算法中，记录的比较次数取决于待排序的初始状态。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2" y="2785747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2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2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2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2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8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2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对于待排序记录序列{20, 15, 25, 18, 20*, 12, 30}，写出一次划分的过程。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2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" y="5727065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2" y="0"/>
            <a:ext cx="12192000" cy="635000"/>
            <a:chOff x="0" y="0"/>
            <a:chExt cx="19200" cy="1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56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7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9050560" y="454776"/>
            <a:ext cx="533400" cy="86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5654766" y="598778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50044" y="958776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7899390" y="670776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4522832" y="886776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2480" y="97596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92482" y="1892072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92482" y="2838662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排序结果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92482" y="3815732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92482" y="4747081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排序结果</a:t>
            </a: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4522832" y="1845348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5654766" y="1917348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7899390" y="1557348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50044" y="1629348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9050560" y="1413348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9050560" y="2358877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4522832" y="2862877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5654766" y="2790877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6750044" y="2574877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7899390" y="2502877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9050560" y="3291475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4522832" y="3795475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5654766" y="3723475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6750044" y="350747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7899390" y="3435475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9050560" y="4255579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4522832" y="4759579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5654766" y="468757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6750044" y="447157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7899390" y="4399581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023390" y="809374"/>
            <a:ext cx="544630" cy="4548392"/>
            <a:chOff x="10069110" y="830406"/>
            <a:chExt cx="544630" cy="4548392"/>
          </a:xfrm>
        </p:grpSpPr>
        <p:grpSp>
          <p:nvGrpSpPr>
            <p:cNvPr id="70" name="Group 31"/>
            <p:cNvGrpSpPr/>
            <p:nvPr/>
          </p:nvGrpSpPr>
          <p:grpSpPr>
            <a:xfrm>
              <a:off x="10125426" y="830406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0069110" y="1439258"/>
              <a:ext cx="544630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endPara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二趟排序有必要吗</a:t>
              </a:r>
              <a:endPara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3390900" y="1030778"/>
            <a:ext cx="533400" cy="28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390900" y="1989348"/>
            <a:ext cx="533400" cy="28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3390900" y="2934877"/>
            <a:ext cx="533400" cy="28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3390900" y="3867475"/>
            <a:ext cx="533400" cy="28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3390900" y="4831581"/>
            <a:ext cx="533400" cy="28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2482" y="5615178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排序结果</a:t>
            </a: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9050560" y="5199876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4522832" y="570387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5654766" y="56318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6750044" y="54158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7899390" y="534387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3390900" y="5775876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10833554" y="809372"/>
            <a:ext cx="544630" cy="4548393"/>
            <a:chOff x="10069110" y="830406"/>
            <a:chExt cx="544630" cy="4548393"/>
          </a:xfrm>
        </p:grpSpPr>
        <p:grpSp>
          <p:nvGrpSpPr>
            <p:cNvPr id="86" name="Group 31"/>
            <p:cNvGrpSpPr/>
            <p:nvPr/>
          </p:nvGrpSpPr>
          <p:grpSpPr>
            <a:xfrm>
              <a:off x="10125426" y="830406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0069110" y="1439259"/>
              <a:ext cx="544630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endPara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五趟排序有必要吗</a:t>
              </a:r>
              <a:endPara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7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" fill="hold">
                      <p:stCondLst>
                        <p:cond delay="0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87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8" fill="hold">
                      <p:stCondLst>
                        <p:cond delay="0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97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8" fill="hold">
                      <p:stCondLst>
                        <p:cond delay="0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20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8" fill="hold">
                      <p:stCondLst>
                        <p:cond delay="0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217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8" fill="hold">
                      <p:stCondLst>
                        <p:cond delay="0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2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3" fill="hold">
                      <p:stCondLst>
                        <p:cond delay="0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27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8" fill="hold">
                      <p:stCondLst>
                        <p:cond delay="0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3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" fill="hold">
                      <p:stCondLst>
                        <p:cond delay="0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237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252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3" fill="hold">
                      <p:stCondLst>
                        <p:cond delay="0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257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8" fill="hold">
                      <p:stCondLst>
                        <p:cond delay="0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262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3" fill="hold">
                      <p:stCondLst>
                        <p:cond delay="0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67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8" fill="hold">
                      <p:stCondLst>
                        <p:cond delay="0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27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277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8" fill="hold">
                      <p:stCondLst>
                        <p:cond delay="0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28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3" fill="hold">
                      <p:stCondLst>
                        <p:cond delay="0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87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8" fill="hold">
                      <p:stCondLst>
                        <p:cond delay="0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9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3" fill="hold">
                      <p:stCondLst>
                        <p:cond delay="0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97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8" fill="hold">
                      <p:stCondLst>
                        <p:cond delay="0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307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8" fill="hold">
                      <p:stCondLst>
                        <p:cond delay="0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31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3" fill="hold">
                      <p:stCondLst>
                        <p:cond delay="0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317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8" fill="hold">
                      <p:stCondLst>
                        <p:cond delay="0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322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3" fill="hold">
                      <p:stCondLst>
                        <p:cond delay="0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327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8" fill="hold">
                      <p:stCondLst>
                        <p:cond delay="0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332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17" grpId="0"/>
      <p:bldP spid="141" grpId="0"/>
      <p:bldP spid="142" grpId="0"/>
      <p:bldP spid="143" grpId="0"/>
      <p:bldP spid="144" grpId="0"/>
      <p:bldP spid="41" grpId="0" animBg="1"/>
      <p:bldP spid="41" grpId="1" animBg="1"/>
      <p:bldP spid="42" grpId="0" animBg="1"/>
      <p:bldP spid="42" grpId="1" animBg="1"/>
      <p:bldP spid="45" grpId="0" animBg="1"/>
      <p:bldP spid="45" grpId="1" animBg="1"/>
      <p:bldP spid="48" grpId="0" animBg="1"/>
      <p:bldP spid="48" grpId="1" animBg="1"/>
      <p:bldP spid="49" grpId="0" animBg="1"/>
      <p:bldP spid="49" grpId="1" animBg="1"/>
      <p:bldP spid="54" grpId="0" animBg="1"/>
      <p:bldP spid="54" grpId="1" animBg="1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  <p:bldP spid="52" grpId="0"/>
      <p:bldP spid="53" grpId="0" animBg="1"/>
      <p:bldP spid="53" grpId="1" animBg="1"/>
      <p:bldP spid="75" grpId="0" animBg="1"/>
      <p:bldP spid="75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7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AutoShape 9"/>
          <p:cNvSpPr>
            <a:spLocks noChangeArrowheads="1"/>
          </p:cNvSpPr>
          <p:nvPr/>
        </p:nvSpPr>
        <p:spPr bwMode="auto">
          <a:xfrm>
            <a:off x="8950003" y="798001"/>
            <a:ext cx="533400" cy="86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5671124" y="942003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AutoShape 9"/>
          <p:cNvSpPr>
            <a:spLocks noChangeArrowheads="1"/>
          </p:cNvSpPr>
          <p:nvPr/>
        </p:nvSpPr>
        <p:spPr bwMode="auto">
          <a:xfrm>
            <a:off x="6764082" y="1302003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7857042" y="1014001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4578164" y="1230001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34440" y="1189322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34440" y="2105432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4578164" y="2191350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5671124" y="2263350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6764082" y="1975350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7857042" y="1903352"/>
            <a:ext cx="533400" cy="720000"/>
          </a:xfrm>
          <a:prstGeom prst="can">
            <a:avLst>
              <a:gd name="adj" fmla="val 17322"/>
            </a:avLst>
          </a:prstGeom>
          <a:solidFill>
            <a:srgbClr val="D2D2D2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8950003" y="1759350"/>
            <a:ext cx="533400" cy="864000"/>
          </a:xfrm>
          <a:prstGeom prst="can">
            <a:avLst>
              <a:gd name="adj" fmla="val 17322"/>
            </a:avLst>
          </a:prstGeom>
          <a:solidFill>
            <a:srgbClr val="D2D2D2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6565" y="5656690"/>
            <a:ext cx="10639595" cy="523220"/>
            <a:chOff x="546565" y="5519528"/>
            <a:chExt cx="10639595" cy="523220"/>
          </a:xfrm>
        </p:grpSpPr>
        <p:sp>
          <p:nvSpPr>
            <p:cNvPr id="88" name="TextBox 87"/>
            <p:cNvSpPr txBox="1"/>
            <p:nvPr/>
          </p:nvSpPr>
          <p:spPr>
            <a:xfrm>
              <a:off x="1098582" y="5519528"/>
              <a:ext cx="100875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如果有多个记录位于最终位置，如何不参加下一趟排序？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546565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3207764" y="3960686"/>
            <a:ext cx="7444996" cy="1569660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(data[j] &gt; data[j+1]){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temp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data[j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data[j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data[j+1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data[j+1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temp;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= j;</a:t>
            </a:r>
          </a:p>
          <a:p>
            <a:pPr algn="l"/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338079" y="2859222"/>
            <a:ext cx="11199489" cy="999465"/>
            <a:chOff x="510241" y="1907333"/>
            <a:chExt cx="11199489" cy="999465"/>
          </a:xfrm>
        </p:grpSpPr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1181838" y="1917012"/>
              <a:ext cx="10527892" cy="989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ts val="3500"/>
                </a:lnSpc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设置变量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exchange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记载交换的位置，一趟排序后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exchange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记载的就是最后交换的位置，从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exchange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之后的记录不参加下一趟排序。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10241" y="1907333"/>
              <a:ext cx="3327744" cy="523220"/>
              <a:chOff x="510241" y="1907333"/>
              <a:chExt cx="3327744" cy="523220"/>
            </a:xfrm>
          </p:grpSpPr>
          <p:grpSp>
            <p:nvGrpSpPr>
              <p:cNvPr id="63" name="Group 109"/>
              <p:cNvGrpSpPr/>
              <p:nvPr/>
            </p:nvGrpSpPr>
            <p:grpSpPr>
              <a:xfrm>
                <a:off x="510241" y="1917012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65" name="Freeform 96"/>
                <p:cNvSpPr/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97"/>
                <p:cNvSpPr/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98"/>
                <p:cNvSpPr/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99"/>
                <p:cNvSpPr/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00"/>
                <p:cNvSpPr/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" name="Freeform 101"/>
                <p:cNvSpPr/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" name="Freeform 102"/>
                <p:cNvSpPr/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03"/>
                <p:cNvSpPr/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" name="Freeform 104"/>
                <p:cNvSpPr/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05"/>
                <p:cNvSpPr/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106"/>
                <p:cNvSpPr/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07"/>
                <p:cNvSpPr/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08"/>
                <p:cNvSpPr/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64" name="Text Box 8"/>
              <p:cNvSpPr txBox="1">
                <a:spLocks noChangeArrowheads="1"/>
              </p:cNvSpPr>
              <p:nvPr/>
            </p:nvSpPr>
            <p:spPr bwMode="auto">
              <a:xfrm>
                <a:off x="1207860" y="1907333"/>
                <a:ext cx="263012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解决方法</a:t>
                </a:r>
                <a:r>
                  <a:rPr kumimoji="1"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403580" y="3973203"/>
            <a:ext cx="2918740" cy="523220"/>
            <a:chOff x="510241" y="1907333"/>
            <a:chExt cx="2918740" cy="523220"/>
          </a:xfrm>
        </p:grpSpPr>
        <p:grpSp>
          <p:nvGrpSpPr>
            <p:cNvPr id="99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0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22112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5111562" y="1482001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102815" y="378517"/>
            <a:ext cx="1079500" cy="1103484"/>
            <a:chOff x="6087573" y="378517"/>
            <a:chExt cx="1079500" cy="1103484"/>
          </a:xfrm>
        </p:grpSpPr>
        <p:sp>
          <p:nvSpPr>
            <p:cNvPr id="114" name="Text Box 37"/>
            <p:cNvSpPr txBox="1">
              <a:spLocks noChangeArrowheads="1"/>
            </p:cNvSpPr>
            <p:nvPr/>
          </p:nvSpPr>
          <p:spPr bwMode="auto">
            <a:xfrm>
              <a:off x="6087573" y="378517"/>
              <a:ext cx="1079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</a:p>
          </p:txBody>
        </p:sp>
        <p:sp>
          <p:nvSpPr>
            <p:cNvPr id="115" name="Line 38"/>
            <p:cNvSpPr>
              <a:spLocks noChangeShapeType="1"/>
            </p:cNvSpPr>
            <p:nvPr/>
          </p:nvSpPr>
          <p:spPr bwMode="auto">
            <a:xfrm>
              <a:off x="6479686" y="840797"/>
              <a:ext cx="0" cy="540000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Line 12"/>
            <p:cNvSpPr>
              <a:spLocks noChangeShapeType="1"/>
            </p:cNvSpPr>
            <p:nvPr/>
          </p:nvSpPr>
          <p:spPr bwMode="auto">
            <a:xfrm>
              <a:off x="6180203" y="1482001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182313" y="378517"/>
            <a:ext cx="1079500" cy="1103484"/>
            <a:chOff x="7182313" y="378517"/>
            <a:chExt cx="1079500" cy="1103484"/>
          </a:xfrm>
        </p:grpSpPr>
        <p:sp>
          <p:nvSpPr>
            <p:cNvPr id="118" name="Line 12"/>
            <p:cNvSpPr>
              <a:spLocks noChangeShapeType="1"/>
            </p:cNvSpPr>
            <p:nvPr/>
          </p:nvSpPr>
          <p:spPr bwMode="auto">
            <a:xfrm>
              <a:off x="7297482" y="1482001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37"/>
            <p:cNvSpPr txBox="1">
              <a:spLocks noChangeArrowheads="1"/>
            </p:cNvSpPr>
            <p:nvPr/>
          </p:nvSpPr>
          <p:spPr bwMode="auto">
            <a:xfrm>
              <a:off x="7182313" y="378517"/>
              <a:ext cx="1079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</a:p>
          </p:txBody>
        </p:sp>
        <p:sp>
          <p:nvSpPr>
            <p:cNvPr id="120" name="Line 38"/>
            <p:cNvSpPr>
              <a:spLocks noChangeShapeType="1"/>
            </p:cNvSpPr>
            <p:nvPr/>
          </p:nvSpPr>
          <p:spPr bwMode="auto">
            <a:xfrm>
              <a:off x="7574426" y="840797"/>
              <a:ext cx="0" cy="540000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9" grpId="0" animBg="1"/>
      <p:bldP spid="39" grpId="1" animBg="1"/>
      <p:bldP spid="40" grpId="0" animBg="1"/>
      <p:bldP spid="40" grpId="1" animBg="1"/>
      <p:bldP spid="46" grpId="0"/>
      <p:bldP spid="47" grpId="0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9" grpId="0" animBg="1"/>
      <p:bldP spid="59" grpId="1" animBg="1"/>
      <p:bldP spid="116" grpId="0" animBg="1"/>
      <p:bldP spid="1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7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AutoShape 9"/>
          <p:cNvSpPr>
            <a:spLocks noChangeArrowheads="1"/>
          </p:cNvSpPr>
          <p:nvPr/>
        </p:nvSpPr>
        <p:spPr bwMode="auto">
          <a:xfrm>
            <a:off x="8950003" y="798001"/>
            <a:ext cx="533400" cy="86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5671124" y="942003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AutoShape 9"/>
          <p:cNvSpPr>
            <a:spLocks noChangeArrowheads="1"/>
          </p:cNvSpPr>
          <p:nvPr/>
        </p:nvSpPr>
        <p:spPr bwMode="auto">
          <a:xfrm>
            <a:off x="6764082" y="1302003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7857042" y="1014001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4578164" y="1230001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34440" y="1189322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34440" y="2105432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7857042" y="190335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8950003" y="1759350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6565" y="5870048"/>
            <a:ext cx="10639595" cy="523220"/>
            <a:chOff x="546565" y="5519528"/>
            <a:chExt cx="10639595" cy="523220"/>
          </a:xfrm>
        </p:grpSpPr>
        <p:sp>
          <p:nvSpPr>
            <p:cNvPr id="88" name="TextBox 87"/>
            <p:cNvSpPr txBox="1"/>
            <p:nvPr/>
          </p:nvSpPr>
          <p:spPr>
            <a:xfrm>
              <a:off x="1098582" y="5519528"/>
              <a:ext cx="100875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下一趟排序的范围是多少？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546565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3398521" y="3877155"/>
            <a:ext cx="7056120" cy="1918474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 = exchange; exchange = 0;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(j = 1; j &lt; bound; j++)</a:t>
            </a:r>
          </a:p>
          <a:p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if (data[j] &gt; data[j+1]){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交换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data[j]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data[j+1]; 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= j;</a:t>
            </a:r>
          </a:p>
          <a:p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338079" y="2859222"/>
            <a:ext cx="11199489" cy="999465"/>
            <a:chOff x="510241" y="1907333"/>
            <a:chExt cx="11199489" cy="999465"/>
          </a:xfrm>
        </p:grpSpPr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1181838" y="1917012"/>
              <a:ext cx="10527892" cy="989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ts val="3500"/>
                </a:lnSpc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设置变量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bound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表示一趟起泡排序的范围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[1, bound]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，并且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bound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与上一趟起泡排序的最后交换的位置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exchange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之间的关系是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bound = exchange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10241" y="1907333"/>
              <a:ext cx="3327744" cy="523220"/>
              <a:chOff x="510241" y="1907333"/>
              <a:chExt cx="3327744" cy="523220"/>
            </a:xfrm>
          </p:grpSpPr>
          <p:grpSp>
            <p:nvGrpSpPr>
              <p:cNvPr id="63" name="Group 109"/>
              <p:cNvGrpSpPr/>
              <p:nvPr/>
            </p:nvGrpSpPr>
            <p:grpSpPr>
              <a:xfrm>
                <a:off x="510241" y="1917012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65" name="Freeform 96"/>
                <p:cNvSpPr/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97"/>
                <p:cNvSpPr/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98"/>
                <p:cNvSpPr/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99"/>
                <p:cNvSpPr/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00"/>
                <p:cNvSpPr/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" name="Freeform 101"/>
                <p:cNvSpPr/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" name="Freeform 102"/>
                <p:cNvSpPr/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03"/>
                <p:cNvSpPr/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" name="Freeform 104"/>
                <p:cNvSpPr/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05"/>
                <p:cNvSpPr/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106"/>
                <p:cNvSpPr/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07"/>
                <p:cNvSpPr/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08"/>
                <p:cNvSpPr/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64" name="Text Box 8"/>
              <p:cNvSpPr txBox="1">
                <a:spLocks noChangeArrowheads="1"/>
              </p:cNvSpPr>
              <p:nvPr/>
            </p:nvSpPr>
            <p:spPr bwMode="auto">
              <a:xfrm>
                <a:off x="1207860" y="1907333"/>
                <a:ext cx="263012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解决方法</a:t>
                </a:r>
                <a:r>
                  <a:rPr kumimoji="1"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403580" y="3973203"/>
            <a:ext cx="3327744" cy="523220"/>
            <a:chOff x="510241" y="1907333"/>
            <a:chExt cx="3327744" cy="523220"/>
          </a:xfrm>
        </p:grpSpPr>
        <p:grpSp>
          <p:nvGrpSpPr>
            <p:cNvPr id="99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0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5111562" y="1482001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102815" y="378517"/>
            <a:ext cx="1079500" cy="1103484"/>
            <a:chOff x="6087573" y="378517"/>
            <a:chExt cx="1079500" cy="1103484"/>
          </a:xfrm>
        </p:grpSpPr>
        <p:sp>
          <p:nvSpPr>
            <p:cNvPr id="114" name="Text Box 37"/>
            <p:cNvSpPr txBox="1">
              <a:spLocks noChangeArrowheads="1"/>
            </p:cNvSpPr>
            <p:nvPr/>
          </p:nvSpPr>
          <p:spPr bwMode="auto">
            <a:xfrm>
              <a:off x="6087573" y="378517"/>
              <a:ext cx="1079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</a:p>
          </p:txBody>
        </p:sp>
        <p:sp>
          <p:nvSpPr>
            <p:cNvPr id="115" name="Line 38"/>
            <p:cNvSpPr>
              <a:spLocks noChangeShapeType="1"/>
            </p:cNvSpPr>
            <p:nvPr/>
          </p:nvSpPr>
          <p:spPr bwMode="auto">
            <a:xfrm>
              <a:off x="6479686" y="840797"/>
              <a:ext cx="0" cy="540000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Line 12"/>
            <p:cNvSpPr>
              <a:spLocks noChangeShapeType="1"/>
            </p:cNvSpPr>
            <p:nvPr/>
          </p:nvSpPr>
          <p:spPr bwMode="auto">
            <a:xfrm>
              <a:off x="6180203" y="1482001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182313" y="378517"/>
            <a:ext cx="1079500" cy="1103484"/>
            <a:chOff x="7182313" y="378517"/>
            <a:chExt cx="1079500" cy="1103484"/>
          </a:xfrm>
        </p:grpSpPr>
        <p:sp>
          <p:nvSpPr>
            <p:cNvPr id="118" name="Line 12"/>
            <p:cNvSpPr>
              <a:spLocks noChangeShapeType="1"/>
            </p:cNvSpPr>
            <p:nvPr/>
          </p:nvSpPr>
          <p:spPr bwMode="auto">
            <a:xfrm>
              <a:off x="7297482" y="1482001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37"/>
            <p:cNvSpPr txBox="1">
              <a:spLocks noChangeArrowheads="1"/>
            </p:cNvSpPr>
            <p:nvPr/>
          </p:nvSpPr>
          <p:spPr bwMode="auto">
            <a:xfrm>
              <a:off x="7182313" y="378517"/>
              <a:ext cx="1079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</a:p>
          </p:txBody>
        </p:sp>
        <p:sp>
          <p:nvSpPr>
            <p:cNvPr id="120" name="Line 38"/>
            <p:cNvSpPr>
              <a:spLocks noChangeShapeType="1"/>
            </p:cNvSpPr>
            <p:nvPr/>
          </p:nvSpPr>
          <p:spPr bwMode="auto">
            <a:xfrm>
              <a:off x="7574426" y="840797"/>
              <a:ext cx="0" cy="540000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平行四边形 1"/>
          <p:cNvSpPr/>
          <p:nvPr/>
        </p:nvSpPr>
        <p:spPr>
          <a:xfrm>
            <a:off x="4412581" y="2621282"/>
            <a:ext cx="3060000" cy="72000"/>
          </a:xfrm>
          <a:prstGeom prst="parallelogram">
            <a:avLst>
              <a:gd name="adj" fmla="val 79997"/>
            </a:avLst>
          </a:prstGeom>
          <a:solidFill>
            <a:srgbClr val="B4B4BE"/>
          </a:solidFill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4578164" y="2191350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5671124" y="2263350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6764082" y="1975350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9" grpId="0" animBg="1"/>
      <p:bldP spid="40" grpId="0" animBg="1"/>
      <p:bldP spid="51" grpId="0" animBg="1"/>
      <p:bldP spid="52" grpId="0" animBg="1"/>
      <p:bldP spid="59" grpId="0" animBg="1"/>
      <p:bldP spid="59" grpId="1" animBg="1"/>
      <p:bldP spid="116" grpId="0" animBg="1"/>
      <p:bldP spid="2" grpId="0" animBg="1"/>
      <p:bldP spid="2" grpId="1" animBg="1"/>
      <p:bldP spid="48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7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34441" y="1189322"/>
            <a:ext cx="243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某趟排序结果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34440" y="2014069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下一趟排序结果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7886659" y="774954"/>
            <a:ext cx="533400" cy="720000"/>
          </a:xfrm>
          <a:prstGeom prst="can">
            <a:avLst>
              <a:gd name="adj" fmla="val 17322"/>
            </a:avLst>
          </a:prstGeom>
          <a:solidFill>
            <a:srgbClr val="D2D2D2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8950003" y="630954"/>
            <a:ext cx="533400" cy="864000"/>
          </a:xfrm>
          <a:prstGeom prst="can">
            <a:avLst>
              <a:gd name="adj" fmla="val 17322"/>
            </a:avLst>
          </a:prstGeom>
          <a:solidFill>
            <a:srgbClr val="D2D2D2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6565" y="5671928"/>
            <a:ext cx="10639595" cy="523220"/>
            <a:chOff x="546565" y="5519528"/>
            <a:chExt cx="10639595" cy="523220"/>
          </a:xfrm>
        </p:grpSpPr>
        <p:sp>
          <p:nvSpPr>
            <p:cNvPr id="88" name="TextBox 87"/>
            <p:cNvSpPr txBox="1"/>
            <p:nvPr/>
          </p:nvSpPr>
          <p:spPr>
            <a:xfrm>
              <a:off x="1098582" y="5519528"/>
              <a:ext cx="100875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如何判别起泡排序的结束？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546565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3195655" y="3730950"/>
            <a:ext cx="5814316" cy="1528624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!= 0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执行一趟起泡排序；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338079" y="2859222"/>
            <a:ext cx="10116563" cy="550853"/>
            <a:chOff x="510241" y="1907333"/>
            <a:chExt cx="10116563" cy="550853"/>
          </a:xfrm>
        </p:grpSpPr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1181838" y="1917012"/>
              <a:ext cx="9444966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ts val="3500"/>
                </a:lnSpc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一趟排序没有交换，则表明整个序列已经有序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10241" y="1907333"/>
              <a:ext cx="3327744" cy="523220"/>
              <a:chOff x="510241" y="1907333"/>
              <a:chExt cx="3327744" cy="523220"/>
            </a:xfrm>
          </p:grpSpPr>
          <p:grpSp>
            <p:nvGrpSpPr>
              <p:cNvPr id="63" name="Group 109"/>
              <p:cNvGrpSpPr/>
              <p:nvPr/>
            </p:nvGrpSpPr>
            <p:grpSpPr>
              <a:xfrm>
                <a:off x="510241" y="1917012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65" name="Freeform 96"/>
                <p:cNvSpPr/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97"/>
                <p:cNvSpPr/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98"/>
                <p:cNvSpPr/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99"/>
                <p:cNvSpPr/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00"/>
                <p:cNvSpPr/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" name="Freeform 101"/>
                <p:cNvSpPr/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" name="Freeform 102"/>
                <p:cNvSpPr/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03"/>
                <p:cNvSpPr/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" name="Freeform 104"/>
                <p:cNvSpPr/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05"/>
                <p:cNvSpPr/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106"/>
                <p:cNvSpPr/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07"/>
                <p:cNvSpPr/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08"/>
                <p:cNvSpPr/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64" name="Text Box 8"/>
              <p:cNvSpPr txBox="1">
                <a:spLocks noChangeArrowheads="1"/>
              </p:cNvSpPr>
              <p:nvPr/>
            </p:nvSpPr>
            <p:spPr bwMode="auto">
              <a:xfrm>
                <a:off x="1207860" y="1907333"/>
                <a:ext cx="263012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解决方法</a:t>
                </a:r>
                <a:r>
                  <a:rPr kumimoji="1"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403580" y="3866523"/>
            <a:ext cx="3327744" cy="523220"/>
            <a:chOff x="510241" y="1907333"/>
            <a:chExt cx="3327744" cy="523220"/>
          </a:xfrm>
        </p:grpSpPr>
        <p:grpSp>
          <p:nvGrpSpPr>
            <p:cNvPr id="99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0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5759973" y="1062954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4696630" y="1134956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6823318" y="846954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Line 12"/>
          <p:cNvSpPr>
            <a:spLocks noChangeShapeType="1"/>
          </p:cNvSpPr>
          <p:nvPr/>
        </p:nvSpPr>
        <p:spPr bwMode="auto">
          <a:xfrm>
            <a:off x="5219973" y="1348266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>
            <a:off x="6273620" y="1348266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7866908" y="1757030"/>
            <a:ext cx="533400" cy="720000"/>
          </a:xfrm>
          <a:prstGeom prst="can">
            <a:avLst>
              <a:gd name="adj" fmla="val 17322"/>
            </a:avLst>
          </a:prstGeom>
          <a:solidFill>
            <a:srgbClr val="D2D2D2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8930248" y="1613028"/>
            <a:ext cx="533400" cy="864000"/>
          </a:xfrm>
          <a:prstGeom prst="can">
            <a:avLst>
              <a:gd name="adj" fmla="val 17322"/>
            </a:avLst>
          </a:prstGeom>
          <a:solidFill>
            <a:srgbClr val="D2D2D2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5740222" y="2045028"/>
            <a:ext cx="533400" cy="432000"/>
          </a:xfrm>
          <a:prstGeom prst="can">
            <a:avLst>
              <a:gd name="adj" fmla="val 17322"/>
            </a:avLst>
          </a:prstGeom>
          <a:solidFill>
            <a:srgbClr val="D2D2D2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4676877" y="2117028"/>
            <a:ext cx="533400" cy="360000"/>
          </a:xfrm>
          <a:prstGeom prst="can">
            <a:avLst>
              <a:gd name="adj" fmla="val 17322"/>
            </a:avLst>
          </a:prstGeom>
          <a:solidFill>
            <a:srgbClr val="D2D2D2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AutoShape 9"/>
          <p:cNvSpPr>
            <a:spLocks noChangeArrowheads="1"/>
          </p:cNvSpPr>
          <p:nvPr/>
        </p:nvSpPr>
        <p:spPr bwMode="auto">
          <a:xfrm>
            <a:off x="6803563" y="1829028"/>
            <a:ext cx="533400" cy="648000"/>
          </a:xfrm>
          <a:prstGeom prst="can">
            <a:avLst>
              <a:gd name="adj" fmla="val 17322"/>
            </a:avLst>
          </a:prstGeom>
          <a:solidFill>
            <a:srgbClr val="D2D2D2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1" grpId="0" animBg="1"/>
      <p:bldP spid="51" grpId="1" animBg="1"/>
      <p:bldP spid="52" grpId="0" animBg="1"/>
      <p:bldP spid="52" grpId="1" animBg="1"/>
      <p:bldP spid="59" grpId="0" animBg="1"/>
      <p:bldP spid="59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"/>
          <p:cNvGrpSpPr/>
          <p:nvPr/>
        </p:nvGrpSpPr>
        <p:grpSpPr>
          <a:xfrm>
            <a:off x="542923" y="61587"/>
            <a:ext cx="1980000" cy="584775"/>
            <a:chOff x="542923" y="61585"/>
            <a:chExt cx="1980000" cy="584775"/>
          </a:xfrm>
        </p:grpSpPr>
        <p:sp>
          <p:nvSpPr>
            <p:cNvPr id="37" name="Rounded Rectangle 10"/>
            <p:cNvSpPr/>
            <p:nvPr/>
          </p:nvSpPr>
          <p:spPr>
            <a:xfrm>
              <a:off x="542923" y="100964"/>
              <a:ext cx="1980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 Box 2"/>
            <p:cNvSpPr txBox="1">
              <a:spLocks noChangeArrowheads="1"/>
            </p:cNvSpPr>
            <p:nvPr/>
          </p:nvSpPr>
          <p:spPr bwMode="auto">
            <a:xfrm>
              <a:off x="638168" y="61585"/>
              <a:ext cx="186119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算法描述</a:t>
              </a:r>
              <a:endPara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41960" y="749681"/>
            <a:ext cx="5501640" cy="5620639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      </a:t>
            </a: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j, exchange, bound, temp;</a:t>
            </a: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= length - 1;      </a:t>
            </a: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(exchange != 0)            </a:t>
            </a: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 = exchange; exchange = 0;  </a:t>
            </a: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(j = 0; j &lt; bound; j++)       </a:t>
            </a: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(data[j] &gt; data[j+1]) {</a:t>
            </a: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= data[j]; </a:t>
            </a: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data[j] = data[j+1]; </a:t>
            </a: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data[j+1] = temp;</a:t>
            </a: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= j; </a:t>
            </a:r>
            <a:endParaRPr lang="zh-CN" altLang="en-US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6059803" y="61587"/>
            <a:ext cx="1980000" cy="584775"/>
            <a:chOff x="542923" y="61585"/>
            <a:chExt cx="1980000" cy="584775"/>
          </a:xfrm>
        </p:grpSpPr>
        <p:sp>
          <p:nvSpPr>
            <p:cNvPr id="9" name="Rounded Rectangle 10"/>
            <p:cNvSpPr/>
            <p:nvPr/>
          </p:nvSpPr>
          <p:spPr>
            <a:xfrm>
              <a:off x="542923" y="100964"/>
              <a:ext cx="1980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638168" y="61585"/>
              <a:ext cx="186119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比较次数</a:t>
              </a:r>
              <a:endPara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组合 10"/>
          <p:cNvGrpSpPr/>
          <p:nvPr/>
        </p:nvGrpSpPr>
        <p:grpSpPr>
          <a:xfrm>
            <a:off x="6238837" y="824611"/>
            <a:ext cx="4504878" cy="652486"/>
            <a:chOff x="643028" y="5387917"/>
            <a:chExt cx="4504878" cy="652486"/>
          </a:xfrm>
        </p:grpSpPr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比较语句？执行次数？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2016842" y="3893045"/>
            <a:ext cx="2340000" cy="0"/>
          </a:xfrm>
          <a:prstGeom prst="line">
            <a:avLst/>
          </a:prstGeom>
          <a:ln w="28575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514862" y="1672823"/>
            <a:ext cx="3411067" cy="498598"/>
            <a:chOff x="6469140" y="2267181"/>
            <a:chExt cx="3411067" cy="498598"/>
          </a:xfrm>
        </p:grpSpPr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6560822" y="2628657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7658102" y="2556655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755380" y="2484655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9852660" y="2412657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10949940" y="2340655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109460" y="2835510"/>
            <a:ext cx="3840480" cy="0"/>
            <a:chOff x="7033260" y="1576318"/>
            <a:chExt cx="3840480" cy="0"/>
          </a:xfrm>
          <a:noFill/>
        </p:grpSpPr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03326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81391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92125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2"/>
            <p:cNvSpPr>
              <a:spLocks noChangeShapeType="1"/>
            </p:cNvSpPr>
            <p:nvPr/>
          </p:nvSpPr>
          <p:spPr bwMode="auto">
            <a:xfrm>
              <a:off x="1033374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514860" y="3421560"/>
            <a:ext cx="5128500" cy="498598"/>
            <a:chOff x="6469140" y="2267181"/>
            <a:chExt cx="5128500" cy="498598"/>
          </a:xfrm>
        </p:grpSpPr>
        <p:sp>
          <p:nvSpPr>
            <p:cNvPr id="50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4530968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-1+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-2+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+1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6561710" y="4154229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10972670" y="4442231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7674230" y="4226231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8777088" y="4298229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9875388" y="4370229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7116948" y="4622229"/>
            <a:ext cx="3840480" cy="0"/>
            <a:chOff x="7033260" y="1576318"/>
            <a:chExt cx="3840480" cy="0"/>
          </a:xfrm>
          <a:noFill/>
        </p:grpSpPr>
        <p:sp>
          <p:nvSpPr>
            <p:cNvPr id="58" name="Line 12"/>
            <p:cNvSpPr>
              <a:spLocks noChangeShapeType="1"/>
            </p:cNvSpPr>
            <p:nvPr/>
          </p:nvSpPr>
          <p:spPr bwMode="auto">
            <a:xfrm>
              <a:off x="703326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2"/>
            <p:cNvSpPr>
              <a:spLocks noChangeShapeType="1"/>
            </p:cNvSpPr>
            <p:nvPr/>
          </p:nvSpPr>
          <p:spPr bwMode="auto">
            <a:xfrm>
              <a:off x="81391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92125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1033374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3" grpId="0" animBg="1"/>
      <p:bldP spid="52" grpId="0" animBg="1"/>
      <p:bldP spid="53" grpId="0" animBg="1"/>
      <p:bldP spid="53" grpId="1" animBg="1"/>
      <p:bldP spid="54" grpId="0" animBg="1"/>
      <p:bldP spid="55" grpId="0" animBg="1"/>
      <p:bldP spid="56" grpId="0" animBg="1"/>
      <p:bldP spid="5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"/>
          <p:cNvGrpSpPr/>
          <p:nvPr/>
        </p:nvGrpSpPr>
        <p:grpSpPr>
          <a:xfrm>
            <a:off x="542923" y="61587"/>
            <a:ext cx="1980000" cy="584775"/>
            <a:chOff x="542923" y="61585"/>
            <a:chExt cx="1980000" cy="584775"/>
          </a:xfrm>
        </p:grpSpPr>
        <p:sp>
          <p:nvSpPr>
            <p:cNvPr id="37" name="Rounded Rectangle 10"/>
            <p:cNvSpPr/>
            <p:nvPr/>
          </p:nvSpPr>
          <p:spPr>
            <a:xfrm>
              <a:off x="542923" y="100964"/>
              <a:ext cx="1980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 Box 2"/>
            <p:cNvSpPr txBox="1">
              <a:spLocks noChangeArrowheads="1"/>
            </p:cNvSpPr>
            <p:nvPr/>
          </p:nvSpPr>
          <p:spPr bwMode="auto">
            <a:xfrm>
              <a:off x="638168" y="61585"/>
              <a:ext cx="186119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算法描述</a:t>
              </a:r>
              <a:endPara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41960" y="749681"/>
            <a:ext cx="5501640" cy="5620639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      </a:t>
            </a: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j, exchange, bound, temp;</a:t>
            </a: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= length - 1;      </a:t>
            </a: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(exchange != 0)            </a:t>
            </a: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 = exchange; exchange = 0;  </a:t>
            </a: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(j = 0; j &lt; bound; j++)       </a:t>
            </a: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(data[j] &gt; data[j+1]) {</a:t>
            </a: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= data[j]; </a:t>
            </a: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data[j] = data[j+1]; </a:t>
            </a: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data[j+1] = temp;</a:t>
            </a: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= j; </a:t>
            </a:r>
            <a:endParaRPr lang="zh-CN" altLang="en-US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6059803" y="61587"/>
            <a:ext cx="1980000" cy="584775"/>
            <a:chOff x="542923" y="61585"/>
            <a:chExt cx="1980000" cy="584775"/>
          </a:xfrm>
        </p:grpSpPr>
        <p:sp>
          <p:nvSpPr>
            <p:cNvPr id="9" name="Rounded Rectangle 10"/>
            <p:cNvSpPr/>
            <p:nvPr/>
          </p:nvSpPr>
          <p:spPr>
            <a:xfrm>
              <a:off x="542923" y="100964"/>
              <a:ext cx="1980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638168" y="61585"/>
              <a:ext cx="186119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移动次数</a:t>
              </a:r>
              <a:endPara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组合 10"/>
          <p:cNvGrpSpPr/>
          <p:nvPr/>
        </p:nvGrpSpPr>
        <p:grpSpPr>
          <a:xfrm>
            <a:off x="6238837" y="824611"/>
            <a:ext cx="4504878" cy="652486"/>
            <a:chOff x="643028" y="5387917"/>
            <a:chExt cx="4504878" cy="652486"/>
          </a:xfrm>
        </p:grpSpPr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移动语句？执行次数？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33"/>
          <p:cNvGrpSpPr/>
          <p:nvPr/>
        </p:nvGrpSpPr>
        <p:grpSpPr>
          <a:xfrm>
            <a:off x="6316742" y="1672823"/>
            <a:ext cx="3411067" cy="498598"/>
            <a:chOff x="6469140" y="2267181"/>
            <a:chExt cx="3411067" cy="498598"/>
          </a:xfrm>
        </p:grpSpPr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6560822" y="2628657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7658102" y="2556655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755380" y="2484655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9852660" y="2412657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10949940" y="2340655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43"/>
          <p:cNvGrpSpPr/>
          <p:nvPr/>
        </p:nvGrpSpPr>
        <p:grpSpPr>
          <a:xfrm>
            <a:off x="7109460" y="2835510"/>
            <a:ext cx="3840480" cy="0"/>
            <a:chOff x="7033260" y="1576318"/>
            <a:chExt cx="3840480" cy="0"/>
          </a:xfrm>
          <a:noFill/>
        </p:grpSpPr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03326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81391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92125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2"/>
            <p:cNvSpPr>
              <a:spLocks noChangeShapeType="1"/>
            </p:cNvSpPr>
            <p:nvPr/>
          </p:nvSpPr>
          <p:spPr bwMode="auto">
            <a:xfrm>
              <a:off x="1033374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48"/>
          <p:cNvGrpSpPr/>
          <p:nvPr/>
        </p:nvGrpSpPr>
        <p:grpSpPr>
          <a:xfrm>
            <a:off x="6316742" y="3421560"/>
            <a:ext cx="5402820" cy="498598"/>
            <a:chOff x="6469140" y="2267181"/>
            <a:chExt cx="5402820" cy="498598"/>
          </a:xfrm>
        </p:grpSpPr>
        <p:sp>
          <p:nvSpPr>
            <p:cNvPr id="50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4805288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3(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-1+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-2+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+1)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6561710" y="4154229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10972670" y="4442231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7674230" y="4226231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8777088" y="4298229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9875388" y="4370229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56"/>
          <p:cNvGrpSpPr/>
          <p:nvPr/>
        </p:nvGrpSpPr>
        <p:grpSpPr>
          <a:xfrm>
            <a:off x="7116948" y="4622229"/>
            <a:ext cx="3840480" cy="0"/>
            <a:chOff x="7033260" y="1576318"/>
            <a:chExt cx="3840480" cy="0"/>
          </a:xfrm>
          <a:noFill/>
        </p:grpSpPr>
        <p:sp>
          <p:nvSpPr>
            <p:cNvPr id="58" name="Line 12"/>
            <p:cNvSpPr>
              <a:spLocks noChangeShapeType="1"/>
            </p:cNvSpPr>
            <p:nvPr/>
          </p:nvSpPr>
          <p:spPr bwMode="auto">
            <a:xfrm>
              <a:off x="703326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2"/>
            <p:cNvSpPr>
              <a:spLocks noChangeShapeType="1"/>
            </p:cNvSpPr>
            <p:nvPr/>
          </p:nvSpPr>
          <p:spPr bwMode="auto">
            <a:xfrm>
              <a:off x="81391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92125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1033374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右大括号 43"/>
          <p:cNvSpPr/>
          <p:nvPr/>
        </p:nvSpPr>
        <p:spPr>
          <a:xfrm>
            <a:off x="4602480" y="3977640"/>
            <a:ext cx="243840" cy="929640"/>
          </a:xfrm>
          <a:prstGeom prst="rightBrace">
            <a:avLst>
              <a:gd name="adj1" fmla="val 21846"/>
              <a:gd name="adj2" fmla="val 50000"/>
            </a:avLst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3" grpId="0" animBg="1"/>
      <p:bldP spid="52" grpId="0" animBg="1"/>
      <p:bldP spid="53" grpId="0" animBg="1"/>
      <p:bldP spid="53" grpId="1" animBg="1"/>
      <p:bldP spid="54" grpId="0" animBg="1"/>
      <p:bldP spid="55" grpId="0" animBg="1"/>
      <p:bldP spid="56" grpId="0" animBg="1"/>
      <p:bldP spid="5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张玉华汉字的世界任你纵横2019.11.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2509</Words>
  <Application>Microsoft Office PowerPoint</Application>
  <PresentationFormat>宽屏</PresentationFormat>
  <Paragraphs>748</Paragraphs>
  <Slides>38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Microsoft YaHei UI</vt:lpstr>
      <vt:lpstr>等线</vt:lpstr>
      <vt:lpstr>黑体</vt:lpstr>
      <vt:lpstr>华文新魏</vt:lpstr>
      <vt:lpstr>楷体</vt:lpstr>
      <vt:lpstr>楷体_GB2312</vt:lpstr>
      <vt:lpstr>宋体</vt:lpstr>
      <vt:lpstr>微软雅黑</vt:lpstr>
      <vt:lpstr>Arial</vt:lpstr>
      <vt:lpstr>Calibri</vt:lpstr>
      <vt:lpstr>Times New Roman</vt:lpstr>
      <vt:lpstr>Office Theme</vt:lpstr>
      <vt:lpstr>1_张玉华汉字的世界任你纵横2019.11.7</vt:lpstr>
      <vt:lpstr>公式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一趟划分方法2</vt:lpstr>
      <vt:lpstr>一趟划分方法2</vt:lpstr>
      <vt:lpstr>一趟划分方法2</vt:lpstr>
      <vt:lpstr>举例</vt:lpstr>
      <vt:lpstr>PowerPoint 演示文稿</vt:lpstr>
      <vt:lpstr>性能分析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zhangyh</cp:lastModifiedBy>
  <cp:revision>226</cp:revision>
  <dcterms:created xsi:type="dcterms:W3CDTF">2016-09-14T00:58:00Z</dcterms:created>
  <dcterms:modified xsi:type="dcterms:W3CDTF">2022-11-09T14:50:30Z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