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8" r:id="rId3"/>
  </p:sldMasterIdLst>
  <p:notesMasterIdLst>
    <p:notesMasterId r:id="rId48"/>
  </p:notesMasterIdLst>
  <p:sldIdLst>
    <p:sldId id="256" r:id="rId4"/>
    <p:sldId id="266" r:id="rId5"/>
    <p:sldId id="270" r:id="rId6"/>
    <p:sldId id="271" r:id="rId7"/>
    <p:sldId id="272" r:id="rId8"/>
    <p:sldId id="274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329" r:id="rId20"/>
    <p:sldId id="321" r:id="rId21"/>
    <p:sldId id="322" r:id="rId22"/>
    <p:sldId id="323" r:id="rId23"/>
    <p:sldId id="287" r:id="rId24"/>
    <p:sldId id="288" r:id="rId25"/>
    <p:sldId id="324" r:id="rId26"/>
    <p:sldId id="325" r:id="rId27"/>
    <p:sldId id="326" r:id="rId28"/>
    <p:sldId id="327" r:id="rId29"/>
    <p:sldId id="290" r:id="rId30"/>
    <p:sldId id="291" r:id="rId31"/>
    <p:sldId id="292" r:id="rId32"/>
    <p:sldId id="328" r:id="rId33"/>
    <p:sldId id="294" r:id="rId34"/>
    <p:sldId id="295" r:id="rId35"/>
    <p:sldId id="298" r:id="rId36"/>
    <p:sldId id="299" r:id="rId37"/>
    <p:sldId id="318" r:id="rId38"/>
    <p:sldId id="31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B42D2D"/>
    <a:srgbClr val="285A32"/>
    <a:srgbClr val="404040"/>
    <a:srgbClr val="B4B4C8"/>
    <a:srgbClr val="5C307D"/>
    <a:srgbClr val="507D7D"/>
    <a:srgbClr val="A0A0AA"/>
    <a:srgbClr val="A0A0B4"/>
    <a:srgbClr val="AAA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5" autoAdjust="0"/>
  </p:normalViewPr>
  <p:slideViewPr>
    <p:cSldViewPr snapToGrid="0">
      <p:cViewPr varScale="1">
        <p:scale>
          <a:sx n="106" d="100"/>
          <a:sy n="106" d="100"/>
        </p:scale>
        <p:origin x="23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0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15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6703C6-0D4A-4E41-B9B0-3F1F27393C54}" type="slidenum">
              <a:rPr kumimoji="0" altLang="zh-CN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zh-CN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8425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E72C43-456E-4DB0-9DDF-B13CF67BBDA5}" type="slidenum">
              <a:rPr kumimoji="0" altLang="zh-CN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zh-CN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65759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097E08-FCB2-4E5F-9D50-238FFEC8908A}" type="slidenum">
              <a:rPr kumimoji="0" altLang="zh-CN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zh-CN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31013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A73217-24C6-48D1-B62B-4A090BF8263E}" type="slidenum">
              <a:rPr kumimoji="0" altLang="zh-CN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zh-CN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98059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6505FA-E89F-47D9-9288-DF7BEFF04DDC}" type="slidenum">
              <a:rPr kumimoji="0" altLang="zh-CN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zh-CN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26634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44FA73-9594-4AFF-9FC4-3D361EA954B5}" type="slidenum">
              <a:rPr kumimoji="0" altLang="zh-CN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zh-CN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6052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7E520C-4341-4473-B727-DB4925C14E3A}" type="slidenum">
              <a:rPr kumimoji="0" altLang="zh-CN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zh-CN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35157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68712E-CA94-4729-965D-424F89EE44BB}" type="slidenum">
              <a:rPr kumimoji="0" altLang="zh-CN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zh-CN" sz="1200" b="0" i="0" u="none" strike="noStrike" kern="1200" cap="none" spc="0" normalizeH="0" baseline="0" noProof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9604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/>
        </p:nvSpPr>
        <p:spPr bwMode="white">
          <a:xfrm>
            <a:off x="1" y="6350"/>
            <a:ext cx="12192000" cy="2946400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3" name="Freeform 21"/>
          <p:cNvSpPr>
            <a:spLocks/>
          </p:cNvSpPr>
          <p:nvPr/>
        </p:nvSpPr>
        <p:spPr bwMode="gray">
          <a:xfrm>
            <a:off x="-19050" y="1931988"/>
            <a:ext cx="12211050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white">
          <a:xfrm>
            <a:off x="0" y="4933951"/>
            <a:ext cx="12217400" cy="1941513"/>
          </a:xfrm>
          <a:prstGeom prst="rect">
            <a:avLst/>
          </a:prstGeom>
          <a:solidFill>
            <a:srgbClr val="30A48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5" name="Freeform 19" descr="108a"/>
          <p:cNvSpPr>
            <a:spLocks/>
          </p:cNvSpPr>
          <p:nvPr/>
        </p:nvSpPr>
        <p:spPr bwMode="gray">
          <a:xfrm>
            <a:off x="-6349" y="2046288"/>
            <a:ext cx="12198351" cy="2787651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57150" cmpd="sng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gray">
          <a:xfrm>
            <a:off x="0" y="4826001"/>
            <a:ext cx="12208933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262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buClrTx/>
              <a:defRPr sz="2640">
                <a:solidFill>
                  <a:srgbClr val="000000"/>
                </a:solidFill>
              </a:defRPr>
            </a:lvl1pPr>
            <a:lvl2pPr>
              <a:defRPr sz="2401">
                <a:solidFill>
                  <a:srgbClr val="000000"/>
                </a:solidFill>
              </a:defRPr>
            </a:lvl2pPr>
            <a:lvl3pPr>
              <a:defRPr sz="2401">
                <a:solidFill>
                  <a:srgbClr val="000000"/>
                </a:solidFill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5102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8"/>
          </a:xfrm>
        </p:spPr>
        <p:txBody>
          <a:bodyPr anchor="b"/>
          <a:lstStyle>
            <a:lvl1pPr marL="0" indent="0">
              <a:buNone/>
              <a:defRPr sz="2401"/>
            </a:lvl1pPr>
            <a:lvl2pPr marL="548667" indent="0">
              <a:buNone/>
              <a:defRPr sz="2161"/>
            </a:lvl2pPr>
            <a:lvl3pPr marL="1097334" indent="0">
              <a:buNone/>
              <a:defRPr sz="1920"/>
            </a:lvl3pPr>
            <a:lvl4pPr marL="1646002" indent="0">
              <a:buNone/>
              <a:defRPr sz="1680"/>
            </a:lvl4pPr>
            <a:lvl5pPr marL="2194670" indent="0">
              <a:buNone/>
              <a:defRPr sz="1680"/>
            </a:lvl5pPr>
            <a:lvl6pPr marL="2743337" indent="0">
              <a:buNone/>
              <a:defRPr sz="1680"/>
            </a:lvl6pPr>
            <a:lvl7pPr marL="3292004" indent="0">
              <a:buNone/>
              <a:defRPr sz="1680"/>
            </a:lvl7pPr>
            <a:lvl8pPr marL="3840672" indent="0">
              <a:buNone/>
              <a:defRPr sz="1680"/>
            </a:lvl8pPr>
            <a:lvl9pPr marL="4389339" indent="0">
              <a:buNone/>
              <a:defRPr sz="168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601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1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786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295469" y="2124054"/>
            <a:ext cx="10125412" cy="21496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320" b="0" baseline="0">
                <a:solidFill>
                  <a:srgbClr val="00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29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11425" y="1355171"/>
            <a:ext cx="10738212" cy="4867072"/>
          </a:xfrm>
        </p:spPr>
        <p:txBody>
          <a:bodyPr>
            <a:normAutofit/>
          </a:bodyPr>
          <a:lstStyle>
            <a:lvl1pPr algn="just">
              <a:spcBef>
                <a:spcPts val="720"/>
              </a:spcBef>
              <a:spcAft>
                <a:spcPts val="720"/>
              </a:spcAft>
              <a:defRPr sz="2640" b="1" baseline="0">
                <a:solidFill>
                  <a:srgbClr val="000000"/>
                </a:solidFill>
                <a:effectLst/>
                <a:latin typeface="Calibri" panose="020F0502020204030204" pitchFamily="34" charset="0"/>
              </a:defRPr>
            </a:lvl1pPr>
            <a:lvl2pPr algn="just">
              <a:spcBef>
                <a:spcPts val="720"/>
              </a:spcBef>
              <a:spcAft>
                <a:spcPts val="720"/>
              </a:spcAft>
              <a:defRPr sz="2401" b="0" baseline="0">
                <a:solidFill>
                  <a:srgbClr val="000000"/>
                </a:solidFill>
                <a:effectLst/>
                <a:latin typeface="+mn-lt"/>
              </a:defRPr>
            </a:lvl2pPr>
            <a:lvl3pPr algn="just">
              <a:spcBef>
                <a:spcPts val="720"/>
              </a:spcBef>
              <a:spcAft>
                <a:spcPts val="720"/>
              </a:spcAft>
              <a:defRPr sz="2401"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3pPr>
            <a:lvl4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4pPr>
            <a:lvl5pPr algn="just">
              <a:spcBef>
                <a:spcPts val="720"/>
              </a:spcBef>
              <a:spcAft>
                <a:spcPts val="720"/>
              </a:spcAft>
              <a:defRPr b="0" baseline="0">
                <a:solidFill>
                  <a:srgbClr val="000000"/>
                </a:solidFill>
                <a:effectLst/>
                <a:latin typeface="Cambria" panose="02040503050406030204" pitchFamily="18" charset="0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429126" y="261382"/>
            <a:ext cx="10234805" cy="6483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>
              <a:defRPr sz="4320" b="0" baseline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404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9C48FE-7EED-4DD1-9623-8FA593C8415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2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7"/>
          <p:cNvSpPr/>
          <p:nvPr userDrawn="1"/>
        </p:nvSpPr>
        <p:spPr>
          <a:xfrm>
            <a:off x="11656143" y="1471253"/>
            <a:ext cx="360000" cy="360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9"/>
          <p:cNvSpPr txBox="1"/>
          <p:nvPr userDrawn="1"/>
        </p:nvSpPr>
        <p:spPr>
          <a:xfrm>
            <a:off x="11697644" y="1600201"/>
            <a:ext cx="276999" cy="3456709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</a:t>
            </a:r>
            <a:r>
              <a:rPr lang="en-US" altLang="zh-CN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从概念到</a:t>
            </a:r>
            <a:r>
              <a:rPr lang="en-US" altLang="zh-CN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lang="zh-CN" altLang="en-US" sz="18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 </a:t>
            </a:r>
            <a:endParaRPr lang="zh-CN" altLang="en-US" sz="18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A68AF3-AA7F-48BD-BDDB-563B2BCD9FE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955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C63169-FBB0-4A5E-80C9-794570A2F86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74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8EB58C-E95D-4FEC-A1F3-A2AA617C5E3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13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831D07-B7EB-457E-9393-AA6F3A0128C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9540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6661D0-DABA-46B7-A0ED-A526B6E23E0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04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F01EB3-662E-4876-BBF2-6E1C0F2B949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667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EAEC5C-7A48-4BC7-94DC-269644AA106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083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299FDB-7EC5-4520-87C3-459F8E4FB9A3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08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806D93-4D9B-44C6-B75A-5AE4D8983FF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236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B00817-02A3-46EA-8480-2A575A17DF5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3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D6B53E-6F19-4E59-AF3F-D9301A50375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84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15.xml"/><Relationship Id="rId9" Type="http://schemas.openxmlformats.org/officeDocument/2006/relationships/vmlDrawing" Target="../drawings/vmlDrawing1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1" y="247651"/>
          <a:ext cx="12192000" cy="1155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Image" r:id="rId10" imgW="6311111" imgH="1155148" progId="Photoshop.Image.6">
                  <p:embed/>
                </p:oleObj>
              </mc:Choice>
              <mc:Fallback>
                <p:oleObj name="Image" r:id="rId10" imgW="6311111" imgH="1155148" progId="Photoshop.Image.6">
                  <p:embed/>
                  <p:pic>
                    <p:nvPicPr>
                      <p:cNvPr id="102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47651"/>
                        <a:ext cx="12192000" cy="1155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1" y="6524627"/>
            <a:ext cx="12192000" cy="333376"/>
          </a:xfrm>
          <a:prstGeom prst="rect">
            <a:avLst/>
          </a:prstGeom>
          <a:solidFill>
            <a:srgbClr val="30A38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1" y="2"/>
            <a:ext cx="12192000" cy="241299"/>
          </a:xfrm>
          <a:prstGeom prst="rect">
            <a:avLst/>
          </a:prstGeom>
          <a:solidFill>
            <a:srgbClr val="1F528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4236" y="963613"/>
            <a:ext cx="12187766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宋体" pitchFamily="2" charset="-122"/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393826"/>
            <a:ext cx="10972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92747" y="6394063"/>
            <a:ext cx="2688299" cy="51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171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6DBEA-7B4A-45F2-A823-46D6D2D5125A}" type="slidenum">
              <a:rPr kumimoji="0" lang="zh-CN" altLang="en-US" sz="2760" b="0" i="0" u="none" strike="noStrike" kern="1200" cap="none" spc="0" normalizeH="0" baseline="0" noProof="0" smtClean="0">
                <a:ln>
                  <a:noFill/>
                </a:ln>
                <a:solidFill>
                  <a:srgbClr val="1F528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r" defTabSz="11718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2760" b="0" i="0" u="none" strike="noStrike" kern="1200" cap="none" spc="0" normalizeH="0" baseline="0" noProof="0">
              <a:ln>
                <a:noFill/>
              </a:ln>
              <a:solidFill>
                <a:srgbClr val="1F528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21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5pPr>
      <a:lvl6pPr marL="548667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6pPr>
      <a:lvl7pPr marL="1097334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7pPr>
      <a:lvl8pPr marL="1646002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8pPr>
      <a:lvl9pPr marL="2194670" algn="ctr" rtl="0" eaLnBrk="1" fontAlgn="base" hangingPunct="1">
        <a:spcBef>
          <a:spcPct val="0"/>
        </a:spcBef>
        <a:spcAft>
          <a:spcPct val="0"/>
        </a:spcAft>
        <a:defRPr sz="3360">
          <a:solidFill>
            <a:schemeClr val="bg1"/>
          </a:solidFill>
          <a:latin typeface="Verdana" pitchFamily="34" charset="0"/>
        </a:defRPr>
      </a:lvl9pPr>
    </p:titleStyle>
    <p:bodyStyle>
      <a:lvl1pPr marL="411501" indent="-411501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360" b="1">
          <a:solidFill>
            <a:srgbClr val="1481B8"/>
          </a:solidFill>
          <a:latin typeface="+mn-lt"/>
          <a:ea typeface="+mn-ea"/>
          <a:cs typeface="+mn-cs"/>
        </a:defRPr>
      </a:lvl1pPr>
      <a:lvl2pPr marL="891585" indent="-34291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360">
          <a:solidFill>
            <a:schemeClr val="tx1"/>
          </a:solidFill>
          <a:latin typeface="Arial" charset="0"/>
        </a:defRPr>
      </a:lvl2pPr>
      <a:lvl3pPr marL="1371669" indent="-27433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80">
          <a:solidFill>
            <a:schemeClr val="tx1"/>
          </a:solidFill>
          <a:latin typeface="Arial" charset="0"/>
        </a:defRPr>
      </a:lvl3pPr>
      <a:lvl4pPr marL="1920336" indent="-274334" algn="l" rtl="0" eaLnBrk="1" fontAlgn="base" hangingPunct="1">
        <a:spcBef>
          <a:spcPct val="20000"/>
        </a:spcBef>
        <a:spcAft>
          <a:spcPct val="0"/>
        </a:spcAft>
        <a:buChar char="–"/>
        <a:defRPr sz="2401">
          <a:solidFill>
            <a:schemeClr val="tx1"/>
          </a:solidFill>
          <a:latin typeface="Arial" charset="0"/>
        </a:defRPr>
      </a:lvl4pPr>
      <a:lvl5pPr marL="2469003" indent="-274334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5pPr>
      <a:lvl6pPr marL="3017670" indent="-274334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6pPr>
      <a:lvl7pPr marL="3566339" indent="-274334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7pPr>
      <a:lvl8pPr marL="4115006" indent="-274334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8pPr>
      <a:lvl9pPr marL="4663673" indent="-274334" algn="l" rtl="0" eaLnBrk="1" fontAlgn="base" hangingPunct="1">
        <a:spcBef>
          <a:spcPct val="20000"/>
        </a:spcBef>
        <a:spcAft>
          <a:spcPct val="0"/>
        </a:spcAft>
        <a:buChar char="»"/>
        <a:defRPr sz="2401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1pPr>
      <a:lvl2pPr marL="548667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2pPr>
      <a:lvl3pPr marL="1097334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3pPr>
      <a:lvl4pPr marL="1646002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4pPr>
      <a:lvl5pPr marL="2194670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5pPr>
      <a:lvl6pPr marL="2743337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6pPr>
      <a:lvl7pPr marL="3292004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7pPr>
      <a:lvl8pPr marL="3840672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8pPr>
      <a:lvl9pPr marL="4389339" algn="l" defTabSz="1097334" rtl="0" eaLnBrk="1" latinLnBrk="0" hangingPunct="1">
        <a:defRPr sz="21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 dirty="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9AEF17-5004-4349-A9CF-B6D6E0D8417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6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image" Target="../media/image6.png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image" Target="../media/image6.png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18" Type="http://schemas.openxmlformats.org/officeDocument/2006/relationships/image" Target="../media/image21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17" Type="http://schemas.openxmlformats.org/officeDocument/2006/relationships/image" Target="../media/image20.emf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4.emf"/><Relationship Id="rId5" Type="http://schemas.openxmlformats.org/officeDocument/2006/relationships/image" Target="../media/image9.emf"/><Relationship Id="rId15" Type="http://schemas.openxmlformats.org/officeDocument/2006/relationships/image" Target="../media/image18.emf"/><Relationship Id="rId10" Type="http://schemas.openxmlformats.org/officeDocument/2006/relationships/image" Target="../media/image13.emf"/><Relationship Id="rId19" Type="http://schemas.openxmlformats.org/officeDocument/2006/relationships/image" Target="../media/image22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emf"/><Relationship Id="rId1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image" Target="../media/image6.png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image" Target="../media/image6.png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5" Type="http://schemas.openxmlformats.org/officeDocument/2006/relationships/image" Target="../media/image6.png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5" Type="http://schemas.openxmlformats.org/officeDocument/2006/relationships/image" Target="../media/image6.png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5" Type="http://schemas.openxmlformats.org/officeDocument/2006/relationships/image" Target="../media/image6.png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5" Type="http://schemas.openxmlformats.org/officeDocument/2006/relationships/image" Target="../media/image6.png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10" Type="http://schemas.openxmlformats.org/officeDocument/2006/relationships/tags" Target="../tags/tag150.xml"/><Relationship Id="rId19" Type="http://schemas.openxmlformats.org/officeDocument/2006/relationships/image" Target="../media/image6.png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image" Target="../media/image6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62.xml"/><Relationship Id="rId10" Type="http://schemas.openxmlformats.org/officeDocument/2006/relationships/tags" Target="../tags/tag167.xml"/><Relationship Id="rId4" Type="http://schemas.openxmlformats.org/officeDocument/2006/relationships/tags" Target="../tags/tag161.xml"/><Relationship Id="rId9" Type="http://schemas.openxmlformats.org/officeDocument/2006/relationships/tags" Target="../tags/tag16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6.png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8-4-1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简单选择排序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排序技术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简单选择排序是稳定的排序方法。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相对于其他基于比较的内排序，简单选择排序记录的比较次数较多，但是移动次数较少。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对于待排序记录序列{25, 30, 18, 10, 15, 35}，给出简单选择每一趟的结果。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065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8-4-2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堆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排序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排序技术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30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1888" y="108256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7004" y="1017253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61888" y="459222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07004" y="4526913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堆排序的算法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Group 40"/>
          <p:cNvGrpSpPr/>
          <p:nvPr/>
        </p:nvGrpSpPr>
        <p:grpSpPr>
          <a:xfrm>
            <a:off x="1961888" y="178449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7004" y="1719185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堆排序改进的着眼点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40"/>
          <p:cNvGrpSpPr/>
          <p:nvPr/>
        </p:nvGrpSpPr>
        <p:grpSpPr>
          <a:xfrm>
            <a:off x="1961888" y="248643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707004" y="2421117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堆排序的基本思想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Group 40"/>
          <p:cNvGrpSpPr/>
          <p:nvPr/>
        </p:nvGrpSpPr>
        <p:grpSpPr>
          <a:xfrm>
            <a:off x="1961888" y="318836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707004" y="3123049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堆调整的算法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Group 40"/>
          <p:cNvGrpSpPr/>
          <p:nvPr/>
        </p:nvGrpSpPr>
        <p:grpSpPr>
          <a:xfrm>
            <a:off x="1961888" y="3890294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9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707004" y="3824981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初始建堆的算法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Group 40"/>
          <p:cNvGrpSpPr/>
          <p:nvPr/>
        </p:nvGrpSpPr>
        <p:grpSpPr>
          <a:xfrm>
            <a:off x="1961888" y="529415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4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2707004" y="5228843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堆排序的时空性能、稳定性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896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34" grpId="0"/>
      <p:bldP spid="29" grpId="0"/>
      <p:bldP spid="35" grpId="0"/>
      <p:bldP spid="42" grpId="0"/>
      <p:bldP spid="47" grpId="0"/>
      <p:bldP spid="52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30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42923" y="896446"/>
            <a:ext cx="10825680" cy="605294"/>
            <a:chOff x="556859" y="896446"/>
            <a:chExt cx="10825680" cy="605294"/>
          </a:xfrm>
        </p:grpSpPr>
        <p:grpSp>
          <p:nvGrpSpPr>
            <p:cNvPr id="42" name="Group 67"/>
            <p:cNvGrpSpPr/>
            <p:nvPr/>
          </p:nvGrpSpPr>
          <p:grpSpPr>
            <a:xfrm>
              <a:off x="556859" y="100206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1080299" y="896446"/>
              <a:ext cx="10302240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小根</a:t>
              </a:r>
              <a:r>
                <a:rPr lang="zh-CN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堆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每个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结点的值都</a:t>
              </a:r>
              <a:r>
                <a:rPr lang="zh-CN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小于等于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其左右孩子结点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完全</a:t>
              </a:r>
              <a:r>
                <a:rPr lang="zh-CN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二叉树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2923" y="1506592"/>
            <a:ext cx="10825680" cy="605294"/>
            <a:chOff x="556859" y="2146126"/>
            <a:chExt cx="10825680" cy="605294"/>
          </a:xfrm>
        </p:grpSpPr>
        <p:grpSp>
          <p:nvGrpSpPr>
            <p:cNvPr id="55" name="Group 67"/>
            <p:cNvGrpSpPr/>
            <p:nvPr/>
          </p:nvGrpSpPr>
          <p:grpSpPr>
            <a:xfrm>
              <a:off x="556859" y="225174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6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1080299" y="2146126"/>
              <a:ext cx="10302240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大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根</a:t>
              </a:r>
              <a:r>
                <a:rPr lang="zh-CN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堆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每个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结点的值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都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大</a:t>
              </a:r>
              <a:r>
                <a:rPr lang="zh-CN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于等于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其左右孩子结点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完全</a:t>
              </a:r>
              <a:r>
                <a:rPr lang="zh-CN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二叉树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2923" y="2127108"/>
            <a:ext cx="10825680" cy="562270"/>
            <a:chOff x="542923" y="3472006"/>
            <a:chExt cx="10825680" cy="562270"/>
          </a:xfrm>
        </p:grpSpPr>
        <p:grpSp>
          <p:nvGrpSpPr>
            <p:cNvPr id="59" name="Group 67"/>
            <p:cNvGrpSpPr/>
            <p:nvPr/>
          </p:nvGrpSpPr>
          <p:grpSpPr>
            <a:xfrm>
              <a:off x="542923" y="353190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2" name="矩形 61"/>
            <p:cNvSpPr/>
            <p:nvPr/>
          </p:nvSpPr>
          <p:spPr>
            <a:xfrm>
              <a:off x="1066363" y="3472006"/>
              <a:ext cx="10302240" cy="562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堆：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小根堆和大根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堆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统称为堆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Line 42"/>
          <p:cNvSpPr>
            <a:spLocks noChangeShapeType="1"/>
          </p:cNvSpPr>
          <p:nvPr/>
        </p:nvSpPr>
        <p:spPr bwMode="auto">
          <a:xfrm flipH="1">
            <a:off x="2178578" y="3327189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1" name="Freeform 65"/>
          <p:cNvSpPr/>
          <p:nvPr/>
        </p:nvSpPr>
        <p:spPr bwMode="auto">
          <a:xfrm>
            <a:off x="1170315" y="484579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3" name="Oval 37"/>
          <p:cNvSpPr>
            <a:spLocks noChangeArrowheads="1"/>
          </p:cNvSpPr>
          <p:nvPr/>
        </p:nvSpPr>
        <p:spPr bwMode="auto">
          <a:xfrm>
            <a:off x="3048329" y="298206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val 37"/>
          <p:cNvSpPr>
            <a:spLocks noChangeArrowheads="1"/>
          </p:cNvSpPr>
          <p:nvPr/>
        </p:nvSpPr>
        <p:spPr bwMode="auto">
          <a:xfrm>
            <a:off x="1822781" y="373469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37"/>
          <p:cNvSpPr>
            <a:spLocks noChangeArrowheads="1"/>
          </p:cNvSpPr>
          <p:nvPr/>
        </p:nvSpPr>
        <p:spPr bwMode="auto">
          <a:xfrm>
            <a:off x="4232921" y="373469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37"/>
          <p:cNvSpPr>
            <a:spLocks noChangeArrowheads="1"/>
          </p:cNvSpPr>
          <p:nvPr/>
        </p:nvSpPr>
        <p:spPr bwMode="auto">
          <a:xfrm>
            <a:off x="1266320" y="446405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2300100" y="446405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37"/>
          <p:cNvSpPr>
            <a:spLocks noChangeArrowheads="1"/>
          </p:cNvSpPr>
          <p:nvPr/>
        </p:nvSpPr>
        <p:spPr bwMode="auto">
          <a:xfrm>
            <a:off x="3703807" y="446405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37"/>
          <p:cNvSpPr>
            <a:spLocks noChangeArrowheads="1"/>
          </p:cNvSpPr>
          <p:nvPr/>
        </p:nvSpPr>
        <p:spPr bwMode="auto">
          <a:xfrm>
            <a:off x="968570" y="522568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37"/>
          <p:cNvSpPr>
            <a:spLocks noChangeArrowheads="1"/>
          </p:cNvSpPr>
          <p:nvPr/>
        </p:nvSpPr>
        <p:spPr bwMode="auto">
          <a:xfrm>
            <a:off x="1515341" y="522568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37"/>
          <p:cNvSpPr>
            <a:spLocks noChangeArrowheads="1"/>
          </p:cNvSpPr>
          <p:nvPr/>
        </p:nvSpPr>
        <p:spPr bwMode="auto">
          <a:xfrm>
            <a:off x="2047468" y="522568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37"/>
          <p:cNvSpPr>
            <a:spLocks noChangeArrowheads="1"/>
          </p:cNvSpPr>
          <p:nvPr/>
        </p:nvSpPr>
        <p:spPr bwMode="auto">
          <a:xfrm>
            <a:off x="4718696" y="446405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Line 42"/>
          <p:cNvSpPr>
            <a:spLocks noChangeShapeType="1"/>
          </p:cNvSpPr>
          <p:nvPr/>
        </p:nvSpPr>
        <p:spPr bwMode="auto">
          <a:xfrm>
            <a:off x="3418529" y="3322625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3" name="Freeform 44"/>
          <p:cNvSpPr/>
          <p:nvPr/>
        </p:nvSpPr>
        <p:spPr bwMode="auto">
          <a:xfrm flipH="1">
            <a:off x="2152339" y="413989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4" name="Freeform 44"/>
          <p:cNvSpPr/>
          <p:nvPr/>
        </p:nvSpPr>
        <p:spPr bwMode="auto">
          <a:xfrm>
            <a:off x="4031464" y="413300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5" name="Freeform 44"/>
          <p:cNvSpPr/>
          <p:nvPr/>
        </p:nvSpPr>
        <p:spPr bwMode="auto">
          <a:xfrm flipH="1">
            <a:off x="4566132" y="413989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7" name="Freeform 65"/>
          <p:cNvSpPr/>
          <p:nvPr/>
        </p:nvSpPr>
        <p:spPr bwMode="auto">
          <a:xfrm flipH="1">
            <a:off x="1552533" y="486215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8" name="Freeform 65"/>
          <p:cNvSpPr/>
          <p:nvPr/>
        </p:nvSpPr>
        <p:spPr bwMode="auto">
          <a:xfrm>
            <a:off x="2193818" y="486215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39" name="Freeform 44"/>
          <p:cNvSpPr/>
          <p:nvPr/>
        </p:nvSpPr>
        <p:spPr bwMode="auto">
          <a:xfrm>
            <a:off x="1611268" y="413300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 flipH="1">
            <a:off x="7725938" y="3235749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3" name="Freeform 65"/>
          <p:cNvSpPr/>
          <p:nvPr/>
        </p:nvSpPr>
        <p:spPr bwMode="auto">
          <a:xfrm>
            <a:off x="6717675" y="475435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4" name="Oval 37"/>
          <p:cNvSpPr>
            <a:spLocks noChangeArrowheads="1"/>
          </p:cNvSpPr>
          <p:nvPr/>
        </p:nvSpPr>
        <p:spPr bwMode="auto">
          <a:xfrm>
            <a:off x="8595689" y="289062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37"/>
          <p:cNvSpPr>
            <a:spLocks noChangeArrowheads="1"/>
          </p:cNvSpPr>
          <p:nvPr/>
        </p:nvSpPr>
        <p:spPr bwMode="auto">
          <a:xfrm>
            <a:off x="7370141" y="364325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37"/>
          <p:cNvSpPr>
            <a:spLocks noChangeArrowheads="1"/>
          </p:cNvSpPr>
          <p:nvPr/>
        </p:nvSpPr>
        <p:spPr bwMode="auto">
          <a:xfrm>
            <a:off x="9780281" y="364325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37"/>
          <p:cNvSpPr>
            <a:spLocks noChangeArrowheads="1"/>
          </p:cNvSpPr>
          <p:nvPr/>
        </p:nvSpPr>
        <p:spPr bwMode="auto">
          <a:xfrm>
            <a:off x="6813680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37"/>
          <p:cNvSpPr>
            <a:spLocks noChangeArrowheads="1"/>
          </p:cNvSpPr>
          <p:nvPr/>
        </p:nvSpPr>
        <p:spPr bwMode="auto">
          <a:xfrm>
            <a:off x="7847460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37"/>
          <p:cNvSpPr>
            <a:spLocks noChangeArrowheads="1"/>
          </p:cNvSpPr>
          <p:nvPr/>
        </p:nvSpPr>
        <p:spPr bwMode="auto">
          <a:xfrm>
            <a:off x="9251167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37"/>
          <p:cNvSpPr>
            <a:spLocks noChangeArrowheads="1"/>
          </p:cNvSpPr>
          <p:nvPr/>
        </p:nvSpPr>
        <p:spPr bwMode="auto">
          <a:xfrm>
            <a:off x="6515930" y="513424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37"/>
          <p:cNvSpPr>
            <a:spLocks noChangeArrowheads="1"/>
          </p:cNvSpPr>
          <p:nvPr/>
        </p:nvSpPr>
        <p:spPr bwMode="auto">
          <a:xfrm>
            <a:off x="7062701" y="513424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7594828" y="513424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37"/>
          <p:cNvSpPr>
            <a:spLocks noChangeArrowheads="1"/>
          </p:cNvSpPr>
          <p:nvPr/>
        </p:nvSpPr>
        <p:spPr bwMode="auto">
          <a:xfrm>
            <a:off x="10266056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Line 42"/>
          <p:cNvSpPr>
            <a:spLocks noChangeShapeType="1"/>
          </p:cNvSpPr>
          <p:nvPr/>
        </p:nvSpPr>
        <p:spPr bwMode="auto">
          <a:xfrm>
            <a:off x="8965889" y="3231185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5" name="Freeform 44"/>
          <p:cNvSpPr/>
          <p:nvPr/>
        </p:nvSpPr>
        <p:spPr bwMode="auto">
          <a:xfrm flipH="1">
            <a:off x="7699699" y="404845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6" name="Freeform 44"/>
          <p:cNvSpPr/>
          <p:nvPr/>
        </p:nvSpPr>
        <p:spPr bwMode="auto">
          <a:xfrm>
            <a:off x="9578824" y="404156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8" name="Freeform 44"/>
          <p:cNvSpPr/>
          <p:nvPr/>
        </p:nvSpPr>
        <p:spPr bwMode="auto">
          <a:xfrm flipH="1">
            <a:off x="10113492" y="404845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0" name="Freeform 65"/>
          <p:cNvSpPr/>
          <p:nvPr/>
        </p:nvSpPr>
        <p:spPr bwMode="auto">
          <a:xfrm flipH="1">
            <a:off x="7099893" y="477071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2" name="Freeform 65"/>
          <p:cNvSpPr/>
          <p:nvPr/>
        </p:nvSpPr>
        <p:spPr bwMode="auto">
          <a:xfrm>
            <a:off x="7741178" y="477071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3" name="Freeform 44"/>
          <p:cNvSpPr/>
          <p:nvPr/>
        </p:nvSpPr>
        <p:spPr bwMode="auto">
          <a:xfrm>
            <a:off x="7158628" y="404156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99360" y="5784708"/>
            <a:ext cx="7498080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小根堆                                                   大根</a:t>
            </a:r>
            <a:r>
              <a:rPr lang="zh-CN" altLang="zh-CN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7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85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67" grpId="0" animBg="1"/>
      <p:bldP spid="71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121" grpId="0" animBg="1"/>
      <p:bldP spid="123" grpId="0" animBg="1"/>
      <p:bldP spid="124" grpId="0" animBg="1"/>
      <p:bldP spid="125" grpId="0" animBg="1"/>
      <p:bldP spid="127" grpId="0" animBg="1"/>
      <p:bldP spid="128" grpId="0" animBg="1"/>
      <p:bldP spid="39" grpId="0" animBg="1"/>
      <p:bldP spid="41" grpId="0" animBg="1"/>
      <p:bldP spid="43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4" grpId="0" animBg="1"/>
      <p:bldP spid="54" grpId="1" animBg="1"/>
      <p:bldP spid="63" grpId="0" animBg="1"/>
      <p:bldP spid="63" grpId="1" animBg="1"/>
      <p:bldP spid="64" grpId="0" animBg="1"/>
      <p:bldP spid="65" grpId="0" animBg="1"/>
      <p:bldP spid="66" grpId="0" animBg="1"/>
      <p:bldP spid="68" grpId="0" animBg="1"/>
      <p:bldP spid="70" grpId="0" animBg="1"/>
      <p:bldP spid="72" grpId="0" animBg="1"/>
      <p:bldP spid="83" grpId="0" animBg="1"/>
      <p:bldP spid="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30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堆的特点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 flipH="1">
            <a:off x="8426978" y="3784389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3" name="Freeform 65"/>
          <p:cNvSpPr/>
          <p:nvPr/>
        </p:nvSpPr>
        <p:spPr bwMode="auto">
          <a:xfrm>
            <a:off x="7418715" y="530299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4" name="Oval 37"/>
          <p:cNvSpPr>
            <a:spLocks noChangeArrowheads="1"/>
          </p:cNvSpPr>
          <p:nvPr/>
        </p:nvSpPr>
        <p:spPr bwMode="auto">
          <a:xfrm>
            <a:off x="9296729" y="343926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37"/>
          <p:cNvSpPr>
            <a:spLocks noChangeArrowheads="1"/>
          </p:cNvSpPr>
          <p:nvPr/>
        </p:nvSpPr>
        <p:spPr bwMode="auto">
          <a:xfrm>
            <a:off x="8071181" y="419189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37"/>
          <p:cNvSpPr>
            <a:spLocks noChangeArrowheads="1"/>
          </p:cNvSpPr>
          <p:nvPr/>
        </p:nvSpPr>
        <p:spPr bwMode="auto">
          <a:xfrm>
            <a:off x="10481321" y="419189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37"/>
          <p:cNvSpPr>
            <a:spLocks noChangeArrowheads="1"/>
          </p:cNvSpPr>
          <p:nvPr/>
        </p:nvSpPr>
        <p:spPr bwMode="auto">
          <a:xfrm>
            <a:off x="7514720" y="492125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37"/>
          <p:cNvSpPr>
            <a:spLocks noChangeArrowheads="1"/>
          </p:cNvSpPr>
          <p:nvPr/>
        </p:nvSpPr>
        <p:spPr bwMode="auto">
          <a:xfrm>
            <a:off x="8548500" y="492125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37"/>
          <p:cNvSpPr>
            <a:spLocks noChangeArrowheads="1"/>
          </p:cNvSpPr>
          <p:nvPr/>
        </p:nvSpPr>
        <p:spPr bwMode="auto">
          <a:xfrm>
            <a:off x="9952207" y="492125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37"/>
          <p:cNvSpPr>
            <a:spLocks noChangeArrowheads="1"/>
          </p:cNvSpPr>
          <p:nvPr/>
        </p:nvSpPr>
        <p:spPr bwMode="auto">
          <a:xfrm>
            <a:off x="7216970" y="568288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37"/>
          <p:cNvSpPr>
            <a:spLocks noChangeArrowheads="1"/>
          </p:cNvSpPr>
          <p:nvPr/>
        </p:nvSpPr>
        <p:spPr bwMode="auto">
          <a:xfrm>
            <a:off x="7763741" y="568288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8295868" y="568288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37"/>
          <p:cNvSpPr>
            <a:spLocks noChangeArrowheads="1"/>
          </p:cNvSpPr>
          <p:nvPr/>
        </p:nvSpPr>
        <p:spPr bwMode="auto">
          <a:xfrm>
            <a:off x="10967096" y="492125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Line 42"/>
          <p:cNvSpPr>
            <a:spLocks noChangeShapeType="1"/>
          </p:cNvSpPr>
          <p:nvPr/>
        </p:nvSpPr>
        <p:spPr bwMode="auto">
          <a:xfrm>
            <a:off x="9666929" y="3779825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5" name="Freeform 44"/>
          <p:cNvSpPr/>
          <p:nvPr/>
        </p:nvSpPr>
        <p:spPr bwMode="auto">
          <a:xfrm flipH="1">
            <a:off x="8400739" y="459709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6" name="Freeform 44"/>
          <p:cNvSpPr/>
          <p:nvPr/>
        </p:nvSpPr>
        <p:spPr bwMode="auto">
          <a:xfrm>
            <a:off x="10279864" y="459020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8" name="Freeform 44"/>
          <p:cNvSpPr/>
          <p:nvPr/>
        </p:nvSpPr>
        <p:spPr bwMode="auto">
          <a:xfrm flipH="1">
            <a:off x="10814532" y="459709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0" name="Freeform 65"/>
          <p:cNvSpPr/>
          <p:nvPr/>
        </p:nvSpPr>
        <p:spPr bwMode="auto">
          <a:xfrm flipH="1">
            <a:off x="7800933" y="531935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2" name="Freeform 65"/>
          <p:cNvSpPr/>
          <p:nvPr/>
        </p:nvSpPr>
        <p:spPr bwMode="auto">
          <a:xfrm>
            <a:off x="8442218" y="531935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3" name="Freeform 44"/>
          <p:cNvSpPr/>
          <p:nvPr/>
        </p:nvSpPr>
        <p:spPr bwMode="auto">
          <a:xfrm>
            <a:off x="7859668" y="459020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9" name="Rectangle 1119"/>
          <p:cNvSpPr>
            <a:spLocks noChangeArrowheads="1"/>
          </p:cNvSpPr>
          <p:nvPr/>
        </p:nvSpPr>
        <p:spPr bwMode="auto">
          <a:xfrm>
            <a:off x="4444092" y="1013783"/>
            <a:ext cx="4974228" cy="461665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）较大值的结点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靠近根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2923" y="926926"/>
            <a:ext cx="4166237" cy="605294"/>
            <a:chOff x="542923" y="926926"/>
            <a:chExt cx="4166237" cy="605294"/>
          </a:xfrm>
        </p:grpSpPr>
        <p:grpSp>
          <p:nvGrpSpPr>
            <p:cNvPr id="84" name="Group 31"/>
            <p:cNvGrpSpPr/>
            <p:nvPr/>
          </p:nvGrpSpPr>
          <p:grpSpPr>
            <a:xfrm>
              <a:off x="542923" y="101449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9" name="矩形 88"/>
            <p:cNvSpPr/>
            <p:nvPr/>
          </p:nvSpPr>
          <p:spPr>
            <a:xfrm>
              <a:off x="1066363" y="926926"/>
              <a:ext cx="3642797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大根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堆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有什么特点？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Rectangle 1119"/>
          <p:cNvSpPr>
            <a:spLocks noChangeArrowheads="1"/>
          </p:cNvSpPr>
          <p:nvPr/>
        </p:nvSpPr>
        <p:spPr bwMode="auto">
          <a:xfrm>
            <a:off x="4444091" y="512007"/>
            <a:ext cx="5605344" cy="461665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）根（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堆顶）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所有结点的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最大值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542923" y="1635291"/>
            <a:ext cx="5973007" cy="605294"/>
            <a:chOff x="542923" y="926926"/>
            <a:chExt cx="5973007" cy="605294"/>
          </a:xfrm>
        </p:grpSpPr>
        <p:grpSp>
          <p:nvGrpSpPr>
            <p:cNvPr id="92" name="Group 31"/>
            <p:cNvGrpSpPr/>
            <p:nvPr/>
          </p:nvGrpSpPr>
          <p:grpSpPr>
            <a:xfrm>
              <a:off x="542923" y="101449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1066363" y="926926"/>
              <a:ext cx="5449567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将堆按层序编号，有什么特点？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104982" y="3254270"/>
            <a:ext cx="4518089" cy="2559107"/>
            <a:chOff x="6403942" y="2705630"/>
            <a:chExt cx="4518089" cy="2559107"/>
          </a:xfrm>
        </p:grpSpPr>
        <p:sp>
          <p:nvSpPr>
            <p:cNvPr id="4" name="TextBox 3"/>
            <p:cNvSpPr txBox="1"/>
            <p:nvPr/>
          </p:nvSpPr>
          <p:spPr>
            <a:xfrm>
              <a:off x="9027689" y="2705630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245680" y="3350556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127172" y="3350556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042929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698056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330877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616940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987699" y="4895405"/>
              <a:ext cx="37365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428433" y="4895405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403942" y="4895405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415603" y="1523542"/>
          <a:ext cx="4023797" cy="1115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公式" r:id="rId4" imgW="36271200" imgH="10058400" progId="">
                  <p:embed/>
                </p:oleObj>
              </mc:Choice>
              <mc:Fallback>
                <p:oleObj name="公式" r:id="rId4" imgW="36271200" imgH="10058400" progId="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5603" y="1523542"/>
                        <a:ext cx="4023797" cy="111584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组合 52"/>
          <p:cNvGrpSpPr/>
          <p:nvPr/>
        </p:nvGrpSpPr>
        <p:grpSpPr>
          <a:xfrm>
            <a:off x="542365" y="2839914"/>
            <a:ext cx="8193124" cy="605294"/>
            <a:chOff x="542365" y="812994"/>
            <a:chExt cx="8193124" cy="605294"/>
          </a:xfrm>
        </p:grpSpPr>
        <p:sp>
          <p:nvSpPr>
            <p:cNvPr id="55" name="矩形 54"/>
            <p:cNvSpPr/>
            <p:nvPr/>
          </p:nvSpPr>
          <p:spPr>
            <a:xfrm>
              <a:off x="1102150" y="812994"/>
              <a:ext cx="7633339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堆采用顺序存储，则对应一个（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无序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）序列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 84"/>
            <p:cNvSpPr/>
            <p:nvPr/>
          </p:nvSpPr>
          <p:spPr bwMode="auto">
            <a:xfrm>
              <a:off x="542365" y="93564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000125" y="3554308"/>
            <a:ext cx="6120000" cy="882332"/>
            <a:chOff x="1076325" y="1816948"/>
            <a:chExt cx="6120000" cy="882332"/>
          </a:xfrm>
        </p:grpSpPr>
        <p:sp>
          <p:nvSpPr>
            <p:cNvPr id="58" name="Text Box 1036"/>
            <p:cNvSpPr txBox="1">
              <a:spLocks noChangeArrowheads="1"/>
            </p:cNvSpPr>
            <p:nvPr/>
          </p:nvSpPr>
          <p:spPr bwMode="auto">
            <a:xfrm>
              <a:off x="1076325" y="2235730"/>
              <a:ext cx="6042134" cy="46355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90000" tIns="0" rIns="0" bIns="0"/>
            <a:lstStyle/>
            <a:p>
              <a:pPr algn="just" eaLnBrk="0" hangingPunct="0">
                <a:lnSpc>
                  <a:spcPts val="3500"/>
                </a:lnSpc>
              </a:pPr>
              <a:r>
                <a:rPr lang="en-US" altLang="zh-CN" sz="2400" kern="0" spc="1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kern="0" spc="1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50  38</a:t>
              </a:r>
              <a:r>
                <a:rPr lang="zh-CN" altLang="en-US" sz="2400" kern="0" spc="1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kern="0" spc="1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kern="0" spc="1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45   32   </a:t>
              </a:r>
              <a:r>
                <a:rPr lang="en-US" altLang="zh-CN" sz="2400" kern="0" spc="1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36</a:t>
              </a:r>
              <a:r>
                <a:rPr lang="zh-CN" altLang="en-US" sz="2400" kern="0" spc="1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kern="0" spc="1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kern="0" spc="1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40   28   20   18   28</a:t>
              </a:r>
            </a:p>
          </p:txBody>
        </p:sp>
        <p:sp>
          <p:nvSpPr>
            <p:cNvPr id="59" name="Line 1113"/>
            <p:cNvSpPr>
              <a:spLocks noChangeShapeType="1"/>
            </p:cNvSpPr>
            <p:nvPr/>
          </p:nvSpPr>
          <p:spPr bwMode="auto">
            <a:xfrm>
              <a:off x="1653747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0" name="Line 1114"/>
            <p:cNvSpPr>
              <a:spLocks noChangeShapeType="1"/>
            </p:cNvSpPr>
            <p:nvPr/>
          </p:nvSpPr>
          <p:spPr bwMode="auto">
            <a:xfrm>
              <a:off x="2261819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1" name="Line 1115"/>
            <p:cNvSpPr>
              <a:spLocks noChangeShapeType="1"/>
            </p:cNvSpPr>
            <p:nvPr/>
          </p:nvSpPr>
          <p:spPr bwMode="auto">
            <a:xfrm>
              <a:off x="2869891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2" name="Line 1116"/>
            <p:cNvSpPr>
              <a:spLocks noChangeShapeType="1"/>
            </p:cNvSpPr>
            <p:nvPr/>
          </p:nvSpPr>
          <p:spPr bwMode="auto">
            <a:xfrm>
              <a:off x="3477963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7" name="Line 1117"/>
            <p:cNvSpPr>
              <a:spLocks noChangeShapeType="1"/>
            </p:cNvSpPr>
            <p:nvPr/>
          </p:nvSpPr>
          <p:spPr bwMode="auto">
            <a:xfrm>
              <a:off x="4086035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1" name="Line 1118"/>
            <p:cNvSpPr>
              <a:spLocks noChangeShapeType="1"/>
            </p:cNvSpPr>
            <p:nvPr/>
          </p:nvSpPr>
          <p:spPr bwMode="auto">
            <a:xfrm>
              <a:off x="4694107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3" name="Line 1119"/>
            <p:cNvSpPr>
              <a:spLocks noChangeShapeType="1"/>
            </p:cNvSpPr>
            <p:nvPr/>
          </p:nvSpPr>
          <p:spPr bwMode="auto">
            <a:xfrm>
              <a:off x="5302179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4" name="Line 1120"/>
            <p:cNvSpPr>
              <a:spLocks noChangeShapeType="1"/>
            </p:cNvSpPr>
            <p:nvPr/>
          </p:nvSpPr>
          <p:spPr bwMode="auto">
            <a:xfrm>
              <a:off x="5910251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5" name="Line 1121"/>
            <p:cNvSpPr>
              <a:spLocks noChangeShapeType="1"/>
            </p:cNvSpPr>
            <p:nvPr/>
          </p:nvSpPr>
          <p:spPr bwMode="auto">
            <a:xfrm>
              <a:off x="6518327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6" name="Text Box 1123"/>
            <p:cNvSpPr txBox="1">
              <a:spLocks noChangeArrowheads="1"/>
            </p:cNvSpPr>
            <p:nvPr/>
          </p:nvSpPr>
          <p:spPr bwMode="auto">
            <a:xfrm>
              <a:off x="1247084" y="1816948"/>
              <a:ext cx="5949241" cy="369887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1      2      3     4      5      6      7      8      9     10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3396436" y="4663440"/>
            <a:ext cx="2775763" cy="1012097"/>
            <a:chOff x="927556" y="3032760"/>
            <a:chExt cx="2775763" cy="1012097"/>
          </a:xfrm>
        </p:grpSpPr>
        <p:sp>
          <p:nvSpPr>
            <p:cNvPr id="78" name="直角上箭头 77"/>
            <p:cNvSpPr/>
            <p:nvPr/>
          </p:nvSpPr>
          <p:spPr>
            <a:xfrm flipH="1">
              <a:off x="2560944" y="3032760"/>
              <a:ext cx="1142375" cy="548640"/>
            </a:xfrm>
            <a:prstGeom prst="bentUpArrow">
              <a:avLst>
                <a:gd name="adj1" fmla="val 25000"/>
                <a:gd name="adj2" fmla="val 19418"/>
                <a:gd name="adj3" fmla="val 18023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Text Box 1123"/>
            <p:cNvSpPr txBox="1">
              <a:spLocks noChangeArrowheads="1"/>
            </p:cNvSpPr>
            <p:nvPr/>
          </p:nvSpPr>
          <p:spPr bwMode="auto">
            <a:xfrm>
              <a:off x="927556" y="3306193"/>
              <a:ext cx="2623364" cy="738664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0" bIns="0">
              <a:spAutoFit/>
            </a:bodyPr>
            <a:lstStyle/>
            <a:p>
              <a:pPr algn="l"/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顺序存储，</a:t>
              </a:r>
              <a:endPara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以编号作为下标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7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63" grpId="0" animBg="1"/>
      <p:bldP spid="69" grpId="0"/>
      <p:bldP spid="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8001000" cy="990600"/>
          </a:xfrm>
        </p:spPr>
        <p:txBody>
          <a:bodyPr/>
          <a:lstStyle/>
          <a:p>
            <a:pPr algn="ctr" eaLnBrk="1" hangingPunct="1"/>
            <a:r>
              <a:rPr lang="en-US" altLang="zh-CN" smtClean="0">
                <a:solidFill>
                  <a:srgbClr val="0000DA"/>
                </a:solidFill>
                <a:latin typeface="Comic Sans MS" panose="030F0702030302020204" pitchFamily="66" charset="0"/>
              </a:rPr>
              <a:t>HEAPS AND HEAPSORT</a:t>
            </a:r>
          </a:p>
        </p:txBody>
      </p:sp>
      <p:pic>
        <p:nvPicPr>
          <p:cNvPr id="1546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1"/>
            <a:ext cx="85344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07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3"/>
          <p:cNvSpPr txBox="1">
            <a:spLocks noChangeArrowheads="1"/>
          </p:cNvSpPr>
          <p:nvPr/>
        </p:nvSpPr>
        <p:spPr bwMode="auto">
          <a:xfrm>
            <a:off x="1981200" y="1066800"/>
            <a:ext cx="8153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200">
                <a:solidFill>
                  <a:srgbClr val="800000"/>
                </a:solidFill>
                <a:latin typeface="Comic Sans MS" panose="030F0702030302020204" pitchFamily="66" charset="0"/>
                <a:ea typeface="楷体_GB2312" pitchFamily="49" charset="-122"/>
              </a:rPr>
              <a:t>1.The first </a:t>
            </a:r>
            <a:r>
              <a:rPr lang="en-US" altLang="zh-CN" sz="2200" dirty="0">
                <a:solidFill>
                  <a:srgbClr val="800000"/>
                </a:solidFill>
                <a:latin typeface="Comic Sans MS" panose="030F0702030302020204" pitchFamily="66" charset="0"/>
                <a:ea typeface="楷体_GB2312" pitchFamily="49" charset="-122"/>
              </a:rPr>
              <a:t>entry has the  largest key</a:t>
            </a:r>
          </a:p>
        </p:txBody>
      </p:sp>
      <p:sp>
        <p:nvSpPr>
          <p:cNvPr id="156675" name="Text Box 4"/>
          <p:cNvSpPr txBox="1">
            <a:spLocks noChangeArrowheads="1"/>
          </p:cNvSpPr>
          <p:nvPr/>
        </p:nvSpPr>
        <p:spPr bwMode="auto">
          <a:xfrm>
            <a:off x="1905000" y="3308350"/>
            <a:ext cx="463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200">
                <a:solidFill>
                  <a:srgbClr val="000099"/>
                </a:solidFill>
                <a:latin typeface="Comic Sans MS" panose="030F0702030302020204" pitchFamily="66" charset="0"/>
              </a:rPr>
              <a:t>或</a:t>
            </a:r>
          </a:p>
        </p:txBody>
      </p:sp>
      <p:graphicFrame>
        <p:nvGraphicFramePr>
          <p:cNvPr id="156676" name="Object 5"/>
          <p:cNvGraphicFramePr>
            <a:graphicFrameLocks noChangeAspect="1"/>
          </p:cNvGraphicFramePr>
          <p:nvPr/>
        </p:nvGraphicFramePr>
        <p:xfrm>
          <a:off x="2432051" y="3148013"/>
          <a:ext cx="21431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r:id="rId4" imgW="628759" imgH="295336" progId="Equation.3">
                  <p:embed/>
                </p:oleObj>
              </mc:Choice>
              <mc:Fallback>
                <p:oleObj r:id="rId4" imgW="628759" imgH="295336" progId="Equation.3">
                  <p:embed/>
                  <p:pic>
                    <p:nvPicPr>
                      <p:cNvPr id="15667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1" y="3148013"/>
                        <a:ext cx="214312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6"/>
          <p:cNvGraphicFramePr>
            <a:graphicFrameLocks noChangeAspect="1"/>
          </p:cNvGraphicFramePr>
          <p:nvPr/>
        </p:nvGraphicFramePr>
        <p:xfrm>
          <a:off x="2076451" y="1412876"/>
          <a:ext cx="256857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6" imgW="638164" imgH="295336" progId="Equation.3">
                  <p:embed/>
                </p:oleObj>
              </mc:Choice>
              <mc:Fallback>
                <p:oleObj r:id="rId6" imgW="638164" imgH="295336" progId="Equation.3">
                  <p:embed/>
                  <p:pic>
                    <p:nvPicPr>
                      <p:cNvPr id="15667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1" y="1412876"/>
                        <a:ext cx="2568575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Text Box 7"/>
          <p:cNvSpPr txBox="1">
            <a:spLocks noChangeArrowheads="1"/>
          </p:cNvSpPr>
          <p:nvPr/>
        </p:nvSpPr>
        <p:spPr bwMode="auto">
          <a:xfrm>
            <a:off x="2133601" y="457200"/>
            <a:ext cx="6454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>
                <a:solidFill>
                  <a:srgbClr val="FF0000"/>
                </a:solidFill>
                <a:latin typeface="Comic Sans MS" panose="030F0702030302020204" pitchFamily="66" charset="0"/>
                <a:ea typeface="楷体_GB2312" pitchFamily="49" charset="-122"/>
              </a:rPr>
              <a:t>Two kinds </a:t>
            </a:r>
            <a:r>
              <a:rPr lang="en-US" altLang="zh-CN" sz="3600" dirty="0">
                <a:solidFill>
                  <a:srgbClr val="FF0000"/>
                </a:solidFill>
                <a:latin typeface="Comic Sans MS" panose="030F0702030302020204" pitchFamily="66" charset="0"/>
                <a:ea typeface="楷体_GB2312" pitchFamily="49" charset="-122"/>
              </a:rPr>
              <a:t>of heap</a:t>
            </a:r>
            <a:endParaRPr lang="en-US" altLang="zh-CN" sz="3600" dirty="0">
              <a:solidFill>
                <a:srgbClr val="000000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156679" name="Text Box 8"/>
          <p:cNvSpPr txBox="1">
            <a:spLocks noChangeArrowheads="1"/>
          </p:cNvSpPr>
          <p:nvPr/>
        </p:nvSpPr>
        <p:spPr bwMode="auto">
          <a:xfrm>
            <a:off x="1762125" y="5038725"/>
            <a:ext cx="5708614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200">
                <a:solidFill>
                  <a:srgbClr val="9999CC"/>
                </a:solidFill>
                <a:latin typeface="Comic Sans MS" panose="030F0702030302020204" pitchFamily="66" charset="0"/>
              </a:rPr>
              <a:t>{12, 36, 27, 65, 40, 34, 98, 81, 73, 55, 49}</a:t>
            </a:r>
          </a:p>
        </p:txBody>
      </p:sp>
      <p:sp>
        <p:nvSpPr>
          <p:cNvPr id="156680" name="Text Box 9"/>
          <p:cNvSpPr txBox="1">
            <a:spLocks noChangeArrowheads="1"/>
          </p:cNvSpPr>
          <p:nvPr/>
        </p:nvSpPr>
        <p:spPr bwMode="auto">
          <a:xfrm>
            <a:off x="1981200" y="4495800"/>
            <a:ext cx="8270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200">
                <a:solidFill>
                  <a:srgbClr val="99000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例如</a:t>
            </a:r>
            <a:r>
              <a:rPr lang="en-US" altLang="zh-CN" sz="2200">
                <a:solidFill>
                  <a:srgbClr val="99000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:</a:t>
            </a:r>
            <a:endParaRPr lang="en-US" altLang="zh-CN" sz="2200">
              <a:solidFill>
                <a:srgbClr val="000000"/>
              </a:solidFill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156681" name="Rectangle 10"/>
          <p:cNvSpPr>
            <a:spLocks noChangeArrowheads="1"/>
          </p:cNvSpPr>
          <p:nvPr/>
        </p:nvSpPr>
        <p:spPr bwMode="auto">
          <a:xfrm>
            <a:off x="8759825" y="5157789"/>
            <a:ext cx="13017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200">
                <a:solidFill>
                  <a:srgbClr val="990000"/>
                </a:solidFill>
                <a:latin typeface="Comic Sans MS" panose="030F0702030302020204" pitchFamily="66" charset="0"/>
                <a:ea typeface="楷体_GB2312" pitchFamily="49" charset="-122"/>
              </a:rPr>
              <a:t>是小顶堆</a:t>
            </a:r>
            <a:endParaRPr lang="zh-CN" altLang="en-US" sz="2200">
              <a:solidFill>
                <a:srgbClr val="000000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156682" name="Text Box 11"/>
          <p:cNvSpPr txBox="1">
            <a:spLocks noChangeArrowheads="1"/>
          </p:cNvSpPr>
          <p:nvPr/>
        </p:nvSpPr>
        <p:spPr bwMode="auto">
          <a:xfrm>
            <a:off x="1752600" y="5876925"/>
            <a:ext cx="5663730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200">
                <a:solidFill>
                  <a:srgbClr val="9999CC"/>
                </a:solidFill>
                <a:latin typeface="Comic Sans MS" panose="030F0702030302020204" pitchFamily="66" charset="0"/>
              </a:rPr>
              <a:t>{12, 36, 27, 65, 40, </a:t>
            </a:r>
            <a:r>
              <a:rPr lang="en-US" altLang="zh-CN" sz="2200">
                <a:solidFill>
                  <a:srgbClr val="003366"/>
                </a:solidFill>
                <a:latin typeface="Comic Sans MS" panose="030F0702030302020204" pitchFamily="66" charset="0"/>
              </a:rPr>
              <a:t>14,</a:t>
            </a:r>
            <a:r>
              <a:rPr lang="en-US" altLang="zh-CN" sz="2200">
                <a:solidFill>
                  <a:srgbClr val="9999CC"/>
                </a:solidFill>
                <a:latin typeface="Comic Sans MS" panose="030F0702030302020204" pitchFamily="66" charset="0"/>
              </a:rPr>
              <a:t> 98, 81, 73, 55, 49}</a:t>
            </a:r>
          </a:p>
        </p:txBody>
      </p:sp>
      <p:sp>
        <p:nvSpPr>
          <p:cNvPr id="156683" name="Rectangle 12"/>
          <p:cNvSpPr>
            <a:spLocks noChangeArrowheads="1"/>
          </p:cNvSpPr>
          <p:nvPr/>
        </p:nvSpPr>
        <p:spPr bwMode="auto">
          <a:xfrm>
            <a:off x="8915400" y="5943600"/>
            <a:ext cx="10223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200">
                <a:solidFill>
                  <a:srgbClr val="990000"/>
                </a:solidFill>
                <a:latin typeface="Comic Sans MS" panose="030F0702030302020204" pitchFamily="66" charset="0"/>
                <a:ea typeface="楷体_GB2312" pitchFamily="49" charset="-122"/>
              </a:rPr>
              <a:t>不是堆</a:t>
            </a:r>
            <a:endParaRPr lang="zh-CN" altLang="en-US" sz="2200">
              <a:solidFill>
                <a:srgbClr val="000000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156684" name="Text Box 13"/>
          <p:cNvSpPr txBox="1">
            <a:spLocks noChangeArrowheads="1"/>
          </p:cNvSpPr>
          <p:nvPr/>
        </p:nvSpPr>
        <p:spPr bwMode="auto">
          <a:xfrm>
            <a:off x="5257800" y="3479800"/>
            <a:ext cx="1225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200">
                <a:solidFill>
                  <a:srgbClr val="9999CC"/>
                </a:solidFill>
                <a:latin typeface="Comic Sans MS" panose="030F0702030302020204" pitchFamily="66" charset="0"/>
                <a:ea typeface="楷体_GB2312" pitchFamily="49" charset="-122"/>
              </a:rPr>
              <a:t>(</a:t>
            </a:r>
            <a:r>
              <a:rPr lang="zh-CN" altLang="en-US" sz="2200">
                <a:solidFill>
                  <a:srgbClr val="9999CC"/>
                </a:solidFill>
                <a:latin typeface="Comic Sans MS" panose="030F0702030302020204" pitchFamily="66" charset="0"/>
                <a:ea typeface="楷体_GB2312" pitchFamily="49" charset="-122"/>
              </a:rPr>
              <a:t>小顶堆</a:t>
            </a:r>
            <a:r>
              <a:rPr lang="en-US" altLang="zh-CN" sz="2200">
                <a:solidFill>
                  <a:srgbClr val="9999CC"/>
                </a:solidFill>
                <a:latin typeface="Comic Sans MS" panose="030F0702030302020204" pitchFamily="66" charset="0"/>
                <a:ea typeface="楷体_GB2312" pitchFamily="49" charset="-122"/>
              </a:rPr>
              <a:t>)</a:t>
            </a:r>
            <a:endParaRPr lang="en-US" altLang="zh-CN" sz="2200">
              <a:solidFill>
                <a:srgbClr val="000000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156685" name="Text Box 14"/>
          <p:cNvSpPr txBox="1">
            <a:spLocks noChangeArrowheads="1"/>
          </p:cNvSpPr>
          <p:nvPr/>
        </p:nvSpPr>
        <p:spPr bwMode="auto">
          <a:xfrm>
            <a:off x="5181600" y="2336800"/>
            <a:ext cx="1225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200">
                <a:solidFill>
                  <a:srgbClr val="9999CC"/>
                </a:solidFill>
                <a:latin typeface="Comic Sans MS" panose="030F0702030302020204" pitchFamily="66" charset="0"/>
                <a:ea typeface="楷体_GB2312" pitchFamily="49" charset="-122"/>
              </a:rPr>
              <a:t>(</a:t>
            </a:r>
            <a:r>
              <a:rPr lang="zh-CN" altLang="en-US" sz="2200">
                <a:solidFill>
                  <a:srgbClr val="9999CC"/>
                </a:solidFill>
                <a:latin typeface="Comic Sans MS" panose="030F0702030302020204" pitchFamily="66" charset="0"/>
                <a:ea typeface="楷体_GB2312" pitchFamily="49" charset="-122"/>
              </a:rPr>
              <a:t>大顶堆</a:t>
            </a:r>
            <a:r>
              <a:rPr lang="en-US" altLang="zh-CN" sz="2200">
                <a:solidFill>
                  <a:srgbClr val="9999CC"/>
                </a:solidFill>
                <a:latin typeface="Comic Sans MS" panose="030F0702030302020204" pitchFamily="66" charset="0"/>
                <a:ea typeface="楷体_GB2312" pitchFamily="49" charset="-122"/>
              </a:rPr>
              <a:t>)</a:t>
            </a:r>
            <a:endParaRPr lang="en-US" altLang="zh-CN" sz="2200">
              <a:solidFill>
                <a:srgbClr val="000000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156686" name="Text Box 15"/>
          <p:cNvSpPr txBox="1">
            <a:spLocks noChangeArrowheads="1"/>
          </p:cNvSpPr>
          <p:nvPr/>
        </p:nvSpPr>
        <p:spPr bwMode="auto">
          <a:xfrm>
            <a:off x="1905000" y="2743200"/>
            <a:ext cx="8153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200">
                <a:solidFill>
                  <a:srgbClr val="800000"/>
                </a:solidFill>
                <a:latin typeface="Comic Sans MS" panose="030F0702030302020204" pitchFamily="66" charset="0"/>
                <a:ea typeface="楷体_GB2312" pitchFamily="49" charset="-122"/>
              </a:rPr>
              <a:t>2.The first </a:t>
            </a:r>
            <a:r>
              <a:rPr lang="en-US" altLang="zh-CN" sz="2200" dirty="0">
                <a:solidFill>
                  <a:srgbClr val="800000"/>
                </a:solidFill>
                <a:latin typeface="Comic Sans MS" panose="030F0702030302020204" pitchFamily="66" charset="0"/>
                <a:ea typeface="楷体_GB2312" pitchFamily="49" charset="-122"/>
              </a:rPr>
              <a:t>entry has the  smallest key</a:t>
            </a:r>
          </a:p>
        </p:txBody>
      </p:sp>
      <p:grpSp>
        <p:nvGrpSpPr>
          <p:cNvPr id="156687" name="Group 30"/>
          <p:cNvGrpSpPr>
            <a:grpSpLocks/>
          </p:cNvGrpSpPr>
          <p:nvPr/>
        </p:nvGrpSpPr>
        <p:grpSpPr bwMode="auto">
          <a:xfrm>
            <a:off x="2098675" y="4859339"/>
            <a:ext cx="5056188" cy="287337"/>
            <a:chOff x="362" y="3061"/>
            <a:chExt cx="3185" cy="181"/>
          </a:xfrm>
        </p:grpSpPr>
        <p:pic>
          <p:nvPicPr>
            <p:cNvPr id="156688" name="Ink 31"/>
            <p:cNvPicPr>
              <a:picLocks noRot="1" noChangeAspect="1" noEditPoints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" y="3091"/>
              <a:ext cx="31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6689" name="Ink 32"/>
            <p:cNvPicPr>
              <a:picLocks noRot="1" noChangeAspect="1" noEditPoints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" y="3083"/>
              <a:ext cx="13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6690" name="Ink 33"/>
            <p:cNvPicPr>
              <a:picLocks noRot="1" noChangeAspect="1" noEditPoints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3058"/>
              <a:ext cx="1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6691" name="Ink 34"/>
            <p:cNvPicPr>
              <a:picLocks noRot="1" noChangeAspect="1" noEditPoints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" y="3071"/>
              <a:ext cx="12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6692" name="Ink 35"/>
            <p:cNvPicPr>
              <a:picLocks noRot="1" noChangeAspect="1" noEditPoints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0" y="3071"/>
              <a:ext cx="10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6693" name="Ink 36"/>
            <p:cNvPicPr>
              <a:picLocks noRot="1" noChangeAspect="1" noEditPoints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" y="3079"/>
              <a:ext cx="96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6694" name="Ink 37"/>
            <p:cNvPicPr>
              <a:picLocks noRot="1" noChangeAspect="1"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" y="3054"/>
              <a:ext cx="10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6695" name="Ink 38"/>
            <p:cNvPicPr>
              <a:picLocks noRot="1" noChangeAspect="1" noEditPoints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3050"/>
              <a:ext cx="121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6696" name="Ink 39"/>
            <p:cNvPicPr>
              <a:picLocks noRot="1" noChangeAspect="1" noEditPoints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3" y="3071"/>
              <a:ext cx="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6697" name="Ink 40"/>
            <p:cNvPicPr>
              <a:picLocks noRot="1" noChangeAspect="1" noEditPoints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" y="3079"/>
              <a:ext cx="2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6698" name="Ink 41"/>
            <p:cNvPicPr>
              <a:picLocks noRot="1" noChangeAspect="1" noEditPoints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" y="3095"/>
              <a:ext cx="100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6699" name="Ink 42"/>
            <p:cNvPicPr>
              <a:picLocks noRot="1" noChangeAspect="1" noEditPoints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" y="3062"/>
              <a:ext cx="130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9924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5520" y="1484784"/>
            <a:ext cx="8352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堆是个序列，是个线性表。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拥有关系的三个元素  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2k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2k+1(k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从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开始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	                     	   k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2k+1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2k+2(k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从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开始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通常又将它表示为一棵完全二叉树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递归调用树，查找算法的比较树，排序算法的比较树。。。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完全二叉树</a:t>
            </a:r>
          </a:p>
        </p:txBody>
      </p:sp>
    </p:spTree>
    <p:extLst>
      <p:ext uri="{BB962C8B-B14F-4D97-AF65-F5344CB8AC3E}">
        <p14:creationId xmlns:p14="http://schemas.microsoft.com/office/powerpoint/2010/main" val="17326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56489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49958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简单选择排序的基本思想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3726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230730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简单选择排序的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grpSp>
        <p:nvGrpSpPr>
          <p:cNvPr id="16" name="Group 40"/>
          <p:cNvGrpSpPr/>
          <p:nvPr/>
        </p:nvGrpSpPr>
        <p:grpSpPr>
          <a:xfrm>
            <a:off x="1964746" y="31803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709862" y="311502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简单选择排序的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时空性能</a:t>
            </a:r>
          </a:p>
        </p:txBody>
      </p:sp>
      <p:grpSp>
        <p:nvGrpSpPr>
          <p:cNvPr id="21" name="Group 40"/>
          <p:cNvGrpSpPr/>
          <p:nvPr/>
        </p:nvGrpSpPr>
        <p:grpSpPr>
          <a:xfrm>
            <a:off x="1964746" y="39880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09862" y="392274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简单选择排序的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20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0"/>
            <a:ext cx="8001000" cy="990600"/>
          </a:xfrm>
        </p:spPr>
        <p:txBody>
          <a:bodyPr/>
          <a:lstStyle/>
          <a:p>
            <a:pPr algn="ctr" eaLnBrk="1" hangingPunct="1"/>
            <a:r>
              <a:rPr lang="en-US" altLang="zh-CN" sz="4000">
                <a:solidFill>
                  <a:srgbClr val="0000DA"/>
                </a:solidFill>
                <a:latin typeface="Comic Sans MS" panose="030F0702030302020204" pitchFamily="66" charset="0"/>
              </a:rPr>
              <a:t>HEAPS AND HEAPSORT</a:t>
            </a:r>
            <a:r>
              <a:rPr lang="en-US" altLang="zh-CN" smtClean="0">
                <a:solidFill>
                  <a:srgbClr val="0000DA"/>
                </a:solidFill>
                <a:latin typeface="Comic Sans MS" panose="030F0702030302020204" pitchFamily="66" charset="0"/>
              </a:rPr>
              <a:t/>
            </a:r>
            <a:br>
              <a:rPr lang="en-US" altLang="zh-CN" smtClean="0">
                <a:solidFill>
                  <a:srgbClr val="0000DA"/>
                </a:solidFill>
                <a:latin typeface="Comic Sans MS" panose="030F0702030302020204" pitchFamily="66" charset="0"/>
              </a:rPr>
            </a:br>
            <a:r>
              <a:rPr lang="zh-CN" altLang="en-US" sz="2800" b="1">
                <a:solidFill>
                  <a:srgbClr val="0000DA"/>
                </a:solidFill>
                <a:latin typeface="Comic Sans MS" panose="030F0702030302020204" pitchFamily="66" charset="0"/>
              </a:rPr>
              <a:t>（堆和堆排序）</a:t>
            </a:r>
            <a:r>
              <a:rPr lang="zh-CN" altLang="en-US" sz="3600" b="1">
                <a:solidFill>
                  <a:srgbClr val="FF0000"/>
                </a:solidFill>
                <a:latin typeface="Comic Sans MS" panose="030F0702030302020204" pitchFamily="66" charset="0"/>
              </a:rPr>
              <a:t/>
            </a:r>
            <a:br>
              <a:rPr lang="zh-CN" altLang="en-US" sz="3600" b="1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zh-CN" altLang="en-US" sz="3600" b="1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8724" name="Rectangle 7"/>
          <p:cNvSpPr>
            <a:spLocks noChangeArrowheads="1"/>
          </p:cNvSpPr>
          <p:nvPr/>
        </p:nvSpPr>
        <p:spPr bwMode="auto">
          <a:xfrm>
            <a:off x="2133600" y="4662488"/>
            <a:ext cx="815340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If 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the root of the tree is in position 0 of the list, then the left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and right children of the node in position </a:t>
            </a:r>
            <a:r>
              <a:rPr lang="en-US" altLang="zh-CN" sz="2000" i="1" dirty="0">
                <a:solidFill>
                  <a:srgbClr val="000000"/>
                </a:solidFill>
                <a:latin typeface="Comic Sans MS" panose="030F0702030302020204" pitchFamily="66" charset="0"/>
              </a:rPr>
              <a:t>k 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are in positions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zh-CN" sz="2000" i="1" dirty="0">
                <a:solidFill>
                  <a:srgbClr val="000000"/>
                </a:solidFill>
                <a:latin typeface="Comic Sans MS" panose="030F0702030302020204" pitchFamily="66" charset="0"/>
              </a:rPr>
              <a:t>k 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+ 1 and 2</a:t>
            </a:r>
            <a:r>
              <a:rPr lang="en-US" altLang="zh-CN" sz="2000" i="1" dirty="0">
                <a:solidFill>
                  <a:srgbClr val="000000"/>
                </a:solidFill>
                <a:latin typeface="Comic Sans MS" panose="030F0702030302020204" pitchFamily="66" charset="0"/>
              </a:rPr>
              <a:t>k 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+2 of the list, respectively. If these positions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are beyond the end of the list, then these children do not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exist.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dirty="0">
                <a:solidFill>
                  <a:srgbClr val="E3200E"/>
                </a:solidFill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397" y="1497105"/>
            <a:ext cx="3841852" cy="29632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792" y="1456763"/>
            <a:ext cx="3946457" cy="304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51557"/>
      </p:ext>
    </p:extLst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8827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改进的着眼点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9388" y="1013457"/>
            <a:ext cx="8922772" cy="523220"/>
            <a:chOff x="739388" y="1013457"/>
            <a:chExt cx="8922772" cy="523220"/>
          </a:xfrm>
        </p:grpSpPr>
        <p:grpSp>
          <p:nvGrpSpPr>
            <p:cNvPr id="31" name="Group 31"/>
            <p:cNvGrpSpPr/>
            <p:nvPr/>
          </p:nvGrpSpPr>
          <p:grpSpPr>
            <a:xfrm>
              <a:off x="739388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295400" y="1013457"/>
              <a:ext cx="8366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：简单选择排序的时间主要耗费在哪些操作？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1722" y="1588790"/>
            <a:ext cx="9131958" cy="461665"/>
            <a:chOff x="1261722" y="1588790"/>
            <a:chExt cx="9131958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1752600" y="1588790"/>
              <a:ext cx="8641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对无序序列扫描一趟只做了一件事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找最小值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84"/>
            <p:cNvSpPr/>
            <p:nvPr/>
          </p:nvSpPr>
          <p:spPr bwMode="auto">
            <a:xfrm>
              <a:off x="1261722" y="163763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5188" y="3062562"/>
            <a:ext cx="10780479" cy="523220"/>
            <a:chOff x="631388" y="2285322"/>
            <a:chExt cx="10780479" cy="523220"/>
          </a:xfrm>
        </p:grpSpPr>
        <p:sp>
          <p:nvSpPr>
            <p:cNvPr id="27" name="Text Box 1027"/>
            <p:cNvSpPr txBox="1">
              <a:spLocks noChangeArrowheads="1"/>
            </p:cNvSpPr>
            <p:nvPr/>
          </p:nvSpPr>
          <p:spPr bwMode="auto">
            <a:xfrm>
              <a:off x="1378249" y="2285322"/>
              <a:ext cx="100336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改进的着眼点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：利用简单选择排序的思想，同时减少比较次数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Group 109"/>
            <p:cNvGrpSpPr/>
            <p:nvPr/>
          </p:nvGrpSpPr>
          <p:grpSpPr>
            <a:xfrm>
              <a:off x="631388" y="2353210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3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" name="矩形 6"/>
          <p:cNvSpPr/>
          <p:nvPr/>
        </p:nvSpPr>
        <p:spPr>
          <a:xfrm>
            <a:off x="947373" y="5077143"/>
            <a:ext cx="3780000" cy="540000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利用每趟比较后的结果</a:t>
            </a:r>
            <a:endParaRPr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739388" y="2263137"/>
            <a:ext cx="8358892" cy="523220"/>
            <a:chOff x="739388" y="1013457"/>
            <a:chExt cx="8358892" cy="523220"/>
          </a:xfrm>
        </p:grpSpPr>
        <p:grpSp>
          <p:nvGrpSpPr>
            <p:cNvPr id="59" name="Group 31"/>
            <p:cNvGrpSpPr/>
            <p:nvPr/>
          </p:nvGrpSpPr>
          <p:grpSpPr>
            <a:xfrm>
              <a:off x="739388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295400" y="1013457"/>
              <a:ext cx="78028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：移动次数较少，最坏情况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66295" y="5077143"/>
            <a:ext cx="6697265" cy="540000"/>
            <a:chOff x="4866295" y="5077143"/>
            <a:chExt cx="6697265" cy="540000"/>
          </a:xfrm>
        </p:grpSpPr>
        <p:sp>
          <p:nvSpPr>
            <p:cNvPr id="30" name="Text Box 1031"/>
            <p:cNvSpPr txBox="1">
              <a:spLocks noChangeArrowheads="1"/>
            </p:cNvSpPr>
            <p:nvPr/>
          </p:nvSpPr>
          <p:spPr bwMode="auto">
            <a:xfrm>
              <a:off x="5623560" y="5077143"/>
              <a:ext cx="5940000" cy="540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小值的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同时找出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并保存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</a:p>
          </p:txBody>
        </p:sp>
        <p:sp>
          <p:nvSpPr>
            <p:cNvPr id="65" name="右箭头 64"/>
            <p:cNvSpPr/>
            <p:nvPr/>
          </p:nvSpPr>
          <p:spPr>
            <a:xfrm>
              <a:off x="4866295" y="518514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623560" y="3924538"/>
            <a:ext cx="4860000" cy="1074025"/>
            <a:chOff x="5623560" y="3924538"/>
            <a:chExt cx="4860000" cy="1074025"/>
          </a:xfrm>
        </p:grpSpPr>
        <p:sp>
          <p:nvSpPr>
            <p:cNvPr id="28" name="Text Box 1029"/>
            <p:cNvSpPr txBox="1">
              <a:spLocks noChangeArrowheads="1"/>
            </p:cNvSpPr>
            <p:nvPr/>
          </p:nvSpPr>
          <p:spPr bwMode="auto">
            <a:xfrm>
              <a:off x="5623560" y="3924538"/>
              <a:ext cx="4860000" cy="540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减少后面选择所用的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比较次数</a:t>
              </a:r>
            </a:p>
          </p:txBody>
        </p:sp>
        <p:sp>
          <p:nvSpPr>
            <p:cNvPr id="66" name="右箭头 65"/>
            <p:cNvSpPr/>
            <p:nvPr/>
          </p:nvSpPr>
          <p:spPr>
            <a:xfrm rot="16200000">
              <a:off x="7822218" y="4620563"/>
              <a:ext cx="468000" cy="288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47373" y="3924538"/>
            <a:ext cx="4494922" cy="540000"/>
            <a:chOff x="947373" y="3924538"/>
            <a:chExt cx="4494922" cy="540000"/>
          </a:xfrm>
        </p:grpSpPr>
        <p:sp>
          <p:nvSpPr>
            <p:cNvPr id="67" name="右箭头 66"/>
            <p:cNvSpPr/>
            <p:nvPr/>
          </p:nvSpPr>
          <p:spPr>
            <a:xfrm flipH="1">
              <a:off x="4866295" y="4067369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 Box 1029"/>
            <p:cNvSpPr txBox="1">
              <a:spLocks noChangeArrowheads="1"/>
            </p:cNvSpPr>
            <p:nvPr/>
          </p:nvSpPr>
          <p:spPr bwMode="auto">
            <a:xfrm>
              <a:off x="947373" y="3924538"/>
              <a:ext cx="3780000" cy="540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提高整个排序的效率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457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30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1096771" y="838857"/>
            <a:ext cx="10455149" cy="2144177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kumimoji="1"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r>
              <a:rPr kumimoji="1"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排序的基本思想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首先将待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排序序列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构造成一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个大根堆，即选出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了堆中所有记录的最大者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它从堆中移走，并将剩余的记录再调整成堆，这样又找出了次小的记录，以此类推，直到堆中只有一个记录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Freeform 84"/>
          <p:cNvSpPr/>
          <p:nvPr/>
        </p:nvSpPr>
        <p:spPr bwMode="auto">
          <a:xfrm>
            <a:off x="542923" y="966187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872917" y="3789352"/>
            <a:ext cx="3286719" cy="432000"/>
            <a:chOff x="2872917" y="3789352"/>
            <a:chExt cx="3286719" cy="432000"/>
          </a:xfrm>
        </p:grpSpPr>
        <p:sp>
          <p:nvSpPr>
            <p:cNvPr id="86" name="Oval 15"/>
            <p:cNvSpPr>
              <a:spLocks noChangeArrowheads="1"/>
            </p:cNvSpPr>
            <p:nvPr/>
          </p:nvSpPr>
          <p:spPr bwMode="auto">
            <a:xfrm>
              <a:off x="2872917" y="3789352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3914593" y="3789352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Oval 18"/>
            <p:cNvSpPr>
              <a:spLocks noChangeArrowheads="1"/>
            </p:cNvSpPr>
            <p:nvPr/>
          </p:nvSpPr>
          <p:spPr bwMode="auto">
            <a:xfrm>
              <a:off x="5511636" y="3789352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583875" y="3789352"/>
            <a:ext cx="3281280" cy="432000"/>
            <a:chOff x="6583875" y="3789352"/>
            <a:chExt cx="3281280" cy="432000"/>
          </a:xfrm>
        </p:grpSpPr>
        <p:sp>
          <p:nvSpPr>
            <p:cNvPr id="90" name="Oval 19"/>
            <p:cNvSpPr>
              <a:spLocks noChangeArrowheads="1"/>
            </p:cNvSpPr>
            <p:nvPr/>
          </p:nvSpPr>
          <p:spPr bwMode="auto">
            <a:xfrm>
              <a:off x="9217155" y="3789352"/>
              <a:ext cx="648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7777775" y="3789352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Oval 19"/>
            <p:cNvSpPr>
              <a:spLocks noChangeArrowheads="1"/>
            </p:cNvSpPr>
            <p:nvPr/>
          </p:nvSpPr>
          <p:spPr bwMode="auto">
            <a:xfrm>
              <a:off x="6583875" y="3789352"/>
              <a:ext cx="648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1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kern="0" spc="-100" baseline="-250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kern="0" spc="-1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i+1</a:t>
              </a:r>
              <a:endParaRPr kumimoji="1" lang="en-US" altLang="zh-CN" sz="2400" kern="0" spc="-1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2890801" y="4254820"/>
            <a:ext cx="3403064" cy="802339"/>
            <a:chOff x="2292256" y="4489292"/>
            <a:chExt cx="2877960" cy="802339"/>
          </a:xfrm>
        </p:grpSpPr>
        <p:sp>
          <p:nvSpPr>
            <p:cNvPr id="110" name="AutoShape 5"/>
            <p:cNvSpPr/>
            <p:nvPr/>
          </p:nvSpPr>
          <p:spPr bwMode="auto">
            <a:xfrm rot="16200000">
              <a:off x="3487851" y="3319474"/>
              <a:ext cx="360363" cy="2700000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" name="Text Box 6"/>
            <p:cNvSpPr txBox="1">
              <a:spLocks noChangeArrowheads="1"/>
            </p:cNvSpPr>
            <p:nvPr/>
          </p:nvSpPr>
          <p:spPr bwMode="auto">
            <a:xfrm>
              <a:off x="2292256" y="4829966"/>
              <a:ext cx="28779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无序区，调整为大根堆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6583875" y="4254820"/>
            <a:ext cx="3403064" cy="802339"/>
            <a:chOff x="2292256" y="4489292"/>
            <a:chExt cx="2877960" cy="802339"/>
          </a:xfrm>
        </p:grpSpPr>
        <p:sp>
          <p:nvSpPr>
            <p:cNvPr id="113" name="AutoShape 5"/>
            <p:cNvSpPr/>
            <p:nvPr/>
          </p:nvSpPr>
          <p:spPr bwMode="auto">
            <a:xfrm rot="16200000">
              <a:off x="3487851" y="3319474"/>
              <a:ext cx="360363" cy="2700000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" name="Text Box 6"/>
            <p:cNvSpPr txBox="1">
              <a:spLocks noChangeArrowheads="1"/>
            </p:cNvSpPr>
            <p:nvPr/>
          </p:nvSpPr>
          <p:spPr bwMode="auto">
            <a:xfrm>
              <a:off x="2292256" y="4829966"/>
              <a:ext cx="287796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有序区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5" name="Group 48"/>
          <p:cNvGrpSpPr/>
          <p:nvPr/>
        </p:nvGrpSpPr>
        <p:grpSpPr bwMode="auto">
          <a:xfrm flipV="1">
            <a:off x="3196916" y="3431062"/>
            <a:ext cx="2638719" cy="358290"/>
            <a:chOff x="3145" y="2839"/>
            <a:chExt cx="1021" cy="227"/>
          </a:xfrm>
        </p:grpSpPr>
        <p:sp>
          <p:nvSpPr>
            <p:cNvPr id="116" name="Line 42"/>
            <p:cNvSpPr>
              <a:spLocks noChangeShapeType="1"/>
            </p:cNvSpPr>
            <p:nvPr/>
          </p:nvSpPr>
          <p:spPr bwMode="auto">
            <a:xfrm>
              <a:off x="3145" y="3066"/>
              <a:ext cx="1021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Line 43"/>
            <p:cNvSpPr>
              <a:spLocks noChangeShapeType="1"/>
            </p:cNvSpPr>
            <p:nvPr/>
          </p:nvSpPr>
          <p:spPr bwMode="auto">
            <a:xfrm flipV="1">
              <a:off x="4166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" name="Line 44"/>
            <p:cNvSpPr>
              <a:spLocks noChangeShapeType="1"/>
            </p:cNvSpPr>
            <p:nvPr/>
          </p:nvSpPr>
          <p:spPr bwMode="auto">
            <a:xfrm flipV="1">
              <a:off x="3147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9" name="Rectangle 7"/>
          <p:cNvSpPr>
            <a:spLocks noChangeArrowheads="1"/>
          </p:cNvSpPr>
          <p:nvPr/>
        </p:nvSpPr>
        <p:spPr bwMode="auto">
          <a:xfrm>
            <a:off x="1137836" y="5326468"/>
            <a:ext cx="9720000" cy="605294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ts val="4000"/>
              </a:lnSpc>
            </a:pP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8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趟堆排序将 </a:t>
            </a:r>
            <a:r>
              <a:rPr kumimoji="1"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~ </a:t>
            </a:r>
            <a:r>
              <a:rPr kumimoji="1" lang="en-US" altLang="zh-CN" sz="28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调整成大根堆，再将堆顶与 </a:t>
            </a:r>
            <a:r>
              <a:rPr kumimoji="1" lang="en-US" altLang="zh-CN" sz="28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交换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Par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</p:childTnLst>
        </p:cTn>
      </p:par>
    </p:tnLst>
    <p:bldLst>
      <p:bldP spid="1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Oval 2"/>
          <p:cNvSpPr>
            <a:spLocks noChangeArrowheads="1"/>
          </p:cNvSpPr>
          <p:nvPr/>
        </p:nvSpPr>
        <p:spPr bwMode="auto">
          <a:xfrm>
            <a:off x="5257800" y="1905000"/>
            <a:ext cx="1295400" cy="609600"/>
          </a:xfrm>
          <a:prstGeom prst="ellipse">
            <a:avLst/>
          </a:prstGeom>
          <a:solidFill>
            <a:srgbClr val="CCFFCC">
              <a:alpha val="50195"/>
            </a:srgbClr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4000" b="1">
                <a:solidFill>
                  <a:srgbClr val="008784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zh-CN" sz="4000" b="1" baseline="-25000">
                <a:solidFill>
                  <a:srgbClr val="008784"/>
                </a:solidFill>
                <a:latin typeface="Times New Roman" panose="02020603050405020304" pitchFamily="18" charset="0"/>
              </a:rPr>
              <a:t>k</a:t>
            </a:r>
            <a:endParaRPr lang="en-US" altLang="zh-CN" sz="3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51" name="Oval 3"/>
          <p:cNvSpPr>
            <a:spLocks noChangeArrowheads="1"/>
          </p:cNvSpPr>
          <p:nvPr/>
        </p:nvSpPr>
        <p:spPr bwMode="auto">
          <a:xfrm>
            <a:off x="2895600" y="2743200"/>
            <a:ext cx="1828800" cy="609600"/>
          </a:xfrm>
          <a:prstGeom prst="ellipse">
            <a:avLst/>
          </a:prstGeom>
          <a:solidFill>
            <a:srgbClr val="CCFFCC">
              <a:alpha val="50195"/>
            </a:srgbClr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4000" b="1">
                <a:solidFill>
                  <a:srgbClr val="008784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zh-CN" sz="4000" b="1" baseline="-25000">
                <a:solidFill>
                  <a:srgbClr val="008784"/>
                </a:solidFill>
                <a:latin typeface="Times New Roman" panose="02020603050405020304" pitchFamily="18" charset="0"/>
              </a:rPr>
              <a:t>2k</a:t>
            </a:r>
            <a:r>
              <a:rPr lang="en-US" altLang="zh-CN" sz="40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3600" b="1" baseline="-25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52" name="Oval 4"/>
          <p:cNvSpPr>
            <a:spLocks noChangeArrowheads="1"/>
          </p:cNvSpPr>
          <p:nvPr/>
        </p:nvSpPr>
        <p:spPr bwMode="auto">
          <a:xfrm>
            <a:off x="7086600" y="2743200"/>
            <a:ext cx="1828800" cy="609600"/>
          </a:xfrm>
          <a:prstGeom prst="ellipse">
            <a:avLst/>
          </a:prstGeom>
          <a:solidFill>
            <a:srgbClr val="CCFFCC">
              <a:alpha val="50195"/>
            </a:srgbClr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4000" b="1">
                <a:solidFill>
                  <a:srgbClr val="008784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zh-CN" sz="4000" b="1" baseline="-25000">
                <a:solidFill>
                  <a:srgbClr val="008784"/>
                </a:solidFill>
                <a:latin typeface="Times New Roman" panose="02020603050405020304" pitchFamily="18" charset="0"/>
              </a:rPr>
              <a:t>2k+1</a:t>
            </a:r>
            <a:r>
              <a:rPr lang="en-US" altLang="zh-CN" sz="40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 flipH="1">
            <a:off x="3810000" y="22098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54" name="Line 6"/>
          <p:cNvSpPr>
            <a:spLocks noChangeShapeType="1"/>
          </p:cNvSpPr>
          <p:nvPr/>
        </p:nvSpPr>
        <p:spPr bwMode="auto">
          <a:xfrm>
            <a:off x="6553200" y="22098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1981200" y="304800"/>
            <a:ext cx="83820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5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we can treat </a:t>
            </a:r>
            <a:r>
              <a:rPr lang="en-US" altLang="zh-CN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the list </a:t>
            </a:r>
            <a:r>
              <a:rPr lang="en-US" altLang="zh-CN" dirty="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as a complete 2-tree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Then </a:t>
            </a: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key</a:t>
            </a:r>
            <a:r>
              <a:rPr lang="en-US" altLang="zh-CN" b="1" baseline="-2500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2k</a:t>
            </a:r>
            <a:r>
              <a:rPr lang="en-US" altLang="zh-CN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 is </a:t>
            </a:r>
            <a:r>
              <a:rPr lang="en-US" altLang="zh-CN" dirty="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the </a:t>
            </a:r>
            <a:r>
              <a:rPr lang="en-US" altLang="zh-CN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left child </a:t>
            </a:r>
            <a:r>
              <a:rPr lang="en-US" altLang="zh-CN" dirty="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of  </a:t>
            </a:r>
            <a:r>
              <a:rPr lang="en-US" altLang="zh-CN" b="1" dirty="0" err="1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key</a:t>
            </a:r>
            <a:r>
              <a:rPr lang="en-US" altLang="zh-CN" b="1" baseline="-25000" dirty="0" err="1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dirty="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key</a:t>
            </a:r>
            <a:r>
              <a:rPr lang="en-US" altLang="zh-CN" b="1" baseline="-2500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2k+1</a:t>
            </a:r>
            <a:r>
              <a:rPr lang="en-US" altLang="zh-CN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 is the right child </a:t>
            </a:r>
            <a:r>
              <a:rPr lang="en-US" altLang="zh-CN" dirty="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of  </a:t>
            </a:r>
            <a:r>
              <a:rPr lang="en-US" altLang="zh-CN" b="1" dirty="0" err="1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key</a:t>
            </a:r>
            <a:r>
              <a:rPr lang="en-US" altLang="zh-CN" b="1" baseline="-25000" dirty="0" err="1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dirty="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6856" name="Oval 8"/>
          <p:cNvSpPr>
            <a:spLocks noChangeArrowheads="1"/>
          </p:cNvSpPr>
          <p:nvPr/>
        </p:nvSpPr>
        <p:spPr bwMode="auto">
          <a:xfrm>
            <a:off x="5943600" y="38100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008784"/>
                </a:solidFill>
                <a:latin typeface="Times New Roman" panose="02020603050405020304" pitchFamily="18" charset="0"/>
              </a:rPr>
              <a:t>12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57" name="Oval 9"/>
          <p:cNvSpPr>
            <a:spLocks noChangeArrowheads="1"/>
          </p:cNvSpPr>
          <p:nvPr/>
        </p:nvSpPr>
        <p:spPr bwMode="auto">
          <a:xfrm>
            <a:off x="3886200" y="45720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009999"/>
                </a:solidFill>
                <a:latin typeface="Times New Roman" panose="02020603050405020304" pitchFamily="18" charset="0"/>
              </a:rPr>
              <a:t>36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58" name="Oval 10"/>
          <p:cNvSpPr>
            <a:spLocks noChangeArrowheads="1"/>
          </p:cNvSpPr>
          <p:nvPr/>
        </p:nvSpPr>
        <p:spPr bwMode="auto">
          <a:xfrm>
            <a:off x="8153400" y="45720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008784"/>
                </a:solidFill>
                <a:latin typeface="Times New Roman" panose="02020603050405020304" pitchFamily="18" charset="0"/>
              </a:rPr>
              <a:t>27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59" name="Oval 11"/>
          <p:cNvSpPr>
            <a:spLocks noChangeArrowheads="1"/>
          </p:cNvSpPr>
          <p:nvPr/>
        </p:nvSpPr>
        <p:spPr bwMode="auto">
          <a:xfrm>
            <a:off x="2514600" y="53340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009999"/>
                </a:solidFill>
                <a:latin typeface="Times New Roman" panose="02020603050405020304" pitchFamily="18" charset="0"/>
              </a:rPr>
              <a:t>65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60" name="Oval 12"/>
          <p:cNvSpPr>
            <a:spLocks noChangeArrowheads="1"/>
          </p:cNvSpPr>
          <p:nvPr/>
        </p:nvSpPr>
        <p:spPr bwMode="auto">
          <a:xfrm>
            <a:off x="5867400" y="60960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009999"/>
                </a:solidFill>
                <a:latin typeface="Times New Roman" panose="02020603050405020304" pitchFamily="18" charset="0"/>
              </a:rPr>
              <a:t>49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61" name="Oval 13"/>
          <p:cNvSpPr>
            <a:spLocks noChangeArrowheads="1"/>
          </p:cNvSpPr>
          <p:nvPr/>
        </p:nvSpPr>
        <p:spPr bwMode="auto">
          <a:xfrm>
            <a:off x="1828800" y="60960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>
                <a:solidFill>
                  <a:srgbClr val="009999"/>
                </a:solidFill>
                <a:latin typeface="Times New Roman" panose="02020603050405020304" pitchFamily="18" charset="0"/>
              </a:rPr>
              <a:t>81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62" name="Oval 14"/>
          <p:cNvSpPr>
            <a:spLocks noChangeArrowheads="1"/>
          </p:cNvSpPr>
          <p:nvPr/>
        </p:nvSpPr>
        <p:spPr bwMode="auto">
          <a:xfrm>
            <a:off x="3124200" y="60960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009999"/>
                </a:solidFill>
                <a:latin typeface="Times New Roman" panose="02020603050405020304" pitchFamily="18" charset="0"/>
              </a:rPr>
              <a:t>73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63" name="Oval 15"/>
          <p:cNvSpPr>
            <a:spLocks noChangeArrowheads="1"/>
          </p:cNvSpPr>
          <p:nvPr/>
        </p:nvSpPr>
        <p:spPr bwMode="auto">
          <a:xfrm>
            <a:off x="4495800" y="60960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009999"/>
                </a:solidFill>
                <a:latin typeface="Times New Roman" panose="02020603050405020304" pitchFamily="18" charset="0"/>
              </a:rPr>
              <a:t>55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64" name="Oval 16"/>
          <p:cNvSpPr>
            <a:spLocks noChangeArrowheads="1"/>
          </p:cNvSpPr>
          <p:nvPr/>
        </p:nvSpPr>
        <p:spPr bwMode="auto">
          <a:xfrm>
            <a:off x="5181600" y="53340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009999"/>
                </a:solidFill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206865" name="Oval 17"/>
          <p:cNvSpPr>
            <a:spLocks noChangeArrowheads="1"/>
          </p:cNvSpPr>
          <p:nvPr/>
        </p:nvSpPr>
        <p:spPr bwMode="auto">
          <a:xfrm>
            <a:off x="7010400" y="53340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008784"/>
                </a:solidFill>
                <a:latin typeface="Times New Roman" panose="02020603050405020304" pitchFamily="18" charset="0"/>
              </a:rPr>
              <a:t>34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66" name="Oval 18"/>
          <p:cNvSpPr>
            <a:spLocks noChangeArrowheads="1"/>
          </p:cNvSpPr>
          <p:nvPr/>
        </p:nvSpPr>
        <p:spPr bwMode="auto">
          <a:xfrm>
            <a:off x="9372600" y="53340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009999"/>
                </a:solidFill>
                <a:latin typeface="Times New Roman" panose="02020603050405020304" pitchFamily="18" charset="0"/>
              </a:rPr>
              <a:t>98</a:t>
            </a:r>
          </a:p>
        </p:txBody>
      </p:sp>
      <p:sp>
        <p:nvSpPr>
          <p:cNvPr id="206867" name="Line 19"/>
          <p:cNvSpPr>
            <a:spLocks noChangeShapeType="1"/>
          </p:cNvSpPr>
          <p:nvPr/>
        </p:nvSpPr>
        <p:spPr bwMode="auto">
          <a:xfrm flipH="1">
            <a:off x="4191000" y="41148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68" name="Line 20"/>
          <p:cNvSpPr>
            <a:spLocks noChangeShapeType="1"/>
          </p:cNvSpPr>
          <p:nvPr/>
        </p:nvSpPr>
        <p:spPr bwMode="auto">
          <a:xfrm>
            <a:off x="6553200" y="41148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69" name="Line 21"/>
          <p:cNvSpPr>
            <a:spLocks noChangeShapeType="1"/>
          </p:cNvSpPr>
          <p:nvPr/>
        </p:nvSpPr>
        <p:spPr bwMode="auto">
          <a:xfrm flipH="1">
            <a:off x="2819400" y="4800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70" name="Line 22"/>
          <p:cNvSpPr>
            <a:spLocks noChangeShapeType="1"/>
          </p:cNvSpPr>
          <p:nvPr/>
        </p:nvSpPr>
        <p:spPr bwMode="auto">
          <a:xfrm>
            <a:off x="4572000" y="4800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71" name="Line 23"/>
          <p:cNvSpPr>
            <a:spLocks noChangeShapeType="1"/>
          </p:cNvSpPr>
          <p:nvPr/>
        </p:nvSpPr>
        <p:spPr bwMode="auto">
          <a:xfrm flipH="1">
            <a:off x="7315200" y="4800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72" name="Line 24"/>
          <p:cNvSpPr>
            <a:spLocks noChangeShapeType="1"/>
          </p:cNvSpPr>
          <p:nvPr/>
        </p:nvSpPr>
        <p:spPr bwMode="auto">
          <a:xfrm>
            <a:off x="8839200" y="48006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73" name="Line 25"/>
          <p:cNvSpPr>
            <a:spLocks noChangeShapeType="1"/>
          </p:cNvSpPr>
          <p:nvPr/>
        </p:nvSpPr>
        <p:spPr bwMode="auto">
          <a:xfrm flipH="1">
            <a:off x="2133600" y="5562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74" name="Line 26"/>
          <p:cNvSpPr>
            <a:spLocks noChangeShapeType="1"/>
          </p:cNvSpPr>
          <p:nvPr/>
        </p:nvSpPr>
        <p:spPr bwMode="auto">
          <a:xfrm>
            <a:off x="3200400" y="5562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75" name="Line 27"/>
          <p:cNvSpPr>
            <a:spLocks noChangeShapeType="1"/>
          </p:cNvSpPr>
          <p:nvPr/>
        </p:nvSpPr>
        <p:spPr bwMode="auto">
          <a:xfrm flipH="1">
            <a:off x="4800600" y="5562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76" name="Line 28"/>
          <p:cNvSpPr>
            <a:spLocks noChangeShapeType="1"/>
          </p:cNvSpPr>
          <p:nvPr/>
        </p:nvSpPr>
        <p:spPr bwMode="auto">
          <a:xfrm>
            <a:off x="5867400" y="5562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77" name="Text Box 29"/>
          <p:cNvSpPr txBox="1">
            <a:spLocks noChangeArrowheads="1"/>
          </p:cNvSpPr>
          <p:nvPr/>
        </p:nvSpPr>
        <p:spPr bwMode="auto">
          <a:xfrm>
            <a:off x="1905000" y="3505200"/>
            <a:ext cx="1257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3600" b="1">
                <a:solidFill>
                  <a:srgbClr val="99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例如</a:t>
            </a:r>
            <a:r>
              <a:rPr lang="en-US" altLang="zh-CN" sz="3600" b="1">
                <a:solidFill>
                  <a:srgbClr val="99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endParaRPr lang="en-US" altLang="zh-CN" sz="36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06878" name="Rectangle 30"/>
          <p:cNvSpPr>
            <a:spLocks noChangeArrowheads="1"/>
          </p:cNvSpPr>
          <p:nvPr/>
        </p:nvSpPr>
        <p:spPr bwMode="auto">
          <a:xfrm>
            <a:off x="8153400" y="5972175"/>
            <a:ext cx="193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b="1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Is </a:t>
            </a:r>
            <a:r>
              <a:rPr lang="en-US" altLang="zh-CN" sz="3600" b="1" dirty="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a heap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6879" name="Oval 31"/>
          <p:cNvSpPr>
            <a:spLocks noChangeArrowheads="1"/>
          </p:cNvSpPr>
          <p:nvPr/>
        </p:nvSpPr>
        <p:spPr bwMode="auto">
          <a:xfrm>
            <a:off x="7010400" y="5334000"/>
            <a:ext cx="685800" cy="381000"/>
          </a:xfrm>
          <a:prstGeom prst="ellipse">
            <a:avLst/>
          </a:prstGeom>
          <a:solidFill>
            <a:srgbClr val="99CCFF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003366"/>
                </a:solidFill>
                <a:latin typeface="Times New Roman" panose="02020603050405020304" pitchFamily="18" charset="0"/>
              </a:rPr>
              <a:t>14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80" name="Text Box 32"/>
          <p:cNvSpPr txBox="1">
            <a:spLocks noChangeArrowheads="1"/>
          </p:cNvSpPr>
          <p:nvPr/>
        </p:nvSpPr>
        <p:spPr bwMode="auto">
          <a:xfrm>
            <a:off x="6705600" y="5791201"/>
            <a:ext cx="3657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4800" b="1">
                <a:solidFill>
                  <a:srgbClr val="003366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Isn’t </a:t>
            </a:r>
            <a:r>
              <a:rPr lang="en-US" altLang="zh-CN" sz="4800" b="1" dirty="0">
                <a:solidFill>
                  <a:srgbClr val="003366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 heap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881" name="Text Box 33"/>
          <p:cNvSpPr txBox="1">
            <a:spLocks noChangeArrowheads="1"/>
          </p:cNvSpPr>
          <p:nvPr/>
        </p:nvSpPr>
        <p:spPr bwMode="auto">
          <a:xfrm>
            <a:off x="3359150" y="3284538"/>
            <a:ext cx="5708614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200">
                <a:solidFill>
                  <a:srgbClr val="9999CC"/>
                </a:solidFill>
                <a:latin typeface="Comic Sans MS" panose="030F0702030302020204" pitchFamily="66" charset="0"/>
              </a:rPr>
              <a:t>{12, 36, 27, 65, 40, 34, 98, 81, 73, 55, 49}</a:t>
            </a:r>
          </a:p>
        </p:txBody>
      </p:sp>
    </p:spTree>
    <p:extLst>
      <p:ext uri="{BB962C8B-B14F-4D97-AF65-F5344CB8AC3E}">
        <p14:creationId xmlns:p14="http://schemas.microsoft.com/office/powerpoint/2010/main" val="1902187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0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0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0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0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0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0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0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0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0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300"/>
                                        <p:tgtEl>
                                          <p:spTgt spid="2068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300"/>
                                        <p:tgtEl>
                                          <p:spTgt spid="20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animBg="1"/>
      <p:bldP spid="206851" grpId="0" animBg="1"/>
      <p:bldP spid="206852" grpId="0" animBg="1"/>
      <p:bldP spid="206853" grpId="0" animBg="1"/>
      <p:bldP spid="206854" grpId="0" animBg="1"/>
      <p:bldP spid="206856" grpId="0" animBg="1"/>
      <p:bldP spid="206857" grpId="0" animBg="1"/>
      <p:bldP spid="206858" grpId="0" animBg="1"/>
      <p:bldP spid="206859" grpId="0" animBg="1"/>
      <p:bldP spid="206860" grpId="0" animBg="1"/>
      <p:bldP spid="206861" grpId="0" animBg="1"/>
      <p:bldP spid="206862" grpId="0" animBg="1"/>
      <p:bldP spid="206863" grpId="0" animBg="1"/>
      <p:bldP spid="206864" grpId="0" animBg="1"/>
      <p:bldP spid="206865" grpId="0" animBg="1"/>
      <p:bldP spid="206866" grpId="0" animBg="1"/>
      <p:bldP spid="206867" grpId="0" animBg="1"/>
      <p:bldP spid="206868" grpId="0" animBg="1"/>
      <p:bldP spid="206869" grpId="0" animBg="1"/>
      <p:bldP spid="206870" grpId="0" animBg="1"/>
      <p:bldP spid="206871" grpId="0" animBg="1"/>
      <p:bldP spid="206872" grpId="0" animBg="1"/>
      <p:bldP spid="206873" grpId="0" animBg="1"/>
      <p:bldP spid="206874" grpId="0" animBg="1"/>
      <p:bldP spid="206875" grpId="0" animBg="1"/>
      <p:bldP spid="206876" grpId="0" animBg="1"/>
      <p:bldP spid="206877" grpId="0"/>
      <p:bldP spid="206878" grpId="0"/>
      <p:bldP spid="206879" grpId="0" animBg="1"/>
      <p:bldP spid="206880" grpId="0"/>
      <p:bldP spid="20688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33600" y="152401"/>
            <a:ext cx="83058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4000" dirty="0">
                <a:solidFill>
                  <a:srgbClr val="000080"/>
                </a:solidFill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lang="en-US" altLang="zh-CN" sz="3600" b="1" dirty="0">
                <a:solidFill>
                  <a:srgbClr val="840C26"/>
                </a:solidFill>
                <a:latin typeface="Times New Roman" panose="02020603050405020304" pitchFamily="18" charset="0"/>
                <a:ea typeface="楷体_GB2312" pitchFamily="49" charset="-122"/>
              </a:rPr>
              <a:t>Heap sort </a:t>
            </a:r>
            <a:r>
              <a:rPr lang="en-US" altLang="zh-CN" sz="3600" b="1">
                <a:solidFill>
                  <a:srgbClr val="840C26"/>
                </a:solidFill>
                <a:latin typeface="Times New Roman" panose="02020603050405020304" pitchFamily="18" charset="0"/>
                <a:ea typeface="楷体_GB2312" pitchFamily="49" charset="-122"/>
              </a:rPr>
              <a:t>proceeds in </a:t>
            </a:r>
            <a:r>
              <a:rPr lang="en-US" altLang="zh-CN" sz="3600" b="1" dirty="0">
                <a:solidFill>
                  <a:srgbClr val="840C26"/>
                </a:solidFill>
                <a:latin typeface="Times New Roman" panose="02020603050405020304" pitchFamily="18" charset="0"/>
                <a:ea typeface="楷体_GB2312" pitchFamily="49" charset="-122"/>
              </a:rPr>
              <a:t>two phases.</a:t>
            </a:r>
            <a:endParaRPr lang="en-US" altLang="zh-CN" sz="36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1774825" y="765175"/>
            <a:ext cx="7767638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b="1" dirty="0">
                <a:solidFill>
                  <a:srgbClr val="008784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example</a:t>
            </a:r>
            <a:r>
              <a:rPr lang="zh-CN" altLang="en-US" sz="3600" b="1" dirty="0">
                <a:solidFill>
                  <a:srgbClr val="008784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：</a:t>
            </a:r>
            <a:r>
              <a:rPr lang="en-US" altLang="zh-CN" sz="3600" b="1" dirty="0">
                <a:solidFill>
                  <a:srgbClr val="008784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rearrange unsorted records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b="1">
                <a:solidFill>
                  <a:srgbClr val="008784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into nondecreasing </a:t>
            </a:r>
            <a:r>
              <a:rPr lang="en-US" altLang="zh-CN" sz="3600" b="1" dirty="0">
                <a:solidFill>
                  <a:srgbClr val="008784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order</a:t>
            </a:r>
          </a:p>
        </p:txBody>
      </p:sp>
      <p:sp>
        <p:nvSpPr>
          <p:cNvPr id="207876" name="AutoShape 4"/>
          <p:cNvSpPr>
            <a:spLocks noChangeArrowheads="1"/>
          </p:cNvSpPr>
          <p:nvPr/>
        </p:nvSpPr>
        <p:spPr bwMode="auto">
          <a:xfrm>
            <a:off x="5257800" y="2667000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5016500" y="2635250"/>
            <a:ext cx="61928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Build a heap(first is </a:t>
            </a: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the largest)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2782889" y="3284538"/>
            <a:ext cx="7400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b="1">
                <a:solidFill>
                  <a:srgbClr val="003366"/>
                </a:solidFill>
                <a:latin typeface="Times New Roman" panose="02020603050405020304" pitchFamily="18" charset="0"/>
              </a:rPr>
              <a:t>{ 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98,</a:t>
            </a:r>
            <a:r>
              <a:rPr lang="en-US" altLang="zh-CN" sz="3600" b="1">
                <a:solidFill>
                  <a:srgbClr val="003366"/>
                </a:solidFill>
                <a:latin typeface="Times New Roman" panose="02020603050405020304" pitchFamily="18" charset="0"/>
              </a:rPr>
              <a:t> 81, 49, 73, 36, 27, 40, 55, 64, 12 }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79" name="AutoShape 7"/>
          <p:cNvSpPr>
            <a:spLocks noChangeArrowheads="1"/>
          </p:cNvSpPr>
          <p:nvPr/>
        </p:nvSpPr>
        <p:spPr bwMode="auto">
          <a:xfrm>
            <a:off x="5257800" y="3962400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2695576" y="4648200"/>
            <a:ext cx="7400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b="1">
                <a:solidFill>
                  <a:srgbClr val="003366"/>
                </a:solidFill>
                <a:latin typeface="Times New Roman" panose="02020603050405020304" pitchFamily="18" charset="0"/>
              </a:rPr>
              <a:t>{ </a:t>
            </a:r>
            <a:r>
              <a:rPr lang="en-US" altLang="zh-CN" sz="3600" b="1">
                <a:solidFill>
                  <a:srgbClr val="990000"/>
                </a:solidFill>
                <a:latin typeface="Times New Roman" panose="02020603050405020304" pitchFamily="18" charset="0"/>
              </a:rPr>
              <a:t>12,</a:t>
            </a:r>
            <a:r>
              <a:rPr lang="en-US" altLang="zh-CN" sz="3600" b="1">
                <a:solidFill>
                  <a:srgbClr val="003366"/>
                </a:solidFill>
                <a:latin typeface="Times New Roman" panose="02020603050405020304" pitchFamily="18" charset="0"/>
              </a:rPr>
              <a:t> 81, 49, 73, 36, 27, 40, 55, 64</a:t>
            </a:r>
            <a:r>
              <a:rPr lang="en-US" altLang="zh-CN" sz="3600" b="1">
                <a:solidFill>
                  <a:srgbClr val="009999"/>
                </a:solidFill>
                <a:latin typeface="Times New Roman" panose="02020603050405020304" pitchFamily="18" charset="0"/>
              </a:rPr>
              <a:t>, 98</a:t>
            </a:r>
            <a:r>
              <a:rPr lang="en-US" altLang="zh-CN" sz="3600" b="1">
                <a:solidFill>
                  <a:srgbClr val="003366"/>
                </a:solidFill>
                <a:latin typeface="Times New Roman" panose="02020603050405020304" pitchFamily="18" charset="0"/>
              </a:rPr>
              <a:t> }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6003925" y="3930650"/>
            <a:ext cx="452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Exchange </a:t>
            </a:r>
            <a:r>
              <a:rPr lang="en-US" altLang="zh-CN" sz="36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98 with </a:t>
            </a:r>
            <a:r>
              <a:rPr lang="en-US" altLang="zh-CN" sz="36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82" name="AutoShape 10"/>
          <p:cNvSpPr>
            <a:spLocks noChangeArrowheads="1"/>
          </p:cNvSpPr>
          <p:nvPr/>
        </p:nvSpPr>
        <p:spPr bwMode="auto">
          <a:xfrm>
            <a:off x="5257800" y="5257800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3048000" y="5334000"/>
            <a:ext cx="699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Insert </a:t>
            </a: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12 to     the heap from 81 to 64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84" name="Text Box 12"/>
          <p:cNvSpPr txBox="1">
            <a:spLocks noChangeArrowheads="1"/>
          </p:cNvSpPr>
          <p:nvPr/>
        </p:nvSpPr>
        <p:spPr bwMode="auto">
          <a:xfrm>
            <a:off x="2689226" y="5988050"/>
            <a:ext cx="7445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b="1">
                <a:solidFill>
                  <a:srgbClr val="003366"/>
                </a:solidFill>
                <a:latin typeface="Times New Roman" panose="02020603050405020304" pitchFamily="18" charset="0"/>
              </a:rPr>
              <a:t>{ 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81,</a:t>
            </a:r>
            <a:r>
              <a:rPr lang="en-US" altLang="zh-CN" sz="3600" b="1">
                <a:solidFill>
                  <a:srgbClr val="003366"/>
                </a:solidFill>
                <a:latin typeface="Times New Roman" panose="02020603050405020304" pitchFamily="18" charset="0"/>
              </a:rPr>
              <a:t> 73, 49, 64, 36, 27, 40, 55, 12</a:t>
            </a:r>
            <a:r>
              <a:rPr lang="en-US" altLang="zh-CN" sz="3600" b="1">
                <a:solidFill>
                  <a:srgbClr val="009999"/>
                </a:solidFill>
                <a:latin typeface="Times New Roman" panose="02020603050405020304" pitchFamily="18" charset="0"/>
              </a:rPr>
              <a:t>, 98</a:t>
            </a:r>
            <a:r>
              <a:rPr lang="en-US" altLang="zh-CN" sz="3600" b="1">
                <a:solidFill>
                  <a:srgbClr val="003366"/>
                </a:solidFill>
                <a:latin typeface="Times New Roman" panose="02020603050405020304" pitchFamily="18" charset="0"/>
              </a:rPr>
              <a:t> }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85" name="Rectangle 13"/>
          <p:cNvSpPr>
            <a:spLocks noChangeArrowheads="1"/>
          </p:cNvSpPr>
          <p:nvPr/>
        </p:nvSpPr>
        <p:spPr bwMode="auto">
          <a:xfrm>
            <a:off x="2640014" y="1989138"/>
            <a:ext cx="7400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{ 40, 55, 49, 73, 12, 27, 98, 81, 64, 36 }</a:t>
            </a:r>
            <a:endParaRPr lang="en-US" altLang="zh-CN" sz="36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62830" name="Ink 0"/>
          <p:cNvPicPr>
            <a:picLocks noRot="1" noChangeAspect="1" noEditPoints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1" y="360363"/>
            <a:ext cx="157163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831" name="Ink 1"/>
          <p:cNvPicPr>
            <a:picLocks noRot="1" noChangeAspect="1" noEditPoints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1" y="1862138"/>
            <a:ext cx="157163" cy="15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747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/>
      <p:bldP spid="207875" grpId="0"/>
      <p:bldP spid="207876" grpId="0" animBg="1"/>
      <p:bldP spid="207877" grpId="0"/>
      <p:bldP spid="207878" grpId="0"/>
      <p:bldP spid="207879" grpId="0" animBg="1"/>
      <p:bldP spid="207880" grpId="0"/>
      <p:bldP spid="207881" grpId="0"/>
      <p:bldP spid="207882" grpId="0" animBg="1"/>
      <p:bldP spid="207883" grpId="0"/>
      <p:bldP spid="207884" grpId="0"/>
      <p:bldP spid="2078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70965" y="1936377"/>
            <a:ext cx="7373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40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How </a:t>
            </a:r>
            <a:r>
              <a:rPr lang="en-US" altLang="zh-CN" sz="40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to build </a:t>
            </a:r>
            <a:r>
              <a:rPr lang="en-US" altLang="zh-CN" sz="40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heap</a:t>
            </a:r>
            <a:r>
              <a:rPr lang="zh-CN" altLang="en-US" sz="40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？</a:t>
            </a:r>
            <a:r>
              <a:rPr lang="en-US" altLang="zh-CN" sz="4000" b="1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(build-heap</a:t>
            </a:r>
            <a:r>
              <a:rPr lang="en-US" altLang="zh-CN" sz="40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8900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50315" y="3231777"/>
            <a:ext cx="1143410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40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How to insert an entry </a:t>
            </a:r>
            <a:r>
              <a:rPr lang="zh-CN" altLang="en-US" sz="40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？</a:t>
            </a:r>
            <a:r>
              <a:rPr lang="en-US" altLang="zh-CN" sz="40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40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insert-</a:t>
            </a:r>
            <a:r>
              <a:rPr lang="en-US" altLang="zh-CN" sz="4000" b="1" dirty="0" err="1" smtClean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heap,sift</a:t>
            </a:r>
            <a:r>
              <a:rPr lang="en-US" altLang="zh-CN" sz="40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-down</a:t>
            </a:r>
            <a:r>
              <a:rPr lang="zh-CN" altLang="en-US" sz="40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，筛选，调整</a:t>
            </a:r>
            <a:r>
              <a:rPr lang="en-US" altLang="zh-CN" sz="40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4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8903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906000" y="6096000"/>
            <a:ext cx="381000" cy="381000"/>
          </a:xfrm>
          <a:prstGeom prst="actionButtonBackPrevious">
            <a:avLst/>
          </a:prstGeom>
          <a:solidFill>
            <a:srgbClr val="FFCC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553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1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/>
      <p:bldP spid="208900" grpId="0"/>
      <p:bldP spid="20890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70" name="Oval 26"/>
          <p:cNvSpPr>
            <a:spLocks noChangeArrowheads="1"/>
          </p:cNvSpPr>
          <p:nvPr/>
        </p:nvSpPr>
        <p:spPr bwMode="auto">
          <a:xfrm>
            <a:off x="4495800" y="3505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99CC"/>
                </a:solidFill>
                <a:latin typeface="Times New Roman" panose="02020603050405020304" pitchFamily="18" charset="0"/>
              </a:rPr>
              <a:t>98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46" name="Oval 2"/>
          <p:cNvSpPr>
            <a:spLocks noChangeArrowheads="1"/>
          </p:cNvSpPr>
          <p:nvPr/>
        </p:nvSpPr>
        <p:spPr bwMode="auto">
          <a:xfrm>
            <a:off x="5943600" y="1219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99CC"/>
                </a:solidFill>
                <a:latin typeface="Times New Roman" panose="02020603050405020304" pitchFamily="18" charset="0"/>
              </a:rPr>
              <a:t>98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47" name="Oval 3"/>
          <p:cNvSpPr>
            <a:spLocks noChangeArrowheads="1"/>
          </p:cNvSpPr>
          <p:nvPr/>
        </p:nvSpPr>
        <p:spPr bwMode="auto">
          <a:xfrm>
            <a:off x="3886200" y="1981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99CC"/>
                </a:solidFill>
                <a:latin typeface="Times New Roman" panose="02020603050405020304" pitchFamily="18" charset="0"/>
              </a:rPr>
              <a:t>81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48" name="Oval 4"/>
          <p:cNvSpPr>
            <a:spLocks noChangeArrowheads="1"/>
          </p:cNvSpPr>
          <p:nvPr/>
        </p:nvSpPr>
        <p:spPr bwMode="auto">
          <a:xfrm>
            <a:off x="8153400" y="1981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99CC"/>
                </a:solidFill>
                <a:latin typeface="Times New Roman" panose="02020603050405020304" pitchFamily="18" charset="0"/>
              </a:rPr>
              <a:t>49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49" name="Oval 5"/>
          <p:cNvSpPr>
            <a:spLocks noChangeArrowheads="1"/>
          </p:cNvSpPr>
          <p:nvPr/>
        </p:nvSpPr>
        <p:spPr bwMode="auto">
          <a:xfrm>
            <a:off x="2514600" y="2743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99CC"/>
                </a:solidFill>
                <a:latin typeface="Times New Roman" panose="02020603050405020304" pitchFamily="18" charset="0"/>
              </a:rPr>
              <a:t>73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50" name="Oval 6"/>
          <p:cNvSpPr>
            <a:spLocks noChangeArrowheads="1"/>
          </p:cNvSpPr>
          <p:nvPr/>
        </p:nvSpPr>
        <p:spPr bwMode="auto">
          <a:xfrm>
            <a:off x="1828800" y="3505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>
                <a:solidFill>
                  <a:srgbClr val="9999CC"/>
                </a:solidFill>
                <a:latin typeface="Times New Roman" panose="02020603050405020304" pitchFamily="18" charset="0"/>
              </a:rPr>
              <a:t>55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51" name="Oval 7"/>
          <p:cNvSpPr>
            <a:spLocks noChangeArrowheads="1"/>
          </p:cNvSpPr>
          <p:nvPr/>
        </p:nvSpPr>
        <p:spPr bwMode="auto">
          <a:xfrm>
            <a:off x="3124200" y="3505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99CC"/>
                </a:solidFill>
                <a:latin typeface="Times New Roman" panose="02020603050405020304" pitchFamily="18" charset="0"/>
              </a:rPr>
              <a:t>64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52" name="Oval 8"/>
          <p:cNvSpPr>
            <a:spLocks noChangeArrowheads="1"/>
          </p:cNvSpPr>
          <p:nvPr/>
        </p:nvSpPr>
        <p:spPr bwMode="auto">
          <a:xfrm>
            <a:off x="4495800" y="3505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99CC"/>
                </a:solidFill>
                <a:latin typeface="Times New Roman" panose="02020603050405020304" pitchFamily="18" charset="0"/>
              </a:rPr>
              <a:t>12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53" name="Oval 9"/>
          <p:cNvSpPr>
            <a:spLocks noChangeArrowheads="1"/>
          </p:cNvSpPr>
          <p:nvPr/>
        </p:nvSpPr>
        <p:spPr bwMode="auto">
          <a:xfrm>
            <a:off x="5181600" y="2743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99CC"/>
                </a:solidFill>
                <a:latin typeface="Times New Roman" panose="02020603050405020304" pitchFamily="18" charset="0"/>
              </a:rPr>
              <a:t>36</a:t>
            </a:r>
            <a:endParaRPr lang="en-US" altLang="zh-CN" b="1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54" name="Oval 10"/>
          <p:cNvSpPr>
            <a:spLocks noChangeArrowheads="1"/>
          </p:cNvSpPr>
          <p:nvPr/>
        </p:nvSpPr>
        <p:spPr bwMode="auto">
          <a:xfrm>
            <a:off x="7010400" y="2743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99CC"/>
                </a:solidFill>
                <a:latin typeface="Times New Roman" panose="02020603050405020304" pitchFamily="18" charset="0"/>
              </a:rPr>
              <a:t>27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55" name="Oval 11"/>
          <p:cNvSpPr>
            <a:spLocks noChangeArrowheads="1"/>
          </p:cNvSpPr>
          <p:nvPr/>
        </p:nvSpPr>
        <p:spPr bwMode="auto">
          <a:xfrm>
            <a:off x="9372600" y="2743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99CC"/>
                </a:solidFill>
                <a:latin typeface="Times New Roman" panose="02020603050405020304" pitchFamily="18" charset="0"/>
              </a:rPr>
              <a:t>40</a:t>
            </a:r>
            <a:endParaRPr lang="en-US" altLang="zh-CN" b="1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 flipH="1">
            <a:off x="4191000" y="1524000"/>
            <a:ext cx="1828800" cy="4572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57" name="Line 13"/>
          <p:cNvSpPr>
            <a:spLocks noChangeShapeType="1"/>
          </p:cNvSpPr>
          <p:nvPr/>
        </p:nvSpPr>
        <p:spPr bwMode="auto">
          <a:xfrm>
            <a:off x="6553200" y="1524000"/>
            <a:ext cx="1905000" cy="4572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58" name="Line 14"/>
          <p:cNvSpPr>
            <a:spLocks noChangeShapeType="1"/>
          </p:cNvSpPr>
          <p:nvPr/>
        </p:nvSpPr>
        <p:spPr bwMode="auto">
          <a:xfrm flipH="1">
            <a:off x="2819400" y="2209800"/>
            <a:ext cx="1066800" cy="533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59" name="Line 15"/>
          <p:cNvSpPr>
            <a:spLocks noChangeShapeType="1"/>
          </p:cNvSpPr>
          <p:nvPr/>
        </p:nvSpPr>
        <p:spPr bwMode="auto">
          <a:xfrm>
            <a:off x="4572000" y="2209800"/>
            <a:ext cx="914400" cy="533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60" name="Line 16"/>
          <p:cNvSpPr>
            <a:spLocks noChangeShapeType="1"/>
          </p:cNvSpPr>
          <p:nvPr/>
        </p:nvSpPr>
        <p:spPr bwMode="auto">
          <a:xfrm flipH="1">
            <a:off x="7315200" y="2209800"/>
            <a:ext cx="838200" cy="533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61" name="Line 17"/>
          <p:cNvSpPr>
            <a:spLocks noChangeShapeType="1"/>
          </p:cNvSpPr>
          <p:nvPr/>
        </p:nvSpPr>
        <p:spPr bwMode="auto">
          <a:xfrm>
            <a:off x="8839200" y="2209800"/>
            <a:ext cx="914400" cy="533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62" name="Line 18"/>
          <p:cNvSpPr>
            <a:spLocks noChangeShapeType="1"/>
          </p:cNvSpPr>
          <p:nvPr/>
        </p:nvSpPr>
        <p:spPr bwMode="auto">
          <a:xfrm flipH="1">
            <a:off x="2133600" y="2971800"/>
            <a:ext cx="381000" cy="533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63" name="Line 19"/>
          <p:cNvSpPr>
            <a:spLocks noChangeShapeType="1"/>
          </p:cNvSpPr>
          <p:nvPr/>
        </p:nvSpPr>
        <p:spPr bwMode="auto">
          <a:xfrm>
            <a:off x="3200400" y="2971800"/>
            <a:ext cx="228600" cy="533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64" name="Line 20"/>
          <p:cNvSpPr>
            <a:spLocks noChangeShapeType="1"/>
          </p:cNvSpPr>
          <p:nvPr/>
        </p:nvSpPr>
        <p:spPr bwMode="auto">
          <a:xfrm flipH="1">
            <a:off x="4800600" y="2971800"/>
            <a:ext cx="381000" cy="533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65" name="Text Box 21"/>
          <p:cNvSpPr txBox="1">
            <a:spLocks noChangeArrowheads="1"/>
          </p:cNvSpPr>
          <p:nvPr/>
        </p:nvSpPr>
        <p:spPr bwMode="auto">
          <a:xfrm>
            <a:off x="2400300" y="381000"/>
            <a:ext cx="1257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3600" b="1">
                <a:solidFill>
                  <a:srgbClr val="99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例如</a:t>
            </a:r>
            <a:r>
              <a:rPr lang="en-US" altLang="zh-CN" sz="3600" b="1">
                <a:solidFill>
                  <a:srgbClr val="99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endParaRPr lang="en-US" altLang="zh-CN" sz="36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10966" name="Rectangle 22"/>
          <p:cNvSpPr>
            <a:spLocks noChangeArrowheads="1"/>
          </p:cNvSpPr>
          <p:nvPr/>
        </p:nvSpPr>
        <p:spPr bwMode="auto">
          <a:xfrm>
            <a:off x="7924800" y="3762375"/>
            <a:ext cx="193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b="1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Is </a:t>
            </a:r>
            <a:r>
              <a:rPr lang="en-US" altLang="zh-CN" sz="3600" b="1" dirty="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a heap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0967" name="Oval 23"/>
          <p:cNvSpPr>
            <a:spLocks noChangeArrowheads="1"/>
          </p:cNvSpPr>
          <p:nvPr/>
        </p:nvSpPr>
        <p:spPr bwMode="auto">
          <a:xfrm>
            <a:off x="5943600" y="1219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12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68" name="Text Box 24"/>
          <p:cNvSpPr txBox="1">
            <a:spLocks noChangeArrowheads="1"/>
          </p:cNvSpPr>
          <p:nvPr/>
        </p:nvSpPr>
        <p:spPr bwMode="auto">
          <a:xfrm>
            <a:off x="1524000" y="4919663"/>
            <a:ext cx="7653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After the exchange of 98 </a:t>
            </a:r>
            <a:r>
              <a:rPr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and  12,it isn’t </a:t>
            </a:r>
            <a:r>
              <a:rPr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 heap now,</a:t>
            </a:r>
          </a:p>
        </p:txBody>
      </p:sp>
      <p:sp>
        <p:nvSpPr>
          <p:cNvPr id="210969" name="Text Box 25"/>
          <p:cNvSpPr txBox="1">
            <a:spLocks noChangeArrowheads="1"/>
          </p:cNvSpPr>
          <p:nvPr/>
        </p:nvSpPr>
        <p:spPr bwMode="auto">
          <a:xfrm>
            <a:off x="1752600" y="5484813"/>
            <a:ext cx="8915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We must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adjust it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.We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can think it is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 process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of  inserting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12 to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 list which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the left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and right list is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already a heap.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0971" name="Line 27"/>
          <p:cNvSpPr>
            <a:spLocks noChangeShapeType="1"/>
          </p:cNvSpPr>
          <p:nvPr/>
        </p:nvSpPr>
        <p:spPr bwMode="auto">
          <a:xfrm flipH="1">
            <a:off x="4800600" y="2971800"/>
            <a:ext cx="381000" cy="533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72" name="Line 28"/>
          <p:cNvSpPr>
            <a:spLocks noChangeShapeType="1"/>
          </p:cNvSpPr>
          <p:nvPr/>
        </p:nvSpPr>
        <p:spPr bwMode="auto">
          <a:xfrm>
            <a:off x="5562600" y="2133600"/>
            <a:ext cx="1600200" cy="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73" name="Line 29"/>
          <p:cNvSpPr>
            <a:spLocks noChangeShapeType="1"/>
          </p:cNvSpPr>
          <p:nvPr/>
        </p:nvSpPr>
        <p:spPr bwMode="auto">
          <a:xfrm flipV="1">
            <a:off x="4343400" y="1447800"/>
            <a:ext cx="1447800" cy="38100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74" name="Oval 30"/>
          <p:cNvSpPr>
            <a:spLocks noChangeArrowheads="1"/>
          </p:cNvSpPr>
          <p:nvPr/>
        </p:nvSpPr>
        <p:spPr bwMode="auto">
          <a:xfrm>
            <a:off x="2743200" y="11430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12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75" name="Oval 31"/>
          <p:cNvSpPr>
            <a:spLocks noChangeArrowheads="1"/>
          </p:cNvSpPr>
          <p:nvPr/>
        </p:nvSpPr>
        <p:spPr bwMode="auto">
          <a:xfrm>
            <a:off x="5943600" y="1219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81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76" name="Line 32"/>
          <p:cNvSpPr>
            <a:spLocks noChangeShapeType="1"/>
          </p:cNvSpPr>
          <p:nvPr/>
        </p:nvSpPr>
        <p:spPr bwMode="auto">
          <a:xfrm>
            <a:off x="3581400" y="2895600"/>
            <a:ext cx="1295400" cy="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77" name="Line 33"/>
          <p:cNvSpPr>
            <a:spLocks noChangeShapeType="1"/>
          </p:cNvSpPr>
          <p:nvPr/>
        </p:nvSpPr>
        <p:spPr bwMode="auto">
          <a:xfrm flipV="1">
            <a:off x="2743200" y="1676400"/>
            <a:ext cx="152400" cy="91440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78" name="Oval 34"/>
          <p:cNvSpPr>
            <a:spLocks noChangeArrowheads="1"/>
          </p:cNvSpPr>
          <p:nvPr/>
        </p:nvSpPr>
        <p:spPr bwMode="auto">
          <a:xfrm>
            <a:off x="3886200" y="1981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73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79" name="Line 35"/>
          <p:cNvSpPr>
            <a:spLocks noChangeShapeType="1"/>
          </p:cNvSpPr>
          <p:nvPr/>
        </p:nvSpPr>
        <p:spPr bwMode="auto">
          <a:xfrm>
            <a:off x="2590800" y="3733800"/>
            <a:ext cx="457200" cy="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210980" name="Rectangle 36"/>
          <p:cNvSpPr>
            <a:spLocks noChangeArrowheads="1"/>
          </p:cNvSpPr>
          <p:nvPr/>
        </p:nvSpPr>
        <p:spPr bwMode="auto">
          <a:xfrm>
            <a:off x="3581400" y="2819400"/>
            <a:ext cx="1295400" cy="152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10981" name="Line 37"/>
          <p:cNvSpPr>
            <a:spLocks noChangeShapeType="1"/>
          </p:cNvSpPr>
          <p:nvPr/>
        </p:nvSpPr>
        <p:spPr bwMode="auto">
          <a:xfrm flipH="1" flipV="1">
            <a:off x="3276600" y="1676400"/>
            <a:ext cx="381000" cy="160020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210982" name="Rectangle 38"/>
          <p:cNvSpPr>
            <a:spLocks noChangeArrowheads="1"/>
          </p:cNvSpPr>
          <p:nvPr/>
        </p:nvSpPr>
        <p:spPr bwMode="auto">
          <a:xfrm>
            <a:off x="2590800" y="1600200"/>
            <a:ext cx="381000" cy="9906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10983" name="Oval 39"/>
          <p:cNvSpPr>
            <a:spLocks noChangeArrowheads="1"/>
          </p:cNvSpPr>
          <p:nvPr/>
        </p:nvSpPr>
        <p:spPr bwMode="auto">
          <a:xfrm>
            <a:off x="2514600" y="2743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64</a:t>
            </a:r>
            <a:endParaRPr lang="en-US" altLang="zh-CN" sz="240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84" name="Oval 40"/>
          <p:cNvSpPr>
            <a:spLocks noChangeArrowheads="1"/>
          </p:cNvSpPr>
          <p:nvPr/>
        </p:nvSpPr>
        <p:spPr bwMode="auto">
          <a:xfrm>
            <a:off x="3124200" y="3505200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12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210985" name="Rectangle 41"/>
          <p:cNvSpPr>
            <a:spLocks noChangeArrowheads="1"/>
          </p:cNvSpPr>
          <p:nvPr/>
        </p:nvSpPr>
        <p:spPr bwMode="auto">
          <a:xfrm>
            <a:off x="2590800" y="1066800"/>
            <a:ext cx="914400" cy="533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10986" name="Oval 42"/>
          <p:cNvSpPr>
            <a:spLocks noChangeArrowheads="1"/>
          </p:cNvSpPr>
          <p:nvPr/>
        </p:nvSpPr>
        <p:spPr bwMode="auto">
          <a:xfrm>
            <a:off x="4511675" y="3500438"/>
            <a:ext cx="685800" cy="381000"/>
          </a:xfrm>
          <a:prstGeom prst="ellipse">
            <a:avLst/>
          </a:prstGeom>
          <a:solidFill>
            <a:srgbClr val="FF3300"/>
          </a:solidFill>
          <a:ln w="127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666699"/>
                </a:solidFill>
                <a:latin typeface="Times New Roman" panose="02020603050405020304" pitchFamily="18" charset="0"/>
              </a:rPr>
              <a:t>98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87" name="Text Box 43"/>
          <p:cNvSpPr txBox="1">
            <a:spLocks noChangeArrowheads="1"/>
          </p:cNvSpPr>
          <p:nvPr/>
        </p:nvSpPr>
        <p:spPr bwMode="auto">
          <a:xfrm>
            <a:off x="5927725" y="16764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>
                <a:solidFill>
                  <a:srgbClr val="99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比较</a:t>
            </a:r>
          </a:p>
        </p:txBody>
      </p:sp>
      <p:sp>
        <p:nvSpPr>
          <p:cNvPr id="210988" name="Rectangle 44"/>
          <p:cNvSpPr>
            <a:spLocks noChangeArrowheads="1"/>
          </p:cNvSpPr>
          <p:nvPr/>
        </p:nvSpPr>
        <p:spPr bwMode="auto">
          <a:xfrm rot="-932321">
            <a:off x="4495800" y="1141413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400" b="1">
                <a:solidFill>
                  <a:srgbClr val="99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比较</a:t>
            </a:r>
            <a:endParaRPr lang="zh-CN" altLang="en-US" sz="2400">
              <a:solidFill>
                <a:srgbClr val="99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 useBgFill="1">
        <p:nvSpPr>
          <p:cNvPr id="210989" name="Rectangle 45"/>
          <p:cNvSpPr>
            <a:spLocks noChangeArrowheads="1"/>
          </p:cNvSpPr>
          <p:nvPr/>
        </p:nvSpPr>
        <p:spPr bwMode="auto">
          <a:xfrm>
            <a:off x="5486400" y="1752600"/>
            <a:ext cx="1752600" cy="533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 useBgFill="1">
        <p:nvSpPr>
          <p:cNvPr id="210990" name="Freeform 46"/>
          <p:cNvSpPr>
            <a:spLocks noChangeArrowheads="1"/>
          </p:cNvSpPr>
          <p:nvPr/>
        </p:nvSpPr>
        <p:spPr bwMode="auto">
          <a:xfrm>
            <a:off x="4302126" y="1200150"/>
            <a:ext cx="1611313" cy="666750"/>
          </a:xfrm>
          <a:custGeom>
            <a:avLst/>
            <a:gdLst>
              <a:gd name="T0" fmla="*/ 1546225 w 1015"/>
              <a:gd name="T1" fmla="*/ 209550 h 420"/>
              <a:gd name="T2" fmla="*/ 1412875 w 1015"/>
              <a:gd name="T3" fmla="*/ 323850 h 420"/>
              <a:gd name="T4" fmla="*/ 955675 w 1015"/>
              <a:gd name="T5" fmla="*/ 438150 h 420"/>
              <a:gd name="T6" fmla="*/ 403225 w 1015"/>
              <a:gd name="T7" fmla="*/ 552450 h 420"/>
              <a:gd name="T8" fmla="*/ 231775 w 1015"/>
              <a:gd name="T9" fmla="*/ 609600 h 420"/>
              <a:gd name="T10" fmla="*/ 117475 w 1015"/>
              <a:gd name="T11" fmla="*/ 666750 h 420"/>
              <a:gd name="T12" fmla="*/ 22225 w 1015"/>
              <a:gd name="T13" fmla="*/ 647700 h 420"/>
              <a:gd name="T14" fmla="*/ 3175 w 1015"/>
              <a:gd name="T15" fmla="*/ 590550 h 420"/>
              <a:gd name="T16" fmla="*/ 136525 w 1015"/>
              <a:gd name="T17" fmla="*/ 209550 h 420"/>
              <a:gd name="T18" fmla="*/ 250825 w 1015"/>
              <a:gd name="T19" fmla="*/ 95250 h 420"/>
              <a:gd name="T20" fmla="*/ 574675 w 1015"/>
              <a:gd name="T21" fmla="*/ 57150 h 420"/>
              <a:gd name="T22" fmla="*/ 1050925 w 1015"/>
              <a:gd name="T23" fmla="*/ 0 h 420"/>
              <a:gd name="T24" fmla="*/ 1317625 w 1015"/>
              <a:gd name="T25" fmla="*/ 38100 h 420"/>
              <a:gd name="T26" fmla="*/ 1431925 w 1015"/>
              <a:gd name="T27" fmla="*/ 76200 h 420"/>
              <a:gd name="T28" fmla="*/ 1489075 w 1015"/>
              <a:gd name="T29" fmla="*/ 95250 h 420"/>
              <a:gd name="T30" fmla="*/ 1546225 w 1015"/>
              <a:gd name="T31" fmla="*/ 209550 h 42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15" h="420">
                <a:moveTo>
                  <a:pt x="974" y="132"/>
                </a:moveTo>
                <a:cubicBezTo>
                  <a:pt x="956" y="186"/>
                  <a:pt x="935" y="179"/>
                  <a:pt x="890" y="204"/>
                </a:cubicBezTo>
                <a:cubicBezTo>
                  <a:pt x="744" y="285"/>
                  <a:pt x="836" y="260"/>
                  <a:pt x="602" y="276"/>
                </a:cubicBezTo>
                <a:cubicBezTo>
                  <a:pt x="465" y="322"/>
                  <a:pt x="409" y="336"/>
                  <a:pt x="254" y="348"/>
                </a:cubicBezTo>
                <a:cubicBezTo>
                  <a:pt x="218" y="360"/>
                  <a:pt x="178" y="363"/>
                  <a:pt x="146" y="384"/>
                </a:cubicBezTo>
                <a:cubicBezTo>
                  <a:pt x="99" y="415"/>
                  <a:pt x="124" y="403"/>
                  <a:pt x="74" y="420"/>
                </a:cubicBezTo>
                <a:cubicBezTo>
                  <a:pt x="54" y="416"/>
                  <a:pt x="31" y="419"/>
                  <a:pt x="14" y="408"/>
                </a:cubicBezTo>
                <a:cubicBezTo>
                  <a:pt x="3" y="401"/>
                  <a:pt x="2" y="385"/>
                  <a:pt x="2" y="372"/>
                </a:cubicBezTo>
                <a:cubicBezTo>
                  <a:pt x="2" y="234"/>
                  <a:pt x="0" y="209"/>
                  <a:pt x="86" y="132"/>
                </a:cubicBezTo>
                <a:cubicBezTo>
                  <a:pt x="111" y="109"/>
                  <a:pt x="126" y="71"/>
                  <a:pt x="158" y="60"/>
                </a:cubicBezTo>
                <a:cubicBezTo>
                  <a:pt x="251" y="29"/>
                  <a:pt x="163" y="55"/>
                  <a:pt x="362" y="36"/>
                </a:cubicBezTo>
                <a:cubicBezTo>
                  <a:pt x="462" y="26"/>
                  <a:pt x="563" y="14"/>
                  <a:pt x="662" y="0"/>
                </a:cubicBezTo>
                <a:cubicBezTo>
                  <a:pt x="714" y="6"/>
                  <a:pt x="777" y="10"/>
                  <a:pt x="830" y="24"/>
                </a:cubicBezTo>
                <a:cubicBezTo>
                  <a:pt x="854" y="31"/>
                  <a:pt x="878" y="40"/>
                  <a:pt x="902" y="48"/>
                </a:cubicBezTo>
                <a:cubicBezTo>
                  <a:pt x="914" y="52"/>
                  <a:pt x="938" y="60"/>
                  <a:pt x="938" y="60"/>
                </a:cubicBezTo>
                <a:cubicBezTo>
                  <a:pt x="988" y="135"/>
                  <a:pt x="1015" y="132"/>
                  <a:pt x="974" y="132"/>
                </a:cubicBez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51865" y="653018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稳定性？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改为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73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948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1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300"/>
                                        <p:tgtEl>
                                          <p:spTgt spid="21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300"/>
                                        <p:tgtEl>
                                          <p:spTgt spid="21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1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1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1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1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1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1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1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1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21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1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1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2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21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1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70" grpId="0" animBg="1"/>
      <p:bldP spid="210946" grpId="0" animBg="1"/>
      <p:bldP spid="210947" grpId="0" animBg="1"/>
      <p:bldP spid="210948" grpId="0" animBg="1"/>
      <p:bldP spid="210949" grpId="0" animBg="1"/>
      <p:bldP spid="210950" grpId="0" animBg="1"/>
      <p:bldP spid="210951" grpId="0" animBg="1"/>
      <p:bldP spid="210952" grpId="0" animBg="1"/>
      <p:bldP spid="210953" grpId="0" animBg="1"/>
      <p:bldP spid="210954" grpId="0" animBg="1"/>
      <p:bldP spid="210955" grpId="0" animBg="1"/>
      <p:bldP spid="210956" grpId="0" animBg="1"/>
      <p:bldP spid="210957" grpId="0" animBg="1"/>
      <p:bldP spid="210958" grpId="0" animBg="1"/>
      <p:bldP spid="210959" grpId="0" animBg="1"/>
      <p:bldP spid="210960" grpId="0" animBg="1"/>
      <p:bldP spid="210961" grpId="0" animBg="1"/>
      <p:bldP spid="210962" grpId="0" animBg="1"/>
      <p:bldP spid="210963" grpId="0" animBg="1"/>
      <p:bldP spid="210964" grpId="0" animBg="1"/>
      <p:bldP spid="210965" grpId="0"/>
      <p:bldP spid="210966" grpId="0"/>
      <p:bldP spid="210967" grpId="0" animBg="1"/>
      <p:bldP spid="210968" grpId="0"/>
      <p:bldP spid="210969" grpId="0"/>
      <p:bldP spid="210971" grpId="0" animBg="1"/>
      <p:bldP spid="210972" grpId="0" animBg="1"/>
      <p:bldP spid="210973" grpId="0" animBg="1"/>
      <p:bldP spid="210974" grpId="0" animBg="1"/>
      <p:bldP spid="210975" grpId="0" animBg="1"/>
      <p:bldP spid="210976" grpId="0" animBg="1"/>
      <p:bldP spid="210977" grpId="0" animBg="1"/>
      <p:bldP spid="210978" grpId="0" animBg="1"/>
      <p:bldP spid="210979" grpId="0" animBg="1"/>
      <p:bldP spid="210980" grpId="0" animBg="1"/>
      <p:bldP spid="210981" grpId="0" animBg="1"/>
      <p:bldP spid="210982" grpId="0" animBg="1"/>
      <p:bldP spid="210983" grpId="0" animBg="1"/>
      <p:bldP spid="210984" grpId="0" animBg="1"/>
      <p:bldP spid="210985" grpId="0" animBg="1"/>
      <p:bldP spid="210986" grpId="0" animBg="1"/>
      <p:bldP spid="210987" grpId="0"/>
      <p:bldP spid="210988" grpId="0"/>
      <p:bldP spid="210989" grpId="0" animBg="1"/>
      <p:bldP spid="210990" grpId="0" animBg="1"/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62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480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堆调整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7793" y="865249"/>
            <a:ext cx="10912687" cy="1025922"/>
            <a:chOff x="547793" y="865249"/>
            <a:chExt cx="10912687" cy="1025922"/>
          </a:xfrm>
        </p:grpSpPr>
        <p:sp>
          <p:nvSpPr>
            <p:cNvPr id="55" name="TextBox 54"/>
            <p:cNvSpPr txBox="1"/>
            <p:nvPr/>
          </p:nvSpPr>
          <p:spPr>
            <a:xfrm>
              <a:off x="1084173" y="865249"/>
              <a:ext cx="1037630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堆调整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：在一棵完全二叉树中，根结点的左右子树均是堆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调整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根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使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整个完全二叉树成为一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个堆的过程。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6" name="Group 67"/>
            <p:cNvGrpSpPr/>
            <p:nvPr/>
          </p:nvGrpSpPr>
          <p:grpSpPr>
            <a:xfrm>
              <a:off x="547793" y="909856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7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863134" y="3108059"/>
            <a:ext cx="10719266" cy="296491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:: Sift (</a:t>
            </a:r>
            <a:r>
              <a:rPr kumimoji="1"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 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last)      //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根结点的编号为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最后一个结点的编号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last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33554" y="2036981"/>
            <a:ext cx="4648046" cy="512961"/>
            <a:chOff x="533554" y="2143661"/>
            <a:chExt cx="4648046" cy="512961"/>
          </a:xfrm>
        </p:grpSpPr>
        <p:grpSp>
          <p:nvGrpSpPr>
            <p:cNvPr id="34" name="Group 31"/>
            <p:cNvGrpSpPr/>
            <p:nvPr/>
          </p:nvGrpSpPr>
          <p:grpSpPr>
            <a:xfrm>
              <a:off x="533554" y="218797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099413" y="2143661"/>
              <a:ext cx="408218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如何设计函数接口？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59913" y="2628483"/>
            <a:ext cx="8810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初始建堆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重建堆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均调用此函数，因此，设置形参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last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6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7985914" y="4957340"/>
            <a:ext cx="2948840" cy="512961"/>
            <a:chOff x="533554" y="2143661"/>
            <a:chExt cx="2948840" cy="512961"/>
          </a:xfrm>
        </p:grpSpPr>
        <p:grpSp>
          <p:nvGrpSpPr>
            <p:cNvPr id="54" name="Group 31"/>
            <p:cNvGrpSpPr/>
            <p:nvPr/>
          </p:nvGrpSpPr>
          <p:grpSpPr>
            <a:xfrm>
              <a:off x="533554" y="218797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099414" y="2143661"/>
              <a:ext cx="2382980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循环条件是？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879922" y="3793859"/>
            <a:ext cx="10455487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k, j = 2*i+1;</a:t>
            </a:r>
            <a:endParaRPr kumimoji="1" lang="zh-CN" altLang="en-US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H="1">
            <a:off x="1617163" y="1240533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2223594" y="89540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1287606" y="164804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37"/>
          <p:cNvSpPr>
            <a:spLocks noChangeArrowheads="1"/>
          </p:cNvSpPr>
          <p:nvPr/>
        </p:nvSpPr>
        <p:spPr bwMode="auto">
          <a:xfrm>
            <a:off x="3194826" y="164804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37"/>
          <p:cNvSpPr>
            <a:spLocks noChangeArrowheads="1"/>
          </p:cNvSpPr>
          <p:nvPr/>
        </p:nvSpPr>
        <p:spPr bwMode="auto">
          <a:xfrm>
            <a:off x="731145" y="238428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37"/>
          <p:cNvSpPr>
            <a:spLocks noChangeArrowheads="1"/>
          </p:cNvSpPr>
          <p:nvPr/>
        </p:nvSpPr>
        <p:spPr bwMode="auto">
          <a:xfrm>
            <a:off x="1795405" y="238428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 44"/>
          <p:cNvSpPr/>
          <p:nvPr/>
        </p:nvSpPr>
        <p:spPr bwMode="auto">
          <a:xfrm flipH="1">
            <a:off x="1617164" y="2053237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5" name="Freeform 44"/>
          <p:cNvSpPr/>
          <p:nvPr/>
        </p:nvSpPr>
        <p:spPr bwMode="auto">
          <a:xfrm>
            <a:off x="1076093" y="2046347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6" name="Line 42"/>
          <p:cNvSpPr>
            <a:spLocks noChangeShapeType="1"/>
          </p:cNvSpPr>
          <p:nvPr/>
        </p:nvSpPr>
        <p:spPr bwMode="auto">
          <a:xfrm>
            <a:off x="2619410" y="1251341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7" name="Oval 37"/>
          <p:cNvSpPr>
            <a:spLocks noChangeArrowheads="1"/>
          </p:cNvSpPr>
          <p:nvPr/>
        </p:nvSpPr>
        <p:spPr bwMode="auto">
          <a:xfrm>
            <a:off x="2644965" y="238428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Freeform 44"/>
          <p:cNvSpPr/>
          <p:nvPr/>
        </p:nvSpPr>
        <p:spPr bwMode="auto">
          <a:xfrm>
            <a:off x="2989913" y="2053237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9" name="Line 42"/>
          <p:cNvSpPr>
            <a:spLocks noChangeShapeType="1"/>
          </p:cNvSpPr>
          <p:nvPr/>
        </p:nvSpPr>
        <p:spPr bwMode="auto">
          <a:xfrm flipH="1">
            <a:off x="5537654" y="1256251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0" name="Oval 37"/>
          <p:cNvSpPr>
            <a:spLocks noChangeArrowheads="1"/>
          </p:cNvSpPr>
          <p:nvPr/>
        </p:nvSpPr>
        <p:spPr bwMode="auto">
          <a:xfrm>
            <a:off x="6144085" y="91112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val 37"/>
          <p:cNvSpPr>
            <a:spLocks noChangeArrowheads="1"/>
          </p:cNvSpPr>
          <p:nvPr/>
        </p:nvSpPr>
        <p:spPr bwMode="auto">
          <a:xfrm>
            <a:off x="5208097" y="1663761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val 37"/>
          <p:cNvSpPr>
            <a:spLocks noChangeArrowheads="1"/>
          </p:cNvSpPr>
          <p:nvPr/>
        </p:nvSpPr>
        <p:spPr bwMode="auto">
          <a:xfrm>
            <a:off x="7115317" y="1663761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 37"/>
          <p:cNvSpPr>
            <a:spLocks noChangeArrowheads="1"/>
          </p:cNvSpPr>
          <p:nvPr/>
        </p:nvSpPr>
        <p:spPr bwMode="auto">
          <a:xfrm>
            <a:off x="4651636" y="240000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val 37"/>
          <p:cNvSpPr>
            <a:spLocks noChangeArrowheads="1"/>
          </p:cNvSpPr>
          <p:nvPr/>
        </p:nvSpPr>
        <p:spPr bwMode="auto">
          <a:xfrm>
            <a:off x="5715896" y="240000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Freeform 44"/>
          <p:cNvSpPr/>
          <p:nvPr/>
        </p:nvSpPr>
        <p:spPr bwMode="auto">
          <a:xfrm flipH="1">
            <a:off x="5537655" y="2068955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6" name="Freeform 44"/>
          <p:cNvSpPr/>
          <p:nvPr/>
        </p:nvSpPr>
        <p:spPr bwMode="auto">
          <a:xfrm>
            <a:off x="4996584" y="2062065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7" name="Line 42"/>
          <p:cNvSpPr>
            <a:spLocks noChangeShapeType="1"/>
          </p:cNvSpPr>
          <p:nvPr/>
        </p:nvSpPr>
        <p:spPr bwMode="auto">
          <a:xfrm>
            <a:off x="6539901" y="1267059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8" name="Oval 37"/>
          <p:cNvSpPr>
            <a:spLocks noChangeArrowheads="1"/>
          </p:cNvSpPr>
          <p:nvPr/>
        </p:nvSpPr>
        <p:spPr bwMode="auto">
          <a:xfrm>
            <a:off x="6565456" y="240000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eform 44"/>
          <p:cNvSpPr/>
          <p:nvPr/>
        </p:nvSpPr>
        <p:spPr bwMode="auto">
          <a:xfrm>
            <a:off x="6910404" y="2068955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0" name="Line 42"/>
          <p:cNvSpPr>
            <a:spLocks noChangeShapeType="1"/>
          </p:cNvSpPr>
          <p:nvPr/>
        </p:nvSpPr>
        <p:spPr bwMode="auto">
          <a:xfrm flipH="1">
            <a:off x="9239174" y="1248472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1" name="Oval 37"/>
          <p:cNvSpPr>
            <a:spLocks noChangeArrowheads="1"/>
          </p:cNvSpPr>
          <p:nvPr/>
        </p:nvSpPr>
        <p:spPr bwMode="auto">
          <a:xfrm>
            <a:off x="9845605" y="90334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37"/>
          <p:cNvSpPr>
            <a:spLocks noChangeArrowheads="1"/>
          </p:cNvSpPr>
          <p:nvPr/>
        </p:nvSpPr>
        <p:spPr bwMode="auto">
          <a:xfrm>
            <a:off x="8909617" y="165598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37"/>
          <p:cNvSpPr>
            <a:spLocks noChangeArrowheads="1"/>
          </p:cNvSpPr>
          <p:nvPr/>
        </p:nvSpPr>
        <p:spPr bwMode="auto">
          <a:xfrm>
            <a:off x="10816837" y="165598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37"/>
          <p:cNvSpPr>
            <a:spLocks noChangeArrowheads="1"/>
          </p:cNvSpPr>
          <p:nvPr/>
        </p:nvSpPr>
        <p:spPr bwMode="auto">
          <a:xfrm>
            <a:off x="8353156" y="239222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37"/>
          <p:cNvSpPr>
            <a:spLocks noChangeArrowheads="1"/>
          </p:cNvSpPr>
          <p:nvPr/>
        </p:nvSpPr>
        <p:spPr bwMode="auto">
          <a:xfrm>
            <a:off x="9417416" y="239222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Freeform 44"/>
          <p:cNvSpPr/>
          <p:nvPr/>
        </p:nvSpPr>
        <p:spPr bwMode="auto">
          <a:xfrm flipH="1">
            <a:off x="9239175" y="2061176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7" name="Freeform 44"/>
          <p:cNvSpPr/>
          <p:nvPr/>
        </p:nvSpPr>
        <p:spPr bwMode="auto">
          <a:xfrm>
            <a:off x="8698104" y="2054286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8" name="Line 42"/>
          <p:cNvSpPr>
            <a:spLocks noChangeShapeType="1"/>
          </p:cNvSpPr>
          <p:nvPr/>
        </p:nvSpPr>
        <p:spPr bwMode="auto">
          <a:xfrm>
            <a:off x="10241421" y="1259280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9" name="Oval 37"/>
          <p:cNvSpPr>
            <a:spLocks noChangeArrowheads="1"/>
          </p:cNvSpPr>
          <p:nvPr/>
        </p:nvSpPr>
        <p:spPr bwMode="auto">
          <a:xfrm>
            <a:off x="10266976" y="239222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Freeform 44"/>
          <p:cNvSpPr/>
          <p:nvPr/>
        </p:nvSpPr>
        <p:spPr bwMode="auto">
          <a:xfrm>
            <a:off x="10611924" y="2061176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91" name="右箭头 90"/>
          <p:cNvSpPr/>
          <p:nvPr/>
        </p:nvSpPr>
        <p:spPr>
          <a:xfrm>
            <a:off x="4121132" y="1684566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右箭头 91"/>
          <p:cNvSpPr/>
          <p:nvPr/>
        </p:nvSpPr>
        <p:spPr>
          <a:xfrm>
            <a:off x="7967000" y="1663761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879922" y="4168689"/>
            <a:ext cx="10455487" cy="1528624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(j &lt;= last)</a:t>
            </a:r>
          </a:p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kumimoji="1"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996165" y="656204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179065" y="1265477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995290" y="1440221"/>
            <a:ext cx="3678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437270" y="2156174"/>
            <a:ext cx="3678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157115" y="2123384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40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7985914" y="3843078"/>
            <a:ext cx="3256508" cy="476309"/>
            <a:chOff x="533554" y="2143661"/>
            <a:chExt cx="3256508" cy="476309"/>
          </a:xfrm>
        </p:grpSpPr>
        <p:grpSp>
          <p:nvGrpSpPr>
            <p:cNvPr id="102" name="Group 31"/>
            <p:cNvGrpSpPr/>
            <p:nvPr/>
          </p:nvGrpSpPr>
          <p:grpSpPr>
            <a:xfrm>
              <a:off x="533554" y="218797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1099414" y="2143661"/>
              <a:ext cx="2690648" cy="469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的关系是？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>
            <a:off x="8510299" y="4407811"/>
            <a:ext cx="2279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的左孩子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94360" y="3108059"/>
            <a:ext cx="10988040" cy="296491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:: Sift (</a:t>
            </a:r>
            <a:r>
              <a:rPr kumimoji="1"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 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last)      //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根结点的编号为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最后一个结点的编号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last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31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159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0" fill="hold">
                      <p:stCondLst>
                        <p:cond delay="0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169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0" fill="hold">
                      <p:stCondLst>
                        <p:cond delay="0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74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5" fill="hold">
                      <p:stCondLst>
                        <p:cond delay="0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79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" fill="hold">
                      <p:stCondLst>
                        <p:cond delay="0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89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99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0" fill="hold">
                      <p:stCondLst>
                        <p:cond delay="0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204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5" fill="hold">
                      <p:stCondLst>
                        <p:cond delay="0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209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0" fill="hold">
                      <p:stCondLst>
                        <p:cond delay="0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40" grpId="0" animBg="1"/>
      <p:bldP spid="41" grpId="0" animBg="1"/>
      <p:bldP spid="55" grpId="0" animBg="1"/>
      <p:bldP spid="62" grpId="0" animBg="1"/>
      <p:bldP spid="63" grpId="0" animBg="1"/>
      <p:bldP spid="67" grpId="0" animBg="1"/>
      <p:bldP spid="69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6" grpId="0" animBg="1"/>
      <p:bldP spid="77" grpId="0" animBg="1"/>
      <p:bldP spid="78" grpId="0" animBg="1"/>
      <p:bldP spid="78" grpId="1" animBg="1"/>
      <p:bldP spid="79" grpId="0" animBg="1"/>
      <p:bldP spid="80" grpId="0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7" grpId="0" animBg="1"/>
      <p:bldP spid="88" grpId="0" animBg="1"/>
      <p:bldP spid="89" grpId="0" animBg="1"/>
      <p:bldP spid="89" grpId="1" animBg="1"/>
      <p:bldP spid="90" grpId="0" animBg="1"/>
      <p:bldP spid="91" grpId="0" animBg="1"/>
      <p:bldP spid="92" grpId="0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10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7487299" y="4020080"/>
            <a:ext cx="3630280" cy="512961"/>
            <a:chOff x="533554" y="2143661"/>
            <a:chExt cx="3630280" cy="512961"/>
          </a:xfrm>
        </p:grpSpPr>
        <p:grpSp>
          <p:nvGrpSpPr>
            <p:cNvPr id="54" name="Group 31"/>
            <p:cNvGrpSpPr/>
            <p:nvPr/>
          </p:nvGrpSpPr>
          <p:grpSpPr>
            <a:xfrm>
              <a:off x="533554" y="218797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099413" y="2143661"/>
              <a:ext cx="3064421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什么时候不用交换？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3" name="矩形 92"/>
          <p:cNvSpPr/>
          <p:nvPr/>
        </p:nvSpPr>
        <p:spPr>
          <a:xfrm>
            <a:off x="482134" y="3058514"/>
            <a:ext cx="11100266" cy="296491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(j &lt;= last)</a:t>
            </a:r>
          </a:p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 smtClean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 smtClean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 smtClean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 smtClean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33995" y="3804340"/>
            <a:ext cx="10455487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(j &lt; last &amp;&amp; data[j] &lt; data[j+1]) j++;</a:t>
            </a:r>
            <a:endParaRPr kumimoji="1" lang="zh-CN" altLang="en-US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88814" y="4223828"/>
            <a:ext cx="10455487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if (data[</a:t>
            </a:r>
            <a:r>
              <a:rPr kumimoji="1"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&gt; data[j]) break;</a:t>
            </a:r>
            <a:endParaRPr kumimoji="1" lang="zh-CN" altLang="en-US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40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flipH="1">
            <a:off x="1617163" y="1240533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0" name="Oval 37"/>
          <p:cNvSpPr>
            <a:spLocks noChangeArrowheads="1"/>
          </p:cNvSpPr>
          <p:nvPr/>
        </p:nvSpPr>
        <p:spPr bwMode="auto">
          <a:xfrm>
            <a:off x="2223594" y="89540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7"/>
          <p:cNvSpPr>
            <a:spLocks noChangeArrowheads="1"/>
          </p:cNvSpPr>
          <p:nvPr/>
        </p:nvSpPr>
        <p:spPr bwMode="auto">
          <a:xfrm>
            <a:off x="1287606" y="164804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7"/>
          <p:cNvSpPr>
            <a:spLocks noChangeArrowheads="1"/>
          </p:cNvSpPr>
          <p:nvPr/>
        </p:nvSpPr>
        <p:spPr bwMode="auto">
          <a:xfrm>
            <a:off x="3194826" y="164804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7"/>
          <p:cNvSpPr>
            <a:spLocks noChangeArrowheads="1"/>
          </p:cNvSpPr>
          <p:nvPr/>
        </p:nvSpPr>
        <p:spPr bwMode="auto">
          <a:xfrm>
            <a:off x="731145" y="238428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1795405" y="238428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44"/>
          <p:cNvSpPr/>
          <p:nvPr/>
        </p:nvSpPr>
        <p:spPr bwMode="auto">
          <a:xfrm flipH="1">
            <a:off x="1617164" y="2053237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6" name="Freeform 44"/>
          <p:cNvSpPr/>
          <p:nvPr/>
        </p:nvSpPr>
        <p:spPr bwMode="auto">
          <a:xfrm>
            <a:off x="1076093" y="2046347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>
            <a:off x="2619410" y="1251341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2644965" y="238428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4"/>
          <p:cNvSpPr/>
          <p:nvPr/>
        </p:nvSpPr>
        <p:spPr bwMode="auto">
          <a:xfrm>
            <a:off x="2989913" y="2053237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H="1">
            <a:off x="5537654" y="1256251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44" name="Oval 37"/>
          <p:cNvSpPr>
            <a:spLocks noChangeArrowheads="1"/>
          </p:cNvSpPr>
          <p:nvPr/>
        </p:nvSpPr>
        <p:spPr bwMode="auto">
          <a:xfrm>
            <a:off x="6144085" y="91112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37"/>
          <p:cNvSpPr>
            <a:spLocks noChangeArrowheads="1"/>
          </p:cNvSpPr>
          <p:nvPr/>
        </p:nvSpPr>
        <p:spPr bwMode="auto">
          <a:xfrm>
            <a:off x="5208097" y="1663761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37"/>
          <p:cNvSpPr>
            <a:spLocks noChangeArrowheads="1"/>
          </p:cNvSpPr>
          <p:nvPr/>
        </p:nvSpPr>
        <p:spPr bwMode="auto">
          <a:xfrm>
            <a:off x="7115317" y="1663761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37"/>
          <p:cNvSpPr>
            <a:spLocks noChangeArrowheads="1"/>
          </p:cNvSpPr>
          <p:nvPr/>
        </p:nvSpPr>
        <p:spPr bwMode="auto">
          <a:xfrm>
            <a:off x="4651636" y="240000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37"/>
          <p:cNvSpPr>
            <a:spLocks noChangeArrowheads="1"/>
          </p:cNvSpPr>
          <p:nvPr/>
        </p:nvSpPr>
        <p:spPr bwMode="auto">
          <a:xfrm>
            <a:off x="5715896" y="240000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4"/>
          <p:cNvSpPr/>
          <p:nvPr/>
        </p:nvSpPr>
        <p:spPr bwMode="auto">
          <a:xfrm flipH="1">
            <a:off x="5537655" y="2068955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50" name="Freeform 44"/>
          <p:cNvSpPr/>
          <p:nvPr/>
        </p:nvSpPr>
        <p:spPr bwMode="auto">
          <a:xfrm>
            <a:off x="4996584" y="2062065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51" name="Line 42"/>
          <p:cNvSpPr>
            <a:spLocks noChangeShapeType="1"/>
          </p:cNvSpPr>
          <p:nvPr/>
        </p:nvSpPr>
        <p:spPr bwMode="auto">
          <a:xfrm>
            <a:off x="6539901" y="1267059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52" name="Oval 37"/>
          <p:cNvSpPr>
            <a:spLocks noChangeArrowheads="1"/>
          </p:cNvSpPr>
          <p:nvPr/>
        </p:nvSpPr>
        <p:spPr bwMode="auto">
          <a:xfrm>
            <a:off x="6565456" y="240000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Freeform 44"/>
          <p:cNvSpPr/>
          <p:nvPr/>
        </p:nvSpPr>
        <p:spPr bwMode="auto">
          <a:xfrm>
            <a:off x="6910404" y="2068955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69" name="Line 42"/>
          <p:cNvSpPr>
            <a:spLocks noChangeShapeType="1"/>
          </p:cNvSpPr>
          <p:nvPr/>
        </p:nvSpPr>
        <p:spPr bwMode="auto">
          <a:xfrm flipH="1">
            <a:off x="9239174" y="1248472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70" name="Oval 37"/>
          <p:cNvSpPr>
            <a:spLocks noChangeArrowheads="1"/>
          </p:cNvSpPr>
          <p:nvPr/>
        </p:nvSpPr>
        <p:spPr bwMode="auto">
          <a:xfrm>
            <a:off x="9845605" y="90334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val 37"/>
          <p:cNvSpPr>
            <a:spLocks noChangeArrowheads="1"/>
          </p:cNvSpPr>
          <p:nvPr/>
        </p:nvSpPr>
        <p:spPr bwMode="auto">
          <a:xfrm>
            <a:off x="8909617" y="165598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val 37"/>
          <p:cNvSpPr>
            <a:spLocks noChangeArrowheads="1"/>
          </p:cNvSpPr>
          <p:nvPr/>
        </p:nvSpPr>
        <p:spPr bwMode="auto">
          <a:xfrm>
            <a:off x="10816837" y="165598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 37"/>
          <p:cNvSpPr>
            <a:spLocks noChangeArrowheads="1"/>
          </p:cNvSpPr>
          <p:nvPr/>
        </p:nvSpPr>
        <p:spPr bwMode="auto">
          <a:xfrm>
            <a:off x="8353156" y="239222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val 37"/>
          <p:cNvSpPr>
            <a:spLocks noChangeArrowheads="1"/>
          </p:cNvSpPr>
          <p:nvPr/>
        </p:nvSpPr>
        <p:spPr bwMode="auto">
          <a:xfrm>
            <a:off x="9417416" y="239222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Freeform 44"/>
          <p:cNvSpPr/>
          <p:nvPr/>
        </p:nvSpPr>
        <p:spPr bwMode="auto">
          <a:xfrm flipH="1">
            <a:off x="9239175" y="2061176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76" name="Freeform 44"/>
          <p:cNvSpPr/>
          <p:nvPr/>
        </p:nvSpPr>
        <p:spPr bwMode="auto">
          <a:xfrm>
            <a:off x="8698104" y="2054286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77" name="Line 42"/>
          <p:cNvSpPr>
            <a:spLocks noChangeShapeType="1"/>
          </p:cNvSpPr>
          <p:nvPr/>
        </p:nvSpPr>
        <p:spPr bwMode="auto">
          <a:xfrm>
            <a:off x="10241421" y="1259280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78" name="Oval 37"/>
          <p:cNvSpPr>
            <a:spLocks noChangeArrowheads="1"/>
          </p:cNvSpPr>
          <p:nvPr/>
        </p:nvSpPr>
        <p:spPr bwMode="auto">
          <a:xfrm>
            <a:off x="10266976" y="239222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eform 44"/>
          <p:cNvSpPr/>
          <p:nvPr/>
        </p:nvSpPr>
        <p:spPr bwMode="auto">
          <a:xfrm>
            <a:off x="10611924" y="2061176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80" name="右箭头 79"/>
          <p:cNvSpPr/>
          <p:nvPr/>
        </p:nvSpPr>
        <p:spPr>
          <a:xfrm>
            <a:off x="4121132" y="1684566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右箭头 80"/>
          <p:cNvSpPr/>
          <p:nvPr/>
        </p:nvSpPr>
        <p:spPr>
          <a:xfrm>
            <a:off x="7967000" y="1663761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996165" y="656204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179065" y="1265477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995290" y="1440221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437270" y="2156174"/>
            <a:ext cx="3678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157115" y="2123384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7487299" y="3326660"/>
            <a:ext cx="3630280" cy="512961"/>
            <a:chOff x="533554" y="2143661"/>
            <a:chExt cx="3630280" cy="512961"/>
          </a:xfrm>
        </p:grpSpPr>
        <p:grpSp>
          <p:nvGrpSpPr>
            <p:cNvPr id="88" name="Group 31"/>
            <p:cNvGrpSpPr/>
            <p:nvPr/>
          </p:nvGrpSpPr>
          <p:grpSpPr>
            <a:xfrm>
              <a:off x="533554" y="218797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1099413" y="2143661"/>
              <a:ext cx="3064421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28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为什么和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36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交换？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487299" y="4713500"/>
            <a:ext cx="4029442" cy="512961"/>
            <a:chOff x="533554" y="2143661"/>
            <a:chExt cx="4029442" cy="512961"/>
          </a:xfrm>
        </p:grpSpPr>
        <p:grpSp>
          <p:nvGrpSpPr>
            <p:cNvPr id="98" name="Group 31"/>
            <p:cNvGrpSpPr/>
            <p:nvPr/>
          </p:nvGrpSpPr>
          <p:grpSpPr>
            <a:xfrm>
              <a:off x="533554" y="218797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1099413" y="2143661"/>
              <a:ext cx="3463583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交换后如何调整 </a:t>
              </a:r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558334" y="4538074"/>
            <a:ext cx="10455487" cy="116955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else {</a:t>
            </a:r>
          </a:p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1"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交换 </a:t>
            </a:r>
            <a:r>
              <a:rPr kumimoji="1"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</a:t>
            </a:r>
            <a:r>
              <a:rPr kumimoji="1"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1"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kumimoji="1"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r[j];  </a:t>
            </a:r>
            <a:r>
              <a:rPr kumimoji="1"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j; j = 2*i+1;     </a:t>
            </a:r>
            <a:endParaRPr kumimoji="1" lang="en-US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kumimoji="1" lang="zh-CN" altLang="en-US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143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48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" fill="hold">
                      <p:stCondLst>
                        <p:cond delay="0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</p:childTnLst>
        </p:cTn>
      </p:par>
    </p:tnLst>
    <p:bldLst>
      <p:bldP spid="93" grpId="0" animBg="1"/>
      <p:bldP spid="99" grpId="0"/>
      <p:bldP spid="100" grpId="0"/>
      <p:bldP spid="100" grpId="1"/>
      <p:bldP spid="30" grpId="0" animBg="1"/>
      <p:bldP spid="31" grpId="0" animBg="1"/>
      <p:bldP spid="32" grpId="0" animBg="1"/>
      <p:bldP spid="33" grpId="0" animBg="1"/>
      <p:bldP spid="34" grpId="0" animBg="1"/>
      <p:bldP spid="38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8" grpId="0" animBg="1"/>
      <p:bldP spid="82" grpId="0"/>
      <p:bldP spid="83" grpId="0"/>
      <p:bldP spid="84" grpId="0"/>
      <p:bldP spid="85" grpId="0"/>
      <p:bldP spid="86" grpId="0"/>
      <p:bldP spid="106" grpId="0"/>
      <p:bldP spid="10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Group 4"/>
          <p:cNvGrpSpPr/>
          <p:nvPr/>
        </p:nvGrpSpPr>
        <p:grpSpPr bwMode="auto">
          <a:xfrm>
            <a:off x="2009654" y="3235807"/>
            <a:ext cx="2627313" cy="855664"/>
            <a:chOff x="1182" y="2808"/>
            <a:chExt cx="1655" cy="539"/>
          </a:xfrm>
        </p:grpSpPr>
        <p:sp>
          <p:nvSpPr>
            <p:cNvPr id="19" name="AutoShape 5"/>
            <p:cNvSpPr/>
            <p:nvPr/>
          </p:nvSpPr>
          <p:spPr bwMode="auto">
            <a:xfrm rot="16200000">
              <a:off x="1896" y="2094"/>
              <a:ext cx="227" cy="165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661" y="3056"/>
              <a:ext cx="8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有序区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7"/>
          <p:cNvGrpSpPr/>
          <p:nvPr/>
        </p:nvGrpSpPr>
        <p:grpSpPr bwMode="auto">
          <a:xfrm>
            <a:off x="5267203" y="3256437"/>
            <a:ext cx="3151188" cy="866775"/>
            <a:chOff x="3234" y="2821"/>
            <a:chExt cx="1985" cy="546"/>
          </a:xfrm>
        </p:grpSpPr>
        <p:sp>
          <p:nvSpPr>
            <p:cNvPr id="22" name="AutoShape 8"/>
            <p:cNvSpPr/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856" y="3076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6626797" y="2734150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</a:ln>
          <a:effectLst/>
        </p:spPr>
        <p:txBody>
          <a:bodyPr wrap="none" tIns="0" bIns="0" anchor="ctr"/>
          <a:lstStyle/>
          <a:p>
            <a:pPr algn="ctr">
              <a:lnSpc>
                <a:spcPts val="2200"/>
              </a:lnSpc>
            </a:pPr>
            <a:r>
              <a:rPr kumimoji="1" lang="en-US" altLang="zh-CN" sz="2400" kern="0" spc="-1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</a:t>
            </a:r>
            <a:endParaRPr kumimoji="1" lang="en-US" altLang="zh-CN" sz="2400" kern="0" spc="-1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8991" y="845232"/>
            <a:ext cx="10918169" cy="1070806"/>
            <a:chOff x="648991" y="845232"/>
            <a:chExt cx="10918169" cy="1070806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10708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简单选择排序的</a:t>
              </a:r>
              <a:r>
                <a:rPr lang="zh-CN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基本思想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排序在待排序序列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～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中选取最小记录，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并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与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记录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zh-CN" altLang="en-US" sz="2800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交换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935237" y="2718275"/>
            <a:ext cx="6664329" cy="447875"/>
            <a:chOff x="1935237" y="2718275"/>
            <a:chExt cx="6664329" cy="447875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1935237" y="2734150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4300416" y="2734150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2826104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5084641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8167566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5458301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7157757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 bwMode="auto">
          <a:xfrm flipV="1">
            <a:off x="5276412" y="2359985"/>
            <a:ext cx="1566386" cy="358290"/>
            <a:chOff x="3145" y="2839"/>
            <a:chExt cx="1021" cy="227"/>
          </a:xfrm>
        </p:grpSpPr>
        <p:sp>
          <p:nvSpPr>
            <p:cNvPr id="55" name="Line 42"/>
            <p:cNvSpPr>
              <a:spLocks noChangeShapeType="1"/>
            </p:cNvSpPr>
            <p:nvPr/>
          </p:nvSpPr>
          <p:spPr bwMode="auto">
            <a:xfrm>
              <a:off x="3145" y="3066"/>
              <a:ext cx="1021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43"/>
            <p:cNvSpPr>
              <a:spLocks noChangeShapeType="1"/>
            </p:cNvSpPr>
            <p:nvPr/>
          </p:nvSpPr>
          <p:spPr bwMode="auto">
            <a:xfrm flipV="1">
              <a:off x="4166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44"/>
            <p:cNvSpPr>
              <a:spLocks noChangeShapeType="1"/>
            </p:cNvSpPr>
            <p:nvPr/>
          </p:nvSpPr>
          <p:spPr bwMode="auto">
            <a:xfrm flipV="1">
              <a:off x="3147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968476" y="4394675"/>
            <a:ext cx="3581404" cy="447875"/>
            <a:chOff x="1968476" y="4394675"/>
            <a:chExt cx="3581404" cy="447875"/>
          </a:xfrm>
          <a:solidFill>
            <a:srgbClr val="D2D2D2"/>
          </a:solidFill>
        </p:grpSpPr>
        <p:sp>
          <p:nvSpPr>
            <p:cNvPr id="60" name="Oval 15"/>
            <p:cNvSpPr>
              <a:spLocks noChangeArrowheads="1"/>
            </p:cNvSpPr>
            <p:nvPr/>
          </p:nvSpPr>
          <p:spPr bwMode="auto">
            <a:xfrm>
              <a:off x="1968476" y="4410550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6" name="Oval 17"/>
            <p:cNvSpPr>
              <a:spLocks noChangeArrowheads="1"/>
            </p:cNvSpPr>
            <p:nvPr/>
          </p:nvSpPr>
          <p:spPr bwMode="auto">
            <a:xfrm>
              <a:off x="4333655" y="4410550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6" name="Text Box 21"/>
            <p:cNvSpPr txBox="1">
              <a:spLocks noChangeArrowheads="1"/>
            </p:cNvSpPr>
            <p:nvPr/>
          </p:nvSpPr>
          <p:spPr bwMode="auto">
            <a:xfrm>
              <a:off x="2859343" y="43946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Oval 18"/>
            <p:cNvSpPr>
              <a:spLocks noChangeArrowheads="1"/>
            </p:cNvSpPr>
            <p:nvPr/>
          </p:nvSpPr>
          <p:spPr bwMode="auto">
            <a:xfrm>
              <a:off x="5117880" y="4410550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43605" y="4394675"/>
            <a:ext cx="2789200" cy="447875"/>
            <a:chOff x="5843605" y="4394675"/>
            <a:chExt cx="2789200" cy="447875"/>
          </a:xfrm>
        </p:grpSpPr>
        <p:sp>
          <p:nvSpPr>
            <p:cNvPr id="58" name="Oval 20"/>
            <p:cNvSpPr>
              <a:spLocks noChangeArrowheads="1"/>
            </p:cNvSpPr>
            <p:nvPr/>
          </p:nvSpPr>
          <p:spPr bwMode="auto">
            <a:xfrm>
              <a:off x="5843605" y="4394675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1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kern="0" spc="-1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+1</a:t>
              </a:r>
              <a:endParaRPr kumimoji="1" lang="en-US" altLang="zh-CN" sz="2400" kern="0" spc="-1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Oval 19"/>
            <p:cNvSpPr>
              <a:spLocks noChangeArrowheads="1"/>
            </p:cNvSpPr>
            <p:nvPr/>
          </p:nvSpPr>
          <p:spPr bwMode="auto">
            <a:xfrm>
              <a:off x="8200805" y="44105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Text Box 22"/>
            <p:cNvSpPr txBox="1">
              <a:spLocks noChangeArrowheads="1"/>
            </p:cNvSpPr>
            <p:nvPr/>
          </p:nvSpPr>
          <p:spPr bwMode="auto">
            <a:xfrm>
              <a:off x="6842798" y="43946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1828800" y="457201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dirty="0">
                <a:solidFill>
                  <a:srgbClr val="008784"/>
                </a:solidFill>
                <a:latin typeface="Comic Sans MS" panose="030F0702030302020204" pitchFamily="66" charset="0"/>
                <a:ea typeface="楷体_GB2312" pitchFamily="49" charset="-122"/>
              </a:rPr>
              <a:t>The process </a:t>
            </a:r>
            <a:r>
              <a:rPr lang="en-US" altLang="zh-CN" sz="2400">
                <a:solidFill>
                  <a:srgbClr val="008784"/>
                </a:solidFill>
                <a:latin typeface="Comic Sans MS" panose="030F0702030302020204" pitchFamily="66" charset="0"/>
                <a:ea typeface="楷体_GB2312" pitchFamily="49" charset="-122"/>
              </a:rPr>
              <a:t>of building </a:t>
            </a:r>
            <a:r>
              <a:rPr lang="en-US" altLang="zh-CN" sz="2400" dirty="0">
                <a:solidFill>
                  <a:srgbClr val="008784"/>
                </a:solidFill>
                <a:latin typeface="Comic Sans MS" panose="030F0702030302020204" pitchFamily="66" charset="0"/>
                <a:ea typeface="楷体_GB2312" pitchFamily="49" charset="-122"/>
              </a:rPr>
              <a:t>a heap can </a:t>
            </a:r>
            <a:r>
              <a:rPr lang="en-US" altLang="zh-CN" sz="2400">
                <a:solidFill>
                  <a:srgbClr val="008784"/>
                </a:solidFill>
                <a:latin typeface="Comic Sans MS" panose="030F0702030302020204" pitchFamily="66" charset="0"/>
                <a:ea typeface="楷体_GB2312" pitchFamily="49" charset="-122"/>
              </a:rPr>
              <a:t>be implemented by repeating  </a:t>
            </a:r>
            <a:r>
              <a:rPr lang="en-US" altLang="zh-CN" sz="2400" dirty="0">
                <a:solidFill>
                  <a:srgbClr val="008784"/>
                </a:solidFill>
                <a:latin typeface="Comic Sans MS" panose="030F0702030302020204" pitchFamily="66" charset="0"/>
                <a:ea typeface="楷体_GB2312" pitchFamily="49" charset="-122"/>
              </a:rPr>
              <a:t>steps </a:t>
            </a:r>
            <a:r>
              <a:rPr lang="en-US" altLang="zh-CN" sz="2400">
                <a:solidFill>
                  <a:srgbClr val="008784"/>
                </a:solidFill>
                <a:latin typeface="Comic Sans MS" panose="030F0702030302020204" pitchFamily="66" charset="0"/>
                <a:ea typeface="楷体_GB2312" pitchFamily="49" charset="-122"/>
              </a:rPr>
              <a:t>of insert-heap</a:t>
            </a:r>
            <a:r>
              <a:rPr lang="en-US" altLang="zh-CN" sz="2400" dirty="0">
                <a:solidFill>
                  <a:srgbClr val="008784"/>
                </a:solidFill>
                <a:latin typeface="Comic Sans MS" panose="030F0702030302020204" pitchFamily="66" charset="0"/>
                <a:ea typeface="楷体_GB2312" pitchFamily="49" charset="-122"/>
              </a:rPr>
              <a:t>.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11971" name="Oval 3"/>
          <p:cNvSpPr>
            <a:spLocks noChangeArrowheads="1"/>
          </p:cNvSpPr>
          <p:nvPr/>
        </p:nvSpPr>
        <p:spPr bwMode="auto">
          <a:xfrm>
            <a:off x="6172200" y="1981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99CC"/>
                </a:solidFill>
                <a:latin typeface="Times New Roman" panose="02020603050405020304" pitchFamily="18" charset="0"/>
              </a:rPr>
              <a:t>40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1972" name="Oval 4"/>
          <p:cNvSpPr>
            <a:spLocks noChangeArrowheads="1"/>
          </p:cNvSpPr>
          <p:nvPr/>
        </p:nvSpPr>
        <p:spPr bwMode="auto">
          <a:xfrm>
            <a:off x="4114800" y="2743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99CC"/>
                </a:solidFill>
                <a:latin typeface="Times New Roman" panose="02020603050405020304" pitchFamily="18" charset="0"/>
              </a:rPr>
              <a:t>55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1973" name="Oval 5"/>
          <p:cNvSpPr>
            <a:spLocks noChangeArrowheads="1"/>
          </p:cNvSpPr>
          <p:nvPr/>
        </p:nvSpPr>
        <p:spPr bwMode="auto">
          <a:xfrm>
            <a:off x="8382000" y="2743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99CC"/>
                </a:solidFill>
                <a:latin typeface="Times New Roman" panose="02020603050405020304" pitchFamily="18" charset="0"/>
              </a:rPr>
              <a:t>49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1974" name="Oval 6"/>
          <p:cNvSpPr>
            <a:spLocks noChangeArrowheads="1"/>
          </p:cNvSpPr>
          <p:nvPr/>
        </p:nvSpPr>
        <p:spPr bwMode="auto">
          <a:xfrm>
            <a:off x="2743200" y="3505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99CC"/>
                </a:solidFill>
                <a:latin typeface="Times New Roman" panose="02020603050405020304" pitchFamily="18" charset="0"/>
              </a:rPr>
              <a:t>73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1975" name="Oval 7"/>
          <p:cNvSpPr>
            <a:spLocks noChangeArrowheads="1"/>
          </p:cNvSpPr>
          <p:nvPr/>
        </p:nvSpPr>
        <p:spPr bwMode="auto">
          <a:xfrm>
            <a:off x="2057400" y="4267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>
                <a:solidFill>
                  <a:srgbClr val="9999CC"/>
                </a:solidFill>
                <a:latin typeface="Times New Roman" panose="02020603050405020304" pitchFamily="18" charset="0"/>
              </a:rPr>
              <a:t>81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1976" name="Oval 8"/>
          <p:cNvSpPr>
            <a:spLocks noChangeArrowheads="1"/>
          </p:cNvSpPr>
          <p:nvPr/>
        </p:nvSpPr>
        <p:spPr bwMode="auto">
          <a:xfrm>
            <a:off x="3352800" y="4267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99CC"/>
                </a:solidFill>
                <a:latin typeface="Times New Roman" panose="02020603050405020304" pitchFamily="18" charset="0"/>
              </a:rPr>
              <a:t>64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1977" name="Oval 9"/>
          <p:cNvSpPr>
            <a:spLocks noChangeArrowheads="1"/>
          </p:cNvSpPr>
          <p:nvPr/>
        </p:nvSpPr>
        <p:spPr bwMode="auto">
          <a:xfrm>
            <a:off x="4724400" y="4267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99CC"/>
                </a:solidFill>
                <a:latin typeface="Times New Roman" panose="02020603050405020304" pitchFamily="18" charset="0"/>
              </a:rPr>
              <a:t>36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1978" name="Oval 10"/>
          <p:cNvSpPr>
            <a:spLocks noChangeArrowheads="1"/>
          </p:cNvSpPr>
          <p:nvPr/>
        </p:nvSpPr>
        <p:spPr bwMode="auto">
          <a:xfrm>
            <a:off x="5410200" y="3505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99CC"/>
                </a:solidFill>
                <a:latin typeface="Times New Roman" panose="02020603050405020304" pitchFamily="18" charset="0"/>
              </a:rPr>
              <a:t>12</a:t>
            </a:r>
            <a:endParaRPr lang="en-US" altLang="zh-CN" b="1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1979" name="Oval 11"/>
          <p:cNvSpPr>
            <a:spLocks noChangeArrowheads="1"/>
          </p:cNvSpPr>
          <p:nvPr/>
        </p:nvSpPr>
        <p:spPr bwMode="auto">
          <a:xfrm>
            <a:off x="7239000" y="3505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99CC"/>
                </a:solidFill>
                <a:latin typeface="Times New Roman" panose="02020603050405020304" pitchFamily="18" charset="0"/>
              </a:rPr>
              <a:t>27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1980" name="Oval 12"/>
          <p:cNvSpPr>
            <a:spLocks noChangeArrowheads="1"/>
          </p:cNvSpPr>
          <p:nvPr/>
        </p:nvSpPr>
        <p:spPr bwMode="auto">
          <a:xfrm>
            <a:off x="9601200" y="3505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99CC"/>
                </a:solidFill>
                <a:latin typeface="Times New Roman" panose="02020603050405020304" pitchFamily="18" charset="0"/>
              </a:rPr>
              <a:t>98</a:t>
            </a: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 flipH="1">
            <a:off x="4419600" y="2286000"/>
            <a:ext cx="1828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982" name="Line 14"/>
          <p:cNvSpPr>
            <a:spLocks noChangeShapeType="1"/>
          </p:cNvSpPr>
          <p:nvPr/>
        </p:nvSpPr>
        <p:spPr bwMode="auto">
          <a:xfrm>
            <a:off x="6781800" y="2286000"/>
            <a:ext cx="1905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983" name="Line 15"/>
          <p:cNvSpPr>
            <a:spLocks noChangeShapeType="1"/>
          </p:cNvSpPr>
          <p:nvPr/>
        </p:nvSpPr>
        <p:spPr bwMode="auto">
          <a:xfrm flipH="1">
            <a:off x="3048000" y="2971800"/>
            <a:ext cx="1066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984" name="Line 16"/>
          <p:cNvSpPr>
            <a:spLocks noChangeShapeType="1"/>
          </p:cNvSpPr>
          <p:nvPr/>
        </p:nvSpPr>
        <p:spPr bwMode="auto">
          <a:xfrm>
            <a:off x="4800600" y="2971800"/>
            <a:ext cx="914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985" name="Line 17"/>
          <p:cNvSpPr>
            <a:spLocks noChangeShapeType="1"/>
          </p:cNvSpPr>
          <p:nvPr/>
        </p:nvSpPr>
        <p:spPr bwMode="auto">
          <a:xfrm flipH="1">
            <a:off x="7543800" y="2971800"/>
            <a:ext cx="838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986" name="Line 18"/>
          <p:cNvSpPr>
            <a:spLocks noChangeShapeType="1"/>
          </p:cNvSpPr>
          <p:nvPr/>
        </p:nvSpPr>
        <p:spPr bwMode="auto">
          <a:xfrm>
            <a:off x="9067800" y="2971800"/>
            <a:ext cx="914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987" name="Line 19"/>
          <p:cNvSpPr>
            <a:spLocks noChangeShapeType="1"/>
          </p:cNvSpPr>
          <p:nvPr/>
        </p:nvSpPr>
        <p:spPr bwMode="auto">
          <a:xfrm flipH="1">
            <a:off x="2362200" y="37338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988" name="Line 20"/>
          <p:cNvSpPr>
            <a:spLocks noChangeShapeType="1"/>
          </p:cNvSpPr>
          <p:nvPr/>
        </p:nvSpPr>
        <p:spPr bwMode="auto">
          <a:xfrm>
            <a:off x="3429000" y="373380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989" name="Line 21"/>
          <p:cNvSpPr>
            <a:spLocks noChangeShapeType="1"/>
          </p:cNvSpPr>
          <p:nvPr/>
        </p:nvSpPr>
        <p:spPr bwMode="auto">
          <a:xfrm flipH="1">
            <a:off x="5029200" y="3733800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990" name="Text Box 22"/>
          <p:cNvSpPr txBox="1">
            <a:spLocks noChangeArrowheads="1"/>
          </p:cNvSpPr>
          <p:nvPr/>
        </p:nvSpPr>
        <p:spPr bwMode="auto">
          <a:xfrm>
            <a:off x="1905000" y="1219200"/>
            <a:ext cx="733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3600" dirty="0">
                <a:solidFill>
                  <a:srgbClr val="99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Example: </a:t>
            </a:r>
            <a:r>
              <a:rPr lang="en-US" altLang="zh-CN" sz="3600">
                <a:solidFill>
                  <a:srgbClr val="99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the previous </a:t>
            </a:r>
            <a:r>
              <a:rPr lang="en-US" altLang="zh-CN" sz="3600" dirty="0">
                <a:solidFill>
                  <a:srgbClr val="99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order of </a:t>
            </a:r>
            <a:r>
              <a:rPr lang="en-US" altLang="zh-CN" sz="3600">
                <a:solidFill>
                  <a:srgbClr val="99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the list</a:t>
            </a:r>
            <a:r>
              <a:rPr lang="en-US" altLang="zh-CN" sz="3600" dirty="0">
                <a:solidFill>
                  <a:srgbClr val="99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.</a:t>
            </a:r>
          </a:p>
        </p:txBody>
      </p:sp>
      <p:sp>
        <p:nvSpPr>
          <p:cNvPr id="211991" name="Rectangle 23"/>
          <p:cNvSpPr>
            <a:spLocks noChangeArrowheads="1"/>
          </p:cNvSpPr>
          <p:nvPr/>
        </p:nvSpPr>
        <p:spPr bwMode="auto">
          <a:xfrm>
            <a:off x="4724400" y="3429000"/>
            <a:ext cx="1447800" cy="129540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11992" name="Oval 24"/>
          <p:cNvSpPr>
            <a:spLocks noChangeArrowheads="1"/>
          </p:cNvSpPr>
          <p:nvPr/>
        </p:nvSpPr>
        <p:spPr bwMode="auto">
          <a:xfrm>
            <a:off x="4724400" y="4267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12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1993" name="Oval 25"/>
          <p:cNvSpPr>
            <a:spLocks noChangeArrowheads="1"/>
          </p:cNvSpPr>
          <p:nvPr/>
        </p:nvSpPr>
        <p:spPr bwMode="auto">
          <a:xfrm>
            <a:off x="5410200" y="3505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36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1994" name="Rectangle 26"/>
          <p:cNvSpPr>
            <a:spLocks noChangeArrowheads="1"/>
          </p:cNvSpPr>
          <p:nvPr/>
        </p:nvSpPr>
        <p:spPr bwMode="auto">
          <a:xfrm>
            <a:off x="2057400" y="3429000"/>
            <a:ext cx="2057400" cy="129540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11995" name="Oval 27"/>
          <p:cNvSpPr>
            <a:spLocks noChangeArrowheads="1"/>
          </p:cNvSpPr>
          <p:nvPr/>
        </p:nvSpPr>
        <p:spPr bwMode="auto">
          <a:xfrm>
            <a:off x="2743200" y="3505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81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1996" name="Oval 28"/>
          <p:cNvSpPr>
            <a:spLocks noChangeArrowheads="1"/>
          </p:cNvSpPr>
          <p:nvPr/>
        </p:nvSpPr>
        <p:spPr bwMode="auto">
          <a:xfrm>
            <a:off x="2057400" y="4267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73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1997" name="Rectangle 29"/>
          <p:cNvSpPr>
            <a:spLocks noChangeArrowheads="1"/>
          </p:cNvSpPr>
          <p:nvPr/>
        </p:nvSpPr>
        <p:spPr bwMode="auto">
          <a:xfrm>
            <a:off x="7162800" y="2590800"/>
            <a:ext cx="3200400" cy="137160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11998" name="Oval 30"/>
          <p:cNvSpPr>
            <a:spLocks noChangeArrowheads="1"/>
          </p:cNvSpPr>
          <p:nvPr/>
        </p:nvSpPr>
        <p:spPr bwMode="auto">
          <a:xfrm>
            <a:off x="9601200" y="3505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49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1999" name="Oval 31"/>
          <p:cNvSpPr>
            <a:spLocks noChangeArrowheads="1"/>
          </p:cNvSpPr>
          <p:nvPr/>
        </p:nvSpPr>
        <p:spPr bwMode="auto">
          <a:xfrm>
            <a:off x="8382000" y="2743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98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2000" name="Rectangle 32"/>
          <p:cNvSpPr>
            <a:spLocks noChangeArrowheads="1"/>
          </p:cNvSpPr>
          <p:nvPr/>
        </p:nvSpPr>
        <p:spPr bwMode="auto">
          <a:xfrm>
            <a:off x="2057400" y="2667000"/>
            <a:ext cx="4114800" cy="205740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12001" name="Oval 33"/>
          <p:cNvSpPr>
            <a:spLocks noChangeArrowheads="1"/>
          </p:cNvSpPr>
          <p:nvPr/>
        </p:nvSpPr>
        <p:spPr bwMode="auto">
          <a:xfrm>
            <a:off x="4114800" y="2743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81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2002" name="Oval 34"/>
          <p:cNvSpPr>
            <a:spLocks noChangeArrowheads="1"/>
          </p:cNvSpPr>
          <p:nvPr/>
        </p:nvSpPr>
        <p:spPr bwMode="auto">
          <a:xfrm>
            <a:off x="2743200" y="3505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73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2003" name="Oval 35"/>
          <p:cNvSpPr>
            <a:spLocks noChangeArrowheads="1"/>
          </p:cNvSpPr>
          <p:nvPr/>
        </p:nvSpPr>
        <p:spPr bwMode="auto">
          <a:xfrm>
            <a:off x="2057400" y="4267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55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2004" name="Text Box 36"/>
          <p:cNvSpPr txBox="1">
            <a:spLocks noChangeArrowheads="1"/>
          </p:cNvSpPr>
          <p:nvPr/>
        </p:nvSpPr>
        <p:spPr bwMode="auto">
          <a:xfrm>
            <a:off x="1752601" y="5029200"/>
            <a:ext cx="87788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now the left </a:t>
            </a:r>
            <a:r>
              <a:rPr lang="en-US" altLang="zh-CN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and right list is </a:t>
            </a:r>
            <a:r>
              <a:rPr lang="en-US" altLang="zh-CN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already a heap</a:t>
            </a:r>
            <a:r>
              <a:rPr lang="zh-CN" altLang="en-US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last </a:t>
            </a:r>
            <a:r>
              <a:rPr lang="en-US" altLang="zh-CN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we insert 98 into the list to satisfy the requirement </a:t>
            </a:r>
            <a:r>
              <a:rPr lang="en-US" altLang="zh-CN" dirty="0">
                <a:solidFill>
                  <a:srgbClr val="FF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for a heap.</a:t>
            </a:r>
            <a:endParaRPr lang="en-US" altLang="zh-CN" dirty="0">
              <a:solidFill>
                <a:srgbClr val="FF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2005" name="Oval 37"/>
          <p:cNvSpPr>
            <a:spLocks noChangeArrowheads="1"/>
          </p:cNvSpPr>
          <p:nvPr/>
        </p:nvSpPr>
        <p:spPr bwMode="auto">
          <a:xfrm>
            <a:off x="6172200" y="1981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98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2006" name="Oval 38"/>
          <p:cNvSpPr>
            <a:spLocks noChangeArrowheads="1"/>
          </p:cNvSpPr>
          <p:nvPr/>
        </p:nvSpPr>
        <p:spPr bwMode="auto">
          <a:xfrm>
            <a:off x="8382000" y="2743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49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2007" name="Oval 39"/>
          <p:cNvSpPr>
            <a:spLocks noChangeArrowheads="1"/>
          </p:cNvSpPr>
          <p:nvPr/>
        </p:nvSpPr>
        <p:spPr bwMode="auto">
          <a:xfrm>
            <a:off x="9601200" y="3505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40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2008" name="Oval 40"/>
          <p:cNvSpPr>
            <a:spLocks noChangeArrowheads="1"/>
          </p:cNvSpPr>
          <p:nvPr/>
        </p:nvSpPr>
        <p:spPr bwMode="auto">
          <a:xfrm>
            <a:off x="3352800" y="4267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99CC"/>
                </a:solidFill>
                <a:latin typeface="Times New Roman" panose="02020603050405020304" pitchFamily="18" charset="0"/>
              </a:rPr>
              <a:t>64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2009" name="Oval 41"/>
          <p:cNvSpPr>
            <a:spLocks noChangeArrowheads="1"/>
          </p:cNvSpPr>
          <p:nvPr/>
        </p:nvSpPr>
        <p:spPr bwMode="auto">
          <a:xfrm>
            <a:off x="5410200" y="3505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36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2010" name="Oval 42"/>
          <p:cNvSpPr>
            <a:spLocks noChangeArrowheads="1"/>
          </p:cNvSpPr>
          <p:nvPr/>
        </p:nvSpPr>
        <p:spPr bwMode="auto">
          <a:xfrm>
            <a:off x="4724400" y="4267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12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2011" name="Oval 43"/>
          <p:cNvSpPr>
            <a:spLocks noChangeArrowheads="1"/>
          </p:cNvSpPr>
          <p:nvPr/>
        </p:nvSpPr>
        <p:spPr bwMode="auto">
          <a:xfrm>
            <a:off x="7239000" y="3505200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9999CC"/>
                </a:solidFill>
                <a:latin typeface="Times New Roman" panose="02020603050405020304" pitchFamily="18" charset="0"/>
              </a:rPr>
              <a:t>27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2012" name="AutoShape 4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058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9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1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1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2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2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1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1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500"/>
                                        <p:tgtEl>
                                          <p:spTgt spid="21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21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0" dur="500"/>
                                        <p:tgtEl>
                                          <p:spTgt spid="21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21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0" dur="500"/>
                                        <p:tgtEl>
                                          <p:spTgt spid="21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21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21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21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0" dur="500"/>
                                        <p:tgtEl>
                                          <p:spTgt spid="21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5" dur="500"/>
                                        <p:tgtEl>
                                          <p:spTgt spid="21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0" dur="500"/>
                                        <p:tgtEl>
                                          <p:spTgt spid="21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5" dur="500"/>
                                        <p:tgtEl>
                                          <p:spTgt spid="21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0" dur="500"/>
                                        <p:tgtEl>
                                          <p:spTgt spid="2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300"/>
                                        <p:tgtEl>
                                          <p:spTgt spid="2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500"/>
                                        <p:tgtEl>
                                          <p:spTgt spid="2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5" dur="500"/>
                                        <p:tgtEl>
                                          <p:spTgt spid="2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0" dur="500"/>
                                        <p:tgtEl>
                                          <p:spTgt spid="2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/>
      <p:bldP spid="211971" grpId="0" animBg="1"/>
      <p:bldP spid="211972" grpId="0" animBg="1"/>
      <p:bldP spid="211973" grpId="0" animBg="1"/>
      <p:bldP spid="211974" grpId="0" animBg="1"/>
      <p:bldP spid="211975" grpId="0" animBg="1"/>
      <p:bldP spid="211976" grpId="0" animBg="1"/>
      <p:bldP spid="211977" grpId="0" animBg="1"/>
      <p:bldP spid="211978" grpId="0" animBg="1"/>
      <p:bldP spid="211979" grpId="0" animBg="1"/>
      <p:bldP spid="211980" grpId="0" animBg="1"/>
      <p:bldP spid="211981" grpId="0" animBg="1"/>
      <p:bldP spid="211982" grpId="0" animBg="1"/>
      <p:bldP spid="211983" grpId="0" animBg="1"/>
      <p:bldP spid="211984" grpId="0" animBg="1"/>
      <p:bldP spid="211985" grpId="0" animBg="1"/>
      <p:bldP spid="211986" grpId="0" animBg="1"/>
      <p:bldP spid="211987" grpId="0" animBg="1"/>
      <p:bldP spid="211988" grpId="0" animBg="1"/>
      <p:bldP spid="211989" grpId="0" animBg="1"/>
      <p:bldP spid="211990" grpId="0"/>
      <p:bldP spid="211991" grpId="0" animBg="1"/>
      <p:bldP spid="211992" grpId="0" animBg="1"/>
      <p:bldP spid="211993" grpId="0" animBg="1"/>
      <p:bldP spid="211994" grpId="0" animBg="1"/>
      <p:bldP spid="211995" grpId="0" animBg="1"/>
      <p:bldP spid="211996" grpId="0" animBg="1"/>
      <p:bldP spid="211997" grpId="0" animBg="1"/>
      <p:bldP spid="211998" grpId="0" animBg="1"/>
      <p:bldP spid="211999" grpId="0" animBg="1"/>
      <p:bldP spid="212000" grpId="0" animBg="1"/>
      <p:bldP spid="212001" grpId="0" animBg="1"/>
      <p:bldP spid="212002" grpId="0" animBg="1"/>
      <p:bldP spid="212003" grpId="0" animBg="1"/>
      <p:bldP spid="212004" grpId="0"/>
      <p:bldP spid="212005" grpId="0" animBg="1"/>
      <p:bldP spid="212006" grpId="0" animBg="1"/>
      <p:bldP spid="212007" grpId="0" animBg="1"/>
      <p:bldP spid="212008" grpId="0" animBg="1"/>
      <p:bldP spid="212009" grpId="0" animBg="1"/>
      <p:bldP spid="212010" grpId="0" animBg="1"/>
      <p:bldP spid="212011" grpId="0" animBg="1"/>
      <p:bldP spid="2120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30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1164" y="1211092"/>
            <a:ext cx="50144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{28, 25, 16, 36, 18, 32}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8167" y="5434090"/>
            <a:ext cx="9654847" cy="434046"/>
            <a:chOff x="638167" y="5434090"/>
            <a:chExt cx="9654847" cy="434046"/>
          </a:xfrm>
        </p:grpSpPr>
        <p:grpSp>
          <p:nvGrpSpPr>
            <p:cNvPr id="50" name="Group 31"/>
            <p:cNvGrpSpPr/>
            <p:nvPr/>
          </p:nvGrpSpPr>
          <p:grpSpPr>
            <a:xfrm>
              <a:off x="638167" y="543409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270857" y="5437249"/>
              <a:ext cx="902215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需要调整叶子结点吗？分支结点中编号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最大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的是多少？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5" name="Line 42"/>
          <p:cNvSpPr>
            <a:spLocks noChangeShapeType="1"/>
          </p:cNvSpPr>
          <p:nvPr/>
        </p:nvSpPr>
        <p:spPr bwMode="auto">
          <a:xfrm flipH="1">
            <a:off x="2072501" y="2755420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6" name="Oval 37"/>
          <p:cNvSpPr>
            <a:spLocks noChangeArrowheads="1"/>
          </p:cNvSpPr>
          <p:nvPr/>
        </p:nvSpPr>
        <p:spPr bwMode="auto">
          <a:xfrm>
            <a:off x="2678932" y="241029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val 37"/>
          <p:cNvSpPr>
            <a:spLocks noChangeArrowheads="1"/>
          </p:cNvSpPr>
          <p:nvPr/>
        </p:nvSpPr>
        <p:spPr bwMode="auto">
          <a:xfrm>
            <a:off x="1742944" y="316293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 37"/>
          <p:cNvSpPr>
            <a:spLocks noChangeArrowheads="1"/>
          </p:cNvSpPr>
          <p:nvPr/>
        </p:nvSpPr>
        <p:spPr bwMode="auto">
          <a:xfrm>
            <a:off x="3650164" y="316293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 37"/>
          <p:cNvSpPr>
            <a:spLocks noChangeArrowheads="1"/>
          </p:cNvSpPr>
          <p:nvPr/>
        </p:nvSpPr>
        <p:spPr bwMode="auto">
          <a:xfrm>
            <a:off x="1186483" y="389917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val 37"/>
          <p:cNvSpPr>
            <a:spLocks noChangeArrowheads="1"/>
          </p:cNvSpPr>
          <p:nvPr/>
        </p:nvSpPr>
        <p:spPr bwMode="auto">
          <a:xfrm>
            <a:off x="2250743" y="389917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Freeform 44"/>
          <p:cNvSpPr/>
          <p:nvPr/>
        </p:nvSpPr>
        <p:spPr bwMode="auto">
          <a:xfrm flipH="1">
            <a:off x="2072502" y="3568124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2" name="Freeform 44"/>
          <p:cNvSpPr/>
          <p:nvPr/>
        </p:nvSpPr>
        <p:spPr bwMode="auto">
          <a:xfrm>
            <a:off x="1531431" y="3561234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3" name="Line 42"/>
          <p:cNvSpPr>
            <a:spLocks noChangeShapeType="1"/>
          </p:cNvSpPr>
          <p:nvPr/>
        </p:nvSpPr>
        <p:spPr bwMode="auto">
          <a:xfrm>
            <a:off x="3074748" y="2766228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4" name="Oval 37"/>
          <p:cNvSpPr>
            <a:spLocks noChangeArrowheads="1"/>
          </p:cNvSpPr>
          <p:nvPr/>
        </p:nvSpPr>
        <p:spPr bwMode="auto">
          <a:xfrm>
            <a:off x="3100303" y="389917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Freeform 44"/>
          <p:cNvSpPr/>
          <p:nvPr/>
        </p:nvSpPr>
        <p:spPr bwMode="auto">
          <a:xfrm>
            <a:off x="3445251" y="3568124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013959" y="2268259"/>
            <a:ext cx="3261767" cy="1851651"/>
            <a:chOff x="7439900" y="2705630"/>
            <a:chExt cx="3261767" cy="1851651"/>
          </a:xfrm>
        </p:grpSpPr>
        <p:sp>
          <p:nvSpPr>
            <p:cNvPr id="78" name="TextBox 77"/>
            <p:cNvSpPr txBox="1"/>
            <p:nvPr/>
          </p:nvSpPr>
          <p:spPr>
            <a:xfrm>
              <a:off x="8997209" y="2705630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053400" y="3350556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477692" y="3350556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064009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169077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439900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096135" y="1691510"/>
            <a:ext cx="2877513" cy="432000"/>
            <a:chOff x="5382567" y="1585985"/>
            <a:chExt cx="2877513" cy="432000"/>
          </a:xfrm>
        </p:grpSpPr>
        <p:grpSp>
          <p:nvGrpSpPr>
            <p:cNvPr id="88" name="Group 109"/>
            <p:cNvGrpSpPr/>
            <p:nvPr/>
          </p:nvGrpSpPr>
          <p:grpSpPr>
            <a:xfrm>
              <a:off x="5382567" y="158598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8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6077311" y="1585985"/>
              <a:ext cx="218276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解决办法：</a:t>
              </a:r>
              <a:endPara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5762100" y="2251233"/>
            <a:ext cx="554597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从编号最大的分支结点到根结点进行调整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5096135" y="2840366"/>
            <a:ext cx="2877513" cy="432000"/>
            <a:chOff x="5382567" y="1585985"/>
            <a:chExt cx="2877513" cy="432000"/>
          </a:xfrm>
        </p:grpSpPr>
        <p:grpSp>
          <p:nvGrpSpPr>
            <p:cNvPr id="105" name="Group 109"/>
            <p:cNvGrpSpPr/>
            <p:nvPr/>
          </p:nvGrpSpPr>
          <p:grpSpPr>
            <a:xfrm>
              <a:off x="5382567" y="158598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7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6077311" y="1585985"/>
              <a:ext cx="218276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算法描述：</a:t>
              </a:r>
              <a:endPara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0" name="矩形 119"/>
          <p:cNvSpPr/>
          <p:nvPr/>
        </p:nvSpPr>
        <p:spPr>
          <a:xfrm>
            <a:off x="5790878" y="3609250"/>
            <a:ext cx="5508000" cy="86177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buSzPct val="85000"/>
            </a:pP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kumimoji="1"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ceil(length/2)+1; </a:t>
            </a:r>
            <a:r>
              <a:rPr kumimoji="1"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&gt;=0; </a:t>
            </a:r>
            <a:r>
              <a:rPr kumimoji="1"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ts val="3000"/>
              </a:lnSpc>
              <a:buSzPct val="85000"/>
            </a:pP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Sift(</a:t>
            </a:r>
            <a:r>
              <a:rPr kumimoji="1"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length-1);</a:t>
            </a:r>
            <a:endParaRPr kumimoji="1"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7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103" grpId="0"/>
      <p:bldP spid="1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30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8167" y="779020"/>
            <a:ext cx="50144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{28, 25, 16, 36, 18, 32}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Line 42"/>
          <p:cNvSpPr>
            <a:spLocks noChangeShapeType="1"/>
          </p:cNvSpPr>
          <p:nvPr/>
        </p:nvSpPr>
        <p:spPr bwMode="auto">
          <a:xfrm flipH="1">
            <a:off x="1964508" y="1689934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6" name="Oval 37"/>
          <p:cNvSpPr>
            <a:spLocks noChangeArrowheads="1"/>
          </p:cNvSpPr>
          <p:nvPr/>
        </p:nvSpPr>
        <p:spPr bwMode="auto">
          <a:xfrm>
            <a:off x="2570939" y="134481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val 37"/>
          <p:cNvSpPr>
            <a:spLocks noChangeArrowheads="1"/>
          </p:cNvSpPr>
          <p:nvPr/>
        </p:nvSpPr>
        <p:spPr bwMode="auto">
          <a:xfrm>
            <a:off x="1634951" y="209744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 37"/>
          <p:cNvSpPr>
            <a:spLocks noChangeArrowheads="1"/>
          </p:cNvSpPr>
          <p:nvPr/>
        </p:nvSpPr>
        <p:spPr bwMode="auto">
          <a:xfrm>
            <a:off x="3542171" y="209744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 37"/>
          <p:cNvSpPr>
            <a:spLocks noChangeArrowheads="1"/>
          </p:cNvSpPr>
          <p:nvPr/>
        </p:nvSpPr>
        <p:spPr bwMode="auto">
          <a:xfrm>
            <a:off x="1078490" y="283369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val 37"/>
          <p:cNvSpPr>
            <a:spLocks noChangeArrowheads="1"/>
          </p:cNvSpPr>
          <p:nvPr/>
        </p:nvSpPr>
        <p:spPr bwMode="auto">
          <a:xfrm>
            <a:off x="2142750" y="283369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Freeform 44"/>
          <p:cNvSpPr/>
          <p:nvPr/>
        </p:nvSpPr>
        <p:spPr bwMode="auto">
          <a:xfrm flipH="1">
            <a:off x="1964509" y="2502638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2" name="Freeform 44"/>
          <p:cNvSpPr/>
          <p:nvPr/>
        </p:nvSpPr>
        <p:spPr bwMode="auto">
          <a:xfrm>
            <a:off x="1423438" y="2495748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3" name="Line 42"/>
          <p:cNvSpPr>
            <a:spLocks noChangeShapeType="1"/>
          </p:cNvSpPr>
          <p:nvPr/>
        </p:nvSpPr>
        <p:spPr bwMode="auto">
          <a:xfrm>
            <a:off x="2966755" y="1700742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4" name="Oval 37"/>
          <p:cNvSpPr>
            <a:spLocks noChangeArrowheads="1"/>
          </p:cNvSpPr>
          <p:nvPr/>
        </p:nvSpPr>
        <p:spPr bwMode="auto">
          <a:xfrm>
            <a:off x="2992310" y="283369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Freeform 44"/>
          <p:cNvSpPr/>
          <p:nvPr/>
        </p:nvSpPr>
        <p:spPr bwMode="auto">
          <a:xfrm>
            <a:off x="3337258" y="2502638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6" name="Line 42"/>
          <p:cNvSpPr>
            <a:spLocks noChangeShapeType="1"/>
          </p:cNvSpPr>
          <p:nvPr/>
        </p:nvSpPr>
        <p:spPr bwMode="auto">
          <a:xfrm flipH="1">
            <a:off x="5913348" y="1731090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2" name="Oval 37"/>
          <p:cNvSpPr>
            <a:spLocks noChangeArrowheads="1"/>
          </p:cNvSpPr>
          <p:nvPr/>
        </p:nvSpPr>
        <p:spPr bwMode="auto">
          <a:xfrm>
            <a:off x="6519779" y="138596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37"/>
          <p:cNvSpPr>
            <a:spLocks noChangeArrowheads="1"/>
          </p:cNvSpPr>
          <p:nvPr/>
        </p:nvSpPr>
        <p:spPr bwMode="auto">
          <a:xfrm>
            <a:off x="5583791" y="213860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37"/>
          <p:cNvSpPr>
            <a:spLocks noChangeArrowheads="1"/>
          </p:cNvSpPr>
          <p:nvPr/>
        </p:nvSpPr>
        <p:spPr bwMode="auto">
          <a:xfrm>
            <a:off x="7491011" y="213860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val 37"/>
          <p:cNvSpPr>
            <a:spLocks noChangeArrowheads="1"/>
          </p:cNvSpPr>
          <p:nvPr/>
        </p:nvSpPr>
        <p:spPr bwMode="auto">
          <a:xfrm>
            <a:off x="5027330" y="287484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Oval 37"/>
          <p:cNvSpPr>
            <a:spLocks noChangeArrowheads="1"/>
          </p:cNvSpPr>
          <p:nvPr/>
        </p:nvSpPr>
        <p:spPr bwMode="auto">
          <a:xfrm>
            <a:off x="6091590" y="287484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Freeform 44"/>
          <p:cNvSpPr/>
          <p:nvPr/>
        </p:nvSpPr>
        <p:spPr bwMode="auto">
          <a:xfrm flipH="1">
            <a:off x="5913349" y="2543794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3" name="Freeform 44"/>
          <p:cNvSpPr/>
          <p:nvPr/>
        </p:nvSpPr>
        <p:spPr bwMode="auto">
          <a:xfrm>
            <a:off x="5372278" y="2536904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4" name="Line 42"/>
          <p:cNvSpPr>
            <a:spLocks noChangeShapeType="1"/>
          </p:cNvSpPr>
          <p:nvPr/>
        </p:nvSpPr>
        <p:spPr bwMode="auto">
          <a:xfrm>
            <a:off x="6915595" y="1741898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5" name="Oval 37"/>
          <p:cNvSpPr>
            <a:spLocks noChangeArrowheads="1"/>
          </p:cNvSpPr>
          <p:nvPr/>
        </p:nvSpPr>
        <p:spPr bwMode="auto">
          <a:xfrm>
            <a:off x="6941150" y="287484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Freeform 44"/>
          <p:cNvSpPr/>
          <p:nvPr/>
        </p:nvSpPr>
        <p:spPr bwMode="auto">
          <a:xfrm>
            <a:off x="7286098" y="2543794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7" name="Text Box 1132"/>
          <p:cNvSpPr txBox="1">
            <a:spLocks noChangeArrowheads="1"/>
          </p:cNvSpPr>
          <p:nvPr/>
        </p:nvSpPr>
        <p:spPr bwMode="auto">
          <a:xfrm>
            <a:off x="4907471" y="2053414"/>
            <a:ext cx="1828308" cy="1384995"/>
          </a:xfrm>
          <a:prstGeom prst="rect">
            <a:avLst/>
          </a:prstGeom>
          <a:noFill/>
          <a:ln w="28575">
            <a:solidFill>
              <a:srgbClr val="B42D2D"/>
            </a:solidFill>
            <a:prstDash val="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endParaRPr lang="zh-CN" altLang="en-US" dirty="0">
              <a:solidFill>
                <a:srgbClr val="404040"/>
              </a:solidFill>
            </a:endParaRPr>
          </a:p>
          <a:p>
            <a:pPr>
              <a:spcBef>
                <a:spcPts val="1800"/>
              </a:spcBef>
            </a:pPr>
            <a:endParaRPr lang="zh-CN" altLang="en-US" dirty="0">
              <a:solidFill>
                <a:srgbClr val="404040"/>
              </a:solidFill>
            </a:endParaRPr>
          </a:p>
          <a:p>
            <a:pPr>
              <a:spcBef>
                <a:spcPts val="1800"/>
              </a:spcBef>
            </a:pP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128" name="右箭头 127"/>
          <p:cNvSpPr/>
          <p:nvPr/>
        </p:nvSpPr>
        <p:spPr>
          <a:xfrm>
            <a:off x="4298903" y="2097444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9" name="Line 42"/>
          <p:cNvSpPr>
            <a:spLocks noChangeShapeType="1"/>
          </p:cNvSpPr>
          <p:nvPr/>
        </p:nvSpPr>
        <p:spPr bwMode="auto">
          <a:xfrm flipH="1">
            <a:off x="3610554" y="3986610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30" name="Oval 37"/>
          <p:cNvSpPr>
            <a:spLocks noChangeArrowheads="1"/>
          </p:cNvSpPr>
          <p:nvPr/>
        </p:nvSpPr>
        <p:spPr bwMode="auto">
          <a:xfrm>
            <a:off x="4216985" y="364148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val 37"/>
          <p:cNvSpPr>
            <a:spLocks noChangeArrowheads="1"/>
          </p:cNvSpPr>
          <p:nvPr/>
        </p:nvSpPr>
        <p:spPr bwMode="auto">
          <a:xfrm>
            <a:off x="3280997" y="439412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37"/>
          <p:cNvSpPr>
            <a:spLocks noChangeArrowheads="1"/>
          </p:cNvSpPr>
          <p:nvPr/>
        </p:nvSpPr>
        <p:spPr bwMode="auto">
          <a:xfrm>
            <a:off x="5188217" y="439412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val 37"/>
          <p:cNvSpPr>
            <a:spLocks noChangeArrowheads="1"/>
          </p:cNvSpPr>
          <p:nvPr/>
        </p:nvSpPr>
        <p:spPr bwMode="auto">
          <a:xfrm>
            <a:off x="2724536" y="513036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37"/>
          <p:cNvSpPr>
            <a:spLocks noChangeArrowheads="1"/>
          </p:cNvSpPr>
          <p:nvPr/>
        </p:nvSpPr>
        <p:spPr bwMode="auto">
          <a:xfrm>
            <a:off x="3788796" y="513036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Freeform 44"/>
          <p:cNvSpPr/>
          <p:nvPr/>
        </p:nvSpPr>
        <p:spPr bwMode="auto">
          <a:xfrm flipH="1">
            <a:off x="3610555" y="4799314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36" name="Freeform 44"/>
          <p:cNvSpPr/>
          <p:nvPr/>
        </p:nvSpPr>
        <p:spPr bwMode="auto">
          <a:xfrm>
            <a:off x="3069484" y="4792424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37" name="Line 42"/>
          <p:cNvSpPr>
            <a:spLocks noChangeShapeType="1"/>
          </p:cNvSpPr>
          <p:nvPr/>
        </p:nvSpPr>
        <p:spPr bwMode="auto">
          <a:xfrm>
            <a:off x="4612801" y="3997418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38" name="Oval 37"/>
          <p:cNvSpPr>
            <a:spLocks noChangeArrowheads="1"/>
          </p:cNvSpPr>
          <p:nvPr/>
        </p:nvSpPr>
        <p:spPr bwMode="auto">
          <a:xfrm>
            <a:off x="4638356" y="513036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Freeform 44"/>
          <p:cNvSpPr/>
          <p:nvPr/>
        </p:nvSpPr>
        <p:spPr bwMode="auto">
          <a:xfrm>
            <a:off x="4983304" y="4799314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40" name="Text Box 1132"/>
          <p:cNvSpPr txBox="1">
            <a:spLocks noChangeArrowheads="1"/>
          </p:cNvSpPr>
          <p:nvPr/>
        </p:nvSpPr>
        <p:spPr bwMode="auto">
          <a:xfrm>
            <a:off x="2604676" y="3611880"/>
            <a:ext cx="3308673" cy="2092881"/>
          </a:xfrm>
          <a:prstGeom prst="rect">
            <a:avLst/>
          </a:prstGeom>
          <a:noFill/>
          <a:ln w="28575">
            <a:solidFill>
              <a:srgbClr val="B42D2D"/>
            </a:solidFill>
            <a:prstDash val="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zh-CN" altLang="en-US" dirty="0">
              <a:solidFill>
                <a:srgbClr val="404040"/>
              </a:solidFill>
            </a:endParaRPr>
          </a:p>
          <a:p>
            <a:pPr>
              <a:spcBef>
                <a:spcPts val="1200"/>
              </a:spcBef>
            </a:pPr>
            <a:endParaRPr lang="zh-CN" altLang="en-US" dirty="0">
              <a:solidFill>
                <a:srgbClr val="404040"/>
              </a:solidFill>
            </a:endParaRPr>
          </a:p>
          <a:p>
            <a:pPr>
              <a:spcBef>
                <a:spcPts val="1200"/>
              </a:spcBef>
            </a:pPr>
            <a:endParaRPr lang="en-US" altLang="zh-CN" dirty="0" smtClean="0">
              <a:solidFill>
                <a:srgbClr val="404040"/>
              </a:solidFill>
            </a:endParaRPr>
          </a:p>
          <a:p>
            <a:pPr>
              <a:spcBef>
                <a:spcPts val="1200"/>
              </a:spcBef>
            </a:pPr>
            <a:endParaRPr lang="en-US" altLang="zh-CN" dirty="0">
              <a:solidFill>
                <a:srgbClr val="404040"/>
              </a:solidFill>
            </a:endParaRPr>
          </a:p>
          <a:p>
            <a:pPr>
              <a:spcBef>
                <a:spcPts val="1200"/>
              </a:spcBef>
            </a:pP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141" name="右箭头 140"/>
          <p:cNvSpPr/>
          <p:nvPr/>
        </p:nvSpPr>
        <p:spPr>
          <a:xfrm>
            <a:off x="1996109" y="4352964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42" name="Line 42"/>
          <p:cNvSpPr>
            <a:spLocks noChangeShapeType="1"/>
          </p:cNvSpPr>
          <p:nvPr/>
        </p:nvSpPr>
        <p:spPr bwMode="auto">
          <a:xfrm flipH="1">
            <a:off x="8160014" y="4016216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43" name="Oval 37"/>
          <p:cNvSpPr>
            <a:spLocks noChangeArrowheads="1"/>
          </p:cNvSpPr>
          <p:nvPr/>
        </p:nvSpPr>
        <p:spPr bwMode="auto">
          <a:xfrm>
            <a:off x="8766445" y="367109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Oval 37"/>
          <p:cNvSpPr>
            <a:spLocks noChangeArrowheads="1"/>
          </p:cNvSpPr>
          <p:nvPr/>
        </p:nvSpPr>
        <p:spPr bwMode="auto">
          <a:xfrm>
            <a:off x="7830457" y="442372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Oval 37"/>
          <p:cNvSpPr>
            <a:spLocks noChangeArrowheads="1"/>
          </p:cNvSpPr>
          <p:nvPr/>
        </p:nvSpPr>
        <p:spPr bwMode="auto">
          <a:xfrm>
            <a:off x="9737677" y="442372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val 37"/>
          <p:cNvSpPr>
            <a:spLocks noChangeArrowheads="1"/>
          </p:cNvSpPr>
          <p:nvPr/>
        </p:nvSpPr>
        <p:spPr bwMode="auto">
          <a:xfrm>
            <a:off x="7273996" y="515997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val 37"/>
          <p:cNvSpPr>
            <a:spLocks noChangeArrowheads="1"/>
          </p:cNvSpPr>
          <p:nvPr/>
        </p:nvSpPr>
        <p:spPr bwMode="auto">
          <a:xfrm>
            <a:off x="8338256" y="515997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Freeform 44"/>
          <p:cNvSpPr/>
          <p:nvPr/>
        </p:nvSpPr>
        <p:spPr bwMode="auto">
          <a:xfrm flipH="1">
            <a:off x="8160015" y="4828920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49" name="Freeform 44"/>
          <p:cNvSpPr/>
          <p:nvPr/>
        </p:nvSpPr>
        <p:spPr bwMode="auto">
          <a:xfrm>
            <a:off x="7618944" y="4822030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50" name="Line 42"/>
          <p:cNvSpPr>
            <a:spLocks noChangeShapeType="1"/>
          </p:cNvSpPr>
          <p:nvPr/>
        </p:nvSpPr>
        <p:spPr bwMode="auto">
          <a:xfrm>
            <a:off x="9162261" y="4027024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51" name="Oval 37"/>
          <p:cNvSpPr>
            <a:spLocks noChangeArrowheads="1"/>
          </p:cNvSpPr>
          <p:nvPr/>
        </p:nvSpPr>
        <p:spPr bwMode="auto">
          <a:xfrm>
            <a:off x="9187816" y="515997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Freeform 44"/>
          <p:cNvSpPr/>
          <p:nvPr/>
        </p:nvSpPr>
        <p:spPr bwMode="auto">
          <a:xfrm>
            <a:off x="9532764" y="4828920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54" name="右箭头 153"/>
          <p:cNvSpPr/>
          <p:nvPr/>
        </p:nvSpPr>
        <p:spPr>
          <a:xfrm>
            <a:off x="6545569" y="4382570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55" name="Text Box 1132"/>
          <p:cNvSpPr txBox="1">
            <a:spLocks noChangeArrowheads="1"/>
          </p:cNvSpPr>
          <p:nvPr/>
        </p:nvSpPr>
        <p:spPr bwMode="auto">
          <a:xfrm>
            <a:off x="2902372" y="1990140"/>
            <a:ext cx="1224344" cy="1384995"/>
          </a:xfrm>
          <a:prstGeom prst="rect">
            <a:avLst/>
          </a:prstGeom>
          <a:noFill/>
          <a:ln w="28575">
            <a:solidFill>
              <a:srgbClr val="B42D2D"/>
            </a:solidFill>
            <a:prstDash val="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endParaRPr lang="zh-CN" altLang="en-US" dirty="0">
              <a:solidFill>
                <a:srgbClr val="404040"/>
              </a:solidFill>
            </a:endParaRPr>
          </a:p>
          <a:p>
            <a:pPr>
              <a:spcBef>
                <a:spcPts val="1800"/>
              </a:spcBef>
            </a:pPr>
            <a:endParaRPr lang="zh-CN" altLang="en-US" dirty="0">
              <a:solidFill>
                <a:srgbClr val="404040"/>
              </a:solidFill>
            </a:endParaRPr>
          </a:p>
          <a:p>
            <a:pPr>
              <a:spcBef>
                <a:spcPts val="1800"/>
              </a:spcBef>
            </a:pP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314454" y="5780961"/>
            <a:ext cx="52908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始建堆结果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{36, 28, 32, 25, 18, 16}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0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1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1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85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1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"/>
                  </p:tgtEl>
                </p:cond>
              </p:nextCondLst>
            </p:seq>
            <p:seq concurrent="1" nextAc="seek">
              <p:cTn id="195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" fill="hold">
                      <p:stCondLst>
                        <p:cond delay="0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205" restart="whenNotActive" fill="hold" evtFilter="cancelBubble" nodeType="interactiveSeq">
                <p:stCondLst>
                  <p:cond evt="onClick" delay="0">
                    <p:tgtEl>
                      <p:spTgt spid="1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6" fill="hold">
                      <p:stCondLst>
                        <p:cond delay="0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215" restart="whenNotActive" fill="hold" evtFilter="cancelBubble" nodeType="interactiveSeq">
                <p:stCondLst>
                  <p:cond evt="onClick" delay="0">
                    <p:tgtEl>
                      <p:spTgt spid="1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6" fill="hold">
                      <p:stCondLst>
                        <p:cond delay="0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  <p:seq concurrent="1" nextAc="seek">
              <p:cTn id="225" restart="whenNotActive" fill="hold" evtFilter="cancelBubble" nodeType="interactiveSeq">
                <p:stCondLst>
                  <p:cond evt="onClick" delay="0">
                    <p:tgtEl>
                      <p:spTgt spid="1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6" fill="hold">
                      <p:stCondLst>
                        <p:cond delay="0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5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1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1"/>
                  </p:tgtEl>
                </p:cond>
              </p:nextCondLst>
            </p:seq>
            <p:seq concurrent="1" nextAc="seek">
              <p:cTn id="235" restart="whenNotActive" fill="hold" evtFilter="cancelBubble" nodeType="interactiveSeq">
                <p:stCondLst>
                  <p:cond evt="onClick" delay="0">
                    <p:tgtEl>
                      <p:spTgt spid="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6" fill="hold">
                      <p:stCondLst>
                        <p:cond delay="0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7"/>
                  </p:tgtEl>
                </p:cond>
              </p:nextCondLst>
            </p:seq>
            <p:seq concurrent="1" nextAc="seek">
              <p:cTn id="240" restart="whenNotActive" fill="hold" evtFilter="cancelBubble" nodeType="interactiveSeq">
                <p:stCondLst>
                  <p:cond evt="onClick" delay="0">
                    <p:tgtEl>
                      <p:spTgt spid="1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"/>
                  </p:tgtEl>
                </p:cond>
              </p:nextCondLst>
            </p:seq>
          </p:childTnLst>
        </p:cTn>
      </p:par>
    </p:tnLst>
    <p:bldLst>
      <p:bldP spid="31" grpId="0"/>
      <p:bldP spid="65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2" grpId="0" animBg="1"/>
      <p:bldP spid="73" grpId="0" animBg="1"/>
      <p:bldP spid="74" grpId="0" animBg="1"/>
      <p:bldP spid="74" grpId="1" animBg="1"/>
      <p:bldP spid="75" grpId="0" animBg="1"/>
      <p:bldP spid="76" grpId="0" animBg="1"/>
      <p:bldP spid="82" grpId="0" animBg="1"/>
      <p:bldP spid="82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121" grpId="0" animBg="1"/>
      <p:bldP spid="121" grpId="1" animBg="1"/>
      <p:bldP spid="122" grpId="0" animBg="1"/>
      <p:bldP spid="123" grpId="0" animBg="1"/>
      <p:bldP spid="124" grpId="0" animBg="1"/>
      <p:bldP spid="125" grpId="0" animBg="1"/>
      <p:bldP spid="125" grpId="1" animBg="1"/>
      <p:bldP spid="126" grpId="0" animBg="1"/>
      <p:bldP spid="127" grpId="0" animBg="1"/>
      <p:bldP spid="128" grpId="0" animBg="1"/>
      <p:bldP spid="129" grpId="0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6" grpId="0" animBg="1"/>
      <p:bldP spid="137" grpId="0" animBg="1"/>
      <p:bldP spid="138" grpId="0" animBg="1"/>
      <p:bldP spid="138" grpId="1" animBg="1"/>
      <p:bldP spid="139" grpId="0" animBg="1"/>
      <p:bldP spid="140" grpId="0" animBg="1"/>
      <p:bldP spid="141" grpId="0" animBg="1"/>
      <p:bldP spid="142" grpId="0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9" grpId="0" animBg="1"/>
      <p:bldP spid="150" grpId="0" animBg="1"/>
      <p:bldP spid="151" grpId="0" animBg="1"/>
      <p:bldP spid="151" grpId="1" animBg="1"/>
      <p:bldP spid="152" grpId="0" animBg="1"/>
      <p:bldP spid="154" grpId="0" animBg="1"/>
      <p:bldP spid="155" grpId="0" animBg="1"/>
      <p:bldP spid="1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542923" y="61585"/>
            <a:ext cx="1980000" cy="584775"/>
            <a:chOff x="542923" y="61585"/>
            <a:chExt cx="1980000" cy="584775"/>
          </a:xfrm>
        </p:grpSpPr>
        <p:sp>
          <p:nvSpPr>
            <p:cNvPr id="37" name="Rounded Rectangle 10"/>
            <p:cNvSpPr/>
            <p:nvPr/>
          </p:nvSpPr>
          <p:spPr>
            <a:xfrm>
              <a:off x="542923" y="100964"/>
              <a:ext cx="1980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 Box 2"/>
            <p:cNvSpPr txBox="1">
              <a:spLocks noChangeArrowheads="1"/>
            </p:cNvSpPr>
            <p:nvPr/>
          </p:nvSpPr>
          <p:spPr bwMode="auto">
            <a:xfrm>
              <a:off x="638167" y="61585"/>
              <a:ext cx="183071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算法描述</a:t>
              </a:r>
              <a:endPara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6098371" y="1178340"/>
            <a:ext cx="4341433" cy="597921"/>
            <a:chOff x="607943" y="923176"/>
            <a:chExt cx="4341433" cy="597921"/>
          </a:xfrm>
        </p:grpSpPr>
        <p:sp>
          <p:nvSpPr>
            <p:cNvPr id="10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597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初始建堆：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09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2" name="TextBox 111"/>
          <p:cNvSpPr txBox="1"/>
          <p:nvPr/>
        </p:nvSpPr>
        <p:spPr>
          <a:xfrm>
            <a:off x="8589028" y="1239887"/>
            <a:ext cx="171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8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66355" y="1079515"/>
            <a:ext cx="5485805" cy="4893647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Sort::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HeapSort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    </a:t>
            </a: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temp;</a:t>
            </a:r>
          </a:p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ceil(length/2) </a:t>
            </a:r>
            <a:r>
              <a:rPr lang="en-US" altLang="zh-CN" sz="2400" dirty="0" smtClean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1;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0;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 smtClean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Sift(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length-1) ;     </a:t>
            </a: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length;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       </a:t>
            </a: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temp = data[0]; </a:t>
            </a:r>
          </a:p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data[0] = data[length-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data[length-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temp; </a:t>
            </a:r>
          </a:p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Sift(0, length-i-1);   </a:t>
            </a:r>
            <a:endParaRPr lang="zh-CN" altLang="en-US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6098371" y="3007529"/>
            <a:ext cx="4341433" cy="652486"/>
            <a:chOff x="607943" y="923176"/>
            <a:chExt cx="4341433" cy="652486"/>
          </a:xfrm>
        </p:grpSpPr>
        <p:sp>
          <p:nvSpPr>
            <p:cNvPr id="11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建堆：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19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22" name="TextBox 121"/>
          <p:cNvSpPr txBox="1"/>
          <p:nvPr/>
        </p:nvSpPr>
        <p:spPr>
          <a:xfrm>
            <a:off x="8223012" y="3117743"/>
            <a:ext cx="171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en-US" altLang="zh-CN" sz="28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98371" y="3949407"/>
            <a:ext cx="5468789" cy="652486"/>
            <a:chOff x="635911" y="5077167"/>
            <a:chExt cx="5468789" cy="652486"/>
          </a:xfrm>
        </p:grpSpPr>
        <p:grpSp>
          <p:nvGrpSpPr>
            <p:cNvPr id="130" name="组合 129"/>
            <p:cNvGrpSpPr/>
            <p:nvPr/>
          </p:nvGrpSpPr>
          <p:grpSpPr>
            <a:xfrm>
              <a:off x="635911" y="5077167"/>
              <a:ext cx="3960029" cy="652486"/>
              <a:chOff x="607943" y="923176"/>
              <a:chExt cx="3960029" cy="652486"/>
            </a:xfrm>
          </p:grpSpPr>
          <p:sp>
            <p:nvSpPr>
              <p:cNvPr id="132" name="Text Box 6"/>
              <p:cNvSpPr txBox="1">
                <a:spLocks noChangeArrowheads="1"/>
              </p:cNvSpPr>
              <p:nvPr/>
            </p:nvSpPr>
            <p:spPr bwMode="auto">
              <a:xfrm>
                <a:off x="1064932" y="923176"/>
                <a:ext cx="3503040" cy="6524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kumimoji="1"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最好、最坏、平均：</a:t>
                </a:r>
                <a:endPara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3" name="Group 36"/>
              <p:cNvGrpSpPr/>
              <p:nvPr/>
            </p:nvGrpSpPr>
            <p:grpSpPr>
              <a:xfrm>
                <a:off x="607943" y="1053200"/>
                <a:ext cx="432000" cy="432000"/>
                <a:chOff x="4108451" y="4314825"/>
                <a:chExt cx="536575" cy="528638"/>
              </a:xfrm>
              <a:solidFill>
                <a:srgbClr val="5A327D"/>
              </a:solidFill>
            </p:grpSpPr>
            <p:sp>
              <p:nvSpPr>
                <p:cNvPr id="134" name="Freeform 231"/>
                <p:cNvSpPr/>
                <p:nvPr/>
              </p:nvSpPr>
              <p:spPr bwMode="auto">
                <a:xfrm>
                  <a:off x="4108451" y="4314825"/>
                  <a:ext cx="220663" cy="212725"/>
                </a:xfrm>
                <a:custGeom>
                  <a:avLst/>
                  <a:gdLst>
                    <a:gd name="T0" fmla="*/ 59 w 81"/>
                    <a:gd name="T1" fmla="*/ 77 h 78"/>
                    <a:gd name="T2" fmla="*/ 62 w 81"/>
                    <a:gd name="T3" fmla="*/ 78 h 78"/>
                    <a:gd name="T4" fmla="*/ 74 w 81"/>
                    <a:gd name="T5" fmla="*/ 57 h 78"/>
                    <a:gd name="T6" fmla="*/ 81 w 81"/>
                    <a:gd name="T7" fmla="*/ 53 h 78"/>
                    <a:gd name="T8" fmla="*/ 52 w 81"/>
                    <a:gd name="T9" fmla="*/ 4 h 78"/>
                    <a:gd name="T10" fmla="*/ 48 w 81"/>
                    <a:gd name="T11" fmla="*/ 0 h 78"/>
                    <a:gd name="T12" fmla="*/ 1 w 81"/>
                    <a:gd name="T13" fmla="*/ 40 h 78"/>
                    <a:gd name="T14" fmla="*/ 3 w 81"/>
                    <a:gd name="T15" fmla="*/ 45 h 78"/>
                    <a:gd name="T16" fmla="*/ 52 w 81"/>
                    <a:gd name="T17" fmla="*/ 78 h 78"/>
                    <a:gd name="T18" fmla="*/ 59 w 81"/>
                    <a:gd name="T1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1" h="78">
                      <a:moveTo>
                        <a:pt x="59" y="77"/>
                      </a:moveTo>
                      <a:cubicBezTo>
                        <a:pt x="60" y="77"/>
                        <a:pt x="61" y="78"/>
                        <a:pt x="62" y="78"/>
                      </a:cubicBezTo>
                      <a:cubicBezTo>
                        <a:pt x="65" y="71"/>
                        <a:pt x="68" y="63"/>
                        <a:pt x="74" y="57"/>
                      </a:cubicBezTo>
                      <a:cubicBezTo>
                        <a:pt x="76" y="56"/>
                        <a:pt x="78" y="54"/>
                        <a:pt x="81" y="53"/>
                      </a:cubicBezTo>
                      <a:cubicBezTo>
                        <a:pt x="55" y="26"/>
                        <a:pt x="52" y="4"/>
                        <a:pt x="52" y="4"/>
                      </a:cubicBezTo>
                      <a:cubicBezTo>
                        <a:pt x="52" y="2"/>
                        <a:pt x="50" y="0"/>
                        <a:pt x="48" y="0"/>
                      </a:cubicBezTo>
                      <a:cubicBezTo>
                        <a:pt x="48" y="0"/>
                        <a:pt x="8" y="3"/>
                        <a:pt x="1" y="40"/>
                      </a:cubicBezTo>
                      <a:cubicBezTo>
                        <a:pt x="0" y="42"/>
                        <a:pt x="1" y="44"/>
                        <a:pt x="3" y="45"/>
                      </a:cubicBezTo>
                      <a:cubicBezTo>
                        <a:pt x="4" y="45"/>
                        <a:pt x="26" y="55"/>
                        <a:pt x="52" y="78"/>
                      </a:cubicBezTo>
                      <a:cubicBezTo>
                        <a:pt x="54" y="77"/>
                        <a:pt x="57" y="77"/>
                        <a:pt x="59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" name="Freeform 232"/>
                <p:cNvSpPr/>
                <p:nvPr/>
              </p:nvSpPr>
              <p:spPr bwMode="auto">
                <a:xfrm>
                  <a:off x="4302126" y="4486275"/>
                  <a:ext cx="342900" cy="357188"/>
                </a:xfrm>
                <a:custGeom>
                  <a:avLst/>
                  <a:gdLst>
                    <a:gd name="T0" fmla="*/ 117 w 126"/>
                    <a:gd name="T1" fmla="*/ 69 h 131"/>
                    <a:gd name="T2" fmla="*/ 80 w 126"/>
                    <a:gd name="T3" fmla="*/ 66 h 131"/>
                    <a:gd name="T4" fmla="*/ 71 w 126"/>
                    <a:gd name="T5" fmla="*/ 84 h 131"/>
                    <a:gd name="T6" fmla="*/ 79 w 126"/>
                    <a:gd name="T7" fmla="*/ 103 h 131"/>
                    <a:gd name="T8" fmla="*/ 85 w 126"/>
                    <a:gd name="T9" fmla="*/ 103 h 131"/>
                    <a:gd name="T10" fmla="*/ 85 w 126"/>
                    <a:gd name="T11" fmla="*/ 97 h 131"/>
                    <a:gd name="T12" fmla="*/ 79 w 126"/>
                    <a:gd name="T13" fmla="*/ 84 h 131"/>
                    <a:gd name="T14" fmla="*/ 85 w 126"/>
                    <a:gd name="T15" fmla="*/ 71 h 131"/>
                    <a:gd name="T16" fmla="*/ 111 w 126"/>
                    <a:gd name="T17" fmla="*/ 74 h 131"/>
                    <a:gd name="T18" fmla="*/ 118 w 126"/>
                    <a:gd name="T19" fmla="*/ 93 h 131"/>
                    <a:gd name="T20" fmla="*/ 109 w 126"/>
                    <a:gd name="T21" fmla="*/ 113 h 131"/>
                    <a:gd name="T22" fmla="*/ 78 w 126"/>
                    <a:gd name="T23" fmla="*/ 122 h 131"/>
                    <a:gd name="T24" fmla="*/ 53 w 126"/>
                    <a:gd name="T25" fmla="*/ 102 h 131"/>
                    <a:gd name="T26" fmla="*/ 51 w 126"/>
                    <a:gd name="T27" fmla="*/ 97 h 131"/>
                    <a:gd name="T28" fmla="*/ 62 w 126"/>
                    <a:gd name="T29" fmla="*/ 61 h 131"/>
                    <a:gd name="T30" fmla="*/ 87 w 126"/>
                    <a:gd name="T31" fmla="*/ 49 h 131"/>
                    <a:gd name="T32" fmla="*/ 91 w 126"/>
                    <a:gd name="T33" fmla="*/ 46 h 131"/>
                    <a:gd name="T34" fmla="*/ 88 w 126"/>
                    <a:gd name="T35" fmla="*/ 42 h 131"/>
                    <a:gd name="T36" fmla="*/ 28 w 126"/>
                    <a:gd name="T37" fmla="*/ 7 h 131"/>
                    <a:gd name="T38" fmla="*/ 26 w 126"/>
                    <a:gd name="T39" fmla="*/ 6 h 131"/>
                    <a:gd name="T40" fmla="*/ 19 w 126"/>
                    <a:gd name="T41" fmla="*/ 0 h 131"/>
                    <a:gd name="T42" fmla="*/ 12 w 126"/>
                    <a:gd name="T43" fmla="*/ 3 h 131"/>
                    <a:gd name="T44" fmla="*/ 2 w 126"/>
                    <a:gd name="T45" fmla="*/ 20 h 131"/>
                    <a:gd name="T46" fmla="*/ 0 w 126"/>
                    <a:gd name="T47" fmla="*/ 26 h 131"/>
                    <a:gd name="T48" fmla="*/ 1 w 126"/>
                    <a:gd name="T49" fmla="*/ 34 h 131"/>
                    <a:gd name="T50" fmla="*/ 1 w 126"/>
                    <a:gd name="T51" fmla="*/ 34 h 131"/>
                    <a:gd name="T52" fmla="*/ 43 w 126"/>
                    <a:gd name="T53" fmla="*/ 99 h 131"/>
                    <a:gd name="T54" fmla="*/ 43 w 126"/>
                    <a:gd name="T55" fmla="*/ 99 h 131"/>
                    <a:gd name="T56" fmla="*/ 45 w 126"/>
                    <a:gd name="T57" fmla="*/ 105 h 131"/>
                    <a:gd name="T58" fmla="*/ 76 w 126"/>
                    <a:gd name="T59" fmla="*/ 130 h 131"/>
                    <a:gd name="T60" fmla="*/ 85 w 126"/>
                    <a:gd name="T61" fmla="*/ 131 h 131"/>
                    <a:gd name="T62" fmla="*/ 114 w 126"/>
                    <a:gd name="T63" fmla="*/ 119 h 131"/>
                    <a:gd name="T64" fmla="*/ 126 w 126"/>
                    <a:gd name="T65" fmla="*/ 93 h 131"/>
                    <a:gd name="T66" fmla="*/ 117 w 126"/>
                    <a:gd name="T67" fmla="*/ 69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6" h="131">
                      <a:moveTo>
                        <a:pt x="117" y="69"/>
                      </a:moveTo>
                      <a:cubicBezTo>
                        <a:pt x="112" y="64"/>
                        <a:pt x="94" y="52"/>
                        <a:pt x="80" y="66"/>
                      </a:cubicBezTo>
                      <a:cubicBezTo>
                        <a:pt x="74" y="71"/>
                        <a:pt x="71" y="77"/>
                        <a:pt x="71" y="84"/>
                      </a:cubicBezTo>
                      <a:cubicBezTo>
                        <a:pt x="71" y="92"/>
                        <a:pt x="75" y="99"/>
                        <a:pt x="79" y="103"/>
                      </a:cubicBezTo>
                      <a:cubicBezTo>
                        <a:pt x="81" y="104"/>
                        <a:pt x="84" y="104"/>
                        <a:pt x="85" y="103"/>
                      </a:cubicBezTo>
                      <a:cubicBezTo>
                        <a:pt x="87" y="101"/>
                        <a:pt x="86" y="98"/>
                        <a:pt x="85" y="97"/>
                      </a:cubicBezTo>
                      <a:cubicBezTo>
                        <a:pt x="82" y="94"/>
                        <a:pt x="79" y="89"/>
                        <a:pt x="79" y="84"/>
                      </a:cubicBezTo>
                      <a:cubicBezTo>
                        <a:pt x="79" y="79"/>
                        <a:pt x="81" y="75"/>
                        <a:pt x="85" y="71"/>
                      </a:cubicBezTo>
                      <a:cubicBezTo>
                        <a:pt x="97" y="61"/>
                        <a:pt x="111" y="74"/>
                        <a:pt x="111" y="74"/>
                      </a:cubicBezTo>
                      <a:cubicBezTo>
                        <a:pt x="117" y="80"/>
                        <a:pt x="118" y="88"/>
                        <a:pt x="118" y="93"/>
                      </a:cubicBezTo>
                      <a:cubicBezTo>
                        <a:pt x="117" y="101"/>
                        <a:pt x="114" y="109"/>
                        <a:pt x="109" y="113"/>
                      </a:cubicBezTo>
                      <a:cubicBezTo>
                        <a:pt x="99" y="122"/>
                        <a:pt x="89" y="125"/>
                        <a:pt x="78" y="122"/>
                      </a:cubicBezTo>
                      <a:cubicBezTo>
                        <a:pt x="65" y="119"/>
                        <a:pt x="55" y="108"/>
                        <a:pt x="53" y="102"/>
                      </a:cubicBezTo>
                      <a:cubicBezTo>
                        <a:pt x="52" y="100"/>
                        <a:pt x="51" y="98"/>
                        <a:pt x="51" y="97"/>
                      </a:cubicBezTo>
                      <a:cubicBezTo>
                        <a:pt x="50" y="81"/>
                        <a:pt x="54" y="69"/>
                        <a:pt x="62" y="61"/>
                      </a:cubicBezTo>
                      <a:cubicBezTo>
                        <a:pt x="72" y="50"/>
                        <a:pt x="87" y="49"/>
                        <a:pt x="87" y="49"/>
                      </a:cubicBezTo>
                      <a:cubicBezTo>
                        <a:pt x="89" y="49"/>
                        <a:pt x="90" y="48"/>
                        <a:pt x="91" y="46"/>
                      </a:cubicBezTo>
                      <a:cubicBezTo>
                        <a:pt x="91" y="44"/>
                        <a:pt x="90" y="42"/>
                        <a:pt x="88" y="42"/>
                      </a:cubicBezTo>
                      <a:cubicBezTo>
                        <a:pt x="63" y="31"/>
                        <a:pt x="43" y="19"/>
                        <a:pt x="28" y="7"/>
                      </a:cubicBezTo>
                      <a:cubicBezTo>
                        <a:pt x="28" y="7"/>
                        <a:pt x="27" y="6"/>
                        <a:pt x="26" y="6"/>
                      </a:cubicBezTo>
                      <a:cubicBezTo>
                        <a:pt x="24" y="4"/>
                        <a:pt x="21" y="2"/>
                        <a:pt x="19" y="0"/>
                      </a:cubicBezTo>
                      <a:cubicBezTo>
                        <a:pt x="16" y="0"/>
                        <a:pt x="13" y="1"/>
                        <a:pt x="12" y="3"/>
                      </a:cubicBezTo>
                      <a:cubicBezTo>
                        <a:pt x="7" y="7"/>
                        <a:pt x="5" y="13"/>
                        <a:pt x="2" y="20"/>
                      </a:cubicBezTo>
                      <a:cubicBezTo>
                        <a:pt x="2" y="22"/>
                        <a:pt x="1" y="24"/>
                        <a:pt x="0" y="26"/>
                      </a:cubicBezTo>
                      <a:cubicBezTo>
                        <a:pt x="1" y="28"/>
                        <a:pt x="1" y="31"/>
                        <a:pt x="1" y="34"/>
                      </a:cubicBezTo>
                      <a:cubicBezTo>
                        <a:pt x="1" y="34"/>
                        <a:pt x="1" y="34"/>
                        <a:pt x="1" y="34"/>
                      </a:cubicBezTo>
                      <a:cubicBezTo>
                        <a:pt x="16" y="51"/>
                        <a:pt x="32" y="72"/>
                        <a:pt x="43" y="99"/>
                      </a:cubicBezTo>
                      <a:cubicBezTo>
                        <a:pt x="43" y="99"/>
                        <a:pt x="43" y="99"/>
                        <a:pt x="43" y="99"/>
                      </a:cubicBezTo>
                      <a:cubicBezTo>
                        <a:pt x="44" y="101"/>
                        <a:pt x="45" y="103"/>
                        <a:pt x="45" y="105"/>
                      </a:cubicBezTo>
                      <a:cubicBezTo>
                        <a:pt x="48" y="113"/>
                        <a:pt x="60" y="126"/>
                        <a:pt x="76" y="130"/>
                      </a:cubicBezTo>
                      <a:cubicBezTo>
                        <a:pt x="79" y="131"/>
                        <a:pt x="82" y="131"/>
                        <a:pt x="85" y="131"/>
                      </a:cubicBezTo>
                      <a:cubicBezTo>
                        <a:pt x="93" y="131"/>
                        <a:pt x="104" y="128"/>
                        <a:pt x="114" y="119"/>
                      </a:cubicBezTo>
                      <a:cubicBezTo>
                        <a:pt x="121" y="113"/>
                        <a:pt x="125" y="103"/>
                        <a:pt x="126" y="93"/>
                      </a:cubicBezTo>
                      <a:cubicBezTo>
                        <a:pt x="126" y="84"/>
                        <a:pt x="123" y="75"/>
                        <a:pt x="11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" name="Freeform 233"/>
                <p:cNvSpPr>
                  <a:spLocks noEditPoints="1"/>
                </p:cNvSpPr>
                <p:nvPr/>
              </p:nvSpPr>
              <p:spPr bwMode="auto">
                <a:xfrm>
                  <a:off x="4219576" y="4457700"/>
                  <a:ext cx="177800" cy="231775"/>
                </a:xfrm>
                <a:custGeom>
                  <a:avLst/>
                  <a:gdLst>
                    <a:gd name="T0" fmla="*/ 32 w 65"/>
                    <a:gd name="T1" fmla="*/ 85 h 85"/>
                    <a:gd name="T2" fmla="*/ 28 w 65"/>
                    <a:gd name="T3" fmla="*/ 83 h 85"/>
                    <a:gd name="T4" fmla="*/ 26 w 65"/>
                    <a:gd name="T5" fmla="*/ 79 h 85"/>
                    <a:gd name="T6" fmla="*/ 18 w 65"/>
                    <a:gd name="T7" fmla="*/ 57 h 85"/>
                    <a:gd name="T8" fmla="*/ 18 w 65"/>
                    <a:gd name="T9" fmla="*/ 54 h 85"/>
                    <a:gd name="T10" fmla="*/ 19 w 65"/>
                    <a:gd name="T11" fmla="*/ 49 h 85"/>
                    <a:gd name="T12" fmla="*/ 15 w 65"/>
                    <a:gd name="T13" fmla="*/ 52 h 85"/>
                    <a:gd name="T14" fmla="*/ 9 w 65"/>
                    <a:gd name="T15" fmla="*/ 54 h 85"/>
                    <a:gd name="T16" fmla="*/ 6 w 65"/>
                    <a:gd name="T17" fmla="*/ 53 h 85"/>
                    <a:gd name="T18" fmla="*/ 1 w 65"/>
                    <a:gd name="T19" fmla="*/ 41 h 85"/>
                    <a:gd name="T20" fmla="*/ 16 w 65"/>
                    <a:gd name="T21" fmla="*/ 27 h 85"/>
                    <a:gd name="T22" fmla="*/ 17 w 65"/>
                    <a:gd name="T23" fmla="*/ 27 h 85"/>
                    <a:gd name="T24" fmla="*/ 21 w 65"/>
                    <a:gd name="T25" fmla="*/ 28 h 85"/>
                    <a:gd name="T26" fmla="*/ 23 w 65"/>
                    <a:gd name="T27" fmla="*/ 29 h 85"/>
                    <a:gd name="T28" fmla="*/ 23 w 65"/>
                    <a:gd name="T29" fmla="*/ 27 h 85"/>
                    <a:gd name="T30" fmla="*/ 35 w 65"/>
                    <a:gd name="T31" fmla="*/ 7 h 85"/>
                    <a:gd name="T32" fmla="*/ 51 w 65"/>
                    <a:gd name="T33" fmla="*/ 0 h 85"/>
                    <a:gd name="T34" fmla="*/ 56 w 65"/>
                    <a:gd name="T35" fmla="*/ 1 h 85"/>
                    <a:gd name="T36" fmla="*/ 65 w 65"/>
                    <a:gd name="T37" fmla="*/ 12 h 85"/>
                    <a:gd name="T38" fmla="*/ 62 w 65"/>
                    <a:gd name="T39" fmla="*/ 17 h 85"/>
                    <a:gd name="T40" fmla="*/ 61 w 65"/>
                    <a:gd name="T41" fmla="*/ 17 h 85"/>
                    <a:gd name="T42" fmla="*/ 57 w 65"/>
                    <a:gd name="T43" fmla="*/ 14 h 85"/>
                    <a:gd name="T44" fmla="*/ 54 w 65"/>
                    <a:gd name="T45" fmla="*/ 9 h 85"/>
                    <a:gd name="T46" fmla="*/ 51 w 65"/>
                    <a:gd name="T47" fmla="*/ 8 h 85"/>
                    <a:gd name="T48" fmla="*/ 40 w 65"/>
                    <a:gd name="T49" fmla="*/ 12 h 85"/>
                    <a:gd name="T50" fmla="*/ 31 w 65"/>
                    <a:gd name="T51" fmla="*/ 30 h 85"/>
                    <a:gd name="T52" fmla="*/ 28 w 65"/>
                    <a:gd name="T53" fmla="*/ 36 h 85"/>
                    <a:gd name="T54" fmla="*/ 28 w 65"/>
                    <a:gd name="T55" fmla="*/ 37 h 85"/>
                    <a:gd name="T56" fmla="*/ 28 w 65"/>
                    <a:gd name="T57" fmla="*/ 37 h 85"/>
                    <a:gd name="T58" fmla="*/ 29 w 65"/>
                    <a:gd name="T59" fmla="*/ 44 h 85"/>
                    <a:gd name="T60" fmla="*/ 27 w 65"/>
                    <a:gd name="T61" fmla="*/ 51 h 85"/>
                    <a:gd name="T62" fmla="*/ 26 w 65"/>
                    <a:gd name="T63" fmla="*/ 57 h 85"/>
                    <a:gd name="T64" fmla="*/ 33 w 65"/>
                    <a:gd name="T65" fmla="*/ 75 h 85"/>
                    <a:gd name="T66" fmla="*/ 35 w 65"/>
                    <a:gd name="T67" fmla="*/ 79 h 85"/>
                    <a:gd name="T68" fmla="*/ 35 w 65"/>
                    <a:gd name="T69" fmla="*/ 82 h 85"/>
                    <a:gd name="T70" fmla="*/ 33 w 65"/>
                    <a:gd name="T71" fmla="*/ 84 h 85"/>
                    <a:gd name="T72" fmla="*/ 32 w 65"/>
                    <a:gd name="T73" fmla="*/ 85 h 85"/>
                    <a:gd name="T74" fmla="*/ 16 w 65"/>
                    <a:gd name="T75" fmla="*/ 35 h 85"/>
                    <a:gd name="T76" fmla="*/ 9 w 65"/>
                    <a:gd name="T77" fmla="*/ 42 h 85"/>
                    <a:gd name="T78" fmla="*/ 9 w 65"/>
                    <a:gd name="T79" fmla="*/ 47 h 85"/>
                    <a:gd name="T80" fmla="*/ 12 w 65"/>
                    <a:gd name="T81" fmla="*/ 44 h 85"/>
                    <a:gd name="T82" fmla="*/ 18 w 65"/>
                    <a:gd name="T83" fmla="*/ 39 h 85"/>
                    <a:gd name="T84" fmla="*/ 20 w 65"/>
                    <a:gd name="T85" fmla="*/ 36 h 85"/>
                    <a:gd name="T86" fmla="*/ 17 w 65"/>
                    <a:gd name="T87" fmla="*/ 35 h 85"/>
                    <a:gd name="T88" fmla="*/ 16 w 65"/>
                    <a:gd name="T89" fmla="*/ 35 h 85"/>
                    <a:gd name="T90" fmla="*/ 16 w 65"/>
                    <a:gd name="T91" fmla="*/ 3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5" h="85">
                      <a:moveTo>
                        <a:pt x="32" y="85"/>
                      </a:moveTo>
                      <a:cubicBezTo>
                        <a:pt x="30" y="85"/>
                        <a:pt x="29" y="84"/>
                        <a:pt x="28" y="83"/>
                      </a:cubicBezTo>
                      <a:cubicBezTo>
                        <a:pt x="27" y="81"/>
                        <a:pt x="27" y="80"/>
                        <a:pt x="26" y="79"/>
                      </a:cubicBezTo>
                      <a:cubicBezTo>
                        <a:pt x="22" y="72"/>
                        <a:pt x="18" y="65"/>
                        <a:pt x="18" y="57"/>
                      </a:cubicBezTo>
                      <a:cubicBezTo>
                        <a:pt x="18" y="56"/>
                        <a:pt x="18" y="55"/>
                        <a:pt x="18" y="54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5" y="52"/>
                        <a:pt x="15" y="52"/>
                        <a:pt x="15" y="52"/>
                      </a:cubicBezTo>
                      <a:cubicBezTo>
                        <a:pt x="13" y="53"/>
                        <a:pt x="11" y="54"/>
                        <a:pt x="9" y="54"/>
                      </a:cubicBezTo>
                      <a:cubicBezTo>
                        <a:pt x="8" y="54"/>
                        <a:pt x="7" y="54"/>
                        <a:pt x="6" y="53"/>
                      </a:cubicBezTo>
                      <a:cubicBezTo>
                        <a:pt x="2" y="52"/>
                        <a:pt x="0" y="48"/>
                        <a:pt x="1" y="41"/>
                      </a:cubicBezTo>
                      <a:cubicBezTo>
                        <a:pt x="3" y="31"/>
                        <a:pt x="10" y="27"/>
                        <a:pt x="16" y="27"/>
                      </a:cubicBezTo>
                      <a:cubicBezTo>
                        <a:pt x="16" y="27"/>
                        <a:pt x="17" y="27"/>
                        <a:pt x="17" y="27"/>
                      </a:cubicBezTo>
                      <a:cubicBezTo>
                        <a:pt x="19" y="27"/>
                        <a:pt x="20" y="28"/>
                        <a:pt x="21" y="28"/>
                      </a:cubicBezTo>
                      <a:cubicBezTo>
                        <a:pt x="23" y="29"/>
                        <a:pt x="23" y="29"/>
                        <a:pt x="23" y="29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6" y="19"/>
                        <a:pt x="29" y="12"/>
                        <a:pt x="35" y="7"/>
                      </a:cubicBezTo>
                      <a:cubicBezTo>
                        <a:pt x="38" y="4"/>
                        <a:pt x="44" y="0"/>
                        <a:pt x="51" y="0"/>
                      </a:cubicBezTo>
                      <a:cubicBezTo>
                        <a:pt x="53" y="0"/>
                        <a:pt x="55" y="1"/>
                        <a:pt x="56" y="1"/>
                      </a:cubicBezTo>
                      <a:cubicBezTo>
                        <a:pt x="61" y="3"/>
                        <a:pt x="64" y="7"/>
                        <a:pt x="65" y="12"/>
                      </a:cubicBezTo>
                      <a:cubicBezTo>
                        <a:pt x="65" y="15"/>
                        <a:pt x="64" y="17"/>
                        <a:pt x="62" y="17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59" y="17"/>
                        <a:pt x="57" y="16"/>
                        <a:pt x="57" y="14"/>
                      </a:cubicBezTo>
                      <a:cubicBezTo>
                        <a:pt x="57" y="10"/>
                        <a:pt x="55" y="9"/>
                        <a:pt x="54" y="9"/>
                      </a:cubicBezTo>
                      <a:cubicBezTo>
                        <a:pt x="53" y="9"/>
                        <a:pt x="52" y="8"/>
                        <a:pt x="51" y="8"/>
                      </a:cubicBezTo>
                      <a:cubicBezTo>
                        <a:pt x="47" y="8"/>
                        <a:pt x="43" y="10"/>
                        <a:pt x="40" y="12"/>
                      </a:cubicBezTo>
                      <a:cubicBezTo>
                        <a:pt x="35" y="17"/>
                        <a:pt x="33" y="23"/>
                        <a:pt x="31" y="30"/>
                      </a:cubicBezTo>
                      <a:cubicBezTo>
                        <a:pt x="30" y="32"/>
                        <a:pt x="29" y="34"/>
                        <a:pt x="28" y="36"/>
                      </a:cubicBez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9" y="39"/>
                        <a:pt x="29" y="42"/>
                        <a:pt x="29" y="44"/>
                      </a:cubicBezTo>
                      <a:cubicBezTo>
                        <a:pt x="28" y="47"/>
                        <a:pt x="28" y="49"/>
                        <a:pt x="27" y="51"/>
                      </a:cubicBezTo>
                      <a:cubicBezTo>
                        <a:pt x="27" y="53"/>
                        <a:pt x="26" y="55"/>
                        <a:pt x="26" y="57"/>
                      </a:cubicBezTo>
                      <a:cubicBezTo>
                        <a:pt x="26" y="63"/>
                        <a:pt x="29" y="69"/>
                        <a:pt x="33" y="75"/>
                      </a:cubicBezTo>
                      <a:cubicBezTo>
                        <a:pt x="34" y="76"/>
                        <a:pt x="34" y="78"/>
                        <a:pt x="35" y="79"/>
                      </a:cubicBezTo>
                      <a:cubicBezTo>
                        <a:pt x="36" y="80"/>
                        <a:pt x="36" y="81"/>
                        <a:pt x="35" y="82"/>
                      </a:cubicBezTo>
                      <a:cubicBezTo>
                        <a:pt x="35" y="83"/>
                        <a:pt x="34" y="84"/>
                        <a:pt x="33" y="84"/>
                      </a:cubicBezTo>
                      <a:cubicBezTo>
                        <a:pt x="33" y="85"/>
                        <a:pt x="32" y="85"/>
                        <a:pt x="32" y="85"/>
                      </a:cubicBezTo>
                      <a:close/>
                      <a:moveTo>
                        <a:pt x="16" y="35"/>
                      </a:moveTo>
                      <a:cubicBezTo>
                        <a:pt x="13" y="35"/>
                        <a:pt x="10" y="37"/>
                        <a:pt x="9" y="42"/>
                      </a:cubicBezTo>
                      <a:cubicBezTo>
                        <a:pt x="9" y="47"/>
                        <a:pt x="9" y="47"/>
                        <a:pt x="9" y="47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5" y="42"/>
                        <a:pt x="17" y="40"/>
                        <a:pt x="18" y="39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35"/>
                        <a:pt x="17" y="35"/>
                        <a:pt x="16" y="35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7" name="TextBox 136"/>
            <p:cNvSpPr txBox="1"/>
            <p:nvPr/>
          </p:nvSpPr>
          <p:spPr>
            <a:xfrm>
              <a:off x="4387560" y="5157814"/>
              <a:ext cx="1717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en-US" altLang="zh-CN" sz="2800" baseline="-250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6098371" y="2065652"/>
            <a:ext cx="4341433" cy="652486"/>
            <a:chOff x="607943" y="923176"/>
            <a:chExt cx="4341433" cy="652486"/>
          </a:xfrm>
        </p:grpSpPr>
        <p:sp>
          <p:nvSpPr>
            <p:cNvPr id="139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重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建堆次数：</a:t>
              </a:r>
              <a:r>
                <a:rPr kumimoji="1"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0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41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5922643" y="61585"/>
            <a:ext cx="1980000" cy="584775"/>
            <a:chOff x="542923" y="61585"/>
            <a:chExt cx="1980000" cy="584775"/>
          </a:xfrm>
        </p:grpSpPr>
        <p:sp>
          <p:nvSpPr>
            <p:cNvPr id="40" name="Rounded Rectangle 10"/>
            <p:cNvSpPr/>
            <p:nvPr/>
          </p:nvSpPr>
          <p:spPr>
            <a:xfrm>
              <a:off x="542923" y="100964"/>
              <a:ext cx="1980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 Box 2"/>
            <p:cNvSpPr txBox="1">
              <a:spLocks noChangeArrowheads="1"/>
            </p:cNvSpPr>
            <p:nvPr/>
          </p:nvSpPr>
          <p:spPr bwMode="auto">
            <a:xfrm>
              <a:off x="638167" y="61585"/>
              <a:ext cx="183071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时间性能</a:t>
              </a:r>
              <a:endPara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60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30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" name="AutoShape 9"/>
          <p:cNvSpPr>
            <a:spLocks noChangeArrowheads="1"/>
          </p:cNvSpPr>
          <p:nvPr/>
        </p:nvSpPr>
        <p:spPr bwMode="auto">
          <a:xfrm>
            <a:off x="2830369" y="3706208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6412472" y="3634208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AutoShape 9"/>
          <p:cNvSpPr>
            <a:spLocks noChangeArrowheads="1"/>
          </p:cNvSpPr>
          <p:nvPr/>
        </p:nvSpPr>
        <p:spPr bwMode="auto">
          <a:xfrm>
            <a:off x="4621421" y="3562208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AutoShape 9"/>
          <p:cNvSpPr>
            <a:spLocks noChangeArrowheads="1"/>
          </p:cNvSpPr>
          <p:nvPr/>
        </p:nvSpPr>
        <p:spPr bwMode="auto">
          <a:xfrm>
            <a:off x="3725895" y="3490208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AutoShape 9"/>
          <p:cNvSpPr>
            <a:spLocks noChangeArrowheads="1"/>
          </p:cNvSpPr>
          <p:nvPr/>
        </p:nvSpPr>
        <p:spPr bwMode="auto">
          <a:xfrm>
            <a:off x="5516947" y="3562208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66767" y="3695403"/>
            <a:ext cx="16059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5" name="Line 42"/>
          <p:cNvSpPr>
            <a:spLocks noChangeShapeType="1"/>
          </p:cNvSpPr>
          <p:nvPr/>
        </p:nvSpPr>
        <p:spPr bwMode="auto">
          <a:xfrm flipH="1">
            <a:off x="8953225" y="2047212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6" name="Oval 37"/>
          <p:cNvSpPr>
            <a:spLocks noChangeArrowheads="1"/>
          </p:cNvSpPr>
          <p:nvPr/>
        </p:nvSpPr>
        <p:spPr bwMode="auto">
          <a:xfrm>
            <a:off x="9559656" y="1702088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Oval 37"/>
          <p:cNvSpPr>
            <a:spLocks noChangeArrowheads="1"/>
          </p:cNvSpPr>
          <p:nvPr/>
        </p:nvSpPr>
        <p:spPr bwMode="auto">
          <a:xfrm>
            <a:off x="8623668" y="245472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Oval 37"/>
          <p:cNvSpPr>
            <a:spLocks noChangeArrowheads="1"/>
          </p:cNvSpPr>
          <p:nvPr/>
        </p:nvSpPr>
        <p:spPr bwMode="auto">
          <a:xfrm>
            <a:off x="10530888" y="2454722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Oval 37"/>
          <p:cNvSpPr>
            <a:spLocks noChangeArrowheads="1"/>
          </p:cNvSpPr>
          <p:nvPr/>
        </p:nvSpPr>
        <p:spPr bwMode="auto">
          <a:xfrm>
            <a:off x="8067207" y="3184078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val 37"/>
          <p:cNvSpPr>
            <a:spLocks noChangeArrowheads="1"/>
          </p:cNvSpPr>
          <p:nvPr/>
        </p:nvSpPr>
        <p:spPr bwMode="auto">
          <a:xfrm>
            <a:off x="9131467" y="3184078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Freeform 44"/>
          <p:cNvSpPr/>
          <p:nvPr/>
        </p:nvSpPr>
        <p:spPr bwMode="auto">
          <a:xfrm flipH="1">
            <a:off x="8953226" y="2859916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32" name="Freeform 44"/>
          <p:cNvSpPr/>
          <p:nvPr/>
        </p:nvSpPr>
        <p:spPr bwMode="auto">
          <a:xfrm>
            <a:off x="8412155" y="2853026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33" name="Line 42"/>
          <p:cNvSpPr>
            <a:spLocks noChangeShapeType="1"/>
          </p:cNvSpPr>
          <p:nvPr/>
        </p:nvSpPr>
        <p:spPr bwMode="auto">
          <a:xfrm>
            <a:off x="9955472" y="2058020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35" name="Line 42"/>
          <p:cNvSpPr>
            <a:spLocks noChangeShapeType="1"/>
          </p:cNvSpPr>
          <p:nvPr/>
        </p:nvSpPr>
        <p:spPr bwMode="auto">
          <a:xfrm flipH="1">
            <a:off x="8953225" y="4409412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36" name="Oval 37"/>
          <p:cNvSpPr>
            <a:spLocks noChangeArrowheads="1"/>
          </p:cNvSpPr>
          <p:nvPr/>
        </p:nvSpPr>
        <p:spPr bwMode="auto">
          <a:xfrm>
            <a:off x="9559656" y="406428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Oval 37"/>
          <p:cNvSpPr>
            <a:spLocks noChangeArrowheads="1"/>
          </p:cNvSpPr>
          <p:nvPr/>
        </p:nvSpPr>
        <p:spPr bwMode="auto">
          <a:xfrm>
            <a:off x="8623668" y="4816922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Oval 37"/>
          <p:cNvSpPr>
            <a:spLocks noChangeArrowheads="1"/>
          </p:cNvSpPr>
          <p:nvPr/>
        </p:nvSpPr>
        <p:spPr bwMode="auto">
          <a:xfrm>
            <a:off x="10530888" y="4816922"/>
            <a:ext cx="432000" cy="432000"/>
          </a:xfrm>
          <a:prstGeom prst="ellipse">
            <a:avLst/>
          </a:prstGeom>
          <a:noFill/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Oval 37"/>
          <p:cNvSpPr>
            <a:spLocks noChangeArrowheads="1"/>
          </p:cNvSpPr>
          <p:nvPr/>
        </p:nvSpPr>
        <p:spPr bwMode="auto">
          <a:xfrm>
            <a:off x="8067207" y="5546278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Oval 37"/>
          <p:cNvSpPr>
            <a:spLocks noChangeArrowheads="1"/>
          </p:cNvSpPr>
          <p:nvPr/>
        </p:nvSpPr>
        <p:spPr bwMode="auto">
          <a:xfrm>
            <a:off x="9131467" y="5546278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Freeform 44"/>
          <p:cNvSpPr/>
          <p:nvPr/>
        </p:nvSpPr>
        <p:spPr bwMode="auto">
          <a:xfrm flipH="1">
            <a:off x="8953226" y="5222116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42" name="Freeform 44"/>
          <p:cNvSpPr/>
          <p:nvPr/>
        </p:nvSpPr>
        <p:spPr bwMode="auto">
          <a:xfrm>
            <a:off x="8412155" y="5215226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9955472" y="4420220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44" name="AutoShape 9"/>
          <p:cNvSpPr>
            <a:spLocks noChangeArrowheads="1"/>
          </p:cNvSpPr>
          <p:nvPr/>
        </p:nvSpPr>
        <p:spPr bwMode="auto">
          <a:xfrm>
            <a:off x="2830369" y="4382768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AutoShape 9"/>
          <p:cNvSpPr>
            <a:spLocks noChangeArrowheads="1"/>
          </p:cNvSpPr>
          <p:nvPr/>
        </p:nvSpPr>
        <p:spPr bwMode="auto">
          <a:xfrm>
            <a:off x="3725895" y="4454768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AutoShape 9"/>
          <p:cNvSpPr>
            <a:spLocks noChangeArrowheads="1"/>
          </p:cNvSpPr>
          <p:nvPr/>
        </p:nvSpPr>
        <p:spPr bwMode="auto">
          <a:xfrm>
            <a:off x="4621421" y="4454768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AutoShape 9"/>
          <p:cNvSpPr>
            <a:spLocks noChangeArrowheads="1"/>
          </p:cNvSpPr>
          <p:nvPr/>
        </p:nvSpPr>
        <p:spPr bwMode="auto">
          <a:xfrm>
            <a:off x="5516947" y="4598768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AutoShape 9"/>
          <p:cNvSpPr>
            <a:spLocks noChangeArrowheads="1"/>
          </p:cNvSpPr>
          <p:nvPr/>
        </p:nvSpPr>
        <p:spPr bwMode="auto">
          <a:xfrm>
            <a:off x="6412472" y="4526768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866767" y="4535473"/>
            <a:ext cx="16059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初始建堆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745766" y="1238650"/>
            <a:ext cx="4341433" cy="652486"/>
            <a:chOff x="607943" y="923176"/>
            <a:chExt cx="4341433" cy="652486"/>
          </a:xfrm>
        </p:grpSpPr>
        <p:sp>
          <p:nvSpPr>
            <p:cNvPr id="151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空间性能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2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53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56" name="组合 155"/>
          <p:cNvGrpSpPr/>
          <p:nvPr/>
        </p:nvGrpSpPr>
        <p:grpSpPr>
          <a:xfrm>
            <a:off x="745766" y="2247119"/>
            <a:ext cx="4341433" cy="652486"/>
            <a:chOff x="607943" y="923176"/>
            <a:chExt cx="4341433" cy="652486"/>
          </a:xfrm>
        </p:grpSpPr>
        <p:sp>
          <p:nvSpPr>
            <p:cNvPr id="15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稳定性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：不稳定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59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866767" y="5375542"/>
            <a:ext cx="16059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趟结果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6412472" y="516000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2830369" y="5304008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3725895" y="5232008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4621421" y="5232008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5516947" y="5376008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2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1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5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1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7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1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8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8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1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9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seq concurrent="1" nextAc="seek">
              <p:cTn id="185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195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" fill="hold">
                      <p:stCondLst>
                        <p:cond delay="0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205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6" fill="hold">
                      <p:stCondLst>
                        <p:cond delay="0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15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6" fill="hold">
                      <p:stCondLst>
                        <p:cond delay="0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/>
      <p:bldP spid="125" grpId="0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2" grpId="0" animBg="1"/>
      <p:bldP spid="133" grpId="0" animBg="1"/>
      <p:bldP spid="135" grpId="0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2" grpId="0" animBg="1"/>
      <p:bldP spid="143" grpId="0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/>
      <p:bldP spid="46" grpId="0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smtClean="0"/>
                  <a:t>（</a:t>
                </a:r>
                <a:r>
                  <a:rPr lang="en-US" altLang="zh-CN"/>
                  <a:t>1</a:t>
                </a:r>
                <a:r>
                  <a:rPr lang="zh-CN" altLang="zh-CN"/>
                  <a:t>）对高度为</a:t>
                </a:r>
                <a:r>
                  <a:rPr lang="en-US" altLang="zh-CN"/>
                  <a:t>h</a:t>
                </a:r>
                <a:r>
                  <a:rPr lang="zh-CN" altLang="zh-CN"/>
                  <a:t>的堆，一趟筛选最多比较</a:t>
                </a:r>
                <a:r>
                  <a:rPr lang="en-US" altLang="zh-CN"/>
                  <a:t>2(h-1)</a:t>
                </a:r>
                <a:r>
                  <a:rPr lang="zh-CN" altLang="zh-CN"/>
                  <a:t>次，最多交换</a:t>
                </a:r>
                <a:r>
                  <a:rPr lang="en-US" altLang="zh-CN"/>
                  <a:t>h-1</a:t>
                </a:r>
                <a:r>
                  <a:rPr lang="zh-CN" altLang="zh-CN"/>
                  <a:t>次；</a:t>
                </a:r>
              </a:p>
              <a:p>
                <a:r>
                  <a:rPr lang="zh-CN" altLang="zh-CN"/>
                  <a:t>（</a:t>
                </a:r>
                <a:r>
                  <a:rPr lang="en-US" altLang="zh-CN"/>
                  <a:t>2</a:t>
                </a:r>
                <a:r>
                  <a:rPr lang="zh-CN" altLang="zh-CN"/>
                  <a:t>）</a:t>
                </a:r>
                <a:r>
                  <a:rPr lang="en-US" altLang="zh-CN"/>
                  <a:t>n</a:t>
                </a:r>
                <a:r>
                  <a:rPr lang="zh-CN" altLang="zh-CN"/>
                  <a:t>个关键字建成的堆的高度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h</m:t>
                    </m:r>
                    <m:r>
                      <a:rPr lang="en-US" altLang="zh-CN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+1</m:t>
                    </m:r>
                  </m:oMath>
                </a14:m>
                <a:r>
                  <a:rPr lang="zh-CN" altLang="zh-CN"/>
                  <a:t>，在建好堆后，排序过程中</a:t>
                </a:r>
                <a:r>
                  <a:rPr lang="en-US" altLang="zh-CN"/>
                  <a:t>n-1</a:t>
                </a:r>
                <a:r>
                  <a:rPr lang="zh-CN" altLang="zh-CN"/>
                  <a:t>次筛选总的比较次数不超过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altLang="zh-CN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altLang="zh-CN">
                            <a:latin typeface="Cambria Math"/>
                          </a:rPr>
                          <m:t>+…+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altLang="zh-CN">
                        <a:latin typeface="Cambria Math"/>
                      </a:rPr>
                      <m:t>&lt;2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n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n</m:t>
                    </m:r>
                  </m:oMath>
                </a14:m>
                <a:r>
                  <a:rPr lang="zh-CN" altLang="zh-CN"/>
                  <a:t>；</a:t>
                </a:r>
              </a:p>
              <a:p>
                <a:r>
                  <a:rPr lang="zh-CN" altLang="zh-CN"/>
                  <a:t>（</a:t>
                </a:r>
                <a:r>
                  <a:rPr lang="en-US" altLang="zh-CN"/>
                  <a:t>3</a:t>
                </a:r>
                <a:r>
                  <a:rPr lang="zh-CN" altLang="zh-CN"/>
                  <a:t>）建初始堆时，做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  <m:r>
                          <a:rPr lang="en-US" altLang="zh-CN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zh-CN"/>
                  <a:t>次筛选，但由于每次筛选所针对的堆高度为</a:t>
                </a:r>
                <a:r>
                  <a:rPr lang="en-US" altLang="zh-CN"/>
                  <a:t>2</a:t>
                </a:r>
                <a:r>
                  <a:rPr lang="zh-CN" altLang="zh-CN"/>
                  <a:t>到</a:t>
                </a:r>
                <a:r>
                  <a:rPr lang="en-US" altLang="zh-CN"/>
                  <a:t>h</a:t>
                </a:r>
                <a:r>
                  <a:rPr lang="zh-CN" altLang="zh-CN"/>
                  <a:t>不等，总的比较次数至多为</a:t>
                </a:r>
                <a:r>
                  <a:rPr lang="en-US" altLang="zh-CN"/>
                  <a:t>4n</a:t>
                </a:r>
                <a:r>
                  <a:rPr lang="zh-CN" altLang="zh-CN"/>
                  <a:t>。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22" t="-1877" r="-48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/>
              <a:t>性能</a:t>
            </a:r>
            <a:r>
              <a:rPr lang="zh-CN" altLang="zh-CN" smtClean="0"/>
              <a:t>分析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6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zh-CN"/>
                  <a:t>堆排序的时间复杂度为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O</m:t>
                        </m:r>
                        <m:r>
                          <a:rPr lang="en-US" altLang="zh-CN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nlog</m:t>
                        </m:r>
                      </m:e>
                      <m:sub>
                        <m:r>
                          <a:rPr lang="en-US" altLang="zh-CN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n</m:t>
                    </m:r>
                    <m:r>
                      <a:rPr lang="en-US" altLang="zh-CN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/>
                  <a:t>。</a:t>
                </a:r>
                <a:endParaRPr lang="en-US" altLang="zh-CN"/>
              </a:p>
              <a:p>
                <a:r>
                  <a:rPr lang="zh-CN" altLang="zh-CN"/>
                  <a:t>总共需要一个交换用辅助空间。</a:t>
                </a:r>
                <a:endParaRPr lang="en-US" altLang="zh-CN"/>
              </a:p>
              <a:p>
                <a:r>
                  <a:rPr lang="zh-CN" altLang="zh-CN"/>
                  <a:t>不稳定排序</a:t>
                </a:r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不</a:t>
                </a:r>
                <a:r>
                  <a:rPr lang="zh-CN" altLang="zh-CN"/>
                  <a:t>具有适应性。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22" t="-1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/>
              <a:t>性能分析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设有键值序列（k1, k2, …, kn），当i&gt;n/2时，任何一个子序列（ki, ki+1,… , kn）一定是堆。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85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在大根堆中，最小值结点一定是叶子结点。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364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在大根堆中，某结点的值一定大于其所有子孙结点的值。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15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673401" y="561456"/>
            <a:ext cx="533400" cy="86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7863879" y="705456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68640" y="1065456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8959118" y="777456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4578162" y="993456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4440" y="97596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234440" y="199875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234440" y="302154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34440" y="3998610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234440" y="5021399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4578162" y="210041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6768640" y="2028415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5673401" y="1596415"/>
            <a:ext cx="533400" cy="86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7863879" y="1740415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8959118" y="1812415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5673401" y="308720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6768640" y="2655205"/>
            <a:ext cx="533400" cy="86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7863879" y="2799205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8959118" y="2871205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4578162" y="315920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6768640" y="393897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8959118" y="3722970"/>
            <a:ext cx="533400" cy="86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5673401" y="415497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7863879" y="3866970"/>
            <a:ext cx="533400" cy="72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4578162" y="422697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7863879" y="4892231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6768640" y="4964231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8959118" y="4748231"/>
            <a:ext cx="533400" cy="86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5673401" y="5180231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4578162" y="5252231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17" grpId="0"/>
      <p:bldP spid="141" grpId="0"/>
      <p:bldP spid="142" grpId="0"/>
      <p:bldP spid="143" grpId="0"/>
      <p:bldP spid="144" grpId="0"/>
      <p:bldP spid="43" grpId="0" animBg="1"/>
      <p:bldP spid="43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75" grpId="0" animBg="1"/>
      <p:bldP spid="75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堆排序执行的趟数取决于待排序序列的初始状态。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599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堆排序所需的时间与待排序的记录个数无关。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30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堆排序将整个待排序序列划分为无序区和有序区，每一趟的关键是将无序区调整为堆。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66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对于堆排序算法，初始建堆的时间性能是（   ）。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O(n) 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O(n</a:t>
            </a:r>
            <a:r>
              <a:rPr lang="zh-CN" altLang="en-US" sz="2600" baseline="30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2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O(nlog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n)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O(log</a:t>
            </a:r>
            <a:r>
              <a:rPr lang="zh-CN" altLang="en-US" sz="2600" baseline="-25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n) 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3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16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83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对于待排序记录序列{10, 25, 15, 18, 35, 20, 30, 12, 20*}，写出初始建堆的结果（写出结果序列并画出大根堆）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065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正常使用主观题需2.0以上版本雨课堂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420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5129" y="2592579"/>
            <a:ext cx="6703871" cy="523220"/>
            <a:chOff x="611329" y="5518659"/>
            <a:chExt cx="6703871" cy="523220"/>
          </a:xfrm>
        </p:grpSpPr>
        <p:grpSp>
          <p:nvGrpSpPr>
            <p:cNvPr id="35" name="Group 31"/>
            <p:cNvGrpSpPr/>
            <p:nvPr/>
          </p:nvGrpSpPr>
          <p:grpSpPr>
            <a:xfrm>
              <a:off x="611329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112520" y="5518659"/>
              <a:ext cx="6202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简单选择排序进行多少趟？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1037084" y="3341733"/>
            <a:ext cx="4849677" cy="1569660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length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            </a:t>
            </a:r>
          </a:p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第 </a:t>
            </a:r>
            <a:r>
              <a:rPr kumimoji="1"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趟简单选择排序；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52" name="Group 4"/>
          <p:cNvGrpSpPr/>
          <p:nvPr/>
        </p:nvGrpSpPr>
        <p:grpSpPr bwMode="auto">
          <a:xfrm>
            <a:off x="2639893" y="1615295"/>
            <a:ext cx="2627313" cy="855664"/>
            <a:chOff x="1182" y="2808"/>
            <a:chExt cx="1655" cy="539"/>
          </a:xfrm>
        </p:grpSpPr>
        <p:sp>
          <p:nvSpPr>
            <p:cNvPr id="53" name="AutoShape 5"/>
            <p:cNvSpPr/>
            <p:nvPr/>
          </p:nvSpPr>
          <p:spPr bwMode="auto">
            <a:xfrm rot="16200000">
              <a:off x="1896" y="2094"/>
              <a:ext cx="227" cy="165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661" y="3056"/>
              <a:ext cx="8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有序区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Group 7"/>
          <p:cNvGrpSpPr/>
          <p:nvPr/>
        </p:nvGrpSpPr>
        <p:grpSpPr bwMode="auto">
          <a:xfrm>
            <a:off x="5897442" y="1635925"/>
            <a:ext cx="3151188" cy="866775"/>
            <a:chOff x="3234" y="2821"/>
            <a:chExt cx="1985" cy="546"/>
          </a:xfrm>
        </p:grpSpPr>
        <p:sp>
          <p:nvSpPr>
            <p:cNvPr id="77" name="AutoShape 8"/>
            <p:cNvSpPr/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856" y="3076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Oval 20"/>
          <p:cNvSpPr>
            <a:spLocks noChangeArrowheads="1"/>
          </p:cNvSpPr>
          <p:nvPr/>
        </p:nvSpPr>
        <p:spPr bwMode="auto">
          <a:xfrm>
            <a:off x="7257036" y="1113638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</a:ln>
          <a:effectLst/>
        </p:spPr>
        <p:txBody>
          <a:bodyPr wrap="none" tIns="0" bIns="0" anchor="ctr"/>
          <a:lstStyle/>
          <a:p>
            <a:pPr algn="ctr">
              <a:lnSpc>
                <a:spcPts val="2200"/>
              </a:lnSpc>
            </a:pPr>
            <a:r>
              <a:rPr kumimoji="1" lang="en-US" altLang="zh-CN" sz="2400" kern="0" spc="-1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</a:t>
            </a:r>
            <a:endParaRPr kumimoji="1" lang="en-US" altLang="zh-CN" sz="2400" kern="0" spc="-1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5476" y="1097763"/>
            <a:ext cx="6664329" cy="447875"/>
            <a:chOff x="1935237" y="2718275"/>
            <a:chExt cx="6664329" cy="447875"/>
          </a:xfrm>
        </p:grpSpPr>
        <p:sp>
          <p:nvSpPr>
            <p:cNvPr id="81" name="Oval 15"/>
            <p:cNvSpPr>
              <a:spLocks noChangeArrowheads="1"/>
            </p:cNvSpPr>
            <p:nvPr/>
          </p:nvSpPr>
          <p:spPr bwMode="auto">
            <a:xfrm>
              <a:off x="1935237" y="2734150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" name="Oval 17"/>
            <p:cNvSpPr>
              <a:spLocks noChangeArrowheads="1"/>
            </p:cNvSpPr>
            <p:nvPr/>
          </p:nvSpPr>
          <p:spPr bwMode="auto">
            <a:xfrm>
              <a:off x="4300416" y="2734150"/>
              <a:ext cx="432000" cy="432000"/>
            </a:xfrm>
            <a:prstGeom prst="ellipse">
              <a:avLst/>
            </a:prstGeom>
            <a:solidFill>
              <a:srgbClr val="D2D2D2"/>
            </a:solidFill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3" name="Text Box 21"/>
            <p:cNvSpPr txBox="1">
              <a:spLocks noChangeArrowheads="1"/>
            </p:cNvSpPr>
            <p:nvPr/>
          </p:nvSpPr>
          <p:spPr bwMode="auto">
            <a:xfrm>
              <a:off x="2826104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Oval 18"/>
            <p:cNvSpPr>
              <a:spLocks noChangeArrowheads="1"/>
            </p:cNvSpPr>
            <p:nvPr/>
          </p:nvSpPr>
          <p:spPr bwMode="auto">
            <a:xfrm>
              <a:off x="5084641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Oval 19"/>
            <p:cNvSpPr>
              <a:spLocks noChangeArrowheads="1"/>
            </p:cNvSpPr>
            <p:nvPr/>
          </p:nvSpPr>
          <p:spPr bwMode="auto">
            <a:xfrm>
              <a:off x="8167566" y="2734150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22"/>
            <p:cNvSpPr txBox="1">
              <a:spLocks noChangeArrowheads="1"/>
            </p:cNvSpPr>
            <p:nvPr/>
          </p:nvSpPr>
          <p:spPr bwMode="auto">
            <a:xfrm>
              <a:off x="5458301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22"/>
            <p:cNvSpPr txBox="1">
              <a:spLocks noChangeArrowheads="1"/>
            </p:cNvSpPr>
            <p:nvPr/>
          </p:nvSpPr>
          <p:spPr bwMode="auto">
            <a:xfrm>
              <a:off x="7157757" y="2718275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Group 48"/>
          <p:cNvGrpSpPr/>
          <p:nvPr/>
        </p:nvGrpSpPr>
        <p:grpSpPr bwMode="auto">
          <a:xfrm flipV="1">
            <a:off x="5906651" y="739473"/>
            <a:ext cx="1566386" cy="358290"/>
            <a:chOff x="3145" y="2839"/>
            <a:chExt cx="1021" cy="227"/>
          </a:xfrm>
        </p:grpSpPr>
        <p:sp>
          <p:nvSpPr>
            <p:cNvPr id="89" name="Line 42"/>
            <p:cNvSpPr>
              <a:spLocks noChangeShapeType="1"/>
            </p:cNvSpPr>
            <p:nvPr/>
          </p:nvSpPr>
          <p:spPr bwMode="auto">
            <a:xfrm>
              <a:off x="3145" y="3066"/>
              <a:ext cx="1021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Line 43"/>
            <p:cNvSpPr>
              <a:spLocks noChangeShapeType="1"/>
            </p:cNvSpPr>
            <p:nvPr/>
          </p:nvSpPr>
          <p:spPr bwMode="auto">
            <a:xfrm flipV="1">
              <a:off x="4166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Line 44"/>
            <p:cNvSpPr>
              <a:spLocks noChangeShapeType="1"/>
            </p:cNvSpPr>
            <p:nvPr/>
          </p:nvSpPr>
          <p:spPr bwMode="auto">
            <a:xfrm flipV="1">
              <a:off x="3147" y="2839"/>
              <a:ext cx="0" cy="227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5129" y="5351019"/>
            <a:ext cx="6703871" cy="523220"/>
            <a:chOff x="611329" y="5518659"/>
            <a:chExt cx="6703871" cy="523220"/>
          </a:xfrm>
        </p:grpSpPr>
        <p:grpSp>
          <p:nvGrpSpPr>
            <p:cNvPr id="51" name="Group 31"/>
            <p:cNvGrpSpPr/>
            <p:nvPr/>
          </p:nvGrpSpPr>
          <p:grpSpPr>
            <a:xfrm>
              <a:off x="611329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112520" y="5518659"/>
              <a:ext cx="6202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趟简单选择排序完成什么工作？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785171" y="5340187"/>
            <a:ext cx="4073573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）找最小值；（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）交换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895878" y="3341733"/>
            <a:ext cx="4513042" cy="156966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	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 =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+ 1; j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 j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(r[j] &lt; r[index]) index = j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交换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r[index];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</p:childTnLst>
        </p:cTn>
      </p:par>
    </p:tnLst>
    <p:bldLst>
      <p:bldP spid="45" grpId="0" animBg="1"/>
      <p:bldP spid="79" grpId="0" animBg="1"/>
      <p:bldP spid="92" grpId="0"/>
      <p:bldP spid="93" grpId="0" animBg="1"/>
      <p:bldP spid="9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542923" y="61585"/>
            <a:ext cx="2017397" cy="584775"/>
            <a:chOff x="542923" y="61585"/>
            <a:chExt cx="2017397" cy="584775"/>
          </a:xfrm>
        </p:grpSpPr>
        <p:sp>
          <p:nvSpPr>
            <p:cNvPr id="37" name="Rounded Rectangle 10"/>
            <p:cNvSpPr/>
            <p:nvPr/>
          </p:nvSpPr>
          <p:spPr>
            <a:xfrm>
              <a:off x="542923" y="100964"/>
              <a:ext cx="1980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 Box 2"/>
            <p:cNvSpPr txBox="1">
              <a:spLocks noChangeArrowheads="1"/>
            </p:cNvSpPr>
            <p:nvPr/>
          </p:nvSpPr>
          <p:spPr bwMode="auto">
            <a:xfrm>
              <a:off x="638167" y="61585"/>
              <a:ext cx="19221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算法描述</a:t>
              </a:r>
              <a:endPara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35642" y="744141"/>
            <a:ext cx="5614638" cy="6001643"/>
          </a:xfrm>
          <a:prstGeom prst="rect">
            <a:avLst/>
          </a:prstGeom>
          <a:ln>
            <a:solidFill>
              <a:srgbClr val="B42D2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Sort::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SelectSort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       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j, index, temp;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 - 1;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 	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  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index =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		</a:t>
            </a:r>
          </a:p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for (j =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+ 1; j &lt; length; j++)</a:t>
            </a:r>
            <a:endParaRPr lang="zh-CN" altLang="en-US" sz="2400" dirty="0" smtClean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(data[j] &lt; data[index])</a:t>
            </a: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index = j;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(index !=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temp = data[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data[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data[index]; </a:t>
            </a:r>
          </a:p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data[index] = temp;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64603" y="61585"/>
            <a:ext cx="2017397" cy="584775"/>
            <a:chOff x="542923" y="61585"/>
            <a:chExt cx="2017397" cy="584775"/>
          </a:xfrm>
        </p:grpSpPr>
        <p:sp>
          <p:nvSpPr>
            <p:cNvPr id="18" name="Rounded Rectangle 10"/>
            <p:cNvSpPr/>
            <p:nvPr/>
          </p:nvSpPr>
          <p:spPr>
            <a:xfrm>
              <a:off x="542923" y="100964"/>
              <a:ext cx="1980000" cy="540000"/>
            </a:xfrm>
            <a:prstGeom prst="roundRect">
              <a:avLst/>
            </a:prstGeom>
            <a:solidFill>
              <a:srgbClr val="D2D2D2"/>
            </a:solidFill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638167" y="61585"/>
              <a:ext cx="19221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 smtClean="0">
                  <a:solidFill>
                    <a:srgbClr val="40404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时间性能</a:t>
              </a:r>
              <a:endPara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439596" y="729735"/>
            <a:ext cx="4504878" cy="652486"/>
            <a:chOff x="643028" y="5387917"/>
            <a:chExt cx="4504878" cy="652486"/>
          </a:xfrm>
        </p:grpSpPr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比较语句？执行次数？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6439596" y="2434887"/>
            <a:ext cx="4504878" cy="652486"/>
            <a:chOff x="643028" y="5387917"/>
            <a:chExt cx="4504878" cy="652486"/>
          </a:xfrm>
        </p:grpSpPr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移动语句？执行次数？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6381275" y="1382221"/>
          <a:ext cx="4386965" cy="94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公式" r:id="rId3" imgW="46939200" imgH="10058400" progId="">
                  <p:embed/>
                </p:oleObj>
              </mc:Choice>
              <mc:Fallback>
                <p:oleObj name="公式" r:id="rId3" imgW="46939200" imgH="100584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1275" y="1382221"/>
                        <a:ext cx="4386965" cy="94006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6851257" y="3196097"/>
            <a:ext cx="3411067" cy="498598"/>
            <a:chOff x="6469140" y="2267181"/>
            <a:chExt cx="3411067" cy="498598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好情况：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7277100" y="4112663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052435" y="4040663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8827770" y="3968663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9603105" y="3896663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10378440" y="3824663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851257" y="4680962"/>
            <a:ext cx="4122175" cy="498598"/>
            <a:chOff x="6469140" y="2267181"/>
            <a:chExt cx="4122175" cy="498598"/>
          </a:xfrm>
        </p:grpSpPr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524643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最坏情况：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3(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9604533" y="5586459"/>
            <a:ext cx="533400" cy="360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8828722" y="5514459"/>
            <a:ext cx="533400" cy="432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10380345" y="5442459"/>
            <a:ext cx="533400" cy="504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8052911" y="5370459"/>
            <a:ext cx="533400" cy="576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7277100" y="5298459"/>
            <a:ext cx="533400" cy="648000"/>
          </a:xfrm>
          <a:prstGeom prst="can">
            <a:avLst>
              <a:gd name="adj" fmla="val 17322"/>
            </a:avLst>
          </a:prstGeom>
          <a:noFill/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2026920" y="3733800"/>
            <a:ext cx="2499360" cy="0"/>
          </a:xfrm>
          <a:prstGeom prst="line">
            <a:avLst/>
          </a:prstGeom>
          <a:ln w="28575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右大括号 56"/>
          <p:cNvSpPr/>
          <p:nvPr/>
        </p:nvSpPr>
        <p:spPr>
          <a:xfrm>
            <a:off x="4389120" y="4554339"/>
            <a:ext cx="274320" cy="960120"/>
          </a:xfrm>
          <a:prstGeom prst="rightBrace">
            <a:avLst>
              <a:gd name="adj1" fmla="val 31666"/>
              <a:gd name="adj2" fmla="val 50000"/>
            </a:avLst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9" grpId="0" animBg="1"/>
      <p:bldP spid="49" grpId="1" animBg="1"/>
      <p:bldP spid="50" grpId="0" animBg="1"/>
      <p:bldP spid="51" grpId="0" animBg="1"/>
      <p:bldP spid="52" grpId="0" animBg="1"/>
      <p:bldP spid="54" grpId="0" animBg="1"/>
      <p:bldP spid="54" grpId="1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D2D2D2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10555" y="1071717"/>
            <a:ext cx="4341433" cy="652486"/>
            <a:chOff x="607943" y="923176"/>
            <a:chExt cx="4341433" cy="652486"/>
          </a:xfrm>
        </p:grpSpPr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空间性能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2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73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610555" y="2654530"/>
            <a:ext cx="4341433" cy="652486"/>
            <a:chOff x="607943" y="923176"/>
            <a:chExt cx="4341433" cy="652486"/>
          </a:xfrm>
        </p:grpSpPr>
        <p:sp>
          <p:nvSpPr>
            <p:cNvPr id="7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稳定性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：不稳定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79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8045321" y="21315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5681216" y="18435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6863269" y="18435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5681216" y="2868573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8045321" y="258057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6863269" y="258057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每一趟简单选择排序只能确定一个记录的最终位置。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4" name="图片 3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无论待排序序列的初始状态如何，简单选择排序都执行n-1趟。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5分</a:t>
              </a:r>
            </a:p>
          </p:txBody>
        </p:sp>
      </p:grpSp>
      <p:pic>
        <p:nvPicPr>
          <p:cNvPr id="2" name="图片 1" descr="tmpC9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db2004108l">
  <a:themeElements>
    <a:clrScheme name="cdb2004108l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cdb2004108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08l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8l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08l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2631</Words>
  <Application>Microsoft Office PowerPoint</Application>
  <PresentationFormat>宽屏</PresentationFormat>
  <Paragraphs>648</Paragraphs>
  <Slides>44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65" baseType="lpstr">
      <vt:lpstr>Microsoft YaHei UI</vt:lpstr>
      <vt:lpstr>黑体</vt:lpstr>
      <vt:lpstr>楷体_GB2312</vt:lpstr>
      <vt:lpstr>隶书</vt:lpstr>
      <vt:lpstr>宋体</vt:lpstr>
      <vt:lpstr>微软雅黑</vt:lpstr>
      <vt:lpstr>Arial</vt:lpstr>
      <vt:lpstr>Arial Black</vt:lpstr>
      <vt:lpstr>Calibri</vt:lpstr>
      <vt:lpstr>Cambria</vt:lpstr>
      <vt:lpstr>Cambria Math</vt:lpstr>
      <vt:lpstr>Comic Sans MS</vt:lpstr>
      <vt:lpstr>Times New Roman</vt:lpstr>
      <vt:lpstr>Verdana</vt:lpstr>
      <vt:lpstr>Wingdings</vt:lpstr>
      <vt:lpstr>Office Theme</vt:lpstr>
      <vt:lpstr>cdb2004108l</vt:lpstr>
      <vt:lpstr>Pixel</vt:lpstr>
      <vt:lpstr>Image</vt:lpstr>
      <vt:lpstr>公式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HEAPS AND HEAPSORT</vt:lpstr>
      <vt:lpstr>PowerPoint 演示文稿</vt:lpstr>
      <vt:lpstr>PowerPoint 演示文稿</vt:lpstr>
      <vt:lpstr>HEAPS AND HEAPSORT （堆和堆排序）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性能分析</vt:lpstr>
      <vt:lpstr>性能分析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zhangyh</cp:lastModifiedBy>
  <cp:revision>230</cp:revision>
  <dcterms:created xsi:type="dcterms:W3CDTF">2016-09-14T00:58:00Z</dcterms:created>
  <dcterms:modified xsi:type="dcterms:W3CDTF">2022-11-09T15:29:08Z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