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1"/>
  </p:notesMasterIdLst>
  <p:sldIdLst>
    <p:sldId id="256" r:id="rId3"/>
    <p:sldId id="266" r:id="rId4"/>
    <p:sldId id="270" r:id="rId5"/>
    <p:sldId id="271" r:id="rId6"/>
    <p:sldId id="273" r:id="rId7"/>
    <p:sldId id="274" r:id="rId8"/>
    <p:sldId id="275" r:id="rId9"/>
    <p:sldId id="276" r:id="rId10"/>
    <p:sldId id="279" r:id="rId11"/>
    <p:sldId id="312" r:id="rId12"/>
    <p:sldId id="313" r:id="rId13"/>
    <p:sldId id="314" r:id="rId14"/>
    <p:sldId id="328" r:id="rId15"/>
    <p:sldId id="310" r:id="rId16"/>
    <p:sldId id="311" r:id="rId17"/>
    <p:sldId id="283" r:id="rId18"/>
    <p:sldId id="288" r:id="rId19"/>
    <p:sldId id="327" r:id="rId20"/>
    <p:sldId id="289" r:id="rId21"/>
    <p:sldId id="290" r:id="rId22"/>
    <p:sldId id="291" r:id="rId23"/>
    <p:sldId id="293" r:id="rId24"/>
    <p:sldId id="29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8" r:id="rId48"/>
    <p:sldId id="306" r:id="rId49"/>
    <p:sldId id="307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D2D"/>
    <a:srgbClr val="5C307D"/>
    <a:srgbClr val="285A32"/>
    <a:srgbClr val="D2D2D2"/>
    <a:srgbClr val="000000"/>
    <a:srgbClr val="404040"/>
    <a:srgbClr val="B4B4C8"/>
    <a:srgbClr val="507D7D"/>
    <a:srgbClr val="A0A0AA"/>
    <a:srgbClr val="A0A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68" d="100"/>
          <a:sy n="68" d="100"/>
        </p:scale>
        <p:origin x="80" y="524"/>
      </p:cViewPr>
      <p:guideLst>
        <p:guide orient="horz" pos="2188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7950D4-FEFB-4A24-B366-9A812FC68243}" type="slidenum">
              <a:rPr kumimoji="1" lang="en-US" altLang="zh-CN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en-US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506" y="888930"/>
            <a:ext cx="10632597" cy="46039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63" y="254953"/>
            <a:ext cx="932609" cy="720797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92" y="1147949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8" y="188341"/>
            <a:ext cx="10234805" cy="64837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8" y="6582765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59033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2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" y="1334849"/>
            <a:ext cx="11972594" cy="360632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effectLst>
            <a:reflection blurRad="12700" stA="30000" endPos="36000" dir="5400000" sy="-100000" algn="bl" rotWithShape="0"/>
          </a:effec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362223"/>
            <a:ext cx="2844800" cy="365125"/>
          </a:xfr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6" y="6362223"/>
            <a:ext cx="38608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" y="0"/>
            <a:ext cx="12192000" cy="1052736"/>
          </a:xfrm>
          <a:prstGeom prst="rect">
            <a:avLst/>
          </a:prstGeom>
          <a:gradFill flip="none" rotWithShape="1">
            <a:gsLst>
              <a:gs pos="0">
                <a:srgbClr val="6A1E1C"/>
              </a:gs>
              <a:gs pos="0">
                <a:schemeClr val="accent2">
                  <a:lumMod val="75000"/>
                  <a:shade val="30000"/>
                  <a:satMod val="115000"/>
                </a:schemeClr>
              </a:gs>
              <a:gs pos="32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r>
              <a:rPr lang="zh-CN" altLang="en-US" sz="4100" dirty="0">
                <a:solidFill>
                  <a:prstClr val="white"/>
                </a:solidFill>
              </a:rPr>
              <a:t>        计算机科学与技术学院</a:t>
            </a:r>
            <a:endParaRPr lang="zh-CN" altLang="en-US" sz="3100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2" y="61236"/>
            <a:ext cx="1248138" cy="9302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91" y="266335"/>
            <a:ext cx="2208244" cy="52008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flipV="1">
            <a:off x="2226" y="6200486"/>
            <a:ext cx="12192000" cy="656849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6" y="1146427"/>
            <a:ext cx="12192000" cy="5184576"/>
          </a:xfrm>
          <a:prstGeom prst="rect">
            <a:avLst/>
          </a:prstGeom>
          <a:gradFill flip="none" rotWithShape="1">
            <a:gsLst>
              <a:gs pos="43000">
                <a:schemeClr val="bg1">
                  <a:alpha val="65000"/>
                </a:schemeClr>
              </a:gs>
              <a:gs pos="0">
                <a:schemeClr val="tx2">
                  <a:lumMod val="40000"/>
                  <a:lumOff val="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endParaRPr lang="zh-CN" altLang="en-US" sz="23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6" y="1052736"/>
            <a:ext cx="12192000" cy="216024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endParaRPr lang="zh-CN" altLang="en-US" sz="2300">
              <a:solidFill>
                <a:prstClr val="white"/>
              </a:solidFill>
            </a:endParaRPr>
          </a:p>
        </p:txBody>
      </p:sp>
      <p:sp>
        <p:nvSpPr>
          <p:cNvPr id="16" name="内容占位符 22"/>
          <p:cNvSpPr>
            <a:spLocks noGrp="1"/>
          </p:cNvSpPr>
          <p:nvPr>
            <p:ph sz="quarter" idx="13"/>
          </p:nvPr>
        </p:nvSpPr>
        <p:spPr>
          <a:xfrm>
            <a:off x="1391486" y="2132856"/>
            <a:ext cx="9409046" cy="19442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7700" b="0">
                <a:solidFill>
                  <a:srgbClr val="E21D08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内容占位符 24"/>
          <p:cNvSpPr>
            <a:spLocks noGrp="1"/>
          </p:cNvSpPr>
          <p:nvPr>
            <p:ph sz="quarter" idx="14"/>
          </p:nvPr>
        </p:nvSpPr>
        <p:spPr>
          <a:xfrm>
            <a:off x="2783428" y="4292610"/>
            <a:ext cx="6625166" cy="16036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>
                <a:solidFill>
                  <a:srgbClr val="E21D08"/>
                </a:solidFill>
                <a:effectLst/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3800" y="1095948"/>
            <a:ext cx="495606" cy="5098166"/>
          </a:xfrm>
          <a:prstGeom prst="rect">
            <a:avLst/>
          </a:prstGeom>
          <a:gradFill flip="none" rotWithShape="1">
            <a:gsLst>
              <a:gs pos="0">
                <a:srgbClr val="8F2222">
                  <a:tint val="66000"/>
                  <a:satMod val="160000"/>
                </a:srgbClr>
              </a:gs>
              <a:gs pos="50000">
                <a:srgbClr val="8F2222">
                  <a:tint val="44500"/>
                  <a:satMod val="160000"/>
                </a:srgbClr>
              </a:gs>
              <a:gs pos="100000">
                <a:srgbClr val="8F2222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eaVert" wrap="none" lIns="117211" tIns="58605" rIns="117211" bIns="58605" anchor="ctr"/>
          <a:lstStyle>
            <a:defPPr>
              <a:defRPr lang="zh-CN"/>
            </a:defPPr>
            <a:lvl1pPr>
              <a:defRPr i="1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/>
            <a:r>
              <a:rPr lang="zh-CN" altLang="en-US" sz="2300" i="0" dirty="0">
                <a:solidFill>
                  <a:prstClr val="white"/>
                </a:solidFill>
              </a:rPr>
              <a:t>数据结构（</a:t>
            </a:r>
            <a:r>
              <a:rPr lang="en-US" altLang="zh-CN" sz="2300" i="0" dirty="0">
                <a:solidFill>
                  <a:prstClr val="white"/>
                </a:solidFill>
              </a:rPr>
              <a:t>Python</a:t>
            </a:r>
            <a:r>
              <a:rPr lang="zh-CN" altLang="en-US" sz="2300" i="0" dirty="0">
                <a:solidFill>
                  <a:prstClr val="white"/>
                </a:solidFill>
              </a:rPr>
              <a:t>语言版）</a:t>
            </a:r>
          </a:p>
        </p:txBody>
      </p:sp>
    </p:spTree>
    <p:extLst>
      <p:ext uri="{BB962C8B-B14F-4D97-AF65-F5344CB8AC3E}">
        <p14:creationId xmlns:p14="http://schemas.microsoft.com/office/powerpoint/2010/main" val="259069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72" y="2124064"/>
            <a:ext cx="10125412" cy="2149607"/>
          </a:xfrm>
          <a:noFill/>
        </p:spPr>
        <p:txBody>
          <a:bodyPr>
            <a:normAutofit/>
          </a:bodyPr>
          <a:lstStyle>
            <a:lvl1pPr algn="ctr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683589" y="6597650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204253" y="437602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750685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49" y="61236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0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506" y="888930"/>
            <a:ext cx="10632597" cy="46039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63" y="254953"/>
            <a:ext cx="932609" cy="720797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92" y="1147949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8" y="188341"/>
            <a:ext cx="10234805" cy="64837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8" y="6582765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59033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6" y="1600205"/>
            <a:ext cx="103632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6" y="3556010"/>
            <a:ext cx="8534400" cy="1473201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FFFFFF"/>
                </a:solidFill>
              </a:defRPr>
            </a:lvl1pPr>
            <a:lvl2pPr marL="586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902" y="6250177"/>
            <a:ext cx="5048920" cy="365125"/>
          </a:xfrm>
          <a:prstGeom prst="rect">
            <a:avLst/>
          </a:prstGeo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203" y="6250177"/>
            <a:ext cx="5048921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1452" y="6250177"/>
            <a:ext cx="1549102" cy="365125"/>
          </a:xfrm>
          <a:prstGeom prst="rect">
            <a:avLst/>
          </a:prstGeom>
        </p:spPr>
        <p:txBody>
          <a:bodyPr/>
          <a:lstStyle/>
          <a:p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90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A2C6-363A-4A83-A922-BE4BFBB679E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A752-7D54-479C-84D0-32F4D0CA48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25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A2C6-363A-4A83-A922-BE4BFBB679E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A752-7D54-479C-84D0-32F4D0CA48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3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" y="0"/>
            <a:ext cx="12190954" cy="68585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 userDrawn="1"/>
        </p:nvSpPr>
        <p:spPr>
          <a:xfrm>
            <a:off x="10697252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4"/>
          <p:cNvSpPr txBox="1"/>
          <p:nvPr userDrawn="1"/>
        </p:nvSpPr>
        <p:spPr>
          <a:xfrm>
            <a:off x="10671003" y="6244739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7"/>
          <p:cNvSpPr/>
          <p:nvPr userDrawn="1"/>
        </p:nvSpPr>
        <p:spPr>
          <a:xfrm>
            <a:off x="11656144" y="1471253"/>
            <a:ext cx="360000" cy="360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9"/>
          <p:cNvSpPr txBox="1"/>
          <p:nvPr userDrawn="1"/>
        </p:nvSpPr>
        <p:spPr>
          <a:xfrm>
            <a:off x="11697645" y="1600202"/>
            <a:ext cx="276999" cy="3456709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8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lang="en-US" altLang="zh-CN" sz="18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8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从概念到</a:t>
            </a:r>
            <a:r>
              <a:rPr lang="en-US" altLang="zh-CN" sz="18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18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0"/>
            <a:ext cx="10972800" cy="1143000"/>
          </a:xfrm>
          <a:prstGeom prst="rect">
            <a:avLst/>
          </a:prstGeom>
        </p:spPr>
        <p:txBody>
          <a:bodyPr vert="horz" lIns="117211" tIns="58605" rIns="117211" bIns="5860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12"/>
            <a:ext cx="10972800" cy="4525963"/>
          </a:xfrm>
          <a:prstGeom prst="rect">
            <a:avLst/>
          </a:prstGeom>
        </p:spPr>
        <p:txBody>
          <a:bodyPr vert="horz" lIns="117211" tIns="58605" rIns="117211" bIns="5860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60"/>
            <a:ext cx="2844800" cy="365125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121"/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72121"/>
              <a:t>2022/12/31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6" y="6356360"/>
            <a:ext cx="3860800" cy="365125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121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60"/>
            <a:ext cx="2844800" cy="365125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121"/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72121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defTabSz="58606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44" indent="-439544" algn="l" defTabSz="58606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347" indent="-366288" algn="l" defTabSz="58606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149" indent="-293031" algn="l" defTabSz="58606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210" indent="-293031" algn="l" defTabSz="58606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271" indent="-293031" algn="l" defTabSz="586060" rtl="0" eaLnBrk="1" latinLnBrk="0" hangingPunct="1">
        <a:spcBef>
          <a:spcPct val="20000"/>
        </a:spcBef>
        <a:buFont typeface="Arial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33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390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45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1508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6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1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8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24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29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35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4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482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emf"/><Relationship Id="rId5" Type="http://schemas.openxmlformats.org/officeDocument/2006/relationships/package" Target="../embeddings/Microsoft_Visio___.vsdx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1.png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11.png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11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11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image" Target="../media/image11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19" Type="http://schemas.openxmlformats.org/officeDocument/2006/relationships/image" Target="../media/image11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image" Target="../media/image11.png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2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8-5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二路归并排序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排序技术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4B1C88-9103-51A5-0E32-0A9ED14B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58" y="0"/>
            <a:ext cx="644840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" y="-223138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pic>
        <p:nvPicPr>
          <p:cNvPr id="4" name="图片 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95" y="672046"/>
            <a:ext cx="10660261" cy="560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238882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6435" name="Text Box 9"/>
              <p:cNvSpPr txBox="1">
                <a:spLocks noChangeArrowheads="1"/>
              </p:cNvSpPr>
              <p:nvPr/>
            </p:nvSpPr>
            <p:spPr bwMode="auto">
              <a:xfrm>
                <a:off x="766714" y="4360670"/>
                <a:ext cx="5113234" cy="2310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r>
                  <a:rPr kumimoji="1" lang="zh-CN" altLang="en-US" sz="2000" b="1">
                    <a:solidFill>
                      <a:prstClr val="black"/>
                    </a:solidFill>
                  </a:rPr>
                  <a:t>比较发生在</a:t>
                </a:r>
                <a:r>
                  <a:rPr kumimoji="1" lang="en-US" altLang="zh-CN" sz="2000" b="1">
                    <a:solidFill>
                      <a:prstClr val="black"/>
                    </a:solidFill>
                  </a:rPr>
                  <a:t>merge</a:t>
                </a:r>
                <a:r>
                  <a:rPr kumimoji="1" lang="zh-CN" altLang="en-US" sz="2000" b="1">
                    <a:solidFill>
                      <a:prstClr val="black"/>
                    </a:solidFill>
                  </a:rPr>
                  <a:t>函数中；</a:t>
                </a:r>
              </a:p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r>
                  <a:rPr kumimoji="1" lang="zh-CN" altLang="en-US" sz="2000" b="1">
                    <a:solidFill>
                      <a:prstClr val="black"/>
                    </a:solidFill>
                  </a:rPr>
                  <a:t>最多比较次数小于两表的长度；</a:t>
                </a:r>
              </a:p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r>
                  <a:rPr kumimoji="1" lang="zh-CN" altLang="en-US" sz="2000" b="1">
                    <a:solidFill>
                      <a:prstClr val="black"/>
                    </a:solidFill>
                  </a:rPr>
                  <a:t>每一层上表的总长为</a:t>
                </a:r>
                <a:r>
                  <a:rPr kumimoji="1" lang="en-US" altLang="zh-CN" sz="2000" b="1">
                    <a:solidFill>
                      <a:prstClr val="black"/>
                    </a:solidFill>
                  </a:rPr>
                  <a:t>n</a:t>
                </a:r>
                <a:r>
                  <a:rPr kumimoji="1" lang="zh-CN" altLang="en-US" sz="2000" b="1">
                    <a:solidFill>
                      <a:prstClr val="black"/>
                    </a:solidFill>
                  </a:rPr>
                  <a:t>；</a:t>
                </a:r>
                <a:endParaRPr kumimoji="1" lang="en-US" altLang="zh-CN" sz="2000" b="1">
                  <a:solidFill>
                    <a:prstClr val="black"/>
                  </a:solidFill>
                </a:endParaRPr>
              </a:p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r>
                  <a:rPr kumimoji="1" lang="zh-CN" altLang="en-US" sz="2000" b="1">
                    <a:solidFill>
                      <a:prstClr val="black"/>
                    </a:solidFill>
                  </a:rPr>
                  <a:t>因此每一层上关键字的比较次数小于</a:t>
                </a:r>
                <a:r>
                  <a:rPr kumimoji="1" lang="en-US" altLang="zh-CN" sz="2000" b="1">
                    <a:solidFill>
                      <a:prstClr val="black"/>
                    </a:solidFill>
                  </a:rPr>
                  <a:t>n</a:t>
                </a:r>
                <a:r>
                  <a:rPr kumimoji="1" lang="zh-CN" altLang="en-US" sz="2000" b="1">
                    <a:solidFill>
                      <a:prstClr val="black"/>
                    </a:solidFill>
                  </a:rPr>
                  <a:t>；</a:t>
                </a:r>
                <a:endParaRPr kumimoji="1" lang="en-US" altLang="zh-CN" sz="2000" b="1">
                  <a:solidFill>
                    <a:prstClr val="black"/>
                  </a:solidFill>
                </a:endParaRPr>
              </a:p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r>
                  <a:rPr lang="zh-CN" altLang="zh-CN" sz="2000" b="1">
                    <a:solidFill>
                      <a:prstClr val="black"/>
                    </a:solidFill>
                  </a:rPr>
                  <a:t>除了叶子之外，调用树共有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𝒍𝒐𝒈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/>
                      </a:rPr>
                      <m:t>𝐧</m:t>
                    </m:r>
                  </m:oMath>
                </a14:m>
                <a:r>
                  <a:rPr lang="zh-CN" altLang="zh-CN" sz="2000" b="1">
                    <a:solidFill>
                      <a:prstClr val="black"/>
                    </a:solidFill>
                  </a:rPr>
                  <a:t>层</a:t>
                </a:r>
                <a:r>
                  <a:rPr lang="zh-CN" altLang="en-US" sz="2000" b="1">
                    <a:solidFill>
                      <a:prstClr val="black"/>
                    </a:solidFill>
                  </a:rPr>
                  <a:t>；</a:t>
                </a:r>
                <a:endParaRPr lang="en-US" altLang="zh-CN" sz="2000" b="1">
                  <a:solidFill>
                    <a:prstClr val="black"/>
                  </a:solidFill>
                </a:endParaRPr>
              </a:p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r>
                  <a:rPr lang="zh-CN" altLang="zh-CN" sz="2000" b="1">
                    <a:solidFill>
                      <a:prstClr val="black"/>
                    </a:solidFill>
                  </a:rPr>
                  <a:t>关键字的比较次数不超过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𝒏𝒍𝒐𝒈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/>
                      </a:rPr>
                      <m:t>𝐧</m:t>
                    </m:r>
                  </m:oMath>
                </a14:m>
                <a:r>
                  <a:rPr lang="zh-CN" altLang="zh-CN" sz="2000" b="1">
                    <a:solidFill>
                      <a:prstClr val="black"/>
                    </a:solidFill>
                  </a:rPr>
                  <a:t>。</a:t>
                </a:r>
                <a:endParaRPr lang="en-US" altLang="zh-CN" sz="2000" b="1">
                  <a:solidFill>
                    <a:prstClr val="black"/>
                  </a:solidFill>
                </a:endParaRPr>
              </a:p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endParaRPr lang="zh-CN" altLang="zh-CN" sz="2000" b="1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643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14" y="4361677"/>
                <a:ext cx="5112568" cy="2310633"/>
              </a:xfrm>
              <a:prstGeom prst="rect">
                <a:avLst/>
              </a:prstGeom>
              <a:blipFill rotWithShape="1">
                <a:blip r:embed="rId4"/>
                <a:stretch>
                  <a:fillRect l="-1074" t="-21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" y="-223138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25074"/>
              </p:ext>
            </p:extLst>
          </p:nvPr>
        </p:nvGraphicFramePr>
        <p:xfrm>
          <a:off x="761868" y="117399"/>
          <a:ext cx="9663973" cy="397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011046" imgH="5772334" progId="Visio.Drawing.15">
                  <p:embed/>
                </p:oleObj>
              </mc:Choice>
              <mc:Fallback>
                <p:oleObj name="Visio" r:id="rId5" imgW="14011046" imgH="577233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68" y="117399"/>
                        <a:ext cx="9663973" cy="3972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63898" y="4364887"/>
                <a:ext cx="6093618" cy="1938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r>
                  <a:rPr lang="zh-CN" altLang="zh-CN" sz="2000" b="1">
                    <a:solidFill>
                      <a:prstClr val="black"/>
                    </a:solidFill>
                  </a:rPr>
                  <a:t>当两个有序表合并到</a:t>
                </a:r>
                <a:r>
                  <a:rPr lang="en-US" altLang="zh-CN" sz="2000" b="1">
                    <a:solidFill>
                      <a:prstClr val="black"/>
                    </a:solidFill>
                  </a:rPr>
                  <a:t>temp</a:t>
                </a:r>
                <a:r>
                  <a:rPr lang="zh-CN" altLang="zh-CN" sz="2000" b="1">
                    <a:solidFill>
                      <a:prstClr val="black"/>
                    </a:solidFill>
                  </a:rPr>
                  <a:t>表中，记录移动的次数为两个表的总长度</a:t>
                </a:r>
                <a:r>
                  <a:rPr lang="zh-CN" altLang="en-US" sz="2000" b="1">
                    <a:solidFill>
                      <a:prstClr val="black"/>
                    </a:solidFill>
                  </a:rPr>
                  <a:t>；</a:t>
                </a:r>
                <a:endParaRPr lang="en-US" altLang="zh-CN" sz="2000" b="1">
                  <a:solidFill>
                    <a:prstClr val="black"/>
                  </a:solidFill>
                </a:endParaRPr>
              </a:p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r>
                  <a:rPr lang="zh-CN" altLang="zh-CN" sz="2000" b="1">
                    <a:solidFill>
                      <a:prstClr val="black"/>
                    </a:solidFill>
                  </a:rPr>
                  <a:t>将</a:t>
                </a:r>
                <a:r>
                  <a:rPr lang="en-US" altLang="zh-CN" sz="2000" b="1">
                    <a:solidFill>
                      <a:prstClr val="black"/>
                    </a:solidFill>
                  </a:rPr>
                  <a:t>temp</a:t>
                </a:r>
                <a:r>
                  <a:rPr lang="zh-CN" altLang="zh-CN" sz="2000" b="1">
                    <a:solidFill>
                      <a:prstClr val="black"/>
                    </a:solidFill>
                  </a:rPr>
                  <a:t>的内容写回原表，移动次数也为两个有序表总长度</a:t>
                </a:r>
                <a:r>
                  <a:rPr lang="zh-CN" altLang="en-US" sz="2000" b="1">
                    <a:solidFill>
                      <a:prstClr val="black"/>
                    </a:solidFill>
                  </a:rPr>
                  <a:t>；</a:t>
                </a:r>
                <a:endParaRPr lang="en-US" altLang="zh-CN" sz="2000" b="1">
                  <a:solidFill>
                    <a:prstClr val="black"/>
                  </a:solidFill>
                </a:endParaRPr>
              </a:p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r>
                  <a:rPr lang="zh-CN" altLang="zh-CN" sz="2000" b="1">
                    <a:solidFill>
                      <a:prstClr val="black"/>
                    </a:solidFill>
                  </a:rPr>
                  <a:t>每一层上合并操作对应的移动次数为</a:t>
                </a:r>
                <a:r>
                  <a:rPr lang="en-US" altLang="zh-CN" sz="2000" b="1">
                    <a:solidFill>
                      <a:prstClr val="black"/>
                    </a:solidFill>
                  </a:rPr>
                  <a:t>2n</a:t>
                </a:r>
                <a:r>
                  <a:rPr lang="zh-CN" altLang="zh-CN" sz="2000" b="1">
                    <a:solidFill>
                      <a:prstClr val="black"/>
                    </a:solidFill>
                  </a:rPr>
                  <a:t>次</a:t>
                </a:r>
                <a:r>
                  <a:rPr lang="zh-CN" altLang="en-US" sz="2000" b="1">
                    <a:solidFill>
                      <a:prstClr val="black"/>
                    </a:solidFill>
                  </a:rPr>
                  <a:t>；</a:t>
                </a:r>
                <a:endParaRPr lang="en-US" altLang="zh-CN" sz="2000" b="1">
                  <a:solidFill>
                    <a:prstClr val="black"/>
                  </a:solidFill>
                </a:endParaRPr>
              </a:p>
              <a:p>
                <a:pPr marL="342900" indent="-342900" defTabSz="1172121">
                  <a:buFont typeface="Arial" panose="020B0604020202020204" pitchFamily="34" charset="0"/>
                  <a:buChar char="•"/>
                </a:pPr>
                <a:r>
                  <a:rPr lang="zh-CN" altLang="zh-CN" sz="2000" b="1">
                    <a:solidFill>
                      <a:prstClr val="black"/>
                    </a:solidFill>
                  </a:rPr>
                  <a:t>总共移动次数约为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𝒏𝒍𝒐𝒈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/>
                      </a:rPr>
                      <m:t>𝐧</m:t>
                    </m:r>
                  </m:oMath>
                </a14:m>
                <a:r>
                  <a:rPr lang="zh-CN" altLang="zh-CN" sz="2000" b="1">
                    <a:solidFill>
                      <a:prstClr val="black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58" y="4365898"/>
                <a:ext cx="6092825" cy="1938992"/>
              </a:xfrm>
              <a:prstGeom prst="rect">
                <a:avLst/>
              </a:prstGeom>
              <a:blipFill rotWithShape="1">
                <a:blip r:embed="rId8"/>
                <a:stretch>
                  <a:fillRect l="-901" t="-2516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782639"/>
      </p:ext>
    </p:extLst>
  </p:cSld>
  <p:clrMapOvr>
    <a:masterClrMapping/>
  </p:clrMapOvr>
  <p:transition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归并排序的时间复杂度为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O</m:t>
                        </m:r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nlog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n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归并排序采用</a:t>
                </a:r>
                <a:r>
                  <a:rPr lang="en-US" altLang="zh-CN" dirty="0"/>
                  <a:t>temp</a:t>
                </a:r>
                <a:r>
                  <a:rPr lang="zh-CN" altLang="en-US" dirty="0"/>
                  <a:t>列表暂存合并结果，因此空间效率为</a:t>
                </a:r>
                <a:r>
                  <a:rPr lang="en-US" altLang="zh-CN" dirty="0"/>
                  <a:t>O(n)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归并排序是稳定排序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22" t="-1877" r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归并排序</a:t>
            </a:r>
            <a:r>
              <a:rPr lang="en-US" altLang="zh-CN"/>
              <a:t>—</a:t>
            </a:r>
            <a:r>
              <a:rPr lang="zh-CN" altLang="en-US"/>
              <a:t>性能分析</a:t>
            </a:r>
          </a:p>
        </p:txBody>
      </p:sp>
    </p:spTree>
    <p:extLst>
      <p:ext uri="{BB962C8B-B14F-4D97-AF65-F5344CB8AC3E}">
        <p14:creationId xmlns:p14="http://schemas.microsoft.com/office/powerpoint/2010/main" val="133356466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41" y="1101742"/>
            <a:ext cx="5378730" cy="4949137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1516" y="1183807"/>
            <a:ext cx="6323379" cy="4867072"/>
          </a:xfrm>
        </p:spPr>
        <p:txBody>
          <a:bodyPr/>
          <a:lstStyle/>
          <a:p>
            <a:r>
              <a:rPr lang="zh-CN" altLang="en-US" dirty="0"/>
              <a:t>相邻有序序列归并时，能做哪些优化？</a:t>
            </a:r>
            <a:r>
              <a:rPr lang="en-US" altLang="zh-CN" dirty="0"/>
              <a:t> Merge</a:t>
            </a:r>
            <a:r>
              <a:rPr lang="zh-CN" altLang="en-US" dirty="0"/>
              <a:t>算法的优化</a:t>
            </a:r>
            <a:endParaRPr lang="en-US" altLang="zh-CN" dirty="0"/>
          </a:p>
          <a:p>
            <a:pPr lvl="1"/>
            <a:r>
              <a:rPr lang="zh-CN" altLang="zh-CN" dirty="0"/>
              <a:t>如果第</a:t>
            </a:r>
            <a:r>
              <a:rPr lang="en-US" altLang="zh-CN" dirty="0"/>
              <a:t>1</a:t>
            </a:r>
            <a:r>
              <a:rPr lang="zh-CN" altLang="zh-CN" dirty="0"/>
              <a:t>个表的所有数据都比第</a:t>
            </a:r>
            <a:r>
              <a:rPr lang="en-US" altLang="zh-CN" dirty="0"/>
              <a:t>2</a:t>
            </a:r>
            <a:r>
              <a:rPr lang="zh-CN" altLang="zh-CN" dirty="0"/>
              <a:t>个表的小，则无须归并</a:t>
            </a:r>
            <a:endParaRPr lang="en-US" altLang="zh-CN" dirty="0"/>
          </a:p>
          <a:p>
            <a:pPr lvl="1"/>
            <a:r>
              <a:rPr lang="en-US" altLang="zh-CN" dirty="0"/>
              <a:t>temp</a:t>
            </a:r>
            <a:r>
              <a:rPr lang="zh-CN" altLang="en-US" dirty="0"/>
              <a:t>数组的长度可以缩小到一半大小</a:t>
            </a:r>
            <a:endParaRPr lang="en-US" altLang="zh-CN" dirty="0"/>
          </a:p>
          <a:p>
            <a:r>
              <a:rPr lang="zh-CN" altLang="en-US" dirty="0"/>
              <a:t>链表下归并排序的性能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	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498542" y="2850776"/>
            <a:ext cx="1344705" cy="72553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8498541" y="5029200"/>
            <a:ext cx="1846730" cy="60063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1027"/>
          <p:cNvSpPr txBox="1">
            <a:spLocks noChangeArrowheads="1"/>
          </p:cNvSpPr>
          <p:nvPr/>
        </p:nvSpPr>
        <p:spPr bwMode="auto">
          <a:xfrm>
            <a:off x="1775896" y="2417769"/>
            <a:ext cx="9986433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    </a:t>
            </a:r>
            <a:endParaRPr kumimoji="1"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7298" y="261381"/>
            <a:ext cx="10234805" cy="575331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自底向上</a:t>
            </a:r>
            <a:r>
              <a:rPr lang="zh-CN" altLang="en-US"/>
              <a:t>归并排序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66714" y="1413243"/>
            <a:ext cx="10738212" cy="4867072"/>
          </a:xfrm>
        </p:spPr>
        <p:txBody>
          <a:bodyPr/>
          <a:lstStyle/>
          <a:p>
            <a:r>
              <a:rPr lang="zh-CN" altLang="zh-CN"/>
              <a:t>将待排序记录</a:t>
            </a:r>
            <a:r>
              <a:rPr lang="en-US" altLang="zh-CN"/>
              <a:t>data[0]~data[n-1]</a:t>
            </a:r>
            <a:r>
              <a:rPr lang="zh-CN" altLang="zh-CN"/>
              <a:t>看成是</a:t>
            </a:r>
            <a:r>
              <a:rPr lang="en-US" altLang="zh-CN"/>
              <a:t>n</a:t>
            </a:r>
            <a:r>
              <a:rPr lang="zh-CN" altLang="zh-CN"/>
              <a:t>个长度为</a:t>
            </a:r>
            <a:r>
              <a:rPr lang="en-US" altLang="zh-CN"/>
              <a:t>1</a:t>
            </a:r>
            <a:r>
              <a:rPr lang="zh-CN" altLang="zh-CN"/>
              <a:t>的有序子表，把这些子表依次两两归并，得到</a:t>
            </a:r>
            <a:r>
              <a:rPr lang="zh-CN" altLang="en-US"/>
              <a:t>约</a:t>
            </a:r>
            <a:r>
              <a:rPr lang="en-US" altLang="zh-CN"/>
              <a:t>n/2</a:t>
            </a:r>
            <a:r>
              <a:rPr lang="zh-CN" altLang="zh-CN"/>
              <a:t>个有序的子表，然后，再把这</a:t>
            </a:r>
            <a:r>
              <a:rPr lang="zh-CN" altLang="en-US"/>
              <a:t>约</a:t>
            </a:r>
            <a:r>
              <a:rPr lang="en-US" altLang="zh-CN"/>
              <a:t>n/2</a:t>
            </a:r>
            <a:r>
              <a:rPr lang="zh-CN" altLang="zh-CN"/>
              <a:t>个有序的子表两两归并，如此重复，直到得到</a:t>
            </a:r>
            <a:r>
              <a:rPr lang="en-US" altLang="zh-CN"/>
              <a:t>1</a:t>
            </a:r>
            <a:r>
              <a:rPr lang="zh-CN" altLang="zh-CN"/>
              <a:t>个长度为</a:t>
            </a:r>
            <a:r>
              <a:rPr lang="en-US" altLang="zh-CN"/>
              <a:t>n</a:t>
            </a:r>
            <a:r>
              <a:rPr lang="zh-CN" altLang="zh-CN"/>
              <a:t>的有序表为止。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0828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自底向上</a:t>
            </a:r>
            <a:r>
              <a:rPr lang="zh-CN" altLang="en-US"/>
              <a:t>归并排序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38" y="1780796"/>
            <a:ext cx="10944924" cy="38875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662" y="1780796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h=1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82662" y="253383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h=2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82662" y="328686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h=4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82661" y="4097226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h=8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112890" y="1246719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/>
              <a:t>=0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2661" y="4984732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h=16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46149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一趟归并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99036" y="681388"/>
            <a:ext cx="8738427" cy="523220"/>
            <a:chOff x="617486" y="783399"/>
            <a:chExt cx="8738427" cy="523220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992726" y="783399"/>
              <a:ext cx="83631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kumimoji="1"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指向待归并序列的第一个记录，归并的步长是2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82"/>
            <p:cNvGrpSpPr/>
            <p:nvPr/>
          </p:nvGrpSpPr>
          <p:grpSpPr>
            <a:xfrm>
              <a:off x="617486" y="821932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9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34618" y="1264579"/>
            <a:ext cx="6233532" cy="461665"/>
            <a:chOff x="959748" y="1372939"/>
            <a:chExt cx="6233532" cy="461665"/>
          </a:xfrm>
        </p:grpSpPr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1455285" y="1372939"/>
              <a:ext cx="57379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kumimoji="1"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+2h ≤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子序列的长度均为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84"/>
            <p:cNvSpPr/>
            <p:nvPr/>
          </p:nvSpPr>
          <p:spPr bwMode="auto">
            <a:xfrm>
              <a:off x="959748" y="138366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6370847" y="1764677"/>
            <a:ext cx="5040000" cy="190800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</a:rPr>
              <a:t>     while (</a:t>
            </a:r>
            <a:r>
              <a:rPr kumimoji="1"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</a:rPr>
              <a:t> + 2 * h &lt;= length)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{</a:t>
            </a: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</a:rPr>
              <a:t>          Merge(</a:t>
            </a:r>
            <a:r>
              <a:rPr kumimoji="1"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</a:rPr>
              <a:t>, i+h</a:t>
            </a:r>
            <a:r>
              <a:rPr kumimoji="1" lang="en-US" altLang="zh-CN" sz="2400" dirty="0">
                <a:solidFill>
                  <a:srgbClr val="5C307D"/>
                </a:solidFill>
                <a:latin typeface="+mn-ea"/>
              </a:rPr>
              <a:t>-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</a:rPr>
              <a:t>1, i+2*h</a:t>
            </a:r>
            <a:r>
              <a:rPr kumimoji="1" lang="en-US" altLang="zh-CN" sz="2400" dirty="0">
                <a:solidFill>
                  <a:srgbClr val="5C307D"/>
                </a:solidFill>
                <a:latin typeface="+mn-ea"/>
              </a:rPr>
              <a:t>-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</a:rPr>
              <a:t>1);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+ 2 * h;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07823" y="1347886"/>
            <a:ext cx="3496976" cy="523220"/>
            <a:chOff x="473747" y="2273473"/>
            <a:chExt cx="3496976" cy="523220"/>
          </a:xfrm>
        </p:grpSpPr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1105603" y="2273473"/>
              <a:ext cx="28651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  <p:grpSp>
          <p:nvGrpSpPr>
            <p:cNvPr id="106" name="Group 109"/>
            <p:cNvGrpSpPr/>
            <p:nvPr/>
          </p:nvGrpSpPr>
          <p:grpSpPr>
            <a:xfrm>
              <a:off x="473747" y="2293808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5" name="Group 33"/>
          <p:cNvGrpSpPr/>
          <p:nvPr/>
        </p:nvGrpSpPr>
        <p:grpSpPr bwMode="auto">
          <a:xfrm>
            <a:off x="775334" y="2001854"/>
            <a:ext cx="212726" cy="460376"/>
            <a:chOff x="450" y="3394"/>
            <a:chExt cx="134" cy="290"/>
          </a:xfrm>
        </p:grpSpPr>
        <p:sp>
          <p:nvSpPr>
            <p:cNvPr id="126" name="Line 24"/>
            <p:cNvSpPr>
              <a:spLocks noChangeShapeType="1"/>
            </p:cNvSpPr>
            <p:nvPr/>
          </p:nvSpPr>
          <p:spPr bwMode="auto">
            <a:xfrm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25"/>
            <p:cNvSpPr txBox="1">
              <a:spLocks noChangeArrowheads="1"/>
            </p:cNvSpPr>
            <p:nvPr/>
          </p:nvSpPr>
          <p:spPr bwMode="auto">
            <a:xfrm>
              <a:off x="450" y="3394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958214" y="2458309"/>
            <a:ext cx="4536000" cy="360000"/>
          </a:xfrm>
          <a:prstGeom prst="rect">
            <a:avLst/>
          </a:prstGeom>
          <a:solidFill>
            <a:srgbClr val="B4B4BE"/>
          </a:solidFill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Group 35"/>
          <p:cNvGrpSpPr/>
          <p:nvPr/>
        </p:nvGrpSpPr>
        <p:grpSpPr bwMode="auto">
          <a:xfrm>
            <a:off x="2248887" y="1763836"/>
            <a:ext cx="1227051" cy="676275"/>
            <a:chOff x="724" y="2563"/>
            <a:chExt cx="266" cy="426"/>
          </a:xfrm>
        </p:grpSpPr>
        <p:sp>
          <p:nvSpPr>
            <p:cNvPr id="124" name="AutoShape 27"/>
            <p:cNvSpPr/>
            <p:nvPr/>
          </p:nvSpPr>
          <p:spPr bwMode="auto">
            <a:xfrm rot="5400000">
              <a:off x="758" y="2757"/>
              <a:ext cx="198" cy="266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91" name="Group 35"/>
          <p:cNvGrpSpPr/>
          <p:nvPr/>
        </p:nvGrpSpPr>
        <p:grpSpPr bwMode="auto">
          <a:xfrm>
            <a:off x="1068078" y="1744425"/>
            <a:ext cx="1180809" cy="676275"/>
            <a:chOff x="724" y="2563"/>
            <a:chExt cx="266" cy="426"/>
          </a:xfrm>
        </p:grpSpPr>
        <p:sp>
          <p:nvSpPr>
            <p:cNvPr id="122" name="AutoShape 27"/>
            <p:cNvSpPr/>
            <p:nvPr/>
          </p:nvSpPr>
          <p:spPr bwMode="auto">
            <a:xfrm rot="5400000">
              <a:off x="758" y="2757"/>
              <a:ext cx="198" cy="266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92" name="Group 33"/>
          <p:cNvGrpSpPr/>
          <p:nvPr/>
        </p:nvGrpSpPr>
        <p:grpSpPr bwMode="auto">
          <a:xfrm>
            <a:off x="3555056" y="2838787"/>
            <a:ext cx="1176340" cy="484189"/>
            <a:chOff x="584" y="3412"/>
            <a:chExt cx="741" cy="305"/>
          </a:xfrm>
        </p:grpSpPr>
        <p:sp>
          <p:nvSpPr>
            <p:cNvPr id="120" name="Line 24"/>
            <p:cNvSpPr>
              <a:spLocks noChangeShapeType="1"/>
            </p:cNvSpPr>
            <p:nvPr/>
          </p:nvSpPr>
          <p:spPr bwMode="auto">
            <a:xfrm flipV="1"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Text Box 25"/>
            <p:cNvSpPr txBox="1">
              <a:spLocks noChangeArrowheads="1"/>
            </p:cNvSpPr>
            <p:nvPr/>
          </p:nvSpPr>
          <p:spPr bwMode="auto">
            <a:xfrm>
              <a:off x="650" y="348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</a:rPr>
                <a:t>+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3" name="组合 10"/>
          <p:cNvGrpSpPr/>
          <p:nvPr/>
        </p:nvGrpSpPr>
        <p:grpSpPr>
          <a:xfrm>
            <a:off x="1003934" y="2506067"/>
            <a:ext cx="4500000" cy="282063"/>
            <a:chOff x="4695225" y="4665478"/>
            <a:chExt cx="5683215" cy="282063"/>
          </a:xfrm>
        </p:grpSpPr>
        <p:cxnSp>
          <p:nvCxnSpPr>
            <p:cNvPr id="94" name="直接箭头连接符 7"/>
            <p:cNvCxnSpPr/>
            <p:nvPr/>
          </p:nvCxnSpPr>
          <p:spPr>
            <a:xfrm>
              <a:off x="4695225" y="4812960"/>
              <a:ext cx="5683215" cy="0"/>
            </a:xfrm>
            <a:prstGeom prst="straightConnector1">
              <a:avLst/>
            </a:prstGeom>
            <a:ln w="28575">
              <a:solidFill>
                <a:srgbClr val="5C307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111567" y="4665478"/>
              <a:ext cx="492920" cy="282063"/>
            </a:xfrm>
            <a:prstGeom prst="rect">
              <a:avLst/>
            </a:prstGeom>
            <a:solidFill>
              <a:srgbClr val="B4B4BE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34617" y="4906541"/>
            <a:ext cx="10272131" cy="461665"/>
            <a:chOff x="959748" y="1372939"/>
            <a:chExt cx="10272131" cy="461665"/>
          </a:xfrm>
        </p:grpSpPr>
        <p:sp>
          <p:nvSpPr>
            <p:cNvPr id="149" name="Rectangle 8"/>
            <p:cNvSpPr>
              <a:spLocks noChangeArrowheads="1"/>
            </p:cNvSpPr>
            <p:nvPr/>
          </p:nvSpPr>
          <p:spPr bwMode="auto">
            <a:xfrm>
              <a:off x="1455284" y="1372939"/>
              <a:ext cx="97765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kumimoji="1" lang="en-US" altLang="zh-CN" sz="24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i</a:t>
              </a:r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+2h &gt; </a:t>
              </a: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且</a:t>
              </a: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i+h</a:t>
              </a:r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一个长度为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另一个长度小于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Freeform 84"/>
            <p:cNvSpPr/>
            <p:nvPr/>
          </p:nvSpPr>
          <p:spPr bwMode="auto">
            <a:xfrm>
              <a:off x="959748" y="138366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1" name="Rectangle 8"/>
          <p:cNvSpPr>
            <a:spLocks noChangeArrowheads="1"/>
          </p:cNvSpPr>
          <p:nvPr/>
        </p:nvSpPr>
        <p:spPr bwMode="auto">
          <a:xfrm>
            <a:off x="6370847" y="3684917"/>
            <a:ext cx="5040000" cy="810478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</a:rPr>
              <a:t>     if (</a:t>
            </a:r>
            <a:r>
              <a:rPr kumimoji="1"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</a:rPr>
              <a:t> + h &lt; length) </a:t>
            </a: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</a:rPr>
              <a:t>          Merge(</a:t>
            </a:r>
            <a:r>
              <a:rPr kumimoji="1"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</a:rPr>
              <a:t>, i+h</a:t>
            </a:r>
            <a:r>
              <a:rPr kumimoji="1" lang="en-US" altLang="zh-CN" sz="2400" dirty="0">
                <a:solidFill>
                  <a:srgbClr val="5C307D"/>
                </a:solidFill>
                <a:latin typeface="+mn-ea"/>
              </a:rPr>
              <a:t>-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</a:rPr>
              <a:t>1, length</a:t>
            </a:r>
            <a:r>
              <a:rPr kumimoji="1" lang="en-US" altLang="zh-CN" sz="2400" dirty="0">
                <a:solidFill>
                  <a:srgbClr val="5C307D"/>
                </a:solidFill>
                <a:latin typeface="+mn-ea"/>
              </a:rPr>
              <a:t>-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</a:rPr>
              <a:t>1);</a:t>
            </a:r>
            <a:endParaRPr kumimoji="1" lang="zh-CN" altLang="en-US" sz="2400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5" name="Group 35"/>
          <p:cNvGrpSpPr/>
          <p:nvPr/>
        </p:nvGrpSpPr>
        <p:grpSpPr bwMode="auto">
          <a:xfrm>
            <a:off x="3332348" y="3370588"/>
            <a:ext cx="1149026" cy="676275"/>
            <a:chOff x="724" y="2563"/>
            <a:chExt cx="266" cy="426"/>
          </a:xfrm>
        </p:grpSpPr>
        <p:sp>
          <p:nvSpPr>
            <p:cNvPr id="76" name="AutoShape 27"/>
            <p:cNvSpPr/>
            <p:nvPr/>
          </p:nvSpPr>
          <p:spPr bwMode="auto">
            <a:xfrm rot="5400000">
              <a:off x="758" y="2757"/>
              <a:ext cx="198" cy="266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78" name="Group 33"/>
          <p:cNvGrpSpPr/>
          <p:nvPr/>
        </p:nvGrpSpPr>
        <p:grpSpPr bwMode="auto">
          <a:xfrm>
            <a:off x="3118261" y="3569633"/>
            <a:ext cx="212726" cy="460376"/>
            <a:chOff x="450" y="3394"/>
            <a:chExt cx="134" cy="290"/>
          </a:xfrm>
        </p:grpSpPr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Text Box 25"/>
            <p:cNvSpPr txBox="1">
              <a:spLocks noChangeArrowheads="1"/>
            </p:cNvSpPr>
            <p:nvPr/>
          </p:nvSpPr>
          <p:spPr bwMode="auto">
            <a:xfrm>
              <a:off x="450" y="3394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" name="Group 33"/>
          <p:cNvGrpSpPr/>
          <p:nvPr/>
        </p:nvGrpSpPr>
        <p:grpSpPr bwMode="auto">
          <a:xfrm>
            <a:off x="4496827" y="4405360"/>
            <a:ext cx="933452" cy="520702"/>
            <a:chOff x="584" y="3412"/>
            <a:chExt cx="588" cy="328"/>
          </a:xfrm>
        </p:grpSpPr>
        <p:sp>
          <p:nvSpPr>
            <p:cNvPr id="82" name="Line 24"/>
            <p:cNvSpPr>
              <a:spLocks noChangeShapeType="1"/>
            </p:cNvSpPr>
            <p:nvPr/>
          </p:nvSpPr>
          <p:spPr bwMode="auto">
            <a:xfrm flipV="1"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Text Box 25"/>
            <p:cNvSpPr txBox="1">
              <a:spLocks noChangeArrowheads="1"/>
            </p:cNvSpPr>
            <p:nvPr/>
          </p:nvSpPr>
          <p:spPr bwMode="auto">
            <a:xfrm>
              <a:off x="650" y="3507"/>
              <a:ext cx="5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 err="1">
                  <a:solidFill>
                    <a:srgbClr val="404040"/>
                  </a:solidFill>
                  <a:latin typeface="+mn-ea"/>
                </a:rPr>
                <a:t>+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12495" y="4028029"/>
            <a:ext cx="4551240" cy="360000"/>
            <a:chOff x="5640105" y="4434840"/>
            <a:chExt cx="4551240" cy="360000"/>
          </a:xfrm>
        </p:grpSpPr>
        <p:sp>
          <p:nvSpPr>
            <p:cNvPr id="86" name="矩形 85"/>
            <p:cNvSpPr/>
            <p:nvPr/>
          </p:nvSpPr>
          <p:spPr>
            <a:xfrm>
              <a:off x="5640105" y="4434840"/>
              <a:ext cx="4536000" cy="360000"/>
            </a:xfrm>
            <a:prstGeom prst="rect">
              <a:avLst/>
            </a:prstGeom>
            <a:solidFill>
              <a:srgbClr val="B4B4BE"/>
            </a:solidFill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10"/>
            <p:cNvGrpSpPr/>
            <p:nvPr/>
          </p:nvGrpSpPr>
          <p:grpSpPr>
            <a:xfrm>
              <a:off x="5655345" y="4482598"/>
              <a:ext cx="4536000" cy="282064"/>
              <a:chOff x="4664745" y="4665478"/>
              <a:chExt cx="5683215" cy="282064"/>
            </a:xfrm>
          </p:grpSpPr>
          <p:cxnSp>
            <p:nvCxnSpPr>
              <p:cNvPr id="88" name="直接箭头连接符 7"/>
              <p:cNvCxnSpPr/>
              <p:nvPr/>
            </p:nvCxnSpPr>
            <p:spPr>
              <a:xfrm>
                <a:off x="4664745" y="4812960"/>
                <a:ext cx="5683215" cy="0"/>
              </a:xfrm>
              <a:prstGeom prst="straightConnector1">
                <a:avLst/>
              </a:prstGeom>
              <a:ln w="28575">
                <a:solidFill>
                  <a:srgbClr val="5C307D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7111567" y="4665478"/>
                <a:ext cx="492920" cy="282064"/>
              </a:xfrm>
              <a:prstGeom prst="rect">
                <a:avLst/>
              </a:prstGeom>
              <a:solidFill>
                <a:srgbClr val="B4B4BE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" name="Group 35"/>
          <p:cNvGrpSpPr/>
          <p:nvPr/>
        </p:nvGrpSpPr>
        <p:grpSpPr bwMode="auto">
          <a:xfrm>
            <a:off x="4481876" y="3370917"/>
            <a:ext cx="1340636" cy="647700"/>
            <a:chOff x="630" y="2563"/>
            <a:chExt cx="366" cy="408"/>
          </a:xfrm>
        </p:grpSpPr>
        <p:sp>
          <p:nvSpPr>
            <p:cNvPr id="128" name="AutoShape 27"/>
            <p:cNvSpPr/>
            <p:nvPr/>
          </p:nvSpPr>
          <p:spPr bwMode="auto">
            <a:xfrm rot="5400000">
              <a:off x="671" y="2749"/>
              <a:ext cx="181" cy="264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Text Box 28"/>
            <p:cNvSpPr txBox="1">
              <a:spLocks noChangeArrowheads="1"/>
            </p:cNvSpPr>
            <p:nvPr/>
          </p:nvSpPr>
          <p:spPr bwMode="auto">
            <a:xfrm>
              <a:off x="719" y="2563"/>
              <a:ext cx="277" cy="233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&lt;h</a:t>
              </a:r>
            </a:p>
          </p:txBody>
        </p:sp>
      </p:grpSp>
      <p:grpSp>
        <p:nvGrpSpPr>
          <p:cNvPr id="147" name="Group 35"/>
          <p:cNvGrpSpPr/>
          <p:nvPr/>
        </p:nvGrpSpPr>
        <p:grpSpPr bwMode="auto">
          <a:xfrm>
            <a:off x="1940101" y="5134085"/>
            <a:ext cx="1149026" cy="676275"/>
            <a:chOff x="724" y="2563"/>
            <a:chExt cx="266" cy="426"/>
          </a:xfrm>
        </p:grpSpPr>
        <p:sp>
          <p:nvSpPr>
            <p:cNvPr id="152" name="AutoShape 27"/>
            <p:cNvSpPr/>
            <p:nvPr/>
          </p:nvSpPr>
          <p:spPr bwMode="auto">
            <a:xfrm rot="5400000">
              <a:off x="758" y="2757"/>
              <a:ext cx="198" cy="266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154" name="Group 33"/>
          <p:cNvGrpSpPr/>
          <p:nvPr/>
        </p:nvGrpSpPr>
        <p:grpSpPr bwMode="auto">
          <a:xfrm>
            <a:off x="3087756" y="6217527"/>
            <a:ext cx="933452" cy="520702"/>
            <a:chOff x="584" y="3412"/>
            <a:chExt cx="588" cy="328"/>
          </a:xfrm>
        </p:grpSpPr>
        <p:sp>
          <p:nvSpPr>
            <p:cNvPr id="155" name="Line 24"/>
            <p:cNvSpPr>
              <a:spLocks noChangeShapeType="1"/>
            </p:cNvSpPr>
            <p:nvPr/>
          </p:nvSpPr>
          <p:spPr bwMode="auto">
            <a:xfrm flipV="1"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Text Box 25"/>
            <p:cNvSpPr txBox="1">
              <a:spLocks noChangeArrowheads="1"/>
            </p:cNvSpPr>
            <p:nvPr/>
          </p:nvSpPr>
          <p:spPr bwMode="auto">
            <a:xfrm>
              <a:off x="650" y="3507"/>
              <a:ext cx="5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791075" y="5820376"/>
            <a:ext cx="3090390" cy="360000"/>
            <a:chOff x="5640105" y="4434840"/>
            <a:chExt cx="4551240" cy="360000"/>
          </a:xfrm>
        </p:grpSpPr>
        <p:sp>
          <p:nvSpPr>
            <p:cNvPr id="158" name="矩形 157"/>
            <p:cNvSpPr/>
            <p:nvPr/>
          </p:nvSpPr>
          <p:spPr>
            <a:xfrm>
              <a:off x="5640105" y="4434840"/>
              <a:ext cx="4536000" cy="360000"/>
            </a:xfrm>
            <a:prstGeom prst="rect">
              <a:avLst/>
            </a:prstGeom>
            <a:solidFill>
              <a:srgbClr val="B4B4BE"/>
            </a:solidFill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9" name="组合 10"/>
            <p:cNvGrpSpPr/>
            <p:nvPr/>
          </p:nvGrpSpPr>
          <p:grpSpPr>
            <a:xfrm>
              <a:off x="5655345" y="4482598"/>
              <a:ext cx="4536000" cy="282064"/>
              <a:chOff x="4664745" y="4665478"/>
              <a:chExt cx="5683215" cy="282064"/>
            </a:xfrm>
          </p:grpSpPr>
          <p:cxnSp>
            <p:nvCxnSpPr>
              <p:cNvPr id="160" name="直接箭头连接符 7"/>
              <p:cNvCxnSpPr/>
              <p:nvPr/>
            </p:nvCxnSpPr>
            <p:spPr>
              <a:xfrm>
                <a:off x="4664745" y="4812960"/>
                <a:ext cx="5683215" cy="0"/>
              </a:xfrm>
              <a:prstGeom prst="straightConnector1">
                <a:avLst/>
              </a:prstGeom>
              <a:ln w="28575">
                <a:solidFill>
                  <a:srgbClr val="5C307D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7111567" y="4665478"/>
                <a:ext cx="492920" cy="282064"/>
              </a:xfrm>
              <a:prstGeom prst="rect">
                <a:avLst/>
              </a:prstGeom>
              <a:solidFill>
                <a:srgbClr val="B4B4BE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2" name="Group 35"/>
          <p:cNvGrpSpPr/>
          <p:nvPr/>
        </p:nvGrpSpPr>
        <p:grpSpPr bwMode="auto">
          <a:xfrm>
            <a:off x="3090606" y="5163264"/>
            <a:ext cx="1082352" cy="647700"/>
            <a:chOff x="630" y="2563"/>
            <a:chExt cx="366" cy="408"/>
          </a:xfrm>
        </p:grpSpPr>
        <p:sp>
          <p:nvSpPr>
            <p:cNvPr id="163" name="AutoShape 27"/>
            <p:cNvSpPr/>
            <p:nvPr/>
          </p:nvSpPr>
          <p:spPr bwMode="auto">
            <a:xfrm rot="5400000">
              <a:off x="671" y="2749"/>
              <a:ext cx="181" cy="264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" name="Text Box 28"/>
            <p:cNvSpPr txBox="1">
              <a:spLocks noChangeArrowheads="1"/>
            </p:cNvSpPr>
            <p:nvPr/>
          </p:nvSpPr>
          <p:spPr bwMode="auto">
            <a:xfrm>
              <a:off x="719" y="2563"/>
              <a:ext cx="277" cy="233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&lt;h</a:t>
              </a:r>
            </a:p>
          </p:txBody>
        </p:sp>
      </p:grpSp>
      <p:grpSp>
        <p:nvGrpSpPr>
          <p:cNvPr id="165" name="Group 33"/>
          <p:cNvGrpSpPr/>
          <p:nvPr/>
        </p:nvGrpSpPr>
        <p:grpSpPr bwMode="auto">
          <a:xfrm>
            <a:off x="4172958" y="6173077"/>
            <a:ext cx="933452" cy="520702"/>
            <a:chOff x="584" y="3412"/>
            <a:chExt cx="588" cy="328"/>
          </a:xfrm>
        </p:grpSpPr>
        <p:sp>
          <p:nvSpPr>
            <p:cNvPr id="166" name="Line 24"/>
            <p:cNvSpPr>
              <a:spLocks noChangeShapeType="1"/>
            </p:cNvSpPr>
            <p:nvPr/>
          </p:nvSpPr>
          <p:spPr bwMode="auto">
            <a:xfrm flipV="1"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" name="Text Box 25"/>
            <p:cNvSpPr txBox="1">
              <a:spLocks noChangeArrowheads="1"/>
            </p:cNvSpPr>
            <p:nvPr/>
          </p:nvSpPr>
          <p:spPr bwMode="auto">
            <a:xfrm>
              <a:off x="650" y="3507"/>
              <a:ext cx="5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 err="1">
                  <a:solidFill>
                    <a:srgbClr val="404040"/>
                  </a:solidFill>
                  <a:latin typeface="+mn-ea"/>
                </a:rPr>
                <a:t>+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8" name="Group 35"/>
          <p:cNvGrpSpPr/>
          <p:nvPr/>
        </p:nvGrpSpPr>
        <p:grpSpPr bwMode="auto">
          <a:xfrm>
            <a:off x="791075" y="5129323"/>
            <a:ext cx="1149026" cy="676275"/>
            <a:chOff x="724" y="2563"/>
            <a:chExt cx="266" cy="426"/>
          </a:xfrm>
        </p:grpSpPr>
        <p:sp>
          <p:nvSpPr>
            <p:cNvPr id="169" name="AutoShape 27"/>
            <p:cNvSpPr/>
            <p:nvPr/>
          </p:nvSpPr>
          <p:spPr bwMode="auto">
            <a:xfrm rot="5400000">
              <a:off x="758" y="2757"/>
              <a:ext cx="198" cy="266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19480" y="5689823"/>
            <a:ext cx="4051935" cy="460375"/>
            <a:chOff x="959748" y="1372939"/>
            <a:chExt cx="4051935" cy="460375"/>
          </a:xfrm>
        </p:grpSpPr>
        <p:sp>
          <p:nvSpPr>
            <p:cNvPr id="172" name="Rectangle 8"/>
            <p:cNvSpPr>
              <a:spLocks noChangeArrowheads="1"/>
            </p:cNvSpPr>
            <p:nvPr/>
          </p:nvSpPr>
          <p:spPr bwMode="auto">
            <a:xfrm>
              <a:off x="1455048" y="1372939"/>
              <a:ext cx="355663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kumimoji="1"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：只有一个子序列</a:t>
              </a:r>
            </a:p>
          </p:txBody>
        </p:sp>
        <p:sp>
          <p:nvSpPr>
            <p:cNvPr id="173" name="Freeform 84"/>
            <p:cNvSpPr/>
            <p:nvPr/>
          </p:nvSpPr>
          <p:spPr bwMode="auto">
            <a:xfrm>
              <a:off x="959748" y="138366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89" grpId="0" animBg="1"/>
      <p:bldP spid="1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4698802" y="675283"/>
            <a:ext cx="5580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25     20     40     15     30     10     18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98802" y="2595979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4698802" y="1590139"/>
            <a:ext cx="648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7164802" y="1590139"/>
            <a:ext cx="648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6342802" y="1590139"/>
            <a:ext cx="648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5520802" y="1590139"/>
            <a:ext cx="648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7986802" y="1590139"/>
            <a:ext cx="648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8808802" y="1590139"/>
            <a:ext cx="648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auto">
          <a:xfrm>
            <a:off x="9630802" y="1590139"/>
            <a:ext cx="648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62249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92575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6351404" y="2595979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275096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7835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7"/>
          <p:cNvSpPr>
            <a:spLocks noChangeArrowheads="1"/>
          </p:cNvSpPr>
          <p:nvPr/>
        </p:nvSpPr>
        <p:spPr bwMode="auto">
          <a:xfrm>
            <a:off x="7993110" y="2595979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891680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220060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utoShape 7"/>
          <p:cNvSpPr>
            <a:spLocks noChangeArrowheads="1"/>
          </p:cNvSpPr>
          <p:nvPr/>
        </p:nvSpPr>
        <p:spPr bwMode="auto">
          <a:xfrm>
            <a:off x="9630802" y="2595979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9893842" y="2188987"/>
            <a:ext cx="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3997" y="829915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997" y="2830677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63997" y="3831058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63997" y="483143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第三趟归并结果</a:t>
            </a: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>
            <a:off x="4626802" y="3601819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15     20     25     40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6571402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5646060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toShape 7"/>
          <p:cNvSpPr>
            <a:spLocks noChangeArrowheads="1"/>
          </p:cNvSpPr>
          <p:nvPr/>
        </p:nvSpPr>
        <p:spPr bwMode="auto">
          <a:xfrm>
            <a:off x="7956323" y="3601819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9740076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9018322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8634802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629826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7"/>
          <p:cNvSpPr>
            <a:spLocks noChangeArrowheads="1"/>
          </p:cNvSpPr>
          <p:nvPr/>
        </p:nvSpPr>
        <p:spPr bwMode="auto">
          <a:xfrm>
            <a:off x="4626854" y="4679062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10     15     18     20     25     30     40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63997" y="1830295"/>
            <a:ext cx="314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构造初始有序子序列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27748" y="5670803"/>
            <a:ext cx="9321648" cy="523220"/>
            <a:chOff x="527748" y="5518403"/>
            <a:chExt cx="9321648" cy="523220"/>
          </a:xfrm>
        </p:grpSpPr>
        <p:grpSp>
          <p:nvGrpSpPr>
            <p:cNvPr id="96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如何控制二路归并的结束？子序列长度有什么规律？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599420" y="1663927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99420" y="2706249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599420" y="3748572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TextBox 53"/>
          <p:cNvSpPr txBox="1"/>
          <p:nvPr/>
        </p:nvSpPr>
        <p:spPr>
          <a:xfrm>
            <a:off x="10599420" y="4749200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6" grpId="0" animBg="1"/>
      <p:bldP spid="56" grpId="1" animBg="1"/>
      <p:bldP spid="60" grpId="0" animBg="1"/>
      <p:bldP spid="60" grpId="1" animBg="1"/>
      <p:bldP spid="77" grpId="0" animBg="1"/>
      <p:bldP spid="77" grpId="1" animBg="1"/>
      <p:bldP spid="2" grpId="0"/>
      <p:bldP spid="78" grpId="0"/>
      <p:bldP spid="80" grpId="0"/>
      <p:bldP spid="85" grpId="0"/>
      <p:bldP spid="86" grpId="0" animBg="1"/>
      <p:bldP spid="86" grpId="1" animBg="1"/>
      <p:bldP spid="89" grpId="0" animBg="1"/>
      <p:bldP spid="89" grpId="1" animBg="1"/>
      <p:bldP spid="94" grpId="0" animBg="1"/>
      <p:bldP spid="94" grpId="1" animBg="1"/>
      <p:bldP spid="95" grpId="0"/>
      <p:bldP spid="46" grpId="0"/>
      <p:bldP spid="46" grpId="1"/>
      <p:bldP spid="48" grpId="0"/>
      <p:bldP spid="48" grpId="1"/>
      <p:bldP spid="54" grpId="0"/>
      <p:bldP spid="54" grpId="1"/>
      <p:bldP spid="61" grpId="0"/>
      <p:bldP spid="6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8532" y="990307"/>
            <a:ext cx="93246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/*******************</a:t>
            </a:r>
          </a:p>
          <a:p>
            <a:r>
              <a:rPr lang="en-US" altLang="zh-CN" sz="2000" b="1" dirty="0"/>
              <a:t>    </a:t>
            </a:r>
            <a:r>
              <a:rPr lang="zh-CN" altLang="en-US" sz="2000" b="1" dirty="0"/>
              <a:t>一趟归并算法</a:t>
            </a:r>
          </a:p>
          <a:p>
            <a:r>
              <a:rPr lang="zh-CN" altLang="en-US" sz="2000" b="1" dirty="0"/>
              <a:t>********************</a:t>
            </a:r>
            <a:r>
              <a:rPr lang="en-US" altLang="zh-CN" sz="2000" b="1" dirty="0"/>
              <a:t>/</a:t>
            </a:r>
          </a:p>
          <a:p>
            <a:r>
              <a:rPr lang="en-US" altLang="zh-CN" sz="2000" b="1" dirty="0"/>
              <a:t>void Sort::</a:t>
            </a:r>
            <a:r>
              <a:rPr lang="en-US" altLang="zh-CN" sz="2000" b="1" dirty="0" err="1"/>
              <a:t>MergePass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h) 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</a:t>
            </a:r>
          </a:p>
          <a:p>
            <a:r>
              <a:rPr lang="en-US" altLang="zh-CN" sz="2000" b="1" dirty="0"/>
              <a:t>	while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+ 2 * h &lt;= length)           //</a:t>
            </a:r>
            <a:r>
              <a:rPr lang="zh-CN" altLang="en-US" sz="2000" b="1" dirty="0"/>
              <a:t>待归并记录有两个长度为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的子序列</a:t>
            </a:r>
          </a:p>
          <a:p>
            <a:r>
              <a:rPr lang="zh-CN" altLang="en-US" sz="2000" b="1" dirty="0"/>
              <a:t>	</a:t>
            </a:r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		Merge(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i+h-1, i+2*h-1);</a:t>
            </a:r>
          </a:p>
          <a:p>
            <a:r>
              <a:rPr lang="en-US" altLang="zh-CN" sz="2000" b="1" dirty="0"/>
              <a:t>		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+ 2 * h;</a:t>
            </a:r>
          </a:p>
          <a:p>
            <a:r>
              <a:rPr lang="en-US" altLang="zh-CN" sz="2000" b="1" dirty="0"/>
              <a:t>	}</a:t>
            </a:r>
          </a:p>
          <a:p>
            <a:r>
              <a:rPr lang="en-US" altLang="zh-CN" sz="2000" b="1" dirty="0"/>
              <a:t>	if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+ h &lt; length) </a:t>
            </a:r>
          </a:p>
          <a:p>
            <a:r>
              <a:rPr lang="en-US" altLang="zh-CN" sz="2000" b="1" dirty="0"/>
              <a:t>		Merge(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i+h-1, length-1);    //</a:t>
            </a:r>
            <a:r>
              <a:rPr lang="zh-CN" altLang="en-US" sz="2000" b="1" dirty="0"/>
              <a:t>两个子序列一个长度小于</a:t>
            </a:r>
            <a:r>
              <a:rPr lang="en-US" altLang="zh-CN" sz="2000" b="1" dirty="0"/>
              <a:t>h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037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594361" y="1069634"/>
            <a:ext cx="4861560" cy="341632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MergeSort2( )    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1;  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while (h &lt; length)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MergePass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(h);  </a:t>
            </a:r>
            <a:endParaRPr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2 * h;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36004" y="61586"/>
            <a:ext cx="2017397" cy="584775"/>
            <a:chOff x="542923" y="61585"/>
            <a:chExt cx="2017397" cy="584775"/>
          </a:xfrm>
        </p:grpSpPr>
        <p:sp>
          <p:nvSpPr>
            <p:cNvPr id="11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时空性能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23517" y="1157513"/>
            <a:ext cx="4341433" cy="652335"/>
            <a:chOff x="607943" y="923176"/>
            <a:chExt cx="4341433" cy="652335"/>
          </a:xfrm>
        </p:grpSpPr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执行趟数：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3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5923518" y="1956393"/>
            <a:ext cx="5719843" cy="652486"/>
            <a:chOff x="607943" y="923176"/>
            <a:chExt cx="5719843" cy="652486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26285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每一趟：将记录扫描一遍，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5923518" y="2810097"/>
            <a:ext cx="5597923" cy="652486"/>
            <a:chOff x="607943" y="923176"/>
            <a:chExt cx="5597923" cy="652486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14093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最好、最坏、平均：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5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5923518" y="3742577"/>
            <a:ext cx="4195843" cy="652486"/>
            <a:chOff x="607943" y="923176"/>
            <a:chExt cx="4195843" cy="652486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73885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稳定性：稳定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3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949505" y="4800616"/>
            <a:ext cx="1440000" cy="609102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6602106" y="4796475"/>
            <a:ext cx="1440000" cy="609102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8243813" y="4774277"/>
            <a:ext cx="1440000" cy="609102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9881504" y="4774277"/>
            <a:ext cx="648000" cy="609102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auto">
          <a:xfrm>
            <a:off x="4938465" y="5734326"/>
            <a:ext cx="3096023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20    20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25     40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822104" y="5351913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896762" y="5351913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toShape 7"/>
          <p:cNvSpPr>
            <a:spLocks noChangeArrowheads="1"/>
          </p:cNvSpPr>
          <p:nvPr/>
        </p:nvSpPr>
        <p:spPr bwMode="auto">
          <a:xfrm>
            <a:off x="8207025" y="5734397"/>
            <a:ext cx="2340000" cy="609102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9990778" y="535711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9269024" y="535711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2" grpId="0" bldLvl="0" animBg="1"/>
      <p:bldP spid="52" grpId="1" bldLvl="0" animBg="1"/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26646" y="13617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71762" y="129640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二路归并排序的基本思想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50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26646" y="206026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671762" y="1994949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一次合并的算法</a:t>
            </a:r>
          </a:p>
        </p:txBody>
      </p:sp>
      <p:grpSp>
        <p:nvGrpSpPr>
          <p:cNvPr id="16" name="Group 40"/>
          <p:cNvGrpSpPr/>
          <p:nvPr/>
        </p:nvGrpSpPr>
        <p:grpSpPr>
          <a:xfrm>
            <a:off x="1926646" y="275881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671762" y="2693499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二路归并排序的递归算法</a:t>
            </a:r>
          </a:p>
        </p:txBody>
      </p:sp>
      <p:grpSp>
        <p:nvGrpSpPr>
          <p:cNvPr id="36" name="Group 40"/>
          <p:cNvGrpSpPr/>
          <p:nvPr/>
        </p:nvGrpSpPr>
        <p:grpSpPr>
          <a:xfrm>
            <a:off x="1926646" y="345736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671762" y="3392048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一趟二路归并的算法</a:t>
            </a:r>
          </a:p>
        </p:txBody>
      </p:sp>
      <p:grpSp>
        <p:nvGrpSpPr>
          <p:cNvPr id="48" name="Group 40"/>
          <p:cNvGrpSpPr/>
          <p:nvPr/>
        </p:nvGrpSpPr>
        <p:grpSpPr>
          <a:xfrm>
            <a:off x="1926646" y="415590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671762" y="409059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二路归并排序的非递归算法</a:t>
            </a:r>
          </a:p>
        </p:txBody>
      </p:sp>
      <p:grpSp>
        <p:nvGrpSpPr>
          <p:cNvPr id="53" name="Group 40"/>
          <p:cNvGrpSpPr/>
          <p:nvPr/>
        </p:nvGrpSpPr>
        <p:grpSpPr>
          <a:xfrm>
            <a:off x="1926646" y="485445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671762" y="4789143"/>
            <a:ext cx="58016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二路归并排序的时空性能、稳定性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0" grpId="0"/>
      <p:bldP spid="42" grpId="0"/>
      <p:bldP spid="52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合并两个长度为n的有序子序列，时间复杂度是O(n)，空间复杂度是O(1)。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归并排序执行的趟数与待排序序列的初始状态无关。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二路归并排序的时间性能较好，是不稳定的排序算法。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对于待排序记录序列{25, 10, 8, 20, 35, 15}，写出二路归并排序每一趟的结果。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基数排序</a:t>
            </a:r>
          </a:p>
        </p:txBody>
      </p:sp>
    </p:spTree>
    <p:extLst>
      <p:ext uri="{BB962C8B-B14F-4D97-AF65-F5344CB8AC3E}">
        <p14:creationId xmlns:p14="http://schemas.microsoft.com/office/powerpoint/2010/main" val="1168209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971800" y="304832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172121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多关键字排序</a:t>
            </a:r>
          </a:p>
          <a:p>
            <a:r>
              <a:rPr lang="zh-CN" altLang="en-US"/>
              <a:t>链式基数排序</a:t>
            </a:r>
          </a:p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sz="4100"/>
              <a:t>基数</a:t>
            </a:r>
            <a:r>
              <a:rPr lang="zh-CN" altLang="en-US" sz="4100" dirty="0"/>
              <a:t>排序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3221A1-3C76-4EDF-AF6B-FC2216109C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3393B65-40D7-4763-93B6-B3A5C3BD0019}" type="slidenum">
              <a:rPr lang="zh-CN" altLang="en-US" smtClean="0">
                <a:solidFill>
                  <a:prstClr val="white"/>
                </a:solidFill>
              </a:rPr>
              <a:pPr/>
              <a:t>25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936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394376" y="1053286"/>
            <a:ext cx="1026371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>
              <a:lnSpc>
                <a:spcPct val="125000"/>
              </a:lnSpc>
            </a:pPr>
            <a:r>
              <a:rPr kumimoji="1" lang="zh-CN" altLang="en-US" sz="28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8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学生记录含三个关键字</a:t>
            </a:r>
            <a:r>
              <a:rPr kumimoji="1"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defTabSz="1172121">
              <a:lnSpc>
                <a:spcPct val="125000"/>
              </a:lnSpc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系别</a:t>
            </a:r>
            <a:r>
              <a:rPr kumimoji="1" lang="zh-CN" altLang="en-US" sz="280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班号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班内的序列号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，其中以系别为最主位关键字。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241151" y="3213283"/>
            <a:ext cx="10513483" cy="2743200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172121"/>
            <a:endParaRPr kumimoji="1" lang="zh-CN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V="1">
            <a:off x="1300424" y="3860983"/>
            <a:ext cx="10215033" cy="3175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V="1">
            <a:off x="1300424" y="4508683"/>
            <a:ext cx="10215033" cy="6985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V="1">
            <a:off x="1300424" y="5229414"/>
            <a:ext cx="10215033" cy="34925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7091618" y="3206937"/>
            <a:ext cx="0" cy="27432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8539419" y="3213283"/>
            <a:ext cx="0" cy="27432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9883502" y="3213283"/>
            <a:ext cx="0" cy="27432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364418" y="3206937"/>
            <a:ext cx="0" cy="27432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738818" y="3206937"/>
            <a:ext cx="0" cy="27432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198823" y="3283137"/>
            <a:ext cx="1499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无序序列</a:t>
            </a:r>
            <a:endParaRPr kumimoji="1" lang="zh-CN" altLang="en-US" sz="240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300423" y="3968933"/>
            <a:ext cx="14542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zh-CN" altLang="en-US" sz="24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对</a:t>
            </a:r>
            <a:r>
              <a:rPr kumimoji="1" lang="en-US" altLang="zh-CN" sz="24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30000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排序</a:t>
            </a:r>
            <a:endParaRPr kumimoji="1" lang="zh-CN" altLang="en-US" sz="240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300423" y="4578537"/>
            <a:ext cx="14542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zh-CN" altLang="en-US" sz="24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对</a:t>
            </a:r>
            <a:r>
              <a:rPr kumimoji="1" lang="en-US" altLang="zh-CN" sz="24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30000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排序</a:t>
            </a:r>
            <a:endParaRPr kumimoji="1" lang="zh-CN" altLang="en-US" sz="240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300423" y="5340533"/>
            <a:ext cx="14542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zh-CN" altLang="en-US" sz="24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对</a:t>
            </a:r>
            <a:r>
              <a:rPr kumimoji="1" lang="en-US" altLang="zh-CN" sz="24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30000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排序</a:t>
            </a:r>
            <a:endParaRPr kumimoji="1" lang="zh-CN" altLang="en-US" sz="240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3738823" y="3283137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3,1,30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5444857" y="3283137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1,2,15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172057" y="3283137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3,1,20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8539423" y="3283137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2,3,18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10061306" y="3283137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2,1,20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38823" y="3968933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1,2,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15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5466023" y="3953062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2,3,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18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7172057" y="3935600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3,1,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20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8539423" y="3953062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2,1,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20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10171373" y="3932420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3,1,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30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3738823" y="4654733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3,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,20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5444857" y="4621400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2,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,20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7195339" y="4653150"/>
            <a:ext cx="954231" cy="46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3,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,30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8560590" y="4638862"/>
            <a:ext cx="954231" cy="46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1,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,15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10266623" y="4653150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2,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,18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3645690" y="5340533"/>
            <a:ext cx="1031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 b="1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,2,15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5466023" y="5340533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,1,20</a:t>
            </a:r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7193223" y="5340533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,3,18</a:t>
            </a:r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8569057" y="5340533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,1,20</a:t>
            </a:r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>
            <a:off x="10266623" y="5373875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,1,30</a:t>
            </a:r>
          </a:p>
        </p:txBody>
      </p:sp>
      <p:sp>
        <p:nvSpPr>
          <p:cNvPr id="57388" name="Rectangle 44"/>
          <p:cNvSpPr>
            <a:spLocks noChangeArrowheads="1"/>
          </p:cNvSpPr>
          <p:nvPr/>
        </p:nvSpPr>
        <p:spPr bwMode="auto">
          <a:xfrm>
            <a:off x="1531134" y="2421121"/>
            <a:ext cx="9344158" cy="63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>
              <a:lnSpc>
                <a:spcPct val="125000"/>
              </a:lnSpc>
            </a:pPr>
            <a:r>
              <a:rPr lang="zh-CN" altLang="zh-CN" sz="2800" b="1">
                <a:solidFill>
                  <a:prstClr val="black"/>
                </a:solidFill>
              </a:rPr>
              <a:t>最次位优先法</a:t>
            </a:r>
            <a:r>
              <a:rPr lang="zh-CN" altLang="zh-CN" sz="2800">
                <a:solidFill>
                  <a:prstClr val="black"/>
                </a:solidFill>
              </a:rPr>
              <a:t>（</a:t>
            </a:r>
            <a:r>
              <a:rPr lang="en-US" altLang="zh-CN" sz="2800">
                <a:solidFill>
                  <a:prstClr val="black"/>
                </a:solidFill>
              </a:rPr>
              <a:t>least significant digit first</a:t>
            </a:r>
            <a:r>
              <a:rPr lang="zh-CN" altLang="zh-CN" sz="2800">
                <a:solidFill>
                  <a:prstClr val="black"/>
                </a:solidFill>
              </a:rPr>
              <a:t>）</a:t>
            </a:r>
            <a:r>
              <a:rPr kumimoji="1" lang="en-US" altLang="zh-CN" sz="28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LSD</a:t>
            </a:r>
            <a:r>
              <a:rPr kumimoji="1" lang="zh-CN" altLang="en-US" sz="280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法</a:t>
            </a:r>
            <a:r>
              <a:rPr kumimoji="1" lang="zh-CN" altLang="en-US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排序过程</a:t>
            </a:r>
            <a:r>
              <a:rPr kumimoji="1" lang="en-US" altLang="zh-CN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多关键字的排序</a:t>
            </a:r>
          </a:p>
        </p:txBody>
      </p:sp>
    </p:spTree>
    <p:extLst>
      <p:ext uri="{BB962C8B-B14F-4D97-AF65-F5344CB8AC3E}">
        <p14:creationId xmlns:p14="http://schemas.microsoft.com/office/powerpoint/2010/main" val="41468048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 animBg="1" autoUpdateAnimBg="0"/>
      <p:bldP spid="57348" grpId="0" animBg="1"/>
      <p:bldP spid="57349" grpId="0" animBg="1"/>
      <p:bldP spid="57350" grpId="0" animBg="1"/>
      <p:bldP spid="57352" grpId="0" animBg="1"/>
      <p:bldP spid="57353" grpId="0" animBg="1"/>
      <p:bldP spid="57354" grpId="0" animBg="1"/>
      <p:bldP spid="57355" grpId="0" animBg="1"/>
      <p:bldP spid="57356" grpId="0" animBg="1"/>
      <p:bldP spid="57357" grpId="0" autoUpdateAnimBg="0"/>
      <p:bldP spid="57359" grpId="0" autoUpdateAnimBg="0"/>
      <p:bldP spid="57360" grpId="0" autoUpdateAnimBg="0"/>
      <p:bldP spid="57361" grpId="0" autoUpdateAnimBg="0"/>
      <p:bldP spid="57362" grpId="0" autoUpdateAnimBg="0"/>
      <p:bldP spid="57363" grpId="0" autoUpdateAnimBg="0"/>
      <p:bldP spid="57364" grpId="0" autoUpdateAnimBg="0"/>
      <p:bldP spid="57365" grpId="0" autoUpdateAnimBg="0"/>
      <p:bldP spid="57366" grpId="0" autoUpdateAnimBg="0"/>
      <p:bldP spid="57367" grpId="0" autoUpdateAnimBg="0"/>
      <p:bldP spid="57368" grpId="0" autoUpdateAnimBg="0"/>
      <p:bldP spid="57369" grpId="0" autoUpdateAnimBg="0"/>
      <p:bldP spid="57370" grpId="0" autoUpdateAnimBg="0"/>
      <p:bldP spid="57372" grpId="0" autoUpdateAnimBg="0"/>
      <p:bldP spid="57373" grpId="0" autoUpdateAnimBg="0"/>
      <p:bldP spid="57374" grpId="0" autoUpdateAnimBg="0"/>
      <p:bldP spid="57375" grpId="0" autoUpdateAnimBg="0"/>
      <p:bldP spid="57376" grpId="0" autoUpdateAnimBg="0"/>
      <p:bldP spid="57377" grpId="0" autoUpdateAnimBg="0"/>
      <p:bldP spid="57378" grpId="0" autoUpdateAnimBg="0"/>
      <p:bldP spid="57382" grpId="0" autoUpdateAnimBg="0"/>
      <p:bldP spid="57383" grpId="0" autoUpdateAnimBg="0"/>
      <p:bldP spid="57384" grpId="0" autoUpdateAnimBg="0"/>
      <p:bldP spid="57385" grpId="0" autoUpdateAnimBg="0"/>
      <p:bldP spid="5738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54788" y="1268415"/>
            <a:ext cx="10157883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多关键字的记录序列中，如果每个关键字的取值范围相同，则按</a:t>
            </a: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LSD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法进行排序时，可以采用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“分配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收集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的方法，其好处是不需要进行关键字间的比较。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054783" y="3573284"/>
            <a:ext cx="9889067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对于</a:t>
            </a:r>
            <a:r>
              <a:rPr lang="zh-CN" altLang="zh-CN" sz="2800" dirty="0">
                <a:solidFill>
                  <a:prstClr val="black"/>
                </a:solidFill>
              </a:rPr>
              <a:t>数值或字符串类型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单关键字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，可以</a:t>
            </a:r>
            <a:r>
              <a:rPr kumimoji="1" lang="zh-CN" altLang="en-US" sz="2800" b="1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看成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是由多个数位或多个字符构成的</a:t>
            </a:r>
            <a:r>
              <a:rPr kumimoji="1" lang="zh-CN" altLang="en-US" sz="2800" b="1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多关键字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，此时可以</a:t>
            </a:r>
            <a:r>
              <a:rPr kumimoji="1" lang="zh-CN" altLang="en-US" sz="2800" b="1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采用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这种</a:t>
            </a:r>
            <a:r>
              <a:rPr kumimoji="1" lang="zh-CN" altLang="en-US" sz="2800" b="1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“分配</a:t>
            </a:r>
            <a:r>
              <a:rPr kumimoji="1" lang="en-US" altLang="zh-CN" sz="2800" b="1" dirty="0">
                <a:solidFill>
                  <a:srgbClr val="00008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收集”</a:t>
            </a:r>
            <a:r>
              <a:rPr kumimoji="1" lang="zh-CN" altLang="en-US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的办法</a:t>
            </a:r>
            <a:r>
              <a:rPr kumimoji="1" lang="zh-CN" altLang="en-US" sz="2800" b="1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进行排序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称为基数排序法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基数排序</a:t>
            </a:r>
          </a:p>
        </p:txBody>
      </p:sp>
    </p:spTree>
    <p:extLst>
      <p:ext uri="{BB962C8B-B14F-4D97-AF65-F5344CB8AC3E}">
        <p14:creationId xmlns:p14="http://schemas.microsoft.com/office/powerpoint/2010/main" val="38397891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414870" y="1413247"/>
            <a:ext cx="72891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例如：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对下列这组关键字</a:t>
            </a:r>
          </a:p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{209, 386, 768, 185, 247, 606, 230, 834, 539 }</a:t>
            </a:r>
            <a:endParaRPr kumimoji="1" lang="en-US" altLang="zh-CN" sz="2800" b="1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512238" y="2499093"/>
            <a:ext cx="99843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首先按其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“个位数”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取值分别为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0, 1, …,  9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“分配”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成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10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组，之后按从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至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9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的顺序将它们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“收集”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在一起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endParaRPr kumimoji="1" lang="zh-CN" altLang="en-US" sz="2800" b="1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607493" y="4010393"/>
            <a:ext cx="99864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然后按其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“十位数”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取值分别为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0, 1, …, 9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分配”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成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10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组，之后再按从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至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9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的顺序将它们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收集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在一起；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477298" y="5279419"/>
            <a:ext cx="6676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最后按其“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百位数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”重复一遍上述操作。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基数排序</a:t>
            </a:r>
          </a:p>
        </p:txBody>
      </p:sp>
    </p:spTree>
    <p:extLst>
      <p:ext uri="{BB962C8B-B14F-4D97-AF65-F5344CB8AC3E}">
        <p14:creationId xmlns:p14="http://schemas.microsoft.com/office/powerpoint/2010/main" val="14165443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utoUpdateAnimBg="0"/>
      <p:bldP spid="59396" grpId="0" autoUpdateAnimBg="0"/>
      <p:bldP spid="5939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151947" y="1125277"/>
            <a:ext cx="100478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在计算机上实现基数排序时，为减少所需辅助存储空间，应采用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链表作存储结构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，即链式基数排序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具体做法为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020972" y="2416577"/>
            <a:ext cx="79720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待排序记录以指针相链，构成一个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链表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151949" y="2939797"/>
            <a:ext cx="10060516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２</a:t>
            </a:r>
            <a:r>
              <a:rPr kumimoji="1" lang="en-US" altLang="zh-CN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分配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时，按当前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关键字位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所取值，将记录分配到不同的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链队列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中，每个队列中记录的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关键字位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相同；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151953" y="4452676"/>
            <a:ext cx="1015788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３</a:t>
            </a:r>
            <a:r>
              <a:rPr kumimoji="1" lang="en-US" altLang="zh-CN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收集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时，按当前关键字位取值从小到大将各队列首尾相链成一个链表</a:t>
            </a:r>
            <a:r>
              <a:rPr kumimoji="1" lang="en-US" altLang="zh-CN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213337" y="5589327"/>
            <a:ext cx="75873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４</a:t>
            </a:r>
            <a:r>
              <a:rPr kumimoji="1" lang="en-US" altLang="zh-CN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对每个关键字位均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重复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kumimoji="1" lang="en-US" altLang="zh-CN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两步。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链式基数排序</a:t>
            </a:r>
          </a:p>
        </p:txBody>
      </p:sp>
    </p:spTree>
    <p:extLst>
      <p:ext uri="{BB962C8B-B14F-4D97-AF65-F5344CB8AC3E}">
        <p14:creationId xmlns:p14="http://schemas.microsoft.com/office/powerpoint/2010/main" val="13022466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autoUpdateAnimBg="0"/>
      <p:bldP spid="60420" grpId="0" autoUpdateAnimBg="0"/>
      <p:bldP spid="60421" grpId="0" autoUpdateAnimBg="0"/>
      <p:bldP spid="6042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8992" y="845232"/>
            <a:ext cx="10918169" cy="1631216"/>
            <a:chOff x="648991" y="845232"/>
            <a:chExt cx="10918169" cy="1631216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二路归并排序的</a:t>
              </a: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基本思想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：将待排序序列划分为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两个长度相等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的子序列，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分别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对这两个子序列进行排序，得到两个有序子序列，再将这两个有序子序列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成一个有序序列。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248057" y="3039441"/>
            <a:ext cx="3013179" cy="432000"/>
            <a:chOff x="2248056" y="3039441"/>
            <a:chExt cx="3013179" cy="43200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61323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276083" y="307780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81309" y="3039441"/>
            <a:ext cx="3000818" cy="432000"/>
            <a:chOff x="5581308" y="3039441"/>
            <a:chExt cx="3000818" cy="432000"/>
          </a:xfrm>
        </p:grpSpPr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793412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6717466" y="309197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5581308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/2+1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50086" y="2536735"/>
            <a:ext cx="927100" cy="1014246"/>
            <a:chOff x="4950085" y="2536735"/>
            <a:chExt cx="927100" cy="101424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410200" y="2959900"/>
              <a:ext cx="0" cy="591081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4950085" y="2536735"/>
              <a:ext cx="927100" cy="37606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划分</a:t>
              </a:r>
              <a:endParaRPr lang="en-US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48057" y="4273881"/>
            <a:ext cx="3013179" cy="432000"/>
            <a:chOff x="2248056" y="3039441"/>
            <a:chExt cx="3013179" cy="432000"/>
          </a:xfrm>
        </p:grpSpPr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4613235" y="3039441"/>
              <a:ext cx="648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spc="-7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903417" y="3095411"/>
              <a:ext cx="1709818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    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81309" y="4255362"/>
            <a:ext cx="3000818" cy="438700"/>
            <a:chOff x="5581308" y="3950562"/>
            <a:chExt cx="3000818" cy="438700"/>
          </a:xfrm>
        </p:grpSpPr>
        <p:grpSp>
          <p:nvGrpSpPr>
            <p:cNvPr id="62" name="组合 61"/>
            <p:cNvGrpSpPr/>
            <p:nvPr/>
          </p:nvGrpSpPr>
          <p:grpSpPr>
            <a:xfrm>
              <a:off x="5581308" y="3950562"/>
              <a:ext cx="3000818" cy="432000"/>
              <a:chOff x="5581308" y="3039441"/>
              <a:chExt cx="3000818" cy="432000"/>
            </a:xfrm>
          </p:grpSpPr>
          <p:sp>
            <p:nvSpPr>
              <p:cNvPr id="63" name="Oval 19"/>
              <p:cNvSpPr>
                <a:spLocks noChangeArrowheads="1"/>
              </p:cNvSpPr>
              <p:nvPr/>
            </p:nvSpPr>
            <p:spPr bwMode="auto">
              <a:xfrm>
                <a:off x="7934126" y="3039441"/>
                <a:ext cx="648000" cy="432000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B42D2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17"/>
              <p:cNvSpPr>
                <a:spLocks noChangeArrowheads="1"/>
              </p:cNvSpPr>
              <p:nvPr/>
            </p:nvSpPr>
            <p:spPr bwMode="auto">
              <a:xfrm>
                <a:off x="5581308" y="3039441"/>
                <a:ext cx="648000" cy="432000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B42D2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kern="0" spc="-15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kern="0" spc="-150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kern="0" spc="-15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/2+1</a:t>
                </a:r>
                <a:r>
                  <a:rPr kumimoji="1" lang="en-US" altLang="zh-CN" sz="2400" i="1" spc="-15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kern="0" spc="-15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6234667" y="4014801"/>
              <a:ext cx="1709818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    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右箭头 67"/>
          <p:cNvSpPr/>
          <p:nvPr/>
        </p:nvSpPr>
        <p:spPr>
          <a:xfrm rot="5400000">
            <a:off x="3470326" y="3668202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5400000">
            <a:off x="6893017" y="3742691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484006" y="4705882"/>
            <a:ext cx="3710594" cy="689079"/>
            <a:chOff x="3758326" y="4568721"/>
            <a:chExt cx="3710594" cy="871959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758326" y="4568721"/>
              <a:ext cx="1502909" cy="871959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5966011" y="4568721"/>
              <a:ext cx="1502909" cy="871959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248056" y="5440681"/>
            <a:ext cx="6334070" cy="450519"/>
            <a:chOff x="2248056" y="5440680"/>
            <a:chExt cx="6334070" cy="450519"/>
          </a:xfrm>
        </p:grpSpPr>
        <p:grpSp>
          <p:nvGrpSpPr>
            <p:cNvPr id="71" name="组合 70"/>
            <p:cNvGrpSpPr/>
            <p:nvPr/>
          </p:nvGrpSpPr>
          <p:grpSpPr>
            <a:xfrm>
              <a:off x="2248056" y="5459199"/>
              <a:ext cx="3013179" cy="432000"/>
              <a:chOff x="2248056" y="3039441"/>
              <a:chExt cx="3013179" cy="432000"/>
            </a:xfrm>
          </p:grpSpPr>
          <p:sp>
            <p:nvSpPr>
              <p:cNvPr id="72" name="Oval 15"/>
              <p:cNvSpPr>
                <a:spLocks noChangeArrowheads="1"/>
              </p:cNvSpPr>
              <p:nvPr/>
            </p:nvSpPr>
            <p:spPr bwMode="auto">
              <a:xfrm>
                <a:off x="2248056" y="3039441"/>
                <a:ext cx="648000" cy="432000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C307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endPara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613235" y="3039441"/>
                <a:ext cx="648000" cy="432000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C307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spc="-7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spc="-70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spc="-7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/2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endPara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21"/>
              <p:cNvSpPr txBox="1">
                <a:spLocks noChangeArrowheads="1"/>
              </p:cNvSpPr>
              <p:nvPr/>
            </p:nvSpPr>
            <p:spPr bwMode="auto">
              <a:xfrm>
                <a:off x="2903417" y="3095411"/>
                <a:ext cx="1709818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581308" y="5440680"/>
              <a:ext cx="3000818" cy="438700"/>
              <a:chOff x="5581308" y="3950562"/>
              <a:chExt cx="3000818" cy="43870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581308" y="3950562"/>
                <a:ext cx="3000818" cy="432000"/>
                <a:chOff x="5581308" y="3039441"/>
                <a:chExt cx="3000818" cy="432000"/>
              </a:xfrm>
            </p:grpSpPr>
            <p:sp>
              <p:nvSpPr>
                <p:cNvPr id="82" name="Oval 19"/>
                <p:cNvSpPr>
                  <a:spLocks noChangeArrowheads="1"/>
                </p:cNvSpPr>
                <p:nvPr/>
              </p:nvSpPr>
              <p:spPr bwMode="auto">
                <a:xfrm>
                  <a:off x="7934126" y="3039441"/>
                  <a:ext cx="648000" cy="432000"/>
                </a:xfrm>
                <a:prstGeom prst="ellipse">
                  <a:avLst/>
                </a:prstGeom>
                <a:solidFill>
                  <a:srgbClr val="D2D2D2"/>
                </a:solidFill>
                <a:ln w="28575">
                  <a:solidFill>
                    <a:srgbClr val="5C307D"/>
                  </a:solidFill>
                </a:ln>
                <a:effectLst/>
              </p:spPr>
              <p:txBody>
                <a:bodyPr wrap="none" t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baseline="-2500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''</a:t>
                  </a:r>
                  <a:endParaRPr kumimoji="1" lang="en-US" altLang="zh-CN" sz="2400" i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Oval 17"/>
                <p:cNvSpPr>
                  <a:spLocks noChangeArrowheads="1"/>
                </p:cNvSpPr>
                <p:nvPr/>
              </p:nvSpPr>
              <p:spPr bwMode="auto">
                <a:xfrm>
                  <a:off x="5581308" y="3039441"/>
                  <a:ext cx="648000" cy="432000"/>
                </a:xfrm>
                <a:prstGeom prst="ellipse">
                  <a:avLst/>
                </a:prstGeom>
                <a:solidFill>
                  <a:srgbClr val="D2D2D2"/>
                </a:solidFill>
                <a:ln w="28575">
                  <a:solidFill>
                    <a:srgbClr val="5C307D"/>
                  </a:solidFill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kern="0" spc="-15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kern="0" spc="-150" baseline="-2500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kern="0" spc="-150" baseline="-250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/2+1</a:t>
                  </a:r>
                  <a:r>
                    <a:rPr kumimoji="1" lang="en-US" altLang="zh-CN" sz="2400" i="1" spc="-15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</a:t>
                  </a:r>
                  <a:endParaRPr kumimoji="1" lang="en-US" altLang="zh-CN" sz="2400" kern="0" spc="-15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Text Box 21"/>
              <p:cNvSpPr txBox="1">
                <a:spLocks noChangeArrowheads="1"/>
              </p:cNvSpPr>
              <p:nvPr/>
            </p:nvSpPr>
            <p:spPr bwMode="auto">
              <a:xfrm>
                <a:off x="6234667" y="4014801"/>
                <a:ext cx="1709818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5203533" y="5515169"/>
              <a:ext cx="377775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6256" y="1197269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例如：</a:t>
            </a:r>
            <a:endParaRPr kumimoji="1" lang="zh-CN" altLang="en-US" sz="2800" b="1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800105" y="1629069"/>
            <a:ext cx="75664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p→369→367→167→239→237→138→230→139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414875" y="1989435"/>
            <a:ext cx="2709396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进行第一次分配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414875" y="5158082"/>
            <a:ext cx="2709396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进行第一次收集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895354" y="2622844"/>
            <a:ext cx="3937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f[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                  r[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935578" y="3356274"/>
            <a:ext cx="5394425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f[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en-US" altLang="zh-CN" sz="280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                                              r[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en-US" altLang="zh-CN" sz="280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935572" y="4057947"/>
            <a:ext cx="2791149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f[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en-US" altLang="zh-CN" sz="2800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                 r[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en-US" altLang="zh-CN" sz="2800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1976137" y="4720843"/>
            <a:ext cx="5215568" cy="52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f[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9</a:t>
            </a:r>
            <a:r>
              <a:rPr kumimoji="1" lang="en-US" altLang="zh-CN" sz="280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                                            </a:t>
            </a:r>
            <a:r>
              <a:rPr kumimoji="1" lang="en-US" altLang="zh-CN" sz="2800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r[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9</a:t>
            </a:r>
            <a:r>
              <a:rPr kumimoji="1" lang="en-US" altLang="zh-CN" sz="2800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1800105" y="5734348"/>
            <a:ext cx="12827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p→230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2738097" y="2747324"/>
            <a:ext cx="14414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23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←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2670440" y="3415011"/>
            <a:ext cx="41344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36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                             </a:t>
            </a: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←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3791444" y="3399359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→16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4926302" y="3377814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→23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2999252" y="5734348"/>
            <a:ext cx="28777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→367→167→237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735913" y="5760873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→138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6818260" y="5768547"/>
            <a:ext cx="28777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→368→239→139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2772289" y="4738982"/>
            <a:ext cx="3775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36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9                          </a:t>
            </a: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←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3891587" y="4723112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→23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9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5015739" y="4738982"/>
            <a:ext cx="1172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→13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9 </a:t>
            </a: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2670435" y="4057952"/>
            <a:ext cx="14414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13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链式基数排序</a:t>
            </a:r>
          </a:p>
        </p:txBody>
      </p:sp>
    </p:spTree>
    <p:extLst>
      <p:ext uri="{BB962C8B-B14F-4D97-AF65-F5344CB8AC3E}">
        <p14:creationId xmlns:p14="http://schemas.microsoft.com/office/powerpoint/2010/main" val="39511307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utoUpdateAnimBg="0"/>
      <p:bldP spid="61444" grpId="0" autoUpdateAnimBg="0"/>
      <p:bldP spid="61445" grpId="0" autoUpdateAnimBg="0"/>
      <p:bldP spid="61446" grpId="0" autoUpdateAnimBg="0"/>
      <p:bldP spid="61447" grpId="0" autoUpdateAnimBg="0"/>
      <p:bldP spid="61448" grpId="0" autoUpdateAnimBg="0"/>
      <p:bldP spid="61449" grpId="0" autoUpdateAnimBg="0"/>
      <p:bldP spid="61450" grpId="0" autoUpdateAnimBg="0"/>
      <p:bldP spid="61451" grpId="0" autoUpdateAnimBg="0"/>
      <p:bldP spid="61452" grpId="0" autoUpdateAnimBg="0"/>
      <p:bldP spid="61453" grpId="0" autoUpdateAnimBg="0"/>
      <p:bldP spid="61454" grpId="0" autoUpdateAnimBg="0"/>
      <p:bldP spid="61455" grpId="0" autoUpdateAnimBg="0"/>
      <p:bldP spid="61456" grpId="0" autoUpdateAnimBg="0"/>
      <p:bldP spid="61457" grpId="0" autoUpdateAnimBg="0"/>
      <p:bldP spid="61458" grpId="0" autoUpdateAnimBg="0"/>
      <p:bldP spid="61459" grpId="0" autoUpdateAnimBg="0"/>
      <p:bldP spid="61460" grpId="0" autoUpdateAnimBg="0"/>
      <p:bldP spid="6146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678522" y="1989144"/>
            <a:ext cx="2709396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进行第二次分配</a:t>
            </a:r>
            <a:endParaRPr kumimoji="1" lang="zh-CN" altLang="en-US" sz="2800" b="1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968502" y="5157789"/>
            <a:ext cx="487345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p→230→237→138→239→139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678519" y="1557343"/>
            <a:ext cx="75664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p→230→367→167→237→138→368→239→139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832722" y="2808633"/>
            <a:ext cx="3144801" cy="60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f[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endParaRPr kumimoji="1" lang="en-US" altLang="zh-CN" sz="28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1754327" y="3593808"/>
            <a:ext cx="3946209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 f[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2859803" y="2755908"/>
            <a:ext cx="144607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endParaRPr kumimoji="1" lang="en-US" altLang="zh-CN" sz="2800" b="1" dirty="0">
              <a:solidFill>
                <a:srgbClr val="0066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4007496" y="2755901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5351580" y="2755901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→1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8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6504106" y="2720737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9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7610862" y="2733438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→1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9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343040" y="3644974"/>
            <a:ext cx="62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←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3997359" y="3654517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179622" y="3675054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8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744156" y="5209503"/>
            <a:ext cx="28777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→367→167→368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1775884" y="4292600"/>
            <a:ext cx="2709396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进行第二次收集</a:t>
            </a:r>
          </a:p>
        </p:txBody>
      </p:sp>
      <p:sp>
        <p:nvSpPr>
          <p:cNvPr id="2" name="矩形 1"/>
          <p:cNvSpPr/>
          <p:nvPr/>
        </p:nvSpPr>
        <p:spPr>
          <a:xfrm>
            <a:off x="8905464" y="275136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←</a:t>
            </a:r>
          </a:p>
        </p:txBody>
      </p:sp>
      <p:sp>
        <p:nvSpPr>
          <p:cNvPr id="3" name="矩形 2"/>
          <p:cNvSpPr/>
          <p:nvPr/>
        </p:nvSpPr>
        <p:spPr>
          <a:xfrm>
            <a:off x="9381812" y="2729859"/>
            <a:ext cx="680083" cy="535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r[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endParaRPr kumimoji="1" lang="en-US" altLang="zh-CN" sz="24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27235" y="3664696"/>
            <a:ext cx="1172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7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23" y="3726993"/>
            <a:ext cx="756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 r[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en-US" altLang="zh-CN" sz="24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链式基数排序</a:t>
            </a:r>
          </a:p>
        </p:txBody>
      </p:sp>
    </p:spTree>
    <p:extLst>
      <p:ext uri="{BB962C8B-B14F-4D97-AF65-F5344CB8AC3E}">
        <p14:creationId xmlns:p14="http://schemas.microsoft.com/office/powerpoint/2010/main" val="38611226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69" grpId="0" autoUpdateAnimBg="0"/>
      <p:bldP spid="62470" grpId="0"/>
      <p:bldP spid="62471" grpId="0"/>
      <p:bldP spid="62472" grpId="0"/>
      <p:bldP spid="62473" grpId="0" autoUpdateAnimBg="0"/>
      <p:bldP spid="62474" grpId="0" autoUpdateAnimBg="0"/>
      <p:bldP spid="62475" grpId="0" autoUpdateAnimBg="0"/>
      <p:bldP spid="62476" grpId="0" autoUpdateAnimBg="0"/>
      <p:bldP spid="62477" grpId="0"/>
      <p:bldP spid="62478" grpId="0" autoUpdateAnimBg="0"/>
      <p:bldP spid="62479" grpId="0" autoUpdateAnimBg="0"/>
      <p:bldP spid="62480" grpId="0" autoUpdateAnimBg="0"/>
      <p:bldP spid="62481" grpId="0" autoUpdateAnimBg="0"/>
      <p:bldP spid="2" grpId="0"/>
      <p:bldP spid="3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270836" y="4509347"/>
            <a:ext cx="7217040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进行第三次收集之后便得到记录的有序序列</a:t>
            </a:r>
            <a:endParaRPr kumimoji="1" lang="zh-CN" altLang="en-US" sz="2800" b="1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295303" y="2329716"/>
            <a:ext cx="724972" cy="60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f[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endParaRPr kumimoji="1" lang="en-US" altLang="zh-CN" sz="28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558708" y="1269264"/>
            <a:ext cx="7567480" cy="52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p→230→237→138→239→139→367→167→368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558702" y="1774090"/>
            <a:ext cx="2709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进行第三次分配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346088" y="3026541"/>
            <a:ext cx="5074486" cy="60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f[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                                          r[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endParaRPr kumimoji="1" lang="en-US" altLang="zh-CN" sz="2800" b="1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295307" y="3861647"/>
            <a:ext cx="470486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f[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                                r[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6328610" y="2292889"/>
            <a:ext cx="10686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←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174719" y="2334478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39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5341955" y="2311505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67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3122920" y="3140923"/>
            <a:ext cx="3506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30                       </a:t>
            </a:r>
            <a:r>
              <a:rPr kumimoji="1" lang="en-US" altLang="zh-CN" sz="28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←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4119686" y="3112579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37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119799" y="3156324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39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3027671" y="3982298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67              </a:t>
            </a:r>
            <a:r>
              <a:rPr kumimoji="1"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←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043646" y="3982298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68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1660307" y="5301514"/>
            <a:ext cx="3078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p→138→139→167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4727669" y="5301514"/>
            <a:ext cx="28777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→230→237→239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7536347" y="5306278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→367→368</a:t>
            </a:r>
          </a:p>
        </p:txBody>
      </p:sp>
      <p:sp>
        <p:nvSpPr>
          <p:cNvPr id="2" name="矩形 1"/>
          <p:cNvSpPr/>
          <p:nvPr/>
        </p:nvSpPr>
        <p:spPr>
          <a:xfrm>
            <a:off x="3143669" y="2391404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/>
            <a:r>
              <a:rPr kumimoji="1" lang="en-US" altLang="zh-CN" sz="24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38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6164" y="2308585"/>
            <a:ext cx="680083" cy="535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r[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endParaRPr kumimoji="1" lang="en-US" altLang="zh-CN" sz="24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链式基数排序</a:t>
            </a:r>
          </a:p>
        </p:txBody>
      </p:sp>
    </p:spTree>
    <p:extLst>
      <p:ext uri="{BB962C8B-B14F-4D97-AF65-F5344CB8AC3E}">
        <p14:creationId xmlns:p14="http://schemas.microsoft.com/office/powerpoint/2010/main" val="40548046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1" grpId="0"/>
      <p:bldP spid="63492" grpId="0" autoUpdateAnimBg="0"/>
      <p:bldP spid="63493" grpId="0" autoUpdateAnimBg="0"/>
      <p:bldP spid="63494" grpId="0"/>
      <p:bldP spid="63495" grpId="0" autoUpdateAnimBg="0"/>
      <p:bldP spid="63496" grpId="0" autoUpdateAnimBg="0"/>
      <p:bldP spid="63497" grpId="0" autoUpdateAnimBg="0"/>
      <p:bldP spid="63498" grpId="0" autoUpdateAnimBg="0"/>
      <p:bldP spid="63499" grpId="0" autoUpdateAnimBg="0"/>
      <p:bldP spid="63500" grpId="0" autoUpdateAnimBg="0"/>
      <p:bldP spid="63501" grpId="0" autoUpdateAnimBg="0"/>
      <p:bldP spid="63502" grpId="0" autoUpdateAnimBg="0"/>
      <p:bldP spid="63503" grpId="0" autoUpdateAnimBg="0"/>
      <p:bldP spid="63504" grpId="0" autoUpdateAnimBg="0"/>
      <p:bldP spid="63505" grpId="0" autoUpdateAnimBg="0"/>
      <p:bldP spid="63506" grpId="0" autoUpdateAnimBg="0"/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582146" y="1341252"/>
            <a:ext cx="347344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0080"/>
                </a:solidFill>
                <a:latin typeface="Times New Roman" pitchFamily="18" charset="0"/>
                <a:ea typeface="隶书" pitchFamily="49" charset="-122"/>
              </a:rPr>
              <a:t>提醒：</a:t>
            </a:r>
            <a:endParaRPr kumimoji="1" lang="zh-CN" altLang="en-US" sz="3600" b="1">
              <a:solidFill>
                <a:srgbClr val="00008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486892" y="2133421"/>
            <a:ext cx="10026651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分配</a:t>
            </a:r>
            <a:r>
              <a:rPr kumimoji="1" lang="zh-CN" altLang="en-US" sz="32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32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收集</a:t>
            </a:r>
            <a:r>
              <a:rPr kumimoji="1" lang="zh-CN" altLang="en-US" sz="32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的实际操作仅为修改链表中的指针和设置队列的头、尾指针；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链式基数排序</a:t>
            </a:r>
          </a:p>
        </p:txBody>
      </p:sp>
    </p:spTree>
    <p:extLst>
      <p:ext uri="{BB962C8B-B14F-4D97-AF65-F5344CB8AC3E}">
        <p14:creationId xmlns:p14="http://schemas.microsoft.com/office/powerpoint/2010/main" val="30678892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0753" y="915063"/>
            <a:ext cx="6318577" cy="52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defTabSz="117212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80"/>
                </a:solidFill>
                <a:latin typeface="楷体_GB2312" pitchFamily="49" charset="-122"/>
                <a:ea typeface="楷体_GB2312" pitchFamily="49" charset="-122"/>
              </a:rPr>
              <a:t>基数</a:t>
            </a:r>
            <a:r>
              <a:rPr kumimoji="1" lang="zh-CN" altLang="en-US" sz="2800" b="1" dirty="0">
                <a:solidFill>
                  <a:srgbClr val="000080"/>
                </a:solidFill>
                <a:latin typeface="楷体_GB2312" pitchFamily="49" charset="-122"/>
                <a:ea typeface="楷体_GB2312" pitchFamily="49" charset="-122"/>
              </a:rPr>
              <a:t>排序的时间复杂度</a:t>
            </a:r>
            <a:r>
              <a:rPr kumimoji="1" lang="zh-CN" altLang="en-US" sz="2800" b="1">
                <a:solidFill>
                  <a:srgbClr val="00008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800" b="1">
                <a:solidFill>
                  <a:srgbClr val="C0504D"/>
                </a:solidFill>
                <a:latin typeface="Times New Roman" pitchFamily="18" charset="0"/>
                <a:ea typeface="楷体_GB2312" pitchFamily="49" charset="-122"/>
              </a:rPr>
              <a:t>O(d(n+r))</a:t>
            </a:r>
            <a:endParaRPr kumimoji="1" lang="en-US" altLang="zh-CN" sz="2800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558905" y="1620026"/>
            <a:ext cx="9889067" cy="203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721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其中：每一趟分配的时间复杂度为</a:t>
            </a:r>
            <a:r>
              <a:rPr kumimoji="1" lang="en-US" altLang="zh-CN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  <a:endParaRPr kumimoji="1" lang="en-US" altLang="zh-CN" sz="28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11721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每一趟收集的时间复杂度为</a:t>
            </a:r>
            <a:r>
              <a:rPr kumimoji="1" lang="en-US" altLang="zh-CN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O(r)</a:t>
            </a:r>
          </a:p>
          <a:p>
            <a:pPr defTabSz="11721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sz="2800" b="1">
                <a:solidFill>
                  <a:srgbClr val="1F497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基数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如十进制数的基数为</a:t>
            </a: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，二进制数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的基数为</a:t>
            </a: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</a:p>
          <a:p>
            <a:pPr defTabSz="11721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分配</a:t>
            </a: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收集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趟数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等于关键字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位数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039176" y="3727713"/>
            <a:ext cx="1002876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1172121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基数排序所需用的计算时间不仅与</a:t>
            </a: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有关，而且还与关键字的位数、关键字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的基数有关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102569" y="4831204"/>
            <a:ext cx="996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1172121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prstClr val="black"/>
                </a:solidFill>
              </a:rPr>
              <a:t>r较小</a:t>
            </a:r>
            <a:r>
              <a:rPr lang="zh-CN" altLang="zh-CN" sz="2800" dirty="0">
                <a:solidFill>
                  <a:prstClr val="black"/>
                </a:solidFill>
              </a:rPr>
              <a:t>的情况下，链式基数排序的时间复杂度也可写作O(</a:t>
            </a:r>
            <a:r>
              <a:rPr lang="zh-CN" altLang="zh-CN" sz="2800" i="1" dirty="0">
                <a:solidFill>
                  <a:prstClr val="black"/>
                </a:solidFill>
              </a:rPr>
              <a:t>d</a:t>
            </a:r>
            <a:r>
              <a:rPr lang="zh-CN" altLang="zh-CN" sz="2800" dirty="0">
                <a:solidFill>
                  <a:prstClr val="black"/>
                </a:solidFill>
              </a:rPr>
              <a:t>*</a:t>
            </a:r>
            <a:r>
              <a:rPr lang="zh-CN" altLang="zh-CN" sz="2800" i="1" dirty="0">
                <a:solidFill>
                  <a:prstClr val="black"/>
                </a:solidFill>
              </a:rPr>
              <a:t>n</a:t>
            </a:r>
            <a:r>
              <a:rPr lang="zh-CN" altLang="zh-CN" sz="2800" dirty="0">
                <a:solidFill>
                  <a:prstClr val="black"/>
                </a:solidFill>
              </a:rPr>
              <a:t>)。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链式基数排序</a:t>
            </a:r>
            <a:r>
              <a:rPr lang="en-US" altLang="zh-CN"/>
              <a:t>-</a:t>
            </a:r>
            <a:r>
              <a:rPr lang="zh-CN" altLang="en-US"/>
              <a:t>性能分析</a:t>
            </a:r>
          </a:p>
        </p:txBody>
      </p:sp>
    </p:spTree>
    <p:extLst>
      <p:ext uri="{BB962C8B-B14F-4D97-AF65-F5344CB8AC3E}">
        <p14:creationId xmlns:p14="http://schemas.microsoft.com/office/powerpoint/2010/main" val="24962923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  <p:bldP spid="65545" grpId="0" autoUpdateAnimBg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zh-CN" sz="2800" dirty="0"/>
                  <a:t>由于分配时形成了</a:t>
                </a:r>
                <a:r>
                  <a:rPr lang="en-US" altLang="zh-CN" sz="2800" dirty="0"/>
                  <a:t>r</a:t>
                </a:r>
                <a:r>
                  <a:rPr lang="zh-CN" altLang="zh-CN" sz="2800" dirty="0"/>
                  <a:t>条队列，每条队列设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个首指针和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个尾指针，因此空间效率为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O</m:t>
                    </m:r>
                    <m:r>
                      <a:rPr lang="en-US" altLang="zh-CN" sz="28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r</m:t>
                    </m:r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800" dirty="0"/>
                  <a:t>。</a:t>
                </a:r>
              </a:p>
              <a:p>
                <a:r>
                  <a:rPr kumimoji="1" lang="zh-CN" altLang="en-US" sz="2800" dirty="0">
                    <a:solidFill>
                      <a:srgbClr val="000080"/>
                    </a:solidFill>
                    <a:latin typeface="楷体_GB2312" pitchFamily="49" charset="-122"/>
                    <a:ea typeface="楷体_GB2312" pitchFamily="49" charset="-122"/>
                  </a:rPr>
                  <a:t>基数排序是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稳定</a:t>
                </a:r>
                <a:r>
                  <a:rPr kumimoji="1" lang="zh-CN" altLang="en-US" sz="2800" dirty="0">
                    <a:solidFill>
                      <a:srgbClr val="000080"/>
                    </a:solidFill>
                    <a:latin typeface="楷体_GB2312" pitchFamily="49" charset="-122"/>
                    <a:ea typeface="楷体_GB2312" pitchFamily="49" charset="-122"/>
                  </a:rPr>
                  <a:t>排序。</a:t>
                </a:r>
                <a:endParaRPr kumimoji="1" lang="zh-CN" altLang="en-US" sz="2800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95" t="-1502" r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链式基数排序</a:t>
            </a:r>
            <a:r>
              <a:rPr lang="en-US" altLang="zh-CN"/>
              <a:t>-</a:t>
            </a:r>
            <a:r>
              <a:rPr lang="zh-CN" altLang="en-US"/>
              <a:t>性能分析</a:t>
            </a:r>
          </a:p>
        </p:txBody>
      </p:sp>
    </p:spTree>
    <p:extLst>
      <p:ext uri="{BB962C8B-B14F-4D97-AF65-F5344CB8AC3E}">
        <p14:creationId xmlns:p14="http://schemas.microsoft.com/office/powerpoint/2010/main" val="2298944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2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8-6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各种排序方法的比较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</a:t>
            </a:r>
            <a:r>
              <a:rPr lang="zh-CN" altLang="en-US" sz="3200" b="1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   排序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8780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23214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16683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时间性能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50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0741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00884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空间性能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91616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85085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稳定性及简单性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6" y="46001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709862" y="453487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关键码的分布情况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64746" y="37581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369286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记录本身的信息量</a:t>
            </a:r>
          </a:p>
        </p:txBody>
      </p:sp>
    </p:spTree>
    <p:extLst>
      <p:ext uri="{BB962C8B-B14F-4D97-AF65-F5344CB8AC3E}">
        <p14:creationId xmlns:p14="http://schemas.microsoft.com/office/powerpoint/2010/main" val="30464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8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496603" y="924243"/>
          <a:ext cx="5084762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)~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5913120" y="1389756"/>
            <a:ext cx="5577840" cy="978729"/>
          </a:xfrm>
          <a:prstGeom prst="rect">
            <a:avLst/>
          </a:prstGeom>
          <a:noFill/>
          <a:ln w="635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）直接插入排序、简单选择排序和起泡排序属于一类，时间复杂度为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094977" y="762176"/>
            <a:ext cx="3025195" cy="523220"/>
            <a:chOff x="6891028" y="869585"/>
            <a:chExt cx="3025195" cy="523220"/>
          </a:xfrm>
        </p:grpSpPr>
        <p:grpSp>
          <p:nvGrpSpPr>
            <p:cNvPr id="7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从平均情况看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721043" y="5211507"/>
            <a:ext cx="9108000" cy="989786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快速排序是目前最快的一种排序方法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在待排序记录个数较多的情况下，归并排序比堆排序更快</a:t>
            </a:r>
          </a:p>
        </p:txBody>
      </p:sp>
      <p:sp>
        <p:nvSpPr>
          <p:cNvPr id="24" name="Rectangle 57"/>
          <p:cNvSpPr>
            <a:spLocks noChangeArrowheads="1"/>
          </p:cNvSpPr>
          <p:nvPr/>
        </p:nvSpPr>
        <p:spPr bwMode="auto">
          <a:xfrm>
            <a:off x="5913120" y="3300891"/>
            <a:ext cx="5577840" cy="978502"/>
          </a:xfrm>
          <a:prstGeom prst="rect">
            <a:avLst/>
          </a:prstGeom>
          <a:noFill/>
          <a:ln w="635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）希尔排序的时间性能取决于增量序列，介于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5" name="Rectangle 57"/>
          <p:cNvSpPr>
            <a:spLocks noChangeArrowheads="1"/>
          </p:cNvSpPr>
          <p:nvPr/>
        </p:nvSpPr>
        <p:spPr bwMode="auto">
          <a:xfrm>
            <a:off x="5913120" y="2345267"/>
            <a:ext cx="5577840" cy="978729"/>
          </a:xfrm>
          <a:prstGeom prst="rect">
            <a:avLst/>
          </a:prstGeom>
          <a:noFill/>
          <a:ln w="635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）堆排序、快速排序和归并排序属于一类，时间复杂度为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1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animBg="1"/>
      <p:bldP spid="24" grpId="0"/>
      <p:bldP spid="24" grpId="1"/>
      <p:bldP spid="25" grpId="0"/>
      <p:bldP spid="2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638167" y="1076643"/>
          <a:ext cx="4405313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037072" y="975586"/>
            <a:ext cx="3025195" cy="523220"/>
            <a:chOff x="6891028" y="869585"/>
            <a:chExt cx="3025195" cy="523220"/>
          </a:xfrm>
        </p:grpSpPr>
        <p:grpSp>
          <p:nvGrpSpPr>
            <p:cNvPr id="7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从最好情况看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455921" y="1633141"/>
            <a:ext cx="61417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）直接插入排序和起泡排序为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55920" y="2166541"/>
            <a:ext cx="5964594" cy="978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）其他排序算法的最好情况与平均情况相同。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629603" y="5577267"/>
            <a:ext cx="9196637" cy="609257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如果待排序序列接近正序，首选起泡排序和直接插入排序</a:t>
            </a:r>
          </a:p>
        </p:txBody>
      </p:sp>
    </p:spTree>
    <p:extLst>
      <p:ext uri="{BB962C8B-B14F-4D97-AF65-F5344CB8AC3E}">
        <p14:creationId xmlns:p14="http://schemas.microsoft.com/office/powerpoint/2010/main" val="300024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2" grpId="0"/>
      <p:bldP spid="42" grpId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274929" y="573625"/>
            <a:ext cx="533400" cy="86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399984" y="717625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337457" y="107762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462510" y="789625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212402" y="1005625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9525040" y="861626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4440" y="2173705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5274929" y="1802305"/>
            <a:ext cx="533400" cy="86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7399984" y="1946306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6337457" y="2306305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8462510" y="2018305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212402" y="2234305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525040" y="2090305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" y="3371448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分别排序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212402" y="356846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274929" y="349646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6337457" y="306446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7399984" y="335246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462510" y="328046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9525040" y="320846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" y="4710839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4212402" y="486967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5274929" y="479767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6337457" y="465367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7399984" y="458167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8462510" y="45096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9525040" y="4365672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132320" y="1801659"/>
            <a:ext cx="0" cy="90000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35" grpId="0" animBg="1"/>
      <p:bldP spid="35" grpId="1" animBg="1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4" grpId="0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638168" y="1091883"/>
          <a:ext cx="4360553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455920" y="1564307"/>
            <a:ext cx="6096001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）快速排序的时间复杂度为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037072" y="975586"/>
            <a:ext cx="3025195" cy="523220"/>
            <a:chOff x="6891028" y="869585"/>
            <a:chExt cx="3025195" cy="523220"/>
          </a:xfrm>
        </p:grpSpPr>
        <p:grpSp>
          <p:nvGrpSpPr>
            <p:cNvPr id="4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从最坏情况看</a:t>
              </a:r>
            </a:p>
          </p:txBody>
        </p:sp>
      </p:grpSp>
      <p:sp>
        <p:nvSpPr>
          <p:cNvPr id="59" name="矩形 58"/>
          <p:cNvSpPr/>
          <p:nvPr/>
        </p:nvSpPr>
        <p:spPr>
          <a:xfrm>
            <a:off x="5455920" y="3341027"/>
            <a:ext cx="6096001" cy="9785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）最坏情况对直接选择排序、堆排序和归并排序影响不大。</a:t>
            </a:r>
          </a:p>
        </p:txBody>
      </p:sp>
      <p:sp>
        <p:nvSpPr>
          <p:cNvPr id="60" name="矩形 59"/>
          <p:cNvSpPr/>
          <p:nvPr/>
        </p:nvSpPr>
        <p:spPr>
          <a:xfrm>
            <a:off x="5455920" y="2017088"/>
            <a:ext cx="6096001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）直接插入排序和起泡排序虽然与平均情况相同，但系数大约增加一倍，所以运行速度将降低一半；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33801" y="5516306"/>
            <a:ext cx="8092440" cy="609398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如果待排序序列接近正序或逆序，不使用快速排序</a:t>
            </a:r>
          </a:p>
        </p:txBody>
      </p:sp>
    </p:spTree>
    <p:extLst>
      <p:ext uri="{BB962C8B-B14F-4D97-AF65-F5344CB8AC3E}">
        <p14:creationId xmlns:p14="http://schemas.microsoft.com/office/powerpoint/2010/main" val="30200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9" grpId="0"/>
      <p:bldP spid="59" grpId="1"/>
      <p:bldP spid="60" grpId="0"/>
      <p:bldP spid="60" grpId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6037072" y="975586"/>
            <a:ext cx="3025195" cy="523220"/>
            <a:chOff x="6891028" y="869585"/>
            <a:chExt cx="3025195" cy="523220"/>
          </a:xfrm>
        </p:grpSpPr>
        <p:grpSp>
          <p:nvGrpSpPr>
            <p:cNvPr id="4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从空间性能看</a:t>
              </a:r>
            </a:p>
          </p:txBody>
        </p:sp>
      </p:grpSp>
      <p:graphicFrame>
        <p:nvGraphicFramePr>
          <p:cNvPr id="25" name="Group 1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059"/>
              </p:ext>
            </p:extLst>
          </p:nvPr>
        </p:nvGraphicFramePr>
        <p:xfrm>
          <a:off x="638168" y="1160156"/>
          <a:ext cx="4635500" cy="4040189"/>
        </p:xfrm>
        <a:graphic>
          <a:graphicData uri="http://schemas.openxmlformats.org/drawingml/2006/table">
            <a:tbl>
              <a:tblPr/>
              <a:tblGrid>
                <a:gridCol w="22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辅助空间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 ~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42D2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5A3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Rectangle 1201"/>
          <p:cNvSpPr>
            <a:spLocks noChangeArrowheads="1"/>
          </p:cNvSpPr>
          <p:nvPr/>
        </p:nvSpPr>
        <p:spPr bwMode="auto">
          <a:xfrm>
            <a:off x="5436236" y="1568861"/>
            <a:ext cx="6511925" cy="535407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）归并排序的空间复杂度为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7" name="Rectangle 1201"/>
          <p:cNvSpPr>
            <a:spLocks noChangeArrowheads="1"/>
          </p:cNvSpPr>
          <p:nvPr/>
        </p:nvSpPr>
        <p:spPr bwMode="auto">
          <a:xfrm>
            <a:off x="5436236" y="2152030"/>
            <a:ext cx="6511925" cy="535407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）快速排序的空间复杂度为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)~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8" name="Rectangle 1201"/>
          <p:cNvSpPr>
            <a:spLocks noChangeArrowheads="1"/>
          </p:cNvSpPr>
          <p:nvPr/>
        </p:nvSpPr>
        <p:spPr bwMode="auto">
          <a:xfrm>
            <a:off x="5436236" y="2735200"/>
            <a:ext cx="6511925" cy="535407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）其它排序方法的空间复杂度为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91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6"/>
            <a:ext cx="3065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稳定性与简单性</a:t>
            </a:r>
          </a:p>
        </p:txBody>
      </p:sp>
      <p:sp>
        <p:nvSpPr>
          <p:cNvPr id="29" name="Text Box 1027"/>
          <p:cNvSpPr txBox="1">
            <a:spLocks noChangeArrowheads="1"/>
          </p:cNvSpPr>
          <p:nvPr/>
        </p:nvSpPr>
        <p:spPr bwMode="auto">
          <a:xfrm>
            <a:off x="738656" y="1527563"/>
            <a:ext cx="10200006" cy="53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（1）稳定：包括直接插入排序、起泡排序和归并排序；</a:t>
            </a:r>
          </a:p>
        </p:txBody>
      </p:sp>
      <p:sp>
        <p:nvSpPr>
          <p:cNvPr id="30" name="Text Box 1027"/>
          <p:cNvSpPr txBox="1">
            <a:spLocks noChangeArrowheads="1"/>
          </p:cNvSpPr>
          <p:nvPr/>
        </p:nvSpPr>
        <p:spPr bwMode="auto">
          <a:xfrm>
            <a:off x="738656" y="3710941"/>
            <a:ext cx="10538944" cy="53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（1）简单算法：包括直接插入排序、简单选择排序和起泡排序，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13326" y="3021986"/>
            <a:ext cx="3384268" cy="523220"/>
            <a:chOff x="6891028" y="869585"/>
            <a:chExt cx="3384268" cy="523220"/>
          </a:xfrm>
        </p:grpSpPr>
        <p:grpSp>
          <p:nvGrpSpPr>
            <p:cNvPr id="3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3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7577121" y="869585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从算法简单性看</a:t>
              </a:r>
            </a:p>
          </p:txBody>
        </p:sp>
      </p:grpSp>
      <p:sp>
        <p:nvSpPr>
          <p:cNvPr id="66" name="Text Box 1027"/>
          <p:cNvSpPr txBox="1">
            <a:spLocks noChangeArrowheads="1"/>
          </p:cNvSpPr>
          <p:nvPr/>
        </p:nvSpPr>
        <p:spPr bwMode="auto">
          <a:xfrm>
            <a:off x="738656" y="2059370"/>
            <a:ext cx="10200006" cy="53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（2）不稳定：包括希尔排序、简单选择排序、快速排序和堆排序。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6"/>
            <a:ext cx="2666122" cy="523220"/>
            <a:chOff x="6891028" y="869585"/>
            <a:chExt cx="2666122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1" y="869585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从稳定性看</a:t>
              </a:r>
            </a:p>
          </p:txBody>
        </p:sp>
      </p:grpSp>
      <p:sp>
        <p:nvSpPr>
          <p:cNvPr id="83" name="Text Box 1027"/>
          <p:cNvSpPr txBox="1">
            <a:spLocks noChangeArrowheads="1"/>
          </p:cNvSpPr>
          <p:nvPr/>
        </p:nvSpPr>
        <p:spPr bwMode="auto">
          <a:xfrm>
            <a:off x="738656" y="4250532"/>
            <a:ext cx="10538944" cy="53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（2）改进算法，较复杂：包括希尔排序、堆排序、快速排序和归并排序。</a:t>
            </a:r>
          </a:p>
        </p:txBody>
      </p:sp>
    </p:spTree>
    <p:extLst>
      <p:ext uri="{BB962C8B-B14F-4D97-AF65-F5344CB8AC3E}">
        <p14:creationId xmlns:p14="http://schemas.microsoft.com/office/powerpoint/2010/main" val="149049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66" grpId="0"/>
      <p:bldP spid="66" grpId="1"/>
      <p:bldP spid="83" grpId="0"/>
      <p:bldP spid="8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6"/>
            <a:ext cx="31261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记录本身信息量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3327" y="857906"/>
            <a:ext cx="6085593" cy="523220"/>
            <a:chOff x="6891028" y="869585"/>
            <a:chExt cx="6085593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0" y="869585"/>
              <a:ext cx="5399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从记录本身信息量的大小看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1199419" y="1470668"/>
            <a:ext cx="100629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记录本身信息量越大，占用的存储空间就越多，移动记录所花费的时间就越多，所以对记录的移动次数较多的算法不利。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864406" y="4921220"/>
            <a:ext cx="10548516" cy="609398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记录个数不多且</a:t>
            </a:r>
            <a:r>
              <a:rPr lang="zh-CN" altLang="zh-CN" dirty="0"/>
              <a:t>记录本身的信息量较大时，</a:t>
            </a:r>
            <a:r>
              <a:rPr lang="zh-CN" altLang="en-US" dirty="0"/>
              <a:t>首选</a:t>
            </a:r>
            <a:r>
              <a:rPr lang="zh-CN" altLang="zh-CN" dirty="0"/>
              <a:t>简单选择排序算法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23160" y="2636520"/>
          <a:ext cx="7284720" cy="1874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24" grpId="0" animBg="1"/>
      <p:bldP spid="2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6"/>
            <a:ext cx="26689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关键码的分布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6"/>
            <a:ext cx="3743340" cy="523220"/>
            <a:chOff x="6891028" y="869585"/>
            <a:chExt cx="3743340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1" y="869585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从关键码的分布看</a:t>
              </a:r>
            </a:p>
          </p:txBody>
        </p:sp>
      </p:grp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939096" y="1589406"/>
            <a:ext cx="10247065" cy="9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）当待排序记录按关键码有序时，插入排序和起泡排序能达到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的时间复杂度；对于快速排序而言，这是最坏情况，时间性能蜕化为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939096" y="2530369"/>
            <a:ext cx="10247065" cy="9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）简单选择排序、堆排序和归并排序的时间性能不随记录序列中关键码的分布而改变。</a:t>
            </a:r>
          </a:p>
        </p:txBody>
      </p:sp>
      <p:sp>
        <p:nvSpPr>
          <p:cNvPr id="2" name="矩形 1"/>
          <p:cNvSpPr/>
          <p:nvPr/>
        </p:nvSpPr>
        <p:spPr>
          <a:xfrm>
            <a:off x="2477562" y="4065507"/>
            <a:ext cx="6840000" cy="1152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none" anchor="ctr" anchorCtr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各种排序算法各有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优缺点，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4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应该根据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选择合适的排序算法</a:t>
            </a:r>
          </a:p>
        </p:txBody>
      </p:sp>
    </p:spTree>
    <p:extLst>
      <p:ext uri="{BB962C8B-B14F-4D97-AF65-F5344CB8AC3E}">
        <p14:creationId xmlns:p14="http://schemas.microsoft.com/office/powerpoint/2010/main" val="21063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如果待排序记录个数较多且随机排列，应该采用（   ）方法。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起泡排序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堆排序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C9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76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如果待排序记录个数不多且基本有序，应该采用（   ）方法。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简单选择排序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堆排序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5014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如果不断产生待排序记录，随时需要当前记录集合的排序结果，应该采用（   ）方法。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起泡排序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堆排序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4800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如果待排序序列每个记录的存储量很大，不应该采用（   ）方法。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起泡排序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简单选择排序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693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8992" y="845232"/>
            <a:ext cx="10918169" cy="605294"/>
            <a:chOff x="648991" y="845232"/>
            <a:chExt cx="10918169" cy="605294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合并两个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</a:t>
              </a: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39753" y="3230919"/>
            <a:ext cx="4526608" cy="605294"/>
            <a:chOff x="594032" y="5375845"/>
            <a:chExt cx="4526608" cy="605294"/>
          </a:xfrm>
        </p:grpSpPr>
        <p:grpSp>
          <p:nvGrpSpPr>
            <p:cNvPr id="96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73162" y="5375845"/>
              <a:ext cx="394747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如何表示相邻子序列？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31793" y="3230919"/>
            <a:ext cx="2682568" cy="605294"/>
            <a:chOff x="548312" y="3017559"/>
            <a:chExt cx="2682568" cy="605294"/>
          </a:xfrm>
        </p:grpSpPr>
        <p:grpSp>
          <p:nvGrpSpPr>
            <p:cNvPr id="102" name="Group 109"/>
            <p:cNvGrpSpPr/>
            <p:nvPr/>
          </p:nvGrpSpPr>
          <p:grpSpPr>
            <a:xfrm>
              <a:off x="54831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1200307" y="3017559"/>
              <a:ext cx="203057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5397339" y="3962401"/>
            <a:ext cx="6230782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 :: Merge(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first1,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last1,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first1, j = last1 + 1;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2253772" y="1964452"/>
            <a:ext cx="2924175" cy="540000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no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20    25    40    50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AutoShape 8"/>
          <p:cNvSpPr>
            <a:spLocks noChangeArrowheads="1"/>
          </p:cNvSpPr>
          <p:nvPr/>
        </p:nvSpPr>
        <p:spPr bwMode="auto">
          <a:xfrm>
            <a:off x="5250970" y="1964452"/>
            <a:ext cx="2124000" cy="540000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no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15    21    30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2236311" y="1552575"/>
            <a:ext cx="535321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first1                     last1  last1+1        last2 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1203960" y="2014538"/>
            <a:ext cx="82534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 ] </a:t>
            </a:r>
          </a:p>
        </p:txBody>
      </p:sp>
      <p:grpSp>
        <p:nvGrpSpPr>
          <p:cNvPr id="45" name="Group 32"/>
          <p:cNvGrpSpPr/>
          <p:nvPr/>
        </p:nvGrpSpPr>
        <p:grpSpPr bwMode="auto">
          <a:xfrm>
            <a:off x="2265676" y="2519049"/>
            <a:ext cx="219075" cy="458788"/>
            <a:chOff x="984" y="2529"/>
            <a:chExt cx="138" cy="289"/>
          </a:xfrm>
        </p:grpSpPr>
        <p:sp>
          <p:nvSpPr>
            <p:cNvPr id="46" name="Line 33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" name="Group 35"/>
          <p:cNvGrpSpPr/>
          <p:nvPr/>
        </p:nvGrpSpPr>
        <p:grpSpPr bwMode="auto">
          <a:xfrm>
            <a:off x="5471156" y="2519049"/>
            <a:ext cx="277813" cy="458788"/>
            <a:chOff x="2216" y="2529"/>
            <a:chExt cx="175" cy="289"/>
          </a:xfrm>
        </p:grpSpPr>
        <p:sp>
          <p:nvSpPr>
            <p:cNvPr id="54" name="Line 36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Text Box 37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5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8992" y="845232"/>
            <a:ext cx="10918169" cy="605294"/>
            <a:chOff x="648991" y="845232"/>
            <a:chExt cx="10918169" cy="605294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合并两个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</a:t>
              </a: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2253772" y="1964452"/>
            <a:ext cx="2924175" cy="540000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noAutofit/>
          </a:bodyPr>
          <a:lstStyle/>
          <a:p>
            <a:pPr algn="l">
              <a:lnSpc>
                <a:spcPts val="3000"/>
              </a:lnSpc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20    25    40    50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5250970" y="1964452"/>
            <a:ext cx="2124000" cy="540000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noAutofit/>
          </a:bodyPr>
          <a:lstStyle/>
          <a:p>
            <a:pPr algn="l">
              <a:lnSpc>
                <a:spcPts val="3000"/>
              </a:lnSpc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15    21    30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2236311" y="1552575"/>
            <a:ext cx="535321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first1                     last1  last1+1        last2 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1203960" y="2014538"/>
            <a:ext cx="82534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 ]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94032" y="4309045"/>
            <a:ext cx="4298008" cy="605294"/>
            <a:chOff x="594032" y="5375845"/>
            <a:chExt cx="4298008" cy="605294"/>
          </a:xfrm>
        </p:grpSpPr>
        <p:grpSp>
          <p:nvGrpSpPr>
            <p:cNvPr id="96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73162" y="5375845"/>
              <a:ext cx="371887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合并可以就地进行吗？</a:t>
              </a:r>
            </a:p>
          </p:txBody>
        </p:sp>
      </p:grpSp>
      <p:grpSp>
        <p:nvGrpSpPr>
          <p:cNvPr id="85" name="Group 32"/>
          <p:cNvGrpSpPr/>
          <p:nvPr/>
        </p:nvGrpSpPr>
        <p:grpSpPr bwMode="auto">
          <a:xfrm>
            <a:off x="2265676" y="2488569"/>
            <a:ext cx="219075" cy="458788"/>
            <a:chOff x="984" y="2529"/>
            <a:chExt cx="138" cy="289"/>
          </a:xfrm>
        </p:grpSpPr>
        <p:sp>
          <p:nvSpPr>
            <p:cNvPr id="86" name="Line 33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" name="Group 35"/>
          <p:cNvGrpSpPr/>
          <p:nvPr/>
        </p:nvGrpSpPr>
        <p:grpSpPr bwMode="auto">
          <a:xfrm>
            <a:off x="5471156" y="2488569"/>
            <a:ext cx="277813" cy="458788"/>
            <a:chOff x="2216" y="2529"/>
            <a:chExt cx="175" cy="289"/>
          </a:xfrm>
        </p:grpSpPr>
        <p:sp>
          <p:nvSpPr>
            <p:cNvPr id="89" name="Line 36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91" name="Group 39"/>
          <p:cNvGrpSpPr/>
          <p:nvPr/>
        </p:nvGrpSpPr>
        <p:grpSpPr bwMode="auto">
          <a:xfrm>
            <a:off x="2494434" y="3579578"/>
            <a:ext cx="277813" cy="458788"/>
            <a:chOff x="2216" y="2529"/>
            <a:chExt cx="175" cy="289"/>
          </a:xfrm>
        </p:grpSpPr>
        <p:sp>
          <p:nvSpPr>
            <p:cNvPr id="92" name="Line 4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Text Box 4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</p:grpSp>
      <p:sp>
        <p:nvSpPr>
          <p:cNvPr id="84" name="AutoShape 7"/>
          <p:cNvSpPr>
            <a:spLocks noChangeArrowheads="1"/>
          </p:cNvSpPr>
          <p:nvPr/>
        </p:nvSpPr>
        <p:spPr bwMode="auto">
          <a:xfrm>
            <a:off x="2253772" y="3000812"/>
            <a:ext cx="5148000" cy="540000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no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1203961" y="3112074"/>
            <a:ext cx="1058385" cy="377886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temp[ ] 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369978" y="3091914"/>
            <a:ext cx="539750" cy="430887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 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7684293" y="2898480"/>
            <a:ext cx="2739868" cy="605294"/>
            <a:chOff x="548312" y="3017559"/>
            <a:chExt cx="2739868" cy="605294"/>
          </a:xfrm>
        </p:grpSpPr>
        <p:grpSp>
          <p:nvGrpSpPr>
            <p:cNvPr id="40" name="Group 109"/>
            <p:cNvGrpSpPr/>
            <p:nvPr/>
          </p:nvGrpSpPr>
          <p:grpSpPr>
            <a:xfrm>
              <a:off x="54831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2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200307" y="3017559"/>
              <a:ext cx="208787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</p:grpSp>
      <p:sp>
        <p:nvSpPr>
          <p:cNvPr id="67" name="矩形 66"/>
          <p:cNvSpPr/>
          <p:nvPr/>
        </p:nvSpPr>
        <p:spPr>
          <a:xfrm>
            <a:off x="4983481" y="3596641"/>
            <a:ext cx="6644641" cy="267765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*temp = new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[length];   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first1, j = last1 + 1, k = first1;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last1 &amp;&amp; j &lt;= last2)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  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temp[k++] =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++];  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 temp[k++] = data[j++];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5.55112E-17 L 0.05612 5.55112E-1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05235 4.07407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84" grpId="0" animBg="1"/>
      <p:bldP spid="36" grpId="0" animBg="1"/>
      <p:bldP spid="35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8992" y="845232"/>
            <a:ext cx="10918169" cy="605294"/>
            <a:chOff x="648991" y="845232"/>
            <a:chExt cx="10918169" cy="605294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合并两个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有序子序列的过程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48312" y="4309045"/>
            <a:ext cx="5486728" cy="605294"/>
            <a:chOff x="594032" y="5375845"/>
            <a:chExt cx="5486728" cy="605294"/>
          </a:xfrm>
        </p:grpSpPr>
        <p:grpSp>
          <p:nvGrpSpPr>
            <p:cNvPr id="96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73162" y="5375845"/>
              <a:ext cx="490759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某个子序列比较完毕，做什么？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506492" y="2938017"/>
            <a:ext cx="2861874" cy="605294"/>
            <a:chOff x="548312" y="3017559"/>
            <a:chExt cx="2861874" cy="605294"/>
          </a:xfrm>
        </p:grpSpPr>
        <p:grpSp>
          <p:nvGrpSpPr>
            <p:cNvPr id="40" name="Group 109"/>
            <p:cNvGrpSpPr/>
            <p:nvPr/>
          </p:nvGrpSpPr>
          <p:grpSpPr>
            <a:xfrm>
              <a:off x="54831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2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200307" y="3017559"/>
              <a:ext cx="2209879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</p:grpSp>
      <p:sp>
        <p:nvSpPr>
          <p:cNvPr id="66" name="矩形 65"/>
          <p:cNvSpPr/>
          <p:nvPr/>
        </p:nvSpPr>
        <p:spPr>
          <a:xfrm>
            <a:off x="6537961" y="3603759"/>
            <a:ext cx="5095020" cy="267765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last1)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temp[k++] =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++];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(j &lt;= last2)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temp[k++] = data[j++];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first1;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last2;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	       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temp[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delete[ ] temp;</a:t>
            </a: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>
            <a:off x="2253772" y="1964452"/>
            <a:ext cx="2924175" cy="540000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noAutofit/>
          </a:bodyPr>
          <a:lstStyle/>
          <a:p>
            <a:pPr algn="l">
              <a:lnSpc>
                <a:spcPts val="3000"/>
              </a:lnSpc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20    25    40    50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5250970" y="1964452"/>
            <a:ext cx="2124000" cy="540000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noAutofit/>
          </a:bodyPr>
          <a:lstStyle/>
          <a:p>
            <a:pPr algn="l">
              <a:lnSpc>
                <a:spcPts val="3000"/>
              </a:lnSpc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15    21    30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2236311" y="1552575"/>
            <a:ext cx="535321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first1                     last1  last1+1        last2 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1203960" y="2014538"/>
            <a:ext cx="82534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 ] </a:t>
            </a:r>
          </a:p>
        </p:txBody>
      </p:sp>
      <p:grpSp>
        <p:nvGrpSpPr>
          <p:cNvPr id="72" name="Group 32"/>
          <p:cNvGrpSpPr/>
          <p:nvPr/>
        </p:nvGrpSpPr>
        <p:grpSpPr bwMode="auto">
          <a:xfrm>
            <a:off x="3804915" y="2488569"/>
            <a:ext cx="219075" cy="458788"/>
            <a:chOff x="984" y="2529"/>
            <a:chExt cx="138" cy="289"/>
          </a:xfrm>
        </p:grpSpPr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5" name="Group 35"/>
          <p:cNvGrpSpPr/>
          <p:nvPr/>
        </p:nvGrpSpPr>
        <p:grpSpPr bwMode="auto">
          <a:xfrm>
            <a:off x="7025636" y="2488569"/>
            <a:ext cx="277813" cy="458788"/>
            <a:chOff x="2216" y="2529"/>
            <a:chExt cx="175" cy="289"/>
          </a:xfrm>
        </p:grpSpPr>
        <p:sp>
          <p:nvSpPr>
            <p:cNvPr id="76" name="Line 36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8" name="Group 39"/>
          <p:cNvGrpSpPr/>
          <p:nvPr/>
        </p:nvGrpSpPr>
        <p:grpSpPr bwMode="auto">
          <a:xfrm>
            <a:off x="5466234" y="3579578"/>
            <a:ext cx="277813" cy="458788"/>
            <a:chOff x="2216" y="2529"/>
            <a:chExt cx="175" cy="289"/>
          </a:xfrm>
        </p:grpSpPr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</p:grpSp>
      <p:sp>
        <p:nvSpPr>
          <p:cNvPr id="81" name="AutoShape 7"/>
          <p:cNvSpPr>
            <a:spLocks noChangeArrowheads="1"/>
          </p:cNvSpPr>
          <p:nvPr/>
        </p:nvSpPr>
        <p:spPr bwMode="auto">
          <a:xfrm>
            <a:off x="2253772" y="3000812"/>
            <a:ext cx="5148000" cy="540000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noAutofit/>
          </a:bodyPr>
          <a:lstStyle/>
          <a:p>
            <a:pPr algn="l">
              <a:lnSpc>
                <a:spcPts val="3000"/>
              </a:lnSpc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15    20    21    25    30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1203961" y="3112074"/>
            <a:ext cx="1058385" cy="377886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temp[ ] 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548312" y="5055805"/>
            <a:ext cx="5486728" cy="605294"/>
            <a:chOff x="594032" y="5375845"/>
            <a:chExt cx="5486728" cy="605294"/>
          </a:xfrm>
        </p:grpSpPr>
        <p:grpSp>
          <p:nvGrpSpPr>
            <p:cNvPr id="95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1173162" y="5375845"/>
              <a:ext cx="490759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一次合并的结果在哪里？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5.55112E-17 L 0.05612 5.55112E-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4.07407E-6 L 0.05235 4.07407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42923" y="61586"/>
            <a:ext cx="2017397" cy="584775"/>
            <a:chOff x="542923" y="61585"/>
            <a:chExt cx="2017397" cy="584775"/>
          </a:xfrm>
        </p:grpSpPr>
        <p:sp>
          <p:nvSpPr>
            <p:cNvPr id="37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算法描述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365760" y="667758"/>
            <a:ext cx="5867400" cy="5760551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Sort::Merge(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first1,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last1,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last2)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*temp = new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[length];   </a:t>
            </a:r>
            <a:endParaRPr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first1, j = last1 + 1, k = first1;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last1 &amp;&amp; j &lt;= last2)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data[j])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temp[k++] = data[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temp[k++] = data[j++]; 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last1)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temp[k++] =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++]; 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(j &lt;= last2)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temp[k++] = data[j++];  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first1;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last2;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data[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temp[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delete[ ] temp;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12203" y="61586"/>
            <a:ext cx="2017397" cy="584775"/>
            <a:chOff x="542923" y="61585"/>
            <a:chExt cx="2017397" cy="584775"/>
          </a:xfrm>
        </p:grpSpPr>
        <p:sp>
          <p:nvSpPr>
            <p:cNvPr id="10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时空性能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98592" y="910525"/>
            <a:ext cx="4755208" cy="605294"/>
            <a:chOff x="594032" y="5375845"/>
            <a:chExt cx="4755208" cy="605294"/>
          </a:xfrm>
        </p:grpSpPr>
        <p:grpSp>
          <p:nvGrpSpPr>
            <p:cNvPr id="13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1173162" y="5375845"/>
              <a:ext cx="417607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时间复杂度是多少？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98592" y="2617405"/>
            <a:ext cx="4755208" cy="605294"/>
            <a:chOff x="594032" y="5375845"/>
            <a:chExt cx="4755208" cy="605294"/>
          </a:xfrm>
        </p:grpSpPr>
        <p:grpSp>
          <p:nvGrpSpPr>
            <p:cNvPr id="20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173162" y="5375845"/>
              <a:ext cx="417607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空间复杂度是多少？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7253922" y="1596325"/>
            <a:ext cx="4176078" cy="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将数组扫描一趟，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53922" y="3303205"/>
            <a:ext cx="417607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临时数组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542923" y="61586"/>
            <a:ext cx="2017397" cy="584775"/>
            <a:chOff x="542923" y="61585"/>
            <a:chExt cx="2017397" cy="584775"/>
          </a:xfrm>
        </p:grpSpPr>
        <p:sp>
          <p:nvSpPr>
            <p:cNvPr id="43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递归算法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457200" y="1005780"/>
            <a:ext cx="5425440" cy="3785652"/>
          </a:xfrm>
          <a:prstGeom prst="rect">
            <a:avLst/>
          </a:prstGeom>
          <a:ln>
            <a:solidFill>
              <a:srgbClr val="507D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Sort::MergeSort1(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(first &gt;= last) return;</a:t>
            </a:r>
            <a:endParaRPr lang="zh-CN" altLang="en-US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 = (first + last)/2;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MergeSort1(first, mid); 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MergeSort1(mid+1, last);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Merge(first, mid, last);</a:t>
            </a:r>
            <a:endParaRPr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7482412" y="855842"/>
            <a:ext cx="2916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25    20    40   15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6901972" y="1938337"/>
            <a:ext cx="1476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25   20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6661132" y="2928938"/>
            <a:ext cx="756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6661132" y="3843337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7822852" y="2928938"/>
            <a:ext cx="756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auto">
          <a:xfrm>
            <a:off x="7822852" y="3843337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6901972" y="4803458"/>
            <a:ext cx="147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AutoShape 7"/>
          <p:cNvSpPr>
            <a:spLocks noChangeArrowheads="1"/>
          </p:cNvSpPr>
          <p:nvPr/>
        </p:nvSpPr>
        <p:spPr bwMode="auto">
          <a:xfrm>
            <a:off x="7482412" y="5785063"/>
            <a:ext cx="291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15    20    25   40 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9355612" y="1965839"/>
            <a:ext cx="1476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40   15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AutoShape 7"/>
          <p:cNvSpPr>
            <a:spLocks noChangeArrowheads="1"/>
          </p:cNvSpPr>
          <p:nvPr/>
        </p:nvSpPr>
        <p:spPr bwMode="auto">
          <a:xfrm>
            <a:off x="9114772" y="2956438"/>
            <a:ext cx="756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>
            <a:off x="9114772" y="3870839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AutoShape 7"/>
          <p:cNvSpPr>
            <a:spLocks noChangeArrowheads="1"/>
          </p:cNvSpPr>
          <p:nvPr/>
        </p:nvSpPr>
        <p:spPr bwMode="auto">
          <a:xfrm>
            <a:off x="10276492" y="2956438"/>
            <a:ext cx="756000" cy="609243"/>
          </a:xfrm>
          <a:prstGeom prst="cube">
            <a:avLst>
              <a:gd name="adj" fmla="val 14324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AutoShape 7"/>
          <p:cNvSpPr>
            <a:spLocks noChangeArrowheads="1"/>
          </p:cNvSpPr>
          <p:nvPr/>
        </p:nvSpPr>
        <p:spPr bwMode="auto">
          <a:xfrm>
            <a:off x="10276492" y="3870839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AutoShape 7"/>
          <p:cNvSpPr>
            <a:spLocks noChangeArrowheads="1"/>
          </p:cNvSpPr>
          <p:nvPr/>
        </p:nvSpPr>
        <p:spPr bwMode="auto">
          <a:xfrm>
            <a:off x="9355612" y="4830958"/>
            <a:ext cx="147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15   40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7596338" y="1465084"/>
            <a:ext cx="576000" cy="540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49" idx="1"/>
          </p:cNvCxnSpPr>
          <p:nvPr/>
        </p:nvCxnSpPr>
        <p:spPr>
          <a:xfrm flipH="1">
            <a:off x="6995498" y="2530064"/>
            <a:ext cx="216000" cy="468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7025978" y="3538180"/>
            <a:ext cx="0" cy="360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949236" y="2530064"/>
            <a:ext cx="216000" cy="468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8172676" y="3538180"/>
            <a:ext cx="0" cy="360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7822852" y="443734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7126110" y="443734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9552293" y="1456379"/>
            <a:ext cx="576000" cy="540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9484754" y="2565465"/>
            <a:ext cx="216000" cy="468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10438492" y="2565465"/>
            <a:ext cx="216000" cy="468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9471338" y="3553421"/>
            <a:ext cx="0" cy="360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10618036" y="3553421"/>
            <a:ext cx="0" cy="360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>
            <a:off x="10268212" y="445258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9571470" y="445258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7813664" y="5417621"/>
            <a:ext cx="75600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>
            <a:off x="9084292" y="5440201"/>
            <a:ext cx="75600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6136004" y="61586"/>
            <a:ext cx="2017397" cy="584775"/>
            <a:chOff x="542923" y="61585"/>
            <a:chExt cx="2017397" cy="584775"/>
          </a:xfrm>
        </p:grpSpPr>
        <p:sp>
          <p:nvSpPr>
            <p:cNvPr id="99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执行过程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58228" y="5061203"/>
            <a:ext cx="4958652" cy="523220"/>
            <a:chOff x="527748" y="5518403"/>
            <a:chExt cx="4958652" cy="523220"/>
          </a:xfrm>
        </p:grpSpPr>
        <p:grpSp>
          <p:nvGrpSpPr>
            <p:cNvPr id="102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021080" y="5518403"/>
              <a:ext cx="4465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子序列长度有什么规律？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47" grpId="0" animBg="1"/>
      <p:bldP spid="41" grpId="0" animBg="1"/>
      <p:bldP spid="41" grpId="1" animBg="1"/>
      <p:bldP spid="42" grpId="0" animBg="1"/>
      <p:bldP spid="42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0" grpId="0" animBg="1"/>
      <p:bldP spid="60" grpId="1" animBg="1"/>
      <p:bldP spid="64" grpId="0" animBg="1"/>
      <p:bldP spid="64" grpId="1" animBg="1"/>
      <p:bldP spid="66" grpId="0" animBg="1"/>
      <p:bldP spid="6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张玉华汉字的世界任你纵横2019.11.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3540</Words>
  <Application>Microsoft Office PowerPoint</Application>
  <PresentationFormat>宽屏</PresentationFormat>
  <Paragraphs>619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Microsoft YaHei UI</vt:lpstr>
      <vt:lpstr>黑体</vt:lpstr>
      <vt:lpstr>华文新魏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Times New Roman</vt:lpstr>
      <vt:lpstr>Office Theme</vt:lpstr>
      <vt:lpstr>1_张玉华汉字的世界任你纵横2019.11.7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归并排序—性能分析</vt:lpstr>
      <vt:lpstr>思考 </vt:lpstr>
      <vt:lpstr>自底向上归并排序</vt:lpstr>
      <vt:lpstr>自底向上归并排序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基数排序</vt:lpstr>
      <vt:lpstr>基数排序</vt:lpstr>
      <vt:lpstr>多关键字的排序</vt:lpstr>
      <vt:lpstr>基数排序</vt:lpstr>
      <vt:lpstr>基数排序</vt:lpstr>
      <vt:lpstr>链式基数排序</vt:lpstr>
      <vt:lpstr>链式基数排序</vt:lpstr>
      <vt:lpstr>链式基数排序</vt:lpstr>
      <vt:lpstr>链式基数排序</vt:lpstr>
      <vt:lpstr>链式基数排序</vt:lpstr>
      <vt:lpstr>链式基数排序-性能分析</vt:lpstr>
      <vt:lpstr>链式基数排序-性能分析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zhao peng</cp:lastModifiedBy>
  <cp:revision>248</cp:revision>
  <dcterms:created xsi:type="dcterms:W3CDTF">2016-09-14T00:58:00Z</dcterms:created>
  <dcterms:modified xsi:type="dcterms:W3CDTF">2022-12-31T02:49:42Z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